
<file path=[Content_Types].xml><?xml version="1.0" encoding="utf-8"?>
<Types xmlns="http://schemas.openxmlformats.org/package/2006/content-types">
  <Default Extension="xml" ContentType="application/xml"/>
  <Default Extension="jpeg" ContentType="image/jpeg"/>
  <Default Extension="png" ContentType="image/png"/>
  <Default Extension="jpg" ContentType="image/jpeg"/>
  <Default Extension="gif" ContentType="image/gif"/>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0"/>
  </p:notesMasterIdLst>
  <p:handoutMasterIdLst>
    <p:handoutMasterId r:id="rId21"/>
  </p:handoutMasterIdLst>
  <p:sldIdLst>
    <p:sldId id="717" r:id="rId2"/>
    <p:sldId id="718" r:id="rId3"/>
    <p:sldId id="719" r:id="rId4"/>
    <p:sldId id="720" r:id="rId5"/>
    <p:sldId id="721" r:id="rId6"/>
    <p:sldId id="722" r:id="rId7"/>
    <p:sldId id="723" r:id="rId8"/>
    <p:sldId id="724" r:id="rId9"/>
    <p:sldId id="725" r:id="rId10"/>
    <p:sldId id="726" r:id="rId11"/>
    <p:sldId id="727" r:id="rId12"/>
    <p:sldId id="728" r:id="rId13"/>
    <p:sldId id="729" r:id="rId14"/>
    <p:sldId id="730" r:id="rId15"/>
    <p:sldId id="731" r:id="rId16"/>
    <p:sldId id="732" r:id="rId17"/>
    <p:sldId id="733" r:id="rId18"/>
    <p:sldId id="734" r:id="rId19"/>
  </p:sldIdLst>
  <p:sldSz cx="9144000" cy="6858000" type="screen4x3"/>
  <p:notesSz cx="6858000" cy="9144000"/>
  <p:defaultText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FFCC"/>
    <a:srgbClr val="66FF66"/>
    <a:srgbClr val="FF6666"/>
    <a:srgbClr val="FF66FF"/>
    <a:srgbClr val="FFFBD2"/>
    <a:srgbClr val="CC0000"/>
    <a:srgbClr val="33ACBD"/>
    <a:srgbClr val="E6D6AF"/>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77"/>
    <p:restoredTop sz="84127" autoAdjust="0"/>
  </p:normalViewPr>
  <p:slideViewPr>
    <p:cSldViewPr snapToGrid="0" snapToObjects="1" showGuides="1">
      <p:cViewPr>
        <p:scale>
          <a:sx n="150" d="100"/>
          <a:sy n="150" d="100"/>
        </p:scale>
        <p:origin x="4208" y="904"/>
      </p:cViewPr>
      <p:guideLst>
        <p:guide orient="horz"/>
        <p:guide pos="2880"/>
      </p:guideLst>
    </p:cSldViewPr>
  </p:slideViewPr>
  <p:notesTextViewPr>
    <p:cViewPr>
      <p:scale>
        <a:sx n="100" d="100"/>
        <a:sy n="100" d="100"/>
      </p:scale>
      <p:origin x="0" y="0"/>
    </p:cViewPr>
  </p:notesTextViewPr>
  <p:sorterViewPr>
    <p:cViewPr>
      <p:scale>
        <a:sx n="102" d="100"/>
        <a:sy n="102" d="100"/>
      </p:scale>
      <p:origin x="0" y="0"/>
    </p:cViewPr>
  </p:sorter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notesMaster" Target="notesMasters/notesMaster1.xml"/><Relationship Id="rId21" Type="http://schemas.openxmlformats.org/officeDocument/2006/relationships/handoutMaster" Target="handoutMasters/handoutMaster1.xml"/><Relationship Id="rId22" Type="http://schemas.openxmlformats.org/officeDocument/2006/relationships/presProps" Target="presProps.xml"/><Relationship Id="rId23" Type="http://schemas.openxmlformats.org/officeDocument/2006/relationships/viewProps" Target="viewProps.xml"/><Relationship Id="rId24" Type="http://schemas.openxmlformats.org/officeDocument/2006/relationships/theme" Target="theme/theme1.xml"/><Relationship Id="rId25"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7D4C644C-156B-6340-9050-F628BC6F59EE}" type="datetimeFigureOut">
              <a:rPr kumimoji="1" lang="ja-JP" altLang="en-US" smtClean="0"/>
              <a:t>2017/3/22</a:t>
            </a:fld>
            <a:endParaRPr kumimoji="1" lang="ja-JP" altLang="en-US"/>
          </a:p>
        </p:txBody>
      </p:sp>
      <p:sp>
        <p:nvSpPr>
          <p:cNvPr id="4" name="フッター プレースホルダー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88267304-EC16-1948-B4EC-4AA6AD4FDF0F}" type="slidenum">
              <a:rPr kumimoji="1" lang="ja-JP" altLang="en-US" smtClean="0"/>
              <a:t>‹#›</a:t>
            </a:fld>
            <a:endParaRPr kumimoji="1" lang="ja-JP" altLang="en-US"/>
          </a:p>
        </p:txBody>
      </p:sp>
    </p:spTree>
    <p:extLst>
      <p:ext uri="{BB962C8B-B14F-4D97-AF65-F5344CB8AC3E}">
        <p14:creationId xmlns:p14="http://schemas.microsoft.com/office/powerpoint/2010/main" val="404155790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9022579-AF1B-0D4E-847B-7B03C1E89BF0}" type="datetimeFigureOut">
              <a:rPr kumimoji="1" lang="ja-JP" altLang="en-US" smtClean="0"/>
              <a:t>2017/3/22</a:t>
            </a:fld>
            <a:endParaRPr kumimoji="1" lang="ja-JP" altLang="en-US"/>
          </a:p>
        </p:txBody>
      </p:sp>
      <p:sp>
        <p:nvSpPr>
          <p:cNvPr id="4" name="スライド イメージ プレースホルダー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26A5AFC-0313-244E-A5A2-5096E4321F46}" type="slidenum">
              <a:rPr kumimoji="1" lang="ja-JP" altLang="en-US" smtClean="0"/>
              <a:t>‹#›</a:t>
            </a:fld>
            <a:endParaRPr kumimoji="1" lang="ja-JP" altLang="en-US"/>
          </a:p>
        </p:txBody>
      </p:sp>
    </p:spTree>
    <p:extLst>
      <p:ext uri="{BB962C8B-B14F-4D97-AF65-F5344CB8AC3E}">
        <p14:creationId xmlns:p14="http://schemas.microsoft.com/office/powerpoint/2010/main" val="3131290402"/>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kumimoji="1" sz="1200" kern="1200">
        <a:solidFill>
          <a:schemeClr val="tx1"/>
        </a:solidFill>
        <a:latin typeface="+mn-lt"/>
        <a:ea typeface="+mn-ea"/>
        <a:cs typeface="+mn-cs"/>
      </a:defRPr>
    </a:lvl1pPr>
    <a:lvl2pPr marL="457200" algn="l" defTabSz="457200" rtl="0" eaLnBrk="1" latinLnBrk="0" hangingPunct="1">
      <a:defRPr kumimoji="1" sz="1200" kern="1200">
        <a:solidFill>
          <a:schemeClr val="tx1"/>
        </a:solidFill>
        <a:latin typeface="+mn-lt"/>
        <a:ea typeface="+mn-ea"/>
        <a:cs typeface="+mn-cs"/>
      </a:defRPr>
    </a:lvl2pPr>
    <a:lvl3pPr marL="914400" algn="l" defTabSz="457200" rtl="0" eaLnBrk="1" latinLnBrk="0" hangingPunct="1">
      <a:defRPr kumimoji="1" sz="1200" kern="1200">
        <a:solidFill>
          <a:schemeClr val="tx1"/>
        </a:solidFill>
        <a:latin typeface="+mn-lt"/>
        <a:ea typeface="+mn-ea"/>
        <a:cs typeface="+mn-cs"/>
      </a:defRPr>
    </a:lvl3pPr>
    <a:lvl4pPr marL="1371600" algn="l" defTabSz="457200" rtl="0" eaLnBrk="1" latinLnBrk="0" hangingPunct="1">
      <a:defRPr kumimoji="1" sz="1200" kern="1200">
        <a:solidFill>
          <a:schemeClr val="tx1"/>
        </a:solidFill>
        <a:latin typeface="+mn-lt"/>
        <a:ea typeface="+mn-ea"/>
        <a:cs typeface="+mn-cs"/>
      </a:defRPr>
    </a:lvl4pPr>
    <a:lvl5pPr marL="1828800" algn="l" defTabSz="457200" rtl="0" eaLnBrk="1" latinLnBrk="0" hangingPunct="1">
      <a:defRPr kumimoji="1" sz="1200" kern="1200">
        <a:solidFill>
          <a:schemeClr val="tx1"/>
        </a:solidFill>
        <a:latin typeface="+mn-lt"/>
        <a:ea typeface="+mn-ea"/>
        <a:cs typeface="+mn-cs"/>
      </a:defRPr>
    </a:lvl5pPr>
    <a:lvl6pPr marL="2286000" algn="l" defTabSz="457200" rtl="0" eaLnBrk="1" latinLnBrk="0" hangingPunct="1">
      <a:defRPr kumimoji="1" sz="1200" kern="1200">
        <a:solidFill>
          <a:schemeClr val="tx1"/>
        </a:solidFill>
        <a:latin typeface="+mn-lt"/>
        <a:ea typeface="+mn-ea"/>
        <a:cs typeface="+mn-cs"/>
      </a:defRPr>
    </a:lvl6pPr>
    <a:lvl7pPr marL="2743200" algn="l" defTabSz="457200" rtl="0" eaLnBrk="1" latinLnBrk="0" hangingPunct="1">
      <a:defRPr kumimoji="1" sz="1200" kern="1200">
        <a:solidFill>
          <a:schemeClr val="tx1"/>
        </a:solidFill>
        <a:latin typeface="+mn-lt"/>
        <a:ea typeface="+mn-ea"/>
        <a:cs typeface="+mn-cs"/>
      </a:defRPr>
    </a:lvl7pPr>
    <a:lvl8pPr marL="3200400" algn="l" defTabSz="457200" rtl="0" eaLnBrk="1" latinLnBrk="0" hangingPunct="1">
      <a:defRPr kumimoji="1" sz="1200" kern="1200">
        <a:solidFill>
          <a:schemeClr val="tx1"/>
        </a:solidFill>
        <a:latin typeface="+mn-lt"/>
        <a:ea typeface="+mn-ea"/>
        <a:cs typeface="+mn-cs"/>
      </a:defRPr>
    </a:lvl8pPr>
    <a:lvl9pPr marL="3657600" algn="l" defTabSz="4572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49" name="Rectangle 7"/>
          <p:cNvSpPr txBox="1">
            <a:spLocks noGrp="1" noChangeArrowheads="1"/>
          </p:cNvSpPr>
          <p:nvPr/>
        </p:nvSpPr>
        <p:spPr bwMode="auto">
          <a:xfrm>
            <a:off x="3883409" y="8683324"/>
            <a:ext cx="2973011" cy="459229"/>
          </a:xfrm>
          <a:prstGeom prst="rect">
            <a:avLst/>
          </a:prstGeom>
          <a:noFill/>
          <a:ln w="9525">
            <a:noFill/>
            <a:miter lim="800000"/>
            <a:headEnd/>
            <a:tailEnd/>
          </a:ln>
        </p:spPr>
        <p:txBody>
          <a:bodyPr lIns="91391" tIns="45695" rIns="91391" bIns="45695" anchor="b"/>
          <a:lstStyle/>
          <a:p>
            <a:pPr algn="r" defTabSz="913262"/>
            <a:fld id="{72305F44-69F4-4F2D-AE58-D9D8246B3C83}" type="slidenum">
              <a:rPr lang="ja-JP" altLang="en-US" sz="1200">
                <a:ea typeface="ＭＳ Ｐゴシック" charset="-128"/>
              </a:rPr>
              <a:pPr algn="r" defTabSz="913262"/>
              <a:t>2</a:t>
            </a:fld>
            <a:endParaRPr lang="en-US" altLang="ja-JP" sz="1200">
              <a:ea typeface="ＭＳ Ｐゴシック" charset="-128"/>
            </a:endParaRPr>
          </a:p>
        </p:txBody>
      </p:sp>
      <p:sp>
        <p:nvSpPr>
          <p:cNvPr id="78850" name="Rectangle 2"/>
          <p:cNvSpPr>
            <a:spLocks noGrp="1" noRot="1" noChangeAspect="1" noChangeArrowheads="1" noTextEdit="1"/>
          </p:cNvSpPr>
          <p:nvPr>
            <p:ph type="sldImg"/>
          </p:nvPr>
        </p:nvSpPr>
        <p:spPr>
          <a:ln/>
        </p:spPr>
      </p:sp>
      <p:sp>
        <p:nvSpPr>
          <p:cNvPr id="78851" name="Rectangle 3"/>
          <p:cNvSpPr>
            <a:spLocks noGrp="1" noChangeArrowheads="1"/>
          </p:cNvSpPr>
          <p:nvPr>
            <p:ph type="body" idx="1"/>
          </p:nvPr>
        </p:nvSpPr>
        <p:spPr>
          <a:noFill/>
          <a:ln/>
        </p:spPr>
        <p:txBody>
          <a:bodyPr/>
          <a:lstStyle/>
          <a:p>
            <a:endParaRPr lang="ja-JP" altLang="en-US" smtClean="0"/>
          </a:p>
        </p:txBody>
      </p:sp>
    </p:spTree>
    <p:extLst>
      <p:ext uri="{BB962C8B-B14F-4D97-AF65-F5344CB8AC3E}">
        <p14:creationId xmlns:p14="http://schemas.microsoft.com/office/powerpoint/2010/main" val="24586312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E969FD8-1808-4B55-8C93-E58B586D4E34}" type="slidenum">
              <a:rPr lang="ja-JP" altLang="en-US"/>
              <a:pPr/>
              <a:t>16</a:t>
            </a:fld>
            <a:endParaRPr lang="en-US" altLang="ja-JP"/>
          </a:p>
        </p:txBody>
      </p:sp>
      <p:sp>
        <p:nvSpPr>
          <p:cNvPr id="761858" name="Rectangle 2"/>
          <p:cNvSpPr>
            <a:spLocks noGrp="1" noRot="1" noChangeAspect="1" noChangeArrowheads="1" noTextEdit="1"/>
          </p:cNvSpPr>
          <p:nvPr>
            <p:ph type="sldImg"/>
          </p:nvPr>
        </p:nvSpPr>
        <p:spPr>
          <a:xfrm>
            <a:off x="1143000" y="684213"/>
            <a:ext cx="4573588" cy="3430587"/>
          </a:xfrm>
          <a:ln/>
        </p:spPr>
      </p:sp>
      <p:sp>
        <p:nvSpPr>
          <p:cNvPr id="761859" name="Rectangle 3"/>
          <p:cNvSpPr>
            <a:spLocks noGrp="1" noChangeArrowheads="1"/>
          </p:cNvSpPr>
          <p:nvPr>
            <p:ph type="body" idx="1"/>
          </p:nvPr>
        </p:nvSpPr>
        <p:spPr>
          <a:xfrm>
            <a:off x="684681" y="4343436"/>
            <a:ext cx="5488640" cy="4115603"/>
          </a:xfrm>
        </p:spPr>
        <p:txBody>
          <a:bodyPr/>
          <a:lstStyle/>
          <a:p>
            <a:endParaRPr lang="ja-JP" altLang="en-US" dirty="0"/>
          </a:p>
        </p:txBody>
      </p:sp>
    </p:spTree>
    <p:extLst>
      <p:ext uri="{BB962C8B-B14F-4D97-AF65-F5344CB8AC3E}">
        <p14:creationId xmlns:p14="http://schemas.microsoft.com/office/powerpoint/2010/main" val="24779895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body" idx="1"/>
          </p:nvPr>
        </p:nvSpPr>
        <p:spPr>
          <a:xfrm>
            <a:off x="684681" y="663055"/>
            <a:ext cx="5488640" cy="7794526"/>
          </a:xfrm>
          <a:noFill/>
        </p:spPr>
        <p:txBody>
          <a:bodyPr/>
          <a:lstStyle/>
          <a:p>
            <a:pPr eaLnBrk="1" hangingPunct="1"/>
            <a:r>
              <a:rPr lang="en-US" altLang="ja-JP" sz="1500" b="1" dirty="0">
                <a:latin typeface="ＭＳ Ｐ明朝" pitchFamily="18" charset="-128"/>
              </a:rPr>
              <a:t>Memo</a:t>
            </a:r>
          </a:p>
        </p:txBody>
      </p:sp>
    </p:spTree>
    <p:extLst>
      <p:ext uri="{BB962C8B-B14F-4D97-AF65-F5344CB8AC3E}">
        <p14:creationId xmlns:p14="http://schemas.microsoft.com/office/powerpoint/2010/main" val="78631238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body" idx="1"/>
          </p:nvPr>
        </p:nvSpPr>
        <p:spPr>
          <a:xfrm>
            <a:off x="684681" y="663055"/>
            <a:ext cx="5488640" cy="7794526"/>
          </a:xfrm>
          <a:noFill/>
        </p:spPr>
        <p:txBody>
          <a:bodyPr/>
          <a:lstStyle/>
          <a:p>
            <a:pPr eaLnBrk="1" hangingPunct="1"/>
            <a:r>
              <a:rPr lang="en-US" altLang="ja-JP" sz="1500" b="1">
                <a:latin typeface="ＭＳ Ｐ明朝" pitchFamily="18" charset="-128"/>
              </a:rPr>
              <a:t>Memo</a:t>
            </a:r>
          </a:p>
        </p:txBody>
      </p:sp>
    </p:spTree>
    <p:extLst>
      <p:ext uri="{BB962C8B-B14F-4D97-AF65-F5344CB8AC3E}">
        <p14:creationId xmlns:p14="http://schemas.microsoft.com/office/powerpoint/2010/main" val="208529066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ja-JP" sz="1200" kern="1200" dirty="0" smtClean="0">
                <a:solidFill>
                  <a:schemeClr val="tx1"/>
                </a:solidFill>
                <a:effectLst/>
                <a:latin typeface="+mn-lt"/>
                <a:ea typeface="+mn-ea"/>
                <a:cs typeface="+mn-cs"/>
              </a:rPr>
              <a:t>【図解】コレ１枚でわかる</a:t>
            </a:r>
            <a:r>
              <a:rPr kumimoji="1" lang="en-US" altLang="ja-JP" sz="1200" kern="1200" dirty="0" smtClean="0">
                <a:solidFill>
                  <a:schemeClr val="tx1"/>
                </a:solidFill>
                <a:effectLst/>
                <a:latin typeface="+mn-lt"/>
                <a:ea typeface="+mn-ea"/>
                <a:cs typeface="+mn-cs"/>
              </a:rPr>
              <a:t>ERP</a:t>
            </a:r>
            <a:r>
              <a:rPr kumimoji="1" lang="ja-JP" altLang="ja-JP" sz="1200" kern="1200" dirty="0" smtClean="0">
                <a:solidFill>
                  <a:schemeClr val="tx1"/>
                </a:solidFill>
                <a:effectLst/>
                <a:latin typeface="+mn-lt"/>
                <a:ea typeface="+mn-ea"/>
                <a:cs typeface="+mn-cs"/>
              </a:rPr>
              <a:t>の歴史</a:t>
            </a:r>
          </a:p>
          <a:p>
            <a:r>
              <a:rPr kumimoji="1" lang="en-US" altLang="ja-JP" sz="1200" kern="1200" dirty="0" smtClean="0">
                <a:solidFill>
                  <a:schemeClr val="tx1"/>
                </a:solidFill>
                <a:effectLst/>
                <a:latin typeface="+mn-lt"/>
                <a:ea typeface="+mn-ea"/>
                <a:cs typeface="+mn-cs"/>
              </a:rPr>
              <a:t> </a:t>
            </a:r>
            <a:endParaRPr kumimoji="1" lang="ja-JP" altLang="ja-JP" sz="1200" kern="1200" dirty="0" smtClean="0">
              <a:solidFill>
                <a:schemeClr val="tx1"/>
              </a:solidFill>
              <a:effectLst/>
              <a:latin typeface="+mn-lt"/>
              <a:ea typeface="+mn-ea"/>
              <a:cs typeface="+mn-cs"/>
            </a:endParaRPr>
          </a:p>
          <a:p>
            <a:r>
              <a:rPr kumimoji="1" lang="en-US" altLang="ja-JP" sz="1200" kern="1200" dirty="0" smtClean="0">
                <a:solidFill>
                  <a:schemeClr val="tx1"/>
                </a:solidFill>
                <a:effectLst/>
                <a:latin typeface="+mn-lt"/>
                <a:ea typeface="+mn-ea"/>
                <a:cs typeface="+mn-cs"/>
              </a:rPr>
              <a:t>1960</a:t>
            </a:r>
            <a:r>
              <a:rPr kumimoji="1" lang="ja-JP" altLang="ja-JP" sz="1200" kern="1200" dirty="0" smtClean="0">
                <a:solidFill>
                  <a:schemeClr val="tx1"/>
                </a:solidFill>
                <a:effectLst/>
                <a:latin typeface="+mn-lt"/>
                <a:ea typeface="+mn-ea"/>
                <a:cs typeface="+mn-cs"/>
              </a:rPr>
              <a:t>年代に入り、ビジネス用途で使えるコンピューターが、普及しはじめます。当時、業務は、電話や紙の伝票の受け渡しで行われていましたが、その業務の流れをコンピューターのプログラムに置き換えようという使い方です。当時は、個々の業務の現場で使われている紙の伝票の流れに合わせて、プログラムのフローを設計したことから、業務個別に最適化されたシステムが作られてゆきました。</a:t>
            </a:r>
          </a:p>
          <a:p>
            <a:r>
              <a:rPr kumimoji="1" lang="ja-JP" altLang="ja-JP" sz="1200" kern="1200" dirty="0" smtClean="0">
                <a:solidFill>
                  <a:schemeClr val="tx1"/>
                </a:solidFill>
                <a:effectLst/>
                <a:latin typeface="+mn-lt"/>
                <a:ea typeface="+mn-ea"/>
                <a:cs typeface="+mn-cs"/>
              </a:rPr>
              <a:t>ただ、このようなシステムであっても、電話や伝言、紙の伝票での業務処理に比べれば、作業の生産性は劇的に向上したことから、情報システムの開発需要は、どんどん増えてゆきます。ただ、当時は、ユーザー企業の情報システム部門が、それぞれ独自に自社の業務に合わせてプログラムを内製するのが普通であったため、この需要に追いつけなくなってゆきました。</a:t>
            </a:r>
          </a:p>
          <a:p>
            <a:r>
              <a:rPr kumimoji="1" lang="ja-JP" altLang="ja-JP" sz="1200" kern="1200" dirty="0" smtClean="0">
                <a:solidFill>
                  <a:schemeClr val="tx1"/>
                </a:solidFill>
                <a:effectLst/>
                <a:latin typeface="+mn-lt"/>
                <a:ea typeface="+mn-ea"/>
                <a:cs typeface="+mn-cs"/>
              </a:rPr>
              <a:t>この状況を打開するため、最初から個々の業務に最適化された情報システムを作るのではなく、既に完成し稼働しているプログラムをコピーして、新しい業務に合わせて変更しなければならない部分だけを修正し、需要の増加に応えていたのです。それでも、完全に業務の流れに対応できないときは、人的な運用で代替することで凌いでいました。</a:t>
            </a:r>
          </a:p>
          <a:p>
            <a:r>
              <a:rPr kumimoji="1" lang="ja-JP" altLang="ja-JP" sz="1200" kern="1200" dirty="0" smtClean="0">
                <a:solidFill>
                  <a:schemeClr val="tx1"/>
                </a:solidFill>
                <a:effectLst/>
                <a:latin typeface="+mn-lt"/>
                <a:ea typeface="+mn-ea"/>
                <a:cs typeface="+mn-cs"/>
              </a:rPr>
              <a:t>また、</a:t>
            </a:r>
            <a:r>
              <a:rPr kumimoji="1" lang="en-US" altLang="ja-JP" sz="1200" kern="1200" dirty="0" smtClean="0">
                <a:solidFill>
                  <a:schemeClr val="tx1"/>
                </a:solidFill>
                <a:effectLst/>
                <a:latin typeface="+mn-lt"/>
                <a:ea typeface="+mn-ea"/>
                <a:cs typeface="+mn-cs"/>
              </a:rPr>
              <a:t>1980</a:t>
            </a:r>
            <a:r>
              <a:rPr kumimoji="1" lang="ja-JP" altLang="ja-JP" sz="1200" kern="1200" dirty="0" smtClean="0">
                <a:solidFill>
                  <a:schemeClr val="tx1"/>
                </a:solidFill>
                <a:effectLst/>
                <a:latin typeface="+mn-lt"/>
                <a:ea typeface="+mn-ea"/>
                <a:cs typeface="+mn-cs"/>
              </a:rPr>
              <a:t>年代に入り、小型のミニコンピューター（ミニコン）やオフィース・コンピューター（オフコン）、パーソナルコンピュータ（パソコン）が登場します。当時業務システムとして使われていた大型のメインフレームでのシステム開発では、要望してもすぐに開発してもらえず、コストも掛かることから、業務部門は、独自にこれら小型のコンピューターを導入し、さらにパッケージ・ソフトウェアを使って個別システムを構築するようになります。</a:t>
            </a:r>
          </a:p>
          <a:p>
            <a:r>
              <a:rPr kumimoji="1" lang="ja-JP" altLang="ja-JP" sz="1200" kern="1200" dirty="0" smtClean="0">
                <a:solidFill>
                  <a:schemeClr val="tx1"/>
                </a:solidFill>
                <a:effectLst/>
                <a:latin typeface="+mn-lt"/>
                <a:ea typeface="+mn-ea"/>
                <a:cs typeface="+mn-cs"/>
              </a:rPr>
              <a:t>このような取り組みにより、情報システムの適用範囲は拡大してゆきましたが、部分最適なシステムが増えたために、業務間の連係がうまく行えなかったり、データの不整合や二重入力といった弊害が増えたりと、いろいろな問題を抱えるようになったのです。</a:t>
            </a:r>
          </a:p>
          <a:p>
            <a:r>
              <a:rPr kumimoji="1" lang="ja-JP" altLang="ja-JP" sz="1200" kern="1200" dirty="0" smtClean="0">
                <a:solidFill>
                  <a:schemeClr val="tx1"/>
                </a:solidFill>
                <a:effectLst/>
                <a:latin typeface="+mn-lt"/>
                <a:ea typeface="+mn-ea"/>
                <a:cs typeface="+mn-cs"/>
              </a:rPr>
              <a:t>そんな中で、業務の重複や無駄を廃し、業務の効率化を図りたいという需要が高まってゆきます。また、エンロン事件やワールドコム事件のような、大規模な不正が大きな社会問題となったことなどもあり、内部統制への関心も高まります。そのために一貫性や完全性が保証されたデータで経営や業務状況を把握したいという需要も増えてゆきました。</a:t>
            </a:r>
          </a:p>
          <a:p>
            <a:r>
              <a:rPr kumimoji="1" lang="ja-JP" altLang="ja-JP" sz="1200" kern="1200" dirty="0" smtClean="0">
                <a:solidFill>
                  <a:schemeClr val="tx1"/>
                </a:solidFill>
                <a:effectLst/>
                <a:latin typeface="+mn-lt"/>
                <a:ea typeface="+mn-ea"/>
                <a:cs typeface="+mn-cs"/>
              </a:rPr>
              <a:t>そこで、これまで業務個別に最適化され開発されてきた情報システムを全社最適の視点で再構築しようという気運が高まります。そこで、全社最適の観点での業務プロセスを再構築し、業務個別に構築されていたマスターデータを全社で統合したデータベースに集約するとともに、その統合化されたデータベースを中核に業務システムを構築する「</a:t>
            </a:r>
            <a:r>
              <a:rPr kumimoji="1" lang="en-US" altLang="ja-JP" sz="1200" kern="1200" dirty="0" smtClean="0">
                <a:solidFill>
                  <a:schemeClr val="tx1"/>
                </a:solidFill>
                <a:effectLst/>
                <a:latin typeface="+mn-lt"/>
                <a:ea typeface="+mn-ea"/>
                <a:cs typeface="+mn-cs"/>
              </a:rPr>
              <a:t>ERP</a:t>
            </a:r>
            <a:r>
              <a:rPr kumimoji="1" lang="ja-JP" altLang="ja-JP" sz="1200" kern="1200" dirty="0" smtClean="0">
                <a:solidFill>
                  <a:schemeClr val="tx1"/>
                </a:solidFill>
                <a:effectLst/>
                <a:latin typeface="+mn-lt"/>
                <a:ea typeface="+mn-ea"/>
                <a:cs typeface="+mn-cs"/>
              </a:rPr>
              <a:t>（</a:t>
            </a:r>
            <a:r>
              <a:rPr kumimoji="1" lang="en-US" altLang="ja-JP" sz="1200" kern="1200" dirty="0" smtClean="0">
                <a:solidFill>
                  <a:schemeClr val="tx1"/>
                </a:solidFill>
                <a:effectLst/>
                <a:latin typeface="+mn-lt"/>
                <a:ea typeface="+mn-ea"/>
                <a:cs typeface="+mn-cs"/>
              </a:rPr>
              <a:t>Enterprise Resource Planning</a:t>
            </a:r>
            <a:r>
              <a:rPr kumimoji="1" lang="ja-JP" altLang="ja-JP" sz="1200" kern="1200" dirty="0" smtClean="0">
                <a:solidFill>
                  <a:schemeClr val="tx1"/>
                </a:solidFill>
                <a:effectLst/>
                <a:latin typeface="+mn-lt"/>
                <a:ea typeface="+mn-ea"/>
                <a:cs typeface="+mn-cs"/>
              </a:rPr>
              <a:t>）システム」が、注目されるようになったのです。</a:t>
            </a:r>
          </a:p>
          <a:p>
            <a:r>
              <a:rPr kumimoji="1" lang="en-US" altLang="ja-JP" sz="1200" kern="1200" dirty="0" smtClean="0">
                <a:solidFill>
                  <a:schemeClr val="tx1"/>
                </a:solidFill>
                <a:effectLst/>
                <a:latin typeface="+mn-lt"/>
                <a:ea typeface="+mn-ea"/>
                <a:cs typeface="+mn-cs"/>
              </a:rPr>
              <a:t> </a:t>
            </a:r>
            <a:endParaRPr kumimoji="1" lang="ja-JP" altLang="ja-JP" sz="1200" kern="1200" dirty="0" smtClean="0">
              <a:solidFill>
                <a:schemeClr val="tx1"/>
              </a:solidFill>
              <a:effectLst/>
              <a:latin typeface="+mn-lt"/>
              <a:ea typeface="+mn-ea"/>
              <a:cs typeface="+mn-cs"/>
            </a:endParaRPr>
          </a:p>
          <a:p>
            <a:r>
              <a:rPr kumimoji="1" lang="en-US" altLang="ja-JP" sz="1200" kern="1200" dirty="0" smtClean="0">
                <a:solidFill>
                  <a:schemeClr val="tx1"/>
                </a:solidFill>
                <a:effectLst/>
                <a:latin typeface="+mn-lt"/>
                <a:ea typeface="+mn-ea"/>
                <a:cs typeface="+mn-cs"/>
              </a:rPr>
              <a:t> </a:t>
            </a:r>
            <a:endParaRPr kumimoji="1" lang="ja-JP" altLang="ja-JP" sz="1200" kern="1200" dirty="0" smtClean="0">
              <a:solidFill>
                <a:schemeClr val="tx1"/>
              </a:solidFill>
              <a:effectLst/>
              <a:latin typeface="+mn-lt"/>
              <a:ea typeface="+mn-ea"/>
              <a:cs typeface="+mn-cs"/>
            </a:endParaRPr>
          </a:p>
          <a:p>
            <a:r>
              <a:rPr kumimoji="1" lang="en-US" altLang="ja-JP" sz="1200" kern="1200" dirty="0" smtClean="0">
                <a:solidFill>
                  <a:schemeClr val="tx1"/>
                </a:solidFill>
                <a:effectLst/>
                <a:latin typeface="+mn-lt"/>
                <a:ea typeface="+mn-ea"/>
                <a:cs typeface="+mn-cs"/>
              </a:rPr>
              <a:t> </a:t>
            </a:r>
            <a:endParaRPr kumimoji="1" lang="ja-JP" altLang="ja-JP" sz="1200" kern="1200" dirty="0" smtClean="0">
              <a:solidFill>
                <a:schemeClr val="tx1"/>
              </a:solidFill>
              <a:effectLst/>
              <a:latin typeface="+mn-lt"/>
              <a:ea typeface="+mn-ea"/>
              <a:cs typeface="+mn-cs"/>
            </a:endParaRPr>
          </a:p>
          <a:p>
            <a:r>
              <a:rPr kumimoji="1" lang="en-US" altLang="ja-JP" sz="1200" kern="1200" dirty="0" smtClean="0">
                <a:solidFill>
                  <a:schemeClr val="tx1"/>
                </a:solidFill>
                <a:effectLst/>
                <a:latin typeface="+mn-lt"/>
                <a:ea typeface="+mn-ea"/>
                <a:cs typeface="+mn-cs"/>
              </a:rPr>
              <a:t> </a:t>
            </a:r>
            <a:endParaRPr kumimoji="1" lang="ja-JP" altLang="ja-JP" sz="1200" kern="1200" dirty="0" smtClean="0">
              <a:solidFill>
                <a:schemeClr val="tx1"/>
              </a:solidFill>
              <a:effectLst/>
              <a:latin typeface="+mn-lt"/>
              <a:ea typeface="+mn-ea"/>
              <a:cs typeface="+mn-cs"/>
            </a:endParaRPr>
          </a:p>
          <a:p>
            <a:endParaRPr kumimoji="1" lang="ja-JP" altLang="en-US" dirty="0"/>
          </a:p>
        </p:txBody>
      </p:sp>
      <p:sp>
        <p:nvSpPr>
          <p:cNvPr id="4" name="スライド番号プレースホルダー 3"/>
          <p:cNvSpPr>
            <a:spLocks noGrp="1"/>
          </p:cNvSpPr>
          <p:nvPr>
            <p:ph type="sldNum" sz="quarter" idx="10"/>
          </p:nvPr>
        </p:nvSpPr>
        <p:spPr/>
        <p:txBody>
          <a:bodyPr/>
          <a:lstStyle/>
          <a:p>
            <a:fld id="{A26A5AFC-0313-244E-A5A2-5096E4321F46}" type="slidenum">
              <a:rPr kumimoji="1" lang="ja-JP" altLang="en-US" smtClean="0"/>
              <a:t>3</a:t>
            </a:fld>
            <a:endParaRPr kumimoji="1" lang="ja-JP" altLang="en-US"/>
          </a:p>
        </p:txBody>
      </p:sp>
    </p:spTree>
    <p:extLst>
      <p:ext uri="{BB962C8B-B14F-4D97-AF65-F5344CB8AC3E}">
        <p14:creationId xmlns:p14="http://schemas.microsoft.com/office/powerpoint/2010/main" val="382441734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スライド イメージ プレースホルダ 1"/>
          <p:cNvSpPr>
            <a:spLocks noGrp="1" noRot="1" noChangeAspect="1" noTextEdit="1"/>
          </p:cNvSpPr>
          <p:nvPr>
            <p:ph type="sldImg"/>
          </p:nvPr>
        </p:nvSpPr>
        <p:spPr bwMode="auto">
          <a:noFill/>
          <a:ln>
            <a:solidFill>
              <a:srgbClr val="000000"/>
            </a:solidFill>
            <a:miter lim="800000"/>
            <a:headEnd/>
            <a:tailEnd/>
          </a:ln>
        </p:spPr>
      </p:sp>
      <p:sp>
        <p:nvSpPr>
          <p:cNvPr id="48131" name="ノート プレースホルダ 2"/>
          <p:cNvSpPr>
            <a:spLocks noGrp="1"/>
          </p:cNvSpPr>
          <p:nvPr>
            <p:ph type="body" idx="1"/>
          </p:nvPr>
        </p:nvSpPr>
        <p:spPr bwMode="auto">
          <a:noFill/>
        </p:spPr>
        <p:txBody>
          <a:bodyPr wrap="square" numCol="1" anchor="t" anchorCtr="0" compatLnSpc="1">
            <a:prstTxWarp prst="textNoShape">
              <a:avLst/>
            </a:prstTxWarp>
          </a:bodyPr>
          <a:lstStyle/>
          <a:p>
            <a:endParaRPr lang="ja-JP" altLang="en-US" dirty="0" smtClean="0"/>
          </a:p>
        </p:txBody>
      </p:sp>
      <p:sp>
        <p:nvSpPr>
          <p:cNvPr id="48132" name="スライド番号プレースホルダ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2A60360C-43EB-4319-9224-2A951DE3B014}" type="slidenum">
              <a:rPr lang="ja-JP" altLang="en-US" smtClean="0"/>
              <a:pPr/>
              <a:t>4</a:t>
            </a:fld>
            <a:endParaRPr lang="ja-JP" altLang="en-US" smtClean="0"/>
          </a:p>
        </p:txBody>
      </p:sp>
    </p:spTree>
    <p:extLst>
      <p:ext uri="{BB962C8B-B14F-4D97-AF65-F5344CB8AC3E}">
        <p14:creationId xmlns:p14="http://schemas.microsoft.com/office/powerpoint/2010/main" val="925139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ja-JP" sz="1200" kern="1200" dirty="0" smtClean="0">
                <a:solidFill>
                  <a:schemeClr val="tx1"/>
                </a:solidFill>
                <a:effectLst/>
                <a:latin typeface="+mn-lt"/>
                <a:ea typeface="+mn-ea"/>
                <a:cs typeface="+mn-cs"/>
              </a:rPr>
              <a:t>【図解】コレ１枚でわかる</a:t>
            </a:r>
            <a:r>
              <a:rPr kumimoji="1" lang="en-US" altLang="ja-JP" sz="1200" kern="1200" dirty="0" smtClean="0">
                <a:solidFill>
                  <a:schemeClr val="tx1"/>
                </a:solidFill>
                <a:effectLst/>
                <a:latin typeface="+mn-lt"/>
                <a:ea typeface="+mn-ea"/>
                <a:cs typeface="+mn-cs"/>
              </a:rPr>
              <a:t>ERP</a:t>
            </a:r>
            <a:r>
              <a:rPr kumimoji="1" lang="ja-JP" altLang="ja-JP" sz="1200" kern="1200" dirty="0" smtClean="0">
                <a:solidFill>
                  <a:schemeClr val="tx1"/>
                </a:solidFill>
                <a:effectLst/>
                <a:latin typeface="+mn-lt"/>
                <a:ea typeface="+mn-ea"/>
                <a:cs typeface="+mn-cs"/>
              </a:rPr>
              <a:t>システム</a:t>
            </a:r>
          </a:p>
          <a:p>
            <a:r>
              <a:rPr kumimoji="1" lang="en-US" altLang="ja-JP" sz="1200" kern="1200" dirty="0" smtClean="0">
                <a:solidFill>
                  <a:schemeClr val="tx1"/>
                </a:solidFill>
                <a:effectLst/>
                <a:latin typeface="+mn-lt"/>
                <a:ea typeface="+mn-ea"/>
                <a:cs typeface="+mn-cs"/>
              </a:rPr>
              <a:t> </a:t>
            </a:r>
            <a:endParaRPr kumimoji="1" lang="ja-JP" altLang="ja-JP" sz="1200" kern="1200" dirty="0" smtClean="0">
              <a:solidFill>
                <a:schemeClr val="tx1"/>
              </a:solidFill>
              <a:effectLst/>
              <a:latin typeface="+mn-lt"/>
              <a:ea typeface="+mn-ea"/>
              <a:cs typeface="+mn-cs"/>
            </a:endParaRPr>
          </a:p>
          <a:p>
            <a:r>
              <a:rPr kumimoji="1" lang="en-US" altLang="ja-JP" sz="1200" kern="1200" dirty="0" smtClean="0">
                <a:solidFill>
                  <a:schemeClr val="tx1"/>
                </a:solidFill>
                <a:effectLst/>
                <a:latin typeface="+mn-lt"/>
                <a:ea typeface="+mn-ea"/>
                <a:cs typeface="+mn-cs"/>
              </a:rPr>
              <a:t>ERP</a:t>
            </a:r>
            <a:r>
              <a:rPr kumimoji="1" lang="ja-JP" altLang="ja-JP" sz="1200" kern="1200" dirty="0" smtClean="0">
                <a:solidFill>
                  <a:schemeClr val="tx1"/>
                </a:solidFill>
                <a:effectLst/>
                <a:latin typeface="+mn-lt"/>
                <a:ea typeface="+mn-ea"/>
                <a:cs typeface="+mn-cs"/>
              </a:rPr>
              <a:t>（</a:t>
            </a:r>
            <a:r>
              <a:rPr kumimoji="1" lang="en-US" altLang="ja-JP" sz="1200" kern="1200" dirty="0" smtClean="0">
                <a:solidFill>
                  <a:schemeClr val="tx1"/>
                </a:solidFill>
                <a:effectLst/>
                <a:latin typeface="+mn-lt"/>
                <a:ea typeface="+mn-ea"/>
                <a:cs typeface="+mn-cs"/>
              </a:rPr>
              <a:t>Enterprise Resource Planning</a:t>
            </a:r>
            <a:r>
              <a:rPr kumimoji="1" lang="ja-JP" altLang="ja-JP" sz="1200" kern="1200" dirty="0" smtClean="0">
                <a:solidFill>
                  <a:schemeClr val="tx1"/>
                </a:solidFill>
                <a:effectLst/>
                <a:latin typeface="+mn-lt"/>
                <a:ea typeface="+mn-ea"/>
                <a:cs typeface="+mn-cs"/>
              </a:rPr>
              <a:t>）とは、企業経営の基本となる資源要素（ヒト・モノ・カネ・情報）を会社全体で一元的に把握し、それを適切に分配して有効活用する計画手法であり、その計画を重視する</a:t>
            </a:r>
            <a:r>
              <a:rPr kumimoji="1" lang="ja-JP" altLang="ja-JP" sz="1200" b="1" u="sng" kern="1200" dirty="0" smtClean="0">
                <a:solidFill>
                  <a:schemeClr val="tx1"/>
                </a:solidFill>
                <a:effectLst/>
                <a:latin typeface="+mn-lt"/>
                <a:ea typeface="+mn-ea"/>
                <a:cs typeface="+mn-cs"/>
              </a:rPr>
              <a:t>経営手法</a:t>
            </a:r>
            <a:r>
              <a:rPr kumimoji="1" lang="ja-JP" altLang="ja-JP" sz="1200" kern="1200" dirty="0" smtClean="0">
                <a:solidFill>
                  <a:schemeClr val="tx1"/>
                </a:solidFill>
                <a:effectLst/>
                <a:latin typeface="+mn-lt"/>
                <a:ea typeface="+mn-ea"/>
                <a:cs typeface="+mn-cs"/>
              </a:rPr>
              <a:t>のことです。この</a:t>
            </a:r>
            <a:r>
              <a:rPr kumimoji="1" lang="en-US" altLang="ja-JP" sz="1200" kern="1200" dirty="0" smtClean="0">
                <a:solidFill>
                  <a:schemeClr val="tx1"/>
                </a:solidFill>
                <a:effectLst/>
                <a:latin typeface="+mn-lt"/>
                <a:ea typeface="+mn-ea"/>
                <a:cs typeface="+mn-cs"/>
              </a:rPr>
              <a:t>ERP</a:t>
            </a:r>
            <a:r>
              <a:rPr kumimoji="1" lang="ja-JP" altLang="ja-JP" sz="1200" kern="1200" dirty="0" smtClean="0">
                <a:solidFill>
                  <a:schemeClr val="tx1"/>
                </a:solidFill>
                <a:effectLst/>
                <a:latin typeface="+mn-lt"/>
                <a:ea typeface="+mn-ea"/>
                <a:cs typeface="+mn-cs"/>
              </a:rPr>
              <a:t>経営を実現するための情報システムが、</a:t>
            </a:r>
            <a:r>
              <a:rPr kumimoji="1" lang="en-US" altLang="ja-JP" sz="1200" kern="1200" dirty="0" smtClean="0">
                <a:solidFill>
                  <a:schemeClr val="tx1"/>
                </a:solidFill>
                <a:effectLst/>
                <a:latin typeface="+mn-lt"/>
                <a:ea typeface="+mn-ea"/>
                <a:cs typeface="+mn-cs"/>
              </a:rPr>
              <a:t>ERP</a:t>
            </a:r>
            <a:r>
              <a:rPr kumimoji="1" lang="ja-JP" altLang="ja-JP" sz="1200" kern="1200" dirty="0" smtClean="0">
                <a:solidFill>
                  <a:schemeClr val="tx1"/>
                </a:solidFill>
                <a:effectLst/>
                <a:latin typeface="+mn-lt"/>
                <a:ea typeface="+mn-ea"/>
                <a:cs typeface="+mn-cs"/>
              </a:rPr>
              <a:t>システムです。</a:t>
            </a:r>
          </a:p>
          <a:p>
            <a:r>
              <a:rPr kumimoji="1" lang="ja-JP" altLang="ja-JP" sz="1200" kern="1200" dirty="0" smtClean="0">
                <a:solidFill>
                  <a:schemeClr val="tx1"/>
                </a:solidFill>
                <a:effectLst/>
                <a:latin typeface="+mn-lt"/>
                <a:ea typeface="+mn-ea"/>
                <a:cs typeface="+mn-cs"/>
              </a:rPr>
              <a:t>業務個別に作られた情報システムは、それぞれ、台帳や帳票を収めたマスターファイルと業務処理を行うためのプログラムで構成されています。このようなシステムの場合、個々の業務処理には最適化されていますが、他の業務間の連係がうまく行えなかったり、似たような業務を重複して行っていたり、データの不整合や二重入力といった弊害が増えたりと、いろいろな問題を抱えることになります。例えば、「顧客情報」は、お客様の購買情報を管理し、販促キャンペーンでチラシを郵送するために販売システムで使われます。また、お客様に荷物を輸送する必要がある場合は、物流システムにも必要ですし、請求書を発行し、入金を確認するためには、会計システムでも使われます。しかし、マスターファイルが、個別に管理されていると、顧客情報が変更されたり、商品を販売したことで情報が更新されたりした場合、関係する全てのデータを書き換えなくてはなりません。また、ある業務システムのプログラムが修正された場合、影響をうける他の業務システムのプログラムを洗い出し、それを修正しなくてはなりません。</a:t>
            </a:r>
          </a:p>
          <a:p>
            <a:r>
              <a:rPr kumimoji="1" lang="ja-JP" altLang="ja-JP" sz="1200" kern="1200" dirty="0" smtClean="0">
                <a:solidFill>
                  <a:schemeClr val="tx1"/>
                </a:solidFill>
                <a:effectLst/>
                <a:latin typeface="+mn-lt"/>
                <a:ea typeface="+mn-ea"/>
                <a:cs typeface="+mn-cs"/>
              </a:rPr>
              <a:t>一方、</a:t>
            </a:r>
            <a:r>
              <a:rPr kumimoji="1" lang="en-US" altLang="ja-JP" sz="1200" kern="1200" dirty="0" smtClean="0">
                <a:solidFill>
                  <a:schemeClr val="tx1"/>
                </a:solidFill>
                <a:effectLst/>
                <a:latin typeface="+mn-lt"/>
                <a:ea typeface="+mn-ea"/>
                <a:cs typeface="+mn-cs"/>
              </a:rPr>
              <a:t>ERP</a:t>
            </a:r>
            <a:r>
              <a:rPr kumimoji="1" lang="ja-JP" altLang="ja-JP" sz="1200" kern="1200" dirty="0" smtClean="0">
                <a:solidFill>
                  <a:schemeClr val="tx1"/>
                </a:solidFill>
                <a:effectLst/>
                <a:latin typeface="+mn-lt"/>
                <a:ea typeface="+mn-ea"/>
                <a:cs typeface="+mn-cs"/>
              </a:rPr>
              <a:t>システムは、会社全体で統合化されたマスター・データベースを用意します。全ての業務処理は、この統合化されたデータベースを使用します。そのため、データの一貫性は保証され、データの不整合や二重入力の手間はかかりません。また、データ相互の関連は、業務の流れ（ワークフロー）と一体となってデータベースに格納されますので、業務プロセス全体の整合性も保証されます。</a:t>
            </a:r>
          </a:p>
          <a:p>
            <a:r>
              <a:rPr kumimoji="1" lang="ja-JP" altLang="ja-JP" sz="1200" kern="1200" dirty="0" smtClean="0">
                <a:solidFill>
                  <a:schemeClr val="tx1"/>
                </a:solidFill>
                <a:effectLst/>
                <a:latin typeface="+mn-lt"/>
                <a:ea typeface="+mn-ea"/>
                <a:cs typeface="+mn-cs"/>
              </a:rPr>
              <a:t>さらに、データが全て一元的管理され、常に最新の状態に保たれていることから、会社全体の動きや状況をリアルタイムで捉えることができます。</a:t>
            </a:r>
          </a:p>
          <a:p>
            <a:r>
              <a:rPr kumimoji="1" lang="ja-JP" altLang="ja-JP" sz="1200" kern="1200" dirty="0" smtClean="0">
                <a:solidFill>
                  <a:schemeClr val="tx1"/>
                </a:solidFill>
                <a:effectLst/>
                <a:latin typeface="+mn-lt"/>
                <a:ea typeface="+mn-ea"/>
                <a:cs typeface="+mn-cs"/>
              </a:rPr>
              <a:t>ただ、このような</a:t>
            </a:r>
            <a:r>
              <a:rPr kumimoji="1" lang="en-US" altLang="ja-JP" sz="1200" kern="1200" dirty="0" smtClean="0">
                <a:solidFill>
                  <a:schemeClr val="tx1"/>
                </a:solidFill>
                <a:effectLst/>
                <a:latin typeface="+mn-lt"/>
                <a:ea typeface="+mn-ea"/>
                <a:cs typeface="+mn-cs"/>
              </a:rPr>
              <a:t>ERP</a:t>
            </a:r>
            <a:r>
              <a:rPr kumimoji="1" lang="ja-JP" altLang="ja-JP" sz="1200" kern="1200" dirty="0" smtClean="0">
                <a:solidFill>
                  <a:schemeClr val="tx1"/>
                </a:solidFill>
                <a:effectLst/>
                <a:latin typeface="+mn-lt"/>
                <a:ea typeface="+mn-ea"/>
                <a:cs typeface="+mn-cs"/>
              </a:rPr>
              <a:t>システムを構築するためには、既に業務毎に個別最適化された業務プロセスを見直し、会社全体で最適化された業務プロセスに再構築しなければなりません。このような取り組みを</a:t>
            </a:r>
            <a:r>
              <a:rPr kumimoji="1" lang="en-US" altLang="ja-JP" sz="1200" kern="1200" dirty="0" smtClean="0">
                <a:solidFill>
                  <a:schemeClr val="tx1"/>
                </a:solidFill>
                <a:effectLst/>
                <a:latin typeface="+mn-lt"/>
                <a:ea typeface="+mn-ea"/>
                <a:cs typeface="+mn-cs"/>
              </a:rPr>
              <a:t>BPR</a:t>
            </a:r>
            <a:r>
              <a:rPr kumimoji="1" lang="ja-JP" altLang="ja-JP" sz="1200" kern="1200" dirty="0" smtClean="0">
                <a:solidFill>
                  <a:schemeClr val="tx1"/>
                </a:solidFill>
                <a:effectLst/>
                <a:latin typeface="+mn-lt"/>
                <a:ea typeface="+mn-ea"/>
                <a:cs typeface="+mn-cs"/>
              </a:rPr>
              <a:t>（</a:t>
            </a:r>
            <a:r>
              <a:rPr kumimoji="1" lang="en-US" altLang="ja-JP" sz="1200" kern="1200" dirty="0" smtClean="0">
                <a:solidFill>
                  <a:schemeClr val="tx1"/>
                </a:solidFill>
                <a:effectLst/>
                <a:latin typeface="+mn-lt"/>
                <a:ea typeface="+mn-ea"/>
                <a:cs typeface="+mn-cs"/>
              </a:rPr>
              <a:t>Business Process Re-engineering</a:t>
            </a:r>
            <a:r>
              <a:rPr kumimoji="1" lang="ja-JP" altLang="ja-JP" sz="1200" kern="1200" dirty="0" smtClean="0">
                <a:solidFill>
                  <a:schemeClr val="tx1"/>
                </a:solidFill>
                <a:effectLst/>
                <a:latin typeface="+mn-lt"/>
                <a:ea typeface="+mn-ea"/>
                <a:cs typeface="+mn-cs"/>
              </a:rPr>
              <a:t>）と言います。また、個別に作られたマスターファイルを整理し、統一のデータベースに作り直さなければなりません。</a:t>
            </a:r>
          </a:p>
          <a:p>
            <a:r>
              <a:rPr kumimoji="1" lang="ja-JP" altLang="ja-JP" sz="1200" kern="1200" dirty="0" smtClean="0">
                <a:solidFill>
                  <a:schemeClr val="tx1"/>
                </a:solidFill>
                <a:effectLst/>
                <a:latin typeface="+mn-lt"/>
                <a:ea typeface="+mn-ea"/>
                <a:cs typeface="+mn-cs"/>
              </a:rPr>
              <a:t>既に個々の業務の現場に最適化されたシステムが稼働し、それに馴れている人たちからは、抵抗されることも少なくありません。会社全体が抱える課題や現状についての危機感を正しく共有し、経営トップの強力なリーダーシップの元に取り組まなければ、実効性のある</a:t>
            </a:r>
            <a:r>
              <a:rPr kumimoji="1" lang="en-US" altLang="ja-JP" sz="1200" kern="1200" dirty="0" smtClean="0">
                <a:solidFill>
                  <a:schemeClr val="tx1"/>
                </a:solidFill>
                <a:effectLst/>
                <a:latin typeface="+mn-lt"/>
                <a:ea typeface="+mn-ea"/>
                <a:cs typeface="+mn-cs"/>
              </a:rPr>
              <a:t>ERP</a:t>
            </a:r>
            <a:r>
              <a:rPr kumimoji="1" lang="ja-JP" altLang="ja-JP" sz="1200" kern="1200" dirty="0" smtClean="0">
                <a:solidFill>
                  <a:schemeClr val="tx1"/>
                </a:solidFill>
                <a:effectLst/>
                <a:latin typeface="+mn-lt"/>
                <a:ea typeface="+mn-ea"/>
                <a:cs typeface="+mn-cs"/>
              </a:rPr>
              <a:t>システムを構築することは、困難と言えるでしょう。</a:t>
            </a:r>
          </a:p>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60C02EF9-4678-4E5D-8F40-B4237E2EF4B0}" type="slidenum">
              <a:rPr lang="ja-JP" altLang="en-US" smtClean="0"/>
              <a:pPr>
                <a:defRPr/>
              </a:pPr>
              <a:t>5</a:t>
            </a:fld>
            <a:endParaRPr lang="ja-JP" altLang="en-US"/>
          </a:p>
        </p:txBody>
      </p:sp>
    </p:spTree>
    <p:extLst>
      <p:ext uri="{BB962C8B-B14F-4D97-AF65-F5344CB8AC3E}">
        <p14:creationId xmlns:p14="http://schemas.microsoft.com/office/powerpoint/2010/main" val="59022799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ja-JP" sz="1200" kern="1200" dirty="0" smtClean="0">
                <a:solidFill>
                  <a:schemeClr val="tx1"/>
                </a:solidFill>
                <a:effectLst/>
                <a:latin typeface="+mn-lt"/>
                <a:ea typeface="+mn-ea"/>
                <a:cs typeface="+mn-cs"/>
              </a:rPr>
              <a:t>【図解】コレ１枚でわかる</a:t>
            </a:r>
            <a:r>
              <a:rPr kumimoji="1" lang="en-US" altLang="ja-JP" sz="1200" kern="1200" dirty="0" smtClean="0">
                <a:solidFill>
                  <a:schemeClr val="tx1"/>
                </a:solidFill>
                <a:effectLst/>
                <a:latin typeface="+mn-lt"/>
                <a:ea typeface="+mn-ea"/>
                <a:cs typeface="+mn-cs"/>
              </a:rPr>
              <a:t>ERP</a:t>
            </a:r>
            <a:r>
              <a:rPr kumimoji="1" lang="ja-JP" altLang="ja-JP" sz="1200" kern="1200" dirty="0" smtClean="0">
                <a:solidFill>
                  <a:schemeClr val="tx1"/>
                </a:solidFill>
                <a:effectLst/>
                <a:latin typeface="+mn-lt"/>
                <a:ea typeface="+mn-ea"/>
                <a:cs typeface="+mn-cs"/>
              </a:rPr>
              <a:t>と</a:t>
            </a:r>
            <a:r>
              <a:rPr kumimoji="1" lang="en-US" altLang="ja-JP" sz="1200" kern="1200" dirty="0" smtClean="0">
                <a:solidFill>
                  <a:schemeClr val="tx1"/>
                </a:solidFill>
                <a:effectLst/>
                <a:latin typeface="+mn-lt"/>
                <a:ea typeface="+mn-ea"/>
                <a:cs typeface="+mn-cs"/>
              </a:rPr>
              <a:t>ERP</a:t>
            </a:r>
            <a:r>
              <a:rPr kumimoji="1" lang="ja-JP" altLang="ja-JP" sz="1200" kern="1200" dirty="0" smtClean="0">
                <a:solidFill>
                  <a:schemeClr val="tx1"/>
                </a:solidFill>
                <a:effectLst/>
                <a:latin typeface="+mn-lt"/>
                <a:ea typeface="+mn-ea"/>
                <a:cs typeface="+mn-cs"/>
              </a:rPr>
              <a:t>システムと</a:t>
            </a:r>
            <a:r>
              <a:rPr kumimoji="1" lang="en-US" altLang="ja-JP" sz="1200" kern="1200" dirty="0" smtClean="0">
                <a:solidFill>
                  <a:schemeClr val="tx1"/>
                </a:solidFill>
                <a:effectLst/>
                <a:latin typeface="+mn-lt"/>
                <a:ea typeface="+mn-ea"/>
                <a:cs typeface="+mn-cs"/>
              </a:rPr>
              <a:t>ERP</a:t>
            </a:r>
            <a:r>
              <a:rPr kumimoji="1" lang="ja-JP" altLang="ja-JP" sz="1200" kern="1200" dirty="0" smtClean="0">
                <a:solidFill>
                  <a:schemeClr val="tx1"/>
                </a:solidFill>
                <a:effectLst/>
                <a:latin typeface="+mn-lt"/>
                <a:ea typeface="+mn-ea"/>
                <a:cs typeface="+mn-cs"/>
              </a:rPr>
              <a:t>パッケージの違い</a:t>
            </a:r>
          </a:p>
          <a:p>
            <a:r>
              <a:rPr kumimoji="1" lang="en-US" altLang="ja-JP" sz="1200" kern="1200" dirty="0" smtClean="0">
                <a:solidFill>
                  <a:schemeClr val="tx1"/>
                </a:solidFill>
                <a:effectLst/>
                <a:latin typeface="+mn-lt"/>
                <a:ea typeface="+mn-ea"/>
                <a:cs typeface="+mn-cs"/>
              </a:rPr>
              <a:t> </a:t>
            </a:r>
            <a:endParaRPr kumimoji="1" lang="ja-JP" altLang="ja-JP" sz="1200" kern="1200" dirty="0" smtClean="0">
              <a:solidFill>
                <a:schemeClr val="tx1"/>
              </a:solidFill>
              <a:effectLst/>
              <a:latin typeface="+mn-lt"/>
              <a:ea typeface="+mn-ea"/>
              <a:cs typeface="+mn-cs"/>
            </a:endParaRPr>
          </a:p>
          <a:p>
            <a:r>
              <a:rPr kumimoji="1" lang="ja-JP" altLang="ja-JP" sz="1200" kern="1200" dirty="0" smtClean="0">
                <a:solidFill>
                  <a:schemeClr val="tx1"/>
                </a:solidFill>
                <a:effectLst/>
                <a:latin typeface="+mn-lt"/>
                <a:ea typeface="+mn-ea"/>
                <a:cs typeface="+mn-cs"/>
              </a:rPr>
              <a:t>「</a:t>
            </a:r>
            <a:r>
              <a:rPr kumimoji="1" lang="en-US" altLang="ja-JP" sz="1200" kern="1200" dirty="0" smtClean="0">
                <a:solidFill>
                  <a:schemeClr val="tx1"/>
                </a:solidFill>
                <a:effectLst/>
                <a:latin typeface="+mn-lt"/>
                <a:ea typeface="+mn-ea"/>
                <a:cs typeface="+mn-cs"/>
              </a:rPr>
              <a:t>ERP</a:t>
            </a:r>
            <a:r>
              <a:rPr kumimoji="1" lang="ja-JP" altLang="ja-JP" sz="1200" kern="1200" dirty="0" smtClean="0">
                <a:solidFill>
                  <a:schemeClr val="tx1"/>
                </a:solidFill>
                <a:effectLst/>
                <a:latin typeface="+mn-lt"/>
                <a:ea typeface="+mn-ea"/>
                <a:cs typeface="+mn-cs"/>
              </a:rPr>
              <a:t>」と「</a:t>
            </a:r>
            <a:r>
              <a:rPr kumimoji="1" lang="en-US" altLang="ja-JP" sz="1200" kern="1200" dirty="0" smtClean="0">
                <a:solidFill>
                  <a:schemeClr val="tx1"/>
                </a:solidFill>
                <a:effectLst/>
                <a:latin typeface="+mn-lt"/>
                <a:ea typeface="+mn-ea"/>
                <a:cs typeface="+mn-cs"/>
              </a:rPr>
              <a:t>ERP</a:t>
            </a:r>
            <a:r>
              <a:rPr kumimoji="1" lang="ja-JP" altLang="ja-JP" sz="1200" kern="1200" dirty="0" smtClean="0">
                <a:solidFill>
                  <a:schemeClr val="tx1"/>
                </a:solidFill>
                <a:effectLst/>
                <a:latin typeface="+mn-lt"/>
                <a:ea typeface="+mn-ea"/>
                <a:cs typeface="+mn-cs"/>
              </a:rPr>
              <a:t>システム」と「</a:t>
            </a:r>
            <a:r>
              <a:rPr kumimoji="1" lang="en-US" altLang="ja-JP" sz="1200" kern="1200" dirty="0" smtClean="0">
                <a:solidFill>
                  <a:schemeClr val="tx1"/>
                </a:solidFill>
                <a:effectLst/>
                <a:latin typeface="+mn-lt"/>
                <a:ea typeface="+mn-ea"/>
                <a:cs typeface="+mn-cs"/>
              </a:rPr>
              <a:t>ERP</a:t>
            </a:r>
            <a:r>
              <a:rPr kumimoji="1" lang="ja-JP" altLang="ja-JP" sz="1200" kern="1200" dirty="0" smtClean="0">
                <a:solidFill>
                  <a:schemeClr val="tx1"/>
                </a:solidFill>
                <a:effectLst/>
                <a:latin typeface="+mn-lt"/>
                <a:ea typeface="+mn-ea"/>
                <a:cs typeface="+mn-cs"/>
              </a:rPr>
              <a:t>パッケージ」の違いをご存知でしょうか。よく似た言葉ですが、それぞれに意味が違います。歴史的な背景を踏まえながら、その違いを解説します。</a:t>
            </a:r>
          </a:p>
          <a:p>
            <a:r>
              <a:rPr kumimoji="1" lang="en-US" altLang="ja-JP" sz="1200" kern="1200" dirty="0" smtClean="0">
                <a:solidFill>
                  <a:schemeClr val="tx1"/>
                </a:solidFill>
                <a:effectLst/>
                <a:latin typeface="+mn-lt"/>
                <a:ea typeface="+mn-ea"/>
                <a:cs typeface="+mn-cs"/>
              </a:rPr>
              <a:t>ERP</a:t>
            </a:r>
            <a:endParaRPr kumimoji="1" lang="ja-JP" altLang="ja-JP" sz="1200" kern="1200" dirty="0" smtClean="0">
              <a:solidFill>
                <a:schemeClr val="tx1"/>
              </a:solidFill>
              <a:effectLst/>
              <a:latin typeface="+mn-lt"/>
              <a:ea typeface="+mn-ea"/>
              <a:cs typeface="+mn-cs"/>
            </a:endParaRPr>
          </a:p>
          <a:p>
            <a:r>
              <a:rPr kumimoji="1" lang="en-US" altLang="ja-JP" sz="1200" kern="1200" dirty="0" smtClean="0">
                <a:solidFill>
                  <a:schemeClr val="tx1"/>
                </a:solidFill>
                <a:effectLst/>
                <a:latin typeface="+mn-lt"/>
                <a:ea typeface="+mn-ea"/>
                <a:cs typeface="+mn-cs"/>
              </a:rPr>
              <a:t>ERP</a:t>
            </a:r>
            <a:r>
              <a:rPr kumimoji="1" lang="ja-JP" altLang="ja-JP" sz="1200" kern="1200" dirty="0" smtClean="0">
                <a:solidFill>
                  <a:schemeClr val="tx1"/>
                </a:solidFill>
                <a:effectLst/>
                <a:latin typeface="+mn-lt"/>
                <a:ea typeface="+mn-ea"/>
                <a:cs typeface="+mn-cs"/>
              </a:rPr>
              <a:t>（</a:t>
            </a:r>
            <a:r>
              <a:rPr kumimoji="1" lang="en-US" altLang="ja-JP" sz="1200" kern="1200" dirty="0" smtClean="0">
                <a:solidFill>
                  <a:schemeClr val="tx1"/>
                </a:solidFill>
                <a:effectLst/>
                <a:latin typeface="+mn-lt"/>
                <a:ea typeface="+mn-ea"/>
                <a:cs typeface="+mn-cs"/>
              </a:rPr>
              <a:t>Enterprise Resource Planning</a:t>
            </a:r>
            <a:r>
              <a:rPr kumimoji="1" lang="ja-JP" altLang="ja-JP" sz="1200" kern="1200" dirty="0" smtClean="0">
                <a:solidFill>
                  <a:schemeClr val="tx1"/>
                </a:solidFill>
                <a:effectLst/>
                <a:latin typeface="+mn-lt"/>
                <a:ea typeface="+mn-ea"/>
                <a:cs typeface="+mn-cs"/>
              </a:rPr>
              <a:t>）とは、企業経営の基本となる資源要素（ヒト・モノ・カネ・情報）を会社全体で一元的に把握し、それを適切に分配して有効活用する計画手法であり、その計画を重視する</a:t>
            </a:r>
            <a:r>
              <a:rPr kumimoji="1" lang="ja-JP" altLang="ja-JP" sz="1200" b="1" u="sng" kern="1200" dirty="0" smtClean="0">
                <a:solidFill>
                  <a:schemeClr val="tx1"/>
                </a:solidFill>
                <a:effectLst/>
                <a:latin typeface="+mn-lt"/>
                <a:ea typeface="+mn-ea"/>
                <a:cs typeface="+mn-cs"/>
              </a:rPr>
              <a:t>経営手法</a:t>
            </a:r>
            <a:r>
              <a:rPr kumimoji="1" lang="ja-JP" altLang="ja-JP" sz="1200" kern="1200" dirty="0" smtClean="0">
                <a:solidFill>
                  <a:schemeClr val="tx1"/>
                </a:solidFill>
                <a:effectLst/>
                <a:latin typeface="+mn-lt"/>
                <a:ea typeface="+mn-ea"/>
                <a:cs typeface="+mn-cs"/>
              </a:rPr>
              <a:t>です。</a:t>
            </a:r>
          </a:p>
          <a:p>
            <a:r>
              <a:rPr kumimoji="1" lang="en-US" altLang="ja-JP" sz="1200" kern="1200" dirty="0" smtClean="0">
                <a:solidFill>
                  <a:schemeClr val="tx1"/>
                </a:solidFill>
                <a:effectLst/>
                <a:latin typeface="+mn-lt"/>
                <a:ea typeface="+mn-ea"/>
                <a:cs typeface="+mn-cs"/>
              </a:rPr>
              <a:t>ERP</a:t>
            </a:r>
            <a:r>
              <a:rPr kumimoji="1" lang="ja-JP" altLang="ja-JP" sz="1200" kern="1200" dirty="0" smtClean="0">
                <a:solidFill>
                  <a:schemeClr val="tx1"/>
                </a:solidFill>
                <a:effectLst/>
                <a:latin typeface="+mn-lt"/>
                <a:ea typeface="+mn-ea"/>
                <a:cs typeface="+mn-cs"/>
              </a:rPr>
              <a:t>という言葉は、製造業における資材所要量計画</a:t>
            </a:r>
            <a:r>
              <a:rPr kumimoji="1" lang="en-US" altLang="ja-JP" sz="1200" kern="1200" dirty="0" smtClean="0">
                <a:solidFill>
                  <a:schemeClr val="tx1"/>
                </a:solidFill>
                <a:effectLst/>
                <a:latin typeface="+mn-lt"/>
                <a:ea typeface="+mn-ea"/>
                <a:cs typeface="+mn-cs"/>
              </a:rPr>
              <a:t> (MRP</a:t>
            </a:r>
            <a:r>
              <a:rPr kumimoji="1" lang="ja-JP" altLang="ja-JP" sz="1200" kern="1200" dirty="0" smtClean="0">
                <a:solidFill>
                  <a:schemeClr val="tx1"/>
                </a:solidFill>
                <a:effectLst/>
                <a:latin typeface="+mn-lt"/>
                <a:ea typeface="+mn-ea"/>
                <a:cs typeface="+mn-cs"/>
              </a:rPr>
              <a:t>：</a:t>
            </a:r>
            <a:r>
              <a:rPr kumimoji="1" lang="en-US" altLang="ja-JP" sz="1200" kern="1200" dirty="0" smtClean="0">
                <a:solidFill>
                  <a:schemeClr val="tx1"/>
                </a:solidFill>
                <a:effectLst/>
                <a:latin typeface="+mn-lt"/>
                <a:ea typeface="+mn-ea"/>
                <a:cs typeface="+mn-cs"/>
              </a:rPr>
              <a:t>Material Requirements Planning) </a:t>
            </a:r>
            <a:r>
              <a:rPr kumimoji="1" lang="ja-JP" altLang="ja-JP" sz="1200" kern="1200" dirty="0" smtClean="0">
                <a:solidFill>
                  <a:schemeClr val="tx1"/>
                </a:solidFill>
                <a:effectLst/>
                <a:latin typeface="+mn-lt"/>
                <a:ea typeface="+mn-ea"/>
                <a:cs typeface="+mn-cs"/>
              </a:rPr>
              <a:t>といわれる生産資材を管理し、計画する手法から派生した言葉で、資材以外の人員、設備など製造に必要なすべての資源を管理し、さらに、企業全体の在庫、決済、資産の管理を行うように発展したのが</a:t>
            </a:r>
            <a:r>
              <a:rPr kumimoji="1" lang="en-US" altLang="ja-JP" sz="1200" kern="1200" dirty="0" smtClean="0">
                <a:solidFill>
                  <a:schemeClr val="tx1"/>
                </a:solidFill>
                <a:effectLst/>
                <a:latin typeface="+mn-lt"/>
                <a:ea typeface="+mn-ea"/>
                <a:cs typeface="+mn-cs"/>
              </a:rPr>
              <a:t>ERP</a:t>
            </a:r>
            <a:r>
              <a:rPr kumimoji="1" lang="ja-JP" altLang="ja-JP" sz="1200" kern="1200" dirty="0" smtClean="0">
                <a:solidFill>
                  <a:schemeClr val="tx1"/>
                </a:solidFill>
                <a:effectLst/>
                <a:latin typeface="+mn-lt"/>
                <a:ea typeface="+mn-ea"/>
                <a:cs typeface="+mn-cs"/>
              </a:rPr>
              <a:t>（企業資源計画）です。情報システムそのものを意味する言葉ではありません。</a:t>
            </a:r>
          </a:p>
          <a:p>
            <a:r>
              <a:rPr kumimoji="1" lang="en-US" altLang="ja-JP" sz="1200" kern="1200" dirty="0" smtClean="0">
                <a:solidFill>
                  <a:schemeClr val="tx1"/>
                </a:solidFill>
                <a:effectLst/>
                <a:latin typeface="+mn-lt"/>
                <a:ea typeface="+mn-ea"/>
                <a:cs typeface="+mn-cs"/>
              </a:rPr>
              <a:t>ERP</a:t>
            </a:r>
            <a:r>
              <a:rPr kumimoji="1" lang="ja-JP" altLang="ja-JP" sz="1200" kern="1200" dirty="0" smtClean="0">
                <a:solidFill>
                  <a:schemeClr val="tx1"/>
                </a:solidFill>
                <a:effectLst/>
                <a:latin typeface="+mn-lt"/>
                <a:ea typeface="+mn-ea"/>
                <a:cs typeface="+mn-cs"/>
              </a:rPr>
              <a:t>システム</a:t>
            </a:r>
          </a:p>
          <a:p>
            <a:r>
              <a:rPr kumimoji="1" lang="en-US" altLang="ja-JP" sz="1200" kern="1200" dirty="0" smtClean="0">
                <a:solidFill>
                  <a:schemeClr val="tx1"/>
                </a:solidFill>
                <a:effectLst/>
                <a:latin typeface="+mn-lt"/>
                <a:ea typeface="+mn-ea"/>
                <a:cs typeface="+mn-cs"/>
              </a:rPr>
              <a:t>ERP</a:t>
            </a:r>
            <a:r>
              <a:rPr kumimoji="1" lang="ja-JP" altLang="ja-JP" sz="1200" kern="1200" dirty="0" smtClean="0">
                <a:solidFill>
                  <a:schemeClr val="tx1"/>
                </a:solidFill>
                <a:effectLst/>
                <a:latin typeface="+mn-lt"/>
                <a:ea typeface="+mn-ea"/>
                <a:cs typeface="+mn-cs"/>
              </a:rPr>
              <a:t>経営を実現するための情報システムです。</a:t>
            </a:r>
            <a:r>
              <a:rPr kumimoji="1" lang="en-US" altLang="ja-JP" sz="1200" kern="1200" dirty="0" smtClean="0">
                <a:solidFill>
                  <a:schemeClr val="tx1"/>
                </a:solidFill>
                <a:effectLst/>
                <a:latin typeface="+mn-lt"/>
                <a:ea typeface="+mn-ea"/>
                <a:cs typeface="+mn-cs"/>
              </a:rPr>
              <a:t>ERP</a:t>
            </a:r>
            <a:r>
              <a:rPr kumimoji="1" lang="ja-JP" altLang="ja-JP" sz="1200" kern="1200" dirty="0" smtClean="0">
                <a:solidFill>
                  <a:schemeClr val="tx1"/>
                </a:solidFill>
                <a:effectLst/>
                <a:latin typeface="+mn-lt"/>
                <a:ea typeface="+mn-ea"/>
                <a:cs typeface="+mn-cs"/>
              </a:rPr>
              <a:t>経営を実現するためには、会社全体で業務の重複や無駄を排除し、部門個別に最適された業務プロセスではなく、会社全体として最適な業務プロセスを実現しなければなりません。そのためには、徹底した業務分析と業務プロセスの改革、標準化に取り組まなくてはなりません。この取り組みは、</a:t>
            </a:r>
            <a:r>
              <a:rPr kumimoji="1" lang="en-US" altLang="ja-JP" sz="1200" kern="1200" dirty="0" smtClean="0">
                <a:solidFill>
                  <a:schemeClr val="tx1"/>
                </a:solidFill>
                <a:effectLst/>
                <a:latin typeface="+mn-lt"/>
                <a:ea typeface="+mn-ea"/>
                <a:cs typeface="+mn-cs"/>
              </a:rPr>
              <a:t>BPR</a:t>
            </a:r>
            <a:r>
              <a:rPr kumimoji="1" lang="ja-JP" altLang="ja-JP" sz="1200" kern="1200" dirty="0" smtClean="0">
                <a:solidFill>
                  <a:schemeClr val="tx1"/>
                </a:solidFill>
                <a:effectLst/>
                <a:latin typeface="+mn-lt"/>
                <a:ea typeface="+mn-ea"/>
                <a:cs typeface="+mn-cs"/>
              </a:rPr>
              <a:t>（</a:t>
            </a:r>
            <a:r>
              <a:rPr kumimoji="1" lang="en-US" altLang="ja-JP" sz="1200" kern="1200" dirty="0" smtClean="0">
                <a:solidFill>
                  <a:schemeClr val="tx1"/>
                </a:solidFill>
                <a:effectLst/>
                <a:latin typeface="+mn-lt"/>
                <a:ea typeface="+mn-ea"/>
                <a:cs typeface="+mn-cs"/>
              </a:rPr>
              <a:t>Business Process Re-engineering</a:t>
            </a:r>
            <a:r>
              <a:rPr kumimoji="1" lang="ja-JP" altLang="ja-JP" sz="1200" kern="1200" dirty="0" smtClean="0">
                <a:solidFill>
                  <a:schemeClr val="tx1"/>
                </a:solidFill>
                <a:effectLst/>
                <a:latin typeface="+mn-lt"/>
                <a:ea typeface="+mn-ea"/>
                <a:cs typeface="+mn-cs"/>
              </a:rPr>
              <a:t>）と呼ばれています。</a:t>
            </a:r>
            <a:r>
              <a:rPr kumimoji="1" lang="en-US" altLang="ja-JP" sz="1200" kern="1200" dirty="0" smtClean="0">
                <a:solidFill>
                  <a:schemeClr val="tx1"/>
                </a:solidFill>
                <a:effectLst/>
                <a:latin typeface="+mn-lt"/>
                <a:ea typeface="+mn-ea"/>
                <a:cs typeface="+mn-cs"/>
              </a:rPr>
              <a:t>ERP</a:t>
            </a:r>
            <a:r>
              <a:rPr kumimoji="1" lang="ja-JP" altLang="ja-JP" sz="1200" kern="1200" dirty="0" smtClean="0">
                <a:solidFill>
                  <a:schemeClr val="tx1"/>
                </a:solidFill>
                <a:effectLst/>
                <a:latin typeface="+mn-lt"/>
                <a:ea typeface="+mn-ea"/>
                <a:cs typeface="+mn-cs"/>
              </a:rPr>
              <a:t>システムは、この</a:t>
            </a:r>
            <a:r>
              <a:rPr kumimoji="1" lang="en-US" altLang="ja-JP" sz="1200" kern="1200" dirty="0" smtClean="0">
                <a:solidFill>
                  <a:schemeClr val="tx1"/>
                </a:solidFill>
                <a:effectLst/>
                <a:latin typeface="+mn-lt"/>
                <a:ea typeface="+mn-ea"/>
                <a:cs typeface="+mn-cs"/>
              </a:rPr>
              <a:t>BPR</a:t>
            </a:r>
            <a:r>
              <a:rPr kumimoji="1" lang="ja-JP" altLang="ja-JP" sz="1200" kern="1200" dirty="0" smtClean="0">
                <a:solidFill>
                  <a:schemeClr val="tx1"/>
                </a:solidFill>
                <a:effectLst/>
                <a:latin typeface="+mn-lt"/>
                <a:ea typeface="+mn-ea"/>
                <a:cs typeface="+mn-cs"/>
              </a:rPr>
              <a:t>を実施した結果明確にされた、全体最適化された業務プロセスを前提に構築される情報システムです。</a:t>
            </a:r>
          </a:p>
          <a:p>
            <a:r>
              <a:rPr kumimoji="1" lang="en-US" altLang="ja-JP" sz="1200" kern="1200" dirty="0" smtClean="0">
                <a:solidFill>
                  <a:schemeClr val="tx1"/>
                </a:solidFill>
                <a:effectLst/>
                <a:latin typeface="+mn-lt"/>
                <a:ea typeface="+mn-ea"/>
                <a:cs typeface="+mn-cs"/>
              </a:rPr>
              <a:t>ERP</a:t>
            </a:r>
            <a:r>
              <a:rPr kumimoji="1" lang="ja-JP" altLang="ja-JP" sz="1200" kern="1200" dirty="0" smtClean="0">
                <a:solidFill>
                  <a:schemeClr val="tx1"/>
                </a:solidFill>
                <a:effectLst/>
                <a:latin typeface="+mn-lt"/>
                <a:ea typeface="+mn-ea"/>
                <a:cs typeface="+mn-cs"/>
              </a:rPr>
              <a:t>パッケージ</a:t>
            </a:r>
          </a:p>
          <a:p>
            <a:r>
              <a:rPr kumimoji="1" lang="ja-JP" altLang="ja-JP" sz="1200" kern="1200" dirty="0" smtClean="0">
                <a:solidFill>
                  <a:schemeClr val="tx1"/>
                </a:solidFill>
                <a:effectLst/>
                <a:latin typeface="+mn-lt"/>
                <a:ea typeface="+mn-ea"/>
                <a:cs typeface="+mn-cs"/>
              </a:rPr>
              <a:t>企業規模が大きくなればなるほど、部門の利害はぶつかり、部門を越えた会社全体での最適化をめざす</a:t>
            </a:r>
            <a:r>
              <a:rPr kumimoji="1" lang="en-US" altLang="ja-JP" sz="1200" kern="1200" dirty="0" smtClean="0">
                <a:solidFill>
                  <a:schemeClr val="tx1"/>
                </a:solidFill>
                <a:effectLst/>
                <a:latin typeface="+mn-lt"/>
                <a:ea typeface="+mn-ea"/>
                <a:cs typeface="+mn-cs"/>
              </a:rPr>
              <a:t>BPR</a:t>
            </a:r>
            <a:r>
              <a:rPr kumimoji="1" lang="ja-JP" altLang="ja-JP" sz="1200" kern="1200" dirty="0" smtClean="0">
                <a:solidFill>
                  <a:schemeClr val="tx1"/>
                </a:solidFill>
                <a:effectLst/>
                <a:latin typeface="+mn-lt"/>
                <a:ea typeface="+mn-ea"/>
                <a:cs typeface="+mn-cs"/>
              </a:rPr>
              <a:t>は困難を極めます。加えて、ビジネス環境の変化は、業務プロセスを常に変化させ、全体最適を維持するために業務プロセスの継続的見直しと最適化を行うこと（</a:t>
            </a:r>
            <a:r>
              <a:rPr kumimoji="1" lang="en-US" altLang="ja-JP" sz="1200" kern="1200" dirty="0" smtClean="0">
                <a:solidFill>
                  <a:schemeClr val="tx1"/>
                </a:solidFill>
                <a:effectLst/>
                <a:latin typeface="+mn-lt"/>
                <a:ea typeface="+mn-ea"/>
                <a:cs typeface="+mn-cs"/>
              </a:rPr>
              <a:t>BPM</a:t>
            </a:r>
            <a:r>
              <a:rPr kumimoji="1" lang="ja-JP" altLang="ja-JP" sz="1200" kern="1200" dirty="0" smtClean="0">
                <a:solidFill>
                  <a:schemeClr val="tx1"/>
                </a:solidFill>
                <a:effectLst/>
                <a:latin typeface="+mn-lt"/>
                <a:ea typeface="+mn-ea"/>
                <a:cs typeface="+mn-cs"/>
              </a:rPr>
              <a:t>：</a:t>
            </a:r>
            <a:r>
              <a:rPr kumimoji="1" lang="en-US" altLang="ja-JP" sz="1200" kern="1200" dirty="0" smtClean="0">
                <a:solidFill>
                  <a:schemeClr val="tx1"/>
                </a:solidFill>
                <a:effectLst/>
                <a:latin typeface="+mn-lt"/>
                <a:ea typeface="+mn-ea"/>
                <a:cs typeface="+mn-cs"/>
              </a:rPr>
              <a:t>Business Process Management</a:t>
            </a:r>
            <a:r>
              <a:rPr kumimoji="1" lang="ja-JP" altLang="ja-JP" sz="1200" kern="1200" dirty="0" smtClean="0">
                <a:solidFill>
                  <a:schemeClr val="tx1"/>
                </a:solidFill>
                <a:effectLst/>
                <a:latin typeface="+mn-lt"/>
                <a:ea typeface="+mn-ea"/>
                <a:cs typeface="+mn-cs"/>
              </a:rPr>
              <a:t>）は、容易ではありません。その変更に合わせて</a:t>
            </a:r>
            <a:r>
              <a:rPr kumimoji="1" lang="en-US" altLang="ja-JP" sz="1200" kern="1200" dirty="0" smtClean="0">
                <a:solidFill>
                  <a:schemeClr val="tx1"/>
                </a:solidFill>
                <a:effectLst/>
                <a:latin typeface="+mn-lt"/>
                <a:ea typeface="+mn-ea"/>
                <a:cs typeface="+mn-cs"/>
              </a:rPr>
              <a:t>ERP</a:t>
            </a:r>
            <a:r>
              <a:rPr kumimoji="1" lang="ja-JP" altLang="ja-JP" sz="1200" kern="1200" dirty="0" smtClean="0">
                <a:solidFill>
                  <a:schemeClr val="tx1"/>
                </a:solidFill>
                <a:effectLst/>
                <a:latin typeface="+mn-lt"/>
                <a:ea typeface="+mn-ea"/>
                <a:cs typeface="+mn-cs"/>
              </a:rPr>
              <a:t>システムに手を加え続けるとなると、手間もコストも膨大なものになってしまいます。そこで、登場したのか、</a:t>
            </a:r>
            <a:r>
              <a:rPr kumimoji="1" lang="en-US" altLang="ja-JP" sz="1200" kern="1200" dirty="0" smtClean="0">
                <a:solidFill>
                  <a:schemeClr val="tx1"/>
                </a:solidFill>
                <a:effectLst/>
                <a:latin typeface="+mn-lt"/>
                <a:ea typeface="+mn-ea"/>
                <a:cs typeface="+mn-cs"/>
              </a:rPr>
              <a:t>ERP</a:t>
            </a:r>
            <a:r>
              <a:rPr kumimoji="1" lang="ja-JP" altLang="ja-JP" sz="1200" kern="1200" dirty="0" smtClean="0">
                <a:solidFill>
                  <a:schemeClr val="tx1"/>
                </a:solidFill>
                <a:effectLst/>
                <a:latin typeface="+mn-lt"/>
                <a:ea typeface="+mn-ea"/>
                <a:cs typeface="+mn-cs"/>
              </a:rPr>
              <a:t>パッケージです。</a:t>
            </a:r>
          </a:p>
          <a:p>
            <a:r>
              <a:rPr kumimoji="1" lang="en-US" altLang="ja-JP" sz="1200" kern="1200" dirty="0" smtClean="0">
                <a:solidFill>
                  <a:schemeClr val="tx1"/>
                </a:solidFill>
                <a:effectLst/>
                <a:latin typeface="+mn-lt"/>
                <a:ea typeface="+mn-ea"/>
                <a:cs typeface="+mn-cs"/>
              </a:rPr>
              <a:t>ERP</a:t>
            </a:r>
            <a:r>
              <a:rPr kumimoji="1" lang="ja-JP" altLang="ja-JP" sz="1200" kern="1200" dirty="0" smtClean="0">
                <a:solidFill>
                  <a:schemeClr val="tx1"/>
                </a:solidFill>
                <a:effectLst/>
                <a:latin typeface="+mn-lt"/>
                <a:ea typeface="+mn-ea"/>
                <a:cs typeface="+mn-cs"/>
              </a:rPr>
              <a:t>パッケージは、</a:t>
            </a:r>
            <a:r>
              <a:rPr kumimoji="1" lang="en-US" altLang="ja-JP" sz="1200" kern="1200" dirty="0" smtClean="0">
                <a:solidFill>
                  <a:schemeClr val="tx1"/>
                </a:solidFill>
                <a:effectLst/>
                <a:latin typeface="+mn-lt"/>
                <a:ea typeface="+mn-ea"/>
                <a:cs typeface="+mn-cs"/>
              </a:rPr>
              <a:t>ERP</a:t>
            </a:r>
            <a:r>
              <a:rPr kumimoji="1" lang="ja-JP" altLang="ja-JP" sz="1200" kern="1200" dirty="0" smtClean="0">
                <a:solidFill>
                  <a:schemeClr val="tx1"/>
                </a:solidFill>
                <a:effectLst/>
                <a:latin typeface="+mn-lt"/>
                <a:ea typeface="+mn-ea"/>
                <a:cs typeface="+mn-cs"/>
              </a:rPr>
              <a:t>経営を支える理想的（ベストプラクティス）な業務プロセスを予めパッケージ化した情報システムです。</a:t>
            </a:r>
          </a:p>
          <a:p>
            <a:r>
              <a:rPr kumimoji="1" lang="en-US" altLang="ja-JP" sz="1200" kern="1200" dirty="0" smtClean="0">
                <a:solidFill>
                  <a:schemeClr val="tx1"/>
                </a:solidFill>
                <a:effectLst/>
                <a:latin typeface="+mn-lt"/>
                <a:ea typeface="+mn-ea"/>
                <a:cs typeface="+mn-cs"/>
              </a:rPr>
              <a:t>ERP</a:t>
            </a:r>
            <a:r>
              <a:rPr kumimoji="1" lang="ja-JP" altLang="ja-JP" sz="1200" kern="1200" dirty="0" smtClean="0">
                <a:solidFill>
                  <a:schemeClr val="tx1"/>
                </a:solidFill>
                <a:effectLst/>
                <a:latin typeface="+mn-lt"/>
                <a:ea typeface="+mn-ea"/>
                <a:cs typeface="+mn-cs"/>
              </a:rPr>
              <a:t>パッケージには、</a:t>
            </a:r>
            <a:r>
              <a:rPr kumimoji="1" lang="en-US" altLang="ja-JP" sz="1200" kern="1200" dirty="0" smtClean="0">
                <a:solidFill>
                  <a:schemeClr val="tx1"/>
                </a:solidFill>
                <a:effectLst/>
                <a:latin typeface="+mn-lt"/>
                <a:ea typeface="+mn-ea"/>
                <a:cs typeface="+mn-cs"/>
              </a:rPr>
              <a:t>ERP</a:t>
            </a:r>
            <a:r>
              <a:rPr kumimoji="1" lang="ja-JP" altLang="ja-JP" sz="1200" kern="1200" dirty="0" smtClean="0">
                <a:solidFill>
                  <a:schemeClr val="tx1"/>
                </a:solidFill>
                <a:effectLst/>
                <a:latin typeface="+mn-lt"/>
                <a:ea typeface="+mn-ea"/>
                <a:cs typeface="+mn-cs"/>
              </a:rPr>
              <a:t>経営を実践する上で必要となる業務プロセスや全社データを一元的に把握、管理するためのデータ構造のひな形が、業種や業務に応じたテンプレートとして、予め用意されています。このテンプレートを使い、業務の変革をすすめ、</a:t>
            </a:r>
            <a:r>
              <a:rPr kumimoji="1" lang="en-US" altLang="ja-JP" sz="1200" kern="1200" dirty="0" smtClean="0">
                <a:solidFill>
                  <a:schemeClr val="tx1"/>
                </a:solidFill>
                <a:effectLst/>
                <a:latin typeface="+mn-lt"/>
                <a:ea typeface="+mn-ea"/>
                <a:cs typeface="+mn-cs"/>
              </a:rPr>
              <a:t>ERP</a:t>
            </a:r>
            <a:r>
              <a:rPr kumimoji="1" lang="ja-JP" altLang="ja-JP" sz="1200" kern="1200" dirty="0" smtClean="0">
                <a:solidFill>
                  <a:schemeClr val="tx1"/>
                </a:solidFill>
                <a:effectLst/>
                <a:latin typeface="+mn-lt"/>
                <a:ea typeface="+mn-ea"/>
                <a:cs typeface="+mn-cs"/>
              </a:rPr>
              <a:t>経営の実現を加速しようというのです。</a:t>
            </a:r>
          </a:p>
          <a:p>
            <a:r>
              <a:rPr kumimoji="1" lang="ja-JP" altLang="ja-JP" sz="1200" kern="1200" dirty="0" smtClean="0">
                <a:solidFill>
                  <a:schemeClr val="tx1"/>
                </a:solidFill>
                <a:effectLst/>
                <a:latin typeface="+mn-lt"/>
                <a:ea typeface="+mn-ea"/>
                <a:cs typeface="+mn-cs"/>
              </a:rPr>
              <a:t>本来であれば、</a:t>
            </a:r>
            <a:r>
              <a:rPr kumimoji="1" lang="en-US" altLang="ja-JP" sz="1200" kern="1200" dirty="0" smtClean="0">
                <a:solidFill>
                  <a:schemeClr val="tx1"/>
                </a:solidFill>
                <a:effectLst/>
                <a:latin typeface="+mn-lt"/>
                <a:ea typeface="+mn-ea"/>
                <a:cs typeface="+mn-cs"/>
              </a:rPr>
              <a:t>ERP</a:t>
            </a:r>
            <a:r>
              <a:rPr kumimoji="1" lang="ja-JP" altLang="ja-JP" sz="1200" kern="1200" dirty="0" smtClean="0">
                <a:solidFill>
                  <a:schemeClr val="tx1"/>
                </a:solidFill>
                <a:effectLst/>
                <a:latin typeface="+mn-lt"/>
                <a:ea typeface="+mn-ea"/>
                <a:cs typeface="+mn-cs"/>
              </a:rPr>
              <a:t>パッケージが提供するベストプラクティスに沿って</a:t>
            </a:r>
            <a:r>
              <a:rPr kumimoji="1" lang="en-US" altLang="ja-JP" sz="1200" kern="1200" dirty="0" smtClean="0">
                <a:solidFill>
                  <a:schemeClr val="tx1"/>
                </a:solidFill>
                <a:effectLst/>
                <a:latin typeface="+mn-lt"/>
                <a:ea typeface="+mn-ea"/>
                <a:cs typeface="+mn-cs"/>
              </a:rPr>
              <a:t>BPR</a:t>
            </a:r>
            <a:r>
              <a:rPr kumimoji="1" lang="ja-JP" altLang="ja-JP" sz="1200" kern="1200" dirty="0" smtClean="0">
                <a:solidFill>
                  <a:schemeClr val="tx1"/>
                </a:solidFill>
                <a:effectLst/>
                <a:latin typeface="+mn-lt"/>
                <a:ea typeface="+mn-ea"/>
                <a:cs typeface="+mn-cs"/>
              </a:rPr>
              <a:t>を推進すれば、</a:t>
            </a:r>
            <a:r>
              <a:rPr kumimoji="1" lang="en-US" altLang="ja-JP" sz="1200" kern="1200" dirty="0" smtClean="0">
                <a:solidFill>
                  <a:schemeClr val="tx1"/>
                </a:solidFill>
                <a:effectLst/>
                <a:latin typeface="+mn-lt"/>
                <a:ea typeface="+mn-ea"/>
                <a:cs typeface="+mn-cs"/>
              </a:rPr>
              <a:t>ERP</a:t>
            </a:r>
            <a:r>
              <a:rPr kumimoji="1" lang="ja-JP" altLang="ja-JP" sz="1200" kern="1200" dirty="0" smtClean="0">
                <a:solidFill>
                  <a:schemeClr val="tx1"/>
                </a:solidFill>
                <a:effectLst/>
                <a:latin typeface="+mn-lt"/>
                <a:ea typeface="+mn-ea"/>
                <a:cs typeface="+mn-cs"/>
              </a:rPr>
              <a:t>経営が実現できるわけですが、既に個別最適化された業務プロセスを持つ各業務部門が、それに合わせることは容易なことではありません。そんな現実を踏まえながら、最低限のテンプレートのカストマイズ、および、独自開発システムで対応できれば、</a:t>
            </a:r>
            <a:r>
              <a:rPr kumimoji="1" lang="en-US" altLang="ja-JP" sz="1200" kern="1200" dirty="0" smtClean="0">
                <a:solidFill>
                  <a:schemeClr val="tx1"/>
                </a:solidFill>
                <a:effectLst/>
                <a:latin typeface="+mn-lt"/>
                <a:ea typeface="+mn-ea"/>
                <a:cs typeface="+mn-cs"/>
              </a:rPr>
              <a:t>ERP</a:t>
            </a:r>
            <a:r>
              <a:rPr kumimoji="1" lang="ja-JP" altLang="ja-JP" sz="1200" kern="1200" dirty="0" smtClean="0">
                <a:solidFill>
                  <a:schemeClr val="tx1"/>
                </a:solidFill>
                <a:effectLst/>
                <a:latin typeface="+mn-lt"/>
                <a:ea typeface="+mn-ea"/>
                <a:cs typeface="+mn-cs"/>
              </a:rPr>
              <a:t>パッケージ導入の効果を享受することが可能となります。</a:t>
            </a:r>
          </a:p>
          <a:p>
            <a:r>
              <a:rPr kumimoji="1" lang="en-US" altLang="ja-JP" sz="1200" kern="1200" dirty="0" smtClean="0">
                <a:solidFill>
                  <a:schemeClr val="tx1"/>
                </a:solidFill>
                <a:effectLst/>
                <a:latin typeface="+mn-lt"/>
                <a:ea typeface="+mn-ea"/>
                <a:cs typeface="+mn-cs"/>
              </a:rPr>
              <a:t>ERP</a:t>
            </a:r>
            <a:r>
              <a:rPr kumimoji="1" lang="ja-JP" altLang="ja-JP" sz="1200" kern="1200" dirty="0" smtClean="0">
                <a:solidFill>
                  <a:schemeClr val="tx1"/>
                </a:solidFill>
                <a:effectLst/>
                <a:latin typeface="+mn-lt"/>
                <a:ea typeface="+mn-ea"/>
                <a:cs typeface="+mn-cs"/>
              </a:rPr>
              <a:t>パッケージを、自社独自の基幹業務システムを開発するに当たり、最初から全てを作るのではなく、パッケージの機能を流用することで開発生産性を高めるための手段と捉えている企業もあります。しかし、それは、</a:t>
            </a:r>
            <a:r>
              <a:rPr kumimoji="1" lang="en-US" altLang="ja-JP" sz="1200" kern="1200" dirty="0" smtClean="0">
                <a:solidFill>
                  <a:schemeClr val="tx1"/>
                </a:solidFill>
                <a:effectLst/>
                <a:latin typeface="+mn-lt"/>
                <a:ea typeface="+mn-ea"/>
                <a:cs typeface="+mn-cs"/>
              </a:rPr>
              <a:t>ERP</a:t>
            </a:r>
            <a:r>
              <a:rPr kumimoji="1" lang="ja-JP" altLang="ja-JP" sz="1200" kern="1200" dirty="0" smtClean="0">
                <a:solidFill>
                  <a:schemeClr val="tx1"/>
                </a:solidFill>
                <a:effectLst/>
                <a:latin typeface="+mn-lt"/>
                <a:ea typeface="+mn-ea"/>
                <a:cs typeface="+mn-cs"/>
              </a:rPr>
              <a:t>パッケージ本来の目的でありません。「</a:t>
            </a:r>
            <a:r>
              <a:rPr kumimoji="1" lang="en-US" altLang="ja-JP" sz="1200" kern="1200" dirty="0" smtClean="0">
                <a:solidFill>
                  <a:schemeClr val="tx1"/>
                </a:solidFill>
                <a:effectLst/>
                <a:latin typeface="+mn-lt"/>
                <a:ea typeface="+mn-ea"/>
                <a:cs typeface="+mn-cs"/>
              </a:rPr>
              <a:t>ERP</a:t>
            </a:r>
            <a:r>
              <a:rPr kumimoji="1" lang="ja-JP" altLang="ja-JP" sz="1200" kern="1200" dirty="0" smtClean="0">
                <a:solidFill>
                  <a:schemeClr val="tx1"/>
                </a:solidFill>
                <a:effectLst/>
                <a:latin typeface="+mn-lt"/>
                <a:ea typeface="+mn-ea"/>
                <a:cs typeface="+mn-cs"/>
              </a:rPr>
              <a:t>経営実現を加速するための手段」ととらえ、カスタマイズや追加独自開発を極力少なくする取り組みを行わなければ、本来の価値を引き出すことができないことを理解しておく必要があります。</a:t>
            </a:r>
          </a:p>
          <a:p>
            <a:r>
              <a:rPr kumimoji="1" lang="en-US" altLang="ja-JP" sz="1200" kern="1200" dirty="0" smtClean="0">
                <a:solidFill>
                  <a:schemeClr val="tx1"/>
                </a:solidFill>
                <a:effectLst/>
                <a:latin typeface="+mn-lt"/>
                <a:ea typeface="+mn-ea"/>
                <a:cs typeface="+mn-cs"/>
              </a:rPr>
              <a:t> </a:t>
            </a:r>
            <a:endParaRPr kumimoji="1" lang="ja-JP" altLang="ja-JP" sz="1200" kern="1200" dirty="0" smtClean="0">
              <a:solidFill>
                <a:schemeClr val="tx1"/>
              </a:solidFill>
              <a:effectLst/>
              <a:latin typeface="+mn-lt"/>
              <a:ea typeface="+mn-ea"/>
              <a:cs typeface="+mn-cs"/>
            </a:endParaRPr>
          </a:p>
          <a:p>
            <a:endParaRPr kumimoji="1" lang="ja-JP" altLang="en-US" dirty="0"/>
          </a:p>
        </p:txBody>
      </p:sp>
      <p:sp>
        <p:nvSpPr>
          <p:cNvPr id="4" name="スライド番号プレースホルダー 3"/>
          <p:cNvSpPr>
            <a:spLocks noGrp="1"/>
          </p:cNvSpPr>
          <p:nvPr>
            <p:ph type="sldNum" sz="quarter" idx="10"/>
          </p:nvPr>
        </p:nvSpPr>
        <p:spPr/>
        <p:txBody>
          <a:bodyPr/>
          <a:lstStyle/>
          <a:p>
            <a:fld id="{A26A5AFC-0313-244E-A5A2-5096E4321F46}" type="slidenum">
              <a:rPr kumimoji="1" lang="ja-JP" altLang="en-US" smtClean="0"/>
              <a:t>6</a:t>
            </a:fld>
            <a:endParaRPr kumimoji="1" lang="ja-JP" altLang="en-US"/>
          </a:p>
        </p:txBody>
      </p:sp>
    </p:spTree>
    <p:extLst>
      <p:ext uri="{BB962C8B-B14F-4D97-AF65-F5344CB8AC3E}">
        <p14:creationId xmlns:p14="http://schemas.microsoft.com/office/powerpoint/2010/main" val="409337995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ja-JP" sz="1200" kern="1200" dirty="0" smtClean="0">
                <a:solidFill>
                  <a:schemeClr val="tx1"/>
                </a:solidFill>
                <a:effectLst/>
                <a:latin typeface="+mn-lt"/>
                <a:ea typeface="+mn-ea"/>
                <a:cs typeface="+mn-cs"/>
              </a:rPr>
              <a:t>【図解】コレ１枚でわかる</a:t>
            </a:r>
            <a:r>
              <a:rPr kumimoji="1" lang="en-US" altLang="ja-JP" sz="1200" kern="1200" dirty="0" smtClean="0">
                <a:solidFill>
                  <a:schemeClr val="tx1"/>
                </a:solidFill>
                <a:effectLst/>
                <a:latin typeface="+mn-lt"/>
                <a:ea typeface="+mn-ea"/>
                <a:cs typeface="+mn-cs"/>
              </a:rPr>
              <a:t>ERP</a:t>
            </a:r>
            <a:r>
              <a:rPr kumimoji="1" lang="ja-JP" altLang="ja-JP" sz="1200" kern="1200" dirty="0" smtClean="0">
                <a:solidFill>
                  <a:schemeClr val="tx1"/>
                </a:solidFill>
                <a:effectLst/>
                <a:latin typeface="+mn-lt"/>
                <a:ea typeface="+mn-ea"/>
                <a:cs typeface="+mn-cs"/>
              </a:rPr>
              <a:t>システムのメリット</a:t>
            </a:r>
          </a:p>
          <a:p>
            <a:r>
              <a:rPr kumimoji="1" lang="en-US" altLang="ja-JP" sz="1200" kern="1200" dirty="0" smtClean="0">
                <a:solidFill>
                  <a:schemeClr val="tx1"/>
                </a:solidFill>
                <a:effectLst/>
                <a:latin typeface="+mn-lt"/>
                <a:ea typeface="+mn-ea"/>
                <a:cs typeface="+mn-cs"/>
              </a:rPr>
              <a:t> </a:t>
            </a:r>
            <a:endParaRPr kumimoji="1" lang="ja-JP" altLang="ja-JP" sz="1200" kern="1200" dirty="0" smtClean="0">
              <a:solidFill>
                <a:schemeClr val="tx1"/>
              </a:solidFill>
              <a:effectLst/>
              <a:latin typeface="+mn-lt"/>
              <a:ea typeface="+mn-ea"/>
              <a:cs typeface="+mn-cs"/>
            </a:endParaRPr>
          </a:p>
          <a:p>
            <a:r>
              <a:rPr kumimoji="1" lang="en-US" altLang="ja-JP" sz="1200" kern="1200" dirty="0" smtClean="0">
                <a:solidFill>
                  <a:schemeClr val="tx1"/>
                </a:solidFill>
                <a:effectLst/>
                <a:latin typeface="+mn-lt"/>
                <a:ea typeface="+mn-ea"/>
                <a:cs typeface="+mn-cs"/>
              </a:rPr>
              <a:t>ERP</a:t>
            </a:r>
            <a:r>
              <a:rPr kumimoji="1" lang="ja-JP" altLang="ja-JP" sz="1200" kern="1200" dirty="0" smtClean="0">
                <a:solidFill>
                  <a:schemeClr val="tx1"/>
                </a:solidFill>
                <a:effectLst/>
                <a:latin typeface="+mn-lt"/>
                <a:ea typeface="+mn-ea"/>
                <a:cs typeface="+mn-cs"/>
              </a:rPr>
              <a:t>システムの価値は、以下の</a:t>
            </a:r>
            <a:r>
              <a:rPr kumimoji="1" lang="en-US" altLang="ja-JP" sz="1200" kern="1200" dirty="0" smtClean="0">
                <a:solidFill>
                  <a:schemeClr val="tx1"/>
                </a:solidFill>
                <a:effectLst/>
                <a:latin typeface="+mn-lt"/>
                <a:ea typeface="+mn-ea"/>
                <a:cs typeface="+mn-cs"/>
              </a:rPr>
              <a:t>3</a:t>
            </a:r>
            <a:r>
              <a:rPr kumimoji="1" lang="ja-JP" altLang="ja-JP" sz="1200" kern="1200" dirty="0" smtClean="0">
                <a:solidFill>
                  <a:schemeClr val="tx1"/>
                </a:solidFill>
                <a:effectLst/>
                <a:latin typeface="+mn-lt"/>
                <a:ea typeface="+mn-ea"/>
                <a:cs typeface="+mn-cs"/>
              </a:rPr>
              <a:t>つだといえるでしょう。</a:t>
            </a:r>
          </a:p>
          <a:p>
            <a:r>
              <a:rPr kumimoji="1" lang="en-US" altLang="ja-JP" sz="1200" kern="1200" dirty="0" smtClean="0">
                <a:solidFill>
                  <a:schemeClr val="tx1"/>
                </a:solidFill>
                <a:effectLst/>
                <a:latin typeface="+mn-lt"/>
                <a:ea typeface="+mn-ea"/>
                <a:cs typeface="+mn-cs"/>
              </a:rPr>
              <a:t> </a:t>
            </a:r>
            <a:endParaRPr kumimoji="1" lang="ja-JP" altLang="ja-JP" sz="1200" kern="1200" dirty="0" smtClean="0">
              <a:solidFill>
                <a:schemeClr val="tx1"/>
              </a:solidFill>
              <a:effectLst/>
              <a:latin typeface="+mn-lt"/>
              <a:ea typeface="+mn-ea"/>
              <a:cs typeface="+mn-cs"/>
            </a:endParaRPr>
          </a:p>
          <a:p>
            <a:pPr lvl="0"/>
            <a:r>
              <a:rPr kumimoji="1" lang="ja-JP" altLang="ja-JP" sz="1200" kern="1200" dirty="0" smtClean="0">
                <a:solidFill>
                  <a:schemeClr val="tx1"/>
                </a:solidFill>
                <a:effectLst/>
                <a:latin typeface="+mn-lt"/>
                <a:ea typeface="+mn-ea"/>
                <a:cs typeface="+mn-cs"/>
              </a:rPr>
              <a:t>効率的業務運営</a:t>
            </a:r>
          </a:p>
          <a:p>
            <a:r>
              <a:rPr kumimoji="1" lang="ja-JP" altLang="ja-JP" sz="1200" kern="1200" dirty="0" smtClean="0">
                <a:solidFill>
                  <a:schemeClr val="tx1"/>
                </a:solidFill>
                <a:effectLst/>
                <a:latin typeface="+mn-lt"/>
                <a:ea typeface="+mn-ea"/>
                <a:cs typeface="+mn-cs"/>
              </a:rPr>
              <a:t>従来業務ごとに分散し、分断されていたマスターデータ（製品や取引先など）や取引データ（各種伝票など）を、統合データベースによって一元管理できます。そのため、全ての業務処理は、単一のデータを参照し、更新されるため、ある業務処理が実行されると同時に、そのデータに関連する全ての業務にもその更新が反映されます。</a:t>
            </a:r>
          </a:p>
          <a:p>
            <a:r>
              <a:rPr kumimoji="1" lang="ja-JP" altLang="ja-JP" sz="1200" kern="1200" dirty="0" smtClean="0">
                <a:solidFill>
                  <a:schemeClr val="tx1"/>
                </a:solidFill>
                <a:effectLst/>
                <a:latin typeface="+mn-lt"/>
                <a:ea typeface="+mn-ea"/>
                <a:cs typeface="+mn-cs"/>
              </a:rPr>
              <a:t>例えば、顧客情報が更新されると、それを使用する販売、会計、出荷などの全ての業務システムが、更新された同一のデータをすぐに利用できるため、業務プロセス全体で直ちに整合性が担保され、部門間の連携がスピーディに行えます。また、同じデータを複数の業務システムに個別に入力する、あるいは転記すると言った手間がなくなり、業務の効率化が実現されます。</a:t>
            </a:r>
          </a:p>
          <a:p>
            <a:r>
              <a:rPr kumimoji="1" lang="ja-JP" altLang="ja-JP" sz="1200" kern="1200" dirty="0" smtClean="0">
                <a:solidFill>
                  <a:schemeClr val="tx1"/>
                </a:solidFill>
                <a:effectLst/>
                <a:latin typeface="+mn-lt"/>
                <a:ea typeface="+mn-ea"/>
                <a:cs typeface="+mn-cs"/>
              </a:rPr>
              <a:t>また、販売、生産、会計など複数の業務をつなぐ処理手順（ワークフロー）も統合データベースで管理されます。そのため、業務の流れとデータ更新の整合性が常に担保されることから、正確で円滑な業務処理が実現されます。</a:t>
            </a:r>
          </a:p>
          <a:p>
            <a:r>
              <a:rPr kumimoji="1" lang="en-US" altLang="ja-JP" sz="1200" kern="1200" dirty="0" smtClean="0">
                <a:solidFill>
                  <a:schemeClr val="tx1"/>
                </a:solidFill>
                <a:effectLst/>
                <a:latin typeface="+mn-lt"/>
                <a:ea typeface="+mn-ea"/>
                <a:cs typeface="+mn-cs"/>
              </a:rPr>
              <a:t> </a:t>
            </a:r>
            <a:endParaRPr kumimoji="1" lang="ja-JP" altLang="ja-JP" sz="1200" kern="1200" dirty="0" smtClean="0">
              <a:solidFill>
                <a:schemeClr val="tx1"/>
              </a:solidFill>
              <a:effectLst/>
              <a:latin typeface="+mn-lt"/>
              <a:ea typeface="+mn-ea"/>
              <a:cs typeface="+mn-cs"/>
            </a:endParaRPr>
          </a:p>
          <a:p>
            <a:pPr lvl="0"/>
            <a:r>
              <a:rPr kumimoji="1" lang="ja-JP" altLang="ja-JP" sz="1200" kern="1200" dirty="0" smtClean="0">
                <a:solidFill>
                  <a:schemeClr val="tx1"/>
                </a:solidFill>
                <a:effectLst/>
                <a:latin typeface="+mn-lt"/>
                <a:ea typeface="+mn-ea"/>
                <a:cs typeface="+mn-cs"/>
              </a:rPr>
              <a:t>リアルタイム経営</a:t>
            </a:r>
          </a:p>
          <a:p>
            <a:r>
              <a:rPr kumimoji="1" lang="ja-JP" altLang="ja-JP" sz="1200" kern="1200" dirty="0" smtClean="0">
                <a:solidFill>
                  <a:schemeClr val="tx1"/>
                </a:solidFill>
                <a:effectLst/>
                <a:latin typeface="+mn-lt"/>
                <a:ea typeface="+mn-ea"/>
                <a:cs typeface="+mn-cs"/>
              </a:rPr>
              <a:t>業務に関わるデータは、常に全体として最新の状況が反映されていることに加え、売上や原価、在庫や進捗などの数字も全て一元的に管理されているため、会社全体の状況をリアルタイムで把握することが可能になります。</a:t>
            </a:r>
            <a:r>
              <a:rPr kumimoji="1" lang="en-US" altLang="ja-JP" sz="1200" kern="1200" dirty="0" smtClean="0">
                <a:solidFill>
                  <a:schemeClr val="tx1"/>
                </a:solidFill>
                <a:effectLst/>
                <a:latin typeface="+mn-lt"/>
                <a:ea typeface="+mn-ea"/>
                <a:cs typeface="+mn-cs"/>
              </a:rPr>
              <a:t>BI</a:t>
            </a:r>
            <a:r>
              <a:rPr kumimoji="1" lang="ja-JP" altLang="ja-JP" sz="1200" kern="1200" dirty="0" smtClean="0">
                <a:solidFill>
                  <a:schemeClr val="tx1"/>
                </a:solidFill>
                <a:effectLst/>
                <a:latin typeface="+mn-lt"/>
                <a:ea typeface="+mn-ea"/>
                <a:cs typeface="+mn-cs"/>
              </a:rPr>
              <a:t>（</a:t>
            </a:r>
            <a:r>
              <a:rPr kumimoji="1" lang="en-US" altLang="ja-JP" sz="1200" kern="1200" dirty="0" smtClean="0">
                <a:solidFill>
                  <a:schemeClr val="tx1"/>
                </a:solidFill>
                <a:effectLst/>
                <a:latin typeface="+mn-lt"/>
                <a:ea typeface="+mn-ea"/>
                <a:cs typeface="+mn-cs"/>
              </a:rPr>
              <a:t>Business Intelligence</a:t>
            </a:r>
            <a:r>
              <a:rPr kumimoji="1" lang="ja-JP" altLang="ja-JP" sz="1200" kern="1200" dirty="0" smtClean="0">
                <a:solidFill>
                  <a:schemeClr val="tx1"/>
                </a:solidFill>
                <a:effectLst/>
                <a:latin typeface="+mn-lt"/>
                <a:ea typeface="+mn-ea"/>
                <a:cs typeface="+mn-cs"/>
              </a:rPr>
              <a:t>）アプリケーションなどを使用し、経営や業務の状況を分析、可視化し、経験や勘ではなく、データに基づく意志決定を正確、迅速に行うことを可能とします。</a:t>
            </a:r>
          </a:p>
          <a:p>
            <a:r>
              <a:rPr kumimoji="1" lang="en-US" altLang="ja-JP" sz="1200" kern="1200" dirty="0" smtClean="0">
                <a:solidFill>
                  <a:schemeClr val="tx1"/>
                </a:solidFill>
                <a:effectLst/>
                <a:latin typeface="+mn-lt"/>
                <a:ea typeface="+mn-ea"/>
                <a:cs typeface="+mn-cs"/>
              </a:rPr>
              <a:t> </a:t>
            </a:r>
            <a:endParaRPr kumimoji="1" lang="ja-JP" altLang="ja-JP" sz="1200" kern="1200" dirty="0" smtClean="0">
              <a:solidFill>
                <a:schemeClr val="tx1"/>
              </a:solidFill>
              <a:effectLst/>
              <a:latin typeface="+mn-lt"/>
              <a:ea typeface="+mn-ea"/>
              <a:cs typeface="+mn-cs"/>
            </a:endParaRPr>
          </a:p>
          <a:p>
            <a:pPr lvl="0"/>
            <a:r>
              <a:rPr kumimoji="1" lang="ja-JP" altLang="ja-JP" sz="1200" kern="1200" dirty="0" smtClean="0">
                <a:solidFill>
                  <a:schemeClr val="tx1"/>
                </a:solidFill>
                <a:effectLst/>
                <a:latin typeface="+mn-lt"/>
                <a:ea typeface="+mn-ea"/>
                <a:cs typeface="+mn-cs"/>
              </a:rPr>
              <a:t>内部統制</a:t>
            </a:r>
          </a:p>
          <a:p>
            <a:r>
              <a:rPr kumimoji="1" lang="ja-JP" altLang="ja-JP" sz="1200" kern="1200" dirty="0" smtClean="0">
                <a:solidFill>
                  <a:schemeClr val="tx1"/>
                </a:solidFill>
                <a:effectLst/>
                <a:latin typeface="+mn-lt"/>
                <a:ea typeface="+mn-ea"/>
                <a:cs typeface="+mn-cs"/>
              </a:rPr>
              <a:t>統合データベースによるデータの整合性の保証、また、ワークフローに基づく利用者権限や利用履歴の一元管理により、会社の業務全般にわたっての内部統制が、容易に行える環境を整えます。</a:t>
            </a:r>
          </a:p>
          <a:p>
            <a:r>
              <a:rPr kumimoji="1" lang="en-US" altLang="ja-JP" sz="1200" kern="1200" dirty="0" smtClean="0">
                <a:solidFill>
                  <a:schemeClr val="tx1"/>
                </a:solidFill>
                <a:effectLst/>
                <a:latin typeface="+mn-lt"/>
                <a:ea typeface="+mn-ea"/>
                <a:cs typeface="+mn-cs"/>
              </a:rPr>
              <a:t> </a:t>
            </a:r>
            <a:endParaRPr kumimoji="1" lang="ja-JP" altLang="ja-JP" sz="1200" kern="1200" dirty="0" smtClean="0">
              <a:solidFill>
                <a:schemeClr val="tx1"/>
              </a:solidFill>
              <a:effectLst/>
              <a:latin typeface="+mn-lt"/>
              <a:ea typeface="+mn-ea"/>
              <a:cs typeface="+mn-cs"/>
            </a:endParaRPr>
          </a:p>
          <a:p>
            <a:r>
              <a:rPr kumimoji="1" lang="ja-JP" altLang="ja-JP" sz="1200" kern="1200" dirty="0" smtClean="0">
                <a:solidFill>
                  <a:schemeClr val="tx1"/>
                </a:solidFill>
                <a:effectLst/>
                <a:latin typeface="+mn-lt"/>
                <a:ea typeface="+mn-ea"/>
                <a:cs typeface="+mn-cs"/>
              </a:rPr>
              <a:t>これらパッケージとして導入する場合、以下の３つのメリットを享受することができます。</a:t>
            </a:r>
          </a:p>
          <a:p>
            <a:r>
              <a:rPr kumimoji="1" lang="en-US" altLang="ja-JP" sz="1200" kern="1200" dirty="0" smtClean="0">
                <a:solidFill>
                  <a:schemeClr val="tx1"/>
                </a:solidFill>
                <a:effectLst/>
                <a:latin typeface="+mn-lt"/>
                <a:ea typeface="+mn-ea"/>
                <a:cs typeface="+mn-cs"/>
              </a:rPr>
              <a:t> </a:t>
            </a:r>
            <a:endParaRPr kumimoji="1" lang="ja-JP" altLang="ja-JP" sz="1200" kern="1200" dirty="0" smtClean="0">
              <a:solidFill>
                <a:schemeClr val="tx1"/>
              </a:solidFill>
              <a:effectLst/>
              <a:latin typeface="+mn-lt"/>
              <a:ea typeface="+mn-ea"/>
              <a:cs typeface="+mn-cs"/>
            </a:endParaRPr>
          </a:p>
          <a:p>
            <a:pPr lvl="0"/>
            <a:r>
              <a:rPr kumimoji="1" lang="ja-JP" altLang="ja-JP" sz="1200" kern="1200" dirty="0" smtClean="0">
                <a:solidFill>
                  <a:schemeClr val="tx1"/>
                </a:solidFill>
                <a:effectLst/>
                <a:latin typeface="+mn-lt"/>
                <a:ea typeface="+mn-ea"/>
                <a:cs typeface="+mn-cs"/>
              </a:rPr>
              <a:t>ベスト・プラクティスの活用</a:t>
            </a:r>
          </a:p>
          <a:p>
            <a:r>
              <a:rPr kumimoji="1" lang="en-US" altLang="ja-JP" sz="1200" kern="1200" dirty="0" smtClean="0">
                <a:solidFill>
                  <a:schemeClr val="tx1"/>
                </a:solidFill>
                <a:effectLst/>
                <a:latin typeface="+mn-lt"/>
                <a:ea typeface="+mn-ea"/>
                <a:cs typeface="+mn-cs"/>
              </a:rPr>
              <a:t>ERP</a:t>
            </a:r>
            <a:r>
              <a:rPr kumimoji="1" lang="ja-JP" altLang="ja-JP" sz="1200" kern="1200" dirty="0" smtClean="0">
                <a:solidFill>
                  <a:schemeClr val="tx1"/>
                </a:solidFill>
                <a:effectLst/>
                <a:latin typeface="+mn-lt"/>
                <a:ea typeface="+mn-ea"/>
                <a:cs typeface="+mn-cs"/>
              </a:rPr>
              <a:t>パッケージの開発元や導入支援企業は、多くのユーザーでの実務経験を収集し、それぞれの業種や業務に応じたベスト・プラクティスのテンプレートを提供しています。</a:t>
            </a:r>
          </a:p>
          <a:p>
            <a:r>
              <a:rPr kumimoji="1" lang="en-US" altLang="ja-JP" sz="1200" kern="1200" dirty="0" smtClean="0">
                <a:solidFill>
                  <a:schemeClr val="tx1"/>
                </a:solidFill>
                <a:effectLst/>
                <a:latin typeface="+mn-lt"/>
                <a:ea typeface="+mn-ea"/>
                <a:cs typeface="+mn-cs"/>
              </a:rPr>
              <a:t>ERP</a:t>
            </a:r>
            <a:r>
              <a:rPr kumimoji="1" lang="ja-JP" altLang="ja-JP" sz="1200" kern="1200" dirty="0" smtClean="0">
                <a:solidFill>
                  <a:schemeClr val="tx1"/>
                </a:solidFill>
                <a:effectLst/>
                <a:latin typeface="+mn-lt"/>
                <a:ea typeface="+mn-ea"/>
                <a:cs typeface="+mn-cs"/>
              </a:rPr>
              <a:t>パッケージには、業務処理に必要な基本機能をプログラムとして実装していますが、それらをどのように使用するかをプログラムそのものに手を加えることなく、パラメーターやスクリプト言語によって設定できます。その設定のセットが、テンプレートです。このテンプレートを使うことで、他社のノウハウやベスト・プラクティスを利用することで、自社の</a:t>
            </a:r>
            <a:r>
              <a:rPr kumimoji="1" lang="en-US" altLang="ja-JP" sz="1200" kern="1200" dirty="0" smtClean="0">
                <a:solidFill>
                  <a:schemeClr val="tx1"/>
                </a:solidFill>
                <a:effectLst/>
                <a:latin typeface="+mn-lt"/>
                <a:ea typeface="+mn-ea"/>
                <a:cs typeface="+mn-cs"/>
              </a:rPr>
              <a:t>ERP</a:t>
            </a:r>
            <a:r>
              <a:rPr kumimoji="1" lang="ja-JP" altLang="ja-JP" sz="1200" kern="1200" dirty="0" smtClean="0">
                <a:solidFill>
                  <a:schemeClr val="tx1"/>
                </a:solidFill>
                <a:effectLst/>
                <a:latin typeface="+mn-lt"/>
                <a:ea typeface="+mn-ea"/>
                <a:cs typeface="+mn-cs"/>
              </a:rPr>
              <a:t>経営に向けた業務改革を加速させることができます。</a:t>
            </a:r>
          </a:p>
          <a:p>
            <a:pPr lvl="0"/>
            <a:r>
              <a:rPr kumimoji="1" lang="ja-JP" altLang="ja-JP" sz="1200" kern="1200" dirty="0" smtClean="0">
                <a:solidFill>
                  <a:schemeClr val="tx1"/>
                </a:solidFill>
                <a:effectLst/>
                <a:latin typeface="+mn-lt"/>
                <a:ea typeface="+mn-ea"/>
                <a:cs typeface="+mn-cs"/>
              </a:rPr>
              <a:t>法律・制度変更への迅速な対応</a:t>
            </a:r>
          </a:p>
          <a:p>
            <a:r>
              <a:rPr kumimoji="1" lang="ja-JP" altLang="ja-JP" sz="1200" kern="1200" dirty="0" smtClean="0">
                <a:solidFill>
                  <a:schemeClr val="tx1"/>
                </a:solidFill>
                <a:effectLst/>
                <a:latin typeface="+mn-lt"/>
                <a:ea typeface="+mn-ea"/>
                <a:cs typeface="+mn-cs"/>
              </a:rPr>
              <a:t>自社で独自の情報システムを構築する場合、税務や会計などの法律や制度が替わるたびに、プログラムの改修が必要になります。</a:t>
            </a:r>
            <a:r>
              <a:rPr kumimoji="1" lang="en-US" altLang="ja-JP" sz="1200" kern="1200" dirty="0" smtClean="0">
                <a:solidFill>
                  <a:schemeClr val="tx1"/>
                </a:solidFill>
                <a:effectLst/>
                <a:latin typeface="+mn-lt"/>
                <a:ea typeface="+mn-ea"/>
                <a:cs typeface="+mn-cs"/>
              </a:rPr>
              <a:t>ERP</a:t>
            </a:r>
            <a:r>
              <a:rPr kumimoji="1" lang="ja-JP" altLang="ja-JP" sz="1200" kern="1200" dirty="0" smtClean="0">
                <a:solidFill>
                  <a:schemeClr val="tx1"/>
                </a:solidFill>
                <a:effectLst/>
                <a:latin typeface="+mn-lt"/>
                <a:ea typeface="+mn-ea"/>
                <a:cs typeface="+mn-cs"/>
              </a:rPr>
              <a:t>パッケージでは、このような変更をパッケージの開発元が実施し、対応してくれます。そのため、制度変更への対応の負担が少なく、迅速に対応することができます。</a:t>
            </a:r>
          </a:p>
          <a:p>
            <a:pPr lvl="0"/>
            <a:r>
              <a:rPr kumimoji="1" lang="ja-JP" altLang="ja-JP" sz="1200" kern="1200" dirty="0" smtClean="0">
                <a:solidFill>
                  <a:schemeClr val="tx1"/>
                </a:solidFill>
                <a:effectLst/>
                <a:latin typeface="+mn-lt"/>
                <a:ea typeface="+mn-ea"/>
                <a:cs typeface="+mn-cs"/>
              </a:rPr>
              <a:t>構築に関わる期間とコストの削減</a:t>
            </a:r>
          </a:p>
          <a:p>
            <a:r>
              <a:rPr kumimoji="1" lang="en-US" altLang="ja-JP" sz="1200" kern="1200" dirty="0" smtClean="0">
                <a:solidFill>
                  <a:schemeClr val="tx1"/>
                </a:solidFill>
                <a:effectLst/>
                <a:latin typeface="+mn-lt"/>
                <a:ea typeface="+mn-ea"/>
                <a:cs typeface="+mn-cs"/>
              </a:rPr>
              <a:t>ERP</a:t>
            </a:r>
            <a:r>
              <a:rPr kumimoji="1" lang="ja-JP" altLang="ja-JP" sz="1200" kern="1200" dirty="0" smtClean="0">
                <a:solidFill>
                  <a:schemeClr val="tx1"/>
                </a:solidFill>
                <a:effectLst/>
                <a:latin typeface="+mn-lt"/>
                <a:ea typeface="+mn-ea"/>
                <a:cs typeface="+mn-cs"/>
              </a:rPr>
              <a:t>パッケージを導入するに当たっては、現状業務の分析と整理、</a:t>
            </a:r>
            <a:r>
              <a:rPr kumimoji="1" lang="en-US" altLang="ja-JP" sz="1200" kern="1200" dirty="0" smtClean="0">
                <a:solidFill>
                  <a:schemeClr val="tx1"/>
                </a:solidFill>
                <a:effectLst/>
                <a:latin typeface="+mn-lt"/>
                <a:ea typeface="+mn-ea"/>
                <a:cs typeface="+mn-cs"/>
              </a:rPr>
              <a:t>ERP</a:t>
            </a:r>
            <a:r>
              <a:rPr kumimoji="1" lang="ja-JP" altLang="ja-JP" sz="1200" kern="1200" dirty="0" smtClean="0">
                <a:solidFill>
                  <a:schemeClr val="tx1"/>
                </a:solidFill>
                <a:effectLst/>
                <a:latin typeface="+mn-lt"/>
                <a:ea typeface="+mn-ea"/>
                <a:cs typeface="+mn-cs"/>
              </a:rPr>
              <a:t>パッケージが提供するテンプレートとのギャップを明らかにしなくてはなりません。その上で、変えなくてはならない業務プロセスは何か、テンプレートの何をカスタマイズするか、追加すべきプログラムは何かを明確にします。</a:t>
            </a:r>
          </a:p>
          <a:p>
            <a:r>
              <a:rPr kumimoji="1" lang="ja-JP" altLang="ja-JP" sz="1200" kern="1200" dirty="0" smtClean="0">
                <a:solidFill>
                  <a:schemeClr val="tx1"/>
                </a:solidFill>
                <a:effectLst/>
                <a:latin typeface="+mn-lt"/>
                <a:ea typeface="+mn-ea"/>
                <a:cs typeface="+mn-cs"/>
              </a:rPr>
              <a:t>本来であれば、</a:t>
            </a:r>
            <a:r>
              <a:rPr kumimoji="1" lang="en-US" altLang="ja-JP" sz="1200" kern="1200" dirty="0" smtClean="0">
                <a:solidFill>
                  <a:schemeClr val="tx1"/>
                </a:solidFill>
                <a:effectLst/>
                <a:latin typeface="+mn-lt"/>
                <a:ea typeface="+mn-ea"/>
                <a:cs typeface="+mn-cs"/>
              </a:rPr>
              <a:t>ERP</a:t>
            </a:r>
            <a:r>
              <a:rPr kumimoji="1" lang="ja-JP" altLang="ja-JP" sz="1200" kern="1200" dirty="0" smtClean="0">
                <a:solidFill>
                  <a:schemeClr val="tx1"/>
                </a:solidFill>
                <a:effectLst/>
                <a:latin typeface="+mn-lt"/>
                <a:ea typeface="+mn-ea"/>
                <a:cs typeface="+mn-cs"/>
              </a:rPr>
              <a:t>パッケージが提供するベストプラクティスに沿って業務改革（</a:t>
            </a:r>
            <a:r>
              <a:rPr kumimoji="1" lang="en-US" altLang="ja-JP" sz="1200" kern="1200" dirty="0" smtClean="0">
                <a:solidFill>
                  <a:schemeClr val="tx1"/>
                </a:solidFill>
                <a:effectLst/>
                <a:latin typeface="+mn-lt"/>
                <a:ea typeface="+mn-ea"/>
                <a:cs typeface="+mn-cs"/>
              </a:rPr>
              <a:t>BPR</a:t>
            </a:r>
            <a:r>
              <a:rPr kumimoji="1" lang="ja-JP" altLang="ja-JP" sz="1200" kern="1200" dirty="0" smtClean="0">
                <a:solidFill>
                  <a:schemeClr val="tx1"/>
                </a:solidFill>
                <a:effectLst/>
                <a:latin typeface="+mn-lt"/>
                <a:ea typeface="+mn-ea"/>
                <a:cs typeface="+mn-cs"/>
              </a:rPr>
              <a:t>：</a:t>
            </a:r>
            <a:r>
              <a:rPr kumimoji="1" lang="en-US" altLang="ja-JP" sz="1200" kern="1200" dirty="0" smtClean="0">
                <a:solidFill>
                  <a:schemeClr val="tx1"/>
                </a:solidFill>
                <a:effectLst/>
                <a:latin typeface="+mn-lt"/>
                <a:ea typeface="+mn-ea"/>
                <a:cs typeface="+mn-cs"/>
              </a:rPr>
              <a:t>Business Process Reengineering</a:t>
            </a:r>
            <a:r>
              <a:rPr kumimoji="1" lang="ja-JP" altLang="ja-JP" sz="1200" kern="1200" dirty="0" smtClean="0">
                <a:solidFill>
                  <a:schemeClr val="tx1"/>
                </a:solidFill>
                <a:effectLst/>
                <a:latin typeface="+mn-lt"/>
                <a:ea typeface="+mn-ea"/>
                <a:cs typeface="+mn-cs"/>
              </a:rPr>
              <a:t>）し、パッケージをそのまま利用することが導入コストと期間という点では望ましいと言えますが、既に各企業において最適化された業務プロセスを変更することは容易ではありません。そんな現実を踏まえながら、</a:t>
            </a:r>
            <a:r>
              <a:rPr kumimoji="1" lang="en-US" altLang="ja-JP" sz="1200" kern="1200" dirty="0" smtClean="0">
                <a:solidFill>
                  <a:schemeClr val="tx1"/>
                </a:solidFill>
                <a:effectLst/>
                <a:latin typeface="+mn-lt"/>
                <a:ea typeface="+mn-ea"/>
                <a:cs typeface="+mn-cs"/>
              </a:rPr>
              <a:t>BPR</a:t>
            </a:r>
            <a:r>
              <a:rPr kumimoji="1" lang="ja-JP" altLang="ja-JP" sz="1200" kern="1200" dirty="0" smtClean="0">
                <a:solidFill>
                  <a:schemeClr val="tx1"/>
                </a:solidFill>
                <a:effectLst/>
                <a:latin typeface="+mn-lt"/>
                <a:ea typeface="+mn-ea"/>
                <a:cs typeface="+mn-cs"/>
              </a:rPr>
              <a:t>を推進することで、独自開発を減らすことができれば、導入・構築に関わる期間短縮とコスト削減の効果を大きくすることができます。</a:t>
            </a:r>
          </a:p>
          <a:p>
            <a:r>
              <a:rPr kumimoji="1" lang="en-US" altLang="ja-JP" sz="1200" kern="1200" dirty="0" smtClean="0">
                <a:solidFill>
                  <a:schemeClr val="tx1"/>
                </a:solidFill>
                <a:effectLst/>
                <a:latin typeface="+mn-lt"/>
                <a:ea typeface="+mn-ea"/>
                <a:cs typeface="+mn-cs"/>
              </a:rPr>
              <a:t> </a:t>
            </a:r>
            <a:endParaRPr kumimoji="1" lang="ja-JP" altLang="ja-JP" sz="1200" kern="1200" dirty="0" smtClean="0">
              <a:solidFill>
                <a:schemeClr val="tx1"/>
              </a:solidFill>
              <a:effectLst/>
              <a:latin typeface="+mn-lt"/>
              <a:ea typeface="+mn-ea"/>
              <a:cs typeface="+mn-cs"/>
            </a:endParaRPr>
          </a:p>
          <a:p>
            <a:r>
              <a:rPr kumimoji="1" lang="en-US" altLang="ja-JP" sz="1200" kern="1200" dirty="0" smtClean="0">
                <a:solidFill>
                  <a:schemeClr val="tx1"/>
                </a:solidFill>
                <a:effectLst/>
                <a:latin typeface="+mn-lt"/>
                <a:ea typeface="+mn-ea"/>
                <a:cs typeface="+mn-cs"/>
              </a:rPr>
              <a:t> </a:t>
            </a:r>
            <a:endParaRPr kumimoji="1" lang="ja-JP" altLang="ja-JP" sz="1200" kern="1200" dirty="0" smtClean="0">
              <a:solidFill>
                <a:schemeClr val="tx1"/>
              </a:solidFill>
              <a:effectLst/>
              <a:latin typeface="+mn-lt"/>
              <a:ea typeface="+mn-ea"/>
              <a:cs typeface="+mn-cs"/>
            </a:endParaRPr>
          </a:p>
          <a:p>
            <a:endParaRPr kumimoji="1" lang="ja-JP" altLang="en-US" dirty="0"/>
          </a:p>
        </p:txBody>
      </p:sp>
      <p:sp>
        <p:nvSpPr>
          <p:cNvPr id="4" name="スライド番号プレースホルダー 3"/>
          <p:cNvSpPr>
            <a:spLocks noGrp="1"/>
          </p:cNvSpPr>
          <p:nvPr>
            <p:ph type="sldNum" sz="quarter" idx="10"/>
          </p:nvPr>
        </p:nvSpPr>
        <p:spPr/>
        <p:txBody>
          <a:bodyPr/>
          <a:lstStyle/>
          <a:p>
            <a:fld id="{A26A5AFC-0313-244E-A5A2-5096E4321F46}" type="slidenum">
              <a:rPr kumimoji="1" lang="ja-JP" altLang="en-US" smtClean="0"/>
              <a:t>7</a:t>
            </a:fld>
            <a:endParaRPr kumimoji="1" lang="ja-JP" altLang="en-US"/>
          </a:p>
        </p:txBody>
      </p:sp>
    </p:spTree>
    <p:extLst>
      <p:ext uri="{BB962C8B-B14F-4D97-AF65-F5344CB8AC3E}">
        <p14:creationId xmlns:p14="http://schemas.microsoft.com/office/powerpoint/2010/main" val="400409178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49" name="Rectangle 7"/>
          <p:cNvSpPr txBox="1">
            <a:spLocks noGrp="1" noChangeArrowheads="1"/>
          </p:cNvSpPr>
          <p:nvPr/>
        </p:nvSpPr>
        <p:spPr bwMode="auto">
          <a:xfrm>
            <a:off x="3883409" y="8683324"/>
            <a:ext cx="2973011" cy="459229"/>
          </a:xfrm>
          <a:prstGeom prst="rect">
            <a:avLst/>
          </a:prstGeom>
          <a:noFill/>
          <a:ln w="9525">
            <a:noFill/>
            <a:miter lim="800000"/>
            <a:headEnd/>
            <a:tailEnd/>
          </a:ln>
        </p:spPr>
        <p:txBody>
          <a:bodyPr lIns="91391" tIns="45695" rIns="91391" bIns="45695" anchor="b"/>
          <a:lstStyle/>
          <a:p>
            <a:pPr algn="r" defTabSz="913262"/>
            <a:fld id="{72305F44-69F4-4F2D-AE58-D9D8246B3C83}" type="slidenum">
              <a:rPr lang="ja-JP" altLang="en-US" sz="1200">
                <a:ea typeface="ＭＳ Ｐゴシック" charset="-128"/>
              </a:rPr>
              <a:pPr algn="r" defTabSz="913262"/>
              <a:t>10</a:t>
            </a:fld>
            <a:endParaRPr lang="en-US" altLang="ja-JP" sz="1200">
              <a:ea typeface="ＭＳ Ｐゴシック" charset="-128"/>
            </a:endParaRPr>
          </a:p>
        </p:txBody>
      </p:sp>
      <p:sp>
        <p:nvSpPr>
          <p:cNvPr id="78850" name="Rectangle 2"/>
          <p:cNvSpPr>
            <a:spLocks noGrp="1" noRot="1" noChangeAspect="1" noChangeArrowheads="1" noTextEdit="1"/>
          </p:cNvSpPr>
          <p:nvPr>
            <p:ph type="sldImg"/>
          </p:nvPr>
        </p:nvSpPr>
        <p:spPr>
          <a:ln/>
        </p:spPr>
      </p:sp>
      <p:sp>
        <p:nvSpPr>
          <p:cNvPr id="78851" name="Rectangle 3"/>
          <p:cNvSpPr>
            <a:spLocks noGrp="1" noChangeArrowheads="1"/>
          </p:cNvSpPr>
          <p:nvPr>
            <p:ph type="body" idx="1"/>
          </p:nvPr>
        </p:nvSpPr>
        <p:spPr>
          <a:noFill/>
          <a:ln/>
        </p:spPr>
        <p:txBody>
          <a:bodyPr/>
          <a:lstStyle/>
          <a:p>
            <a:endParaRPr lang="ja-JP" altLang="en-US" smtClean="0"/>
          </a:p>
        </p:txBody>
      </p:sp>
    </p:spTree>
    <p:extLst>
      <p:ext uri="{BB962C8B-B14F-4D97-AF65-F5344CB8AC3E}">
        <p14:creationId xmlns:p14="http://schemas.microsoft.com/office/powerpoint/2010/main" val="106956084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ja-JP" sz="1200" kern="1200" dirty="0" smtClean="0">
                <a:solidFill>
                  <a:schemeClr val="tx1"/>
                </a:solidFill>
                <a:effectLst/>
                <a:latin typeface="+mn-lt"/>
                <a:ea typeface="+mn-ea"/>
                <a:cs typeface="+mn-cs"/>
              </a:rPr>
              <a:t>【図解】コレ１枚でわかる２層</a:t>
            </a:r>
            <a:r>
              <a:rPr kumimoji="1" lang="en-US" altLang="ja-JP" sz="1200" kern="1200" dirty="0" smtClean="0">
                <a:solidFill>
                  <a:schemeClr val="tx1"/>
                </a:solidFill>
                <a:effectLst/>
                <a:latin typeface="+mn-lt"/>
                <a:ea typeface="+mn-ea"/>
                <a:cs typeface="+mn-cs"/>
              </a:rPr>
              <a:t>ERP</a:t>
            </a:r>
            <a:endParaRPr kumimoji="1" lang="ja-JP" altLang="ja-JP" sz="1200" kern="1200" dirty="0" smtClean="0">
              <a:solidFill>
                <a:schemeClr val="tx1"/>
              </a:solidFill>
              <a:effectLst/>
              <a:latin typeface="+mn-lt"/>
              <a:ea typeface="+mn-ea"/>
              <a:cs typeface="+mn-cs"/>
            </a:endParaRPr>
          </a:p>
          <a:p>
            <a:r>
              <a:rPr kumimoji="1" lang="en-US" altLang="ja-JP" sz="1200" kern="1200" dirty="0" smtClean="0">
                <a:solidFill>
                  <a:schemeClr val="tx1"/>
                </a:solidFill>
                <a:effectLst/>
                <a:latin typeface="+mn-lt"/>
                <a:ea typeface="+mn-ea"/>
                <a:cs typeface="+mn-cs"/>
              </a:rPr>
              <a:t> </a:t>
            </a:r>
            <a:endParaRPr kumimoji="1" lang="ja-JP" altLang="ja-JP" sz="1200" kern="1200" dirty="0" smtClean="0">
              <a:solidFill>
                <a:schemeClr val="tx1"/>
              </a:solidFill>
              <a:effectLst/>
              <a:latin typeface="+mn-lt"/>
              <a:ea typeface="+mn-ea"/>
              <a:cs typeface="+mn-cs"/>
            </a:endParaRPr>
          </a:p>
          <a:p>
            <a:r>
              <a:rPr kumimoji="1" lang="ja-JP" altLang="ja-JP" sz="1200" kern="1200" dirty="0" smtClean="0">
                <a:solidFill>
                  <a:schemeClr val="tx1"/>
                </a:solidFill>
                <a:effectLst/>
                <a:latin typeface="+mn-lt"/>
                <a:ea typeface="+mn-ea"/>
                <a:cs typeface="+mn-cs"/>
              </a:rPr>
              <a:t>企業活動のグローバル化に伴い、経営資源もまたグローバルに全体最適を求められるようになりました。その対応として、国内外のグループ企業の全拠点に同一の</a:t>
            </a:r>
            <a:r>
              <a:rPr kumimoji="1" lang="en-US" altLang="ja-JP" sz="1200" kern="1200" dirty="0" smtClean="0">
                <a:solidFill>
                  <a:schemeClr val="tx1"/>
                </a:solidFill>
                <a:effectLst/>
                <a:latin typeface="+mn-lt"/>
                <a:ea typeface="+mn-ea"/>
                <a:cs typeface="+mn-cs"/>
              </a:rPr>
              <a:t>ERP</a:t>
            </a:r>
            <a:r>
              <a:rPr kumimoji="1" lang="ja-JP" altLang="ja-JP" sz="1200" kern="1200" dirty="0" smtClean="0">
                <a:solidFill>
                  <a:schemeClr val="tx1"/>
                </a:solidFill>
                <a:effectLst/>
                <a:latin typeface="+mn-lt"/>
                <a:ea typeface="+mn-ea"/>
                <a:cs typeface="+mn-cs"/>
              </a:rPr>
              <a:t>システムを導入することで、データフォーマットを統一し、業務やデータの連係を円滑に行うことで、業務処理を効率化し、経営状況をリアルタイムで把握できるようにしようというニーズが高まってきました。全拠点を単一の企業組織のように扱おうというこの考え方は、</a:t>
            </a:r>
            <a:r>
              <a:rPr kumimoji="1" lang="en-US" altLang="ja-JP" sz="1200" kern="1200" dirty="0" smtClean="0">
                <a:solidFill>
                  <a:schemeClr val="tx1"/>
                </a:solidFill>
                <a:effectLst/>
                <a:latin typeface="+mn-lt"/>
                <a:ea typeface="+mn-ea"/>
                <a:cs typeface="+mn-cs"/>
              </a:rPr>
              <a:t>Global Single Instance</a:t>
            </a:r>
            <a:r>
              <a:rPr kumimoji="1" lang="ja-JP" altLang="ja-JP" sz="1200" kern="1200" dirty="0" smtClean="0">
                <a:solidFill>
                  <a:schemeClr val="tx1"/>
                </a:solidFill>
                <a:effectLst/>
                <a:latin typeface="+mn-lt"/>
                <a:ea typeface="+mn-ea"/>
                <a:cs typeface="+mn-cs"/>
              </a:rPr>
              <a:t>と呼ばれています。</a:t>
            </a:r>
          </a:p>
          <a:p>
            <a:r>
              <a:rPr kumimoji="1" lang="ja-JP" altLang="ja-JP" sz="1200" kern="1200" dirty="0" smtClean="0">
                <a:solidFill>
                  <a:schemeClr val="tx1"/>
                </a:solidFill>
                <a:effectLst/>
                <a:latin typeface="+mn-lt"/>
                <a:ea typeface="+mn-ea"/>
                <a:cs typeface="+mn-cs"/>
              </a:rPr>
              <a:t>しかし、本社とは異なる事業を行っていたり、海外の地元企業との合弁会社であったり、商習慣が異なっていたりする拠点においては、業務フローやデータ構成が本社と異なることは避けられません。このような拠点に同一のシステムを導入すると、現場の業務内容と</a:t>
            </a:r>
            <a:r>
              <a:rPr kumimoji="1" lang="en-US" altLang="ja-JP" sz="1200" kern="1200" dirty="0" smtClean="0">
                <a:solidFill>
                  <a:schemeClr val="tx1"/>
                </a:solidFill>
                <a:effectLst/>
                <a:latin typeface="+mn-lt"/>
                <a:ea typeface="+mn-ea"/>
                <a:cs typeface="+mn-cs"/>
              </a:rPr>
              <a:t>ERP</a:t>
            </a:r>
            <a:r>
              <a:rPr kumimoji="1" lang="ja-JP" altLang="ja-JP" sz="1200" kern="1200" dirty="0" smtClean="0">
                <a:solidFill>
                  <a:schemeClr val="tx1"/>
                </a:solidFill>
                <a:effectLst/>
                <a:latin typeface="+mn-lt"/>
                <a:ea typeface="+mn-ea"/>
                <a:cs typeface="+mn-cs"/>
              </a:rPr>
              <a:t>システムの機能とのギャップを人手による運用で埋めなくてはならず、逆に業務負担が増えてしてしまうことがあります。</a:t>
            </a:r>
          </a:p>
          <a:p>
            <a:r>
              <a:rPr kumimoji="1" lang="ja-JP" altLang="ja-JP" sz="1200" kern="1200" dirty="0" smtClean="0">
                <a:solidFill>
                  <a:schemeClr val="tx1"/>
                </a:solidFill>
                <a:effectLst/>
                <a:latin typeface="+mn-lt"/>
                <a:ea typeface="+mn-ea"/>
                <a:cs typeface="+mn-cs"/>
              </a:rPr>
              <a:t>また、本社は、大企業であっても、海外の拠点は、小規模な組織で運用されていることもあり、本社と同様の大規模な</a:t>
            </a:r>
            <a:r>
              <a:rPr kumimoji="1" lang="en-US" altLang="ja-JP" sz="1200" kern="1200" dirty="0" smtClean="0">
                <a:solidFill>
                  <a:schemeClr val="tx1"/>
                </a:solidFill>
                <a:effectLst/>
                <a:latin typeface="+mn-lt"/>
                <a:ea typeface="+mn-ea"/>
                <a:cs typeface="+mn-cs"/>
              </a:rPr>
              <a:t>ERP</a:t>
            </a:r>
            <a:r>
              <a:rPr kumimoji="1" lang="ja-JP" altLang="ja-JP" sz="1200" kern="1200" dirty="0" smtClean="0">
                <a:solidFill>
                  <a:schemeClr val="tx1"/>
                </a:solidFill>
                <a:effectLst/>
                <a:latin typeface="+mn-lt"/>
                <a:ea typeface="+mn-ea"/>
                <a:cs typeface="+mn-cs"/>
              </a:rPr>
              <a:t>システムでは、コスト的に見合わず、その維持管理に、十分な人材を割くこともできません。</a:t>
            </a:r>
          </a:p>
          <a:p>
            <a:r>
              <a:rPr kumimoji="1" lang="ja-JP" altLang="ja-JP" sz="1200" kern="1200" dirty="0" smtClean="0">
                <a:solidFill>
                  <a:schemeClr val="tx1"/>
                </a:solidFill>
                <a:effectLst/>
                <a:latin typeface="+mn-lt"/>
                <a:ea typeface="+mn-ea"/>
                <a:cs typeface="+mn-cs"/>
              </a:rPr>
              <a:t>また、国によっては、政治情勢や経済状況の変化が、日本のようには予測できず、事業を直ちに統廃合しなければなければならないといったことも考えられます。そのため、本社と同一の大規模な</a:t>
            </a:r>
            <a:r>
              <a:rPr kumimoji="1" lang="en-US" altLang="ja-JP" sz="1200" kern="1200" dirty="0" smtClean="0">
                <a:solidFill>
                  <a:schemeClr val="tx1"/>
                </a:solidFill>
                <a:effectLst/>
                <a:latin typeface="+mn-lt"/>
                <a:ea typeface="+mn-ea"/>
                <a:cs typeface="+mn-cs"/>
              </a:rPr>
              <a:t>ERP</a:t>
            </a:r>
            <a:r>
              <a:rPr kumimoji="1" lang="ja-JP" altLang="ja-JP" sz="1200" kern="1200" dirty="0" smtClean="0">
                <a:solidFill>
                  <a:schemeClr val="tx1"/>
                </a:solidFill>
                <a:effectLst/>
                <a:latin typeface="+mn-lt"/>
                <a:ea typeface="+mn-ea"/>
                <a:cs typeface="+mn-cs"/>
              </a:rPr>
              <a:t>システムを全拠点に導入することは、大きなリスクを伴うことになります。</a:t>
            </a:r>
          </a:p>
          <a:p>
            <a:r>
              <a:rPr kumimoji="1" lang="ja-JP" altLang="ja-JP" sz="1200" kern="1200" dirty="0" smtClean="0">
                <a:solidFill>
                  <a:schemeClr val="tx1"/>
                </a:solidFill>
                <a:effectLst/>
                <a:latin typeface="+mn-lt"/>
                <a:ea typeface="+mn-ea"/>
                <a:cs typeface="+mn-cs"/>
              </a:rPr>
              <a:t>このようなリスクを回避し、グローバルでの全体最適をめざす手段として登場したのが、「</a:t>
            </a:r>
            <a:r>
              <a:rPr kumimoji="1" lang="en-US" altLang="ja-JP" sz="1200" kern="1200" dirty="0" smtClean="0">
                <a:solidFill>
                  <a:schemeClr val="tx1"/>
                </a:solidFill>
                <a:effectLst/>
                <a:latin typeface="+mn-lt"/>
                <a:ea typeface="+mn-ea"/>
                <a:cs typeface="+mn-cs"/>
              </a:rPr>
              <a:t>2</a:t>
            </a:r>
            <a:r>
              <a:rPr kumimoji="1" lang="ja-JP" altLang="ja-JP" sz="1200" kern="1200" dirty="0" smtClean="0">
                <a:solidFill>
                  <a:schemeClr val="tx1"/>
                </a:solidFill>
                <a:effectLst/>
                <a:latin typeface="+mn-lt"/>
                <a:ea typeface="+mn-ea"/>
                <a:cs typeface="+mn-cs"/>
              </a:rPr>
              <a:t>層</a:t>
            </a:r>
            <a:r>
              <a:rPr kumimoji="1" lang="en-US" altLang="ja-JP" sz="1200" kern="1200" dirty="0" smtClean="0">
                <a:solidFill>
                  <a:schemeClr val="tx1"/>
                </a:solidFill>
                <a:effectLst/>
                <a:latin typeface="+mn-lt"/>
                <a:ea typeface="+mn-ea"/>
                <a:cs typeface="+mn-cs"/>
              </a:rPr>
              <a:t>ERP</a:t>
            </a:r>
            <a:r>
              <a:rPr kumimoji="1" lang="ja-JP" altLang="ja-JP" sz="1200" kern="1200" dirty="0" smtClean="0">
                <a:solidFill>
                  <a:schemeClr val="tx1"/>
                </a:solidFill>
                <a:effectLst/>
                <a:latin typeface="+mn-lt"/>
                <a:ea typeface="+mn-ea"/>
                <a:cs typeface="+mn-cs"/>
              </a:rPr>
              <a:t>（</a:t>
            </a:r>
            <a:r>
              <a:rPr kumimoji="1" lang="en-US" altLang="ja-JP" sz="1200" kern="1200" dirty="0" smtClean="0">
                <a:solidFill>
                  <a:schemeClr val="tx1"/>
                </a:solidFill>
                <a:effectLst/>
                <a:latin typeface="+mn-lt"/>
                <a:ea typeface="+mn-ea"/>
                <a:cs typeface="+mn-cs"/>
              </a:rPr>
              <a:t>Two-tier ERP</a:t>
            </a:r>
            <a:r>
              <a:rPr kumimoji="1" lang="ja-JP" altLang="ja-JP" sz="1200" kern="1200" dirty="0" smtClean="0">
                <a:solidFill>
                  <a:schemeClr val="tx1"/>
                </a:solidFill>
                <a:effectLst/>
                <a:latin typeface="+mn-lt"/>
                <a:ea typeface="+mn-ea"/>
                <a:cs typeface="+mn-cs"/>
              </a:rPr>
              <a:t>）」という考え方です。</a:t>
            </a:r>
          </a:p>
          <a:p>
            <a:r>
              <a:rPr kumimoji="1" lang="en-US" altLang="ja-JP" sz="1200" kern="1200" dirty="0" smtClean="0">
                <a:solidFill>
                  <a:schemeClr val="tx1"/>
                </a:solidFill>
                <a:effectLst/>
                <a:latin typeface="+mn-lt"/>
                <a:ea typeface="+mn-ea"/>
                <a:cs typeface="+mn-cs"/>
              </a:rPr>
              <a:t>2</a:t>
            </a:r>
            <a:r>
              <a:rPr kumimoji="1" lang="ja-JP" altLang="ja-JP" sz="1200" kern="1200" dirty="0" smtClean="0">
                <a:solidFill>
                  <a:schemeClr val="tx1"/>
                </a:solidFill>
                <a:effectLst/>
                <a:latin typeface="+mn-lt"/>
                <a:ea typeface="+mn-ea"/>
                <a:cs typeface="+mn-cs"/>
              </a:rPr>
              <a:t>層</a:t>
            </a:r>
            <a:r>
              <a:rPr kumimoji="1" lang="en-US" altLang="ja-JP" sz="1200" kern="1200" dirty="0" smtClean="0">
                <a:solidFill>
                  <a:schemeClr val="tx1"/>
                </a:solidFill>
                <a:effectLst/>
                <a:latin typeface="+mn-lt"/>
                <a:ea typeface="+mn-ea"/>
                <a:cs typeface="+mn-cs"/>
              </a:rPr>
              <a:t>ERP</a:t>
            </a:r>
            <a:r>
              <a:rPr kumimoji="1" lang="ja-JP" altLang="ja-JP" sz="1200" kern="1200" dirty="0" smtClean="0">
                <a:solidFill>
                  <a:schemeClr val="tx1"/>
                </a:solidFill>
                <a:effectLst/>
                <a:latin typeface="+mn-lt"/>
                <a:ea typeface="+mn-ea"/>
                <a:cs typeface="+mn-cs"/>
              </a:rPr>
              <a:t>とは、本社で稼働している大規模な</a:t>
            </a:r>
            <a:r>
              <a:rPr kumimoji="1" lang="en-US" altLang="ja-JP" sz="1200" kern="1200" dirty="0" smtClean="0">
                <a:solidFill>
                  <a:schemeClr val="tx1"/>
                </a:solidFill>
                <a:effectLst/>
                <a:latin typeface="+mn-lt"/>
                <a:ea typeface="+mn-ea"/>
                <a:cs typeface="+mn-cs"/>
              </a:rPr>
              <a:t>ERP</a:t>
            </a:r>
            <a:r>
              <a:rPr kumimoji="1" lang="ja-JP" altLang="ja-JP" sz="1200" kern="1200" dirty="0" smtClean="0">
                <a:solidFill>
                  <a:schemeClr val="tx1"/>
                </a:solidFill>
                <a:effectLst/>
                <a:latin typeface="+mn-lt"/>
                <a:ea typeface="+mn-ea"/>
                <a:cs typeface="+mn-cs"/>
              </a:rPr>
              <a:t>システムとは別に、各拠点の事業内容や規模に応じて最適な</a:t>
            </a:r>
            <a:r>
              <a:rPr kumimoji="1" lang="en-US" altLang="ja-JP" sz="1200" kern="1200" dirty="0" smtClean="0">
                <a:solidFill>
                  <a:schemeClr val="tx1"/>
                </a:solidFill>
                <a:effectLst/>
                <a:latin typeface="+mn-lt"/>
                <a:ea typeface="+mn-ea"/>
                <a:cs typeface="+mn-cs"/>
              </a:rPr>
              <a:t>ERP</a:t>
            </a:r>
            <a:r>
              <a:rPr kumimoji="1" lang="ja-JP" altLang="ja-JP" sz="1200" kern="1200" dirty="0" smtClean="0">
                <a:solidFill>
                  <a:schemeClr val="tx1"/>
                </a:solidFill>
                <a:effectLst/>
                <a:latin typeface="+mn-lt"/>
                <a:ea typeface="+mn-ea"/>
                <a:cs typeface="+mn-cs"/>
              </a:rPr>
              <a:t>システムを導入し、本社の</a:t>
            </a:r>
            <a:r>
              <a:rPr kumimoji="1" lang="en-US" altLang="ja-JP" sz="1200" kern="1200" dirty="0" smtClean="0">
                <a:solidFill>
                  <a:schemeClr val="tx1"/>
                </a:solidFill>
                <a:effectLst/>
                <a:latin typeface="+mn-lt"/>
                <a:ea typeface="+mn-ea"/>
                <a:cs typeface="+mn-cs"/>
              </a:rPr>
              <a:t>ERP</a:t>
            </a:r>
            <a:r>
              <a:rPr kumimoji="1" lang="ja-JP" altLang="ja-JP" sz="1200" kern="1200" dirty="0" smtClean="0">
                <a:solidFill>
                  <a:schemeClr val="tx1"/>
                </a:solidFill>
                <a:effectLst/>
                <a:latin typeface="+mn-lt"/>
                <a:ea typeface="+mn-ea"/>
                <a:cs typeface="+mn-cs"/>
              </a:rPr>
              <a:t>システムと、一定のルールに基づきデータの組み替えを行い円滑なデータ連携を図ろうというものです。本社の</a:t>
            </a:r>
            <a:r>
              <a:rPr kumimoji="1" lang="en-US" altLang="ja-JP" sz="1200" kern="1200" dirty="0" smtClean="0">
                <a:solidFill>
                  <a:schemeClr val="tx1"/>
                </a:solidFill>
                <a:effectLst/>
                <a:latin typeface="+mn-lt"/>
                <a:ea typeface="+mn-ea"/>
                <a:cs typeface="+mn-cs"/>
              </a:rPr>
              <a:t>ERP</a:t>
            </a:r>
            <a:r>
              <a:rPr kumimoji="1" lang="ja-JP" altLang="ja-JP" sz="1200" kern="1200" dirty="0" smtClean="0">
                <a:solidFill>
                  <a:schemeClr val="tx1"/>
                </a:solidFill>
                <a:effectLst/>
                <a:latin typeface="+mn-lt"/>
                <a:ea typeface="+mn-ea"/>
                <a:cs typeface="+mn-cs"/>
              </a:rPr>
              <a:t>システムを「</a:t>
            </a:r>
            <a:r>
              <a:rPr kumimoji="1" lang="en-US" altLang="ja-JP" sz="1200" kern="1200" dirty="0" smtClean="0">
                <a:solidFill>
                  <a:schemeClr val="tx1"/>
                </a:solidFill>
                <a:effectLst/>
                <a:latin typeface="+mn-lt"/>
                <a:ea typeface="+mn-ea"/>
                <a:cs typeface="+mn-cs"/>
              </a:rPr>
              <a:t>1</a:t>
            </a:r>
            <a:r>
              <a:rPr kumimoji="1" lang="en-US" altLang="ja-JP" sz="1200" kern="1200" baseline="30000" dirty="0" smtClean="0">
                <a:solidFill>
                  <a:schemeClr val="tx1"/>
                </a:solidFill>
                <a:effectLst/>
                <a:latin typeface="+mn-lt"/>
                <a:ea typeface="+mn-ea"/>
                <a:cs typeface="+mn-cs"/>
              </a:rPr>
              <a:t>st</a:t>
            </a:r>
            <a:r>
              <a:rPr kumimoji="1" lang="en-US" altLang="ja-JP" sz="1200" kern="1200" dirty="0" smtClean="0">
                <a:solidFill>
                  <a:schemeClr val="tx1"/>
                </a:solidFill>
                <a:effectLst/>
                <a:latin typeface="+mn-lt"/>
                <a:ea typeface="+mn-ea"/>
                <a:cs typeface="+mn-cs"/>
              </a:rPr>
              <a:t> tier ERP</a:t>
            </a:r>
            <a:r>
              <a:rPr kumimoji="1" lang="ja-JP" altLang="ja-JP" sz="1200" kern="1200" dirty="0" smtClean="0">
                <a:solidFill>
                  <a:schemeClr val="tx1"/>
                </a:solidFill>
                <a:effectLst/>
                <a:latin typeface="+mn-lt"/>
                <a:ea typeface="+mn-ea"/>
                <a:cs typeface="+mn-cs"/>
              </a:rPr>
              <a:t>（または、コア</a:t>
            </a:r>
            <a:r>
              <a:rPr kumimoji="1" lang="en-US" altLang="ja-JP" sz="1200" kern="1200" dirty="0" smtClean="0">
                <a:solidFill>
                  <a:schemeClr val="tx1"/>
                </a:solidFill>
                <a:effectLst/>
                <a:latin typeface="+mn-lt"/>
                <a:ea typeface="+mn-ea"/>
                <a:cs typeface="+mn-cs"/>
              </a:rPr>
              <a:t>ERP</a:t>
            </a:r>
            <a:r>
              <a:rPr kumimoji="1" lang="ja-JP" altLang="ja-JP" sz="1200" kern="1200" dirty="0" smtClean="0">
                <a:solidFill>
                  <a:schemeClr val="tx1"/>
                </a:solidFill>
                <a:effectLst/>
                <a:latin typeface="+mn-lt"/>
                <a:ea typeface="+mn-ea"/>
                <a:cs typeface="+mn-cs"/>
              </a:rPr>
              <a:t>）システム」、各拠点の</a:t>
            </a:r>
            <a:r>
              <a:rPr kumimoji="1" lang="en-US" altLang="ja-JP" sz="1200" kern="1200" dirty="0" smtClean="0">
                <a:solidFill>
                  <a:schemeClr val="tx1"/>
                </a:solidFill>
                <a:effectLst/>
                <a:latin typeface="+mn-lt"/>
                <a:ea typeface="+mn-ea"/>
                <a:cs typeface="+mn-cs"/>
              </a:rPr>
              <a:t>ERP</a:t>
            </a:r>
            <a:r>
              <a:rPr kumimoji="1" lang="ja-JP" altLang="ja-JP" sz="1200" kern="1200" dirty="0" smtClean="0">
                <a:solidFill>
                  <a:schemeClr val="tx1"/>
                </a:solidFill>
                <a:effectLst/>
                <a:latin typeface="+mn-lt"/>
                <a:ea typeface="+mn-ea"/>
                <a:cs typeface="+mn-cs"/>
              </a:rPr>
              <a:t>システムを「</a:t>
            </a:r>
            <a:r>
              <a:rPr kumimoji="1" lang="en-US" altLang="ja-JP" sz="1200" kern="1200" dirty="0" smtClean="0">
                <a:solidFill>
                  <a:schemeClr val="tx1"/>
                </a:solidFill>
                <a:effectLst/>
                <a:latin typeface="+mn-lt"/>
                <a:ea typeface="+mn-ea"/>
                <a:cs typeface="+mn-cs"/>
              </a:rPr>
              <a:t>2</a:t>
            </a:r>
            <a:r>
              <a:rPr kumimoji="1" lang="en-US" altLang="ja-JP" sz="1200" kern="1200" baseline="30000" dirty="0" smtClean="0">
                <a:solidFill>
                  <a:schemeClr val="tx1"/>
                </a:solidFill>
                <a:effectLst/>
                <a:latin typeface="+mn-lt"/>
                <a:ea typeface="+mn-ea"/>
                <a:cs typeface="+mn-cs"/>
              </a:rPr>
              <a:t>nd</a:t>
            </a:r>
            <a:r>
              <a:rPr kumimoji="1" lang="en-US" altLang="ja-JP" sz="1200" kern="1200" dirty="0" smtClean="0">
                <a:solidFill>
                  <a:schemeClr val="tx1"/>
                </a:solidFill>
                <a:effectLst/>
                <a:latin typeface="+mn-lt"/>
                <a:ea typeface="+mn-ea"/>
                <a:cs typeface="+mn-cs"/>
              </a:rPr>
              <a:t> tier ERP</a:t>
            </a:r>
            <a:r>
              <a:rPr kumimoji="1" lang="ja-JP" altLang="ja-JP" sz="1200" kern="1200" dirty="0" smtClean="0">
                <a:solidFill>
                  <a:schemeClr val="tx1"/>
                </a:solidFill>
                <a:effectLst/>
                <a:latin typeface="+mn-lt"/>
                <a:ea typeface="+mn-ea"/>
                <a:cs typeface="+mn-cs"/>
              </a:rPr>
              <a:t>システム」と呼びます。</a:t>
            </a:r>
          </a:p>
          <a:p>
            <a:r>
              <a:rPr kumimoji="1" lang="ja-JP" altLang="ja-JP" sz="1200" kern="1200" dirty="0" smtClean="0">
                <a:solidFill>
                  <a:schemeClr val="tx1"/>
                </a:solidFill>
                <a:effectLst/>
                <a:latin typeface="+mn-lt"/>
                <a:ea typeface="+mn-ea"/>
                <a:cs typeface="+mn-cs"/>
              </a:rPr>
              <a:t>各拠点は、それぞれの業務や規模に合わせて</a:t>
            </a:r>
            <a:r>
              <a:rPr kumimoji="1" lang="en-US" altLang="ja-JP" sz="1200" kern="1200" dirty="0" smtClean="0">
                <a:solidFill>
                  <a:schemeClr val="tx1"/>
                </a:solidFill>
                <a:effectLst/>
                <a:latin typeface="+mn-lt"/>
                <a:ea typeface="+mn-ea"/>
                <a:cs typeface="+mn-cs"/>
              </a:rPr>
              <a:t>ERP</a:t>
            </a:r>
            <a:r>
              <a:rPr kumimoji="1" lang="ja-JP" altLang="ja-JP" sz="1200" kern="1200" dirty="0" smtClean="0">
                <a:solidFill>
                  <a:schemeClr val="tx1"/>
                </a:solidFill>
                <a:effectLst/>
                <a:latin typeface="+mn-lt"/>
                <a:ea typeface="+mn-ea"/>
                <a:cs typeface="+mn-cs"/>
              </a:rPr>
              <a:t>システムを選定できるため、先に挙げたリスクを回避できます。加えて、本社は、各拠点の</a:t>
            </a:r>
            <a:r>
              <a:rPr kumimoji="1" lang="en-US" altLang="ja-JP" sz="1200" kern="1200" dirty="0" smtClean="0">
                <a:solidFill>
                  <a:schemeClr val="tx1"/>
                </a:solidFill>
                <a:effectLst/>
                <a:latin typeface="+mn-lt"/>
                <a:ea typeface="+mn-ea"/>
                <a:cs typeface="+mn-cs"/>
              </a:rPr>
              <a:t>ERP</a:t>
            </a:r>
            <a:r>
              <a:rPr kumimoji="1" lang="ja-JP" altLang="ja-JP" sz="1200" kern="1200" dirty="0" smtClean="0">
                <a:solidFill>
                  <a:schemeClr val="tx1"/>
                </a:solidFill>
                <a:effectLst/>
                <a:latin typeface="+mn-lt"/>
                <a:ea typeface="+mn-ea"/>
                <a:cs typeface="+mn-cs"/>
              </a:rPr>
              <a:t>システムのデータをコア</a:t>
            </a:r>
            <a:r>
              <a:rPr kumimoji="1" lang="en-US" altLang="ja-JP" sz="1200" kern="1200" dirty="0" smtClean="0">
                <a:solidFill>
                  <a:schemeClr val="tx1"/>
                </a:solidFill>
                <a:effectLst/>
                <a:latin typeface="+mn-lt"/>
                <a:ea typeface="+mn-ea"/>
                <a:cs typeface="+mn-cs"/>
              </a:rPr>
              <a:t>ERP</a:t>
            </a:r>
            <a:r>
              <a:rPr kumimoji="1" lang="ja-JP" altLang="ja-JP" sz="1200" kern="1200" dirty="0" smtClean="0">
                <a:solidFill>
                  <a:schemeClr val="tx1"/>
                </a:solidFill>
                <a:effectLst/>
                <a:latin typeface="+mn-lt"/>
                <a:ea typeface="+mn-ea"/>
                <a:cs typeface="+mn-cs"/>
              </a:rPr>
              <a:t>システムに容易に取り込むことが可能となり、グローバルな全体最適を実現しやすくなります。</a:t>
            </a:r>
          </a:p>
          <a:p>
            <a:r>
              <a:rPr kumimoji="1" lang="ja-JP" altLang="ja-JP" sz="1200" kern="1200" dirty="0" smtClean="0">
                <a:solidFill>
                  <a:schemeClr val="tx1"/>
                </a:solidFill>
                <a:effectLst/>
                <a:latin typeface="+mn-lt"/>
                <a:ea typeface="+mn-ea"/>
                <a:cs typeface="+mn-cs"/>
              </a:rPr>
              <a:t>各拠点の</a:t>
            </a:r>
            <a:r>
              <a:rPr kumimoji="1" lang="en-US" altLang="ja-JP" sz="1200" kern="1200" dirty="0" smtClean="0">
                <a:solidFill>
                  <a:schemeClr val="tx1"/>
                </a:solidFill>
                <a:effectLst/>
                <a:latin typeface="+mn-lt"/>
                <a:ea typeface="+mn-ea"/>
                <a:cs typeface="+mn-cs"/>
              </a:rPr>
              <a:t>ERP</a:t>
            </a:r>
            <a:r>
              <a:rPr kumimoji="1" lang="ja-JP" altLang="ja-JP" sz="1200" kern="1200" dirty="0" smtClean="0">
                <a:solidFill>
                  <a:schemeClr val="tx1"/>
                </a:solidFill>
                <a:effectLst/>
                <a:latin typeface="+mn-lt"/>
                <a:ea typeface="+mn-ea"/>
                <a:cs typeface="+mn-cs"/>
              </a:rPr>
              <a:t>システムは、コア</a:t>
            </a:r>
            <a:r>
              <a:rPr kumimoji="1" lang="en-US" altLang="ja-JP" sz="1200" kern="1200" dirty="0" smtClean="0">
                <a:solidFill>
                  <a:schemeClr val="tx1"/>
                </a:solidFill>
                <a:effectLst/>
                <a:latin typeface="+mn-lt"/>
                <a:ea typeface="+mn-ea"/>
                <a:cs typeface="+mn-cs"/>
              </a:rPr>
              <a:t>ERP</a:t>
            </a:r>
            <a:r>
              <a:rPr kumimoji="1" lang="ja-JP" altLang="ja-JP" sz="1200" kern="1200" dirty="0" smtClean="0">
                <a:solidFill>
                  <a:schemeClr val="tx1"/>
                </a:solidFill>
                <a:effectLst/>
                <a:latin typeface="+mn-lt"/>
                <a:ea typeface="+mn-ea"/>
                <a:cs typeface="+mn-cs"/>
              </a:rPr>
              <a:t>システムとのデータ連携が可能であれば、様々な</a:t>
            </a:r>
            <a:r>
              <a:rPr kumimoji="1" lang="en-US" altLang="ja-JP" sz="1200" kern="1200" dirty="0" smtClean="0">
                <a:solidFill>
                  <a:schemeClr val="tx1"/>
                </a:solidFill>
                <a:effectLst/>
                <a:latin typeface="+mn-lt"/>
                <a:ea typeface="+mn-ea"/>
                <a:cs typeface="+mn-cs"/>
              </a:rPr>
              <a:t>ERP</a:t>
            </a:r>
            <a:r>
              <a:rPr kumimoji="1" lang="ja-JP" altLang="ja-JP" sz="1200" kern="1200" dirty="0" smtClean="0">
                <a:solidFill>
                  <a:schemeClr val="tx1"/>
                </a:solidFill>
                <a:effectLst/>
                <a:latin typeface="+mn-lt"/>
                <a:ea typeface="+mn-ea"/>
                <a:cs typeface="+mn-cs"/>
              </a:rPr>
              <a:t>パッケージの中から選定することができます。ただ、本社からの運用支援や連携を効率よく行うために、できるだけ同一のものを採用する傾向にはあるようです。</a:t>
            </a:r>
          </a:p>
          <a:p>
            <a:r>
              <a:rPr kumimoji="1" lang="ja-JP" altLang="ja-JP" sz="1200" kern="1200" dirty="0" smtClean="0">
                <a:solidFill>
                  <a:schemeClr val="tx1"/>
                </a:solidFill>
                <a:effectLst/>
                <a:latin typeface="+mn-lt"/>
                <a:ea typeface="+mn-ea"/>
                <a:cs typeface="+mn-cs"/>
              </a:rPr>
              <a:t>昨今、</a:t>
            </a:r>
            <a:r>
              <a:rPr kumimoji="1" lang="en-US" altLang="ja-JP" sz="1200" kern="1200" dirty="0" smtClean="0">
                <a:solidFill>
                  <a:schemeClr val="tx1"/>
                </a:solidFill>
                <a:effectLst/>
                <a:latin typeface="+mn-lt"/>
                <a:ea typeface="+mn-ea"/>
                <a:cs typeface="+mn-cs"/>
              </a:rPr>
              <a:t>2</a:t>
            </a:r>
            <a:r>
              <a:rPr kumimoji="1" lang="en-US" altLang="ja-JP" sz="1200" kern="1200" baseline="30000" dirty="0" smtClean="0">
                <a:solidFill>
                  <a:schemeClr val="tx1"/>
                </a:solidFill>
                <a:effectLst/>
                <a:latin typeface="+mn-lt"/>
                <a:ea typeface="+mn-ea"/>
                <a:cs typeface="+mn-cs"/>
              </a:rPr>
              <a:t>nd</a:t>
            </a:r>
            <a:r>
              <a:rPr kumimoji="1" lang="en-US" altLang="ja-JP" sz="1200" kern="1200" dirty="0" smtClean="0">
                <a:solidFill>
                  <a:schemeClr val="tx1"/>
                </a:solidFill>
                <a:effectLst/>
                <a:latin typeface="+mn-lt"/>
                <a:ea typeface="+mn-ea"/>
                <a:cs typeface="+mn-cs"/>
              </a:rPr>
              <a:t> tier ERP</a:t>
            </a:r>
            <a:r>
              <a:rPr kumimoji="1" lang="ja-JP" altLang="ja-JP" sz="1200" kern="1200" dirty="0" smtClean="0">
                <a:solidFill>
                  <a:schemeClr val="tx1"/>
                </a:solidFill>
                <a:effectLst/>
                <a:latin typeface="+mn-lt"/>
                <a:ea typeface="+mn-ea"/>
                <a:cs typeface="+mn-cs"/>
              </a:rPr>
              <a:t>システムをクラウド版の</a:t>
            </a:r>
            <a:r>
              <a:rPr kumimoji="1" lang="en-US" altLang="ja-JP" sz="1200" kern="1200" dirty="0" smtClean="0">
                <a:solidFill>
                  <a:schemeClr val="tx1"/>
                </a:solidFill>
                <a:effectLst/>
                <a:latin typeface="+mn-lt"/>
                <a:ea typeface="+mn-ea"/>
                <a:cs typeface="+mn-cs"/>
              </a:rPr>
              <a:t>ERP</a:t>
            </a:r>
            <a:r>
              <a:rPr kumimoji="1" lang="ja-JP" altLang="ja-JP" sz="1200" kern="1200" dirty="0" smtClean="0">
                <a:solidFill>
                  <a:schemeClr val="tx1"/>
                </a:solidFill>
                <a:effectLst/>
                <a:latin typeface="+mn-lt"/>
                <a:ea typeface="+mn-ea"/>
                <a:cs typeface="+mn-cs"/>
              </a:rPr>
              <a:t>システムで導入しようという動きが増えています。クラウド版の</a:t>
            </a:r>
            <a:r>
              <a:rPr kumimoji="1" lang="en-US" altLang="ja-JP" sz="1200" kern="1200" dirty="0" smtClean="0">
                <a:solidFill>
                  <a:schemeClr val="tx1"/>
                </a:solidFill>
                <a:effectLst/>
                <a:latin typeface="+mn-lt"/>
                <a:ea typeface="+mn-ea"/>
                <a:cs typeface="+mn-cs"/>
              </a:rPr>
              <a:t>ERP</a:t>
            </a:r>
            <a:r>
              <a:rPr kumimoji="1" lang="ja-JP" altLang="ja-JP" sz="1200" kern="1200" dirty="0" smtClean="0">
                <a:solidFill>
                  <a:schemeClr val="tx1"/>
                </a:solidFill>
                <a:effectLst/>
                <a:latin typeface="+mn-lt"/>
                <a:ea typeface="+mn-ea"/>
                <a:cs typeface="+mn-cs"/>
              </a:rPr>
              <a:t>システムは、サーバ購入や運用管理要員の雇用のためのコストがかからず、短期間での導入できます。更に、ビジネスの展開に合わせて、機能や性能の伸縮を柔軟に行うことできるため、ビジネスの不確実性が高い海外拠点で導入するには、最適な選択肢となっています。このような理由から、クラウド</a:t>
            </a:r>
            <a:r>
              <a:rPr kumimoji="1" lang="en-US" altLang="ja-JP" sz="1200" kern="1200" dirty="0" smtClean="0">
                <a:solidFill>
                  <a:schemeClr val="tx1"/>
                </a:solidFill>
                <a:effectLst/>
                <a:latin typeface="+mn-lt"/>
                <a:ea typeface="+mn-ea"/>
                <a:cs typeface="+mn-cs"/>
              </a:rPr>
              <a:t>ERP</a:t>
            </a:r>
            <a:r>
              <a:rPr kumimoji="1" lang="ja-JP" altLang="ja-JP" sz="1200" kern="1200" dirty="0" smtClean="0">
                <a:solidFill>
                  <a:schemeClr val="tx1"/>
                </a:solidFill>
                <a:effectLst/>
                <a:latin typeface="+mn-lt"/>
                <a:ea typeface="+mn-ea"/>
                <a:cs typeface="+mn-cs"/>
              </a:rPr>
              <a:t>を利用した</a:t>
            </a:r>
            <a:r>
              <a:rPr kumimoji="1" lang="en-US" altLang="ja-JP" sz="1200" kern="1200" dirty="0" smtClean="0">
                <a:solidFill>
                  <a:schemeClr val="tx1"/>
                </a:solidFill>
                <a:effectLst/>
                <a:latin typeface="+mn-lt"/>
                <a:ea typeface="+mn-ea"/>
                <a:cs typeface="+mn-cs"/>
              </a:rPr>
              <a:t>2</a:t>
            </a:r>
            <a:r>
              <a:rPr kumimoji="1" lang="ja-JP" altLang="ja-JP" sz="1200" kern="1200" dirty="0" smtClean="0">
                <a:solidFill>
                  <a:schemeClr val="tx1"/>
                </a:solidFill>
                <a:effectLst/>
                <a:latin typeface="+mn-lt"/>
                <a:ea typeface="+mn-ea"/>
                <a:cs typeface="+mn-cs"/>
              </a:rPr>
              <a:t>層</a:t>
            </a:r>
            <a:r>
              <a:rPr kumimoji="1" lang="en-US" altLang="ja-JP" sz="1200" kern="1200" dirty="0" smtClean="0">
                <a:solidFill>
                  <a:schemeClr val="tx1"/>
                </a:solidFill>
                <a:effectLst/>
                <a:latin typeface="+mn-lt"/>
                <a:ea typeface="+mn-ea"/>
                <a:cs typeface="+mn-cs"/>
              </a:rPr>
              <a:t>ERP</a:t>
            </a:r>
            <a:r>
              <a:rPr kumimoji="1" lang="ja-JP" altLang="ja-JP" sz="1200" kern="1200" dirty="0" smtClean="0">
                <a:solidFill>
                  <a:schemeClr val="tx1"/>
                </a:solidFill>
                <a:effectLst/>
                <a:latin typeface="+mn-lt"/>
                <a:ea typeface="+mn-ea"/>
                <a:cs typeface="+mn-cs"/>
              </a:rPr>
              <a:t>の採用は今後増えてゆくものと</a:t>
            </a:r>
            <a:r>
              <a:rPr kumimoji="1" lang="ja-JP" altLang="ja-JP" sz="1200" kern="1200" smtClean="0">
                <a:solidFill>
                  <a:schemeClr val="tx1"/>
                </a:solidFill>
                <a:effectLst/>
                <a:latin typeface="+mn-lt"/>
                <a:ea typeface="+mn-ea"/>
                <a:cs typeface="+mn-cs"/>
              </a:rPr>
              <a:t>考えられます。</a:t>
            </a:r>
            <a:endParaRPr kumimoji="1" lang="ja-JP" altLang="ja-JP" sz="1200" kern="1200" dirty="0" smtClean="0">
              <a:solidFill>
                <a:schemeClr val="tx1"/>
              </a:solidFill>
              <a:effectLst/>
              <a:latin typeface="+mn-lt"/>
              <a:ea typeface="+mn-ea"/>
              <a:cs typeface="+mn-cs"/>
            </a:endParaRPr>
          </a:p>
        </p:txBody>
      </p:sp>
      <p:sp>
        <p:nvSpPr>
          <p:cNvPr id="4" name="スライド番号プレースホルダー 3"/>
          <p:cNvSpPr>
            <a:spLocks noGrp="1"/>
          </p:cNvSpPr>
          <p:nvPr>
            <p:ph type="sldNum" sz="quarter" idx="10"/>
          </p:nvPr>
        </p:nvSpPr>
        <p:spPr/>
        <p:txBody>
          <a:bodyPr/>
          <a:lstStyle/>
          <a:p>
            <a:fld id="{A26A5AFC-0313-244E-A5A2-5096E4321F46}" type="slidenum">
              <a:rPr kumimoji="1" lang="ja-JP" altLang="en-US" smtClean="0"/>
              <a:t>11</a:t>
            </a:fld>
            <a:endParaRPr kumimoji="1" lang="ja-JP" altLang="en-US"/>
          </a:p>
        </p:txBody>
      </p:sp>
    </p:spTree>
    <p:extLst>
      <p:ext uri="{BB962C8B-B14F-4D97-AF65-F5344CB8AC3E}">
        <p14:creationId xmlns:p14="http://schemas.microsoft.com/office/powerpoint/2010/main" val="104679635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49" name="Rectangle 7"/>
          <p:cNvSpPr txBox="1">
            <a:spLocks noGrp="1" noChangeArrowheads="1"/>
          </p:cNvSpPr>
          <p:nvPr/>
        </p:nvSpPr>
        <p:spPr bwMode="auto">
          <a:xfrm>
            <a:off x="3883409" y="8683324"/>
            <a:ext cx="2973011" cy="459229"/>
          </a:xfrm>
          <a:prstGeom prst="rect">
            <a:avLst/>
          </a:prstGeom>
          <a:noFill/>
          <a:ln w="9525">
            <a:noFill/>
            <a:miter lim="800000"/>
            <a:headEnd/>
            <a:tailEnd/>
          </a:ln>
        </p:spPr>
        <p:txBody>
          <a:bodyPr lIns="91391" tIns="45695" rIns="91391" bIns="45695" anchor="b"/>
          <a:lstStyle/>
          <a:p>
            <a:pPr algn="r" defTabSz="913262"/>
            <a:fld id="{72305F44-69F4-4F2D-AE58-D9D8246B3C83}" type="slidenum">
              <a:rPr lang="ja-JP" altLang="en-US" sz="1200">
                <a:ea typeface="ＭＳ Ｐゴシック" charset="-128"/>
              </a:rPr>
              <a:pPr algn="r" defTabSz="913262"/>
              <a:t>15</a:t>
            </a:fld>
            <a:endParaRPr lang="en-US" altLang="ja-JP" sz="1200">
              <a:ea typeface="ＭＳ Ｐゴシック" charset="-128"/>
            </a:endParaRPr>
          </a:p>
        </p:txBody>
      </p:sp>
      <p:sp>
        <p:nvSpPr>
          <p:cNvPr id="78850" name="Rectangle 2"/>
          <p:cNvSpPr>
            <a:spLocks noGrp="1" noRot="1" noChangeAspect="1" noChangeArrowheads="1" noTextEdit="1"/>
          </p:cNvSpPr>
          <p:nvPr>
            <p:ph type="sldImg"/>
          </p:nvPr>
        </p:nvSpPr>
        <p:spPr>
          <a:ln/>
        </p:spPr>
      </p:sp>
      <p:sp>
        <p:nvSpPr>
          <p:cNvPr id="78851" name="Rectangle 3"/>
          <p:cNvSpPr>
            <a:spLocks noGrp="1" noChangeArrowheads="1"/>
          </p:cNvSpPr>
          <p:nvPr>
            <p:ph type="body" idx="1"/>
          </p:nvPr>
        </p:nvSpPr>
        <p:spPr>
          <a:noFill/>
          <a:ln/>
        </p:spPr>
        <p:txBody>
          <a:bodyPr/>
          <a:lstStyle/>
          <a:p>
            <a:endParaRPr lang="ja-JP" altLang="en-US" smtClean="0"/>
          </a:p>
        </p:txBody>
      </p:sp>
    </p:spTree>
    <p:extLst>
      <p:ext uri="{BB962C8B-B14F-4D97-AF65-F5344CB8AC3E}">
        <p14:creationId xmlns:p14="http://schemas.microsoft.com/office/powerpoint/2010/main" val="382567611"/>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4" Type="http://schemas.openxmlformats.org/officeDocument/2006/relationships/image" Target="../media/image3.png"/><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7" name="正方形/長方形 6"/>
          <p:cNvSpPr/>
          <p:nvPr userDrawn="1"/>
        </p:nvSpPr>
        <p:spPr>
          <a:xfrm>
            <a:off x="0" y="0"/>
            <a:ext cx="9144000" cy="6858000"/>
          </a:xfrm>
          <a:prstGeom prst="rect">
            <a:avLst/>
          </a:prstGeom>
          <a:solidFill>
            <a:schemeClr val="bg1"/>
          </a:solidFill>
          <a:ln>
            <a:noFill/>
          </a:ln>
        </p:spPr>
        <p:style>
          <a:lnRef idx="2">
            <a:schemeClr val="accent2"/>
          </a:lnRef>
          <a:fillRef idx="1">
            <a:schemeClr val="lt1"/>
          </a:fillRef>
          <a:effectRef idx="0">
            <a:schemeClr val="accent2"/>
          </a:effectRef>
          <a:fontRef idx="minor">
            <a:schemeClr val="dk1"/>
          </a:fontRef>
        </p:style>
        <p:txBody>
          <a:bodyPr rtlCol="0" anchor="ctr"/>
          <a:lstStyle/>
          <a:p>
            <a:pPr algn="ctr"/>
            <a:endParaRPr kumimoji="1" lang="ja-JP" altLang="en-US"/>
          </a:p>
        </p:txBody>
      </p:sp>
      <p:sp>
        <p:nvSpPr>
          <p:cNvPr id="9" name="正方形/長方形 8"/>
          <p:cNvSpPr/>
          <p:nvPr userDrawn="1"/>
        </p:nvSpPr>
        <p:spPr>
          <a:xfrm flipV="1">
            <a:off x="685800" y="2276971"/>
            <a:ext cx="7772400" cy="933083"/>
          </a:xfrm>
          <a:prstGeom prst="rect">
            <a:avLst/>
          </a:prstGeom>
          <a:solidFill>
            <a:srgbClr val="33ACBD"/>
          </a:solidFill>
          <a:ln>
            <a:noFill/>
          </a:ln>
        </p:spPr>
        <p:style>
          <a:lnRef idx="2">
            <a:schemeClr val="accent2"/>
          </a:lnRef>
          <a:fillRef idx="1">
            <a:schemeClr val="lt1"/>
          </a:fillRef>
          <a:effectRef idx="0">
            <a:schemeClr val="accent2"/>
          </a:effectRef>
          <a:fontRef idx="minor">
            <a:schemeClr val="dk1"/>
          </a:fontRef>
        </p:style>
        <p:txBody>
          <a:bodyPr rtlCol="0" anchor="ctr"/>
          <a:lstStyle/>
          <a:p>
            <a:pPr algn="ctr"/>
            <a:endParaRPr kumimoji="1" lang="ja-JP" altLang="en-US"/>
          </a:p>
        </p:txBody>
      </p:sp>
      <p:sp>
        <p:nvSpPr>
          <p:cNvPr id="2" name="タイトル 1"/>
          <p:cNvSpPr>
            <a:spLocks noGrp="1"/>
          </p:cNvSpPr>
          <p:nvPr>
            <p:ph type="ctrTitle"/>
          </p:nvPr>
        </p:nvSpPr>
        <p:spPr>
          <a:xfrm>
            <a:off x="685800" y="2276971"/>
            <a:ext cx="7772400" cy="933083"/>
          </a:xfrm>
        </p:spPr>
        <p:txBody>
          <a:bodyPr/>
          <a:lstStyle>
            <a:lvl1pPr algn="r">
              <a:defRPr sz="3600">
                <a:solidFill>
                  <a:schemeClr val="bg1"/>
                </a:solidFill>
              </a:defRPr>
            </a:lvl1pPr>
          </a:lstStyle>
          <a:p>
            <a:r>
              <a:rPr kumimoji="1" lang="ja-JP" altLang="en-US" smtClean="0"/>
              <a:t>マスター タイトルの書式設定</a:t>
            </a:r>
            <a:endParaRPr kumimoji="1" lang="ja-JP" altLang="en-US" dirty="0"/>
          </a:p>
        </p:txBody>
      </p:sp>
      <p:sp>
        <p:nvSpPr>
          <p:cNvPr id="3" name="サブタイトル 2"/>
          <p:cNvSpPr>
            <a:spLocks noGrp="1"/>
          </p:cNvSpPr>
          <p:nvPr>
            <p:ph type="subTitle" idx="1"/>
          </p:nvPr>
        </p:nvSpPr>
        <p:spPr>
          <a:xfrm>
            <a:off x="685800" y="3886200"/>
            <a:ext cx="7772400" cy="566005"/>
          </a:xfrm>
        </p:spPr>
        <p:txBody>
          <a:bodyPr>
            <a:normAutofit/>
          </a:bodyPr>
          <a:lstStyle>
            <a:lvl1pPr marL="0" indent="0" algn="r">
              <a:buNone/>
              <a:defRPr sz="2400">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dirty="0"/>
          </a:p>
        </p:txBody>
      </p:sp>
      <p:sp>
        <p:nvSpPr>
          <p:cNvPr id="10" name="正方形/長方形 9"/>
          <p:cNvSpPr/>
          <p:nvPr userDrawn="1"/>
        </p:nvSpPr>
        <p:spPr>
          <a:xfrm flipV="1">
            <a:off x="0" y="-1"/>
            <a:ext cx="244235" cy="237265"/>
          </a:xfrm>
          <a:prstGeom prst="rect">
            <a:avLst/>
          </a:prstGeom>
          <a:solidFill>
            <a:srgbClr val="CC0000"/>
          </a:solidFill>
          <a:ln>
            <a:noFill/>
          </a:ln>
        </p:spPr>
        <p:style>
          <a:lnRef idx="2">
            <a:schemeClr val="accent2"/>
          </a:lnRef>
          <a:fillRef idx="1">
            <a:schemeClr val="lt1"/>
          </a:fillRef>
          <a:effectRef idx="0">
            <a:schemeClr val="accent2"/>
          </a:effectRef>
          <a:fontRef idx="minor">
            <a:schemeClr val="dk1"/>
          </a:fontRef>
        </p:style>
        <p:txBody>
          <a:bodyPr rtlCol="0" anchor="ctr"/>
          <a:lstStyle/>
          <a:p>
            <a:pPr algn="ctr"/>
            <a:endParaRPr kumimoji="1" lang="ja-JP" altLang="en-US"/>
          </a:p>
        </p:txBody>
      </p:sp>
      <p:sp>
        <p:nvSpPr>
          <p:cNvPr id="13" name="正方形/長方形 12"/>
          <p:cNvSpPr/>
          <p:nvPr userDrawn="1"/>
        </p:nvSpPr>
        <p:spPr>
          <a:xfrm flipV="1">
            <a:off x="0" y="6662718"/>
            <a:ext cx="9144000" cy="201893"/>
          </a:xfrm>
          <a:prstGeom prst="rect">
            <a:avLst/>
          </a:prstGeom>
          <a:solidFill>
            <a:srgbClr val="33ACBD"/>
          </a:solidFill>
          <a:ln>
            <a:noFill/>
          </a:ln>
        </p:spPr>
        <p:style>
          <a:lnRef idx="2">
            <a:schemeClr val="accent2"/>
          </a:lnRef>
          <a:fillRef idx="1">
            <a:schemeClr val="lt1"/>
          </a:fillRef>
          <a:effectRef idx="0">
            <a:schemeClr val="accent2"/>
          </a:effectRef>
          <a:fontRef idx="minor">
            <a:schemeClr val="dk1"/>
          </a:fontRef>
        </p:style>
        <p:txBody>
          <a:bodyPr rtlCol="0" anchor="ctr"/>
          <a:lstStyle/>
          <a:p>
            <a:pPr algn="ctr"/>
            <a:endParaRPr kumimoji="1" lang="ja-JP" altLang="en-US"/>
          </a:p>
        </p:txBody>
      </p:sp>
      <p:sp>
        <p:nvSpPr>
          <p:cNvPr id="16" name="正方形/長方形 15"/>
          <p:cNvSpPr/>
          <p:nvPr userDrawn="1"/>
        </p:nvSpPr>
        <p:spPr>
          <a:xfrm flipV="1">
            <a:off x="244236" y="0"/>
            <a:ext cx="244235" cy="237265"/>
          </a:xfrm>
          <a:prstGeom prst="rect">
            <a:avLst/>
          </a:prstGeom>
          <a:solidFill>
            <a:srgbClr val="33ACBD"/>
          </a:solidFill>
          <a:ln>
            <a:noFill/>
          </a:ln>
        </p:spPr>
        <p:style>
          <a:lnRef idx="2">
            <a:schemeClr val="accent2"/>
          </a:lnRef>
          <a:fillRef idx="1">
            <a:schemeClr val="lt1"/>
          </a:fillRef>
          <a:effectRef idx="0">
            <a:schemeClr val="accent2"/>
          </a:effectRef>
          <a:fontRef idx="minor">
            <a:schemeClr val="dk1"/>
          </a:fontRef>
        </p:style>
        <p:txBody>
          <a:bodyPr rtlCol="0" anchor="ctr"/>
          <a:lstStyle/>
          <a:p>
            <a:pPr algn="ctr"/>
            <a:endParaRPr kumimoji="1" lang="ja-JP" altLang="en-US"/>
          </a:p>
        </p:txBody>
      </p:sp>
      <p:pic>
        <p:nvPicPr>
          <p:cNvPr id="18" name="図 17"/>
          <p:cNvPicPr>
            <a:picLocks noChangeAspect="1"/>
          </p:cNvPicPr>
          <p:nvPr userDrawn="1"/>
        </p:nvPicPr>
        <p:blipFill>
          <a:blip r:embed="rId2"/>
          <a:stretch>
            <a:fillRect/>
          </a:stretch>
        </p:blipFill>
        <p:spPr>
          <a:xfrm>
            <a:off x="99885" y="6717943"/>
            <a:ext cx="639634" cy="95299"/>
          </a:xfrm>
          <a:prstGeom prst="rect">
            <a:avLst/>
          </a:prstGeom>
        </p:spPr>
      </p:pic>
      <p:pic>
        <p:nvPicPr>
          <p:cNvPr id="19" name="図 18"/>
          <p:cNvPicPr>
            <a:picLocks noChangeAspect="1"/>
          </p:cNvPicPr>
          <p:nvPr userDrawn="1"/>
        </p:nvPicPr>
        <p:blipFill>
          <a:blip r:embed="rId3"/>
          <a:stretch>
            <a:fillRect/>
          </a:stretch>
        </p:blipFill>
        <p:spPr>
          <a:xfrm>
            <a:off x="742723" y="6719347"/>
            <a:ext cx="401579" cy="103634"/>
          </a:xfrm>
          <a:prstGeom prst="rect">
            <a:avLst/>
          </a:prstGeom>
        </p:spPr>
      </p:pic>
      <p:sp>
        <p:nvSpPr>
          <p:cNvPr id="22" name="正方形/長方形 21"/>
          <p:cNvSpPr/>
          <p:nvPr userDrawn="1"/>
        </p:nvSpPr>
        <p:spPr>
          <a:xfrm flipH="1" flipV="1">
            <a:off x="9059333" y="-2"/>
            <a:ext cx="97309" cy="6858002"/>
          </a:xfrm>
          <a:prstGeom prst="rect">
            <a:avLst/>
          </a:prstGeom>
          <a:solidFill>
            <a:srgbClr val="33ACBD"/>
          </a:solidFill>
          <a:ln>
            <a:noFill/>
          </a:ln>
        </p:spPr>
        <p:style>
          <a:lnRef idx="2">
            <a:schemeClr val="accent2"/>
          </a:lnRef>
          <a:fillRef idx="1">
            <a:schemeClr val="lt1"/>
          </a:fillRef>
          <a:effectRef idx="0">
            <a:schemeClr val="accent2"/>
          </a:effectRef>
          <a:fontRef idx="minor">
            <a:schemeClr val="dk1"/>
          </a:fontRef>
        </p:style>
        <p:txBody>
          <a:bodyPr rtlCol="0" anchor="ctr"/>
          <a:lstStyle/>
          <a:p>
            <a:pPr algn="ctr"/>
            <a:endParaRPr kumimoji="1" lang="ja-JP" altLang="en-US"/>
          </a:p>
        </p:txBody>
      </p:sp>
      <p:sp>
        <p:nvSpPr>
          <p:cNvPr id="21" name="正方形/長方形 20"/>
          <p:cNvSpPr/>
          <p:nvPr userDrawn="1"/>
        </p:nvSpPr>
        <p:spPr>
          <a:xfrm flipV="1">
            <a:off x="9059334" y="6662710"/>
            <a:ext cx="97896" cy="201897"/>
          </a:xfrm>
          <a:prstGeom prst="rect">
            <a:avLst/>
          </a:prstGeom>
          <a:solidFill>
            <a:srgbClr val="CC0000"/>
          </a:solidFill>
          <a:ln>
            <a:noFill/>
          </a:ln>
        </p:spPr>
        <p:style>
          <a:lnRef idx="2">
            <a:schemeClr val="accent2"/>
          </a:lnRef>
          <a:fillRef idx="1">
            <a:schemeClr val="lt1"/>
          </a:fillRef>
          <a:effectRef idx="0">
            <a:schemeClr val="accent2"/>
          </a:effectRef>
          <a:fontRef idx="minor">
            <a:schemeClr val="dk1"/>
          </a:fontRef>
        </p:style>
        <p:txBody>
          <a:bodyPr rtlCol="0" anchor="ctr"/>
          <a:lstStyle/>
          <a:p>
            <a:pPr algn="ctr"/>
            <a:endParaRPr kumimoji="1" lang="ja-JP" altLang="en-US"/>
          </a:p>
        </p:txBody>
      </p:sp>
      <p:pic>
        <p:nvPicPr>
          <p:cNvPr id="14" name="図 13" descr="it_juku_ogp.png"/>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6554911" y="5347888"/>
            <a:ext cx="2504423" cy="1314822"/>
          </a:xfrm>
          <a:prstGeom prst="rect">
            <a:avLst/>
          </a:prstGeom>
        </p:spPr>
      </p:pic>
    </p:spTree>
    <p:extLst>
      <p:ext uri="{BB962C8B-B14F-4D97-AF65-F5344CB8AC3E}">
        <p14:creationId xmlns:p14="http://schemas.microsoft.com/office/powerpoint/2010/main" val="4237211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フッター プレースホルダー 4"/>
          <p:cNvSpPr>
            <a:spLocks noGrp="1"/>
          </p:cNvSpPr>
          <p:nvPr>
            <p:ph type="ftr" sz="quarter" idx="11"/>
          </p:nvPr>
        </p:nvSpPr>
        <p:spPr>
          <a:xfrm>
            <a:off x="3124200" y="6356350"/>
            <a:ext cx="2895600" cy="365125"/>
          </a:xfrm>
          <a:prstGeom prst="rect">
            <a:avLst/>
          </a:prstGeom>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FF8CC5D-A65D-5946-99B5-645367A967AD}" type="slidenum">
              <a:rPr kumimoji="1" lang="ja-JP" altLang="en-US" smtClean="0"/>
              <a:t>‹#›</a:t>
            </a:fld>
            <a:endParaRPr kumimoji="1" lang="ja-JP" altLang="en-US"/>
          </a:p>
        </p:txBody>
      </p:sp>
    </p:spTree>
    <p:extLst>
      <p:ext uri="{BB962C8B-B14F-4D97-AF65-F5344CB8AC3E}">
        <p14:creationId xmlns:p14="http://schemas.microsoft.com/office/powerpoint/2010/main" val="19074374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a:xfrm>
            <a:off x="0" y="6658020"/>
            <a:ext cx="1095570" cy="199979"/>
          </a:xfrm>
          <a:prstGeom prst="rect">
            <a:avLst/>
          </a:prstGeom>
        </p:spPr>
        <p:txBody>
          <a:bodyPr/>
          <a:lstStyle/>
          <a:p>
            <a:endParaRPr kumimoji="1" lang="ja-JP" altLang="en-US" dirty="0"/>
          </a:p>
        </p:txBody>
      </p:sp>
      <p:sp>
        <p:nvSpPr>
          <p:cNvPr id="5" name="フッター プレースホルダー 4"/>
          <p:cNvSpPr>
            <a:spLocks noGrp="1"/>
          </p:cNvSpPr>
          <p:nvPr>
            <p:ph type="ftr" sz="quarter" idx="11"/>
          </p:nvPr>
        </p:nvSpPr>
        <p:spPr>
          <a:xfrm>
            <a:off x="3124200" y="6356350"/>
            <a:ext cx="2895600" cy="365125"/>
          </a:xfrm>
          <a:prstGeom prst="rect">
            <a:avLst/>
          </a:prstGeom>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FF8CC5D-A65D-5946-99B5-645367A967AD}" type="slidenum">
              <a:rPr kumimoji="1" lang="ja-JP" altLang="en-US" smtClean="0"/>
              <a:t>‹#›</a:t>
            </a:fld>
            <a:endParaRPr kumimoji="1" lang="ja-JP" altLang="en-US"/>
          </a:p>
        </p:txBody>
      </p:sp>
    </p:spTree>
    <p:extLst>
      <p:ext uri="{BB962C8B-B14F-4D97-AF65-F5344CB8AC3E}">
        <p14:creationId xmlns:p14="http://schemas.microsoft.com/office/powerpoint/2010/main" val="37179747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スライド番号プレースホルダー 5"/>
          <p:cNvSpPr>
            <a:spLocks noGrp="1"/>
          </p:cNvSpPr>
          <p:nvPr>
            <p:ph type="sldNum" sz="quarter" idx="12"/>
          </p:nvPr>
        </p:nvSpPr>
        <p:spPr/>
        <p:txBody>
          <a:bodyPr/>
          <a:lstStyle/>
          <a:p>
            <a:fld id="{8FF8CC5D-A65D-5946-99B5-645367A967AD}" type="slidenum">
              <a:rPr kumimoji="1" lang="ja-JP" altLang="en-US" smtClean="0"/>
              <a:t>‹#›</a:t>
            </a:fld>
            <a:endParaRPr kumimoji="1" lang="ja-JP" altLang="en-US"/>
          </a:p>
        </p:txBody>
      </p:sp>
    </p:spTree>
    <p:extLst>
      <p:ext uri="{BB962C8B-B14F-4D97-AF65-F5344CB8AC3E}">
        <p14:creationId xmlns:p14="http://schemas.microsoft.com/office/powerpoint/2010/main" val="23860685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6" name="スライド番号プレースホルダー 5"/>
          <p:cNvSpPr>
            <a:spLocks noGrp="1"/>
          </p:cNvSpPr>
          <p:nvPr>
            <p:ph type="sldNum" sz="quarter" idx="12"/>
          </p:nvPr>
        </p:nvSpPr>
        <p:spPr/>
        <p:txBody>
          <a:bodyPr/>
          <a:lstStyle/>
          <a:p>
            <a:fld id="{8FF8CC5D-A65D-5946-99B5-645367A967AD}" type="slidenum">
              <a:rPr kumimoji="1" lang="ja-JP" altLang="en-US" smtClean="0"/>
              <a:t>‹#›</a:t>
            </a:fld>
            <a:endParaRPr kumimoji="1" lang="ja-JP" altLang="en-US"/>
          </a:p>
        </p:txBody>
      </p:sp>
    </p:spTree>
    <p:extLst>
      <p:ext uri="{BB962C8B-B14F-4D97-AF65-F5344CB8AC3E}">
        <p14:creationId xmlns:p14="http://schemas.microsoft.com/office/powerpoint/2010/main" val="36721475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a:xfrm>
            <a:off x="0" y="6658020"/>
            <a:ext cx="1095570" cy="199979"/>
          </a:xfrm>
          <a:prstGeom prst="rect">
            <a:avLst/>
          </a:prstGeom>
        </p:spPr>
        <p:txBody>
          <a:bodyPr/>
          <a:lstStyle/>
          <a:p>
            <a:endParaRPr kumimoji="1" lang="ja-JP" altLang="en-US"/>
          </a:p>
        </p:txBody>
      </p:sp>
      <p:sp>
        <p:nvSpPr>
          <p:cNvPr id="6" name="フッター プレースホルダー 5"/>
          <p:cNvSpPr>
            <a:spLocks noGrp="1"/>
          </p:cNvSpPr>
          <p:nvPr>
            <p:ph type="ftr" sz="quarter" idx="11"/>
          </p:nvPr>
        </p:nvSpPr>
        <p:spPr>
          <a:xfrm>
            <a:off x="3124200" y="6356350"/>
            <a:ext cx="2895600" cy="365125"/>
          </a:xfrm>
          <a:prstGeom prst="rect">
            <a:avLst/>
          </a:prstGeom>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FF8CC5D-A65D-5946-99B5-645367A967AD}" type="slidenum">
              <a:rPr kumimoji="1" lang="ja-JP" altLang="en-US" smtClean="0"/>
              <a:t>‹#›</a:t>
            </a:fld>
            <a:endParaRPr kumimoji="1" lang="ja-JP" altLang="en-US"/>
          </a:p>
        </p:txBody>
      </p:sp>
    </p:spTree>
    <p:extLst>
      <p:ext uri="{BB962C8B-B14F-4D97-AF65-F5344CB8AC3E}">
        <p14:creationId xmlns:p14="http://schemas.microsoft.com/office/powerpoint/2010/main" val="40071003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a:xfrm>
            <a:off x="0" y="6658020"/>
            <a:ext cx="1095570" cy="199979"/>
          </a:xfrm>
          <a:prstGeom prst="rect">
            <a:avLst/>
          </a:prstGeom>
        </p:spPr>
        <p:txBody>
          <a:bodyPr/>
          <a:lstStyle/>
          <a:p>
            <a:endParaRPr kumimoji="1" lang="ja-JP" altLang="en-US"/>
          </a:p>
        </p:txBody>
      </p:sp>
      <p:sp>
        <p:nvSpPr>
          <p:cNvPr id="8" name="フッター プレースホルダー 7"/>
          <p:cNvSpPr>
            <a:spLocks noGrp="1"/>
          </p:cNvSpPr>
          <p:nvPr>
            <p:ph type="ftr" sz="quarter" idx="11"/>
          </p:nvPr>
        </p:nvSpPr>
        <p:spPr>
          <a:xfrm>
            <a:off x="3124200" y="6356350"/>
            <a:ext cx="2895600" cy="365125"/>
          </a:xfrm>
          <a:prstGeom prst="rect">
            <a:avLst/>
          </a:prstGeom>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8FF8CC5D-A65D-5946-99B5-645367A967AD}" type="slidenum">
              <a:rPr kumimoji="1" lang="ja-JP" altLang="en-US" smtClean="0"/>
              <a:t>‹#›</a:t>
            </a:fld>
            <a:endParaRPr kumimoji="1" lang="ja-JP" altLang="en-US"/>
          </a:p>
        </p:txBody>
      </p:sp>
    </p:spTree>
    <p:extLst>
      <p:ext uri="{BB962C8B-B14F-4D97-AF65-F5344CB8AC3E}">
        <p14:creationId xmlns:p14="http://schemas.microsoft.com/office/powerpoint/2010/main" val="18158289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5" name="スライド番号プレースホルダー 4"/>
          <p:cNvSpPr>
            <a:spLocks noGrp="1"/>
          </p:cNvSpPr>
          <p:nvPr>
            <p:ph type="sldNum" sz="quarter" idx="12"/>
          </p:nvPr>
        </p:nvSpPr>
        <p:spPr/>
        <p:txBody>
          <a:bodyPr/>
          <a:lstStyle/>
          <a:p>
            <a:fld id="{8FF8CC5D-A65D-5946-99B5-645367A967AD}" type="slidenum">
              <a:rPr kumimoji="1" lang="ja-JP" altLang="en-US" smtClean="0"/>
              <a:t>‹#›</a:t>
            </a:fld>
            <a:endParaRPr kumimoji="1" lang="ja-JP" altLang="en-US"/>
          </a:p>
        </p:txBody>
      </p:sp>
    </p:spTree>
    <p:extLst>
      <p:ext uri="{BB962C8B-B14F-4D97-AF65-F5344CB8AC3E}">
        <p14:creationId xmlns:p14="http://schemas.microsoft.com/office/powerpoint/2010/main" val="29590722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fld id="{8FF8CC5D-A65D-5946-99B5-645367A967AD}" type="slidenum">
              <a:rPr kumimoji="1" lang="ja-JP" altLang="en-US" smtClean="0"/>
              <a:t>‹#›</a:t>
            </a:fld>
            <a:endParaRPr kumimoji="1" lang="ja-JP" altLang="en-US"/>
          </a:p>
        </p:txBody>
      </p:sp>
    </p:spTree>
    <p:extLst>
      <p:ext uri="{BB962C8B-B14F-4D97-AF65-F5344CB8AC3E}">
        <p14:creationId xmlns:p14="http://schemas.microsoft.com/office/powerpoint/2010/main" val="10936837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7" name="スライド番号プレースホルダー 6"/>
          <p:cNvSpPr>
            <a:spLocks noGrp="1"/>
          </p:cNvSpPr>
          <p:nvPr>
            <p:ph type="sldNum" sz="quarter" idx="12"/>
          </p:nvPr>
        </p:nvSpPr>
        <p:spPr/>
        <p:txBody>
          <a:bodyPr/>
          <a:lstStyle/>
          <a:p>
            <a:fld id="{8FF8CC5D-A65D-5946-99B5-645367A967AD}" type="slidenum">
              <a:rPr kumimoji="1" lang="ja-JP" altLang="en-US" smtClean="0"/>
              <a:t>‹#›</a:t>
            </a:fld>
            <a:endParaRPr kumimoji="1" lang="ja-JP" altLang="en-US"/>
          </a:p>
        </p:txBody>
      </p:sp>
    </p:spTree>
    <p:extLst>
      <p:ext uri="{BB962C8B-B14F-4D97-AF65-F5344CB8AC3E}">
        <p14:creationId xmlns:p14="http://schemas.microsoft.com/office/powerpoint/2010/main" val="21227036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kumimoji="1" lang="ja-JP" altLang="en-US" smtClean="0"/>
              <a:t>プレースホルダーまでドラッグするかアイコンをクリックして図を追加</a:t>
            </a:r>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7" name="スライド番号プレースホルダー 6"/>
          <p:cNvSpPr>
            <a:spLocks noGrp="1"/>
          </p:cNvSpPr>
          <p:nvPr>
            <p:ph type="sldNum" sz="quarter" idx="12"/>
          </p:nvPr>
        </p:nvSpPr>
        <p:spPr/>
        <p:txBody>
          <a:bodyPr/>
          <a:lstStyle/>
          <a:p>
            <a:fld id="{8FF8CC5D-A65D-5946-99B5-645367A967AD}" type="slidenum">
              <a:rPr kumimoji="1" lang="ja-JP" altLang="en-US" smtClean="0"/>
              <a:t>‹#›</a:t>
            </a:fld>
            <a:endParaRPr kumimoji="1" lang="ja-JP" altLang="en-US"/>
          </a:p>
        </p:txBody>
      </p:sp>
    </p:spTree>
    <p:extLst>
      <p:ext uri="{BB962C8B-B14F-4D97-AF65-F5344CB8AC3E}">
        <p14:creationId xmlns:p14="http://schemas.microsoft.com/office/powerpoint/2010/main" val="256711602"/>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1.png"/><Relationship Id="rId14" Type="http://schemas.openxmlformats.org/officeDocument/2006/relationships/image" Target="../media/image2.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686800" cy="416221"/>
          </a:xfrm>
          <a:prstGeom prst="rect">
            <a:avLst/>
          </a:prstGeom>
        </p:spPr>
        <p:txBody>
          <a:bodyPr vert="horz" lIns="91440" tIns="45720" rIns="91440" bIns="45720" rtlCol="0" anchor="ctr">
            <a:noAutofit/>
          </a:bodyPr>
          <a:lstStyle/>
          <a:p>
            <a:r>
              <a:rPr kumimoji="1" lang="ja-JP" altLang="en-US" dirty="0" smtClean="0"/>
              <a:t>マスター タイトルの書式設定</a:t>
            </a:r>
            <a:endParaRPr kumimoji="1" lang="ja-JP" altLang="en-US" dirty="0"/>
          </a:p>
        </p:txBody>
      </p:sp>
      <p:sp>
        <p:nvSpPr>
          <p:cNvPr id="3" name="テキスト プレースホルダー 2"/>
          <p:cNvSpPr>
            <a:spLocks noGrp="1"/>
          </p:cNvSpPr>
          <p:nvPr>
            <p:ph type="body" idx="1"/>
          </p:nvPr>
        </p:nvSpPr>
        <p:spPr>
          <a:xfrm>
            <a:off x="457200" y="976974"/>
            <a:ext cx="8229600" cy="5149190"/>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pic>
        <p:nvPicPr>
          <p:cNvPr id="12" name="図 11"/>
          <p:cNvPicPr>
            <a:picLocks noChangeAspect="1"/>
          </p:cNvPicPr>
          <p:nvPr/>
        </p:nvPicPr>
        <p:blipFill>
          <a:blip r:embed="rId13"/>
          <a:stretch>
            <a:fillRect/>
          </a:stretch>
        </p:blipFill>
        <p:spPr>
          <a:xfrm>
            <a:off x="7974619" y="6708204"/>
            <a:ext cx="639634" cy="95299"/>
          </a:xfrm>
          <a:prstGeom prst="rect">
            <a:avLst/>
          </a:prstGeom>
        </p:spPr>
      </p:pic>
      <p:sp>
        <p:nvSpPr>
          <p:cNvPr id="16" name="正方形/長方形 15"/>
          <p:cNvSpPr/>
          <p:nvPr/>
        </p:nvSpPr>
        <p:spPr>
          <a:xfrm flipV="1">
            <a:off x="0" y="6662718"/>
            <a:ext cx="9144000" cy="201893"/>
          </a:xfrm>
          <a:prstGeom prst="rect">
            <a:avLst/>
          </a:prstGeom>
          <a:solidFill>
            <a:srgbClr val="33ACBD"/>
          </a:solidFill>
          <a:ln>
            <a:noFill/>
          </a:ln>
        </p:spPr>
        <p:style>
          <a:lnRef idx="2">
            <a:schemeClr val="accent2"/>
          </a:lnRef>
          <a:fillRef idx="1">
            <a:schemeClr val="lt1"/>
          </a:fillRef>
          <a:effectRef idx="0">
            <a:schemeClr val="accent2"/>
          </a:effectRef>
          <a:fontRef idx="minor">
            <a:schemeClr val="dk1"/>
          </a:fontRef>
        </p:style>
        <p:txBody>
          <a:bodyPr rtlCol="0" anchor="ctr"/>
          <a:lstStyle/>
          <a:p>
            <a:pPr algn="ctr"/>
            <a:endParaRPr kumimoji="1" lang="ja-JP" altLang="en-US"/>
          </a:p>
        </p:txBody>
      </p:sp>
      <p:pic>
        <p:nvPicPr>
          <p:cNvPr id="17" name="図 16"/>
          <p:cNvPicPr>
            <a:picLocks noChangeAspect="1"/>
          </p:cNvPicPr>
          <p:nvPr/>
        </p:nvPicPr>
        <p:blipFill>
          <a:blip r:embed="rId13"/>
          <a:stretch>
            <a:fillRect/>
          </a:stretch>
        </p:blipFill>
        <p:spPr>
          <a:xfrm>
            <a:off x="99885" y="6717943"/>
            <a:ext cx="639634" cy="95299"/>
          </a:xfrm>
          <a:prstGeom prst="rect">
            <a:avLst/>
          </a:prstGeom>
        </p:spPr>
      </p:pic>
      <p:pic>
        <p:nvPicPr>
          <p:cNvPr id="18" name="図 17"/>
          <p:cNvPicPr>
            <a:picLocks noChangeAspect="1"/>
          </p:cNvPicPr>
          <p:nvPr/>
        </p:nvPicPr>
        <p:blipFill>
          <a:blip r:embed="rId14"/>
          <a:stretch>
            <a:fillRect/>
          </a:stretch>
        </p:blipFill>
        <p:spPr>
          <a:xfrm>
            <a:off x="742723" y="6719347"/>
            <a:ext cx="401579" cy="103634"/>
          </a:xfrm>
          <a:prstGeom prst="rect">
            <a:avLst/>
          </a:prstGeom>
        </p:spPr>
      </p:pic>
      <p:sp>
        <p:nvSpPr>
          <p:cNvPr id="19" name="正方形/長方形 18"/>
          <p:cNvSpPr/>
          <p:nvPr/>
        </p:nvSpPr>
        <p:spPr>
          <a:xfrm flipV="1">
            <a:off x="9065846" y="6662710"/>
            <a:ext cx="91383" cy="201897"/>
          </a:xfrm>
          <a:prstGeom prst="rect">
            <a:avLst/>
          </a:prstGeom>
          <a:solidFill>
            <a:srgbClr val="CC0000"/>
          </a:solidFill>
          <a:ln>
            <a:noFill/>
          </a:ln>
        </p:spPr>
        <p:style>
          <a:lnRef idx="2">
            <a:schemeClr val="accent2"/>
          </a:lnRef>
          <a:fillRef idx="1">
            <a:schemeClr val="lt1"/>
          </a:fillRef>
          <a:effectRef idx="0">
            <a:schemeClr val="accent2"/>
          </a:effectRef>
          <a:fontRef idx="minor">
            <a:schemeClr val="dk1"/>
          </a:fontRef>
        </p:style>
        <p:txBody>
          <a:bodyPr rtlCol="0" anchor="ctr"/>
          <a:lstStyle/>
          <a:p>
            <a:pPr algn="ctr"/>
            <a:endParaRPr kumimoji="1" lang="ja-JP" altLang="en-US"/>
          </a:p>
        </p:txBody>
      </p:sp>
      <p:cxnSp>
        <p:nvCxnSpPr>
          <p:cNvPr id="5" name="直線コネクタ 4"/>
          <p:cNvCxnSpPr/>
          <p:nvPr/>
        </p:nvCxnSpPr>
        <p:spPr>
          <a:xfrm>
            <a:off x="457200" y="703900"/>
            <a:ext cx="8686800" cy="6498"/>
          </a:xfrm>
          <a:prstGeom prst="line">
            <a:avLst/>
          </a:prstGeom>
          <a:ln w="12700" cmpd="sng">
            <a:solidFill>
              <a:srgbClr val="33ACBD"/>
            </a:solidFill>
          </a:ln>
        </p:spPr>
        <p:style>
          <a:lnRef idx="1">
            <a:schemeClr val="accent1"/>
          </a:lnRef>
          <a:fillRef idx="0">
            <a:schemeClr val="accent1"/>
          </a:fillRef>
          <a:effectRef idx="0">
            <a:schemeClr val="accent1"/>
          </a:effectRef>
          <a:fontRef idx="minor">
            <a:schemeClr val="tx1"/>
          </a:fontRef>
        </p:style>
      </p:cxnSp>
      <p:cxnSp>
        <p:nvCxnSpPr>
          <p:cNvPr id="20" name="直線コネクタ 19"/>
          <p:cNvCxnSpPr/>
          <p:nvPr/>
        </p:nvCxnSpPr>
        <p:spPr>
          <a:xfrm>
            <a:off x="0" y="703900"/>
            <a:ext cx="457200" cy="0"/>
          </a:xfrm>
          <a:prstGeom prst="line">
            <a:avLst/>
          </a:prstGeom>
          <a:ln w="12700" cmpd="sng">
            <a:solidFill>
              <a:srgbClr val="CC0000"/>
            </a:solidFill>
          </a:ln>
        </p:spPr>
        <p:style>
          <a:lnRef idx="1">
            <a:schemeClr val="accent1"/>
          </a:lnRef>
          <a:fillRef idx="0">
            <a:schemeClr val="accent1"/>
          </a:fillRef>
          <a:effectRef idx="0">
            <a:schemeClr val="accent1"/>
          </a:effectRef>
          <a:fontRef idx="minor">
            <a:schemeClr val="tx1"/>
          </a:fontRef>
        </p:style>
      </p:cxnSp>
      <p:sp>
        <p:nvSpPr>
          <p:cNvPr id="6" name="スライド番号プレースホルダー 5"/>
          <p:cNvSpPr>
            <a:spLocks noGrp="1"/>
          </p:cNvSpPr>
          <p:nvPr>
            <p:ph type="sldNum" sz="quarter" idx="4"/>
          </p:nvPr>
        </p:nvSpPr>
        <p:spPr>
          <a:xfrm>
            <a:off x="6932246" y="6651702"/>
            <a:ext cx="2133600" cy="217800"/>
          </a:xfrm>
          <a:prstGeom prst="rect">
            <a:avLst/>
          </a:prstGeom>
        </p:spPr>
        <p:txBody>
          <a:bodyPr vert="horz" lIns="91440" tIns="45720" rIns="91440" bIns="45720" rtlCol="0" anchor="ctr"/>
          <a:lstStyle>
            <a:lvl1pPr algn="r">
              <a:defRPr sz="1000">
                <a:solidFill>
                  <a:schemeClr val="bg1"/>
                </a:solidFill>
                <a:latin typeface="American Typewriter"/>
                <a:cs typeface="American Typewriter"/>
              </a:defRPr>
            </a:lvl1pPr>
          </a:lstStyle>
          <a:p>
            <a:fld id="{8FF8CC5D-A65D-5946-99B5-645367A967AD}" type="slidenum">
              <a:rPr lang="ja-JP" altLang="en-US" smtClean="0"/>
              <a:pPr/>
              <a:t>‹#›</a:t>
            </a:fld>
            <a:endParaRPr lang="ja-JP" altLang="en-US" dirty="0"/>
          </a:p>
        </p:txBody>
      </p:sp>
    </p:spTree>
    <p:extLst>
      <p:ext uri="{BB962C8B-B14F-4D97-AF65-F5344CB8AC3E}">
        <p14:creationId xmlns:p14="http://schemas.microsoft.com/office/powerpoint/2010/main" val="277623494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457200" rtl="0" eaLnBrk="1" latinLnBrk="0" hangingPunct="1">
        <a:spcBef>
          <a:spcPct val="0"/>
        </a:spcBef>
        <a:buNone/>
        <a:defRPr kumimoji="1" sz="2800" kern="1200">
          <a:solidFill>
            <a:srgbClr val="7F7F7F"/>
          </a:solidFill>
          <a:latin typeface="+mj-lt"/>
          <a:ea typeface="+mj-ea"/>
          <a:cs typeface="+mj-cs"/>
        </a:defRPr>
      </a:lvl1pPr>
    </p:titleStyle>
    <p:bodyStyle>
      <a:lvl1pPr marL="342900" indent="-342900" algn="l" defTabSz="457200" rtl="0" eaLnBrk="1" latinLnBrk="0" hangingPunct="1">
        <a:spcBef>
          <a:spcPct val="20000"/>
        </a:spcBef>
        <a:buFont typeface="Arial"/>
        <a:buChar char="•"/>
        <a:defRPr kumimoji="1"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kumimoji="1"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kumimoji="1"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9pPr>
    </p:bodyStyle>
    <p:other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7.xml"/><Relationship Id="rId3" Type="http://schemas.openxmlformats.org/officeDocument/2006/relationships/image" Target="../media/image4.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0.png"/><Relationship Id="rId5" Type="http://schemas.openxmlformats.org/officeDocument/2006/relationships/image" Target="../media/image11.jpeg"/><Relationship Id="rId6" Type="http://schemas.openxmlformats.org/officeDocument/2006/relationships/image" Target="../media/image12.png"/><Relationship Id="rId7" Type="http://schemas.openxmlformats.org/officeDocument/2006/relationships/image" Target="../media/image13.gif"/><Relationship Id="rId8" Type="http://schemas.openxmlformats.org/officeDocument/2006/relationships/image" Target="../media/image14.gif"/><Relationship Id="rId9" Type="http://schemas.openxmlformats.org/officeDocument/2006/relationships/image" Target="../media/image15.png"/><Relationship Id="rId10" Type="http://schemas.openxmlformats.org/officeDocument/2006/relationships/image" Target="../media/image16.gif"/><Relationship Id="rId1" Type="http://schemas.openxmlformats.org/officeDocument/2006/relationships/slideLayout" Target="../slideLayouts/slideLayout6.xml"/><Relationship Id="rId2" Type="http://schemas.openxmlformats.org/officeDocument/2006/relationships/image" Target="../media/image8.jp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9.xml"/><Relationship Id="rId3" Type="http://schemas.openxmlformats.org/officeDocument/2006/relationships/image" Target="../media/image4.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0.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xml"/><Relationship Id="rId3" Type="http://schemas.openxmlformats.org/officeDocument/2006/relationships/image" Target="../media/image4.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5.png"/><Relationship Id="rId3" Type="http://schemas.openxmlformats.org/officeDocument/2006/relationships/image" Target="../media/image6.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kumimoji="1" lang="en-US" altLang="ja-JP" dirty="0" smtClean="0">
                <a:latin typeface="メイリオ"/>
                <a:ea typeface="メイリオ"/>
                <a:cs typeface="メイリオ"/>
              </a:rPr>
              <a:t>ERP</a:t>
            </a:r>
            <a:r>
              <a:rPr kumimoji="1" lang="ja-JP" altLang="en-US" dirty="0" smtClean="0">
                <a:latin typeface="メイリオ"/>
                <a:ea typeface="メイリオ"/>
                <a:cs typeface="メイリオ"/>
              </a:rPr>
              <a:t>とは</a:t>
            </a:r>
            <a:endParaRPr kumimoji="1" lang="ja-JP" altLang="en-US" dirty="0">
              <a:latin typeface="メイリオ"/>
              <a:ea typeface="メイリオ"/>
              <a:cs typeface="メイリオ"/>
            </a:endParaRPr>
          </a:p>
        </p:txBody>
      </p:sp>
      <p:sp>
        <p:nvSpPr>
          <p:cNvPr id="4" name="サブタイトル 3"/>
          <p:cNvSpPr>
            <a:spLocks noGrp="1"/>
          </p:cNvSpPr>
          <p:nvPr>
            <p:ph type="subTitle" idx="1"/>
          </p:nvPr>
        </p:nvSpPr>
        <p:spPr>
          <a:xfrm>
            <a:off x="685800" y="3391244"/>
            <a:ext cx="7772400" cy="1264162"/>
          </a:xfrm>
        </p:spPr>
        <p:txBody>
          <a:bodyPr>
            <a:normAutofit lnSpcReduction="10000"/>
          </a:bodyPr>
          <a:lstStyle/>
          <a:p>
            <a:r>
              <a:rPr kumimoji="1" lang="en-US" altLang="ja-JP" dirty="0" smtClean="0"/>
              <a:t>IT</a:t>
            </a:r>
            <a:r>
              <a:rPr kumimoji="1" lang="ja-JP" altLang="en-US" dirty="0" smtClean="0"/>
              <a:t>ソリューション塾・第</a:t>
            </a:r>
            <a:r>
              <a:rPr kumimoji="1" lang="en-US" altLang="ja-JP" dirty="0" smtClean="0"/>
              <a:t>24</a:t>
            </a:r>
            <a:r>
              <a:rPr kumimoji="1" lang="ja-JP" altLang="en-US" dirty="0" smtClean="0"/>
              <a:t>期</a:t>
            </a:r>
            <a:endParaRPr kumimoji="1" lang="en-US" altLang="ja-JP" dirty="0" smtClean="0"/>
          </a:p>
          <a:p>
            <a:endParaRPr kumimoji="1" lang="en-US" altLang="ja-JP" dirty="0" smtClean="0"/>
          </a:p>
          <a:p>
            <a:r>
              <a:rPr kumimoji="1" lang="en-US" altLang="ja-JP" dirty="0" smtClean="0"/>
              <a:t>2017</a:t>
            </a:r>
            <a:r>
              <a:rPr kumimoji="1" lang="ja-JP" altLang="en-US" dirty="0" smtClean="0"/>
              <a:t>年</a:t>
            </a:r>
            <a:r>
              <a:rPr lang="en-US" altLang="ja-JP" dirty="0" smtClean="0"/>
              <a:t>3</a:t>
            </a:r>
            <a:r>
              <a:rPr kumimoji="1" lang="ja-JP" altLang="en-US" dirty="0" smtClean="0"/>
              <a:t>月</a:t>
            </a:r>
            <a:r>
              <a:rPr lang="en-US" altLang="ja-JP" dirty="0" smtClean="0"/>
              <a:t>22</a:t>
            </a:r>
            <a:r>
              <a:rPr lang="ja-JP" altLang="en-US" dirty="0" smtClean="0"/>
              <a:t>日</a:t>
            </a:r>
            <a:endParaRPr kumimoji="1" lang="ja-JP" altLang="en-US" dirty="0"/>
          </a:p>
        </p:txBody>
      </p:sp>
    </p:spTree>
    <p:extLst>
      <p:ext uri="{BB962C8B-B14F-4D97-AF65-F5344CB8AC3E}">
        <p14:creationId xmlns:p14="http://schemas.microsoft.com/office/powerpoint/2010/main" val="224179536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図 3"/>
          <p:cNvPicPr>
            <a:picLocks noChangeAspect="1"/>
          </p:cNvPicPr>
          <p:nvPr/>
        </p:nvPicPr>
        <p:blipFill>
          <a:blip r:embed="rId3"/>
          <a:stretch>
            <a:fillRect/>
          </a:stretch>
        </p:blipFill>
        <p:spPr>
          <a:xfrm>
            <a:off x="8077200" y="6690381"/>
            <a:ext cx="981767" cy="167619"/>
          </a:xfrm>
          <a:prstGeom prst="rect">
            <a:avLst/>
          </a:prstGeom>
          <a:ln>
            <a:noFill/>
          </a:ln>
          <a:effectLst>
            <a:outerShdw blurRad="292100" dist="139700" dir="2700000" algn="tl" rotWithShape="0">
              <a:srgbClr val="333333">
                <a:alpha val="65000"/>
              </a:srgbClr>
            </a:outerShdw>
          </a:effectLst>
        </p:spPr>
      </p:pic>
      <p:sp>
        <p:nvSpPr>
          <p:cNvPr id="2" name="正方形/長方形 1"/>
          <p:cNvSpPr/>
          <p:nvPr/>
        </p:nvSpPr>
        <p:spPr>
          <a:xfrm>
            <a:off x="4655271" y="4376423"/>
            <a:ext cx="4403697" cy="1307324"/>
          </a:xfrm>
          <a:prstGeom prst="rect">
            <a:avLst/>
          </a:prstGeom>
          <a:solidFill>
            <a:srgbClr val="33ACBD"/>
          </a:solidFill>
          <a:ln>
            <a:noFill/>
          </a:ln>
        </p:spPr>
        <p:style>
          <a:lnRef idx="2">
            <a:schemeClr val="dk1"/>
          </a:lnRef>
          <a:fillRef idx="1">
            <a:schemeClr val="lt1"/>
          </a:fillRef>
          <a:effectRef idx="0">
            <a:schemeClr val="dk1"/>
          </a:effectRef>
          <a:fontRef idx="minor">
            <a:schemeClr val="dk1"/>
          </a:fontRef>
        </p:style>
        <p:txBody>
          <a:bodyPr rtlCol="0" anchor="ctr"/>
          <a:lstStyle/>
          <a:p>
            <a:pPr algn="r"/>
            <a:r>
              <a:rPr lang="en-US" altLang="ja-JP" sz="2400" dirty="0" smtClean="0">
                <a:solidFill>
                  <a:srgbClr val="FFFFFF"/>
                </a:solidFill>
                <a:latin typeface="メイリオ"/>
                <a:ea typeface="メイリオ"/>
                <a:cs typeface="メイリオ"/>
              </a:rPr>
              <a:t>ERP</a:t>
            </a:r>
            <a:r>
              <a:rPr lang="ja-JP" altLang="en-US" sz="2400" dirty="0" smtClean="0">
                <a:solidFill>
                  <a:srgbClr val="FFFFFF"/>
                </a:solidFill>
                <a:latin typeface="メイリオ"/>
                <a:ea typeface="メイリオ"/>
                <a:cs typeface="メイリオ"/>
              </a:rPr>
              <a:t>のグローバル展開と</a:t>
            </a:r>
            <a:endParaRPr lang="en-US" altLang="ja-JP" sz="2400" dirty="0" smtClean="0">
              <a:solidFill>
                <a:srgbClr val="FFFFFF"/>
              </a:solidFill>
              <a:latin typeface="メイリオ"/>
              <a:ea typeface="メイリオ"/>
              <a:cs typeface="メイリオ"/>
            </a:endParaRPr>
          </a:p>
          <a:p>
            <a:pPr algn="r"/>
            <a:r>
              <a:rPr lang="ja-JP" altLang="en-US" sz="2400" dirty="0" smtClean="0">
                <a:solidFill>
                  <a:srgbClr val="FFFFFF"/>
                </a:solidFill>
                <a:latin typeface="メイリオ"/>
                <a:ea typeface="メイリオ"/>
                <a:cs typeface="メイリオ"/>
              </a:rPr>
              <a:t>２</a:t>
            </a:r>
            <a:r>
              <a:rPr lang="ja-JP" altLang="en-US" sz="2400" dirty="0" smtClean="0">
                <a:solidFill>
                  <a:srgbClr val="FFFFFF"/>
                </a:solidFill>
                <a:effectLst/>
                <a:latin typeface="メイリオ"/>
                <a:ea typeface="メイリオ"/>
                <a:cs typeface="メイリオ"/>
              </a:rPr>
              <a:t>層</a:t>
            </a:r>
            <a:r>
              <a:rPr lang="en-US" altLang="ja-JP" sz="2400" dirty="0" smtClean="0">
                <a:solidFill>
                  <a:srgbClr val="FFFFFF"/>
                </a:solidFill>
                <a:effectLst/>
                <a:latin typeface="メイリオ"/>
                <a:ea typeface="メイリオ"/>
                <a:cs typeface="メイリオ"/>
              </a:rPr>
              <a:t>ERP</a:t>
            </a:r>
            <a:r>
              <a:rPr lang="ja-JP" altLang="en-US" sz="2400" dirty="0" smtClean="0">
                <a:solidFill>
                  <a:srgbClr val="FFFFFF"/>
                </a:solidFill>
                <a:effectLst/>
                <a:latin typeface="メイリオ"/>
                <a:ea typeface="メイリオ"/>
                <a:cs typeface="メイリオ"/>
              </a:rPr>
              <a:t>（</a:t>
            </a:r>
            <a:r>
              <a:rPr lang="en-US" altLang="ja-JP" sz="2400" dirty="0" smtClean="0">
                <a:solidFill>
                  <a:srgbClr val="FFFFFF"/>
                </a:solidFill>
                <a:effectLst/>
                <a:latin typeface="メイリオ"/>
                <a:ea typeface="メイリオ"/>
                <a:cs typeface="メイリオ"/>
              </a:rPr>
              <a:t>Two-tier ERP</a:t>
            </a:r>
            <a:r>
              <a:rPr lang="ja-JP" altLang="en-US" sz="2400" dirty="0" smtClean="0">
                <a:solidFill>
                  <a:srgbClr val="FFFFFF"/>
                </a:solidFill>
                <a:effectLst/>
                <a:latin typeface="メイリオ"/>
                <a:ea typeface="メイリオ"/>
                <a:cs typeface="メイリオ"/>
              </a:rPr>
              <a:t>）</a:t>
            </a:r>
            <a:endParaRPr lang="en-US" altLang="ja-JP" sz="2400" dirty="0">
              <a:solidFill>
                <a:srgbClr val="FFFFFF"/>
              </a:solidFill>
              <a:effectLst/>
              <a:latin typeface="メイリオ"/>
              <a:ea typeface="メイリオ"/>
              <a:cs typeface="メイリオ"/>
            </a:endParaRPr>
          </a:p>
        </p:txBody>
      </p:sp>
      <p:sp>
        <p:nvSpPr>
          <p:cNvPr id="6" name="正方形/長方形 5"/>
          <p:cNvSpPr/>
          <p:nvPr/>
        </p:nvSpPr>
        <p:spPr>
          <a:xfrm>
            <a:off x="4572001" y="4376423"/>
            <a:ext cx="83270" cy="1307324"/>
          </a:xfrm>
          <a:prstGeom prst="rect">
            <a:avLst/>
          </a:prstGeom>
          <a:solidFill>
            <a:srgbClr val="CC0000"/>
          </a:solidFill>
          <a:ln>
            <a:noFill/>
          </a:ln>
        </p:spPr>
        <p:style>
          <a:lnRef idx="2">
            <a:schemeClr val="dk1"/>
          </a:lnRef>
          <a:fillRef idx="1">
            <a:schemeClr val="lt1"/>
          </a:fillRef>
          <a:effectRef idx="0">
            <a:schemeClr val="dk1"/>
          </a:effectRef>
          <a:fontRef idx="minor">
            <a:schemeClr val="dk1"/>
          </a:fontRef>
        </p:style>
        <p:txBody>
          <a:bodyPr rtlCol="0" anchor="ctr"/>
          <a:lstStyle/>
          <a:p>
            <a:pPr algn="r"/>
            <a:endParaRPr lang="en-US" altLang="ja-JP" sz="2400" dirty="0">
              <a:solidFill>
                <a:srgbClr val="FFFFFF"/>
              </a:solidFill>
              <a:effectLst/>
              <a:latin typeface="Arial"/>
              <a:ea typeface="HGP創英角ｺﾞｼｯｸUB" pitchFamily="50" charset="-128"/>
              <a:cs typeface="Arial"/>
            </a:endParaRPr>
          </a:p>
        </p:txBody>
      </p:sp>
    </p:spTree>
    <p:extLst>
      <p:ext uri="{BB962C8B-B14F-4D97-AF65-F5344CB8AC3E}">
        <p14:creationId xmlns:p14="http://schemas.microsoft.com/office/powerpoint/2010/main" val="1558098762"/>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xmlns:p14="http://schemas.microsoft.com/office/powerpoint/2010/mai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p:txBody>
          <a:bodyPr/>
          <a:lstStyle/>
          <a:p>
            <a:r>
              <a:rPr kumimoji="1" lang="en-US" altLang="ja-JP" dirty="0" smtClean="0"/>
              <a:t>ERP</a:t>
            </a:r>
            <a:r>
              <a:rPr kumimoji="1" lang="ja-JP" altLang="en-US" dirty="0" smtClean="0"/>
              <a:t>の理想と現実</a:t>
            </a:r>
            <a:endParaRPr kumimoji="1" lang="ja-JP" altLang="en-US" dirty="0"/>
          </a:p>
        </p:txBody>
      </p:sp>
      <p:sp>
        <p:nvSpPr>
          <p:cNvPr id="2" name="角丸四角形 1"/>
          <p:cNvSpPr/>
          <p:nvPr/>
        </p:nvSpPr>
        <p:spPr bwMode="auto">
          <a:xfrm>
            <a:off x="1043608" y="980728"/>
            <a:ext cx="7704856" cy="2016224"/>
          </a:xfrm>
          <a:prstGeom prst="roundRect">
            <a:avLst>
              <a:gd name="adj" fmla="val 0"/>
            </a:avLst>
          </a:prstGeom>
          <a:solidFill>
            <a:srgbClr val="3366FF"/>
          </a:solidFill>
          <a:ln>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vert="horz" wrap="square" lIns="91440" tIns="45720" rIns="91440" bIns="45720" numCol="1" rtlCol="0" anchor="ctr" anchorCtr="0" compatLnSpc="1">
            <a:prstTxWarp prst="textNoShape">
              <a:avLst/>
            </a:prstTxWarp>
          </a:bodyPr>
          <a:lstStyle/>
          <a:p>
            <a:pPr>
              <a:spcBef>
                <a:spcPct val="20000"/>
              </a:spcBef>
            </a:pPr>
            <a:r>
              <a:rPr lang="ja-JP" altLang="ja-JP" dirty="0" smtClean="0">
                <a:latin typeface="メイリオ"/>
                <a:ea typeface="メイリオ"/>
                <a:cs typeface="メイリオ"/>
              </a:rPr>
              <a:t>国内外</a:t>
            </a:r>
            <a:r>
              <a:rPr lang="ja-JP" altLang="ja-JP" dirty="0">
                <a:latin typeface="メイリオ"/>
                <a:ea typeface="メイリオ"/>
                <a:cs typeface="メイリオ"/>
              </a:rPr>
              <a:t>のグループ企業の全拠点に</a:t>
            </a:r>
            <a:r>
              <a:rPr lang="ja-JP" altLang="ja-JP" dirty="0" smtClean="0">
                <a:latin typeface="メイリオ"/>
                <a:ea typeface="メイリオ"/>
                <a:cs typeface="メイリオ"/>
              </a:rPr>
              <a:t>同一</a:t>
            </a:r>
            <a:r>
              <a:rPr lang="en-US" altLang="ja-JP" dirty="0" smtClean="0">
                <a:latin typeface="メイリオ"/>
                <a:ea typeface="メイリオ"/>
                <a:cs typeface="メイリオ"/>
              </a:rPr>
              <a:t>ERP</a:t>
            </a:r>
            <a:r>
              <a:rPr lang="ja-JP" altLang="ja-JP" dirty="0">
                <a:latin typeface="メイリオ"/>
                <a:ea typeface="メイリオ"/>
                <a:cs typeface="メイリオ"/>
              </a:rPr>
              <a:t>システムを</a:t>
            </a:r>
            <a:r>
              <a:rPr lang="ja-JP" altLang="ja-JP" dirty="0" smtClean="0">
                <a:latin typeface="メイリオ"/>
                <a:ea typeface="メイリオ"/>
                <a:cs typeface="メイリオ"/>
              </a:rPr>
              <a:t>導入</a:t>
            </a:r>
            <a:r>
              <a:rPr lang="ja-JP" altLang="en-US" dirty="0" smtClean="0">
                <a:latin typeface="メイリオ"/>
                <a:ea typeface="メイリオ"/>
                <a:cs typeface="メイリオ"/>
              </a:rPr>
              <a:t>し、</a:t>
            </a:r>
            <a:r>
              <a:rPr lang="ja-JP" altLang="ja-JP" dirty="0" smtClean="0">
                <a:latin typeface="メイリオ"/>
                <a:ea typeface="メイリオ"/>
                <a:cs typeface="メイリオ"/>
              </a:rPr>
              <a:t>データフォーマット</a:t>
            </a:r>
            <a:r>
              <a:rPr lang="ja-JP" altLang="ja-JP" dirty="0">
                <a:latin typeface="メイリオ"/>
                <a:ea typeface="メイリオ"/>
                <a:cs typeface="メイリオ"/>
              </a:rPr>
              <a:t>を</a:t>
            </a:r>
            <a:r>
              <a:rPr lang="ja-JP" altLang="ja-JP" dirty="0" smtClean="0">
                <a:latin typeface="メイリオ"/>
                <a:ea typeface="メイリオ"/>
                <a:cs typeface="メイリオ"/>
              </a:rPr>
              <a:t>統一、</a:t>
            </a:r>
            <a:r>
              <a:rPr lang="ja-JP" altLang="ja-JP" dirty="0">
                <a:latin typeface="メイリオ"/>
                <a:ea typeface="メイリオ"/>
                <a:cs typeface="メイリオ"/>
              </a:rPr>
              <a:t>業務やデータの連係を円滑に</a:t>
            </a:r>
            <a:r>
              <a:rPr lang="ja-JP" altLang="ja-JP" dirty="0" smtClean="0">
                <a:latin typeface="メイリオ"/>
                <a:ea typeface="メイリオ"/>
                <a:cs typeface="メイリオ"/>
              </a:rPr>
              <a:t>行う</a:t>
            </a:r>
            <a:r>
              <a:rPr lang="ja-JP" altLang="en-US" dirty="0" smtClean="0">
                <a:latin typeface="メイリオ"/>
                <a:ea typeface="メイリオ"/>
                <a:cs typeface="メイリオ"/>
              </a:rPr>
              <a:t>。その結果、</a:t>
            </a:r>
            <a:r>
              <a:rPr lang="ja-JP" altLang="ja-JP" dirty="0" smtClean="0">
                <a:latin typeface="メイリオ"/>
                <a:ea typeface="メイリオ"/>
                <a:cs typeface="メイリオ"/>
              </a:rPr>
              <a:t>業務</a:t>
            </a:r>
            <a:r>
              <a:rPr lang="ja-JP" altLang="ja-JP" dirty="0">
                <a:latin typeface="メイリオ"/>
                <a:ea typeface="メイリオ"/>
                <a:cs typeface="メイリオ"/>
              </a:rPr>
              <a:t>処理を</a:t>
            </a:r>
            <a:r>
              <a:rPr lang="ja-JP" altLang="ja-JP" dirty="0" smtClean="0">
                <a:latin typeface="メイリオ"/>
                <a:ea typeface="メイリオ"/>
                <a:cs typeface="メイリオ"/>
              </a:rPr>
              <a:t>効率化</a:t>
            </a:r>
            <a:r>
              <a:rPr lang="ja-JP" altLang="en-US" dirty="0" smtClean="0">
                <a:latin typeface="メイリオ"/>
                <a:ea typeface="メイリオ"/>
                <a:cs typeface="メイリオ"/>
              </a:rPr>
              <a:t>でき</a:t>
            </a:r>
            <a:r>
              <a:rPr lang="ja-JP" altLang="ja-JP" dirty="0" smtClean="0">
                <a:latin typeface="メイリオ"/>
                <a:ea typeface="メイリオ"/>
                <a:cs typeface="メイリオ"/>
              </a:rPr>
              <a:t>、</a:t>
            </a:r>
            <a:r>
              <a:rPr lang="ja-JP" altLang="ja-JP" dirty="0">
                <a:latin typeface="メイリオ"/>
                <a:ea typeface="メイリオ"/>
                <a:cs typeface="メイリオ"/>
              </a:rPr>
              <a:t>経営状況をリアルタイムで把握できるよう</a:t>
            </a:r>
            <a:r>
              <a:rPr lang="ja-JP" altLang="ja-JP" dirty="0" smtClean="0">
                <a:latin typeface="メイリオ"/>
                <a:ea typeface="メイリオ"/>
                <a:cs typeface="メイリオ"/>
              </a:rPr>
              <a:t>に</a:t>
            </a:r>
            <a:r>
              <a:rPr lang="ja-JP" altLang="en-US" dirty="0" smtClean="0">
                <a:latin typeface="メイリオ"/>
                <a:ea typeface="メイリオ"/>
                <a:cs typeface="メイリオ"/>
              </a:rPr>
              <a:t>する</a:t>
            </a:r>
            <a:r>
              <a:rPr lang="ja-JP" altLang="ja-JP" dirty="0" smtClean="0">
                <a:latin typeface="メイリオ"/>
                <a:ea typeface="メイリオ"/>
                <a:cs typeface="メイリオ"/>
              </a:rPr>
              <a:t>。 </a:t>
            </a:r>
            <a:endParaRPr kumimoji="0" lang="en-US" altLang="ja-JP" dirty="0" smtClean="0">
              <a:solidFill>
                <a:srgbClr val="FFFFFF"/>
              </a:solidFill>
              <a:latin typeface="メイリオ"/>
              <a:ea typeface="メイリオ"/>
              <a:cs typeface="メイリオ"/>
            </a:endParaRPr>
          </a:p>
          <a:p>
            <a:pPr algn="ctr">
              <a:spcBef>
                <a:spcPct val="20000"/>
              </a:spcBef>
            </a:pPr>
            <a:r>
              <a:rPr kumimoji="0" lang="en-US" altLang="ja-JP" sz="2400" b="0" i="0" u="none" strike="noStrike" cap="none" normalizeH="0" dirty="0" smtClean="0">
                <a:ln>
                  <a:noFill/>
                </a:ln>
                <a:solidFill>
                  <a:srgbClr val="FFFFFF"/>
                </a:solidFill>
                <a:effectLst/>
                <a:latin typeface="メイリオ"/>
                <a:ea typeface="メイリオ"/>
                <a:cs typeface="メイリオ"/>
              </a:rPr>
              <a:t>Global Single Instance / One Global Standard</a:t>
            </a:r>
            <a:endParaRPr kumimoji="0" lang="en-US" altLang="ja-JP" sz="2400" b="0" i="0" u="none" strike="noStrike" cap="none" normalizeH="0" dirty="0">
              <a:ln>
                <a:noFill/>
              </a:ln>
              <a:solidFill>
                <a:srgbClr val="FFFFFF"/>
              </a:solidFill>
              <a:effectLst/>
              <a:latin typeface="メイリオ"/>
              <a:ea typeface="メイリオ"/>
              <a:cs typeface="メイリオ"/>
            </a:endParaRPr>
          </a:p>
        </p:txBody>
      </p:sp>
      <p:sp>
        <p:nvSpPr>
          <p:cNvPr id="14" name="角丸四角形 13"/>
          <p:cNvSpPr/>
          <p:nvPr/>
        </p:nvSpPr>
        <p:spPr bwMode="auto">
          <a:xfrm>
            <a:off x="395536" y="980728"/>
            <a:ext cx="576064" cy="2016224"/>
          </a:xfrm>
          <a:prstGeom prst="roundRect">
            <a:avLst>
              <a:gd name="adj" fmla="val 0"/>
            </a:avLst>
          </a:prstGeom>
          <a:solidFill>
            <a:srgbClr val="3366FF"/>
          </a:solidFill>
          <a:ln>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vert="eaVert" wrap="square" lIns="91440" tIns="45720" rIns="91440" bIns="45720" numCol="1" rtlCol="0" anchor="ctr" anchorCtr="0" compatLnSpc="1">
            <a:prstTxWarp prst="textNoShape">
              <a:avLst/>
            </a:prstTxWarp>
          </a:bodyPr>
          <a:lstStyle/>
          <a:p>
            <a:pPr algn="ctr">
              <a:spcBef>
                <a:spcPct val="20000"/>
              </a:spcBef>
            </a:pPr>
            <a:r>
              <a:rPr kumimoji="0" lang="ja-JP" altLang="en-US" sz="2400" b="0" i="0" u="none" strike="noStrike" cap="none" normalizeH="0" dirty="0" smtClean="0">
                <a:ln>
                  <a:noFill/>
                </a:ln>
                <a:solidFill>
                  <a:srgbClr val="FFFFFF"/>
                </a:solidFill>
                <a:effectLst/>
                <a:latin typeface="メイリオ"/>
                <a:ea typeface="メイリオ"/>
                <a:cs typeface="メイリオ"/>
              </a:rPr>
              <a:t>理　想</a:t>
            </a:r>
          </a:p>
        </p:txBody>
      </p:sp>
      <p:sp>
        <p:nvSpPr>
          <p:cNvPr id="15" name="角丸四角形 14"/>
          <p:cNvSpPr/>
          <p:nvPr/>
        </p:nvSpPr>
        <p:spPr bwMode="auto">
          <a:xfrm>
            <a:off x="395536" y="4437112"/>
            <a:ext cx="576064" cy="2016224"/>
          </a:xfrm>
          <a:prstGeom prst="roundRect">
            <a:avLst>
              <a:gd name="adj" fmla="val 0"/>
            </a:avLst>
          </a:prstGeom>
          <a:solidFill>
            <a:srgbClr val="FF6600"/>
          </a:solidFill>
          <a:ln>
            <a:headEnd type="none" w="med" len="med"/>
            <a:tailEnd type="none" w="med" len="med"/>
          </a:ln>
        </p:spPr>
        <p:style>
          <a:lnRef idx="1">
            <a:schemeClr val="accent6"/>
          </a:lnRef>
          <a:fillRef idx="3">
            <a:schemeClr val="accent6"/>
          </a:fillRef>
          <a:effectRef idx="2">
            <a:schemeClr val="accent6"/>
          </a:effectRef>
          <a:fontRef idx="minor">
            <a:schemeClr val="lt1"/>
          </a:fontRef>
        </p:style>
        <p:txBody>
          <a:bodyPr vert="eaVert" wrap="square" lIns="91440" tIns="45720" rIns="91440" bIns="45720" numCol="1" rtlCol="0" anchor="ctr" anchorCtr="0" compatLnSpc="1">
            <a:prstTxWarp prst="textNoShape">
              <a:avLst/>
            </a:prstTxWarp>
          </a:bodyPr>
          <a:lstStyle/>
          <a:p>
            <a:pPr algn="ctr">
              <a:spcBef>
                <a:spcPct val="20000"/>
              </a:spcBef>
            </a:pPr>
            <a:r>
              <a:rPr kumimoji="0" lang="ja-JP" altLang="en-US" sz="2400" b="0" i="0" u="none" strike="noStrike" cap="none" normalizeH="0" dirty="0" smtClean="0">
                <a:ln>
                  <a:noFill/>
                </a:ln>
                <a:solidFill>
                  <a:srgbClr val="FFFFFF"/>
                </a:solidFill>
                <a:effectLst/>
                <a:latin typeface="メイリオ"/>
                <a:ea typeface="メイリオ"/>
                <a:cs typeface="メイリオ"/>
              </a:rPr>
              <a:t>現　実</a:t>
            </a:r>
          </a:p>
        </p:txBody>
      </p:sp>
      <p:sp>
        <p:nvSpPr>
          <p:cNvPr id="3" name="角丸四角形 2"/>
          <p:cNvSpPr/>
          <p:nvPr/>
        </p:nvSpPr>
        <p:spPr bwMode="auto">
          <a:xfrm>
            <a:off x="1043608" y="4437112"/>
            <a:ext cx="7704856" cy="2016224"/>
          </a:xfrm>
          <a:prstGeom prst="roundRect">
            <a:avLst>
              <a:gd name="adj" fmla="val 0"/>
            </a:avLst>
          </a:prstGeom>
          <a:solidFill>
            <a:srgbClr val="FF6600"/>
          </a:solidFill>
          <a:ln>
            <a:headEnd type="none" w="med" len="med"/>
            <a:tailEnd type="none" w="med" len="med"/>
          </a:ln>
        </p:spPr>
        <p:style>
          <a:lnRef idx="1">
            <a:schemeClr val="accent6"/>
          </a:lnRef>
          <a:fillRef idx="3">
            <a:schemeClr val="accent6"/>
          </a:fillRef>
          <a:effectRef idx="2">
            <a:schemeClr val="accent6"/>
          </a:effectRef>
          <a:fontRef idx="minor">
            <a:schemeClr val="lt1"/>
          </a:fontRef>
        </p:style>
        <p:txBody>
          <a:bodyPr vert="horz" wrap="square" lIns="91440" tIns="45720" rIns="91440" bIns="45720" numCol="1" rtlCol="0" anchor="ctr" anchorCtr="0" compatLnSpc="1">
            <a:prstTxWarp prst="textNoShape">
              <a:avLst/>
            </a:prstTxWarp>
          </a:bodyPr>
          <a:lstStyle/>
          <a:p>
            <a:pPr algn="ctr"/>
            <a:r>
              <a:rPr lang="ja-JP" altLang="ja-JP" u="sng" dirty="0">
                <a:latin typeface="メイリオ"/>
                <a:ea typeface="メイリオ"/>
                <a:cs typeface="メイリオ"/>
              </a:rPr>
              <a:t>本社と同一の</a:t>
            </a:r>
            <a:r>
              <a:rPr lang="ja-JP" altLang="ja-JP" u="sng" dirty="0" smtClean="0">
                <a:latin typeface="メイリオ"/>
                <a:ea typeface="メイリオ"/>
                <a:cs typeface="メイリオ"/>
              </a:rPr>
              <a:t>大規模</a:t>
            </a:r>
            <a:r>
              <a:rPr lang="en-US" altLang="ja-JP" u="sng" dirty="0" smtClean="0">
                <a:latin typeface="メイリオ"/>
                <a:ea typeface="メイリオ"/>
                <a:cs typeface="メイリオ"/>
              </a:rPr>
              <a:t>ERP</a:t>
            </a:r>
            <a:r>
              <a:rPr lang="ja-JP" altLang="ja-JP" u="sng" dirty="0" smtClean="0">
                <a:latin typeface="メイリオ"/>
                <a:ea typeface="メイリオ"/>
                <a:cs typeface="メイリオ"/>
              </a:rPr>
              <a:t>システム</a:t>
            </a:r>
            <a:r>
              <a:rPr lang="ja-JP" altLang="en-US" u="sng" dirty="0" smtClean="0">
                <a:latin typeface="メイリオ"/>
                <a:ea typeface="メイリオ"/>
                <a:cs typeface="メイリオ"/>
              </a:rPr>
              <a:t>の</a:t>
            </a:r>
            <a:r>
              <a:rPr lang="ja-JP" altLang="ja-JP" u="sng" dirty="0" smtClean="0">
                <a:latin typeface="メイリオ"/>
                <a:ea typeface="メイリオ"/>
                <a:cs typeface="メイリオ"/>
              </a:rPr>
              <a:t>全拠点導入は大きな</a:t>
            </a:r>
            <a:r>
              <a:rPr lang="ja-JP" altLang="ja-JP" u="sng" dirty="0">
                <a:latin typeface="メイリオ"/>
                <a:ea typeface="メイリオ"/>
                <a:cs typeface="メイリオ"/>
              </a:rPr>
              <a:t>リスクを</a:t>
            </a:r>
            <a:r>
              <a:rPr lang="ja-JP" altLang="ja-JP" u="sng" dirty="0" smtClean="0">
                <a:latin typeface="メイリオ"/>
                <a:ea typeface="メイリオ"/>
                <a:cs typeface="メイリオ"/>
              </a:rPr>
              <a:t>伴う</a:t>
            </a:r>
            <a:endParaRPr lang="en-US" altLang="ja-JP" u="sng" dirty="0" smtClean="0">
              <a:latin typeface="メイリオ"/>
              <a:ea typeface="メイリオ"/>
              <a:cs typeface="メイリオ"/>
            </a:endParaRPr>
          </a:p>
          <a:p>
            <a:endParaRPr lang="en-US" altLang="ja-JP" sz="800" dirty="0" smtClean="0">
              <a:latin typeface="メイリオ"/>
              <a:ea typeface="メイリオ"/>
              <a:cs typeface="メイリオ"/>
            </a:endParaRPr>
          </a:p>
          <a:p>
            <a:pPr marL="171450" indent="-171450">
              <a:buFont typeface="Wingdings" charset="2"/>
              <a:buChar char="v"/>
            </a:pPr>
            <a:r>
              <a:rPr lang="ja-JP" altLang="ja-JP" sz="1200" dirty="0" smtClean="0">
                <a:latin typeface="メイリオ"/>
                <a:ea typeface="メイリオ"/>
                <a:cs typeface="メイリオ"/>
              </a:rPr>
              <a:t>本社と異なる事業、地元</a:t>
            </a:r>
            <a:r>
              <a:rPr lang="ja-JP" altLang="ja-JP" sz="1200" dirty="0">
                <a:latin typeface="メイリオ"/>
                <a:ea typeface="メイリオ"/>
                <a:cs typeface="メイリオ"/>
              </a:rPr>
              <a:t>企業との</a:t>
            </a:r>
            <a:r>
              <a:rPr lang="ja-JP" altLang="ja-JP" sz="1200" dirty="0" smtClean="0">
                <a:latin typeface="メイリオ"/>
                <a:ea typeface="メイリオ"/>
                <a:cs typeface="メイリオ"/>
              </a:rPr>
              <a:t>合弁、</a:t>
            </a:r>
            <a:r>
              <a:rPr lang="ja-JP" altLang="ja-JP" sz="1200" dirty="0">
                <a:latin typeface="メイリオ"/>
                <a:ea typeface="メイリオ"/>
                <a:cs typeface="メイリオ"/>
              </a:rPr>
              <a:t>商</a:t>
            </a:r>
            <a:r>
              <a:rPr lang="ja-JP" altLang="ja-JP" sz="1200" dirty="0" smtClean="0">
                <a:latin typeface="メイリオ"/>
                <a:ea typeface="メイリオ"/>
                <a:cs typeface="メイリオ"/>
              </a:rPr>
              <a:t>習慣</a:t>
            </a:r>
            <a:r>
              <a:rPr lang="ja-JP" altLang="en-US" sz="1200" dirty="0" smtClean="0">
                <a:latin typeface="メイリオ"/>
                <a:ea typeface="メイリオ"/>
                <a:cs typeface="メイリオ"/>
              </a:rPr>
              <a:t>の違いにより、</a:t>
            </a:r>
            <a:r>
              <a:rPr lang="ja-JP" altLang="ja-JP" sz="1200" dirty="0" smtClean="0">
                <a:latin typeface="メイリオ"/>
                <a:ea typeface="メイリオ"/>
                <a:cs typeface="メイリオ"/>
              </a:rPr>
              <a:t>業務</a:t>
            </a:r>
            <a:r>
              <a:rPr lang="ja-JP" altLang="ja-JP" sz="1200" dirty="0">
                <a:latin typeface="メイリオ"/>
                <a:ea typeface="メイリオ"/>
                <a:cs typeface="メイリオ"/>
              </a:rPr>
              <a:t>フローや</a:t>
            </a:r>
            <a:r>
              <a:rPr lang="ja-JP" altLang="ja-JP" sz="1200" dirty="0" smtClean="0">
                <a:latin typeface="メイリオ"/>
                <a:ea typeface="メイリオ"/>
                <a:cs typeface="メイリオ"/>
              </a:rPr>
              <a:t>データ構成</a:t>
            </a:r>
            <a:r>
              <a:rPr lang="ja-JP" altLang="ja-JP" sz="1200" dirty="0">
                <a:latin typeface="メイリオ"/>
                <a:ea typeface="メイリオ"/>
                <a:cs typeface="メイリオ"/>
              </a:rPr>
              <a:t>が本社と</a:t>
            </a:r>
            <a:r>
              <a:rPr lang="ja-JP" altLang="ja-JP" sz="1200" dirty="0" smtClean="0">
                <a:latin typeface="メイリオ"/>
                <a:ea typeface="メイリオ"/>
                <a:cs typeface="メイリオ"/>
              </a:rPr>
              <a:t>異なる。</a:t>
            </a:r>
            <a:endParaRPr lang="en-US" altLang="ja-JP" sz="1200" dirty="0" smtClean="0">
              <a:latin typeface="メイリオ"/>
              <a:ea typeface="メイリオ"/>
              <a:cs typeface="メイリオ"/>
            </a:endParaRPr>
          </a:p>
          <a:p>
            <a:pPr marL="171450" indent="-171450">
              <a:buFont typeface="Wingdings" charset="2"/>
              <a:buChar char="v"/>
            </a:pPr>
            <a:r>
              <a:rPr lang="ja-JP" altLang="ja-JP" sz="1200" dirty="0" smtClean="0">
                <a:latin typeface="メイリオ"/>
                <a:ea typeface="メイリオ"/>
                <a:cs typeface="メイリオ"/>
              </a:rPr>
              <a:t>同一</a:t>
            </a:r>
            <a:r>
              <a:rPr lang="ja-JP" altLang="ja-JP" sz="1200" dirty="0">
                <a:latin typeface="メイリオ"/>
                <a:ea typeface="メイリオ"/>
                <a:cs typeface="メイリオ"/>
              </a:rPr>
              <a:t>のシステムを導入すると、現場の業務内容と</a:t>
            </a:r>
            <a:r>
              <a:rPr lang="en-US" altLang="ja-JP" sz="1200" dirty="0">
                <a:latin typeface="メイリオ"/>
                <a:ea typeface="メイリオ"/>
                <a:cs typeface="メイリオ"/>
              </a:rPr>
              <a:t>ERP</a:t>
            </a:r>
            <a:r>
              <a:rPr lang="ja-JP" altLang="ja-JP" sz="1200" dirty="0">
                <a:latin typeface="メイリオ"/>
                <a:ea typeface="メイリオ"/>
                <a:cs typeface="メイリオ"/>
              </a:rPr>
              <a:t>システムの機能とのギャップを人手による運用で埋めなくてはならず、逆に業務負担が増えてして</a:t>
            </a:r>
            <a:r>
              <a:rPr lang="ja-JP" altLang="ja-JP" sz="1200" dirty="0" smtClean="0">
                <a:latin typeface="メイリオ"/>
                <a:ea typeface="メイリオ"/>
                <a:cs typeface="メイリオ"/>
              </a:rPr>
              <a:t>しまう。</a:t>
            </a:r>
            <a:endParaRPr lang="ja-JP" altLang="ja-JP" sz="1200" dirty="0">
              <a:latin typeface="メイリオ"/>
              <a:ea typeface="メイリオ"/>
              <a:cs typeface="メイリオ"/>
            </a:endParaRPr>
          </a:p>
          <a:p>
            <a:pPr marL="171450" indent="-171450">
              <a:buFont typeface="Wingdings" charset="2"/>
              <a:buChar char="v"/>
            </a:pPr>
            <a:r>
              <a:rPr lang="ja-JP" altLang="ja-JP" sz="1200" dirty="0" smtClean="0">
                <a:latin typeface="メイリオ"/>
                <a:ea typeface="メイリオ"/>
                <a:cs typeface="メイリオ"/>
              </a:rPr>
              <a:t>海外</a:t>
            </a:r>
            <a:r>
              <a:rPr lang="ja-JP" altLang="ja-JP" sz="1200" dirty="0">
                <a:latin typeface="メイリオ"/>
                <a:ea typeface="メイリオ"/>
                <a:cs typeface="メイリオ"/>
              </a:rPr>
              <a:t>の拠点は、小規模な組織で運用されていることもあり、本社と同様の大規模な</a:t>
            </a:r>
            <a:r>
              <a:rPr lang="en-US" altLang="ja-JP" sz="1200" dirty="0">
                <a:latin typeface="メイリオ"/>
                <a:ea typeface="メイリオ"/>
                <a:cs typeface="メイリオ"/>
              </a:rPr>
              <a:t>ERP</a:t>
            </a:r>
            <a:r>
              <a:rPr lang="ja-JP" altLang="ja-JP" sz="1200" dirty="0">
                <a:latin typeface="メイリオ"/>
                <a:ea typeface="メイリオ"/>
                <a:cs typeface="メイリオ"/>
              </a:rPr>
              <a:t>システムでは、コストに見合わず、その維持管理に、十分な人材を割くことも</a:t>
            </a:r>
            <a:r>
              <a:rPr lang="ja-JP" altLang="ja-JP" sz="1200" dirty="0" smtClean="0">
                <a:latin typeface="メイリオ"/>
                <a:ea typeface="メイリオ"/>
                <a:cs typeface="メイリオ"/>
              </a:rPr>
              <a:t>でき</a:t>
            </a:r>
            <a:r>
              <a:rPr lang="ja-JP" altLang="en-US" sz="1200" dirty="0" smtClean="0">
                <a:latin typeface="メイリオ"/>
                <a:ea typeface="メイリオ"/>
                <a:cs typeface="メイリオ"/>
              </a:rPr>
              <a:t>ない</a:t>
            </a:r>
            <a:r>
              <a:rPr lang="ja-JP" altLang="ja-JP" sz="1200" dirty="0" smtClean="0">
                <a:latin typeface="メイリオ"/>
                <a:ea typeface="メイリオ"/>
                <a:cs typeface="メイリオ"/>
              </a:rPr>
              <a:t>。</a:t>
            </a:r>
            <a:endParaRPr lang="ja-JP" altLang="ja-JP" sz="1200" dirty="0">
              <a:latin typeface="メイリオ"/>
              <a:ea typeface="メイリオ"/>
              <a:cs typeface="メイリオ"/>
            </a:endParaRPr>
          </a:p>
          <a:p>
            <a:pPr marL="171450" indent="-171450">
              <a:buFont typeface="Wingdings" charset="2"/>
              <a:buChar char="v"/>
            </a:pPr>
            <a:r>
              <a:rPr lang="ja-JP" altLang="ja-JP" sz="1200" dirty="0" smtClean="0">
                <a:latin typeface="メイリオ"/>
                <a:ea typeface="メイリオ"/>
                <a:cs typeface="メイリオ"/>
              </a:rPr>
              <a:t>政治</a:t>
            </a:r>
            <a:r>
              <a:rPr lang="ja-JP" altLang="ja-JP" sz="1200" dirty="0">
                <a:latin typeface="メイリオ"/>
                <a:ea typeface="メイリオ"/>
                <a:cs typeface="メイリオ"/>
              </a:rPr>
              <a:t>情勢や経済状況の変化</a:t>
            </a:r>
            <a:r>
              <a:rPr lang="ja-JP" altLang="ja-JP" sz="1200" dirty="0" smtClean="0">
                <a:latin typeface="メイリオ"/>
                <a:ea typeface="メイリオ"/>
                <a:cs typeface="メイリオ"/>
              </a:rPr>
              <a:t>が予測</a:t>
            </a:r>
            <a:r>
              <a:rPr lang="ja-JP" altLang="ja-JP" sz="1200" dirty="0">
                <a:latin typeface="メイリオ"/>
                <a:ea typeface="メイリオ"/>
                <a:cs typeface="メイリオ"/>
              </a:rPr>
              <a:t>できず、事業を直ちに統廃合</a:t>
            </a:r>
            <a:r>
              <a:rPr lang="ja-JP" altLang="ja-JP" sz="1200" dirty="0" smtClean="0">
                <a:latin typeface="メイリオ"/>
                <a:ea typeface="メイリオ"/>
                <a:cs typeface="メイリオ"/>
              </a:rPr>
              <a:t>しなければならない</a:t>
            </a:r>
            <a:r>
              <a:rPr lang="ja-JP" altLang="en-US" sz="1200" dirty="0" smtClean="0">
                <a:latin typeface="メイリオ"/>
                <a:ea typeface="メイリオ"/>
                <a:cs typeface="メイリオ"/>
              </a:rPr>
              <a:t>ことも考えられる。</a:t>
            </a:r>
            <a:endParaRPr lang="en-US" altLang="ja-JP" sz="1200" dirty="0" smtClean="0">
              <a:latin typeface="メイリオ"/>
              <a:ea typeface="メイリオ"/>
              <a:cs typeface="メイリオ"/>
            </a:endParaRPr>
          </a:p>
        </p:txBody>
      </p:sp>
      <p:grpSp>
        <p:nvGrpSpPr>
          <p:cNvPr id="6" name="図形グループ 5"/>
          <p:cNvGrpSpPr/>
          <p:nvPr/>
        </p:nvGrpSpPr>
        <p:grpSpPr>
          <a:xfrm>
            <a:off x="395536" y="3068960"/>
            <a:ext cx="8352928" cy="1296144"/>
            <a:chOff x="395536" y="3068960"/>
            <a:chExt cx="8352928" cy="1296144"/>
          </a:xfrm>
        </p:grpSpPr>
        <p:sp>
          <p:nvSpPr>
            <p:cNvPr id="9" name="角丸四角形 8"/>
            <p:cNvSpPr/>
            <p:nvPr/>
          </p:nvSpPr>
          <p:spPr bwMode="auto">
            <a:xfrm>
              <a:off x="395536" y="3068960"/>
              <a:ext cx="8352928" cy="1296144"/>
            </a:xfrm>
            <a:prstGeom prst="roundRect">
              <a:avLst>
                <a:gd name="adj" fmla="val 0"/>
              </a:avLst>
            </a:prstGeom>
            <a:solidFill>
              <a:srgbClr val="008000"/>
            </a:solidFill>
            <a:ln>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vert="horz" wrap="square" lIns="91440" tIns="45720" rIns="91440" bIns="45720" numCol="1" rtlCol="0" anchor="ctr" anchorCtr="0" compatLnSpc="1">
              <a:prstTxWarp prst="textNoShape">
                <a:avLst/>
              </a:prstTxWarp>
            </a:bodyPr>
            <a:lstStyle/>
            <a:p>
              <a:pPr marL="285750" indent="-285750">
                <a:spcBef>
                  <a:spcPts val="0"/>
                </a:spcBef>
                <a:buFont typeface="Wingdings" charset="2"/>
                <a:buChar char="v"/>
              </a:pPr>
              <a:r>
                <a:rPr kumimoji="0" lang="ja-JP" altLang="en-US" sz="1600" dirty="0" smtClean="0">
                  <a:solidFill>
                    <a:srgbClr val="FFFFFF"/>
                  </a:solidFill>
                  <a:latin typeface="メイリオ"/>
                  <a:ea typeface="メイリオ"/>
                  <a:cs typeface="メイリオ"/>
                </a:rPr>
                <a:t>拠点毎に個別最適なパッケージ</a:t>
              </a:r>
              <a:r>
                <a:rPr kumimoji="0" lang="ja-JP" altLang="en-US" sz="1600" dirty="0">
                  <a:solidFill>
                    <a:srgbClr val="FFFFFF"/>
                  </a:solidFill>
                  <a:latin typeface="メイリオ"/>
                  <a:ea typeface="メイリオ"/>
                  <a:cs typeface="メイリオ"/>
                </a:rPr>
                <a:t>を</a:t>
              </a:r>
              <a:r>
                <a:rPr kumimoji="0" lang="ja-JP" altLang="en-US" sz="1600" dirty="0" smtClean="0">
                  <a:solidFill>
                    <a:srgbClr val="FFFFFF"/>
                  </a:solidFill>
                  <a:latin typeface="メイリオ"/>
                  <a:ea typeface="メイリオ"/>
                  <a:cs typeface="メイリオ"/>
                </a:rPr>
                <a:t>導入</a:t>
              </a:r>
              <a:endParaRPr kumimoji="0" lang="en-US" altLang="ja-JP" sz="1600" dirty="0">
                <a:solidFill>
                  <a:srgbClr val="FFFFFF"/>
                </a:solidFill>
                <a:latin typeface="メイリオ"/>
                <a:ea typeface="メイリオ"/>
                <a:cs typeface="メイリオ"/>
              </a:endParaRPr>
            </a:p>
            <a:p>
              <a:pPr marL="285750" indent="-285750">
                <a:spcBef>
                  <a:spcPts val="0"/>
                </a:spcBef>
                <a:buFont typeface="Wingdings" charset="2"/>
                <a:buChar char="v"/>
              </a:pPr>
              <a:r>
                <a:rPr kumimoji="0" lang="ja-JP" altLang="en-US" sz="1600" dirty="0">
                  <a:solidFill>
                    <a:srgbClr val="FFFFFF"/>
                  </a:solidFill>
                  <a:latin typeface="メイリオ"/>
                  <a:ea typeface="メイリオ"/>
                  <a:cs typeface="メイリオ"/>
                </a:rPr>
                <a:t>親会社のシステムをひな形とする</a:t>
              </a:r>
              <a:endParaRPr kumimoji="0" lang="en-US" altLang="ja-JP" sz="1600" dirty="0">
                <a:solidFill>
                  <a:srgbClr val="FFFFFF"/>
                </a:solidFill>
                <a:latin typeface="メイリオ"/>
                <a:ea typeface="メイリオ"/>
                <a:cs typeface="メイリオ"/>
              </a:endParaRPr>
            </a:p>
            <a:p>
              <a:pPr marL="285750" indent="-285750">
                <a:spcBef>
                  <a:spcPts val="0"/>
                </a:spcBef>
                <a:buFont typeface="Wingdings" charset="2"/>
                <a:buChar char="v"/>
              </a:pPr>
              <a:r>
                <a:rPr kumimoji="0" lang="ja-JP" altLang="en-US" sz="1600" dirty="0">
                  <a:solidFill>
                    <a:srgbClr val="FFFFFF"/>
                  </a:solidFill>
                  <a:latin typeface="メイリオ"/>
                  <a:ea typeface="メイリオ"/>
                  <a:cs typeface="メイリオ"/>
                </a:rPr>
                <a:t>親会社の</a:t>
              </a:r>
              <a:r>
                <a:rPr kumimoji="0" lang="ja-JP" altLang="en-US" sz="1600" dirty="0" smtClean="0">
                  <a:solidFill>
                    <a:srgbClr val="FFFFFF"/>
                  </a:solidFill>
                  <a:latin typeface="メイリオ"/>
                  <a:ea typeface="メイリオ"/>
                  <a:cs typeface="メイリオ"/>
                </a:rPr>
                <a:t>マスターに</a:t>
              </a:r>
              <a:r>
                <a:rPr kumimoji="0" lang="ja-JP" altLang="en-US" sz="1600" dirty="0">
                  <a:solidFill>
                    <a:srgbClr val="FFFFFF"/>
                  </a:solidFill>
                  <a:latin typeface="メイリオ"/>
                  <a:ea typeface="メイリオ"/>
                  <a:cs typeface="メイリオ"/>
                </a:rPr>
                <a:t>合うようにデータを変換する</a:t>
              </a:r>
              <a:endParaRPr kumimoji="0" lang="en-US" altLang="ja-JP" sz="1600" dirty="0">
                <a:solidFill>
                  <a:srgbClr val="FFFFFF"/>
                </a:solidFill>
                <a:latin typeface="メイリオ"/>
                <a:ea typeface="メイリオ"/>
                <a:cs typeface="メイリオ"/>
              </a:endParaRPr>
            </a:p>
          </p:txBody>
        </p:sp>
        <p:sp>
          <p:nvSpPr>
            <p:cNvPr id="5" name="角丸四角形 4"/>
            <p:cNvSpPr/>
            <p:nvPr/>
          </p:nvSpPr>
          <p:spPr>
            <a:xfrm>
              <a:off x="6156176" y="3284984"/>
              <a:ext cx="2376264" cy="864096"/>
            </a:xfrm>
            <a:prstGeom prst="roundRect">
              <a:avLst>
                <a:gd name="adj" fmla="val 0"/>
              </a:avLst>
            </a:prstGeom>
            <a:solidFill>
              <a:srgbClr val="800000"/>
            </a:solidFill>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indent="0" algn="ctr" defTabSz="914400" rtl="0" eaLnBrk="1" fontAlgn="base" latinLnBrk="0" hangingPunct="1">
                <a:lnSpc>
                  <a:spcPct val="100000"/>
                </a:lnSpc>
                <a:spcBef>
                  <a:spcPts val="0"/>
                </a:spcBef>
                <a:spcAft>
                  <a:spcPct val="0"/>
                </a:spcAft>
                <a:buClrTx/>
                <a:buSzTx/>
                <a:buFontTx/>
                <a:buNone/>
                <a:tabLst/>
              </a:pPr>
              <a:r>
                <a:rPr kumimoji="0" lang="en-US" altLang="ja-JP" sz="2800" b="0" i="0" u="none" strike="noStrike" cap="none" normalizeH="0" baseline="0" dirty="0" smtClean="0">
                  <a:ln>
                    <a:noFill/>
                  </a:ln>
                  <a:solidFill>
                    <a:srgbClr val="FFFFFF"/>
                  </a:solidFill>
                  <a:effectLst/>
                  <a:latin typeface="メイリオ"/>
                  <a:ea typeface="メイリオ"/>
                  <a:cs typeface="メイリオ"/>
                </a:rPr>
                <a:t>2</a:t>
              </a:r>
              <a:r>
                <a:rPr kumimoji="0" lang="ja-JP" altLang="en-US" sz="2800" b="0" i="0" u="none" strike="noStrike" cap="none" normalizeH="0" baseline="0" dirty="0" smtClean="0">
                  <a:ln>
                    <a:noFill/>
                  </a:ln>
                  <a:solidFill>
                    <a:srgbClr val="FFFFFF"/>
                  </a:solidFill>
                  <a:effectLst/>
                  <a:latin typeface="メイリオ"/>
                  <a:ea typeface="メイリオ"/>
                  <a:cs typeface="メイリオ"/>
                </a:rPr>
                <a:t>層</a:t>
              </a:r>
              <a:r>
                <a:rPr kumimoji="0" lang="en-US" altLang="ja-JP" sz="2800" b="0" i="0" u="none" strike="noStrike" cap="none" normalizeH="0" baseline="0" dirty="0" smtClean="0">
                  <a:ln>
                    <a:noFill/>
                  </a:ln>
                  <a:solidFill>
                    <a:srgbClr val="FFFFFF"/>
                  </a:solidFill>
                  <a:effectLst/>
                  <a:latin typeface="メイリオ"/>
                  <a:ea typeface="メイリオ"/>
                  <a:cs typeface="メイリオ"/>
                </a:rPr>
                <a:t>ERP</a:t>
              </a:r>
            </a:p>
            <a:p>
              <a:pPr marL="0" marR="0" indent="0" algn="ctr" defTabSz="914400" rtl="0" eaLnBrk="1" fontAlgn="base" latinLnBrk="0" hangingPunct="1">
                <a:lnSpc>
                  <a:spcPct val="100000"/>
                </a:lnSpc>
                <a:spcBef>
                  <a:spcPts val="0"/>
                </a:spcBef>
                <a:spcAft>
                  <a:spcPct val="0"/>
                </a:spcAft>
                <a:buClrTx/>
                <a:buSzTx/>
                <a:buFontTx/>
                <a:buNone/>
                <a:tabLst/>
              </a:pPr>
              <a:r>
                <a:rPr kumimoji="0" lang="en-US" altLang="ja-JP" sz="2000" dirty="0" smtClean="0">
                  <a:solidFill>
                    <a:srgbClr val="FFFFFF"/>
                  </a:solidFill>
                  <a:latin typeface="メイリオ"/>
                  <a:ea typeface="メイリオ"/>
                  <a:cs typeface="メイリオ"/>
                </a:rPr>
                <a:t>2 Tier ERP</a:t>
              </a:r>
              <a:endParaRPr kumimoji="0" lang="ja-JP" altLang="en-US" sz="2000" b="0" i="0" u="none" strike="noStrike" cap="none" normalizeH="0" baseline="0" dirty="0" smtClean="0">
                <a:ln>
                  <a:noFill/>
                </a:ln>
                <a:solidFill>
                  <a:srgbClr val="FFFFFF"/>
                </a:solidFill>
                <a:effectLst/>
                <a:latin typeface="メイリオ"/>
                <a:ea typeface="メイリオ"/>
                <a:cs typeface="メイリオ"/>
              </a:endParaRPr>
            </a:p>
          </p:txBody>
        </p:sp>
      </p:grpSp>
    </p:spTree>
    <p:extLst>
      <p:ext uri="{BB962C8B-B14F-4D97-AF65-F5344CB8AC3E}">
        <p14:creationId xmlns:p14="http://schemas.microsoft.com/office/powerpoint/2010/main" val="18773860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left)">
                                      <p:cBhvr>
                                        <p:cTn id="7" dur="500"/>
                                        <p:tgtEl>
                                          <p:spTgt spid="3"/>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15"/>
                                        </p:tgtEl>
                                        <p:attrNameLst>
                                          <p:attrName>style.visibility</p:attrName>
                                        </p:attrNameLst>
                                      </p:cBhvr>
                                      <p:to>
                                        <p:strVal val="visible"/>
                                      </p:to>
                                    </p:set>
                                    <p:animEffect transition="in" filter="wipe(left)">
                                      <p:cBhvr>
                                        <p:cTn id="10" dur="500"/>
                                        <p:tgtEl>
                                          <p:spTgt spid="15"/>
                                        </p:tgtEl>
                                      </p:cBhvr>
                                    </p:animEffect>
                                  </p:childTnLst>
                                </p:cTn>
                              </p:par>
                            </p:childTnLst>
                          </p:cTn>
                        </p:par>
                      </p:childTnLst>
                    </p:cTn>
                  </p:par>
                  <p:par>
                    <p:cTn id="11" fill="hold">
                      <p:stCondLst>
                        <p:cond delay="indefinite"/>
                      </p:stCondLst>
                      <p:childTnLst>
                        <p:par>
                          <p:cTn id="12" fill="hold">
                            <p:stCondLst>
                              <p:cond delay="0"/>
                            </p:stCondLst>
                            <p:childTnLst>
                              <p:par>
                                <p:cTn id="13" presetID="2" presetClass="entr" presetSubtype="8" fill="hold" nodeType="clickEffect">
                                  <p:stCondLst>
                                    <p:cond delay="0"/>
                                  </p:stCondLst>
                                  <p:childTnLst>
                                    <p:set>
                                      <p:cBhvr>
                                        <p:cTn id="14" dur="1" fill="hold">
                                          <p:stCondLst>
                                            <p:cond delay="0"/>
                                          </p:stCondLst>
                                        </p:cTn>
                                        <p:tgtEl>
                                          <p:spTgt spid="6"/>
                                        </p:tgtEl>
                                        <p:attrNameLst>
                                          <p:attrName>style.visibility</p:attrName>
                                        </p:attrNameLst>
                                      </p:cBhvr>
                                      <p:to>
                                        <p:strVal val="visible"/>
                                      </p:to>
                                    </p:set>
                                    <p:anim calcmode="lin" valueType="num">
                                      <p:cBhvr additive="base">
                                        <p:cTn id="15" dur="500" fill="hold"/>
                                        <p:tgtEl>
                                          <p:spTgt spid="6"/>
                                        </p:tgtEl>
                                        <p:attrNameLst>
                                          <p:attrName>ppt_x</p:attrName>
                                        </p:attrNameLst>
                                      </p:cBhvr>
                                      <p:tavLst>
                                        <p:tav tm="0">
                                          <p:val>
                                            <p:strVal val="0-#ppt_w/2"/>
                                          </p:val>
                                        </p:tav>
                                        <p:tav tm="100000">
                                          <p:val>
                                            <p:strVal val="#ppt_x"/>
                                          </p:val>
                                        </p:tav>
                                      </p:tavLst>
                                    </p:anim>
                                    <p:anim calcmode="lin" valueType="num">
                                      <p:cBhvr additive="base">
                                        <p:cTn id="16" dur="500" fill="hold"/>
                                        <p:tgtEl>
                                          <p:spTgt spid="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P spid="3"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2</a:t>
            </a:r>
            <a:r>
              <a:rPr kumimoji="1" lang="ja-JP" altLang="en-US" dirty="0" smtClean="0"/>
              <a:t>層</a:t>
            </a:r>
            <a:r>
              <a:rPr kumimoji="1" lang="en-US" altLang="ja-JP" dirty="0" smtClean="0"/>
              <a:t>ERP(2-Tier ERP)</a:t>
            </a:r>
            <a:r>
              <a:rPr kumimoji="1" lang="ja-JP" altLang="en-US" dirty="0" smtClean="0"/>
              <a:t>の考え方</a:t>
            </a:r>
            <a:endParaRPr kumimoji="1" lang="ja-JP" altLang="en-US" dirty="0"/>
          </a:p>
        </p:txBody>
      </p:sp>
      <p:grpSp>
        <p:nvGrpSpPr>
          <p:cNvPr id="4" name="グループ化 3"/>
          <p:cNvGrpSpPr/>
          <p:nvPr/>
        </p:nvGrpSpPr>
        <p:grpSpPr>
          <a:xfrm>
            <a:off x="395536" y="1734003"/>
            <a:ext cx="3949263" cy="3965028"/>
            <a:chOff x="4824249" y="1752259"/>
            <a:chExt cx="3949263" cy="3965028"/>
          </a:xfrm>
          <a:solidFill>
            <a:schemeClr val="accent5">
              <a:lumMod val="75000"/>
            </a:schemeClr>
          </a:solidFill>
        </p:grpSpPr>
        <p:sp>
          <p:nvSpPr>
            <p:cNvPr id="37" name="角丸四角形 36"/>
            <p:cNvSpPr/>
            <p:nvPr/>
          </p:nvSpPr>
          <p:spPr bwMode="auto">
            <a:xfrm>
              <a:off x="6069725" y="3047659"/>
              <a:ext cx="1447800" cy="1371600"/>
            </a:xfrm>
            <a:prstGeom prst="roundRect">
              <a:avLst>
                <a:gd name="adj" fmla="val 0"/>
              </a:avLst>
            </a:prstGeom>
            <a:grpFill/>
            <a:ln>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ja-JP" altLang="en-US" sz="2000" b="0" i="0" u="none" strike="noStrike" cap="none" normalizeH="0" baseline="0" dirty="0" smtClean="0">
                  <a:ln>
                    <a:noFill/>
                  </a:ln>
                  <a:solidFill>
                    <a:schemeClr val="bg1"/>
                  </a:solidFill>
                  <a:effectLst/>
                  <a:latin typeface="メイリオ"/>
                  <a:ea typeface="メイリオ"/>
                  <a:cs typeface="メイリオ"/>
                </a:rPr>
                <a:t>本　社</a:t>
              </a:r>
              <a:endParaRPr kumimoji="0" lang="ja-JP" altLang="en-US" sz="1400" b="0" i="0" u="none" strike="noStrike" cap="none" normalizeH="0" baseline="0" dirty="0" smtClean="0">
                <a:ln>
                  <a:noFill/>
                </a:ln>
                <a:solidFill>
                  <a:schemeClr val="bg1"/>
                </a:solidFill>
                <a:effectLst/>
                <a:latin typeface="メイリオ"/>
                <a:ea typeface="メイリオ"/>
                <a:cs typeface="メイリオ"/>
              </a:endParaRPr>
            </a:p>
          </p:txBody>
        </p:sp>
        <p:sp>
          <p:nvSpPr>
            <p:cNvPr id="38" name="角丸四角形 37"/>
            <p:cNvSpPr/>
            <p:nvPr/>
          </p:nvSpPr>
          <p:spPr bwMode="auto">
            <a:xfrm>
              <a:off x="6275991" y="4650487"/>
              <a:ext cx="1066800" cy="1066800"/>
            </a:xfrm>
            <a:prstGeom prst="roundRect">
              <a:avLst>
                <a:gd name="adj" fmla="val 0"/>
              </a:avLst>
            </a:prstGeom>
            <a:grpFill/>
            <a:ln>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vert="horz" wrap="square" lIns="91440" tIns="45720" rIns="91440" bIns="45720" numCol="1" rtlCol="0" anchor="ctr" anchorCtr="0" compatLnSpc="1">
              <a:prstTxWarp prst="textNoShape">
                <a:avLst/>
              </a:prstTxWarp>
            </a:bodyPr>
            <a:lstStyle/>
            <a:p>
              <a:pPr algn="ctr">
                <a:spcBef>
                  <a:spcPct val="20000"/>
                </a:spcBef>
              </a:pPr>
              <a:r>
                <a:rPr kumimoji="0" lang="ja-JP" altLang="en-US" sz="1800" b="0" i="0" u="none" strike="noStrike" cap="none" normalizeH="0" baseline="0" dirty="0" smtClean="0">
                  <a:ln>
                    <a:noFill/>
                  </a:ln>
                  <a:solidFill>
                    <a:schemeClr val="bg1"/>
                  </a:solidFill>
                  <a:effectLst/>
                  <a:latin typeface="メイリオ"/>
                  <a:ea typeface="メイリオ"/>
                  <a:cs typeface="メイリオ"/>
                </a:rPr>
                <a:t>子会社</a:t>
              </a:r>
              <a:endParaRPr kumimoji="0" lang="ja-JP" altLang="en-US" b="0" i="0" u="none" strike="noStrike" cap="none" normalizeH="0" baseline="0" dirty="0" smtClean="0">
                <a:ln>
                  <a:noFill/>
                </a:ln>
                <a:solidFill>
                  <a:schemeClr val="bg1"/>
                </a:solidFill>
                <a:effectLst/>
                <a:latin typeface="メイリオ"/>
                <a:ea typeface="メイリオ"/>
                <a:cs typeface="メイリオ"/>
              </a:endParaRPr>
            </a:p>
          </p:txBody>
        </p:sp>
        <p:sp>
          <p:nvSpPr>
            <p:cNvPr id="39" name="角丸四角形 38"/>
            <p:cNvSpPr/>
            <p:nvPr/>
          </p:nvSpPr>
          <p:spPr bwMode="auto">
            <a:xfrm>
              <a:off x="6275991" y="1752259"/>
              <a:ext cx="1066800" cy="1066800"/>
            </a:xfrm>
            <a:prstGeom prst="roundRect">
              <a:avLst>
                <a:gd name="adj" fmla="val 0"/>
              </a:avLst>
            </a:prstGeom>
            <a:grpFill/>
            <a:ln>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vert="horz" wrap="square" lIns="91440" tIns="45720" rIns="91440" bIns="45720" numCol="1" rtlCol="0" anchor="ctr" anchorCtr="0" compatLnSpc="1">
              <a:prstTxWarp prst="textNoShape">
                <a:avLst/>
              </a:prstTxWarp>
            </a:bodyPr>
            <a:lstStyle/>
            <a:p>
              <a:pPr algn="ctr">
                <a:spcBef>
                  <a:spcPct val="20000"/>
                </a:spcBef>
              </a:pPr>
              <a:r>
                <a:rPr kumimoji="0" lang="ja-JP" altLang="en-US" sz="1800" b="0" i="0" u="none" strike="noStrike" cap="none" normalizeH="0" baseline="0" dirty="0" smtClean="0">
                  <a:ln>
                    <a:noFill/>
                  </a:ln>
                  <a:solidFill>
                    <a:schemeClr val="bg1"/>
                  </a:solidFill>
                  <a:effectLst/>
                  <a:latin typeface="メイリオ"/>
                  <a:ea typeface="メイリオ"/>
                  <a:cs typeface="メイリオ"/>
                </a:rPr>
                <a:t>子会社</a:t>
              </a:r>
              <a:endParaRPr kumimoji="0" lang="ja-JP" altLang="en-US" b="0" i="0" u="none" strike="noStrike" cap="none" normalizeH="0" baseline="0" dirty="0" smtClean="0">
                <a:ln>
                  <a:noFill/>
                </a:ln>
                <a:solidFill>
                  <a:schemeClr val="bg1"/>
                </a:solidFill>
                <a:effectLst/>
                <a:latin typeface="メイリオ"/>
                <a:ea typeface="メイリオ"/>
                <a:cs typeface="メイリオ"/>
              </a:endParaRPr>
            </a:p>
          </p:txBody>
        </p:sp>
        <p:sp>
          <p:nvSpPr>
            <p:cNvPr id="40" name="角丸四角形 39"/>
            <p:cNvSpPr/>
            <p:nvPr/>
          </p:nvSpPr>
          <p:spPr bwMode="auto">
            <a:xfrm>
              <a:off x="7706712" y="3194804"/>
              <a:ext cx="1066800" cy="1066800"/>
            </a:xfrm>
            <a:prstGeom prst="roundRect">
              <a:avLst>
                <a:gd name="adj" fmla="val 0"/>
              </a:avLst>
            </a:prstGeom>
            <a:grpFill/>
            <a:ln>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vert="horz" wrap="square" lIns="91440" tIns="45720" rIns="91440" bIns="45720" numCol="1" rtlCol="0" anchor="ctr" anchorCtr="0" compatLnSpc="1">
              <a:prstTxWarp prst="textNoShape">
                <a:avLst/>
              </a:prstTxWarp>
            </a:bodyPr>
            <a:lstStyle/>
            <a:p>
              <a:pPr algn="ctr">
                <a:spcBef>
                  <a:spcPct val="20000"/>
                </a:spcBef>
              </a:pPr>
              <a:r>
                <a:rPr kumimoji="0" lang="ja-JP" altLang="en-US" sz="1800" b="0" i="0" u="none" strike="noStrike" cap="none" normalizeH="0" baseline="0" dirty="0" smtClean="0">
                  <a:ln>
                    <a:noFill/>
                  </a:ln>
                  <a:solidFill>
                    <a:schemeClr val="bg1"/>
                  </a:solidFill>
                  <a:effectLst/>
                  <a:latin typeface="メイリオ"/>
                  <a:ea typeface="メイリオ"/>
                  <a:cs typeface="メイリオ"/>
                </a:rPr>
                <a:t>子会社</a:t>
              </a:r>
              <a:endParaRPr kumimoji="0" lang="ja-JP" altLang="en-US" b="0" i="0" u="none" strike="noStrike" cap="none" normalizeH="0" baseline="0" dirty="0" smtClean="0">
                <a:ln>
                  <a:noFill/>
                </a:ln>
                <a:solidFill>
                  <a:schemeClr val="bg1"/>
                </a:solidFill>
                <a:effectLst/>
                <a:latin typeface="メイリオ"/>
                <a:ea typeface="メイリオ"/>
                <a:cs typeface="メイリオ"/>
              </a:endParaRPr>
            </a:p>
          </p:txBody>
        </p:sp>
        <p:sp>
          <p:nvSpPr>
            <p:cNvPr id="41" name="角丸四角形 40"/>
            <p:cNvSpPr/>
            <p:nvPr/>
          </p:nvSpPr>
          <p:spPr bwMode="auto">
            <a:xfrm>
              <a:off x="4824249" y="3194804"/>
              <a:ext cx="1066800" cy="1066800"/>
            </a:xfrm>
            <a:prstGeom prst="roundRect">
              <a:avLst>
                <a:gd name="adj" fmla="val 0"/>
              </a:avLst>
            </a:prstGeom>
            <a:grpFill/>
            <a:ln>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vert="horz" wrap="square" lIns="91440" tIns="45720" rIns="91440" bIns="45720" numCol="1" rtlCol="0" anchor="ctr" anchorCtr="0" compatLnSpc="1">
              <a:prstTxWarp prst="textNoShape">
                <a:avLst/>
              </a:prstTxWarp>
            </a:bodyPr>
            <a:lstStyle/>
            <a:p>
              <a:pPr algn="ctr">
                <a:spcBef>
                  <a:spcPct val="20000"/>
                </a:spcBef>
              </a:pPr>
              <a:r>
                <a:rPr kumimoji="0" lang="ja-JP" altLang="en-US" sz="1800" b="0" i="0" u="none" strike="noStrike" cap="none" normalizeH="0" baseline="0" dirty="0" smtClean="0">
                  <a:ln>
                    <a:noFill/>
                  </a:ln>
                  <a:solidFill>
                    <a:schemeClr val="bg1"/>
                  </a:solidFill>
                  <a:effectLst/>
                  <a:latin typeface="メイリオ"/>
                  <a:ea typeface="メイリオ"/>
                  <a:cs typeface="メイリオ"/>
                </a:rPr>
                <a:t>子会社</a:t>
              </a:r>
              <a:endParaRPr kumimoji="0" lang="ja-JP" altLang="en-US" b="0" i="0" u="none" strike="noStrike" cap="none" normalizeH="0" baseline="0" dirty="0" smtClean="0">
                <a:ln>
                  <a:noFill/>
                </a:ln>
                <a:solidFill>
                  <a:schemeClr val="bg1"/>
                </a:solidFill>
                <a:effectLst/>
                <a:latin typeface="メイリオ"/>
                <a:ea typeface="メイリオ"/>
                <a:cs typeface="メイリオ"/>
              </a:endParaRPr>
            </a:p>
          </p:txBody>
        </p:sp>
        <p:sp>
          <p:nvSpPr>
            <p:cNvPr id="42" name="角丸四角形 41"/>
            <p:cNvSpPr/>
            <p:nvPr/>
          </p:nvSpPr>
          <p:spPr bwMode="auto">
            <a:xfrm>
              <a:off x="7706712" y="1752259"/>
              <a:ext cx="1066800" cy="1066800"/>
            </a:xfrm>
            <a:prstGeom prst="roundRect">
              <a:avLst>
                <a:gd name="adj" fmla="val 0"/>
              </a:avLst>
            </a:prstGeom>
            <a:grpFill/>
            <a:ln>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vert="horz" wrap="square" lIns="91440" tIns="45720" rIns="91440" bIns="45720" numCol="1" rtlCol="0" anchor="ctr" anchorCtr="0" compatLnSpc="1">
              <a:prstTxWarp prst="textNoShape">
                <a:avLst/>
              </a:prstTxWarp>
            </a:bodyPr>
            <a:lstStyle/>
            <a:p>
              <a:pPr algn="ctr">
                <a:spcBef>
                  <a:spcPct val="20000"/>
                </a:spcBef>
              </a:pPr>
              <a:r>
                <a:rPr kumimoji="0" lang="ja-JP" altLang="en-US" sz="1800" b="0" i="0" u="none" strike="noStrike" cap="none" normalizeH="0" baseline="0" dirty="0" smtClean="0">
                  <a:ln>
                    <a:noFill/>
                  </a:ln>
                  <a:solidFill>
                    <a:schemeClr val="bg1"/>
                  </a:solidFill>
                  <a:effectLst/>
                  <a:latin typeface="メイリオ"/>
                  <a:ea typeface="メイリオ"/>
                  <a:cs typeface="メイリオ"/>
                </a:rPr>
                <a:t>子会社</a:t>
              </a:r>
              <a:endParaRPr kumimoji="0" lang="ja-JP" altLang="en-US" b="0" i="0" u="none" strike="noStrike" cap="none" normalizeH="0" baseline="0" dirty="0" smtClean="0">
                <a:ln>
                  <a:noFill/>
                </a:ln>
                <a:solidFill>
                  <a:schemeClr val="bg1"/>
                </a:solidFill>
                <a:effectLst/>
                <a:latin typeface="メイリオ"/>
                <a:ea typeface="メイリオ"/>
                <a:cs typeface="メイリオ"/>
              </a:endParaRPr>
            </a:p>
          </p:txBody>
        </p:sp>
        <p:sp>
          <p:nvSpPr>
            <p:cNvPr id="43" name="角丸四角形 42"/>
            <p:cNvSpPr/>
            <p:nvPr/>
          </p:nvSpPr>
          <p:spPr bwMode="auto">
            <a:xfrm>
              <a:off x="7706712" y="4650487"/>
              <a:ext cx="1066800" cy="1066800"/>
            </a:xfrm>
            <a:prstGeom prst="roundRect">
              <a:avLst>
                <a:gd name="adj" fmla="val 0"/>
              </a:avLst>
            </a:prstGeom>
            <a:grpFill/>
            <a:ln>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vert="horz" wrap="square" lIns="91440" tIns="45720" rIns="91440" bIns="45720" numCol="1" rtlCol="0" anchor="ctr" anchorCtr="0" compatLnSpc="1">
              <a:prstTxWarp prst="textNoShape">
                <a:avLst/>
              </a:prstTxWarp>
            </a:bodyPr>
            <a:lstStyle/>
            <a:p>
              <a:pPr algn="ctr">
                <a:spcBef>
                  <a:spcPct val="20000"/>
                </a:spcBef>
              </a:pPr>
              <a:r>
                <a:rPr kumimoji="0" lang="ja-JP" altLang="en-US" sz="1800" b="0" i="0" u="none" strike="noStrike" cap="none" normalizeH="0" baseline="0" dirty="0" smtClean="0">
                  <a:ln>
                    <a:noFill/>
                  </a:ln>
                  <a:solidFill>
                    <a:schemeClr val="bg1"/>
                  </a:solidFill>
                  <a:effectLst/>
                  <a:latin typeface="メイリオ"/>
                  <a:ea typeface="メイリオ"/>
                  <a:cs typeface="メイリオ"/>
                </a:rPr>
                <a:t>子会社</a:t>
              </a:r>
              <a:endParaRPr kumimoji="0" lang="ja-JP" altLang="en-US" b="0" i="0" u="none" strike="noStrike" cap="none" normalizeH="0" baseline="0" dirty="0" smtClean="0">
                <a:ln>
                  <a:noFill/>
                </a:ln>
                <a:solidFill>
                  <a:schemeClr val="bg1"/>
                </a:solidFill>
                <a:effectLst/>
                <a:latin typeface="メイリオ"/>
                <a:ea typeface="メイリオ"/>
                <a:cs typeface="メイリオ"/>
              </a:endParaRPr>
            </a:p>
          </p:txBody>
        </p:sp>
        <p:sp>
          <p:nvSpPr>
            <p:cNvPr id="44" name="角丸四角形 43"/>
            <p:cNvSpPr/>
            <p:nvPr/>
          </p:nvSpPr>
          <p:spPr bwMode="auto">
            <a:xfrm>
              <a:off x="4824249" y="4650487"/>
              <a:ext cx="1066800" cy="1066800"/>
            </a:xfrm>
            <a:prstGeom prst="roundRect">
              <a:avLst>
                <a:gd name="adj" fmla="val 0"/>
              </a:avLst>
            </a:prstGeom>
            <a:grpFill/>
            <a:ln>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vert="horz" wrap="square" lIns="91440" tIns="45720" rIns="91440" bIns="45720" numCol="1" rtlCol="0" anchor="ctr" anchorCtr="0" compatLnSpc="1">
              <a:prstTxWarp prst="textNoShape">
                <a:avLst/>
              </a:prstTxWarp>
            </a:bodyPr>
            <a:lstStyle/>
            <a:p>
              <a:pPr algn="ctr">
                <a:spcBef>
                  <a:spcPct val="20000"/>
                </a:spcBef>
              </a:pPr>
              <a:r>
                <a:rPr kumimoji="0" lang="ja-JP" altLang="en-US" sz="1800" b="0" i="0" u="none" strike="noStrike" cap="none" normalizeH="0" baseline="0" dirty="0" smtClean="0">
                  <a:ln>
                    <a:noFill/>
                  </a:ln>
                  <a:solidFill>
                    <a:schemeClr val="bg1"/>
                  </a:solidFill>
                  <a:effectLst/>
                  <a:latin typeface="メイリオ"/>
                  <a:ea typeface="メイリオ"/>
                  <a:cs typeface="メイリオ"/>
                </a:rPr>
                <a:t>子会社</a:t>
              </a:r>
              <a:endParaRPr kumimoji="0" lang="ja-JP" altLang="en-US" b="0" i="0" u="none" strike="noStrike" cap="none" normalizeH="0" baseline="0" dirty="0" smtClean="0">
                <a:ln>
                  <a:noFill/>
                </a:ln>
                <a:solidFill>
                  <a:schemeClr val="bg1"/>
                </a:solidFill>
                <a:effectLst/>
                <a:latin typeface="メイリオ"/>
                <a:ea typeface="メイリオ"/>
                <a:cs typeface="メイリオ"/>
              </a:endParaRPr>
            </a:p>
          </p:txBody>
        </p:sp>
        <p:sp>
          <p:nvSpPr>
            <p:cNvPr id="45" name="角丸四角形 44"/>
            <p:cNvSpPr/>
            <p:nvPr/>
          </p:nvSpPr>
          <p:spPr bwMode="auto">
            <a:xfrm>
              <a:off x="4824249" y="1752259"/>
              <a:ext cx="1066800" cy="1066800"/>
            </a:xfrm>
            <a:prstGeom prst="roundRect">
              <a:avLst>
                <a:gd name="adj" fmla="val 0"/>
              </a:avLst>
            </a:prstGeom>
            <a:grpFill/>
            <a:ln>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ja-JP" altLang="en-US" sz="1800" b="0" i="0" u="none" strike="noStrike" cap="none" normalizeH="0" baseline="0" dirty="0" smtClean="0">
                  <a:ln>
                    <a:noFill/>
                  </a:ln>
                  <a:solidFill>
                    <a:schemeClr val="bg1"/>
                  </a:solidFill>
                  <a:effectLst/>
                  <a:latin typeface="メイリオ"/>
                  <a:ea typeface="メイリオ"/>
                  <a:cs typeface="メイリオ"/>
                </a:rPr>
                <a:t>子会社</a:t>
              </a:r>
              <a:endParaRPr kumimoji="0" lang="ja-JP" altLang="en-US" b="0" i="0" u="none" strike="noStrike" cap="none" normalizeH="0" baseline="0" dirty="0" smtClean="0">
                <a:ln>
                  <a:noFill/>
                </a:ln>
                <a:solidFill>
                  <a:schemeClr val="bg1"/>
                </a:solidFill>
                <a:effectLst/>
                <a:latin typeface="メイリオ"/>
                <a:ea typeface="メイリオ"/>
                <a:cs typeface="メイリオ"/>
              </a:endParaRPr>
            </a:p>
          </p:txBody>
        </p:sp>
        <p:sp>
          <p:nvSpPr>
            <p:cNvPr id="46" name="上下矢印 45"/>
            <p:cNvSpPr/>
            <p:nvPr/>
          </p:nvSpPr>
          <p:spPr bwMode="auto">
            <a:xfrm>
              <a:off x="6603125" y="2666659"/>
              <a:ext cx="381000" cy="528145"/>
            </a:xfrm>
            <a:prstGeom prst="upDownArrow">
              <a:avLst/>
            </a:prstGeom>
            <a:solidFill>
              <a:srgbClr val="E6D6AF"/>
            </a:solidFill>
            <a:ln>
              <a:noFill/>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0" lang="ja-JP" altLang="en-US" sz="1200" b="0" i="0" u="none" strike="noStrike" cap="none" normalizeH="0" baseline="0" smtClean="0">
                <a:ln>
                  <a:noFill/>
                </a:ln>
                <a:solidFill>
                  <a:srgbClr val="484848"/>
                </a:solidFill>
                <a:effectLst/>
                <a:latin typeface="メイリオ"/>
                <a:ea typeface="メイリオ"/>
                <a:cs typeface="メイリオ"/>
              </a:endParaRPr>
            </a:p>
          </p:txBody>
        </p:sp>
        <p:sp>
          <p:nvSpPr>
            <p:cNvPr id="47" name="上下矢印 46"/>
            <p:cNvSpPr/>
            <p:nvPr/>
          </p:nvSpPr>
          <p:spPr bwMode="auto">
            <a:xfrm>
              <a:off x="6618891" y="4261604"/>
              <a:ext cx="381000" cy="528145"/>
            </a:xfrm>
            <a:prstGeom prst="upDownArrow">
              <a:avLst/>
            </a:prstGeom>
            <a:solidFill>
              <a:srgbClr val="E6D6AF"/>
            </a:solidFill>
            <a:ln>
              <a:noFill/>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0" lang="ja-JP" altLang="en-US" sz="1200" b="0" i="0" u="none" strike="noStrike" cap="none" normalizeH="0" baseline="0" smtClean="0">
                <a:ln>
                  <a:noFill/>
                </a:ln>
                <a:solidFill>
                  <a:srgbClr val="484848"/>
                </a:solidFill>
                <a:effectLst/>
                <a:latin typeface="メイリオ"/>
                <a:ea typeface="メイリオ"/>
                <a:cs typeface="メイリオ"/>
              </a:endParaRPr>
            </a:p>
          </p:txBody>
        </p:sp>
        <p:sp>
          <p:nvSpPr>
            <p:cNvPr id="48" name="上下矢印 47"/>
            <p:cNvSpPr/>
            <p:nvPr/>
          </p:nvSpPr>
          <p:spPr bwMode="auto">
            <a:xfrm rot="5400000">
              <a:off x="7416364" y="3464132"/>
              <a:ext cx="381000" cy="528145"/>
            </a:xfrm>
            <a:prstGeom prst="upDownArrow">
              <a:avLst/>
            </a:prstGeom>
            <a:solidFill>
              <a:srgbClr val="E6D6AF"/>
            </a:solidFill>
            <a:ln>
              <a:noFill/>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0" lang="ja-JP" altLang="en-US" sz="1200" b="0" i="0" u="none" strike="noStrike" cap="none" normalizeH="0" baseline="0" smtClean="0">
                <a:ln>
                  <a:noFill/>
                </a:ln>
                <a:solidFill>
                  <a:srgbClr val="484848"/>
                </a:solidFill>
                <a:effectLst/>
                <a:latin typeface="メイリオ"/>
                <a:ea typeface="メイリオ"/>
                <a:cs typeface="メイリオ"/>
              </a:endParaRPr>
            </a:p>
          </p:txBody>
        </p:sp>
        <p:sp>
          <p:nvSpPr>
            <p:cNvPr id="49" name="上下矢印 48"/>
            <p:cNvSpPr/>
            <p:nvPr/>
          </p:nvSpPr>
          <p:spPr bwMode="auto">
            <a:xfrm rot="5400000">
              <a:off x="5821418" y="3426032"/>
              <a:ext cx="381000" cy="528145"/>
            </a:xfrm>
            <a:prstGeom prst="upDownArrow">
              <a:avLst/>
            </a:prstGeom>
            <a:solidFill>
              <a:srgbClr val="E6D6AF"/>
            </a:solidFill>
            <a:ln>
              <a:noFill/>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0" lang="ja-JP" altLang="en-US" sz="1200" b="0" i="0" u="none" strike="noStrike" cap="none" normalizeH="0" baseline="0" smtClean="0">
                <a:ln>
                  <a:noFill/>
                </a:ln>
                <a:solidFill>
                  <a:srgbClr val="484848"/>
                </a:solidFill>
                <a:effectLst/>
                <a:latin typeface="メイリオ"/>
                <a:ea typeface="メイリオ"/>
                <a:cs typeface="メイリオ"/>
              </a:endParaRPr>
            </a:p>
          </p:txBody>
        </p:sp>
        <p:sp>
          <p:nvSpPr>
            <p:cNvPr id="50" name="上下矢印 49"/>
            <p:cNvSpPr/>
            <p:nvPr/>
          </p:nvSpPr>
          <p:spPr bwMode="auto">
            <a:xfrm rot="2700000">
              <a:off x="7416363" y="2666658"/>
              <a:ext cx="381000" cy="528145"/>
            </a:xfrm>
            <a:prstGeom prst="upDownArrow">
              <a:avLst/>
            </a:prstGeom>
            <a:solidFill>
              <a:srgbClr val="E6D6AF"/>
            </a:solidFill>
            <a:ln>
              <a:noFill/>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0" lang="ja-JP" altLang="en-US" sz="1200" b="0" i="0" u="none" strike="noStrike" cap="none" normalizeH="0" baseline="0" smtClean="0">
                <a:ln>
                  <a:noFill/>
                </a:ln>
                <a:solidFill>
                  <a:srgbClr val="484848"/>
                </a:solidFill>
                <a:effectLst/>
                <a:latin typeface="メイリオ"/>
                <a:ea typeface="メイリオ"/>
                <a:cs typeface="メイリオ"/>
              </a:endParaRPr>
            </a:p>
          </p:txBody>
        </p:sp>
        <p:sp>
          <p:nvSpPr>
            <p:cNvPr id="51" name="上下矢印 50"/>
            <p:cNvSpPr/>
            <p:nvPr/>
          </p:nvSpPr>
          <p:spPr bwMode="auto">
            <a:xfrm rot="2700000">
              <a:off x="5764060" y="4261604"/>
              <a:ext cx="381000" cy="528145"/>
            </a:xfrm>
            <a:prstGeom prst="upDownArrow">
              <a:avLst/>
            </a:prstGeom>
            <a:solidFill>
              <a:srgbClr val="E6D6AF"/>
            </a:solidFill>
            <a:ln>
              <a:noFill/>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0" lang="ja-JP" altLang="en-US" sz="1200" b="0" i="0" u="none" strike="noStrike" cap="none" normalizeH="0" baseline="0" smtClean="0">
                <a:ln>
                  <a:noFill/>
                </a:ln>
                <a:solidFill>
                  <a:srgbClr val="484848"/>
                </a:solidFill>
                <a:effectLst/>
                <a:latin typeface="メイリオ"/>
                <a:ea typeface="メイリオ"/>
                <a:cs typeface="メイリオ"/>
              </a:endParaRPr>
            </a:p>
          </p:txBody>
        </p:sp>
        <p:sp>
          <p:nvSpPr>
            <p:cNvPr id="52" name="上下矢印 51"/>
            <p:cNvSpPr/>
            <p:nvPr/>
          </p:nvSpPr>
          <p:spPr bwMode="auto">
            <a:xfrm rot="8100000">
              <a:off x="5821418" y="2696427"/>
              <a:ext cx="381000" cy="528145"/>
            </a:xfrm>
            <a:prstGeom prst="upDownArrow">
              <a:avLst/>
            </a:prstGeom>
            <a:solidFill>
              <a:srgbClr val="E6D6AF"/>
            </a:solidFill>
            <a:ln>
              <a:noFill/>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0" lang="ja-JP" altLang="en-US" sz="1200" b="0" i="0" u="none" strike="noStrike" cap="none" normalizeH="0" baseline="0" smtClean="0">
                <a:ln>
                  <a:noFill/>
                </a:ln>
                <a:solidFill>
                  <a:srgbClr val="484848"/>
                </a:solidFill>
                <a:effectLst/>
                <a:latin typeface="メイリオ"/>
                <a:ea typeface="メイリオ"/>
                <a:cs typeface="メイリオ"/>
              </a:endParaRPr>
            </a:p>
          </p:txBody>
        </p:sp>
        <p:sp>
          <p:nvSpPr>
            <p:cNvPr id="53" name="上下矢印 52"/>
            <p:cNvSpPr/>
            <p:nvPr/>
          </p:nvSpPr>
          <p:spPr bwMode="auto">
            <a:xfrm rot="8100000">
              <a:off x="7408481" y="4261603"/>
              <a:ext cx="381000" cy="528145"/>
            </a:xfrm>
            <a:prstGeom prst="upDownArrow">
              <a:avLst/>
            </a:prstGeom>
            <a:solidFill>
              <a:srgbClr val="E6D6AF"/>
            </a:solidFill>
            <a:ln>
              <a:noFill/>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0" lang="ja-JP" altLang="en-US" sz="1200" b="0" i="0" u="none" strike="noStrike" cap="none" normalizeH="0" baseline="0" smtClean="0">
                <a:ln>
                  <a:noFill/>
                </a:ln>
                <a:solidFill>
                  <a:srgbClr val="484848"/>
                </a:solidFill>
                <a:effectLst/>
                <a:latin typeface="メイリオ"/>
                <a:ea typeface="メイリオ"/>
                <a:cs typeface="メイリオ"/>
              </a:endParaRPr>
            </a:p>
          </p:txBody>
        </p:sp>
      </p:grpSp>
      <p:sp>
        <p:nvSpPr>
          <p:cNvPr id="56" name="テキスト ボックス 55"/>
          <p:cNvSpPr txBox="1"/>
          <p:nvPr/>
        </p:nvSpPr>
        <p:spPr>
          <a:xfrm>
            <a:off x="371887" y="5796280"/>
            <a:ext cx="3890809" cy="646331"/>
          </a:xfrm>
          <a:prstGeom prst="rect">
            <a:avLst/>
          </a:prstGeom>
          <a:noFill/>
        </p:spPr>
        <p:txBody>
          <a:bodyPr wrap="none" rtlCol="0">
            <a:spAutoFit/>
          </a:bodyPr>
          <a:lstStyle/>
          <a:p>
            <a:pPr marL="171450" indent="-171450">
              <a:buFont typeface="Wingdings" pitchFamily="2" charset="2"/>
              <a:buChar char="l"/>
            </a:pPr>
            <a:r>
              <a:rPr kumimoji="1" lang="ja-JP" altLang="en-US" sz="1200" dirty="0" smtClean="0">
                <a:solidFill>
                  <a:schemeClr val="accent5">
                    <a:lumMod val="75000"/>
                  </a:schemeClr>
                </a:solidFill>
                <a:latin typeface="メイリオ"/>
                <a:ea typeface="メイリオ"/>
                <a:cs typeface="メイリオ"/>
              </a:rPr>
              <a:t>同一経営プロセス</a:t>
            </a:r>
            <a:r>
              <a:rPr kumimoji="1" lang="en-US" altLang="ja-JP" sz="1200" dirty="0" smtClean="0">
                <a:solidFill>
                  <a:schemeClr val="accent5">
                    <a:lumMod val="75000"/>
                  </a:schemeClr>
                </a:solidFill>
                <a:latin typeface="メイリオ"/>
                <a:ea typeface="メイリオ"/>
                <a:cs typeface="メイリオ"/>
              </a:rPr>
              <a:t>/</a:t>
            </a:r>
            <a:r>
              <a:rPr kumimoji="1" lang="ja-JP" altLang="en-US" sz="1200" dirty="0" smtClean="0">
                <a:solidFill>
                  <a:schemeClr val="accent5">
                    <a:lumMod val="75000"/>
                  </a:schemeClr>
                </a:solidFill>
                <a:latin typeface="メイリオ"/>
                <a:ea typeface="メイリオ"/>
                <a:cs typeface="メイリオ"/>
              </a:rPr>
              <a:t>同一アプリケーシュン</a:t>
            </a:r>
            <a:endParaRPr lang="ja-JP" altLang="en-US" sz="1200" dirty="0" smtClean="0">
              <a:solidFill>
                <a:schemeClr val="accent5">
                  <a:lumMod val="75000"/>
                </a:schemeClr>
              </a:solidFill>
              <a:latin typeface="メイリオ"/>
              <a:ea typeface="メイリオ"/>
              <a:cs typeface="メイリオ"/>
            </a:endParaRPr>
          </a:p>
          <a:p>
            <a:pPr marL="171450" indent="-171450">
              <a:buFont typeface="Wingdings" pitchFamily="2" charset="2"/>
              <a:buChar char="l"/>
            </a:pPr>
            <a:r>
              <a:rPr lang="ja-JP" altLang="en-US" sz="1200" dirty="0" smtClean="0">
                <a:solidFill>
                  <a:schemeClr val="accent5">
                    <a:lumMod val="75000"/>
                  </a:schemeClr>
                </a:solidFill>
                <a:latin typeface="メイリオ"/>
                <a:ea typeface="メイリオ"/>
                <a:cs typeface="メイリオ"/>
              </a:rPr>
              <a:t>同一勘定科目・管理基準</a:t>
            </a:r>
          </a:p>
          <a:p>
            <a:pPr marL="171450" indent="-171450">
              <a:buFont typeface="Wingdings" pitchFamily="2" charset="2"/>
              <a:buChar char="l"/>
            </a:pPr>
            <a:r>
              <a:rPr kumimoji="1" lang="ja-JP" altLang="en-US" sz="1200" dirty="0" smtClean="0">
                <a:solidFill>
                  <a:schemeClr val="accent5">
                    <a:lumMod val="75000"/>
                  </a:schemeClr>
                </a:solidFill>
                <a:latin typeface="メイリオ"/>
                <a:ea typeface="メイリオ"/>
                <a:cs typeface="メイリオ"/>
              </a:rPr>
              <a:t>複数企業体が、同一企業体のごときオペレーション</a:t>
            </a:r>
          </a:p>
        </p:txBody>
      </p:sp>
      <p:sp>
        <p:nvSpPr>
          <p:cNvPr id="58" name="角丸四角形 57"/>
          <p:cNvSpPr/>
          <p:nvPr/>
        </p:nvSpPr>
        <p:spPr bwMode="auto">
          <a:xfrm>
            <a:off x="395536" y="1124744"/>
            <a:ext cx="3949263" cy="457200"/>
          </a:xfrm>
          <a:prstGeom prst="roundRect">
            <a:avLst>
              <a:gd name="adj" fmla="val 0"/>
            </a:avLst>
          </a:prstGeom>
          <a:solidFill>
            <a:schemeClr val="accent5">
              <a:lumMod val="75000"/>
            </a:schemeClr>
          </a:solidFill>
          <a:ln>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en-US" altLang="ja-JP" sz="2000" b="0" i="0" u="none" strike="noStrike" cap="none" normalizeH="0" baseline="0" dirty="0" smtClean="0">
                <a:ln>
                  <a:noFill/>
                </a:ln>
                <a:solidFill>
                  <a:schemeClr val="bg1"/>
                </a:solidFill>
                <a:effectLst/>
                <a:latin typeface="メイリオ"/>
                <a:ea typeface="メイリオ"/>
                <a:cs typeface="メイリオ"/>
              </a:rPr>
              <a:t>ERP</a:t>
            </a:r>
            <a:r>
              <a:rPr kumimoji="0" lang="ja-JP" altLang="en-US" sz="2000" b="0" i="0" u="none" strike="noStrike" cap="none" normalizeH="0" baseline="0" dirty="0" smtClean="0">
                <a:ln>
                  <a:noFill/>
                </a:ln>
                <a:solidFill>
                  <a:schemeClr val="bg1"/>
                </a:solidFill>
                <a:effectLst/>
                <a:latin typeface="メイリオ"/>
                <a:ea typeface="メイリオ"/>
                <a:cs typeface="メイリオ"/>
              </a:rPr>
              <a:t>の目指す理想型</a:t>
            </a:r>
          </a:p>
        </p:txBody>
      </p:sp>
      <p:sp>
        <p:nvSpPr>
          <p:cNvPr id="76" name="テキスト ボックス 75"/>
          <p:cNvSpPr txBox="1"/>
          <p:nvPr/>
        </p:nvSpPr>
        <p:spPr>
          <a:xfrm>
            <a:off x="4638417" y="5796280"/>
            <a:ext cx="4254063" cy="646331"/>
          </a:xfrm>
          <a:prstGeom prst="rect">
            <a:avLst/>
          </a:prstGeom>
          <a:noFill/>
        </p:spPr>
        <p:txBody>
          <a:bodyPr wrap="square" rtlCol="0">
            <a:spAutoFit/>
          </a:bodyPr>
          <a:lstStyle/>
          <a:p>
            <a:pPr marL="171450" indent="-171450">
              <a:buFont typeface="Wingdings" pitchFamily="2" charset="2"/>
              <a:buChar char="l"/>
            </a:pPr>
            <a:r>
              <a:rPr kumimoji="1" lang="ja-JP" altLang="en-US" sz="1200" dirty="0" smtClean="0">
                <a:solidFill>
                  <a:srgbClr val="006600"/>
                </a:solidFill>
                <a:latin typeface="メイリオ"/>
                <a:ea typeface="メイリオ"/>
                <a:cs typeface="メイリオ"/>
              </a:rPr>
              <a:t>個別経営プロセス</a:t>
            </a:r>
            <a:r>
              <a:rPr kumimoji="1" lang="en-US" altLang="ja-JP" sz="1200" dirty="0" smtClean="0">
                <a:solidFill>
                  <a:srgbClr val="006600"/>
                </a:solidFill>
                <a:latin typeface="メイリオ"/>
                <a:ea typeface="メイリオ"/>
                <a:cs typeface="メイリオ"/>
              </a:rPr>
              <a:t>/</a:t>
            </a:r>
            <a:r>
              <a:rPr lang="ja-JP" altLang="en-US" sz="1200" dirty="0" smtClean="0">
                <a:solidFill>
                  <a:srgbClr val="006600"/>
                </a:solidFill>
                <a:latin typeface="メイリオ"/>
                <a:ea typeface="メイリオ"/>
                <a:cs typeface="メイリオ"/>
              </a:rPr>
              <a:t>個別アプリケーション</a:t>
            </a:r>
          </a:p>
          <a:p>
            <a:pPr marL="171450" indent="-171450">
              <a:buFont typeface="Wingdings" pitchFamily="2" charset="2"/>
              <a:buChar char="l"/>
            </a:pPr>
            <a:r>
              <a:rPr lang="ja-JP" altLang="en-US" sz="1200" dirty="0" smtClean="0">
                <a:solidFill>
                  <a:srgbClr val="800000"/>
                </a:solidFill>
                <a:latin typeface="メイリオ"/>
                <a:ea typeface="メイリオ"/>
                <a:cs typeface="メイリオ"/>
              </a:rPr>
              <a:t>本社勘定科目・管理基準に準拠</a:t>
            </a:r>
          </a:p>
          <a:p>
            <a:pPr marL="171450" indent="-171450">
              <a:buFont typeface="Wingdings" pitchFamily="2" charset="2"/>
              <a:buChar char="l"/>
            </a:pPr>
            <a:r>
              <a:rPr kumimoji="1" lang="ja-JP" altLang="en-US" sz="1200" dirty="0" smtClean="0">
                <a:solidFill>
                  <a:srgbClr val="006600"/>
                </a:solidFill>
                <a:latin typeface="メイリオ"/>
                <a:ea typeface="メイリオ"/>
                <a:cs typeface="メイリオ"/>
              </a:rPr>
              <a:t>複数企業体の個別オペレーション／データ組替連携</a:t>
            </a:r>
          </a:p>
        </p:txBody>
      </p:sp>
      <p:grpSp>
        <p:nvGrpSpPr>
          <p:cNvPr id="7" name="図形グループ 6"/>
          <p:cNvGrpSpPr/>
          <p:nvPr/>
        </p:nvGrpSpPr>
        <p:grpSpPr>
          <a:xfrm>
            <a:off x="4638417" y="1124744"/>
            <a:ext cx="3949263" cy="4574288"/>
            <a:chOff x="4638417" y="1124744"/>
            <a:chExt cx="3949263" cy="4574288"/>
          </a:xfrm>
        </p:grpSpPr>
        <p:sp>
          <p:nvSpPr>
            <p:cNvPr id="59" name="角丸四角形 58"/>
            <p:cNvSpPr/>
            <p:nvPr/>
          </p:nvSpPr>
          <p:spPr bwMode="auto">
            <a:xfrm>
              <a:off x="5883893" y="3029404"/>
              <a:ext cx="1447800" cy="1371600"/>
            </a:xfrm>
            <a:prstGeom prst="roundRect">
              <a:avLst>
                <a:gd name="adj" fmla="val 0"/>
              </a:avLst>
            </a:prstGeom>
            <a:solidFill>
              <a:schemeClr val="accent6">
                <a:lumMod val="75000"/>
              </a:schemeClr>
            </a:solidFill>
            <a:ln>
              <a:noFill/>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ja-JP" altLang="en-US" sz="2000" b="0" i="0" u="none" strike="noStrike" cap="none" normalizeH="0" baseline="0" dirty="0" smtClean="0">
                  <a:ln>
                    <a:noFill/>
                  </a:ln>
                  <a:solidFill>
                    <a:schemeClr val="bg1"/>
                  </a:solidFill>
                  <a:effectLst/>
                  <a:latin typeface="メイリオ"/>
                  <a:ea typeface="メイリオ"/>
                  <a:cs typeface="メイリオ"/>
                </a:rPr>
                <a:t>本　社</a:t>
              </a:r>
            </a:p>
            <a:p>
              <a:pPr marL="0" marR="0" indent="0" algn="ctr" defTabSz="914400" rtl="0" eaLnBrk="1" fontAlgn="base" latinLnBrk="0" hangingPunct="1">
                <a:lnSpc>
                  <a:spcPct val="100000"/>
                </a:lnSpc>
                <a:spcBef>
                  <a:spcPct val="20000"/>
                </a:spcBef>
                <a:spcAft>
                  <a:spcPct val="0"/>
                </a:spcAft>
                <a:buClrTx/>
                <a:buSzTx/>
                <a:buFontTx/>
                <a:buNone/>
                <a:tabLst/>
              </a:pPr>
              <a:endParaRPr kumimoji="0" lang="ja-JP" altLang="en-US" sz="800" b="0" i="0" u="none" strike="noStrike" cap="none" normalizeH="0" baseline="0" dirty="0" smtClean="0">
                <a:ln>
                  <a:noFill/>
                </a:ln>
                <a:solidFill>
                  <a:schemeClr val="bg1"/>
                </a:solidFill>
                <a:effectLst/>
                <a:latin typeface="メイリオ"/>
                <a:ea typeface="メイリオ"/>
                <a:cs typeface="メイリオ"/>
              </a:endParaRPr>
            </a:p>
            <a:p>
              <a:pPr marL="0" marR="0" indent="0" algn="ctr" defTabSz="914400" rtl="0" eaLnBrk="1" fontAlgn="base" latinLnBrk="0" hangingPunct="1">
                <a:lnSpc>
                  <a:spcPct val="100000"/>
                </a:lnSpc>
                <a:spcBef>
                  <a:spcPct val="20000"/>
                </a:spcBef>
                <a:spcAft>
                  <a:spcPct val="0"/>
                </a:spcAft>
                <a:buClrTx/>
                <a:buSzTx/>
                <a:buFontTx/>
                <a:buNone/>
                <a:tabLst/>
              </a:pPr>
              <a:endParaRPr kumimoji="0" lang="ja-JP" altLang="en-US" sz="2000" dirty="0">
                <a:solidFill>
                  <a:schemeClr val="bg1"/>
                </a:solidFill>
                <a:latin typeface="メイリオ"/>
                <a:ea typeface="メイリオ"/>
                <a:cs typeface="メイリオ"/>
              </a:endParaRPr>
            </a:p>
            <a:p>
              <a:pPr marL="0" marR="0" indent="0" algn="ctr" defTabSz="914400" rtl="0" eaLnBrk="1" fontAlgn="base" latinLnBrk="0" hangingPunct="1">
                <a:lnSpc>
                  <a:spcPct val="100000"/>
                </a:lnSpc>
                <a:spcBef>
                  <a:spcPct val="20000"/>
                </a:spcBef>
                <a:spcAft>
                  <a:spcPct val="0"/>
                </a:spcAft>
                <a:buClrTx/>
                <a:buSzTx/>
                <a:buFontTx/>
                <a:buNone/>
                <a:tabLst/>
              </a:pPr>
              <a:endParaRPr kumimoji="0" lang="ja-JP" altLang="en-US" sz="1400" b="0" i="0" u="none" strike="noStrike" cap="none" normalizeH="0" baseline="0" dirty="0" smtClean="0">
                <a:ln>
                  <a:noFill/>
                </a:ln>
                <a:solidFill>
                  <a:schemeClr val="bg1"/>
                </a:solidFill>
                <a:effectLst/>
                <a:latin typeface="メイリオ"/>
                <a:ea typeface="メイリオ"/>
                <a:cs typeface="メイリオ"/>
              </a:endParaRPr>
            </a:p>
          </p:txBody>
        </p:sp>
        <p:sp>
          <p:nvSpPr>
            <p:cNvPr id="60" name="角丸四角形 59"/>
            <p:cNvSpPr/>
            <p:nvPr/>
          </p:nvSpPr>
          <p:spPr bwMode="auto">
            <a:xfrm>
              <a:off x="6090159" y="4632232"/>
              <a:ext cx="1066800" cy="1066800"/>
            </a:xfrm>
            <a:prstGeom prst="roundRect">
              <a:avLst>
                <a:gd name="adj" fmla="val 0"/>
              </a:avLst>
            </a:prstGeom>
            <a:solidFill>
              <a:srgbClr val="558ED5"/>
            </a:solidFill>
            <a:ln>
              <a:noFill/>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vert="horz" wrap="square" lIns="91440" tIns="45720" rIns="91440" bIns="45720" numCol="1" rtlCol="0" anchor="ctr" anchorCtr="0" compatLnSpc="1">
              <a:prstTxWarp prst="textNoShape">
                <a:avLst/>
              </a:prstTxWarp>
            </a:bodyPr>
            <a:lstStyle/>
            <a:p>
              <a:pPr algn="ctr">
                <a:spcBef>
                  <a:spcPct val="20000"/>
                </a:spcBef>
              </a:pPr>
              <a:r>
                <a:rPr kumimoji="0" lang="ja-JP" altLang="en-US" sz="1800" b="0" i="0" u="none" strike="noStrike" cap="none" normalizeH="0" baseline="0" dirty="0" smtClean="0">
                  <a:ln>
                    <a:noFill/>
                  </a:ln>
                  <a:solidFill>
                    <a:schemeClr val="bg1"/>
                  </a:solidFill>
                  <a:effectLst/>
                  <a:latin typeface="メイリオ"/>
                  <a:ea typeface="メイリオ"/>
                  <a:cs typeface="メイリオ"/>
                </a:rPr>
                <a:t>子会社</a:t>
              </a:r>
            </a:p>
            <a:p>
              <a:pPr algn="ctr">
                <a:spcBef>
                  <a:spcPct val="20000"/>
                </a:spcBef>
              </a:pPr>
              <a:endParaRPr kumimoji="0" lang="ja-JP" altLang="en-US" dirty="0">
                <a:solidFill>
                  <a:schemeClr val="bg1"/>
                </a:solidFill>
                <a:latin typeface="メイリオ"/>
                <a:ea typeface="メイリオ"/>
                <a:cs typeface="メイリオ"/>
              </a:endParaRPr>
            </a:p>
            <a:p>
              <a:pPr algn="ctr">
                <a:spcBef>
                  <a:spcPct val="20000"/>
                </a:spcBef>
              </a:pPr>
              <a:endParaRPr kumimoji="0" lang="ja-JP" altLang="en-US" b="0" i="0" u="none" strike="noStrike" cap="none" normalizeH="0" baseline="0" dirty="0" smtClean="0">
                <a:ln>
                  <a:noFill/>
                </a:ln>
                <a:solidFill>
                  <a:schemeClr val="bg1"/>
                </a:solidFill>
                <a:effectLst/>
                <a:latin typeface="メイリオ"/>
                <a:ea typeface="メイリオ"/>
                <a:cs typeface="メイリオ"/>
              </a:endParaRPr>
            </a:p>
          </p:txBody>
        </p:sp>
        <p:sp>
          <p:nvSpPr>
            <p:cNvPr id="61" name="角丸四角形 60"/>
            <p:cNvSpPr/>
            <p:nvPr/>
          </p:nvSpPr>
          <p:spPr bwMode="auto">
            <a:xfrm>
              <a:off x="6090159" y="1734004"/>
              <a:ext cx="1066800" cy="1066800"/>
            </a:xfrm>
            <a:prstGeom prst="roundRect">
              <a:avLst>
                <a:gd name="adj" fmla="val 0"/>
              </a:avLst>
            </a:prstGeom>
            <a:solidFill>
              <a:schemeClr val="accent5">
                <a:lumMod val="75000"/>
              </a:schemeClr>
            </a:solidFill>
            <a:ln>
              <a:noFill/>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vert="horz" wrap="square" lIns="91440" tIns="45720" rIns="91440" bIns="45720" numCol="1" rtlCol="0" anchor="ctr" anchorCtr="0" compatLnSpc="1">
              <a:prstTxWarp prst="textNoShape">
                <a:avLst/>
              </a:prstTxWarp>
            </a:bodyPr>
            <a:lstStyle/>
            <a:p>
              <a:pPr algn="ctr">
                <a:spcBef>
                  <a:spcPct val="20000"/>
                </a:spcBef>
              </a:pPr>
              <a:r>
                <a:rPr kumimoji="0" lang="ja-JP" altLang="en-US" sz="1800" b="0" i="0" u="none" strike="noStrike" cap="none" normalizeH="0" baseline="0" dirty="0" smtClean="0">
                  <a:ln>
                    <a:noFill/>
                  </a:ln>
                  <a:solidFill>
                    <a:schemeClr val="bg1"/>
                  </a:solidFill>
                  <a:effectLst/>
                  <a:latin typeface="メイリオ"/>
                  <a:ea typeface="メイリオ"/>
                  <a:cs typeface="メイリオ"/>
                </a:rPr>
                <a:t>子会社</a:t>
              </a:r>
            </a:p>
            <a:p>
              <a:pPr algn="ctr">
                <a:spcBef>
                  <a:spcPct val="20000"/>
                </a:spcBef>
              </a:pPr>
              <a:endParaRPr kumimoji="0" lang="ja-JP" altLang="en-US" dirty="0">
                <a:solidFill>
                  <a:schemeClr val="bg1"/>
                </a:solidFill>
                <a:latin typeface="メイリオ"/>
                <a:ea typeface="メイリオ"/>
                <a:cs typeface="メイリオ"/>
              </a:endParaRPr>
            </a:p>
            <a:p>
              <a:pPr algn="ctr">
                <a:spcBef>
                  <a:spcPct val="20000"/>
                </a:spcBef>
              </a:pPr>
              <a:endParaRPr kumimoji="0" lang="ja-JP" altLang="en-US" b="0" i="0" u="none" strike="noStrike" cap="none" normalizeH="0" baseline="0" dirty="0" smtClean="0">
                <a:ln>
                  <a:noFill/>
                </a:ln>
                <a:solidFill>
                  <a:schemeClr val="bg1"/>
                </a:solidFill>
                <a:effectLst/>
                <a:latin typeface="メイリオ"/>
                <a:ea typeface="メイリオ"/>
                <a:cs typeface="メイリオ"/>
              </a:endParaRPr>
            </a:p>
          </p:txBody>
        </p:sp>
        <p:sp>
          <p:nvSpPr>
            <p:cNvPr id="62" name="角丸四角形 61"/>
            <p:cNvSpPr/>
            <p:nvPr/>
          </p:nvSpPr>
          <p:spPr bwMode="auto">
            <a:xfrm>
              <a:off x="7520880" y="3176549"/>
              <a:ext cx="1066800" cy="1066800"/>
            </a:xfrm>
            <a:prstGeom prst="roundRect">
              <a:avLst>
                <a:gd name="adj" fmla="val 0"/>
              </a:avLst>
            </a:prstGeom>
            <a:solidFill>
              <a:schemeClr val="accent2">
                <a:lumMod val="75000"/>
              </a:schemeClr>
            </a:solidFill>
            <a:ln>
              <a:noFill/>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vert="horz" wrap="square" lIns="91440" tIns="45720" rIns="91440" bIns="45720" numCol="1" rtlCol="0" anchor="ctr" anchorCtr="0" compatLnSpc="1">
              <a:prstTxWarp prst="textNoShape">
                <a:avLst/>
              </a:prstTxWarp>
            </a:bodyPr>
            <a:lstStyle/>
            <a:p>
              <a:pPr algn="ctr">
                <a:spcBef>
                  <a:spcPct val="20000"/>
                </a:spcBef>
              </a:pPr>
              <a:r>
                <a:rPr kumimoji="0" lang="ja-JP" altLang="en-US" sz="1800" b="0" i="0" u="none" strike="noStrike" cap="none" normalizeH="0" baseline="0" dirty="0" smtClean="0">
                  <a:ln>
                    <a:noFill/>
                  </a:ln>
                  <a:solidFill>
                    <a:schemeClr val="bg1"/>
                  </a:solidFill>
                  <a:effectLst/>
                  <a:latin typeface="メイリオ"/>
                  <a:ea typeface="メイリオ"/>
                  <a:cs typeface="メイリオ"/>
                </a:rPr>
                <a:t>子会社</a:t>
              </a:r>
            </a:p>
            <a:p>
              <a:pPr algn="ctr">
                <a:spcBef>
                  <a:spcPct val="20000"/>
                </a:spcBef>
              </a:pPr>
              <a:endParaRPr kumimoji="0" lang="ja-JP" altLang="en-US" dirty="0">
                <a:solidFill>
                  <a:schemeClr val="bg1"/>
                </a:solidFill>
                <a:latin typeface="メイリオ"/>
                <a:ea typeface="メイリオ"/>
                <a:cs typeface="メイリオ"/>
              </a:endParaRPr>
            </a:p>
            <a:p>
              <a:pPr algn="ctr">
                <a:spcBef>
                  <a:spcPct val="20000"/>
                </a:spcBef>
              </a:pPr>
              <a:endParaRPr kumimoji="0" lang="ja-JP" altLang="en-US" b="0" i="0" u="none" strike="noStrike" cap="none" normalizeH="0" baseline="0" dirty="0" smtClean="0">
                <a:ln>
                  <a:noFill/>
                </a:ln>
                <a:solidFill>
                  <a:schemeClr val="bg1"/>
                </a:solidFill>
                <a:effectLst/>
                <a:latin typeface="メイリオ"/>
                <a:ea typeface="メイリオ"/>
                <a:cs typeface="メイリオ"/>
              </a:endParaRPr>
            </a:p>
          </p:txBody>
        </p:sp>
        <p:sp>
          <p:nvSpPr>
            <p:cNvPr id="63" name="角丸四角形 62"/>
            <p:cNvSpPr/>
            <p:nvPr/>
          </p:nvSpPr>
          <p:spPr bwMode="auto">
            <a:xfrm>
              <a:off x="4638417" y="3176549"/>
              <a:ext cx="1066800" cy="1066800"/>
            </a:xfrm>
            <a:prstGeom prst="roundRect">
              <a:avLst>
                <a:gd name="adj" fmla="val 0"/>
              </a:avLst>
            </a:prstGeom>
            <a:solidFill>
              <a:schemeClr val="accent2">
                <a:lumMod val="60000"/>
                <a:lumOff val="40000"/>
              </a:schemeClr>
            </a:solidFill>
            <a:ln>
              <a:noFill/>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vert="horz" wrap="square" lIns="91440" tIns="45720" rIns="91440" bIns="45720" numCol="1" rtlCol="0" anchor="ctr" anchorCtr="0" compatLnSpc="1">
              <a:prstTxWarp prst="textNoShape">
                <a:avLst/>
              </a:prstTxWarp>
            </a:bodyPr>
            <a:lstStyle/>
            <a:p>
              <a:pPr algn="ctr">
                <a:spcBef>
                  <a:spcPct val="20000"/>
                </a:spcBef>
              </a:pPr>
              <a:r>
                <a:rPr kumimoji="0" lang="ja-JP" altLang="en-US" sz="1800" b="0" i="0" u="none" strike="noStrike" cap="none" normalizeH="0" baseline="0" dirty="0" smtClean="0">
                  <a:ln>
                    <a:noFill/>
                  </a:ln>
                  <a:solidFill>
                    <a:schemeClr val="bg1"/>
                  </a:solidFill>
                  <a:effectLst/>
                  <a:latin typeface="メイリオ"/>
                  <a:ea typeface="メイリオ"/>
                  <a:cs typeface="メイリオ"/>
                </a:rPr>
                <a:t>子会社</a:t>
              </a:r>
            </a:p>
            <a:p>
              <a:pPr algn="ctr">
                <a:spcBef>
                  <a:spcPct val="20000"/>
                </a:spcBef>
              </a:pPr>
              <a:endParaRPr kumimoji="0" lang="ja-JP" altLang="en-US" dirty="0">
                <a:solidFill>
                  <a:schemeClr val="bg1"/>
                </a:solidFill>
                <a:latin typeface="メイリオ"/>
                <a:ea typeface="メイリオ"/>
                <a:cs typeface="メイリオ"/>
              </a:endParaRPr>
            </a:p>
            <a:p>
              <a:pPr algn="ctr">
                <a:spcBef>
                  <a:spcPct val="20000"/>
                </a:spcBef>
              </a:pPr>
              <a:endParaRPr kumimoji="0" lang="ja-JP" altLang="en-US" b="0" i="0" u="none" strike="noStrike" cap="none" normalizeH="0" baseline="0" dirty="0" smtClean="0">
                <a:ln>
                  <a:noFill/>
                </a:ln>
                <a:solidFill>
                  <a:schemeClr val="bg1"/>
                </a:solidFill>
                <a:effectLst/>
                <a:latin typeface="メイリオ"/>
                <a:ea typeface="メイリオ"/>
                <a:cs typeface="メイリオ"/>
              </a:endParaRPr>
            </a:p>
          </p:txBody>
        </p:sp>
        <p:sp>
          <p:nvSpPr>
            <p:cNvPr id="64" name="角丸四角形 63"/>
            <p:cNvSpPr/>
            <p:nvPr/>
          </p:nvSpPr>
          <p:spPr bwMode="auto">
            <a:xfrm>
              <a:off x="7520880" y="1734004"/>
              <a:ext cx="1066800" cy="1066800"/>
            </a:xfrm>
            <a:prstGeom prst="roundRect">
              <a:avLst>
                <a:gd name="adj" fmla="val 0"/>
              </a:avLst>
            </a:prstGeom>
            <a:solidFill>
              <a:schemeClr val="accent2">
                <a:lumMod val="75000"/>
              </a:schemeClr>
            </a:solidFill>
            <a:ln>
              <a:noFill/>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vert="horz" wrap="square" lIns="91440" tIns="45720" rIns="91440" bIns="45720" numCol="1" rtlCol="0" anchor="ctr" anchorCtr="0" compatLnSpc="1">
              <a:prstTxWarp prst="textNoShape">
                <a:avLst/>
              </a:prstTxWarp>
            </a:bodyPr>
            <a:lstStyle/>
            <a:p>
              <a:pPr algn="ctr">
                <a:spcBef>
                  <a:spcPct val="20000"/>
                </a:spcBef>
              </a:pPr>
              <a:r>
                <a:rPr kumimoji="0" lang="ja-JP" altLang="en-US" sz="1800" b="0" i="0" u="none" strike="noStrike" cap="none" normalizeH="0" baseline="0" dirty="0" smtClean="0">
                  <a:ln>
                    <a:noFill/>
                  </a:ln>
                  <a:solidFill>
                    <a:schemeClr val="bg1"/>
                  </a:solidFill>
                  <a:effectLst/>
                  <a:latin typeface="メイリオ"/>
                  <a:ea typeface="メイリオ"/>
                  <a:cs typeface="メイリオ"/>
                </a:rPr>
                <a:t>子会社</a:t>
              </a:r>
            </a:p>
            <a:p>
              <a:pPr algn="ctr">
                <a:spcBef>
                  <a:spcPct val="20000"/>
                </a:spcBef>
              </a:pPr>
              <a:endParaRPr kumimoji="0" lang="ja-JP" altLang="en-US" dirty="0">
                <a:solidFill>
                  <a:schemeClr val="bg1"/>
                </a:solidFill>
                <a:latin typeface="メイリオ"/>
                <a:ea typeface="メイリオ"/>
                <a:cs typeface="メイリオ"/>
              </a:endParaRPr>
            </a:p>
            <a:p>
              <a:pPr algn="ctr">
                <a:spcBef>
                  <a:spcPct val="20000"/>
                </a:spcBef>
              </a:pPr>
              <a:endParaRPr kumimoji="0" lang="ja-JP" altLang="en-US" b="0" i="0" u="none" strike="noStrike" cap="none" normalizeH="0" baseline="0" dirty="0" smtClean="0">
                <a:ln>
                  <a:noFill/>
                </a:ln>
                <a:solidFill>
                  <a:schemeClr val="bg1"/>
                </a:solidFill>
                <a:effectLst/>
                <a:latin typeface="メイリオ"/>
                <a:ea typeface="メイリオ"/>
                <a:cs typeface="メイリオ"/>
              </a:endParaRPr>
            </a:p>
          </p:txBody>
        </p:sp>
        <p:sp>
          <p:nvSpPr>
            <p:cNvPr id="65" name="角丸四角形 64"/>
            <p:cNvSpPr/>
            <p:nvPr/>
          </p:nvSpPr>
          <p:spPr bwMode="auto">
            <a:xfrm>
              <a:off x="7520880" y="4632232"/>
              <a:ext cx="1066800" cy="1066800"/>
            </a:xfrm>
            <a:prstGeom prst="roundRect">
              <a:avLst>
                <a:gd name="adj" fmla="val 0"/>
              </a:avLst>
            </a:prstGeom>
            <a:solidFill>
              <a:schemeClr val="accent3">
                <a:lumMod val="75000"/>
              </a:schemeClr>
            </a:solidFill>
            <a:ln>
              <a:noFill/>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vert="horz" wrap="square" lIns="91440" tIns="45720" rIns="91440" bIns="45720" numCol="1" rtlCol="0" anchor="ctr" anchorCtr="0" compatLnSpc="1">
              <a:prstTxWarp prst="textNoShape">
                <a:avLst/>
              </a:prstTxWarp>
            </a:bodyPr>
            <a:lstStyle/>
            <a:p>
              <a:pPr algn="ctr">
                <a:spcBef>
                  <a:spcPct val="20000"/>
                </a:spcBef>
              </a:pPr>
              <a:r>
                <a:rPr kumimoji="0" lang="ja-JP" altLang="en-US" sz="1800" b="0" i="0" u="none" strike="noStrike" cap="none" normalizeH="0" baseline="0" dirty="0" smtClean="0">
                  <a:ln>
                    <a:noFill/>
                  </a:ln>
                  <a:solidFill>
                    <a:schemeClr val="bg1"/>
                  </a:solidFill>
                  <a:effectLst/>
                  <a:latin typeface="メイリオ"/>
                  <a:ea typeface="メイリオ"/>
                  <a:cs typeface="メイリオ"/>
                </a:rPr>
                <a:t>子会社</a:t>
              </a:r>
            </a:p>
            <a:p>
              <a:pPr algn="ctr">
                <a:spcBef>
                  <a:spcPct val="20000"/>
                </a:spcBef>
              </a:pPr>
              <a:endParaRPr kumimoji="0" lang="ja-JP" altLang="en-US" dirty="0">
                <a:solidFill>
                  <a:schemeClr val="bg1"/>
                </a:solidFill>
                <a:latin typeface="メイリオ"/>
                <a:ea typeface="メイリオ"/>
                <a:cs typeface="メイリオ"/>
              </a:endParaRPr>
            </a:p>
            <a:p>
              <a:pPr algn="ctr">
                <a:spcBef>
                  <a:spcPct val="20000"/>
                </a:spcBef>
              </a:pPr>
              <a:endParaRPr kumimoji="0" lang="ja-JP" altLang="en-US" b="0" i="0" u="none" strike="noStrike" cap="none" normalizeH="0" baseline="0" dirty="0" smtClean="0">
                <a:ln>
                  <a:noFill/>
                </a:ln>
                <a:solidFill>
                  <a:schemeClr val="bg1"/>
                </a:solidFill>
                <a:effectLst/>
                <a:latin typeface="メイリオ"/>
                <a:ea typeface="メイリオ"/>
                <a:cs typeface="メイリオ"/>
              </a:endParaRPr>
            </a:p>
          </p:txBody>
        </p:sp>
        <p:sp>
          <p:nvSpPr>
            <p:cNvPr id="66" name="角丸四角形 65"/>
            <p:cNvSpPr/>
            <p:nvPr/>
          </p:nvSpPr>
          <p:spPr bwMode="auto">
            <a:xfrm>
              <a:off x="4638417" y="4632232"/>
              <a:ext cx="1066800" cy="1066800"/>
            </a:xfrm>
            <a:prstGeom prst="roundRect">
              <a:avLst>
                <a:gd name="adj" fmla="val 0"/>
              </a:avLst>
            </a:prstGeom>
            <a:solidFill>
              <a:schemeClr val="tx2">
                <a:lumMod val="60000"/>
                <a:lumOff val="40000"/>
              </a:schemeClr>
            </a:solidFill>
            <a:ln>
              <a:noFill/>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vert="horz" wrap="square" lIns="91440" tIns="45720" rIns="91440" bIns="45720" numCol="1" rtlCol="0" anchor="ctr" anchorCtr="0" compatLnSpc="1">
              <a:prstTxWarp prst="textNoShape">
                <a:avLst/>
              </a:prstTxWarp>
            </a:bodyPr>
            <a:lstStyle/>
            <a:p>
              <a:pPr algn="ctr">
                <a:spcBef>
                  <a:spcPct val="20000"/>
                </a:spcBef>
              </a:pPr>
              <a:r>
                <a:rPr kumimoji="0" lang="ja-JP" altLang="en-US" sz="1800" b="0" i="0" u="none" strike="noStrike" cap="none" normalizeH="0" baseline="0" dirty="0" smtClean="0">
                  <a:ln>
                    <a:noFill/>
                  </a:ln>
                  <a:solidFill>
                    <a:schemeClr val="bg1"/>
                  </a:solidFill>
                  <a:effectLst/>
                  <a:latin typeface="メイリオ"/>
                  <a:ea typeface="メイリオ"/>
                  <a:cs typeface="メイリオ"/>
                </a:rPr>
                <a:t>子会社</a:t>
              </a:r>
            </a:p>
            <a:p>
              <a:pPr algn="ctr">
                <a:spcBef>
                  <a:spcPct val="20000"/>
                </a:spcBef>
              </a:pPr>
              <a:endParaRPr kumimoji="0" lang="ja-JP" altLang="en-US" dirty="0">
                <a:solidFill>
                  <a:schemeClr val="bg1"/>
                </a:solidFill>
                <a:latin typeface="メイリオ"/>
                <a:ea typeface="メイリオ"/>
                <a:cs typeface="メイリオ"/>
              </a:endParaRPr>
            </a:p>
            <a:p>
              <a:pPr algn="ctr">
                <a:spcBef>
                  <a:spcPct val="20000"/>
                </a:spcBef>
              </a:pPr>
              <a:endParaRPr kumimoji="0" lang="ja-JP" altLang="en-US" b="0" i="0" u="none" strike="noStrike" cap="none" normalizeH="0" baseline="0" dirty="0" smtClean="0">
                <a:ln>
                  <a:noFill/>
                </a:ln>
                <a:solidFill>
                  <a:schemeClr val="bg1"/>
                </a:solidFill>
                <a:effectLst/>
                <a:latin typeface="メイリオ"/>
                <a:ea typeface="メイリオ"/>
                <a:cs typeface="メイリオ"/>
              </a:endParaRPr>
            </a:p>
          </p:txBody>
        </p:sp>
        <p:sp>
          <p:nvSpPr>
            <p:cNvPr id="67" name="角丸四角形 66"/>
            <p:cNvSpPr/>
            <p:nvPr/>
          </p:nvSpPr>
          <p:spPr bwMode="auto">
            <a:xfrm>
              <a:off x="4638417" y="1734004"/>
              <a:ext cx="1066800" cy="1066800"/>
            </a:xfrm>
            <a:prstGeom prst="roundRect">
              <a:avLst>
                <a:gd name="adj" fmla="val 0"/>
              </a:avLst>
            </a:prstGeom>
            <a:solidFill>
              <a:schemeClr val="accent3">
                <a:lumMod val="75000"/>
              </a:schemeClr>
            </a:solidFill>
            <a:ln>
              <a:noFill/>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ja-JP" altLang="en-US" sz="1800" b="0" i="0" u="none" strike="noStrike" cap="none" normalizeH="0" baseline="0" dirty="0" smtClean="0">
                  <a:ln>
                    <a:noFill/>
                  </a:ln>
                  <a:solidFill>
                    <a:schemeClr val="bg1"/>
                  </a:solidFill>
                  <a:effectLst/>
                  <a:latin typeface="メイリオ"/>
                  <a:ea typeface="メイリオ"/>
                  <a:cs typeface="メイリオ"/>
                </a:rPr>
                <a:t>子会社</a:t>
              </a:r>
            </a:p>
            <a:p>
              <a:pPr marL="0" marR="0" indent="0" algn="ctr" defTabSz="914400" rtl="0" eaLnBrk="1" fontAlgn="base" latinLnBrk="0" hangingPunct="1">
                <a:lnSpc>
                  <a:spcPct val="100000"/>
                </a:lnSpc>
                <a:spcBef>
                  <a:spcPct val="20000"/>
                </a:spcBef>
                <a:spcAft>
                  <a:spcPct val="0"/>
                </a:spcAft>
                <a:buClrTx/>
                <a:buSzTx/>
                <a:buFontTx/>
                <a:buNone/>
                <a:tabLst/>
              </a:pPr>
              <a:endParaRPr kumimoji="0" lang="ja-JP" altLang="en-US" dirty="0">
                <a:solidFill>
                  <a:schemeClr val="bg1"/>
                </a:solidFill>
                <a:latin typeface="メイリオ"/>
                <a:ea typeface="メイリオ"/>
                <a:cs typeface="メイリオ"/>
              </a:endParaRPr>
            </a:p>
            <a:p>
              <a:pPr marL="0" marR="0" indent="0" algn="ctr" defTabSz="914400" rtl="0" eaLnBrk="1" fontAlgn="base" latinLnBrk="0" hangingPunct="1">
                <a:lnSpc>
                  <a:spcPct val="100000"/>
                </a:lnSpc>
                <a:spcBef>
                  <a:spcPct val="20000"/>
                </a:spcBef>
                <a:spcAft>
                  <a:spcPct val="0"/>
                </a:spcAft>
                <a:buClrTx/>
                <a:buSzTx/>
                <a:buFontTx/>
                <a:buNone/>
                <a:tabLst/>
              </a:pPr>
              <a:endParaRPr kumimoji="0" lang="ja-JP" altLang="en-US" b="0" i="0" u="none" strike="noStrike" cap="none" normalizeH="0" baseline="0" dirty="0" smtClean="0">
                <a:ln>
                  <a:noFill/>
                </a:ln>
                <a:solidFill>
                  <a:schemeClr val="bg1"/>
                </a:solidFill>
                <a:effectLst/>
                <a:latin typeface="メイリオ"/>
                <a:ea typeface="メイリオ"/>
                <a:cs typeface="メイリオ"/>
              </a:endParaRPr>
            </a:p>
          </p:txBody>
        </p:sp>
        <p:sp>
          <p:nvSpPr>
            <p:cNvPr id="68" name="上下矢印 67"/>
            <p:cNvSpPr/>
            <p:nvPr/>
          </p:nvSpPr>
          <p:spPr bwMode="auto">
            <a:xfrm>
              <a:off x="6417293" y="2648404"/>
              <a:ext cx="381000" cy="528145"/>
            </a:xfrm>
            <a:prstGeom prst="upDownArrow">
              <a:avLst/>
            </a:prstGeom>
            <a:solidFill>
              <a:srgbClr val="0000FF"/>
            </a:solidFill>
            <a:ln>
              <a:noFill/>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0" lang="ja-JP" altLang="en-US" sz="1200" b="0" i="0" u="none" strike="noStrike" cap="none" normalizeH="0" baseline="0" smtClean="0">
                <a:ln>
                  <a:noFill/>
                </a:ln>
                <a:solidFill>
                  <a:srgbClr val="484848"/>
                </a:solidFill>
                <a:effectLst/>
                <a:latin typeface="メイリオ"/>
                <a:ea typeface="メイリオ"/>
                <a:cs typeface="メイリオ"/>
              </a:endParaRPr>
            </a:p>
          </p:txBody>
        </p:sp>
        <p:sp>
          <p:nvSpPr>
            <p:cNvPr id="69" name="上下矢印 68"/>
            <p:cNvSpPr/>
            <p:nvPr/>
          </p:nvSpPr>
          <p:spPr bwMode="auto">
            <a:xfrm>
              <a:off x="6433059" y="4243349"/>
              <a:ext cx="381000" cy="528145"/>
            </a:xfrm>
            <a:prstGeom prst="upDownArrow">
              <a:avLst/>
            </a:prstGeom>
            <a:solidFill>
              <a:srgbClr val="0000FF"/>
            </a:solidFill>
            <a:ln>
              <a:noFill/>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0" lang="ja-JP" altLang="en-US" sz="1200" b="0" i="0" u="none" strike="noStrike" cap="none" normalizeH="0" baseline="0" smtClean="0">
                <a:ln>
                  <a:noFill/>
                </a:ln>
                <a:solidFill>
                  <a:srgbClr val="484848"/>
                </a:solidFill>
                <a:effectLst/>
                <a:latin typeface="メイリオ"/>
                <a:ea typeface="メイリオ"/>
                <a:cs typeface="メイリオ"/>
              </a:endParaRPr>
            </a:p>
          </p:txBody>
        </p:sp>
        <p:sp>
          <p:nvSpPr>
            <p:cNvPr id="70" name="上下矢印 69"/>
            <p:cNvSpPr/>
            <p:nvPr/>
          </p:nvSpPr>
          <p:spPr bwMode="auto">
            <a:xfrm rot="5400000">
              <a:off x="7230532" y="3445877"/>
              <a:ext cx="381000" cy="528145"/>
            </a:xfrm>
            <a:prstGeom prst="upDownArrow">
              <a:avLst/>
            </a:prstGeom>
            <a:solidFill>
              <a:srgbClr val="0000FF"/>
            </a:solidFill>
            <a:ln>
              <a:noFill/>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0" lang="ja-JP" altLang="en-US" sz="1200" b="0" i="0" u="none" strike="noStrike" cap="none" normalizeH="0" baseline="0" smtClean="0">
                <a:ln>
                  <a:noFill/>
                </a:ln>
                <a:solidFill>
                  <a:srgbClr val="484848"/>
                </a:solidFill>
                <a:effectLst/>
                <a:latin typeface="メイリオ"/>
                <a:ea typeface="メイリオ"/>
                <a:cs typeface="メイリオ"/>
              </a:endParaRPr>
            </a:p>
          </p:txBody>
        </p:sp>
        <p:sp>
          <p:nvSpPr>
            <p:cNvPr id="71" name="上下矢印 70"/>
            <p:cNvSpPr/>
            <p:nvPr/>
          </p:nvSpPr>
          <p:spPr bwMode="auto">
            <a:xfrm rot="5400000">
              <a:off x="5635586" y="3407777"/>
              <a:ext cx="381000" cy="528145"/>
            </a:xfrm>
            <a:prstGeom prst="upDownArrow">
              <a:avLst/>
            </a:prstGeom>
            <a:solidFill>
              <a:srgbClr val="0000FF"/>
            </a:solidFill>
            <a:ln>
              <a:noFill/>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0" lang="ja-JP" altLang="en-US" sz="1200" b="0" i="0" u="none" strike="noStrike" cap="none" normalizeH="0" baseline="0" smtClean="0">
                <a:ln>
                  <a:noFill/>
                </a:ln>
                <a:solidFill>
                  <a:srgbClr val="484848"/>
                </a:solidFill>
                <a:effectLst/>
                <a:latin typeface="メイリオ"/>
                <a:ea typeface="メイリオ"/>
                <a:cs typeface="メイリオ"/>
              </a:endParaRPr>
            </a:p>
          </p:txBody>
        </p:sp>
        <p:sp>
          <p:nvSpPr>
            <p:cNvPr id="72" name="上下矢印 71"/>
            <p:cNvSpPr/>
            <p:nvPr/>
          </p:nvSpPr>
          <p:spPr bwMode="auto">
            <a:xfrm rot="2700000">
              <a:off x="7230531" y="2648403"/>
              <a:ext cx="381000" cy="528145"/>
            </a:xfrm>
            <a:prstGeom prst="upDownArrow">
              <a:avLst/>
            </a:prstGeom>
            <a:solidFill>
              <a:srgbClr val="0000FF"/>
            </a:solidFill>
            <a:ln>
              <a:noFill/>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0" lang="ja-JP" altLang="en-US" sz="1200" b="0" i="0" u="none" strike="noStrike" cap="none" normalizeH="0" baseline="0" smtClean="0">
                <a:ln>
                  <a:noFill/>
                </a:ln>
                <a:solidFill>
                  <a:srgbClr val="484848"/>
                </a:solidFill>
                <a:effectLst/>
                <a:latin typeface="メイリオ"/>
                <a:ea typeface="メイリオ"/>
                <a:cs typeface="メイリオ"/>
              </a:endParaRPr>
            </a:p>
          </p:txBody>
        </p:sp>
        <p:sp>
          <p:nvSpPr>
            <p:cNvPr id="73" name="上下矢印 72"/>
            <p:cNvSpPr/>
            <p:nvPr/>
          </p:nvSpPr>
          <p:spPr bwMode="auto">
            <a:xfrm rot="2700000">
              <a:off x="5578228" y="4243349"/>
              <a:ext cx="381000" cy="528145"/>
            </a:xfrm>
            <a:prstGeom prst="upDownArrow">
              <a:avLst/>
            </a:prstGeom>
            <a:solidFill>
              <a:srgbClr val="0000FF"/>
            </a:solidFill>
            <a:ln>
              <a:noFill/>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0" lang="ja-JP" altLang="en-US" sz="1200" b="0" i="0" u="none" strike="noStrike" cap="none" normalizeH="0" baseline="0" smtClean="0">
                <a:ln>
                  <a:noFill/>
                </a:ln>
                <a:solidFill>
                  <a:srgbClr val="484848"/>
                </a:solidFill>
                <a:effectLst/>
                <a:latin typeface="メイリオ"/>
                <a:ea typeface="メイリオ"/>
                <a:cs typeface="メイリオ"/>
              </a:endParaRPr>
            </a:p>
          </p:txBody>
        </p:sp>
        <p:sp>
          <p:nvSpPr>
            <p:cNvPr id="74" name="上下矢印 73"/>
            <p:cNvSpPr/>
            <p:nvPr/>
          </p:nvSpPr>
          <p:spPr bwMode="auto">
            <a:xfrm rot="8100000">
              <a:off x="5635586" y="2678172"/>
              <a:ext cx="381000" cy="528145"/>
            </a:xfrm>
            <a:prstGeom prst="upDownArrow">
              <a:avLst/>
            </a:prstGeom>
            <a:solidFill>
              <a:srgbClr val="0000FF"/>
            </a:solidFill>
            <a:ln>
              <a:noFill/>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0" lang="ja-JP" altLang="en-US" sz="1200" b="0" i="0" u="none" strike="noStrike" cap="none" normalizeH="0" baseline="0" smtClean="0">
                <a:ln>
                  <a:noFill/>
                </a:ln>
                <a:solidFill>
                  <a:srgbClr val="484848"/>
                </a:solidFill>
                <a:effectLst/>
                <a:latin typeface="メイリオ"/>
                <a:ea typeface="メイリオ"/>
                <a:cs typeface="メイリオ"/>
              </a:endParaRPr>
            </a:p>
          </p:txBody>
        </p:sp>
        <p:sp>
          <p:nvSpPr>
            <p:cNvPr id="75" name="上下矢印 74"/>
            <p:cNvSpPr/>
            <p:nvPr/>
          </p:nvSpPr>
          <p:spPr bwMode="auto">
            <a:xfrm rot="8100000">
              <a:off x="7222649" y="4243348"/>
              <a:ext cx="381000" cy="528145"/>
            </a:xfrm>
            <a:prstGeom prst="upDownArrow">
              <a:avLst/>
            </a:prstGeom>
            <a:solidFill>
              <a:srgbClr val="0000FF"/>
            </a:solidFill>
            <a:ln>
              <a:noFill/>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0" lang="ja-JP" altLang="en-US" sz="1200" b="0" i="0" u="none" strike="noStrike" cap="none" normalizeH="0" baseline="0" smtClean="0">
                <a:ln>
                  <a:noFill/>
                </a:ln>
                <a:solidFill>
                  <a:srgbClr val="484848"/>
                </a:solidFill>
                <a:effectLst/>
                <a:latin typeface="メイリオ"/>
                <a:ea typeface="メイリオ"/>
                <a:cs typeface="メイリオ"/>
              </a:endParaRPr>
            </a:p>
          </p:txBody>
        </p:sp>
        <p:sp>
          <p:nvSpPr>
            <p:cNvPr id="77" name="角丸四角形 76"/>
            <p:cNvSpPr/>
            <p:nvPr/>
          </p:nvSpPr>
          <p:spPr bwMode="auto">
            <a:xfrm>
              <a:off x="4638417" y="1124744"/>
              <a:ext cx="3949263" cy="457200"/>
            </a:xfrm>
            <a:prstGeom prst="roundRect">
              <a:avLst>
                <a:gd name="adj" fmla="val 0"/>
              </a:avLst>
            </a:prstGeom>
            <a:solidFill>
              <a:srgbClr val="3366FF"/>
            </a:solidFill>
            <a:ln>
              <a:noFill/>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en-US" altLang="ja-JP" sz="2000" b="0" i="0" u="none" strike="noStrike" cap="none" normalizeH="0" baseline="0" dirty="0" smtClean="0">
                  <a:ln>
                    <a:noFill/>
                  </a:ln>
                  <a:solidFill>
                    <a:schemeClr val="bg1"/>
                  </a:solidFill>
                  <a:effectLst/>
                  <a:latin typeface="メイリオ"/>
                  <a:ea typeface="メイリオ"/>
                  <a:cs typeface="メイリオ"/>
                </a:rPr>
                <a:t>2</a:t>
              </a:r>
              <a:r>
                <a:rPr kumimoji="0" lang="ja-JP" altLang="en-US" sz="2000" b="0" i="0" u="none" strike="noStrike" cap="none" normalizeH="0" baseline="0" dirty="0" smtClean="0">
                  <a:ln>
                    <a:noFill/>
                  </a:ln>
                  <a:solidFill>
                    <a:schemeClr val="bg1"/>
                  </a:solidFill>
                  <a:effectLst/>
                  <a:latin typeface="メイリオ"/>
                  <a:ea typeface="メイリオ"/>
                  <a:cs typeface="メイリオ"/>
                </a:rPr>
                <a:t>層</a:t>
              </a:r>
              <a:r>
                <a:rPr kumimoji="0" lang="en-US" altLang="ja-JP" sz="2000" b="0" i="0" u="none" strike="noStrike" cap="none" normalizeH="0" baseline="0" dirty="0" smtClean="0">
                  <a:ln>
                    <a:noFill/>
                  </a:ln>
                  <a:solidFill>
                    <a:schemeClr val="bg1"/>
                  </a:solidFill>
                  <a:effectLst/>
                  <a:latin typeface="メイリオ"/>
                  <a:ea typeface="メイリオ"/>
                  <a:cs typeface="メイリオ"/>
                </a:rPr>
                <a:t>ERP</a:t>
              </a:r>
              <a:r>
                <a:rPr kumimoji="0" lang="ja-JP" altLang="en-US" sz="2000" b="0" i="0" u="none" strike="noStrike" cap="none" normalizeH="0" baseline="0" dirty="0" smtClean="0">
                  <a:ln>
                    <a:noFill/>
                  </a:ln>
                  <a:solidFill>
                    <a:schemeClr val="bg1"/>
                  </a:solidFill>
                  <a:effectLst/>
                  <a:latin typeface="メイリオ"/>
                  <a:ea typeface="メイリオ"/>
                  <a:cs typeface="メイリオ"/>
                </a:rPr>
                <a:t>の考え方</a:t>
              </a:r>
            </a:p>
          </p:txBody>
        </p:sp>
        <p:sp>
          <p:nvSpPr>
            <p:cNvPr id="6" name="フローチャート: 磁気ディスク 5"/>
            <p:cNvSpPr/>
            <p:nvPr/>
          </p:nvSpPr>
          <p:spPr bwMode="auto">
            <a:xfrm>
              <a:off x="4788024" y="2204864"/>
              <a:ext cx="792088" cy="432048"/>
            </a:xfrm>
            <a:prstGeom prst="flowChartMagneticDisk">
              <a:avLst/>
            </a:prstGeom>
            <a:ln>
              <a:headEnd type="none" w="med" len="med"/>
              <a:tailEnd type="none" w="med" len="med"/>
            </a:ln>
          </p:spPr>
          <p:style>
            <a:lnRef idx="1">
              <a:schemeClr val="accent2"/>
            </a:lnRef>
            <a:fillRef idx="2">
              <a:schemeClr val="accent2"/>
            </a:fillRef>
            <a:effectRef idx="1">
              <a:schemeClr val="accent2"/>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0" lang="ja-JP" altLang="en-US" sz="1400" b="0" i="0" u="none" strike="noStrike" cap="none" normalizeH="0" smtClean="0">
                <a:ln>
                  <a:noFill/>
                </a:ln>
                <a:solidFill>
                  <a:srgbClr val="484848"/>
                </a:solidFill>
                <a:effectLst/>
                <a:latin typeface="メイリオ"/>
                <a:ea typeface="メイリオ"/>
                <a:cs typeface="メイリオ"/>
              </a:endParaRPr>
            </a:p>
          </p:txBody>
        </p:sp>
        <p:sp>
          <p:nvSpPr>
            <p:cNvPr id="78" name="フローチャート: 磁気ディスク 77"/>
            <p:cNvSpPr/>
            <p:nvPr/>
          </p:nvSpPr>
          <p:spPr bwMode="auto">
            <a:xfrm>
              <a:off x="6228184" y="2204864"/>
              <a:ext cx="792088" cy="432048"/>
            </a:xfrm>
            <a:prstGeom prst="flowChartMagneticDisk">
              <a:avLst/>
            </a:prstGeom>
            <a:ln>
              <a:headEnd type="none" w="med" len="med"/>
              <a:tailEnd type="none" w="med" len="med"/>
            </a:ln>
          </p:spPr>
          <p:style>
            <a:lnRef idx="1">
              <a:schemeClr val="accent2"/>
            </a:lnRef>
            <a:fillRef idx="2">
              <a:schemeClr val="accent2"/>
            </a:fillRef>
            <a:effectRef idx="1">
              <a:schemeClr val="accent2"/>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0" lang="ja-JP" altLang="en-US" sz="1400" b="0" i="0" u="none" strike="noStrike" cap="none" normalizeH="0" smtClean="0">
                <a:ln>
                  <a:noFill/>
                </a:ln>
                <a:solidFill>
                  <a:srgbClr val="484848"/>
                </a:solidFill>
                <a:effectLst/>
                <a:latin typeface="メイリオ"/>
                <a:ea typeface="メイリオ"/>
                <a:cs typeface="メイリオ"/>
              </a:endParaRPr>
            </a:p>
          </p:txBody>
        </p:sp>
        <p:sp>
          <p:nvSpPr>
            <p:cNvPr id="79" name="フローチャート: 磁気ディスク 78"/>
            <p:cNvSpPr/>
            <p:nvPr/>
          </p:nvSpPr>
          <p:spPr bwMode="auto">
            <a:xfrm>
              <a:off x="7668344" y="2204864"/>
              <a:ext cx="792088" cy="432048"/>
            </a:xfrm>
            <a:prstGeom prst="flowChartMagneticDisk">
              <a:avLst/>
            </a:prstGeom>
            <a:ln>
              <a:headEnd type="none" w="med" len="med"/>
              <a:tailEnd type="none" w="med" len="med"/>
            </a:ln>
          </p:spPr>
          <p:style>
            <a:lnRef idx="1">
              <a:schemeClr val="accent2"/>
            </a:lnRef>
            <a:fillRef idx="2">
              <a:schemeClr val="accent2"/>
            </a:fillRef>
            <a:effectRef idx="1">
              <a:schemeClr val="accent2"/>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0" lang="ja-JP" altLang="en-US" sz="1400" b="0" i="0" u="none" strike="noStrike" cap="none" normalizeH="0" smtClean="0">
                <a:ln>
                  <a:noFill/>
                </a:ln>
                <a:solidFill>
                  <a:srgbClr val="484848"/>
                </a:solidFill>
                <a:effectLst/>
                <a:latin typeface="メイリオ"/>
                <a:ea typeface="メイリオ"/>
                <a:cs typeface="メイリオ"/>
              </a:endParaRPr>
            </a:p>
          </p:txBody>
        </p:sp>
        <p:sp>
          <p:nvSpPr>
            <p:cNvPr id="80" name="フローチャート: 磁気ディスク 79"/>
            <p:cNvSpPr/>
            <p:nvPr/>
          </p:nvSpPr>
          <p:spPr bwMode="auto">
            <a:xfrm>
              <a:off x="4788024" y="5085184"/>
              <a:ext cx="792088" cy="432048"/>
            </a:xfrm>
            <a:prstGeom prst="flowChartMagneticDisk">
              <a:avLst/>
            </a:prstGeom>
            <a:ln>
              <a:headEnd type="none" w="med" len="med"/>
              <a:tailEnd type="none" w="med" len="med"/>
            </a:ln>
          </p:spPr>
          <p:style>
            <a:lnRef idx="1">
              <a:schemeClr val="accent2"/>
            </a:lnRef>
            <a:fillRef idx="2">
              <a:schemeClr val="accent2"/>
            </a:fillRef>
            <a:effectRef idx="1">
              <a:schemeClr val="accent2"/>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0" lang="ja-JP" altLang="en-US" sz="1400" b="0" i="0" u="none" strike="noStrike" cap="none" normalizeH="0" smtClean="0">
                <a:ln>
                  <a:noFill/>
                </a:ln>
                <a:solidFill>
                  <a:srgbClr val="484848"/>
                </a:solidFill>
                <a:effectLst/>
                <a:latin typeface="メイリオ"/>
                <a:ea typeface="メイリオ"/>
                <a:cs typeface="メイリオ"/>
              </a:endParaRPr>
            </a:p>
          </p:txBody>
        </p:sp>
        <p:sp>
          <p:nvSpPr>
            <p:cNvPr id="81" name="フローチャート: 磁気ディスク 80"/>
            <p:cNvSpPr/>
            <p:nvPr/>
          </p:nvSpPr>
          <p:spPr bwMode="auto">
            <a:xfrm>
              <a:off x="6228184" y="5085184"/>
              <a:ext cx="792088" cy="432048"/>
            </a:xfrm>
            <a:prstGeom prst="flowChartMagneticDisk">
              <a:avLst/>
            </a:prstGeom>
            <a:ln>
              <a:headEnd type="none" w="med" len="med"/>
              <a:tailEnd type="none" w="med" len="med"/>
            </a:ln>
          </p:spPr>
          <p:style>
            <a:lnRef idx="1">
              <a:schemeClr val="accent2"/>
            </a:lnRef>
            <a:fillRef idx="2">
              <a:schemeClr val="accent2"/>
            </a:fillRef>
            <a:effectRef idx="1">
              <a:schemeClr val="accent2"/>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0" lang="ja-JP" altLang="en-US" sz="1400" b="0" i="0" u="none" strike="noStrike" cap="none" normalizeH="0" smtClean="0">
                <a:ln>
                  <a:noFill/>
                </a:ln>
                <a:solidFill>
                  <a:srgbClr val="484848"/>
                </a:solidFill>
                <a:effectLst/>
                <a:latin typeface="メイリオ"/>
                <a:ea typeface="メイリオ"/>
                <a:cs typeface="メイリオ"/>
              </a:endParaRPr>
            </a:p>
          </p:txBody>
        </p:sp>
        <p:sp>
          <p:nvSpPr>
            <p:cNvPr id="82" name="フローチャート: 磁気ディスク 81"/>
            <p:cNvSpPr/>
            <p:nvPr/>
          </p:nvSpPr>
          <p:spPr bwMode="auto">
            <a:xfrm>
              <a:off x="7668344" y="5085184"/>
              <a:ext cx="792088" cy="432048"/>
            </a:xfrm>
            <a:prstGeom prst="flowChartMagneticDisk">
              <a:avLst/>
            </a:prstGeom>
            <a:ln>
              <a:headEnd type="none" w="med" len="med"/>
              <a:tailEnd type="none" w="med" len="med"/>
            </a:ln>
          </p:spPr>
          <p:style>
            <a:lnRef idx="1">
              <a:schemeClr val="accent2"/>
            </a:lnRef>
            <a:fillRef idx="2">
              <a:schemeClr val="accent2"/>
            </a:fillRef>
            <a:effectRef idx="1">
              <a:schemeClr val="accent2"/>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0" lang="ja-JP" altLang="en-US" sz="1400" b="0" i="0" u="none" strike="noStrike" cap="none" normalizeH="0" smtClean="0">
                <a:ln>
                  <a:noFill/>
                </a:ln>
                <a:solidFill>
                  <a:srgbClr val="484848"/>
                </a:solidFill>
                <a:effectLst/>
                <a:latin typeface="メイリオ"/>
                <a:ea typeface="メイリオ"/>
                <a:cs typeface="メイリオ"/>
              </a:endParaRPr>
            </a:p>
          </p:txBody>
        </p:sp>
        <p:sp>
          <p:nvSpPr>
            <p:cNvPr id="83" name="フローチャート: 磁気ディスク 82"/>
            <p:cNvSpPr/>
            <p:nvPr/>
          </p:nvSpPr>
          <p:spPr bwMode="auto">
            <a:xfrm>
              <a:off x="4788024" y="3645024"/>
              <a:ext cx="792088" cy="432048"/>
            </a:xfrm>
            <a:prstGeom prst="flowChartMagneticDisk">
              <a:avLst/>
            </a:prstGeom>
            <a:ln>
              <a:headEnd type="none" w="med" len="med"/>
              <a:tailEnd type="none" w="med" len="med"/>
            </a:ln>
          </p:spPr>
          <p:style>
            <a:lnRef idx="1">
              <a:schemeClr val="accent2"/>
            </a:lnRef>
            <a:fillRef idx="2">
              <a:schemeClr val="accent2"/>
            </a:fillRef>
            <a:effectRef idx="1">
              <a:schemeClr val="accent2"/>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0" lang="ja-JP" altLang="en-US" sz="1400" b="0" i="0" u="none" strike="noStrike" cap="none" normalizeH="0" smtClean="0">
                <a:ln>
                  <a:noFill/>
                </a:ln>
                <a:solidFill>
                  <a:srgbClr val="484848"/>
                </a:solidFill>
                <a:effectLst/>
                <a:latin typeface="メイリオ"/>
                <a:ea typeface="メイリオ"/>
                <a:cs typeface="メイリオ"/>
              </a:endParaRPr>
            </a:p>
          </p:txBody>
        </p:sp>
        <p:sp>
          <p:nvSpPr>
            <p:cNvPr id="84" name="フローチャート: 磁気ディスク 83"/>
            <p:cNvSpPr/>
            <p:nvPr/>
          </p:nvSpPr>
          <p:spPr bwMode="auto">
            <a:xfrm>
              <a:off x="6228184" y="3573016"/>
              <a:ext cx="792088" cy="648072"/>
            </a:xfrm>
            <a:prstGeom prst="flowChartMagneticDisk">
              <a:avLst/>
            </a:prstGeom>
            <a:ln>
              <a:headEnd type="none" w="med" len="med"/>
              <a:tailEnd type="none" w="med" len="med"/>
            </a:ln>
          </p:spPr>
          <p:style>
            <a:lnRef idx="1">
              <a:schemeClr val="accent2"/>
            </a:lnRef>
            <a:fillRef idx="2">
              <a:schemeClr val="accent2"/>
            </a:fillRef>
            <a:effectRef idx="1">
              <a:schemeClr val="accent2"/>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0" lang="ja-JP" altLang="en-US" sz="1400" b="0" i="0" u="none" strike="noStrike" cap="none" normalizeH="0" smtClean="0">
                <a:ln>
                  <a:noFill/>
                </a:ln>
                <a:solidFill>
                  <a:srgbClr val="484848"/>
                </a:solidFill>
                <a:effectLst/>
                <a:latin typeface="メイリオ"/>
                <a:ea typeface="メイリオ"/>
                <a:cs typeface="メイリオ"/>
              </a:endParaRPr>
            </a:p>
          </p:txBody>
        </p:sp>
        <p:sp>
          <p:nvSpPr>
            <p:cNvPr id="85" name="フローチャート: 磁気ディスク 84"/>
            <p:cNvSpPr/>
            <p:nvPr/>
          </p:nvSpPr>
          <p:spPr bwMode="auto">
            <a:xfrm>
              <a:off x="7668344" y="3645024"/>
              <a:ext cx="792088" cy="432048"/>
            </a:xfrm>
            <a:prstGeom prst="flowChartMagneticDisk">
              <a:avLst/>
            </a:prstGeom>
            <a:ln>
              <a:headEnd type="none" w="med" len="med"/>
              <a:tailEnd type="none" w="med" len="med"/>
            </a:ln>
          </p:spPr>
          <p:style>
            <a:lnRef idx="1">
              <a:schemeClr val="accent2"/>
            </a:lnRef>
            <a:fillRef idx="2">
              <a:schemeClr val="accent2"/>
            </a:fillRef>
            <a:effectRef idx="1">
              <a:schemeClr val="accent2"/>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0" lang="ja-JP" altLang="en-US" sz="1400" b="0" i="0" u="none" strike="noStrike" cap="none" normalizeH="0" smtClean="0">
                <a:ln>
                  <a:noFill/>
                </a:ln>
                <a:solidFill>
                  <a:srgbClr val="484848"/>
                </a:solidFill>
                <a:effectLst/>
                <a:latin typeface="メイリオ"/>
                <a:ea typeface="メイリオ"/>
                <a:cs typeface="メイリオ"/>
              </a:endParaRPr>
            </a:p>
          </p:txBody>
        </p:sp>
      </p:grpSp>
    </p:spTree>
    <p:extLst>
      <p:ext uri="{BB962C8B-B14F-4D97-AF65-F5344CB8AC3E}">
        <p14:creationId xmlns:p14="http://schemas.microsoft.com/office/powerpoint/2010/main" val="33723343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37"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outVertic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6"/>
                                        </p:tgtEl>
                                        <p:attrNameLst>
                                          <p:attrName>style.visibility</p:attrName>
                                        </p:attrNameLst>
                                      </p:cBhvr>
                                      <p:to>
                                        <p:strVal val="visible"/>
                                      </p:to>
                                    </p:set>
                                    <p:animEffect transition="in" filter="fade">
                                      <p:cBhvr>
                                        <p:cTn id="12" dur="500"/>
                                        <p:tgtEl>
                                          <p:spTgt spid="56"/>
                                        </p:tgtEl>
                                      </p:cBhvr>
                                    </p:animEffect>
                                  </p:childTnLst>
                                </p:cTn>
                              </p:par>
                            </p:childTnLst>
                          </p:cTn>
                        </p:par>
                      </p:childTnLst>
                    </p:cTn>
                  </p:par>
                  <p:par>
                    <p:cTn id="13" fill="hold">
                      <p:stCondLst>
                        <p:cond delay="indefinite"/>
                      </p:stCondLst>
                      <p:childTnLst>
                        <p:par>
                          <p:cTn id="14" fill="hold">
                            <p:stCondLst>
                              <p:cond delay="0"/>
                            </p:stCondLst>
                            <p:childTnLst>
                              <p:par>
                                <p:cTn id="15" presetID="53" presetClass="entr" presetSubtype="16" fill="hold" nodeType="clickEffect">
                                  <p:stCondLst>
                                    <p:cond delay="0"/>
                                  </p:stCondLst>
                                  <p:childTnLst>
                                    <p:set>
                                      <p:cBhvr>
                                        <p:cTn id="16" dur="1" fill="hold">
                                          <p:stCondLst>
                                            <p:cond delay="0"/>
                                          </p:stCondLst>
                                        </p:cTn>
                                        <p:tgtEl>
                                          <p:spTgt spid="7"/>
                                        </p:tgtEl>
                                        <p:attrNameLst>
                                          <p:attrName>style.visibility</p:attrName>
                                        </p:attrNameLst>
                                      </p:cBhvr>
                                      <p:to>
                                        <p:strVal val="visible"/>
                                      </p:to>
                                    </p:set>
                                    <p:anim calcmode="lin" valueType="num">
                                      <p:cBhvr>
                                        <p:cTn id="17" dur="500" fill="hold"/>
                                        <p:tgtEl>
                                          <p:spTgt spid="7"/>
                                        </p:tgtEl>
                                        <p:attrNameLst>
                                          <p:attrName>ppt_w</p:attrName>
                                        </p:attrNameLst>
                                      </p:cBhvr>
                                      <p:tavLst>
                                        <p:tav tm="0">
                                          <p:val>
                                            <p:fltVal val="0"/>
                                          </p:val>
                                        </p:tav>
                                        <p:tav tm="100000">
                                          <p:val>
                                            <p:strVal val="#ppt_w"/>
                                          </p:val>
                                        </p:tav>
                                      </p:tavLst>
                                    </p:anim>
                                    <p:anim calcmode="lin" valueType="num">
                                      <p:cBhvr>
                                        <p:cTn id="18" dur="500" fill="hold"/>
                                        <p:tgtEl>
                                          <p:spTgt spid="7"/>
                                        </p:tgtEl>
                                        <p:attrNameLst>
                                          <p:attrName>ppt_h</p:attrName>
                                        </p:attrNameLst>
                                      </p:cBhvr>
                                      <p:tavLst>
                                        <p:tav tm="0">
                                          <p:val>
                                            <p:fltVal val="0"/>
                                          </p:val>
                                        </p:tav>
                                        <p:tav tm="100000">
                                          <p:val>
                                            <p:strVal val="#ppt_h"/>
                                          </p:val>
                                        </p:tav>
                                      </p:tavLst>
                                    </p:anim>
                                    <p:animEffect transition="in" filter="fade">
                                      <p:cBhvr>
                                        <p:cTn id="19" dur="500"/>
                                        <p:tgtEl>
                                          <p:spTgt spid="7"/>
                                        </p:tgtEl>
                                      </p:cBhvr>
                                    </p:animEffect>
                                  </p:childTnLst>
                                </p:cTn>
                              </p:par>
                            </p:childTnLst>
                          </p:cTn>
                        </p:par>
                      </p:childTnLst>
                    </p:cTn>
                  </p:par>
                  <p:par>
                    <p:cTn id="20" fill="hold">
                      <p:stCondLst>
                        <p:cond delay="indefinite"/>
                      </p:stCondLst>
                      <p:childTnLst>
                        <p:par>
                          <p:cTn id="21" fill="hold">
                            <p:stCondLst>
                              <p:cond delay="0"/>
                            </p:stCondLst>
                            <p:childTnLst>
                              <p:par>
                                <p:cTn id="22" presetID="22" presetClass="entr" presetSubtype="8" fill="hold" grpId="0" nodeType="clickEffect">
                                  <p:stCondLst>
                                    <p:cond delay="0"/>
                                  </p:stCondLst>
                                  <p:childTnLst>
                                    <p:set>
                                      <p:cBhvr>
                                        <p:cTn id="23" dur="1" fill="hold">
                                          <p:stCondLst>
                                            <p:cond delay="0"/>
                                          </p:stCondLst>
                                        </p:cTn>
                                        <p:tgtEl>
                                          <p:spTgt spid="76"/>
                                        </p:tgtEl>
                                        <p:attrNameLst>
                                          <p:attrName>style.visibility</p:attrName>
                                        </p:attrNameLst>
                                      </p:cBhvr>
                                      <p:to>
                                        <p:strVal val="visible"/>
                                      </p:to>
                                    </p:set>
                                    <p:animEffect transition="in" filter="wipe(left)">
                                      <p:cBhvr>
                                        <p:cTn id="24" dur="500"/>
                                        <p:tgtEl>
                                          <p:spTgt spid="7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6" grpId="0"/>
      <p:bldP spid="76"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p:txBody>
          <a:bodyPr/>
          <a:lstStyle/>
          <a:p>
            <a:r>
              <a:rPr kumimoji="1" lang="en-US" altLang="ja-JP" dirty="0" smtClean="0"/>
              <a:t>Two-tier ERP (2</a:t>
            </a:r>
            <a:r>
              <a:rPr kumimoji="1" lang="ja-JP" altLang="en-US" dirty="0" smtClean="0"/>
              <a:t>層</a:t>
            </a:r>
            <a:r>
              <a:rPr kumimoji="1" lang="en-US" altLang="ja-JP" dirty="0" smtClean="0"/>
              <a:t>ERP)</a:t>
            </a:r>
            <a:r>
              <a:rPr kumimoji="1" lang="ja-JP" altLang="en-US" dirty="0" smtClean="0"/>
              <a:t>の構成</a:t>
            </a:r>
            <a:endParaRPr kumimoji="1" lang="ja-JP" altLang="en-US" dirty="0"/>
          </a:p>
        </p:txBody>
      </p:sp>
      <p:grpSp>
        <p:nvGrpSpPr>
          <p:cNvPr id="52" name="図形グループ 51"/>
          <p:cNvGrpSpPr/>
          <p:nvPr/>
        </p:nvGrpSpPr>
        <p:grpSpPr>
          <a:xfrm>
            <a:off x="1187624" y="980728"/>
            <a:ext cx="6984776" cy="2335163"/>
            <a:chOff x="1187624" y="980728"/>
            <a:chExt cx="6984776" cy="2335163"/>
          </a:xfrm>
        </p:grpSpPr>
        <p:grpSp>
          <p:nvGrpSpPr>
            <p:cNvPr id="51" name="図形グループ 50"/>
            <p:cNvGrpSpPr/>
            <p:nvPr/>
          </p:nvGrpSpPr>
          <p:grpSpPr>
            <a:xfrm>
              <a:off x="1187624" y="1196752"/>
              <a:ext cx="4520876" cy="2119139"/>
              <a:chOff x="1187624" y="1196752"/>
              <a:chExt cx="4520876" cy="2119139"/>
            </a:xfrm>
          </p:grpSpPr>
          <p:pic>
            <p:nvPicPr>
              <p:cNvPr id="5" name="図 4" descr="SAP.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347864" y="1196752"/>
                <a:ext cx="2360636" cy="2119139"/>
              </a:xfrm>
              <a:prstGeom prst="rect">
                <a:avLst/>
              </a:prstGeom>
            </p:spPr>
          </p:pic>
          <p:sp>
            <p:nvSpPr>
              <p:cNvPr id="2" name="円/楕円 1"/>
              <p:cNvSpPr/>
              <p:nvPr/>
            </p:nvSpPr>
            <p:spPr bwMode="auto">
              <a:xfrm>
                <a:off x="4139952" y="1772816"/>
                <a:ext cx="792088" cy="792088"/>
              </a:xfrm>
              <a:prstGeom prst="ellipse">
                <a:avLst/>
              </a:prstGeom>
              <a:solidFill>
                <a:srgbClr val="660066"/>
              </a:solidFill>
              <a:ln>
                <a:noFill/>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ja-JP" altLang="en-US" sz="1000" b="0" i="0" u="none" strike="noStrike" cap="none" normalizeH="0" dirty="0" smtClean="0">
                    <a:ln>
                      <a:noFill/>
                    </a:ln>
                    <a:solidFill>
                      <a:schemeClr val="bg1"/>
                    </a:solidFill>
                    <a:effectLst/>
                    <a:latin typeface="+mn-lt"/>
                    <a:ea typeface="+mn-ea"/>
                  </a:rPr>
                  <a:t>親会社</a:t>
                </a:r>
              </a:p>
              <a:p>
                <a:pPr marL="0" marR="0" indent="0" algn="ctr" defTabSz="914400" rtl="0" eaLnBrk="1" fontAlgn="base" latinLnBrk="0" hangingPunct="1">
                  <a:lnSpc>
                    <a:spcPct val="100000"/>
                  </a:lnSpc>
                  <a:spcBef>
                    <a:spcPct val="20000"/>
                  </a:spcBef>
                  <a:spcAft>
                    <a:spcPct val="0"/>
                  </a:spcAft>
                  <a:buClrTx/>
                  <a:buSzTx/>
                  <a:buFontTx/>
                  <a:buNone/>
                  <a:tabLst/>
                </a:pPr>
                <a:r>
                  <a:rPr kumimoji="0" lang="en-US" altLang="ja-JP" sz="1200" dirty="0" smtClean="0">
                    <a:solidFill>
                      <a:schemeClr val="bg1"/>
                    </a:solidFill>
                    <a:latin typeface="+mn-lt"/>
                    <a:ea typeface="+mn-ea"/>
                  </a:rPr>
                  <a:t>ERP</a:t>
                </a:r>
                <a:endParaRPr kumimoji="0" lang="ja-JP" altLang="en-US" sz="1200" b="0" i="0" u="none" strike="noStrike" cap="none" normalizeH="0" dirty="0" smtClean="0">
                  <a:ln>
                    <a:noFill/>
                  </a:ln>
                  <a:solidFill>
                    <a:schemeClr val="bg1"/>
                  </a:solidFill>
                  <a:effectLst/>
                  <a:latin typeface="+mn-lt"/>
                  <a:ea typeface="+mn-ea"/>
                </a:endParaRPr>
              </a:p>
            </p:txBody>
          </p:sp>
          <p:pic>
            <p:nvPicPr>
              <p:cNvPr id="7"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87624" y="1340768"/>
                <a:ext cx="1231872" cy="64807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grpSp>
        <p:pic>
          <p:nvPicPr>
            <p:cNvPr id="8"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300192" y="980728"/>
              <a:ext cx="1872208" cy="140790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grpSp>
      <p:grpSp>
        <p:nvGrpSpPr>
          <p:cNvPr id="53" name="図形グループ 52"/>
          <p:cNvGrpSpPr/>
          <p:nvPr/>
        </p:nvGrpSpPr>
        <p:grpSpPr>
          <a:xfrm>
            <a:off x="971600" y="3315890"/>
            <a:ext cx="7115472" cy="2721590"/>
            <a:chOff x="971600" y="3315890"/>
            <a:chExt cx="7115472" cy="2721590"/>
          </a:xfrm>
        </p:grpSpPr>
        <p:pic>
          <p:nvPicPr>
            <p:cNvPr id="10" name="Picture 2" descr="http://www.next-ware.co.jp/wp-content/uploads/2011/06/dynamicsaxlogo.jp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971600" y="5661248"/>
              <a:ext cx="1800200" cy="353149"/>
            </a:xfrm>
            <a:prstGeom prst="rect">
              <a:avLst/>
            </a:prstGeom>
            <a:noFill/>
            <a:extLst>
              <a:ext uri="{909E8E84-426E-40dd-AFC4-6F175D3DCCD1}">
                <a14:hiddenFill xmlns:a14="http://schemas.microsoft.com/office/drawing/2010/main" xmlns="">
                  <a:solidFill>
                    <a:srgbClr val="FFFFFF"/>
                  </a:solidFill>
                </a14:hiddenFill>
              </a:ext>
            </a:extLst>
          </p:spPr>
        </p:pic>
        <p:pic>
          <p:nvPicPr>
            <p:cNvPr id="13" name="Picture 2"/>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3188220" y="5671054"/>
              <a:ext cx="648071" cy="34094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3" name="テキスト ボックス 2"/>
            <p:cNvSpPr txBox="1"/>
            <p:nvPr/>
          </p:nvSpPr>
          <p:spPr>
            <a:xfrm>
              <a:off x="3764284" y="5760481"/>
              <a:ext cx="1944216" cy="276999"/>
            </a:xfrm>
            <a:prstGeom prst="rect">
              <a:avLst/>
            </a:prstGeom>
            <a:noFill/>
          </p:spPr>
          <p:txBody>
            <a:bodyPr wrap="square" rtlCol="0">
              <a:spAutoFit/>
            </a:bodyPr>
            <a:lstStyle/>
            <a:p>
              <a:pPr defTabSz="698500"/>
              <a:r>
                <a:rPr kumimoji="1" lang="en-US" altLang="ja-JP" sz="1200" dirty="0" smtClean="0"/>
                <a:t>Business </a:t>
              </a:r>
              <a:r>
                <a:rPr kumimoji="1" lang="en-US" altLang="ja-JP" sz="1200" dirty="0" err="1" smtClean="0"/>
                <a:t>byDesign</a:t>
              </a:r>
              <a:r>
                <a:rPr kumimoji="1" lang="en-US" altLang="ja-JP" sz="1200" dirty="0" smtClean="0"/>
                <a:t> 	</a:t>
              </a:r>
              <a:endParaRPr kumimoji="1" lang="ja-JP" altLang="en-US" sz="1200" dirty="0"/>
            </a:p>
          </p:txBody>
        </p:sp>
        <p:sp>
          <p:nvSpPr>
            <p:cNvPr id="15" name="角丸四角形 14"/>
            <p:cNvSpPr/>
            <p:nvPr/>
          </p:nvSpPr>
          <p:spPr bwMode="auto">
            <a:xfrm>
              <a:off x="5508104" y="4437112"/>
              <a:ext cx="1066800" cy="1066800"/>
            </a:xfrm>
            <a:prstGeom prst="roundRect">
              <a:avLst>
                <a:gd name="adj" fmla="val 0"/>
              </a:avLst>
            </a:prstGeom>
            <a:solidFill>
              <a:schemeClr val="accent2">
                <a:lumMod val="75000"/>
              </a:schemeClr>
            </a:solidFill>
            <a:ln>
              <a:noFill/>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vert="horz" wrap="square" lIns="91440" tIns="45720" rIns="91440" bIns="45720" numCol="1" rtlCol="0" anchor="ctr" anchorCtr="0" compatLnSpc="1">
              <a:prstTxWarp prst="textNoShape">
                <a:avLst/>
              </a:prstTxWarp>
            </a:bodyPr>
            <a:lstStyle/>
            <a:p>
              <a:pPr algn="ctr">
                <a:spcBef>
                  <a:spcPct val="20000"/>
                </a:spcBef>
              </a:pPr>
              <a:r>
                <a:rPr kumimoji="0" lang="ja-JP" altLang="en-US" sz="1800" b="0" i="0" u="none" strike="noStrike" cap="none" normalizeH="0" baseline="0" dirty="0" smtClean="0">
                  <a:ln>
                    <a:noFill/>
                  </a:ln>
                  <a:solidFill>
                    <a:schemeClr val="bg1"/>
                  </a:solidFill>
                  <a:effectLst/>
                  <a:latin typeface="メイリオ"/>
                  <a:ea typeface="メイリオ"/>
                  <a:cs typeface="メイリオ"/>
                </a:rPr>
                <a:t>子会社</a:t>
              </a:r>
            </a:p>
            <a:p>
              <a:pPr algn="ctr">
                <a:spcBef>
                  <a:spcPct val="20000"/>
                </a:spcBef>
              </a:pPr>
              <a:endParaRPr kumimoji="0" lang="ja-JP" altLang="en-US" dirty="0">
                <a:solidFill>
                  <a:schemeClr val="bg1"/>
                </a:solidFill>
                <a:latin typeface="メイリオ"/>
                <a:ea typeface="メイリオ"/>
                <a:cs typeface="メイリオ"/>
              </a:endParaRPr>
            </a:p>
            <a:p>
              <a:pPr algn="ctr">
                <a:spcBef>
                  <a:spcPct val="20000"/>
                </a:spcBef>
              </a:pPr>
              <a:endParaRPr kumimoji="0" lang="ja-JP" altLang="en-US" b="0" i="0" u="none" strike="noStrike" cap="none" normalizeH="0" baseline="0" dirty="0" smtClean="0">
                <a:ln>
                  <a:noFill/>
                </a:ln>
                <a:solidFill>
                  <a:schemeClr val="bg1"/>
                </a:solidFill>
                <a:effectLst/>
                <a:latin typeface="メイリオ"/>
                <a:ea typeface="メイリオ"/>
                <a:cs typeface="メイリオ"/>
              </a:endParaRPr>
            </a:p>
          </p:txBody>
        </p:sp>
        <p:sp>
          <p:nvSpPr>
            <p:cNvPr id="16" name="角丸四角形 15"/>
            <p:cNvSpPr/>
            <p:nvPr/>
          </p:nvSpPr>
          <p:spPr bwMode="auto">
            <a:xfrm>
              <a:off x="2483768" y="4437112"/>
              <a:ext cx="1066800" cy="1066800"/>
            </a:xfrm>
            <a:prstGeom prst="roundRect">
              <a:avLst>
                <a:gd name="adj" fmla="val 0"/>
              </a:avLst>
            </a:prstGeom>
            <a:solidFill>
              <a:schemeClr val="accent3">
                <a:lumMod val="75000"/>
              </a:schemeClr>
            </a:solidFill>
            <a:ln>
              <a:noFill/>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vert="horz" wrap="square" lIns="91440" tIns="45720" rIns="91440" bIns="45720" numCol="1" rtlCol="0" anchor="ctr" anchorCtr="0" compatLnSpc="1">
              <a:prstTxWarp prst="textNoShape">
                <a:avLst/>
              </a:prstTxWarp>
            </a:bodyPr>
            <a:lstStyle/>
            <a:p>
              <a:pPr algn="ctr">
                <a:spcBef>
                  <a:spcPct val="20000"/>
                </a:spcBef>
              </a:pPr>
              <a:r>
                <a:rPr kumimoji="0" lang="ja-JP" altLang="en-US" sz="1800" b="0" i="0" u="none" strike="noStrike" cap="none" normalizeH="0" baseline="0" dirty="0" smtClean="0">
                  <a:ln>
                    <a:noFill/>
                  </a:ln>
                  <a:solidFill>
                    <a:schemeClr val="bg1"/>
                  </a:solidFill>
                  <a:effectLst/>
                  <a:latin typeface="メイリオ"/>
                  <a:ea typeface="メイリオ"/>
                  <a:cs typeface="メイリオ"/>
                </a:rPr>
                <a:t>子会社</a:t>
              </a:r>
            </a:p>
            <a:p>
              <a:pPr algn="ctr">
                <a:spcBef>
                  <a:spcPct val="20000"/>
                </a:spcBef>
              </a:pPr>
              <a:endParaRPr kumimoji="0" lang="ja-JP" altLang="en-US" dirty="0">
                <a:solidFill>
                  <a:schemeClr val="bg1"/>
                </a:solidFill>
                <a:latin typeface="メイリオ"/>
                <a:ea typeface="メイリオ"/>
                <a:cs typeface="メイリオ"/>
              </a:endParaRPr>
            </a:p>
            <a:p>
              <a:pPr algn="ctr">
                <a:spcBef>
                  <a:spcPct val="20000"/>
                </a:spcBef>
              </a:pPr>
              <a:endParaRPr kumimoji="0" lang="ja-JP" altLang="en-US" b="0" i="0" u="none" strike="noStrike" cap="none" normalizeH="0" baseline="0" dirty="0" smtClean="0">
                <a:ln>
                  <a:noFill/>
                </a:ln>
                <a:solidFill>
                  <a:schemeClr val="bg1"/>
                </a:solidFill>
                <a:effectLst/>
                <a:latin typeface="メイリオ"/>
                <a:ea typeface="メイリオ"/>
                <a:cs typeface="メイリオ"/>
              </a:endParaRPr>
            </a:p>
          </p:txBody>
        </p:sp>
        <p:sp>
          <p:nvSpPr>
            <p:cNvPr id="17" name="角丸四角形 16"/>
            <p:cNvSpPr/>
            <p:nvPr/>
          </p:nvSpPr>
          <p:spPr bwMode="auto">
            <a:xfrm>
              <a:off x="3995936" y="4437112"/>
              <a:ext cx="1066800" cy="1066800"/>
            </a:xfrm>
            <a:prstGeom prst="roundRect">
              <a:avLst>
                <a:gd name="adj" fmla="val 0"/>
              </a:avLst>
            </a:prstGeom>
            <a:solidFill>
              <a:schemeClr val="accent6">
                <a:lumMod val="75000"/>
              </a:schemeClr>
            </a:solidFill>
            <a:ln>
              <a:noFill/>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vert="horz" wrap="square" lIns="91440" tIns="45720" rIns="91440" bIns="45720" numCol="1" rtlCol="0" anchor="ctr" anchorCtr="0" compatLnSpc="1">
              <a:prstTxWarp prst="textNoShape">
                <a:avLst/>
              </a:prstTxWarp>
            </a:bodyPr>
            <a:lstStyle/>
            <a:p>
              <a:pPr algn="ctr">
                <a:spcBef>
                  <a:spcPct val="20000"/>
                </a:spcBef>
              </a:pPr>
              <a:r>
                <a:rPr kumimoji="0" lang="ja-JP" altLang="en-US" sz="1800" b="0" i="0" u="none" strike="noStrike" cap="none" normalizeH="0" baseline="0" dirty="0" smtClean="0">
                  <a:ln>
                    <a:noFill/>
                  </a:ln>
                  <a:solidFill>
                    <a:schemeClr val="bg1"/>
                  </a:solidFill>
                  <a:effectLst/>
                  <a:latin typeface="メイリオ"/>
                  <a:ea typeface="メイリオ"/>
                  <a:cs typeface="メイリオ"/>
                </a:rPr>
                <a:t>子会社</a:t>
              </a:r>
            </a:p>
            <a:p>
              <a:pPr algn="ctr">
                <a:spcBef>
                  <a:spcPct val="20000"/>
                </a:spcBef>
              </a:pPr>
              <a:endParaRPr kumimoji="0" lang="ja-JP" altLang="en-US" dirty="0">
                <a:solidFill>
                  <a:schemeClr val="bg1"/>
                </a:solidFill>
                <a:latin typeface="メイリオ"/>
                <a:ea typeface="メイリオ"/>
                <a:cs typeface="メイリオ"/>
              </a:endParaRPr>
            </a:p>
            <a:p>
              <a:pPr algn="ctr">
                <a:spcBef>
                  <a:spcPct val="20000"/>
                </a:spcBef>
              </a:pPr>
              <a:endParaRPr kumimoji="0" lang="ja-JP" altLang="en-US" b="0" i="0" u="none" strike="noStrike" cap="none" normalizeH="0" baseline="0" dirty="0" smtClean="0">
                <a:ln>
                  <a:noFill/>
                </a:ln>
                <a:solidFill>
                  <a:schemeClr val="bg1"/>
                </a:solidFill>
                <a:effectLst/>
                <a:latin typeface="メイリオ"/>
                <a:ea typeface="メイリオ"/>
                <a:cs typeface="メイリオ"/>
              </a:endParaRPr>
            </a:p>
          </p:txBody>
        </p:sp>
        <p:sp>
          <p:nvSpPr>
            <p:cNvPr id="18" name="角丸四角形 17"/>
            <p:cNvSpPr/>
            <p:nvPr/>
          </p:nvSpPr>
          <p:spPr bwMode="auto">
            <a:xfrm>
              <a:off x="7020272" y="4437112"/>
              <a:ext cx="1066800" cy="1066800"/>
            </a:xfrm>
            <a:prstGeom prst="roundRect">
              <a:avLst>
                <a:gd name="adj" fmla="val 0"/>
              </a:avLst>
            </a:prstGeom>
            <a:solidFill>
              <a:schemeClr val="bg2">
                <a:lumMod val="25000"/>
              </a:schemeClr>
            </a:solidFill>
            <a:ln>
              <a:noFill/>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vert="horz" wrap="square" lIns="91440" tIns="45720" rIns="91440" bIns="45720" numCol="1" rtlCol="0" anchor="ctr" anchorCtr="0" compatLnSpc="1">
              <a:prstTxWarp prst="textNoShape">
                <a:avLst/>
              </a:prstTxWarp>
            </a:bodyPr>
            <a:lstStyle/>
            <a:p>
              <a:pPr algn="ctr">
                <a:spcBef>
                  <a:spcPct val="20000"/>
                </a:spcBef>
              </a:pPr>
              <a:r>
                <a:rPr kumimoji="0" lang="ja-JP" altLang="en-US" sz="1800" b="0" i="0" u="none" strike="noStrike" cap="none" normalizeH="0" baseline="0" dirty="0" smtClean="0">
                  <a:ln>
                    <a:noFill/>
                  </a:ln>
                  <a:solidFill>
                    <a:schemeClr val="bg1"/>
                  </a:solidFill>
                  <a:effectLst/>
                  <a:latin typeface="メイリオ"/>
                  <a:ea typeface="メイリオ"/>
                  <a:cs typeface="メイリオ"/>
                </a:rPr>
                <a:t>子会社</a:t>
              </a:r>
            </a:p>
            <a:p>
              <a:pPr algn="ctr">
                <a:spcBef>
                  <a:spcPct val="20000"/>
                </a:spcBef>
              </a:pPr>
              <a:endParaRPr kumimoji="0" lang="ja-JP" altLang="en-US" dirty="0">
                <a:solidFill>
                  <a:schemeClr val="bg1"/>
                </a:solidFill>
                <a:latin typeface="メイリオ"/>
                <a:ea typeface="メイリオ"/>
                <a:cs typeface="メイリオ"/>
              </a:endParaRPr>
            </a:p>
            <a:p>
              <a:pPr algn="ctr">
                <a:spcBef>
                  <a:spcPct val="20000"/>
                </a:spcBef>
              </a:pPr>
              <a:endParaRPr kumimoji="0" lang="ja-JP" altLang="en-US" b="0" i="0" u="none" strike="noStrike" cap="none" normalizeH="0" baseline="0" dirty="0" smtClean="0">
                <a:ln>
                  <a:noFill/>
                </a:ln>
                <a:solidFill>
                  <a:schemeClr val="bg1"/>
                </a:solidFill>
                <a:effectLst/>
                <a:latin typeface="メイリオ"/>
                <a:ea typeface="メイリオ"/>
                <a:cs typeface="メイリオ"/>
              </a:endParaRPr>
            </a:p>
          </p:txBody>
        </p:sp>
        <p:sp>
          <p:nvSpPr>
            <p:cNvPr id="19" name="角丸四角形 18"/>
            <p:cNvSpPr/>
            <p:nvPr/>
          </p:nvSpPr>
          <p:spPr bwMode="auto">
            <a:xfrm>
              <a:off x="971600" y="4437112"/>
              <a:ext cx="1066800" cy="1066800"/>
            </a:xfrm>
            <a:prstGeom prst="roundRect">
              <a:avLst>
                <a:gd name="adj" fmla="val 0"/>
              </a:avLst>
            </a:prstGeom>
            <a:solidFill>
              <a:schemeClr val="accent5">
                <a:lumMod val="75000"/>
              </a:schemeClr>
            </a:solidFill>
            <a:ln>
              <a:noFill/>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vert="horz" wrap="square" lIns="91440" tIns="45720" rIns="91440" bIns="45720" numCol="1" rtlCol="0" anchor="ctr" anchorCtr="0" compatLnSpc="1">
              <a:prstTxWarp prst="textNoShape">
                <a:avLst/>
              </a:prstTxWarp>
            </a:bodyPr>
            <a:lstStyle/>
            <a:p>
              <a:pPr algn="ctr">
                <a:spcBef>
                  <a:spcPct val="20000"/>
                </a:spcBef>
              </a:pPr>
              <a:r>
                <a:rPr kumimoji="0" lang="ja-JP" altLang="en-US" sz="1800" b="0" i="0" u="none" strike="noStrike" cap="none" normalizeH="0" baseline="0" dirty="0" smtClean="0">
                  <a:ln>
                    <a:noFill/>
                  </a:ln>
                  <a:solidFill>
                    <a:schemeClr val="bg1"/>
                  </a:solidFill>
                  <a:effectLst/>
                  <a:latin typeface="メイリオ"/>
                  <a:ea typeface="メイリオ"/>
                  <a:cs typeface="メイリオ"/>
                </a:rPr>
                <a:t>子会社</a:t>
              </a:r>
            </a:p>
            <a:p>
              <a:pPr algn="ctr">
                <a:spcBef>
                  <a:spcPct val="20000"/>
                </a:spcBef>
              </a:pPr>
              <a:endParaRPr kumimoji="0" lang="ja-JP" altLang="en-US" dirty="0">
                <a:solidFill>
                  <a:schemeClr val="bg1"/>
                </a:solidFill>
                <a:latin typeface="メイリオ"/>
                <a:ea typeface="メイリオ"/>
                <a:cs typeface="メイリオ"/>
              </a:endParaRPr>
            </a:p>
            <a:p>
              <a:pPr algn="ctr">
                <a:spcBef>
                  <a:spcPct val="20000"/>
                </a:spcBef>
              </a:pPr>
              <a:endParaRPr kumimoji="0" lang="ja-JP" altLang="en-US" b="0" i="0" u="none" strike="noStrike" cap="none" normalizeH="0" baseline="0" dirty="0" smtClean="0">
                <a:ln>
                  <a:noFill/>
                </a:ln>
                <a:solidFill>
                  <a:schemeClr val="bg1"/>
                </a:solidFill>
                <a:effectLst/>
                <a:latin typeface="メイリオ"/>
                <a:ea typeface="メイリオ"/>
                <a:cs typeface="メイリオ"/>
              </a:endParaRPr>
            </a:p>
          </p:txBody>
        </p:sp>
        <p:sp>
          <p:nvSpPr>
            <p:cNvPr id="20" name="フローチャート: 磁気ディスク 19"/>
            <p:cNvSpPr/>
            <p:nvPr/>
          </p:nvSpPr>
          <p:spPr bwMode="auto">
            <a:xfrm>
              <a:off x="2621793" y="4907972"/>
              <a:ext cx="792088" cy="432048"/>
            </a:xfrm>
            <a:prstGeom prst="flowChartMagneticDisk">
              <a:avLst/>
            </a:prstGeom>
            <a:ln>
              <a:headEnd type="none" w="med" len="med"/>
              <a:tailEnd type="none" w="med" len="med"/>
            </a:ln>
          </p:spPr>
          <p:style>
            <a:lnRef idx="1">
              <a:schemeClr val="accent2"/>
            </a:lnRef>
            <a:fillRef idx="2">
              <a:schemeClr val="accent2"/>
            </a:fillRef>
            <a:effectRef idx="1">
              <a:schemeClr val="accent2"/>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0" lang="ja-JP" altLang="en-US" sz="1400" b="0" i="0" u="none" strike="noStrike" cap="none" normalizeH="0" smtClean="0">
                <a:ln>
                  <a:noFill/>
                </a:ln>
                <a:solidFill>
                  <a:srgbClr val="484848"/>
                </a:solidFill>
                <a:effectLst/>
                <a:latin typeface="+mn-lt"/>
                <a:ea typeface="+mn-ea"/>
              </a:endParaRPr>
            </a:p>
          </p:txBody>
        </p:sp>
        <p:sp>
          <p:nvSpPr>
            <p:cNvPr id="21" name="フローチャート: 磁気ディスク 20"/>
            <p:cNvSpPr/>
            <p:nvPr/>
          </p:nvSpPr>
          <p:spPr bwMode="auto">
            <a:xfrm>
              <a:off x="1115616" y="4869160"/>
              <a:ext cx="792088" cy="432048"/>
            </a:xfrm>
            <a:prstGeom prst="flowChartMagneticDisk">
              <a:avLst/>
            </a:prstGeom>
            <a:ln>
              <a:headEnd type="none" w="med" len="med"/>
              <a:tailEnd type="none" w="med" len="med"/>
            </a:ln>
          </p:spPr>
          <p:style>
            <a:lnRef idx="1">
              <a:schemeClr val="accent2"/>
            </a:lnRef>
            <a:fillRef idx="2">
              <a:schemeClr val="accent2"/>
            </a:fillRef>
            <a:effectRef idx="1">
              <a:schemeClr val="accent2"/>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0" lang="ja-JP" altLang="en-US" sz="1400" b="0" i="0" u="none" strike="noStrike" cap="none" normalizeH="0" smtClean="0">
                <a:ln>
                  <a:noFill/>
                </a:ln>
                <a:solidFill>
                  <a:srgbClr val="484848"/>
                </a:solidFill>
                <a:effectLst/>
                <a:latin typeface="+mn-lt"/>
                <a:ea typeface="+mn-ea"/>
              </a:endParaRPr>
            </a:p>
          </p:txBody>
        </p:sp>
        <p:sp>
          <p:nvSpPr>
            <p:cNvPr id="22" name="フローチャート: 磁気ディスク 21"/>
            <p:cNvSpPr/>
            <p:nvPr/>
          </p:nvSpPr>
          <p:spPr bwMode="auto">
            <a:xfrm>
              <a:off x="5652120" y="4869160"/>
              <a:ext cx="792088" cy="432048"/>
            </a:xfrm>
            <a:prstGeom prst="flowChartMagneticDisk">
              <a:avLst/>
            </a:prstGeom>
            <a:ln>
              <a:headEnd type="none" w="med" len="med"/>
              <a:tailEnd type="none" w="med" len="med"/>
            </a:ln>
          </p:spPr>
          <p:style>
            <a:lnRef idx="1">
              <a:schemeClr val="accent2"/>
            </a:lnRef>
            <a:fillRef idx="2">
              <a:schemeClr val="accent2"/>
            </a:fillRef>
            <a:effectRef idx="1">
              <a:schemeClr val="accent2"/>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0" lang="ja-JP" altLang="en-US" sz="1400" b="0" i="0" u="none" strike="noStrike" cap="none" normalizeH="0" smtClean="0">
                <a:ln>
                  <a:noFill/>
                </a:ln>
                <a:solidFill>
                  <a:srgbClr val="484848"/>
                </a:solidFill>
                <a:effectLst/>
                <a:latin typeface="+mn-lt"/>
                <a:ea typeface="+mn-ea"/>
              </a:endParaRPr>
            </a:p>
          </p:txBody>
        </p:sp>
        <p:sp>
          <p:nvSpPr>
            <p:cNvPr id="23" name="フローチャート: 磁気ディスク 22"/>
            <p:cNvSpPr/>
            <p:nvPr/>
          </p:nvSpPr>
          <p:spPr bwMode="auto">
            <a:xfrm>
              <a:off x="7164288" y="4869160"/>
              <a:ext cx="792088" cy="432048"/>
            </a:xfrm>
            <a:prstGeom prst="flowChartMagneticDisk">
              <a:avLst/>
            </a:prstGeom>
            <a:ln>
              <a:headEnd type="none" w="med" len="med"/>
              <a:tailEnd type="none" w="med" len="med"/>
            </a:ln>
          </p:spPr>
          <p:style>
            <a:lnRef idx="1">
              <a:schemeClr val="accent2"/>
            </a:lnRef>
            <a:fillRef idx="2">
              <a:schemeClr val="accent2"/>
            </a:fillRef>
            <a:effectRef idx="1">
              <a:schemeClr val="accent2"/>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0" lang="ja-JP" altLang="en-US" sz="1400" b="0" i="0" u="none" strike="noStrike" cap="none" normalizeH="0" smtClean="0">
                <a:ln>
                  <a:noFill/>
                </a:ln>
                <a:solidFill>
                  <a:srgbClr val="484848"/>
                </a:solidFill>
                <a:effectLst/>
                <a:latin typeface="+mn-lt"/>
                <a:ea typeface="+mn-ea"/>
              </a:endParaRPr>
            </a:p>
          </p:txBody>
        </p:sp>
        <p:sp>
          <p:nvSpPr>
            <p:cNvPr id="24" name="フローチャート: 磁気ディスク 23"/>
            <p:cNvSpPr/>
            <p:nvPr/>
          </p:nvSpPr>
          <p:spPr bwMode="auto">
            <a:xfrm>
              <a:off x="4139952" y="4869160"/>
              <a:ext cx="792088" cy="432048"/>
            </a:xfrm>
            <a:prstGeom prst="flowChartMagneticDisk">
              <a:avLst/>
            </a:prstGeom>
            <a:ln>
              <a:headEnd type="none" w="med" len="med"/>
              <a:tailEnd type="none" w="med" len="med"/>
            </a:ln>
          </p:spPr>
          <p:style>
            <a:lnRef idx="1">
              <a:schemeClr val="accent2"/>
            </a:lnRef>
            <a:fillRef idx="2">
              <a:schemeClr val="accent2"/>
            </a:fillRef>
            <a:effectRef idx="1">
              <a:schemeClr val="accent2"/>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0" lang="ja-JP" altLang="en-US" sz="1400" b="0" i="0" u="none" strike="noStrike" cap="none" normalizeH="0" smtClean="0">
                <a:ln>
                  <a:noFill/>
                </a:ln>
                <a:solidFill>
                  <a:srgbClr val="484848"/>
                </a:solidFill>
                <a:effectLst/>
                <a:latin typeface="+mn-lt"/>
                <a:ea typeface="+mn-ea"/>
              </a:endParaRPr>
            </a:p>
          </p:txBody>
        </p:sp>
        <p:cxnSp>
          <p:nvCxnSpPr>
            <p:cNvPr id="27" name="カギ線コネクタ 26"/>
            <p:cNvCxnSpPr>
              <a:stCxn id="5" idx="2"/>
              <a:endCxn id="19" idx="0"/>
            </p:cNvCxnSpPr>
            <p:nvPr/>
          </p:nvCxnSpPr>
          <p:spPr bwMode="auto">
            <a:xfrm rot="5400000">
              <a:off x="2455981" y="2364910"/>
              <a:ext cx="1121221" cy="3023182"/>
            </a:xfrm>
            <a:prstGeom prst="bentConnector3">
              <a:avLst/>
            </a:prstGeom>
            <a:solidFill>
              <a:schemeClr val="bg1"/>
            </a:solidFill>
            <a:ln w="38100" cap="flat" cmpd="sng" algn="ctr">
              <a:solidFill>
                <a:srgbClr val="FF6600"/>
              </a:solidFill>
              <a:prstDash val="solid"/>
              <a:round/>
              <a:headEnd type="triangle"/>
              <a:tailEnd type="triangle"/>
            </a:ln>
            <a:effectLst/>
          </p:spPr>
        </p:cxnSp>
        <p:cxnSp>
          <p:nvCxnSpPr>
            <p:cNvPr id="28" name="カギ線コネクタ 27"/>
            <p:cNvCxnSpPr>
              <a:stCxn id="5" idx="2"/>
              <a:endCxn id="18" idx="0"/>
            </p:cNvCxnSpPr>
            <p:nvPr/>
          </p:nvCxnSpPr>
          <p:spPr bwMode="auto">
            <a:xfrm rot="16200000" flipH="1">
              <a:off x="5480317" y="2363756"/>
              <a:ext cx="1121221" cy="3025490"/>
            </a:xfrm>
            <a:prstGeom prst="bentConnector3">
              <a:avLst>
                <a:gd name="adj1" fmla="val 50000"/>
              </a:avLst>
            </a:prstGeom>
            <a:solidFill>
              <a:schemeClr val="bg1"/>
            </a:solidFill>
            <a:ln w="38100" cap="flat" cmpd="sng" algn="ctr">
              <a:solidFill>
                <a:srgbClr val="FF6600"/>
              </a:solidFill>
              <a:prstDash val="solid"/>
              <a:round/>
              <a:headEnd type="triangle"/>
              <a:tailEnd type="triangle"/>
            </a:ln>
            <a:effectLst/>
          </p:spPr>
        </p:cxnSp>
        <p:cxnSp>
          <p:nvCxnSpPr>
            <p:cNvPr id="31" name="カギ線コネクタ 30"/>
            <p:cNvCxnSpPr>
              <a:stCxn id="5" idx="2"/>
              <a:endCxn id="16" idx="0"/>
            </p:cNvCxnSpPr>
            <p:nvPr/>
          </p:nvCxnSpPr>
          <p:spPr bwMode="auto">
            <a:xfrm rot="5400000">
              <a:off x="3212065" y="3120994"/>
              <a:ext cx="1121221" cy="1511014"/>
            </a:xfrm>
            <a:prstGeom prst="bentConnector3">
              <a:avLst>
                <a:gd name="adj1" fmla="val 50000"/>
              </a:avLst>
            </a:prstGeom>
            <a:solidFill>
              <a:schemeClr val="bg1"/>
            </a:solidFill>
            <a:ln w="38100" cap="flat" cmpd="sng" algn="ctr">
              <a:solidFill>
                <a:srgbClr val="FF6600"/>
              </a:solidFill>
              <a:prstDash val="solid"/>
              <a:round/>
              <a:headEnd type="triangle"/>
              <a:tailEnd type="triangle"/>
            </a:ln>
            <a:effectLst/>
          </p:spPr>
        </p:cxnSp>
        <p:cxnSp>
          <p:nvCxnSpPr>
            <p:cNvPr id="32" name="カギ線コネクタ 31"/>
            <p:cNvCxnSpPr>
              <a:stCxn id="5" idx="2"/>
              <a:endCxn id="16" idx="0"/>
            </p:cNvCxnSpPr>
            <p:nvPr/>
          </p:nvCxnSpPr>
          <p:spPr bwMode="auto">
            <a:xfrm rot="5400000">
              <a:off x="3212065" y="3120994"/>
              <a:ext cx="1121221" cy="1511014"/>
            </a:xfrm>
            <a:prstGeom prst="bentConnector3">
              <a:avLst>
                <a:gd name="adj1" fmla="val 50000"/>
              </a:avLst>
            </a:prstGeom>
            <a:solidFill>
              <a:schemeClr val="bg1"/>
            </a:solidFill>
            <a:ln w="38100" cap="flat" cmpd="sng" algn="ctr">
              <a:solidFill>
                <a:srgbClr val="FF6600"/>
              </a:solidFill>
              <a:prstDash val="solid"/>
              <a:round/>
              <a:headEnd type="triangle"/>
              <a:tailEnd type="triangle"/>
            </a:ln>
            <a:effectLst/>
          </p:spPr>
        </p:cxnSp>
        <p:cxnSp>
          <p:nvCxnSpPr>
            <p:cNvPr id="37" name="カギ線コネクタ 36"/>
            <p:cNvCxnSpPr>
              <a:stCxn id="5" idx="2"/>
              <a:endCxn id="15" idx="0"/>
            </p:cNvCxnSpPr>
            <p:nvPr/>
          </p:nvCxnSpPr>
          <p:spPr bwMode="auto">
            <a:xfrm rot="16200000" flipH="1">
              <a:off x="4724233" y="3119840"/>
              <a:ext cx="1121221" cy="1513322"/>
            </a:xfrm>
            <a:prstGeom prst="bentConnector3">
              <a:avLst>
                <a:gd name="adj1" fmla="val 50000"/>
              </a:avLst>
            </a:prstGeom>
            <a:solidFill>
              <a:schemeClr val="bg1"/>
            </a:solidFill>
            <a:ln w="38100" cap="flat" cmpd="sng" algn="ctr">
              <a:solidFill>
                <a:srgbClr val="FF6600"/>
              </a:solidFill>
              <a:prstDash val="solid"/>
              <a:round/>
              <a:headEnd type="triangle"/>
              <a:tailEnd type="triangle"/>
            </a:ln>
            <a:effectLst/>
          </p:spPr>
        </p:cxnSp>
        <p:cxnSp>
          <p:nvCxnSpPr>
            <p:cNvPr id="42" name="カギ線コネクタ 41"/>
            <p:cNvCxnSpPr>
              <a:stCxn id="5" idx="2"/>
              <a:endCxn id="17" idx="0"/>
            </p:cNvCxnSpPr>
            <p:nvPr/>
          </p:nvCxnSpPr>
          <p:spPr bwMode="auto">
            <a:xfrm rot="16200000" flipH="1">
              <a:off x="3968149" y="3875924"/>
              <a:ext cx="1121221" cy="1154"/>
            </a:xfrm>
            <a:prstGeom prst="bentConnector3">
              <a:avLst>
                <a:gd name="adj1" fmla="val 50000"/>
              </a:avLst>
            </a:prstGeom>
            <a:solidFill>
              <a:schemeClr val="bg1"/>
            </a:solidFill>
            <a:ln w="38100" cap="flat" cmpd="sng" algn="ctr">
              <a:solidFill>
                <a:srgbClr val="FF6600"/>
              </a:solidFill>
              <a:prstDash val="solid"/>
              <a:round/>
              <a:headEnd type="triangle"/>
              <a:tailEnd type="triangle"/>
            </a:ln>
            <a:effectLst/>
          </p:spPr>
        </p:cxnSp>
      </p:grpSp>
      <p:pic>
        <p:nvPicPr>
          <p:cNvPr id="30" name="図 29" descr="logo_netsuite.gif"/>
          <p:cNvPicPr>
            <a:picLocks noChangeAspect="1"/>
          </p:cNvPicPr>
          <p:nvPr/>
        </p:nvPicPr>
        <p:blipFill>
          <a:blip r:embed="rId7">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5293223" y="5672751"/>
            <a:ext cx="1083251" cy="432048"/>
          </a:xfrm>
          <a:prstGeom prst="rect">
            <a:avLst/>
          </a:prstGeom>
        </p:spPr>
      </p:pic>
      <p:pic>
        <p:nvPicPr>
          <p:cNvPr id="6" name="図 5" descr="wd-logo.gif"/>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6725580" y="5733330"/>
            <a:ext cx="589384" cy="229823"/>
          </a:xfrm>
          <a:prstGeom prst="rect">
            <a:avLst/>
          </a:prstGeom>
        </p:spPr>
      </p:pic>
      <p:pic>
        <p:nvPicPr>
          <p:cNvPr id="11" name="図 10" descr="logo.png"/>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7747827" y="5661248"/>
            <a:ext cx="339245" cy="339245"/>
          </a:xfrm>
          <a:prstGeom prst="rect">
            <a:avLst/>
          </a:prstGeom>
        </p:spPr>
      </p:pic>
      <p:pic>
        <p:nvPicPr>
          <p:cNvPr id="12" name="図 11" descr="logo-201283x83gif.gif"/>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1183929" y="2257987"/>
            <a:ext cx="599558" cy="613833"/>
          </a:xfrm>
          <a:prstGeom prst="rect">
            <a:avLst/>
          </a:prstGeom>
        </p:spPr>
      </p:pic>
    </p:spTree>
    <p:extLst>
      <p:ext uri="{BB962C8B-B14F-4D97-AF65-F5344CB8AC3E}">
        <p14:creationId xmlns:p14="http://schemas.microsoft.com/office/powerpoint/2010/main" val="166231113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p:txBody>
          <a:bodyPr/>
          <a:lstStyle/>
          <a:p>
            <a:r>
              <a:rPr kumimoji="1" lang="en-US" altLang="ja-JP" dirty="0" smtClean="0"/>
              <a:t>2</a:t>
            </a:r>
            <a:r>
              <a:rPr kumimoji="1" lang="ja-JP" altLang="en-US" dirty="0" smtClean="0"/>
              <a:t>層</a:t>
            </a:r>
            <a:r>
              <a:rPr kumimoji="1" lang="en-US" altLang="ja-JP" dirty="0" smtClean="0"/>
              <a:t>ERP</a:t>
            </a:r>
            <a:r>
              <a:rPr kumimoji="1" lang="ja-JP" altLang="en-US" dirty="0" smtClean="0"/>
              <a:t>の仕組み</a:t>
            </a:r>
            <a:endParaRPr kumimoji="1" lang="ja-JP" altLang="en-US" dirty="0"/>
          </a:p>
        </p:txBody>
      </p:sp>
      <p:sp>
        <p:nvSpPr>
          <p:cNvPr id="11" name="角丸四角形 10"/>
          <p:cNvSpPr/>
          <p:nvPr/>
        </p:nvSpPr>
        <p:spPr bwMode="auto">
          <a:xfrm>
            <a:off x="899592" y="1078214"/>
            <a:ext cx="2664296" cy="2398480"/>
          </a:xfrm>
          <a:prstGeom prst="roundRect">
            <a:avLst>
              <a:gd name="adj" fmla="val 0"/>
            </a:avLst>
          </a:prstGeom>
          <a:solidFill>
            <a:srgbClr val="0000FF"/>
          </a:solidFill>
          <a:ln>
            <a:headEnd type="none" w="med" len="med"/>
            <a:tailEnd type="none" w="med" len="med"/>
          </a:ln>
          <a:extLst/>
        </p:spPr>
        <p:style>
          <a:lnRef idx="1">
            <a:schemeClr val="accent1"/>
          </a:lnRef>
          <a:fillRef idx="3">
            <a:schemeClr val="accent1"/>
          </a:fillRef>
          <a:effectRef idx="2">
            <a:schemeClr val="accent1"/>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en-US" altLang="ja-JP" sz="3600" i="0" u="none" strike="noStrike" cap="none" normalizeH="0" baseline="0" dirty="0" smtClean="0">
                <a:ln>
                  <a:noFill/>
                </a:ln>
                <a:solidFill>
                  <a:schemeClr val="bg1"/>
                </a:solidFill>
                <a:effectLst/>
                <a:latin typeface="メイリオ"/>
                <a:ea typeface="メイリオ"/>
                <a:cs typeface="メイリオ"/>
              </a:rPr>
              <a:t>1st Tier</a:t>
            </a:r>
          </a:p>
          <a:p>
            <a:pPr marL="0" marR="0" indent="0" algn="ctr" defTabSz="914400" rtl="0" eaLnBrk="1" fontAlgn="base" latinLnBrk="0" hangingPunct="1">
              <a:lnSpc>
                <a:spcPct val="100000"/>
              </a:lnSpc>
              <a:spcBef>
                <a:spcPct val="20000"/>
              </a:spcBef>
              <a:spcAft>
                <a:spcPct val="0"/>
              </a:spcAft>
              <a:buClrTx/>
              <a:buSzTx/>
              <a:buFontTx/>
              <a:buNone/>
              <a:tabLst/>
            </a:pPr>
            <a:r>
              <a:rPr kumimoji="0" lang="en-US" altLang="ja-JP" dirty="0" smtClean="0">
                <a:solidFill>
                  <a:schemeClr val="bg1"/>
                </a:solidFill>
                <a:latin typeface="メイリオ"/>
                <a:ea typeface="メイリオ"/>
                <a:cs typeface="メイリオ"/>
              </a:rPr>
              <a:t>(Core ERP)</a:t>
            </a:r>
            <a:endParaRPr kumimoji="0" lang="en-US" altLang="ja-JP" i="0" u="none" strike="noStrike" cap="none" normalizeH="0" baseline="0" dirty="0" smtClean="0">
              <a:ln>
                <a:noFill/>
              </a:ln>
              <a:solidFill>
                <a:schemeClr val="bg1"/>
              </a:solidFill>
              <a:effectLst/>
              <a:latin typeface="メイリオ"/>
              <a:ea typeface="メイリオ"/>
              <a:cs typeface="メイリオ"/>
            </a:endParaRPr>
          </a:p>
          <a:p>
            <a:pPr marL="285750" marR="0" indent="-285750" defTabSz="914400" rtl="0" eaLnBrk="1" fontAlgn="base" latinLnBrk="0" hangingPunct="1">
              <a:lnSpc>
                <a:spcPct val="100000"/>
              </a:lnSpc>
              <a:spcBef>
                <a:spcPct val="20000"/>
              </a:spcBef>
              <a:spcAft>
                <a:spcPct val="0"/>
              </a:spcAft>
              <a:buClrTx/>
              <a:buSzTx/>
              <a:buFont typeface="Wingdings" charset="2"/>
              <a:buChar char="v"/>
              <a:tabLst/>
            </a:pPr>
            <a:endParaRPr kumimoji="0" lang="en-US" altLang="ja-JP" sz="800" dirty="0" smtClean="0">
              <a:solidFill>
                <a:schemeClr val="bg1"/>
              </a:solidFill>
              <a:latin typeface="メイリオ"/>
              <a:ea typeface="メイリオ"/>
              <a:cs typeface="メイリオ"/>
            </a:endParaRPr>
          </a:p>
          <a:p>
            <a:pPr marL="285750" marR="0" indent="-285750" defTabSz="914400" rtl="0" eaLnBrk="1" fontAlgn="base" latinLnBrk="0" hangingPunct="1">
              <a:lnSpc>
                <a:spcPct val="100000"/>
              </a:lnSpc>
              <a:spcBef>
                <a:spcPct val="20000"/>
              </a:spcBef>
              <a:spcAft>
                <a:spcPct val="0"/>
              </a:spcAft>
              <a:buClrTx/>
              <a:buSzTx/>
              <a:buFont typeface="Wingdings" charset="2"/>
              <a:buChar char="v"/>
              <a:tabLst/>
            </a:pPr>
            <a:r>
              <a:rPr kumimoji="0" lang="ja-JP" altLang="en-US" sz="1200" dirty="0" smtClean="0">
                <a:solidFill>
                  <a:schemeClr val="bg1"/>
                </a:solidFill>
                <a:latin typeface="メイリオ"/>
                <a:ea typeface="メイリオ"/>
                <a:cs typeface="メイリオ"/>
              </a:rPr>
              <a:t>大企業向けパッケージ</a:t>
            </a:r>
            <a:endParaRPr kumimoji="0" lang="en-US" altLang="ja-JP" sz="1200" i="0" u="none" strike="noStrike" cap="none" normalizeH="0" baseline="0" dirty="0" smtClean="0">
              <a:ln>
                <a:noFill/>
              </a:ln>
              <a:solidFill>
                <a:schemeClr val="bg1"/>
              </a:solidFill>
              <a:effectLst/>
              <a:latin typeface="メイリオ"/>
              <a:ea typeface="メイリオ"/>
              <a:cs typeface="メイリオ"/>
            </a:endParaRPr>
          </a:p>
        </p:txBody>
      </p:sp>
      <p:sp>
        <p:nvSpPr>
          <p:cNvPr id="12" name="角丸四角形 11"/>
          <p:cNvSpPr/>
          <p:nvPr/>
        </p:nvSpPr>
        <p:spPr bwMode="auto">
          <a:xfrm>
            <a:off x="899592" y="4238182"/>
            <a:ext cx="2664296" cy="2088232"/>
          </a:xfrm>
          <a:prstGeom prst="roundRect">
            <a:avLst>
              <a:gd name="adj" fmla="val 0"/>
            </a:avLst>
          </a:prstGeom>
          <a:solidFill>
            <a:srgbClr val="660066"/>
          </a:solidFill>
          <a:ln>
            <a:headEnd type="none" w="med" len="med"/>
            <a:tailEnd type="none" w="med" len="med"/>
          </a:ln>
          <a:extLst/>
        </p:spPr>
        <p:style>
          <a:lnRef idx="1">
            <a:schemeClr val="accent1"/>
          </a:lnRef>
          <a:fillRef idx="3">
            <a:schemeClr val="accent1"/>
          </a:fillRef>
          <a:effectRef idx="2">
            <a:schemeClr val="accent1"/>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ts val="0"/>
              </a:spcBef>
              <a:spcAft>
                <a:spcPct val="0"/>
              </a:spcAft>
              <a:buClrTx/>
              <a:buSzTx/>
              <a:buFontTx/>
              <a:buNone/>
              <a:tabLst/>
            </a:pPr>
            <a:r>
              <a:rPr kumimoji="0" lang="en-US" altLang="ja-JP" sz="3600" i="0" u="none" strike="noStrike" cap="none" normalizeH="0" baseline="0" dirty="0" smtClean="0">
                <a:ln>
                  <a:noFill/>
                </a:ln>
                <a:solidFill>
                  <a:schemeClr val="bg1"/>
                </a:solidFill>
                <a:effectLst/>
                <a:latin typeface="メイリオ"/>
                <a:ea typeface="メイリオ"/>
                <a:cs typeface="メイリオ"/>
              </a:rPr>
              <a:t>2nd Tier</a:t>
            </a:r>
          </a:p>
          <a:p>
            <a:pPr marL="285750" marR="0" indent="-285750" defTabSz="914400" rtl="0" eaLnBrk="1" fontAlgn="base" latinLnBrk="0" hangingPunct="1">
              <a:lnSpc>
                <a:spcPct val="100000"/>
              </a:lnSpc>
              <a:spcBef>
                <a:spcPts val="0"/>
              </a:spcBef>
              <a:spcAft>
                <a:spcPct val="0"/>
              </a:spcAft>
              <a:buClrTx/>
              <a:buSzTx/>
              <a:buFont typeface="Wingdings" charset="2"/>
              <a:buChar char="v"/>
              <a:tabLst/>
            </a:pPr>
            <a:r>
              <a:rPr kumimoji="0" lang="ja-JP" altLang="en-US" sz="1200" dirty="0" smtClean="0">
                <a:solidFill>
                  <a:schemeClr val="bg1"/>
                </a:solidFill>
                <a:latin typeface="メイリオ"/>
                <a:ea typeface="メイリオ"/>
                <a:cs typeface="メイリオ"/>
              </a:rPr>
              <a:t>中小向けパッケージ</a:t>
            </a:r>
            <a:endParaRPr kumimoji="0" lang="en-US" altLang="ja-JP" sz="1200" dirty="0" smtClean="0">
              <a:solidFill>
                <a:schemeClr val="bg1"/>
              </a:solidFill>
              <a:latin typeface="メイリオ"/>
              <a:ea typeface="メイリオ"/>
              <a:cs typeface="メイリオ"/>
            </a:endParaRPr>
          </a:p>
          <a:p>
            <a:pPr marL="285750" marR="0" indent="-285750" defTabSz="914400" rtl="0" eaLnBrk="1" fontAlgn="base" latinLnBrk="0" hangingPunct="1">
              <a:lnSpc>
                <a:spcPct val="100000"/>
              </a:lnSpc>
              <a:spcBef>
                <a:spcPts val="0"/>
              </a:spcBef>
              <a:spcAft>
                <a:spcPct val="0"/>
              </a:spcAft>
              <a:buClrTx/>
              <a:buSzTx/>
              <a:buFont typeface="Wingdings" charset="2"/>
              <a:buChar char="v"/>
              <a:tabLst/>
            </a:pPr>
            <a:r>
              <a:rPr kumimoji="0" lang="ja-JP" altLang="en-US" sz="1200" i="0" u="none" strike="noStrike" cap="none" normalizeH="0" baseline="0" dirty="0" smtClean="0">
                <a:ln>
                  <a:noFill/>
                </a:ln>
                <a:solidFill>
                  <a:schemeClr val="bg1"/>
                </a:solidFill>
                <a:effectLst/>
                <a:latin typeface="メイリオ"/>
                <a:ea typeface="メイリオ"/>
                <a:cs typeface="メイリオ"/>
              </a:rPr>
              <a:t>クラウド</a:t>
            </a:r>
            <a:r>
              <a:rPr kumimoji="0" lang="en-US" altLang="ja-JP" sz="1200" i="0" u="none" strike="noStrike" cap="none" normalizeH="0" baseline="0" dirty="0" smtClean="0">
                <a:ln>
                  <a:noFill/>
                </a:ln>
                <a:solidFill>
                  <a:schemeClr val="bg1"/>
                </a:solidFill>
                <a:effectLst/>
                <a:latin typeface="メイリオ"/>
                <a:ea typeface="メイリオ"/>
                <a:cs typeface="メイリオ"/>
              </a:rPr>
              <a:t>ERP</a:t>
            </a:r>
            <a:r>
              <a:rPr kumimoji="0" lang="ja-JP" altLang="en-US" sz="1200" i="0" u="none" strike="noStrike" cap="none" normalizeH="0" baseline="0" dirty="0" smtClean="0">
                <a:ln>
                  <a:noFill/>
                </a:ln>
                <a:solidFill>
                  <a:schemeClr val="bg1"/>
                </a:solidFill>
                <a:effectLst/>
                <a:latin typeface="メイリオ"/>
                <a:ea typeface="メイリオ"/>
                <a:cs typeface="メイリオ"/>
              </a:rPr>
              <a:t>なども活用</a:t>
            </a:r>
            <a:endParaRPr kumimoji="0" lang="en-US" altLang="ja-JP" sz="1200" i="0" u="none" strike="noStrike" cap="none" normalizeH="0" baseline="0" dirty="0" smtClean="0">
              <a:ln>
                <a:noFill/>
              </a:ln>
              <a:solidFill>
                <a:schemeClr val="bg1"/>
              </a:solidFill>
              <a:effectLst/>
              <a:latin typeface="メイリオ"/>
              <a:ea typeface="メイリオ"/>
              <a:cs typeface="メイリオ"/>
            </a:endParaRPr>
          </a:p>
          <a:p>
            <a:pPr marL="285750" marR="0" indent="-285750" defTabSz="914400" rtl="0" eaLnBrk="1" fontAlgn="base" latinLnBrk="0" hangingPunct="1">
              <a:lnSpc>
                <a:spcPct val="100000"/>
              </a:lnSpc>
              <a:spcBef>
                <a:spcPts val="0"/>
              </a:spcBef>
              <a:spcAft>
                <a:spcPct val="0"/>
              </a:spcAft>
              <a:buClrTx/>
              <a:buSzTx/>
              <a:buFont typeface="Wingdings" charset="2"/>
              <a:buChar char="v"/>
              <a:tabLst/>
            </a:pPr>
            <a:r>
              <a:rPr kumimoji="0" lang="en-US" altLang="ja-JP" sz="1200" dirty="0" smtClean="0">
                <a:solidFill>
                  <a:schemeClr val="bg1"/>
                </a:solidFill>
                <a:latin typeface="メイリオ"/>
                <a:ea typeface="メイリオ"/>
                <a:cs typeface="メイリオ"/>
              </a:rPr>
              <a:t>1st Tier</a:t>
            </a:r>
            <a:r>
              <a:rPr kumimoji="0" lang="ja-JP" altLang="en-US" sz="1200" dirty="0" smtClean="0">
                <a:solidFill>
                  <a:schemeClr val="bg1"/>
                </a:solidFill>
                <a:latin typeface="メイリオ"/>
                <a:ea typeface="メイリオ"/>
                <a:cs typeface="メイリオ"/>
              </a:rPr>
              <a:t>とのインターフェイス</a:t>
            </a:r>
            <a:endParaRPr kumimoji="0" lang="en-US" altLang="ja-JP" sz="1200" i="0" u="none" strike="noStrike" cap="none" normalizeH="0" baseline="0" dirty="0" smtClean="0">
              <a:ln>
                <a:noFill/>
              </a:ln>
              <a:solidFill>
                <a:schemeClr val="bg1"/>
              </a:solidFill>
              <a:effectLst/>
              <a:latin typeface="メイリオ"/>
              <a:ea typeface="メイリオ"/>
              <a:cs typeface="メイリオ"/>
            </a:endParaRPr>
          </a:p>
        </p:txBody>
      </p:sp>
      <p:sp>
        <p:nvSpPr>
          <p:cNvPr id="13" name="角丸四角形 12"/>
          <p:cNvSpPr/>
          <p:nvPr/>
        </p:nvSpPr>
        <p:spPr bwMode="auto">
          <a:xfrm>
            <a:off x="4842932" y="1078214"/>
            <a:ext cx="3545491" cy="2376264"/>
          </a:xfrm>
          <a:prstGeom prst="roundRect">
            <a:avLst>
              <a:gd name="adj" fmla="val 0"/>
            </a:avLst>
          </a:prstGeom>
          <a:solidFill>
            <a:srgbClr val="FFFBD2"/>
          </a:solidFill>
          <a:ln>
            <a:noFill/>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0" lang="ja-JP" altLang="en-US" sz="1400" b="0" i="0" u="none" strike="noStrike" cap="none" normalizeH="0" smtClean="0">
              <a:ln>
                <a:noFill/>
              </a:ln>
              <a:solidFill>
                <a:srgbClr val="484848"/>
              </a:solidFill>
              <a:effectLst/>
              <a:latin typeface="メイリオ"/>
              <a:ea typeface="メイリオ"/>
              <a:cs typeface="メイリオ"/>
            </a:endParaRPr>
          </a:p>
        </p:txBody>
      </p:sp>
      <p:sp>
        <p:nvSpPr>
          <p:cNvPr id="15" name="角丸四角形 14"/>
          <p:cNvSpPr/>
          <p:nvPr/>
        </p:nvSpPr>
        <p:spPr bwMode="auto">
          <a:xfrm>
            <a:off x="5025008" y="1265034"/>
            <a:ext cx="914400" cy="411460"/>
          </a:xfrm>
          <a:prstGeom prst="roundRect">
            <a:avLst>
              <a:gd name="adj" fmla="val 0"/>
            </a:avLst>
          </a:prstGeom>
          <a:solidFill>
            <a:srgbClr val="3366FF"/>
          </a:solidFill>
          <a:ln>
            <a:headEnd type="none" w="med" len="med"/>
            <a:tailEnd type="none" w="med" len="med"/>
          </a:ln>
          <a:extLst/>
        </p:spPr>
        <p:style>
          <a:lnRef idx="1">
            <a:schemeClr val="accent1"/>
          </a:lnRef>
          <a:fillRef idx="3">
            <a:schemeClr val="accent1"/>
          </a:fillRef>
          <a:effectRef idx="2">
            <a:schemeClr val="accent1"/>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ja-JP" altLang="en-US" sz="1600" b="0" i="0" u="none" strike="noStrike" cap="none" normalizeH="0" baseline="0" dirty="0" smtClean="0">
                <a:ln>
                  <a:noFill/>
                </a:ln>
                <a:solidFill>
                  <a:schemeClr val="bg1"/>
                </a:solidFill>
                <a:effectLst/>
                <a:latin typeface="メイリオ"/>
                <a:ea typeface="メイリオ"/>
                <a:cs typeface="メイリオ"/>
              </a:rPr>
              <a:t>販売</a:t>
            </a:r>
          </a:p>
        </p:txBody>
      </p:sp>
      <p:sp>
        <p:nvSpPr>
          <p:cNvPr id="16" name="角丸四角形 15"/>
          <p:cNvSpPr/>
          <p:nvPr/>
        </p:nvSpPr>
        <p:spPr bwMode="auto">
          <a:xfrm>
            <a:off x="6168008" y="1265034"/>
            <a:ext cx="914400" cy="411460"/>
          </a:xfrm>
          <a:prstGeom prst="roundRect">
            <a:avLst>
              <a:gd name="adj" fmla="val 0"/>
            </a:avLst>
          </a:prstGeom>
          <a:solidFill>
            <a:srgbClr val="3366FF"/>
          </a:solidFill>
          <a:ln>
            <a:headEnd type="none" w="med" len="med"/>
            <a:tailEnd type="none" w="med" len="med"/>
          </a:ln>
          <a:extLst/>
        </p:spPr>
        <p:style>
          <a:lnRef idx="1">
            <a:schemeClr val="accent1"/>
          </a:lnRef>
          <a:fillRef idx="3">
            <a:schemeClr val="accent1"/>
          </a:fillRef>
          <a:effectRef idx="2">
            <a:schemeClr val="accent1"/>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ja-JP" altLang="en-US" sz="1600" b="0" i="0" u="none" strike="noStrike" cap="none" normalizeH="0" baseline="0" dirty="0" smtClean="0">
                <a:ln>
                  <a:noFill/>
                </a:ln>
                <a:solidFill>
                  <a:schemeClr val="bg1"/>
                </a:solidFill>
                <a:effectLst/>
                <a:latin typeface="メイリオ"/>
                <a:ea typeface="メイリオ"/>
                <a:cs typeface="メイリオ"/>
              </a:rPr>
              <a:t>生産</a:t>
            </a:r>
          </a:p>
        </p:txBody>
      </p:sp>
      <p:sp>
        <p:nvSpPr>
          <p:cNvPr id="17" name="角丸四角形 16"/>
          <p:cNvSpPr/>
          <p:nvPr/>
        </p:nvSpPr>
        <p:spPr bwMode="auto">
          <a:xfrm>
            <a:off x="7298308" y="1265034"/>
            <a:ext cx="914400" cy="411460"/>
          </a:xfrm>
          <a:prstGeom prst="roundRect">
            <a:avLst>
              <a:gd name="adj" fmla="val 0"/>
            </a:avLst>
          </a:prstGeom>
          <a:solidFill>
            <a:srgbClr val="3366FF"/>
          </a:solidFill>
          <a:ln>
            <a:headEnd type="none" w="med" len="med"/>
            <a:tailEnd type="none" w="med" len="med"/>
          </a:ln>
          <a:extLst/>
        </p:spPr>
        <p:style>
          <a:lnRef idx="1">
            <a:schemeClr val="accent1"/>
          </a:lnRef>
          <a:fillRef idx="3">
            <a:schemeClr val="accent1"/>
          </a:fillRef>
          <a:effectRef idx="2">
            <a:schemeClr val="accent1"/>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ja-JP" altLang="en-US" sz="1600" b="0" i="0" u="none" strike="noStrike" cap="none" normalizeH="0" baseline="0" dirty="0" smtClean="0">
                <a:ln>
                  <a:noFill/>
                </a:ln>
                <a:solidFill>
                  <a:schemeClr val="bg1"/>
                </a:solidFill>
                <a:effectLst/>
                <a:latin typeface="メイリオ"/>
                <a:ea typeface="メイリオ"/>
                <a:cs typeface="メイリオ"/>
              </a:rPr>
              <a:t>物流</a:t>
            </a:r>
          </a:p>
        </p:txBody>
      </p:sp>
      <p:sp>
        <p:nvSpPr>
          <p:cNvPr id="18" name="角丸四角形 17"/>
          <p:cNvSpPr/>
          <p:nvPr/>
        </p:nvSpPr>
        <p:spPr bwMode="auto">
          <a:xfrm>
            <a:off x="5025008" y="2921218"/>
            <a:ext cx="914400" cy="411460"/>
          </a:xfrm>
          <a:prstGeom prst="roundRect">
            <a:avLst>
              <a:gd name="adj" fmla="val 0"/>
            </a:avLst>
          </a:prstGeom>
          <a:solidFill>
            <a:srgbClr val="3366FF"/>
          </a:solidFill>
          <a:ln>
            <a:headEnd type="none" w="med" len="med"/>
            <a:tailEnd type="none" w="med" len="med"/>
          </a:ln>
          <a:extLst/>
        </p:spPr>
        <p:style>
          <a:lnRef idx="1">
            <a:schemeClr val="accent1"/>
          </a:lnRef>
          <a:fillRef idx="3">
            <a:schemeClr val="accent1"/>
          </a:fillRef>
          <a:effectRef idx="2">
            <a:schemeClr val="accent1"/>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ja-JP" altLang="en-US" sz="1600" b="0" i="0" u="none" strike="noStrike" cap="none" normalizeH="0" baseline="0" dirty="0" smtClean="0">
                <a:ln>
                  <a:noFill/>
                </a:ln>
                <a:solidFill>
                  <a:schemeClr val="bg1"/>
                </a:solidFill>
                <a:effectLst/>
                <a:latin typeface="メイリオ"/>
                <a:ea typeface="メイリオ"/>
                <a:cs typeface="メイリオ"/>
              </a:rPr>
              <a:t>購買</a:t>
            </a:r>
          </a:p>
        </p:txBody>
      </p:sp>
      <p:sp>
        <p:nvSpPr>
          <p:cNvPr id="19" name="角丸四角形 18"/>
          <p:cNvSpPr/>
          <p:nvPr/>
        </p:nvSpPr>
        <p:spPr bwMode="auto">
          <a:xfrm>
            <a:off x="6168008" y="2921218"/>
            <a:ext cx="914400" cy="411460"/>
          </a:xfrm>
          <a:prstGeom prst="roundRect">
            <a:avLst>
              <a:gd name="adj" fmla="val 0"/>
            </a:avLst>
          </a:prstGeom>
          <a:solidFill>
            <a:srgbClr val="3366FF"/>
          </a:solidFill>
          <a:ln>
            <a:headEnd type="none" w="med" len="med"/>
            <a:tailEnd type="none" w="med" len="med"/>
          </a:ln>
          <a:extLst/>
        </p:spPr>
        <p:style>
          <a:lnRef idx="1">
            <a:schemeClr val="accent1"/>
          </a:lnRef>
          <a:fillRef idx="3">
            <a:schemeClr val="accent1"/>
          </a:fillRef>
          <a:effectRef idx="2">
            <a:schemeClr val="accent1"/>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ja-JP" altLang="en-US" sz="1600" b="0" i="0" u="none" strike="noStrike" cap="none" normalizeH="0" baseline="0" dirty="0" smtClean="0">
                <a:ln>
                  <a:noFill/>
                </a:ln>
                <a:solidFill>
                  <a:schemeClr val="bg1"/>
                </a:solidFill>
                <a:effectLst/>
                <a:latin typeface="メイリオ"/>
                <a:ea typeface="メイリオ"/>
                <a:cs typeface="メイリオ"/>
              </a:rPr>
              <a:t>会計</a:t>
            </a:r>
          </a:p>
        </p:txBody>
      </p:sp>
      <p:sp>
        <p:nvSpPr>
          <p:cNvPr id="20" name="角丸四角形 19"/>
          <p:cNvSpPr/>
          <p:nvPr/>
        </p:nvSpPr>
        <p:spPr bwMode="auto">
          <a:xfrm>
            <a:off x="7298308" y="2921218"/>
            <a:ext cx="914400" cy="411460"/>
          </a:xfrm>
          <a:prstGeom prst="roundRect">
            <a:avLst>
              <a:gd name="adj" fmla="val 0"/>
            </a:avLst>
          </a:prstGeom>
          <a:solidFill>
            <a:srgbClr val="3366FF"/>
          </a:solidFill>
          <a:ln>
            <a:headEnd type="none" w="med" len="med"/>
            <a:tailEnd type="none" w="med" len="med"/>
          </a:ln>
          <a:extLst/>
        </p:spPr>
        <p:style>
          <a:lnRef idx="1">
            <a:schemeClr val="accent1"/>
          </a:lnRef>
          <a:fillRef idx="3">
            <a:schemeClr val="accent1"/>
          </a:fillRef>
          <a:effectRef idx="2">
            <a:schemeClr val="accent1"/>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ja-JP" altLang="en-US" sz="1600" dirty="0">
                <a:solidFill>
                  <a:schemeClr val="bg1"/>
                </a:solidFill>
                <a:latin typeface="メイリオ"/>
                <a:ea typeface="メイリオ"/>
                <a:cs typeface="メイリオ"/>
              </a:rPr>
              <a:t>人事</a:t>
            </a:r>
            <a:endParaRPr kumimoji="0" lang="ja-JP" altLang="en-US" sz="1600" b="0" i="0" u="none" strike="noStrike" cap="none" normalizeH="0" baseline="0" dirty="0" smtClean="0">
              <a:ln>
                <a:noFill/>
              </a:ln>
              <a:solidFill>
                <a:schemeClr val="bg1"/>
              </a:solidFill>
              <a:effectLst/>
              <a:latin typeface="メイリオ"/>
              <a:ea typeface="メイリオ"/>
              <a:cs typeface="メイリオ"/>
            </a:endParaRPr>
          </a:p>
        </p:txBody>
      </p:sp>
      <p:sp>
        <p:nvSpPr>
          <p:cNvPr id="21" name="フローチャート : 磁気ディスク 124"/>
          <p:cNvSpPr/>
          <p:nvPr/>
        </p:nvSpPr>
        <p:spPr bwMode="auto">
          <a:xfrm>
            <a:off x="5412358" y="1897082"/>
            <a:ext cx="2425700" cy="787524"/>
          </a:xfrm>
          <a:prstGeom prst="flowChartMagneticDisk">
            <a:avLst/>
          </a:prstGeom>
          <a:solidFill>
            <a:srgbClr val="0000FF"/>
          </a:solidFill>
          <a:ln w="9525" cmpd="sng">
            <a:solidFill>
              <a:srgbClr val="FFFFFF"/>
            </a:solidFill>
            <a:headEnd type="none" w="med" len="med"/>
            <a:tailEnd type="none" w="med" len="med"/>
          </a:ln>
          <a:extLst/>
        </p:spPr>
        <p:style>
          <a:lnRef idx="3">
            <a:schemeClr val="lt1"/>
          </a:lnRef>
          <a:fillRef idx="1">
            <a:schemeClr val="accent2"/>
          </a:fillRef>
          <a:effectRef idx="1">
            <a:schemeClr val="accent2"/>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ja-JP" altLang="en-US" sz="1600" b="0" i="0" u="none" strike="noStrike" cap="none" normalizeH="0" baseline="0" dirty="0" smtClean="0">
                <a:ln>
                  <a:noFill/>
                </a:ln>
                <a:solidFill>
                  <a:schemeClr val="bg1"/>
                </a:solidFill>
                <a:effectLst/>
                <a:latin typeface="メイリオ"/>
                <a:ea typeface="メイリオ"/>
                <a:cs typeface="メイリオ"/>
              </a:rPr>
              <a:t>統合</a:t>
            </a:r>
            <a:r>
              <a:rPr kumimoji="0" lang="ja-JP" altLang="en-US" sz="1600" dirty="0">
                <a:solidFill>
                  <a:schemeClr val="bg1"/>
                </a:solidFill>
                <a:latin typeface="メイリオ"/>
                <a:ea typeface="メイリオ"/>
                <a:cs typeface="メイリオ"/>
              </a:rPr>
              <a:t>データベース</a:t>
            </a:r>
            <a:endParaRPr kumimoji="0" lang="ja-JP" altLang="en-US" sz="1600" b="0" i="0" u="none" strike="noStrike" cap="none" normalizeH="0" baseline="0" dirty="0" smtClean="0">
              <a:ln>
                <a:noFill/>
              </a:ln>
              <a:solidFill>
                <a:schemeClr val="bg1"/>
              </a:solidFill>
              <a:effectLst/>
              <a:latin typeface="メイリオ"/>
              <a:ea typeface="メイリオ"/>
              <a:cs typeface="メイリオ"/>
            </a:endParaRPr>
          </a:p>
        </p:txBody>
      </p:sp>
      <p:cxnSp>
        <p:nvCxnSpPr>
          <p:cNvPr id="22" name="直線矢印コネクタ 21"/>
          <p:cNvCxnSpPr>
            <a:stCxn id="21" idx="1"/>
            <a:endCxn id="15" idx="2"/>
          </p:cNvCxnSpPr>
          <p:nvPr/>
        </p:nvCxnSpPr>
        <p:spPr bwMode="auto">
          <a:xfrm flipH="1" flipV="1">
            <a:off x="5482208" y="1676494"/>
            <a:ext cx="1143000" cy="220588"/>
          </a:xfrm>
          <a:prstGeom prst="straightConnector1">
            <a:avLst/>
          </a:prstGeom>
          <a:solidFill>
            <a:schemeClr val="bg1"/>
          </a:solidFill>
          <a:ln w="3175" cap="flat" cmpd="sng" algn="ctr">
            <a:solidFill>
              <a:srgbClr val="4168A7"/>
            </a:solidFill>
            <a:prstDash val="solid"/>
            <a:round/>
            <a:headEnd type="triangle" w="med" len="med"/>
            <a:tailEnd type="triangl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cxnSp>
      <p:cxnSp>
        <p:nvCxnSpPr>
          <p:cNvPr id="23" name="直線矢印コネクタ 22"/>
          <p:cNvCxnSpPr>
            <a:stCxn id="21" idx="1"/>
            <a:endCxn id="16" idx="2"/>
          </p:cNvCxnSpPr>
          <p:nvPr/>
        </p:nvCxnSpPr>
        <p:spPr bwMode="auto">
          <a:xfrm flipV="1">
            <a:off x="6625208" y="1676494"/>
            <a:ext cx="0" cy="220588"/>
          </a:xfrm>
          <a:prstGeom prst="straightConnector1">
            <a:avLst/>
          </a:prstGeom>
          <a:solidFill>
            <a:schemeClr val="bg1"/>
          </a:solidFill>
          <a:ln w="3175" cap="flat" cmpd="sng" algn="ctr">
            <a:solidFill>
              <a:srgbClr val="4168A7"/>
            </a:solidFill>
            <a:prstDash val="solid"/>
            <a:round/>
            <a:headEnd type="triangle" w="med" len="med"/>
            <a:tailEnd type="triangl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cxnSp>
      <p:cxnSp>
        <p:nvCxnSpPr>
          <p:cNvPr id="24" name="直線矢印コネクタ 23"/>
          <p:cNvCxnSpPr>
            <a:stCxn id="21" idx="1"/>
            <a:endCxn id="17" idx="2"/>
          </p:cNvCxnSpPr>
          <p:nvPr/>
        </p:nvCxnSpPr>
        <p:spPr bwMode="auto">
          <a:xfrm flipV="1">
            <a:off x="6625208" y="1676494"/>
            <a:ext cx="1130300" cy="220588"/>
          </a:xfrm>
          <a:prstGeom prst="straightConnector1">
            <a:avLst/>
          </a:prstGeom>
          <a:solidFill>
            <a:schemeClr val="bg1"/>
          </a:solidFill>
          <a:ln w="3175" cap="flat" cmpd="sng" algn="ctr">
            <a:solidFill>
              <a:srgbClr val="4168A7"/>
            </a:solidFill>
            <a:prstDash val="solid"/>
            <a:round/>
            <a:headEnd type="triangle" w="med" len="med"/>
            <a:tailEnd type="triangl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cxnSp>
      <p:cxnSp>
        <p:nvCxnSpPr>
          <p:cNvPr id="25" name="直線矢印コネクタ 24"/>
          <p:cNvCxnSpPr>
            <a:stCxn id="21" idx="3"/>
            <a:endCxn id="20" idx="0"/>
          </p:cNvCxnSpPr>
          <p:nvPr/>
        </p:nvCxnSpPr>
        <p:spPr bwMode="auto">
          <a:xfrm>
            <a:off x="6625208" y="2684606"/>
            <a:ext cx="1130300" cy="236612"/>
          </a:xfrm>
          <a:prstGeom prst="straightConnector1">
            <a:avLst/>
          </a:prstGeom>
          <a:solidFill>
            <a:schemeClr val="bg1"/>
          </a:solidFill>
          <a:ln w="3175" cap="flat" cmpd="sng" algn="ctr">
            <a:solidFill>
              <a:srgbClr val="4168A7"/>
            </a:solidFill>
            <a:prstDash val="solid"/>
            <a:round/>
            <a:headEnd type="triangle" w="med" len="med"/>
            <a:tailEnd type="triangl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cxnSp>
      <p:cxnSp>
        <p:nvCxnSpPr>
          <p:cNvPr id="26" name="直線矢印コネクタ 25"/>
          <p:cNvCxnSpPr>
            <a:stCxn id="21" idx="3"/>
            <a:endCxn id="19" idx="0"/>
          </p:cNvCxnSpPr>
          <p:nvPr/>
        </p:nvCxnSpPr>
        <p:spPr bwMode="auto">
          <a:xfrm>
            <a:off x="6625208" y="2684606"/>
            <a:ext cx="0" cy="236612"/>
          </a:xfrm>
          <a:prstGeom prst="straightConnector1">
            <a:avLst/>
          </a:prstGeom>
          <a:solidFill>
            <a:schemeClr val="bg1"/>
          </a:solidFill>
          <a:ln w="3175" cap="flat" cmpd="sng" algn="ctr">
            <a:solidFill>
              <a:srgbClr val="4168A7"/>
            </a:solidFill>
            <a:prstDash val="solid"/>
            <a:round/>
            <a:headEnd type="triangle" w="med" len="med"/>
            <a:tailEnd type="triangl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cxnSp>
      <p:cxnSp>
        <p:nvCxnSpPr>
          <p:cNvPr id="27" name="直線矢印コネクタ 26"/>
          <p:cNvCxnSpPr>
            <a:stCxn id="21" idx="3"/>
            <a:endCxn id="18" idx="0"/>
          </p:cNvCxnSpPr>
          <p:nvPr/>
        </p:nvCxnSpPr>
        <p:spPr bwMode="auto">
          <a:xfrm flipH="1">
            <a:off x="5482208" y="2684606"/>
            <a:ext cx="1143000" cy="236612"/>
          </a:xfrm>
          <a:prstGeom prst="straightConnector1">
            <a:avLst/>
          </a:prstGeom>
          <a:solidFill>
            <a:schemeClr val="bg1"/>
          </a:solidFill>
          <a:ln w="3175" cap="flat" cmpd="sng" algn="ctr">
            <a:solidFill>
              <a:srgbClr val="4168A7"/>
            </a:solidFill>
            <a:prstDash val="solid"/>
            <a:round/>
            <a:headEnd type="triangle" w="med" len="med"/>
            <a:tailEnd type="triangl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cxnSp>
      <p:grpSp>
        <p:nvGrpSpPr>
          <p:cNvPr id="5130" name="図形グループ 5129"/>
          <p:cNvGrpSpPr/>
          <p:nvPr/>
        </p:nvGrpSpPr>
        <p:grpSpPr>
          <a:xfrm>
            <a:off x="6152155" y="4238182"/>
            <a:ext cx="2223864" cy="1304528"/>
            <a:chOff x="4868416" y="1421160"/>
            <a:chExt cx="3744416" cy="2376264"/>
          </a:xfrm>
        </p:grpSpPr>
        <p:sp>
          <p:nvSpPr>
            <p:cNvPr id="42" name="角丸四角形 41"/>
            <p:cNvSpPr/>
            <p:nvPr/>
          </p:nvSpPr>
          <p:spPr bwMode="auto">
            <a:xfrm>
              <a:off x="4868416" y="1421160"/>
              <a:ext cx="3744416" cy="2376264"/>
            </a:xfrm>
            <a:prstGeom prst="roundRect">
              <a:avLst>
                <a:gd name="adj" fmla="val 0"/>
              </a:avLst>
            </a:prstGeom>
            <a:solidFill>
              <a:srgbClr val="E6D6AF"/>
            </a:solidFill>
            <a:ln>
              <a:noFill/>
              <a:headEnd type="none" w="med" len="med"/>
              <a:tailEnd type="none" w="med" len="med"/>
            </a:ln>
          </p:spPr>
          <p:style>
            <a:lnRef idx="1">
              <a:schemeClr val="accent2"/>
            </a:lnRef>
            <a:fillRef idx="2">
              <a:schemeClr val="accent2"/>
            </a:fillRef>
            <a:effectRef idx="1">
              <a:schemeClr val="accent2"/>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0" lang="ja-JP" altLang="en-US" sz="800" b="0" i="0" u="none" strike="noStrike" cap="none" normalizeH="0" smtClean="0">
                <a:ln>
                  <a:noFill/>
                </a:ln>
                <a:solidFill>
                  <a:srgbClr val="484848"/>
                </a:solidFill>
                <a:effectLst/>
                <a:latin typeface="メイリオ"/>
                <a:ea typeface="メイリオ"/>
                <a:cs typeface="メイリオ"/>
              </a:endParaRPr>
            </a:p>
          </p:txBody>
        </p:sp>
        <p:sp>
          <p:nvSpPr>
            <p:cNvPr id="43" name="角丸四角形 42"/>
            <p:cNvSpPr/>
            <p:nvPr/>
          </p:nvSpPr>
          <p:spPr bwMode="auto">
            <a:xfrm>
              <a:off x="5177408" y="1585764"/>
              <a:ext cx="914401" cy="411459"/>
            </a:xfrm>
            <a:prstGeom prst="roundRect">
              <a:avLst>
                <a:gd name="adj" fmla="val 0"/>
              </a:avLst>
            </a:prstGeom>
            <a:solidFill>
              <a:schemeClr val="tx2">
                <a:lumMod val="60000"/>
                <a:lumOff val="40000"/>
              </a:schemeClr>
            </a:solidFill>
            <a:ln>
              <a:headEnd type="none" w="med" len="med"/>
              <a:tailEnd type="none" w="med" len="med"/>
            </a:ln>
            <a:extLst/>
          </p:spPr>
          <p:style>
            <a:lnRef idx="1">
              <a:schemeClr val="accent1"/>
            </a:lnRef>
            <a:fillRef idx="3">
              <a:schemeClr val="accent1"/>
            </a:fillRef>
            <a:effectRef idx="2">
              <a:schemeClr val="accent1"/>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ja-JP" altLang="en-US" sz="800" b="0" i="0" u="none" strike="noStrike" cap="none" normalizeH="0" baseline="0" dirty="0" smtClean="0">
                  <a:ln>
                    <a:noFill/>
                  </a:ln>
                  <a:solidFill>
                    <a:schemeClr val="bg1"/>
                  </a:solidFill>
                  <a:effectLst/>
                  <a:latin typeface="メイリオ"/>
                  <a:ea typeface="メイリオ"/>
                  <a:cs typeface="メイリオ"/>
                </a:rPr>
                <a:t>販売</a:t>
              </a:r>
            </a:p>
          </p:txBody>
        </p:sp>
        <p:sp>
          <p:nvSpPr>
            <p:cNvPr id="44" name="角丸四角形 43"/>
            <p:cNvSpPr/>
            <p:nvPr/>
          </p:nvSpPr>
          <p:spPr bwMode="auto">
            <a:xfrm>
              <a:off x="6320409" y="1585764"/>
              <a:ext cx="914401" cy="411459"/>
            </a:xfrm>
            <a:prstGeom prst="roundRect">
              <a:avLst>
                <a:gd name="adj" fmla="val 0"/>
              </a:avLst>
            </a:prstGeom>
            <a:solidFill>
              <a:schemeClr val="tx2">
                <a:lumMod val="60000"/>
                <a:lumOff val="40000"/>
              </a:schemeClr>
            </a:solidFill>
            <a:ln>
              <a:headEnd type="none" w="med" len="med"/>
              <a:tailEnd type="none" w="med" len="med"/>
            </a:ln>
            <a:extLst/>
          </p:spPr>
          <p:style>
            <a:lnRef idx="1">
              <a:schemeClr val="accent1"/>
            </a:lnRef>
            <a:fillRef idx="3">
              <a:schemeClr val="accent1"/>
            </a:fillRef>
            <a:effectRef idx="2">
              <a:schemeClr val="accent1"/>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ja-JP" altLang="en-US" sz="800" b="0" i="0" u="none" strike="noStrike" cap="none" normalizeH="0" baseline="0" dirty="0" smtClean="0">
                  <a:ln>
                    <a:noFill/>
                  </a:ln>
                  <a:solidFill>
                    <a:schemeClr val="bg1"/>
                  </a:solidFill>
                  <a:effectLst/>
                  <a:latin typeface="メイリオ"/>
                  <a:ea typeface="メイリオ"/>
                  <a:cs typeface="メイリオ"/>
                </a:rPr>
                <a:t>生産</a:t>
              </a:r>
            </a:p>
          </p:txBody>
        </p:sp>
        <p:sp>
          <p:nvSpPr>
            <p:cNvPr id="45" name="角丸四角形 44"/>
            <p:cNvSpPr/>
            <p:nvPr/>
          </p:nvSpPr>
          <p:spPr bwMode="auto">
            <a:xfrm>
              <a:off x="7450707" y="1585764"/>
              <a:ext cx="914401" cy="411459"/>
            </a:xfrm>
            <a:prstGeom prst="roundRect">
              <a:avLst>
                <a:gd name="adj" fmla="val 0"/>
              </a:avLst>
            </a:prstGeom>
            <a:solidFill>
              <a:schemeClr val="tx2">
                <a:lumMod val="60000"/>
                <a:lumOff val="40000"/>
              </a:schemeClr>
            </a:solidFill>
            <a:ln>
              <a:headEnd type="none" w="med" len="med"/>
              <a:tailEnd type="none" w="med" len="med"/>
            </a:ln>
            <a:extLst/>
          </p:spPr>
          <p:style>
            <a:lnRef idx="1">
              <a:schemeClr val="accent1"/>
            </a:lnRef>
            <a:fillRef idx="3">
              <a:schemeClr val="accent1"/>
            </a:fillRef>
            <a:effectRef idx="2">
              <a:schemeClr val="accent1"/>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ja-JP" altLang="en-US" sz="800" b="0" i="0" u="none" strike="noStrike" cap="none" normalizeH="0" baseline="0" dirty="0" smtClean="0">
                  <a:ln>
                    <a:noFill/>
                  </a:ln>
                  <a:solidFill>
                    <a:schemeClr val="bg1"/>
                  </a:solidFill>
                  <a:effectLst/>
                  <a:latin typeface="メイリオ"/>
                  <a:ea typeface="メイリオ"/>
                  <a:cs typeface="メイリオ"/>
                </a:rPr>
                <a:t>物流</a:t>
              </a:r>
            </a:p>
          </p:txBody>
        </p:sp>
        <p:sp>
          <p:nvSpPr>
            <p:cNvPr id="46" name="角丸四角形 45"/>
            <p:cNvSpPr/>
            <p:nvPr/>
          </p:nvSpPr>
          <p:spPr bwMode="auto">
            <a:xfrm>
              <a:off x="5177408" y="3241948"/>
              <a:ext cx="914401" cy="411459"/>
            </a:xfrm>
            <a:prstGeom prst="roundRect">
              <a:avLst>
                <a:gd name="adj" fmla="val 0"/>
              </a:avLst>
            </a:prstGeom>
            <a:solidFill>
              <a:schemeClr val="tx2">
                <a:lumMod val="60000"/>
                <a:lumOff val="40000"/>
              </a:schemeClr>
            </a:solidFill>
            <a:ln>
              <a:headEnd type="none" w="med" len="med"/>
              <a:tailEnd type="none" w="med" len="med"/>
            </a:ln>
            <a:extLst/>
          </p:spPr>
          <p:style>
            <a:lnRef idx="1">
              <a:schemeClr val="accent1"/>
            </a:lnRef>
            <a:fillRef idx="3">
              <a:schemeClr val="accent1"/>
            </a:fillRef>
            <a:effectRef idx="2">
              <a:schemeClr val="accent1"/>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ja-JP" altLang="en-US" sz="800" b="0" i="0" u="none" strike="noStrike" cap="none" normalizeH="0" baseline="0" dirty="0" smtClean="0">
                  <a:ln>
                    <a:noFill/>
                  </a:ln>
                  <a:solidFill>
                    <a:schemeClr val="bg1"/>
                  </a:solidFill>
                  <a:effectLst/>
                  <a:latin typeface="メイリオ"/>
                  <a:ea typeface="メイリオ"/>
                  <a:cs typeface="メイリオ"/>
                </a:rPr>
                <a:t>購買</a:t>
              </a:r>
            </a:p>
          </p:txBody>
        </p:sp>
        <p:sp>
          <p:nvSpPr>
            <p:cNvPr id="47" name="角丸四角形 46"/>
            <p:cNvSpPr/>
            <p:nvPr/>
          </p:nvSpPr>
          <p:spPr bwMode="auto">
            <a:xfrm>
              <a:off x="6320409" y="3241948"/>
              <a:ext cx="914401" cy="411459"/>
            </a:xfrm>
            <a:prstGeom prst="roundRect">
              <a:avLst>
                <a:gd name="adj" fmla="val 0"/>
              </a:avLst>
            </a:prstGeom>
            <a:solidFill>
              <a:schemeClr val="tx2">
                <a:lumMod val="60000"/>
                <a:lumOff val="40000"/>
              </a:schemeClr>
            </a:solidFill>
            <a:ln>
              <a:headEnd type="none" w="med" len="med"/>
              <a:tailEnd type="none" w="med" len="med"/>
            </a:ln>
            <a:extLst/>
          </p:spPr>
          <p:style>
            <a:lnRef idx="1">
              <a:schemeClr val="accent1"/>
            </a:lnRef>
            <a:fillRef idx="3">
              <a:schemeClr val="accent1"/>
            </a:fillRef>
            <a:effectRef idx="2">
              <a:schemeClr val="accent1"/>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ja-JP" altLang="en-US" sz="800" b="0" i="0" u="none" strike="noStrike" cap="none" normalizeH="0" baseline="0" dirty="0" smtClean="0">
                  <a:ln>
                    <a:noFill/>
                  </a:ln>
                  <a:solidFill>
                    <a:schemeClr val="bg1"/>
                  </a:solidFill>
                  <a:effectLst/>
                  <a:latin typeface="メイリオ"/>
                  <a:ea typeface="メイリオ"/>
                  <a:cs typeface="メイリオ"/>
                </a:rPr>
                <a:t>会計</a:t>
              </a:r>
            </a:p>
          </p:txBody>
        </p:sp>
        <p:sp>
          <p:nvSpPr>
            <p:cNvPr id="48" name="角丸四角形 47"/>
            <p:cNvSpPr/>
            <p:nvPr/>
          </p:nvSpPr>
          <p:spPr bwMode="auto">
            <a:xfrm>
              <a:off x="7450707" y="3241948"/>
              <a:ext cx="914401" cy="411459"/>
            </a:xfrm>
            <a:prstGeom prst="roundRect">
              <a:avLst>
                <a:gd name="adj" fmla="val 0"/>
              </a:avLst>
            </a:prstGeom>
            <a:solidFill>
              <a:schemeClr val="tx2">
                <a:lumMod val="60000"/>
                <a:lumOff val="40000"/>
              </a:schemeClr>
            </a:solidFill>
            <a:ln>
              <a:headEnd type="none" w="med" len="med"/>
              <a:tailEnd type="none" w="med" len="med"/>
            </a:ln>
            <a:extLst/>
          </p:spPr>
          <p:style>
            <a:lnRef idx="1">
              <a:schemeClr val="accent1"/>
            </a:lnRef>
            <a:fillRef idx="3">
              <a:schemeClr val="accent1"/>
            </a:fillRef>
            <a:effectRef idx="2">
              <a:schemeClr val="accent1"/>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ja-JP" altLang="en-US" sz="800" dirty="0">
                  <a:solidFill>
                    <a:schemeClr val="bg1"/>
                  </a:solidFill>
                  <a:latin typeface="メイリオ"/>
                  <a:ea typeface="メイリオ"/>
                  <a:cs typeface="メイリオ"/>
                </a:rPr>
                <a:t>人事</a:t>
              </a:r>
              <a:endParaRPr kumimoji="0" lang="ja-JP" altLang="en-US" sz="800" b="0" i="0" u="none" strike="noStrike" cap="none" normalizeH="0" baseline="0" dirty="0" smtClean="0">
                <a:ln>
                  <a:noFill/>
                </a:ln>
                <a:solidFill>
                  <a:schemeClr val="bg1"/>
                </a:solidFill>
                <a:effectLst/>
                <a:latin typeface="メイリオ"/>
                <a:ea typeface="メイリオ"/>
                <a:cs typeface="メイリオ"/>
              </a:endParaRPr>
            </a:p>
          </p:txBody>
        </p:sp>
        <p:sp>
          <p:nvSpPr>
            <p:cNvPr id="49" name="フローチャート : 磁気ディスク 124"/>
            <p:cNvSpPr/>
            <p:nvPr/>
          </p:nvSpPr>
          <p:spPr bwMode="auto">
            <a:xfrm>
              <a:off x="5564758" y="2217812"/>
              <a:ext cx="2425700" cy="787524"/>
            </a:xfrm>
            <a:prstGeom prst="flowChartMagneticDisk">
              <a:avLst/>
            </a:prstGeom>
            <a:solidFill>
              <a:srgbClr val="660066"/>
            </a:solidFill>
            <a:ln w="9525" cmpd="sng">
              <a:headEnd type="none" w="med" len="med"/>
              <a:tailEnd type="none" w="med" len="med"/>
            </a:ln>
            <a:extLst/>
          </p:spPr>
          <p:style>
            <a:lnRef idx="3">
              <a:schemeClr val="lt1"/>
            </a:lnRef>
            <a:fillRef idx="1">
              <a:schemeClr val="accent2"/>
            </a:fillRef>
            <a:effectRef idx="1">
              <a:schemeClr val="accent2"/>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ja-JP" altLang="en-US" sz="800" b="0" i="0" u="none" strike="noStrike" cap="none" normalizeH="0" baseline="0" dirty="0" smtClean="0">
                  <a:ln>
                    <a:noFill/>
                  </a:ln>
                  <a:solidFill>
                    <a:schemeClr val="bg1"/>
                  </a:solidFill>
                  <a:effectLst/>
                  <a:latin typeface="メイリオ"/>
                  <a:ea typeface="メイリオ"/>
                  <a:cs typeface="メイリオ"/>
                </a:rPr>
                <a:t>統合</a:t>
              </a:r>
              <a:r>
                <a:rPr kumimoji="0" lang="ja-JP" altLang="en-US" sz="800" dirty="0">
                  <a:solidFill>
                    <a:schemeClr val="bg1"/>
                  </a:solidFill>
                  <a:latin typeface="メイリオ"/>
                  <a:ea typeface="メイリオ"/>
                  <a:cs typeface="メイリオ"/>
                </a:rPr>
                <a:t>データベース</a:t>
              </a:r>
              <a:endParaRPr kumimoji="0" lang="ja-JP" altLang="en-US" sz="800" b="0" i="0" u="none" strike="noStrike" cap="none" normalizeH="0" baseline="0" dirty="0" smtClean="0">
                <a:ln>
                  <a:noFill/>
                </a:ln>
                <a:solidFill>
                  <a:schemeClr val="bg1"/>
                </a:solidFill>
                <a:effectLst/>
                <a:latin typeface="メイリオ"/>
                <a:ea typeface="メイリオ"/>
                <a:cs typeface="メイリオ"/>
              </a:endParaRPr>
            </a:p>
          </p:txBody>
        </p:sp>
        <p:cxnSp>
          <p:nvCxnSpPr>
            <p:cNvPr id="50" name="直線矢印コネクタ 49"/>
            <p:cNvCxnSpPr>
              <a:stCxn id="49" idx="1"/>
              <a:endCxn id="43" idx="2"/>
            </p:cNvCxnSpPr>
            <p:nvPr/>
          </p:nvCxnSpPr>
          <p:spPr bwMode="auto">
            <a:xfrm flipH="1" flipV="1">
              <a:off x="5634608" y="1997224"/>
              <a:ext cx="1143001" cy="220588"/>
            </a:xfrm>
            <a:prstGeom prst="straightConnector1">
              <a:avLst/>
            </a:prstGeom>
            <a:solidFill>
              <a:schemeClr val="bg1"/>
            </a:solidFill>
            <a:ln w="3175" cap="flat" cmpd="sng" algn="ctr">
              <a:solidFill>
                <a:srgbClr val="4168A7"/>
              </a:solidFill>
              <a:prstDash val="solid"/>
              <a:round/>
              <a:headEnd type="triangle" w="med" len="med"/>
              <a:tailEnd type="triangl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cxnSp>
        <p:cxnSp>
          <p:nvCxnSpPr>
            <p:cNvPr id="51" name="直線矢印コネクタ 50"/>
            <p:cNvCxnSpPr>
              <a:stCxn id="49" idx="1"/>
              <a:endCxn id="44" idx="2"/>
            </p:cNvCxnSpPr>
            <p:nvPr/>
          </p:nvCxnSpPr>
          <p:spPr bwMode="auto">
            <a:xfrm flipV="1">
              <a:off x="6777609" y="1997224"/>
              <a:ext cx="0" cy="220588"/>
            </a:xfrm>
            <a:prstGeom prst="straightConnector1">
              <a:avLst/>
            </a:prstGeom>
            <a:solidFill>
              <a:schemeClr val="bg1"/>
            </a:solidFill>
            <a:ln w="3175" cap="flat" cmpd="sng" algn="ctr">
              <a:solidFill>
                <a:srgbClr val="4168A7"/>
              </a:solidFill>
              <a:prstDash val="solid"/>
              <a:round/>
              <a:headEnd type="triangle" w="med" len="med"/>
              <a:tailEnd type="triangl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cxnSp>
        <p:cxnSp>
          <p:nvCxnSpPr>
            <p:cNvPr id="52" name="直線矢印コネクタ 51"/>
            <p:cNvCxnSpPr>
              <a:stCxn id="49" idx="1"/>
              <a:endCxn id="45" idx="2"/>
            </p:cNvCxnSpPr>
            <p:nvPr/>
          </p:nvCxnSpPr>
          <p:spPr bwMode="auto">
            <a:xfrm flipV="1">
              <a:off x="6777609" y="1997224"/>
              <a:ext cx="1130299" cy="220588"/>
            </a:xfrm>
            <a:prstGeom prst="straightConnector1">
              <a:avLst/>
            </a:prstGeom>
            <a:ln>
              <a:headEnd type="triangle" w="med" len="med"/>
              <a:tailEnd type="triangle" w="med" len="med"/>
            </a:ln>
            <a:extLst/>
          </p:spPr>
          <p:style>
            <a:lnRef idx="1">
              <a:schemeClr val="accent1"/>
            </a:lnRef>
            <a:fillRef idx="3">
              <a:schemeClr val="accent1"/>
            </a:fillRef>
            <a:effectRef idx="2">
              <a:schemeClr val="accent1"/>
            </a:effectRef>
            <a:fontRef idx="minor">
              <a:schemeClr val="lt1"/>
            </a:fontRef>
          </p:style>
        </p:cxnSp>
        <p:cxnSp>
          <p:nvCxnSpPr>
            <p:cNvPr id="53" name="直線矢印コネクタ 52"/>
            <p:cNvCxnSpPr>
              <a:stCxn id="49" idx="3"/>
              <a:endCxn id="48" idx="0"/>
            </p:cNvCxnSpPr>
            <p:nvPr/>
          </p:nvCxnSpPr>
          <p:spPr bwMode="auto">
            <a:xfrm>
              <a:off x="6777609" y="3005335"/>
              <a:ext cx="1130299" cy="236612"/>
            </a:xfrm>
            <a:prstGeom prst="straightConnector1">
              <a:avLst/>
            </a:prstGeom>
            <a:solidFill>
              <a:schemeClr val="bg1"/>
            </a:solidFill>
            <a:ln w="3175" cap="flat" cmpd="sng" algn="ctr">
              <a:solidFill>
                <a:srgbClr val="4168A7"/>
              </a:solidFill>
              <a:prstDash val="solid"/>
              <a:round/>
              <a:headEnd type="triangle" w="med" len="med"/>
              <a:tailEnd type="triangl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cxnSp>
        <p:cxnSp>
          <p:nvCxnSpPr>
            <p:cNvPr id="54" name="直線矢印コネクタ 53"/>
            <p:cNvCxnSpPr>
              <a:stCxn id="49" idx="3"/>
              <a:endCxn id="47" idx="0"/>
            </p:cNvCxnSpPr>
            <p:nvPr/>
          </p:nvCxnSpPr>
          <p:spPr bwMode="auto">
            <a:xfrm>
              <a:off x="6777609" y="3005335"/>
              <a:ext cx="0" cy="236612"/>
            </a:xfrm>
            <a:prstGeom prst="straightConnector1">
              <a:avLst/>
            </a:prstGeom>
            <a:solidFill>
              <a:schemeClr val="bg1"/>
            </a:solidFill>
            <a:ln w="3175" cap="flat" cmpd="sng" algn="ctr">
              <a:solidFill>
                <a:srgbClr val="4168A7"/>
              </a:solidFill>
              <a:prstDash val="solid"/>
              <a:round/>
              <a:headEnd type="triangle" w="med" len="med"/>
              <a:tailEnd type="triangl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cxnSp>
        <p:cxnSp>
          <p:nvCxnSpPr>
            <p:cNvPr id="55" name="直線矢印コネクタ 54"/>
            <p:cNvCxnSpPr>
              <a:stCxn id="49" idx="3"/>
              <a:endCxn id="46" idx="0"/>
            </p:cNvCxnSpPr>
            <p:nvPr/>
          </p:nvCxnSpPr>
          <p:spPr bwMode="auto">
            <a:xfrm flipH="1">
              <a:off x="5634608" y="3005335"/>
              <a:ext cx="1143001" cy="236612"/>
            </a:xfrm>
            <a:prstGeom prst="straightConnector1">
              <a:avLst/>
            </a:prstGeom>
            <a:solidFill>
              <a:schemeClr val="bg1"/>
            </a:solidFill>
            <a:ln w="3175" cap="flat" cmpd="sng" algn="ctr">
              <a:solidFill>
                <a:srgbClr val="4168A7"/>
              </a:solidFill>
              <a:prstDash val="solid"/>
              <a:round/>
              <a:headEnd type="triangle" w="med" len="med"/>
              <a:tailEnd type="triangl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cxnSp>
      </p:grpSp>
      <p:sp>
        <p:nvSpPr>
          <p:cNvPr id="5132" name="環状矢印 5131"/>
          <p:cNvSpPr/>
          <p:nvPr/>
        </p:nvSpPr>
        <p:spPr bwMode="auto">
          <a:xfrm rot="16200000">
            <a:off x="3647624" y="2026046"/>
            <a:ext cx="3096345" cy="3072887"/>
          </a:xfrm>
          <a:prstGeom prst="circularArrow">
            <a:avLst/>
          </a:prstGeom>
          <a:solidFill>
            <a:srgbClr val="FF6600"/>
          </a:solidFill>
          <a:ln>
            <a:noFill/>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0" lang="ja-JP" altLang="en-US" sz="1400" b="0" i="0" u="none" strike="noStrike" cap="none" normalizeH="0" smtClean="0">
              <a:ln>
                <a:noFill/>
              </a:ln>
              <a:solidFill>
                <a:srgbClr val="484848"/>
              </a:solidFill>
              <a:effectLst/>
              <a:latin typeface="メイリオ"/>
              <a:ea typeface="メイリオ"/>
              <a:cs typeface="メイリオ"/>
            </a:endParaRPr>
          </a:p>
        </p:txBody>
      </p:sp>
      <p:sp>
        <p:nvSpPr>
          <p:cNvPr id="5131" name="角丸四角形 5130"/>
          <p:cNvSpPr/>
          <p:nvPr/>
        </p:nvSpPr>
        <p:spPr bwMode="auto">
          <a:xfrm>
            <a:off x="899592" y="3620710"/>
            <a:ext cx="7488831" cy="504056"/>
          </a:xfrm>
          <a:prstGeom prst="roundRect">
            <a:avLst>
              <a:gd name="adj" fmla="val 0"/>
            </a:avLst>
          </a:prstGeom>
          <a:solidFill>
            <a:srgbClr val="660066"/>
          </a:solidFill>
          <a:ln>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ja-JP" altLang="en-US" sz="2000" b="0" i="0" u="none" strike="noStrike" cap="none" normalizeH="0" dirty="0" smtClean="0">
                <a:ln>
                  <a:noFill/>
                </a:ln>
                <a:solidFill>
                  <a:srgbClr val="FFFFFF"/>
                </a:solidFill>
                <a:effectLst/>
                <a:latin typeface="メイリオ"/>
                <a:ea typeface="メイリオ"/>
                <a:cs typeface="メイリオ"/>
              </a:rPr>
              <a:t>データ変換のためのインターフェイス</a:t>
            </a:r>
          </a:p>
        </p:txBody>
      </p:sp>
      <p:grpSp>
        <p:nvGrpSpPr>
          <p:cNvPr id="102" name="図形グループ 101"/>
          <p:cNvGrpSpPr/>
          <p:nvPr/>
        </p:nvGrpSpPr>
        <p:grpSpPr>
          <a:xfrm>
            <a:off x="5546017" y="4585499"/>
            <a:ext cx="2223864" cy="1304528"/>
            <a:chOff x="4868416" y="1421160"/>
            <a:chExt cx="3744416" cy="2376264"/>
          </a:xfrm>
        </p:grpSpPr>
        <p:sp>
          <p:nvSpPr>
            <p:cNvPr id="103" name="角丸四角形 102"/>
            <p:cNvSpPr/>
            <p:nvPr/>
          </p:nvSpPr>
          <p:spPr bwMode="auto">
            <a:xfrm>
              <a:off x="4868416" y="1421160"/>
              <a:ext cx="3744416" cy="2376264"/>
            </a:xfrm>
            <a:prstGeom prst="roundRect">
              <a:avLst>
                <a:gd name="adj" fmla="val 0"/>
              </a:avLst>
            </a:prstGeom>
            <a:solidFill>
              <a:srgbClr val="E6D6AF"/>
            </a:solidFill>
            <a:ln>
              <a:noFill/>
              <a:headEnd type="none" w="med" len="med"/>
              <a:tailEnd type="none" w="med" len="med"/>
            </a:ln>
          </p:spPr>
          <p:style>
            <a:lnRef idx="1">
              <a:schemeClr val="accent2"/>
            </a:lnRef>
            <a:fillRef idx="2">
              <a:schemeClr val="accent2"/>
            </a:fillRef>
            <a:effectRef idx="1">
              <a:schemeClr val="accent2"/>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0" lang="ja-JP" altLang="en-US" sz="800" b="0" i="0" u="none" strike="noStrike" cap="none" normalizeH="0" smtClean="0">
                <a:ln>
                  <a:noFill/>
                </a:ln>
                <a:solidFill>
                  <a:srgbClr val="484848"/>
                </a:solidFill>
                <a:effectLst/>
                <a:latin typeface="メイリオ"/>
                <a:ea typeface="メイリオ"/>
                <a:cs typeface="メイリオ"/>
              </a:endParaRPr>
            </a:p>
          </p:txBody>
        </p:sp>
        <p:sp>
          <p:nvSpPr>
            <p:cNvPr id="104" name="角丸四角形 103"/>
            <p:cNvSpPr/>
            <p:nvPr/>
          </p:nvSpPr>
          <p:spPr bwMode="auto">
            <a:xfrm>
              <a:off x="5177408" y="1585764"/>
              <a:ext cx="914401" cy="411459"/>
            </a:xfrm>
            <a:prstGeom prst="roundRect">
              <a:avLst>
                <a:gd name="adj" fmla="val 0"/>
              </a:avLst>
            </a:prstGeom>
            <a:solidFill>
              <a:schemeClr val="tx2">
                <a:lumMod val="60000"/>
                <a:lumOff val="40000"/>
              </a:schemeClr>
            </a:solidFill>
            <a:ln>
              <a:headEnd type="none" w="med" len="med"/>
              <a:tailEnd type="none" w="med" len="med"/>
            </a:ln>
            <a:extLst/>
          </p:spPr>
          <p:style>
            <a:lnRef idx="1">
              <a:schemeClr val="accent1"/>
            </a:lnRef>
            <a:fillRef idx="3">
              <a:schemeClr val="accent1"/>
            </a:fillRef>
            <a:effectRef idx="2">
              <a:schemeClr val="accent1"/>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ja-JP" altLang="en-US" sz="800" b="0" i="0" u="none" strike="noStrike" cap="none" normalizeH="0" baseline="0" dirty="0" smtClean="0">
                  <a:ln>
                    <a:noFill/>
                  </a:ln>
                  <a:solidFill>
                    <a:schemeClr val="bg1"/>
                  </a:solidFill>
                  <a:effectLst/>
                  <a:latin typeface="メイリオ"/>
                  <a:ea typeface="メイリオ"/>
                  <a:cs typeface="メイリオ"/>
                </a:rPr>
                <a:t>販売</a:t>
              </a:r>
            </a:p>
          </p:txBody>
        </p:sp>
        <p:sp>
          <p:nvSpPr>
            <p:cNvPr id="105" name="角丸四角形 104"/>
            <p:cNvSpPr/>
            <p:nvPr/>
          </p:nvSpPr>
          <p:spPr bwMode="auto">
            <a:xfrm>
              <a:off x="6320409" y="1585764"/>
              <a:ext cx="914401" cy="411459"/>
            </a:xfrm>
            <a:prstGeom prst="roundRect">
              <a:avLst>
                <a:gd name="adj" fmla="val 0"/>
              </a:avLst>
            </a:prstGeom>
            <a:solidFill>
              <a:schemeClr val="tx2">
                <a:lumMod val="60000"/>
                <a:lumOff val="40000"/>
              </a:schemeClr>
            </a:solidFill>
            <a:ln>
              <a:headEnd type="none" w="med" len="med"/>
              <a:tailEnd type="none" w="med" len="med"/>
            </a:ln>
            <a:extLst/>
          </p:spPr>
          <p:style>
            <a:lnRef idx="1">
              <a:schemeClr val="accent1"/>
            </a:lnRef>
            <a:fillRef idx="3">
              <a:schemeClr val="accent1"/>
            </a:fillRef>
            <a:effectRef idx="2">
              <a:schemeClr val="accent1"/>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ja-JP" altLang="en-US" sz="800" b="0" i="0" u="none" strike="noStrike" cap="none" normalizeH="0" baseline="0" dirty="0" smtClean="0">
                  <a:ln>
                    <a:noFill/>
                  </a:ln>
                  <a:solidFill>
                    <a:schemeClr val="bg1"/>
                  </a:solidFill>
                  <a:effectLst/>
                  <a:latin typeface="メイリオ"/>
                  <a:ea typeface="メイリオ"/>
                  <a:cs typeface="メイリオ"/>
                </a:rPr>
                <a:t>生産</a:t>
              </a:r>
            </a:p>
          </p:txBody>
        </p:sp>
        <p:sp>
          <p:nvSpPr>
            <p:cNvPr id="106" name="角丸四角形 105"/>
            <p:cNvSpPr/>
            <p:nvPr/>
          </p:nvSpPr>
          <p:spPr bwMode="auto">
            <a:xfrm>
              <a:off x="7450707" y="1585764"/>
              <a:ext cx="914401" cy="411459"/>
            </a:xfrm>
            <a:prstGeom prst="roundRect">
              <a:avLst>
                <a:gd name="adj" fmla="val 0"/>
              </a:avLst>
            </a:prstGeom>
            <a:solidFill>
              <a:schemeClr val="tx2">
                <a:lumMod val="60000"/>
                <a:lumOff val="40000"/>
              </a:schemeClr>
            </a:solidFill>
            <a:ln>
              <a:headEnd type="none" w="med" len="med"/>
              <a:tailEnd type="none" w="med" len="med"/>
            </a:ln>
            <a:extLst/>
          </p:spPr>
          <p:style>
            <a:lnRef idx="1">
              <a:schemeClr val="accent1"/>
            </a:lnRef>
            <a:fillRef idx="3">
              <a:schemeClr val="accent1"/>
            </a:fillRef>
            <a:effectRef idx="2">
              <a:schemeClr val="accent1"/>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ja-JP" altLang="en-US" sz="800" b="0" i="0" u="none" strike="noStrike" cap="none" normalizeH="0" baseline="0" dirty="0" smtClean="0">
                  <a:ln>
                    <a:noFill/>
                  </a:ln>
                  <a:solidFill>
                    <a:schemeClr val="bg1"/>
                  </a:solidFill>
                  <a:effectLst/>
                  <a:latin typeface="メイリオ"/>
                  <a:ea typeface="メイリオ"/>
                  <a:cs typeface="メイリオ"/>
                </a:rPr>
                <a:t>物流</a:t>
              </a:r>
            </a:p>
          </p:txBody>
        </p:sp>
        <p:sp>
          <p:nvSpPr>
            <p:cNvPr id="107" name="角丸四角形 106"/>
            <p:cNvSpPr/>
            <p:nvPr/>
          </p:nvSpPr>
          <p:spPr bwMode="auto">
            <a:xfrm>
              <a:off x="5177408" y="3241948"/>
              <a:ext cx="914401" cy="411459"/>
            </a:xfrm>
            <a:prstGeom prst="roundRect">
              <a:avLst>
                <a:gd name="adj" fmla="val 0"/>
              </a:avLst>
            </a:prstGeom>
            <a:solidFill>
              <a:schemeClr val="tx2">
                <a:lumMod val="60000"/>
                <a:lumOff val="40000"/>
              </a:schemeClr>
            </a:solidFill>
            <a:ln>
              <a:headEnd type="none" w="med" len="med"/>
              <a:tailEnd type="none" w="med" len="med"/>
            </a:ln>
            <a:extLst/>
          </p:spPr>
          <p:style>
            <a:lnRef idx="1">
              <a:schemeClr val="accent1"/>
            </a:lnRef>
            <a:fillRef idx="3">
              <a:schemeClr val="accent1"/>
            </a:fillRef>
            <a:effectRef idx="2">
              <a:schemeClr val="accent1"/>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ja-JP" altLang="en-US" sz="800" b="0" i="0" u="none" strike="noStrike" cap="none" normalizeH="0" baseline="0" dirty="0" smtClean="0">
                  <a:ln>
                    <a:noFill/>
                  </a:ln>
                  <a:solidFill>
                    <a:schemeClr val="bg1"/>
                  </a:solidFill>
                  <a:effectLst/>
                  <a:latin typeface="メイリオ"/>
                  <a:ea typeface="メイリオ"/>
                  <a:cs typeface="メイリオ"/>
                </a:rPr>
                <a:t>購買</a:t>
              </a:r>
            </a:p>
          </p:txBody>
        </p:sp>
        <p:sp>
          <p:nvSpPr>
            <p:cNvPr id="108" name="角丸四角形 107"/>
            <p:cNvSpPr/>
            <p:nvPr/>
          </p:nvSpPr>
          <p:spPr bwMode="auto">
            <a:xfrm>
              <a:off x="6320409" y="3241948"/>
              <a:ext cx="914401" cy="411459"/>
            </a:xfrm>
            <a:prstGeom prst="roundRect">
              <a:avLst>
                <a:gd name="adj" fmla="val 0"/>
              </a:avLst>
            </a:prstGeom>
            <a:solidFill>
              <a:schemeClr val="tx2">
                <a:lumMod val="60000"/>
                <a:lumOff val="40000"/>
              </a:schemeClr>
            </a:solidFill>
            <a:ln>
              <a:headEnd type="none" w="med" len="med"/>
              <a:tailEnd type="none" w="med" len="med"/>
            </a:ln>
            <a:extLst/>
          </p:spPr>
          <p:style>
            <a:lnRef idx="1">
              <a:schemeClr val="accent1"/>
            </a:lnRef>
            <a:fillRef idx="3">
              <a:schemeClr val="accent1"/>
            </a:fillRef>
            <a:effectRef idx="2">
              <a:schemeClr val="accent1"/>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ja-JP" altLang="en-US" sz="800" b="0" i="0" u="none" strike="noStrike" cap="none" normalizeH="0" baseline="0" dirty="0" smtClean="0">
                  <a:ln>
                    <a:noFill/>
                  </a:ln>
                  <a:solidFill>
                    <a:schemeClr val="bg1"/>
                  </a:solidFill>
                  <a:effectLst/>
                  <a:latin typeface="メイリオ"/>
                  <a:ea typeface="メイリオ"/>
                  <a:cs typeface="メイリオ"/>
                </a:rPr>
                <a:t>会計</a:t>
              </a:r>
            </a:p>
          </p:txBody>
        </p:sp>
        <p:sp>
          <p:nvSpPr>
            <p:cNvPr id="109" name="角丸四角形 108"/>
            <p:cNvSpPr/>
            <p:nvPr/>
          </p:nvSpPr>
          <p:spPr bwMode="auto">
            <a:xfrm>
              <a:off x="7450707" y="3241948"/>
              <a:ext cx="914401" cy="411459"/>
            </a:xfrm>
            <a:prstGeom prst="roundRect">
              <a:avLst>
                <a:gd name="adj" fmla="val 0"/>
              </a:avLst>
            </a:prstGeom>
            <a:solidFill>
              <a:schemeClr val="tx2">
                <a:lumMod val="60000"/>
                <a:lumOff val="40000"/>
              </a:schemeClr>
            </a:solidFill>
            <a:ln>
              <a:headEnd type="none" w="med" len="med"/>
              <a:tailEnd type="none" w="med" len="med"/>
            </a:ln>
            <a:extLst/>
          </p:spPr>
          <p:style>
            <a:lnRef idx="1">
              <a:schemeClr val="accent1"/>
            </a:lnRef>
            <a:fillRef idx="3">
              <a:schemeClr val="accent1"/>
            </a:fillRef>
            <a:effectRef idx="2">
              <a:schemeClr val="accent1"/>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ja-JP" altLang="en-US" sz="800" dirty="0">
                  <a:solidFill>
                    <a:schemeClr val="bg1"/>
                  </a:solidFill>
                  <a:latin typeface="メイリオ"/>
                  <a:ea typeface="メイリオ"/>
                  <a:cs typeface="メイリオ"/>
                </a:rPr>
                <a:t>人事</a:t>
              </a:r>
              <a:endParaRPr kumimoji="0" lang="ja-JP" altLang="en-US" sz="800" b="0" i="0" u="none" strike="noStrike" cap="none" normalizeH="0" baseline="0" dirty="0" smtClean="0">
                <a:ln>
                  <a:noFill/>
                </a:ln>
                <a:solidFill>
                  <a:schemeClr val="bg1"/>
                </a:solidFill>
                <a:effectLst/>
                <a:latin typeface="メイリオ"/>
                <a:ea typeface="メイリオ"/>
                <a:cs typeface="メイリオ"/>
              </a:endParaRPr>
            </a:p>
          </p:txBody>
        </p:sp>
        <p:sp>
          <p:nvSpPr>
            <p:cNvPr id="110" name="フローチャート : 磁気ディスク 124"/>
            <p:cNvSpPr/>
            <p:nvPr/>
          </p:nvSpPr>
          <p:spPr bwMode="auto">
            <a:xfrm>
              <a:off x="5564758" y="2217812"/>
              <a:ext cx="2425700" cy="787524"/>
            </a:xfrm>
            <a:prstGeom prst="flowChartMagneticDisk">
              <a:avLst/>
            </a:prstGeom>
            <a:solidFill>
              <a:srgbClr val="660066"/>
            </a:solidFill>
            <a:ln w="9525" cmpd="sng">
              <a:headEnd type="none" w="med" len="med"/>
              <a:tailEnd type="none" w="med" len="med"/>
            </a:ln>
            <a:extLst/>
          </p:spPr>
          <p:style>
            <a:lnRef idx="3">
              <a:schemeClr val="lt1"/>
            </a:lnRef>
            <a:fillRef idx="1">
              <a:schemeClr val="accent2"/>
            </a:fillRef>
            <a:effectRef idx="1">
              <a:schemeClr val="accent2"/>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ja-JP" altLang="en-US" sz="800" b="0" i="0" u="none" strike="noStrike" cap="none" normalizeH="0" baseline="0" dirty="0" smtClean="0">
                  <a:ln>
                    <a:noFill/>
                  </a:ln>
                  <a:solidFill>
                    <a:schemeClr val="bg1"/>
                  </a:solidFill>
                  <a:effectLst/>
                  <a:latin typeface="メイリオ"/>
                  <a:ea typeface="メイリオ"/>
                  <a:cs typeface="メイリオ"/>
                </a:rPr>
                <a:t>統合</a:t>
              </a:r>
              <a:r>
                <a:rPr kumimoji="0" lang="ja-JP" altLang="en-US" sz="800" dirty="0">
                  <a:solidFill>
                    <a:schemeClr val="bg1"/>
                  </a:solidFill>
                  <a:latin typeface="メイリオ"/>
                  <a:ea typeface="メイリオ"/>
                  <a:cs typeface="メイリオ"/>
                </a:rPr>
                <a:t>データベース</a:t>
              </a:r>
              <a:endParaRPr kumimoji="0" lang="ja-JP" altLang="en-US" sz="800" b="0" i="0" u="none" strike="noStrike" cap="none" normalizeH="0" baseline="0" dirty="0" smtClean="0">
                <a:ln>
                  <a:noFill/>
                </a:ln>
                <a:solidFill>
                  <a:schemeClr val="bg1"/>
                </a:solidFill>
                <a:effectLst/>
                <a:latin typeface="メイリオ"/>
                <a:ea typeface="メイリオ"/>
                <a:cs typeface="メイリオ"/>
              </a:endParaRPr>
            </a:p>
          </p:txBody>
        </p:sp>
        <p:cxnSp>
          <p:nvCxnSpPr>
            <p:cNvPr id="111" name="直線矢印コネクタ 110"/>
            <p:cNvCxnSpPr>
              <a:stCxn id="110" idx="1"/>
              <a:endCxn id="104" idx="2"/>
            </p:cNvCxnSpPr>
            <p:nvPr/>
          </p:nvCxnSpPr>
          <p:spPr bwMode="auto">
            <a:xfrm flipH="1" flipV="1">
              <a:off x="5634608" y="1997224"/>
              <a:ext cx="1143001" cy="220588"/>
            </a:xfrm>
            <a:prstGeom prst="straightConnector1">
              <a:avLst/>
            </a:prstGeom>
            <a:solidFill>
              <a:schemeClr val="bg1"/>
            </a:solidFill>
            <a:ln w="3175" cap="flat" cmpd="sng" algn="ctr">
              <a:solidFill>
                <a:srgbClr val="4168A7"/>
              </a:solidFill>
              <a:prstDash val="solid"/>
              <a:round/>
              <a:headEnd type="triangle" w="med" len="med"/>
              <a:tailEnd type="triangl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cxnSp>
        <p:cxnSp>
          <p:nvCxnSpPr>
            <p:cNvPr id="112" name="直線矢印コネクタ 111"/>
            <p:cNvCxnSpPr>
              <a:stCxn id="110" idx="1"/>
              <a:endCxn id="105" idx="2"/>
            </p:cNvCxnSpPr>
            <p:nvPr/>
          </p:nvCxnSpPr>
          <p:spPr bwMode="auto">
            <a:xfrm flipV="1">
              <a:off x="6777609" y="1997224"/>
              <a:ext cx="0" cy="220588"/>
            </a:xfrm>
            <a:prstGeom prst="straightConnector1">
              <a:avLst/>
            </a:prstGeom>
            <a:solidFill>
              <a:schemeClr val="bg1"/>
            </a:solidFill>
            <a:ln w="3175" cap="flat" cmpd="sng" algn="ctr">
              <a:solidFill>
                <a:srgbClr val="4168A7"/>
              </a:solidFill>
              <a:prstDash val="solid"/>
              <a:round/>
              <a:headEnd type="triangle" w="med" len="med"/>
              <a:tailEnd type="triangl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cxnSp>
        <p:cxnSp>
          <p:nvCxnSpPr>
            <p:cNvPr id="113" name="直線矢印コネクタ 112"/>
            <p:cNvCxnSpPr>
              <a:stCxn id="110" idx="1"/>
              <a:endCxn id="106" idx="2"/>
            </p:cNvCxnSpPr>
            <p:nvPr/>
          </p:nvCxnSpPr>
          <p:spPr bwMode="auto">
            <a:xfrm flipV="1">
              <a:off x="6777609" y="1997224"/>
              <a:ext cx="1130299" cy="220588"/>
            </a:xfrm>
            <a:prstGeom prst="straightConnector1">
              <a:avLst/>
            </a:prstGeom>
            <a:ln>
              <a:headEnd type="triangle" w="med" len="med"/>
              <a:tailEnd type="triangle" w="med" len="med"/>
            </a:ln>
            <a:extLst/>
          </p:spPr>
          <p:style>
            <a:lnRef idx="1">
              <a:schemeClr val="accent1"/>
            </a:lnRef>
            <a:fillRef idx="3">
              <a:schemeClr val="accent1"/>
            </a:fillRef>
            <a:effectRef idx="2">
              <a:schemeClr val="accent1"/>
            </a:effectRef>
            <a:fontRef idx="minor">
              <a:schemeClr val="lt1"/>
            </a:fontRef>
          </p:style>
        </p:cxnSp>
        <p:cxnSp>
          <p:nvCxnSpPr>
            <p:cNvPr id="114" name="直線矢印コネクタ 113"/>
            <p:cNvCxnSpPr>
              <a:stCxn id="110" idx="3"/>
              <a:endCxn id="109" idx="0"/>
            </p:cNvCxnSpPr>
            <p:nvPr/>
          </p:nvCxnSpPr>
          <p:spPr bwMode="auto">
            <a:xfrm>
              <a:off x="6777609" y="3005335"/>
              <a:ext cx="1130299" cy="236612"/>
            </a:xfrm>
            <a:prstGeom prst="straightConnector1">
              <a:avLst/>
            </a:prstGeom>
            <a:solidFill>
              <a:schemeClr val="bg1"/>
            </a:solidFill>
            <a:ln w="3175" cap="flat" cmpd="sng" algn="ctr">
              <a:solidFill>
                <a:srgbClr val="4168A7"/>
              </a:solidFill>
              <a:prstDash val="solid"/>
              <a:round/>
              <a:headEnd type="triangle" w="med" len="med"/>
              <a:tailEnd type="triangl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cxnSp>
        <p:cxnSp>
          <p:nvCxnSpPr>
            <p:cNvPr id="115" name="直線矢印コネクタ 114"/>
            <p:cNvCxnSpPr>
              <a:stCxn id="110" idx="3"/>
              <a:endCxn id="108" idx="0"/>
            </p:cNvCxnSpPr>
            <p:nvPr/>
          </p:nvCxnSpPr>
          <p:spPr bwMode="auto">
            <a:xfrm>
              <a:off x="6777609" y="3005335"/>
              <a:ext cx="0" cy="236612"/>
            </a:xfrm>
            <a:prstGeom prst="straightConnector1">
              <a:avLst/>
            </a:prstGeom>
            <a:solidFill>
              <a:schemeClr val="bg1"/>
            </a:solidFill>
            <a:ln w="3175" cap="flat" cmpd="sng" algn="ctr">
              <a:solidFill>
                <a:srgbClr val="4168A7"/>
              </a:solidFill>
              <a:prstDash val="solid"/>
              <a:round/>
              <a:headEnd type="triangle" w="med" len="med"/>
              <a:tailEnd type="triangl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cxnSp>
        <p:cxnSp>
          <p:nvCxnSpPr>
            <p:cNvPr id="116" name="直線矢印コネクタ 115"/>
            <p:cNvCxnSpPr>
              <a:stCxn id="110" idx="3"/>
              <a:endCxn id="107" idx="0"/>
            </p:cNvCxnSpPr>
            <p:nvPr/>
          </p:nvCxnSpPr>
          <p:spPr bwMode="auto">
            <a:xfrm flipH="1">
              <a:off x="5634608" y="3005335"/>
              <a:ext cx="1143001" cy="236612"/>
            </a:xfrm>
            <a:prstGeom prst="straightConnector1">
              <a:avLst/>
            </a:prstGeom>
            <a:solidFill>
              <a:schemeClr val="bg1"/>
            </a:solidFill>
            <a:ln w="3175" cap="flat" cmpd="sng" algn="ctr">
              <a:solidFill>
                <a:srgbClr val="4168A7"/>
              </a:solidFill>
              <a:prstDash val="solid"/>
              <a:round/>
              <a:headEnd type="triangle" w="med" len="med"/>
              <a:tailEnd type="triangl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cxnSp>
      </p:grpSp>
      <p:grpSp>
        <p:nvGrpSpPr>
          <p:cNvPr id="117" name="図形グループ 116"/>
          <p:cNvGrpSpPr/>
          <p:nvPr/>
        </p:nvGrpSpPr>
        <p:grpSpPr>
          <a:xfrm>
            <a:off x="4985572" y="5021886"/>
            <a:ext cx="2223864" cy="1304528"/>
            <a:chOff x="4868416" y="1421160"/>
            <a:chExt cx="3744416" cy="2376264"/>
          </a:xfrm>
        </p:grpSpPr>
        <p:sp>
          <p:nvSpPr>
            <p:cNvPr id="118" name="角丸四角形 117"/>
            <p:cNvSpPr/>
            <p:nvPr/>
          </p:nvSpPr>
          <p:spPr bwMode="auto">
            <a:xfrm>
              <a:off x="4868416" y="1421160"/>
              <a:ext cx="3744416" cy="2376264"/>
            </a:xfrm>
            <a:prstGeom prst="roundRect">
              <a:avLst>
                <a:gd name="adj" fmla="val 0"/>
              </a:avLst>
            </a:prstGeom>
            <a:solidFill>
              <a:srgbClr val="E6D6AF"/>
            </a:solidFill>
            <a:ln>
              <a:noFill/>
              <a:headEnd type="none" w="med" len="med"/>
              <a:tailEnd type="none" w="med" len="med"/>
            </a:ln>
          </p:spPr>
          <p:style>
            <a:lnRef idx="1">
              <a:schemeClr val="accent2"/>
            </a:lnRef>
            <a:fillRef idx="2">
              <a:schemeClr val="accent2"/>
            </a:fillRef>
            <a:effectRef idx="1">
              <a:schemeClr val="accent2"/>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0" lang="ja-JP" altLang="en-US" sz="800" b="0" i="0" u="none" strike="noStrike" cap="none" normalizeH="0" smtClean="0">
                <a:ln>
                  <a:noFill/>
                </a:ln>
                <a:solidFill>
                  <a:srgbClr val="484848"/>
                </a:solidFill>
                <a:effectLst/>
                <a:latin typeface="メイリオ"/>
                <a:ea typeface="メイリオ"/>
                <a:cs typeface="メイリオ"/>
              </a:endParaRPr>
            </a:p>
          </p:txBody>
        </p:sp>
        <p:sp>
          <p:nvSpPr>
            <p:cNvPr id="119" name="角丸四角形 118"/>
            <p:cNvSpPr/>
            <p:nvPr/>
          </p:nvSpPr>
          <p:spPr bwMode="auto">
            <a:xfrm>
              <a:off x="5177408" y="1585764"/>
              <a:ext cx="914401" cy="411459"/>
            </a:xfrm>
            <a:prstGeom prst="roundRect">
              <a:avLst>
                <a:gd name="adj" fmla="val 0"/>
              </a:avLst>
            </a:prstGeom>
            <a:solidFill>
              <a:schemeClr val="tx2">
                <a:lumMod val="60000"/>
                <a:lumOff val="40000"/>
              </a:schemeClr>
            </a:solidFill>
            <a:ln>
              <a:headEnd type="none" w="med" len="med"/>
              <a:tailEnd type="none" w="med" len="med"/>
            </a:ln>
            <a:extLst/>
          </p:spPr>
          <p:style>
            <a:lnRef idx="1">
              <a:schemeClr val="accent1"/>
            </a:lnRef>
            <a:fillRef idx="3">
              <a:schemeClr val="accent1"/>
            </a:fillRef>
            <a:effectRef idx="2">
              <a:schemeClr val="accent1"/>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ja-JP" altLang="en-US" sz="800" b="0" i="0" u="none" strike="noStrike" cap="none" normalizeH="0" baseline="0" dirty="0" smtClean="0">
                  <a:ln>
                    <a:noFill/>
                  </a:ln>
                  <a:solidFill>
                    <a:schemeClr val="bg1"/>
                  </a:solidFill>
                  <a:effectLst/>
                  <a:latin typeface="メイリオ"/>
                  <a:ea typeface="メイリオ"/>
                  <a:cs typeface="メイリオ"/>
                </a:rPr>
                <a:t>販売</a:t>
              </a:r>
            </a:p>
          </p:txBody>
        </p:sp>
        <p:sp>
          <p:nvSpPr>
            <p:cNvPr id="120" name="角丸四角形 119"/>
            <p:cNvSpPr/>
            <p:nvPr/>
          </p:nvSpPr>
          <p:spPr bwMode="auto">
            <a:xfrm>
              <a:off x="6320409" y="1585764"/>
              <a:ext cx="914401" cy="411459"/>
            </a:xfrm>
            <a:prstGeom prst="roundRect">
              <a:avLst>
                <a:gd name="adj" fmla="val 0"/>
              </a:avLst>
            </a:prstGeom>
            <a:solidFill>
              <a:schemeClr val="tx2">
                <a:lumMod val="60000"/>
                <a:lumOff val="40000"/>
              </a:schemeClr>
            </a:solidFill>
            <a:ln>
              <a:headEnd type="none" w="med" len="med"/>
              <a:tailEnd type="none" w="med" len="med"/>
            </a:ln>
            <a:extLst/>
          </p:spPr>
          <p:style>
            <a:lnRef idx="1">
              <a:schemeClr val="accent1"/>
            </a:lnRef>
            <a:fillRef idx="3">
              <a:schemeClr val="accent1"/>
            </a:fillRef>
            <a:effectRef idx="2">
              <a:schemeClr val="accent1"/>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ja-JP" altLang="en-US" sz="800" b="0" i="0" u="none" strike="noStrike" cap="none" normalizeH="0" baseline="0" dirty="0" smtClean="0">
                  <a:ln>
                    <a:noFill/>
                  </a:ln>
                  <a:solidFill>
                    <a:schemeClr val="bg1"/>
                  </a:solidFill>
                  <a:effectLst/>
                  <a:latin typeface="メイリオ"/>
                  <a:ea typeface="メイリオ"/>
                  <a:cs typeface="メイリオ"/>
                </a:rPr>
                <a:t>生産</a:t>
              </a:r>
            </a:p>
          </p:txBody>
        </p:sp>
        <p:sp>
          <p:nvSpPr>
            <p:cNvPr id="121" name="角丸四角形 120"/>
            <p:cNvSpPr/>
            <p:nvPr/>
          </p:nvSpPr>
          <p:spPr bwMode="auto">
            <a:xfrm>
              <a:off x="7450707" y="1585764"/>
              <a:ext cx="914401" cy="411459"/>
            </a:xfrm>
            <a:prstGeom prst="roundRect">
              <a:avLst>
                <a:gd name="adj" fmla="val 0"/>
              </a:avLst>
            </a:prstGeom>
            <a:solidFill>
              <a:schemeClr val="tx2">
                <a:lumMod val="60000"/>
                <a:lumOff val="40000"/>
              </a:schemeClr>
            </a:solidFill>
            <a:ln>
              <a:headEnd type="none" w="med" len="med"/>
              <a:tailEnd type="none" w="med" len="med"/>
            </a:ln>
            <a:extLst/>
          </p:spPr>
          <p:style>
            <a:lnRef idx="1">
              <a:schemeClr val="accent1"/>
            </a:lnRef>
            <a:fillRef idx="3">
              <a:schemeClr val="accent1"/>
            </a:fillRef>
            <a:effectRef idx="2">
              <a:schemeClr val="accent1"/>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ja-JP" altLang="en-US" sz="800" b="0" i="0" u="none" strike="noStrike" cap="none" normalizeH="0" baseline="0" dirty="0" smtClean="0">
                  <a:ln>
                    <a:noFill/>
                  </a:ln>
                  <a:solidFill>
                    <a:schemeClr val="bg1"/>
                  </a:solidFill>
                  <a:effectLst/>
                  <a:latin typeface="メイリオ"/>
                  <a:ea typeface="メイリオ"/>
                  <a:cs typeface="メイリオ"/>
                </a:rPr>
                <a:t>物流</a:t>
              </a:r>
            </a:p>
          </p:txBody>
        </p:sp>
        <p:sp>
          <p:nvSpPr>
            <p:cNvPr id="122" name="角丸四角形 121"/>
            <p:cNvSpPr/>
            <p:nvPr/>
          </p:nvSpPr>
          <p:spPr bwMode="auto">
            <a:xfrm>
              <a:off x="5177408" y="3241948"/>
              <a:ext cx="914401" cy="411459"/>
            </a:xfrm>
            <a:prstGeom prst="roundRect">
              <a:avLst>
                <a:gd name="adj" fmla="val 0"/>
              </a:avLst>
            </a:prstGeom>
            <a:solidFill>
              <a:schemeClr val="tx2">
                <a:lumMod val="60000"/>
                <a:lumOff val="40000"/>
              </a:schemeClr>
            </a:solidFill>
            <a:ln>
              <a:headEnd type="none" w="med" len="med"/>
              <a:tailEnd type="none" w="med" len="med"/>
            </a:ln>
            <a:extLst/>
          </p:spPr>
          <p:style>
            <a:lnRef idx="1">
              <a:schemeClr val="accent1"/>
            </a:lnRef>
            <a:fillRef idx="3">
              <a:schemeClr val="accent1"/>
            </a:fillRef>
            <a:effectRef idx="2">
              <a:schemeClr val="accent1"/>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ja-JP" altLang="en-US" sz="800" b="0" i="0" u="none" strike="noStrike" cap="none" normalizeH="0" baseline="0" dirty="0" smtClean="0">
                  <a:ln>
                    <a:noFill/>
                  </a:ln>
                  <a:solidFill>
                    <a:schemeClr val="bg1"/>
                  </a:solidFill>
                  <a:effectLst/>
                  <a:latin typeface="メイリオ"/>
                  <a:ea typeface="メイリオ"/>
                  <a:cs typeface="メイリオ"/>
                </a:rPr>
                <a:t>購買</a:t>
              </a:r>
            </a:p>
          </p:txBody>
        </p:sp>
        <p:sp>
          <p:nvSpPr>
            <p:cNvPr id="123" name="角丸四角形 122"/>
            <p:cNvSpPr/>
            <p:nvPr/>
          </p:nvSpPr>
          <p:spPr bwMode="auto">
            <a:xfrm>
              <a:off x="6320409" y="3241948"/>
              <a:ext cx="914401" cy="411459"/>
            </a:xfrm>
            <a:prstGeom prst="roundRect">
              <a:avLst>
                <a:gd name="adj" fmla="val 0"/>
              </a:avLst>
            </a:prstGeom>
            <a:solidFill>
              <a:schemeClr val="tx2">
                <a:lumMod val="60000"/>
                <a:lumOff val="40000"/>
              </a:schemeClr>
            </a:solidFill>
            <a:ln>
              <a:headEnd type="none" w="med" len="med"/>
              <a:tailEnd type="none" w="med" len="med"/>
            </a:ln>
            <a:extLst/>
          </p:spPr>
          <p:style>
            <a:lnRef idx="1">
              <a:schemeClr val="accent1"/>
            </a:lnRef>
            <a:fillRef idx="3">
              <a:schemeClr val="accent1"/>
            </a:fillRef>
            <a:effectRef idx="2">
              <a:schemeClr val="accent1"/>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ja-JP" altLang="en-US" sz="800" b="0" i="0" u="none" strike="noStrike" cap="none" normalizeH="0" baseline="0" dirty="0" smtClean="0">
                  <a:ln>
                    <a:noFill/>
                  </a:ln>
                  <a:solidFill>
                    <a:schemeClr val="bg1"/>
                  </a:solidFill>
                  <a:effectLst/>
                  <a:latin typeface="メイリオ"/>
                  <a:ea typeface="メイリオ"/>
                  <a:cs typeface="メイリオ"/>
                </a:rPr>
                <a:t>会計</a:t>
              </a:r>
            </a:p>
          </p:txBody>
        </p:sp>
        <p:sp>
          <p:nvSpPr>
            <p:cNvPr id="124" name="角丸四角形 123"/>
            <p:cNvSpPr/>
            <p:nvPr/>
          </p:nvSpPr>
          <p:spPr bwMode="auto">
            <a:xfrm>
              <a:off x="7450707" y="3241948"/>
              <a:ext cx="914401" cy="411459"/>
            </a:xfrm>
            <a:prstGeom prst="roundRect">
              <a:avLst>
                <a:gd name="adj" fmla="val 0"/>
              </a:avLst>
            </a:prstGeom>
            <a:solidFill>
              <a:schemeClr val="tx2">
                <a:lumMod val="60000"/>
                <a:lumOff val="40000"/>
              </a:schemeClr>
            </a:solidFill>
            <a:ln>
              <a:headEnd type="none" w="med" len="med"/>
              <a:tailEnd type="none" w="med" len="med"/>
            </a:ln>
            <a:extLst/>
          </p:spPr>
          <p:style>
            <a:lnRef idx="1">
              <a:schemeClr val="accent1"/>
            </a:lnRef>
            <a:fillRef idx="3">
              <a:schemeClr val="accent1"/>
            </a:fillRef>
            <a:effectRef idx="2">
              <a:schemeClr val="accent1"/>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ja-JP" altLang="en-US" sz="800" dirty="0">
                  <a:solidFill>
                    <a:schemeClr val="bg1"/>
                  </a:solidFill>
                  <a:latin typeface="メイリオ"/>
                  <a:ea typeface="メイリオ"/>
                  <a:cs typeface="メイリオ"/>
                </a:rPr>
                <a:t>人事</a:t>
              </a:r>
              <a:endParaRPr kumimoji="0" lang="ja-JP" altLang="en-US" sz="800" b="0" i="0" u="none" strike="noStrike" cap="none" normalizeH="0" baseline="0" dirty="0" smtClean="0">
                <a:ln>
                  <a:noFill/>
                </a:ln>
                <a:solidFill>
                  <a:schemeClr val="bg1"/>
                </a:solidFill>
                <a:effectLst/>
                <a:latin typeface="メイリオ"/>
                <a:ea typeface="メイリオ"/>
                <a:cs typeface="メイリオ"/>
              </a:endParaRPr>
            </a:p>
          </p:txBody>
        </p:sp>
        <p:sp>
          <p:nvSpPr>
            <p:cNvPr id="125" name="フローチャート : 磁気ディスク 124"/>
            <p:cNvSpPr/>
            <p:nvPr/>
          </p:nvSpPr>
          <p:spPr bwMode="auto">
            <a:xfrm>
              <a:off x="5564758" y="2217812"/>
              <a:ext cx="2425700" cy="787524"/>
            </a:xfrm>
            <a:prstGeom prst="flowChartMagneticDisk">
              <a:avLst/>
            </a:prstGeom>
            <a:solidFill>
              <a:srgbClr val="660066"/>
            </a:solidFill>
            <a:ln w="9525" cmpd="sng">
              <a:headEnd type="none" w="med" len="med"/>
              <a:tailEnd type="none" w="med" len="med"/>
            </a:ln>
            <a:extLst/>
          </p:spPr>
          <p:style>
            <a:lnRef idx="3">
              <a:schemeClr val="lt1"/>
            </a:lnRef>
            <a:fillRef idx="1">
              <a:schemeClr val="accent2"/>
            </a:fillRef>
            <a:effectRef idx="1">
              <a:schemeClr val="accent2"/>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ja-JP" altLang="en-US" sz="800" b="0" i="0" u="none" strike="noStrike" cap="none" normalizeH="0" baseline="0" dirty="0" smtClean="0">
                  <a:ln>
                    <a:noFill/>
                  </a:ln>
                  <a:solidFill>
                    <a:schemeClr val="bg1"/>
                  </a:solidFill>
                  <a:effectLst/>
                  <a:latin typeface="メイリオ"/>
                  <a:ea typeface="メイリオ"/>
                  <a:cs typeface="メイリオ"/>
                </a:rPr>
                <a:t>統合</a:t>
              </a:r>
              <a:r>
                <a:rPr kumimoji="0" lang="ja-JP" altLang="en-US" sz="800" dirty="0">
                  <a:solidFill>
                    <a:schemeClr val="bg1"/>
                  </a:solidFill>
                  <a:latin typeface="メイリオ"/>
                  <a:ea typeface="メイリオ"/>
                  <a:cs typeface="メイリオ"/>
                </a:rPr>
                <a:t>データベース</a:t>
              </a:r>
              <a:endParaRPr kumimoji="0" lang="ja-JP" altLang="en-US" sz="800" b="0" i="0" u="none" strike="noStrike" cap="none" normalizeH="0" baseline="0" dirty="0" smtClean="0">
                <a:ln>
                  <a:noFill/>
                </a:ln>
                <a:solidFill>
                  <a:schemeClr val="bg1"/>
                </a:solidFill>
                <a:effectLst/>
                <a:latin typeface="メイリオ"/>
                <a:ea typeface="メイリオ"/>
                <a:cs typeface="メイリオ"/>
              </a:endParaRPr>
            </a:p>
          </p:txBody>
        </p:sp>
        <p:cxnSp>
          <p:nvCxnSpPr>
            <p:cNvPr id="126" name="直線矢印コネクタ 125"/>
            <p:cNvCxnSpPr>
              <a:stCxn id="125" idx="1"/>
              <a:endCxn id="119" idx="2"/>
            </p:cNvCxnSpPr>
            <p:nvPr/>
          </p:nvCxnSpPr>
          <p:spPr bwMode="auto">
            <a:xfrm flipH="1" flipV="1">
              <a:off x="5634608" y="1997224"/>
              <a:ext cx="1143001" cy="220588"/>
            </a:xfrm>
            <a:prstGeom prst="straightConnector1">
              <a:avLst/>
            </a:prstGeom>
            <a:solidFill>
              <a:schemeClr val="bg1"/>
            </a:solidFill>
            <a:ln w="3175" cap="flat" cmpd="sng" algn="ctr">
              <a:solidFill>
                <a:srgbClr val="4168A7"/>
              </a:solidFill>
              <a:prstDash val="solid"/>
              <a:round/>
              <a:headEnd type="triangle" w="med" len="med"/>
              <a:tailEnd type="triangl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cxnSp>
        <p:cxnSp>
          <p:nvCxnSpPr>
            <p:cNvPr id="127" name="直線矢印コネクタ 126"/>
            <p:cNvCxnSpPr>
              <a:stCxn id="125" idx="1"/>
              <a:endCxn id="120" idx="2"/>
            </p:cNvCxnSpPr>
            <p:nvPr/>
          </p:nvCxnSpPr>
          <p:spPr bwMode="auto">
            <a:xfrm flipV="1">
              <a:off x="6777609" y="1997224"/>
              <a:ext cx="0" cy="220588"/>
            </a:xfrm>
            <a:prstGeom prst="straightConnector1">
              <a:avLst/>
            </a:prstGeom>
            <a:solidFill>
              <a:schemeClr val="bg1"/>
            </a:solidFill>
            <a:ln w="3175" cap="flat" cmpd="sng" algn="ctr">
              <a:solidFill>
                <a:srgbClr val="4168A7"/>
              </a:solidFill>
              <a:prstDash val="solid"/>
              <a:round/>
              <a:headEnd type="triangle" w="med" len="med"/>
              <a:tailEnd type="triangl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cxnSp>
        <p:cxnSp>
          <p:nvCxnSpPr>
            <p:cNvPr id="128" name="直線矢印コネクタ 127"/>
            <p:cNvCxnSpPr>
              <a:stCxn id="125" idx="1"/>
              <a:endCxn id="121" idx="2"/>
            </p:cNvCxnSpPr>
            <p:nvPr/>
          </p:nvCxnSpPr>
          <p:spPr bwMode="auto">
            <a:xfrm flipV="1">
              <a:off x="6777609" y="1997224"/>
              <a:ext cx="1130299" cy="220588"/>
            </a:xfrm>
            <a:prstGeom prst="straightConnector1">
              <a:avLst/>
            </a:prstGeom>
            <a:ln>
              <a:headEnd type="triangle" w="med" len="med"/>
              <a:tailEnd type="triangle" w="med" len="med"/>
            </a:ln>
            <a:extLst/>
          </p:spPr>
          <p:style>
            <a:lnRef idx="1">
              <a:schemeClr val="accent1"/>
            </a:lnRef>
            <a:fillRef idx="3">
              <a:schemeClr val="accent1"/>
            </a:fillRef>
            <a:effectRef idx="2">
              <a:schemeClr val="accent1"/>
            </a:effectRef>
            <a:fontRef idx="minor">
              <a:schemeClr val="lt1"/>
            </a:fontRef>
          </p:style>
        </p:cxnSp>
        <p:cxnSp>
          <p:nvCxnSpPr>
            <p:cNvPr id="129" name="直線矢印コネクタ 128"/>
            <p:cNvCxnSpPr>
              <a:stCxn id="125" idx="3"/>
              <a:endCxn id="124" idx="0"/>
            </p:cNvCxnSpPr>
            <p:nvPr/>
          </p:nvCxnSpPr>
          <p:spPr bwMode="auto">
            <a:xfrm>
              <a:off x="6777609" y="3005335"/>
              <a:ext cx="1130299" cy="236612"/>
            </a:xfrm>
            <a:prstGeom prst="straightConnector1">
              <a:avLst/>
            </a:prstGeom>
            <a:solidFill>
              <a:schemeClr val="bg1"/>
            </a:solidFill>
            <a:ln w="3175" cap="flat" cmpd="sng" algn="ctr">
              <a:solidFill>
                <a:srgbClr val="4168A7"/>
              </a:solidFill>
              <a:prstDash val="solid"/>
              <a:round/>
              <a:headEnd type="triangle" w="med" len="med"/>
              <a:tailEnd type="triangl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cxnSp>
        <p:cxnSp>
          <p:nvCxnSpPr>
            <p:cNvPr id="130" name="直線矢印コネクタ 129"/>
            <p:cNvCxnSpPr>
              <a:stCxn id="125" idx="3"/>
              <a:endCxn id="123" idx="0"/>
            </p:cNvCxnSpPr>
            <p:nvPr/>
          </p:nvCxnSpPr>
          <p:spPr bwMode="auto">
            <a:xfrm>
              <a:off x="6777609" y="3005335"/>
              <a:ext cx="0" cy="236612"/>
            </a:xfrm>
            <a:prstGeom prst="straightConnector1">
              <a:avLst/>
            </a:prstGeom>
            <a:solidFill>
              <a:schemeClr val="bg1"/>
            </a:solidFill>
            <a:ln w="3175" cap="flat" cmpd="sng" algn="ctr">
              <a:solidFill>
                <a:srgbClr val="4168A7"/>
              </a:solidFill>
              <a:prstDash val="solid"/>
              <a:round/>
              <a:headEnd type="triangle" w="med" len="med"/>
              <a:tailEnd type="triangl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cxnSp>
        <p:cxnSp>
          <p:nvCxnSpPr>
            <p:cNvPr id="131" name="直線矢印コネクタ 130"/>
            <p:cNvCxnSpPr>
              <a:stCxn id="125" idx="3"/>
              <a:endCxn id="122" idx="0"/>
            </p:cNvCxnSpPr>
            <p:nvPr/>
          </p:nvCxnSpPr>
          <p:spPr bwMode="auto">
            <a:xfrm flipH="1">
              <a:off x="5634608" y="3005335"/>
              <a:ext cx="1143001" cy="236612"/>
            </a:xfrm>
            <a:prstGeom prst="straightConnector1">
              <a:avLst/>
            </a:prstGeom>
            <a:solidFill>
              <a:schemeClr val="bg1"/>
            </a:solidFill>
            <a:ln w="3175" cap="flat" cmpd="sng" algn="ctr">
              <a:solidFill>
                <a:srgbClr val="4168A7"/>
              </a:solidFill>
              <a:prstDash val="solid"/>
              <a:round/>
              <a:headEnd type="triangle" w="med" len="med"/>
              <a:tailEnd type="triangl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cxnSp>
      </p:grpSp>
    </p:spTree>
    <p:extLst>
      <p:ext uri="{BB962C8B-B14F-4D97-AF65-F5344CB8AC3E}">
        <p14:creationId xmlns:p14="http://schemas.microsoft.com/office/powerpoint/2010/main" val="29623557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p:cTn id="7" dur="500" fill="hold"/>
                                        <p:tgtEl>
                                          <p:spTgt spid="11"/>
                                        </p:tgtEl>
                                        <p:attrNameLst>
                                          <p:attrName>ppt_w</p:attrName>
                                        </p:attrNameLst>
                                      </p:cBhvr>
                                      <p:tavLst>
                                        <p:tav tm="0">
                                          <p:val>
                                            <p:fltVal val="0"/>
                                          </p:val>
                                        </p:tav>
                                        <p:tav tm="100000">
                                          <p:val>
                                            <p:strVal val="#ppt_w"/>
                                          </p:val>
                                        </p:tav>
                                      </p:tavLst>
                                    </p:anim>
                                    <p:anim calcmode="lin" valueType="num">
                                      <p:cBhvr>
                                        <p:cTn id="8" dur="500" fill="hold"/>
                                        <p:tgtEl>
                                          <p:spTgt spid="11"/>
                                        </p:tgtEl>
                                        <p:attrNameLst>
                                          <p:attrName>ppt_h</p:attrName>
                                        </p:attrNameLst>
                                      </p:cBhvr>
                                      <p:tavLst>
                                        <p:tav tm="0">
                                          <p:val>
                                            <p:fltVal val="0"/>
                                          </p:val>
                                        </p:tav>
                                        <p:tav tm="100000">
                                          <p:val>
                                            <p:strVal val="#ppt_h"/>
                                          </p:val>
                                        </p:tav>
                                      </p:tavLst>
                                    </p:anim>
                                    <p:animEffect transition="in" filter="fade">
                                      <p:cBhvr>
                                        <p:cTn id="9" dur="500"/>
                                        <p:tgtEl>
                                          <p:spTgt spid="11"/>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12"/>
                                        </p:tgtEl>
                                        <p:attrNameLst>
                                          <p:attrName>style.visibility</p:attrName>
                                        </p:attrNameLst>
                                      </p:cBhvr>
                                      <p:to>
                                        <p:strVal val="visible"/>
                                      </p:to>
                                    </p:set>
                                    <p:anim calcmode="lin" valueType="num">
                                      <p:cBhvr>
                                        <p:cTn id="14" dur="500" fill="hold"/>
                                        <p:tgtEl>
                                          <p:spTgt spid="12"/>
                                        </p:tgtEl>
                                        <p:attrNameLst>
                                          <p:attrName>ppt_w</p:attrName>
                                        </p:attrNameLst>
                                      </p:cBhvr>
                                      <p:tavLst>
                                        <p:tav tm="0">
                                          <p:val>
                                            <p:fltVal val="0"/>
                                          </p:val>
                                        </p:tav>
                                        <p:tav tm="100000">
                                          <p:val>
                                            <p:strVal val="#ppt_w"/>
                                          </p:val>
                                        </p:tav>
                                      </p:tavLst>
                                    </p:anim>
                                    <p:anim calcmode="lin" valueType="num">
                                      <p:cBhvr>
                                        <p:cTn id="15" dur="500" fill="hold"/>
                                        <p:tgtEl>
                                          <p:spTgt spid="12"/>
                                        </p:tgtEl>
                                        <p:attrNameLst>
                                          <p:attrName>ppt_h</p:attrName>
                                        </p:attrNameLst>
                                      </p:cBhvr>
                                      <p:tavLst>
                                        <p:tav tm="0">
                                          <p:val>
                                            <p:fltVal val="0"/>
                                          </p:val>
                                        </p:tav>
                                        <p:tav tm="100000">
                                          <p:val>
                                            <p:strVal val="#ppt_h"/>
                                          </p:val>
                                        </p:tav>
                                      </p:tavLst>
                                    </p:anim>
                                    <p:animEffect transition="in" filter="fade">
                                      <p:cBhvr>
                                        <p:cTn id="16"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2"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図 3"/>
          <p:cNvPicPr>
            <a:picLocks noChangeAspect="1"/>
          </p:cNvPicPr>
          <p:nvPr/>
        </p:nvPicPr>
        <p:blipFill>
          <a:blip r:embed="rId3"/>
          <a:stretch>
            <a:fillRect/>
          </a:stretch>
        </p:blipFill>
        <p:spPr>
          <a:xfrm>
            <a:off x="8077200" y="6690381"/>
            <a:ext cx="981767" cy="167619"/>
          </a:xfrm>
          <a:prstGeom prst="rect">
            <a:avLst/>
          </a:prstGeom>
          <a:ln>
            <a:noFill/>
          </a:ln>
          <a:effectLst>
            <a:outerShdw blurRad="292100" dist="139700" dir="2700000" algn="tl" rotWithShape="0">
              <a:srgbClr val="333333">
                <a:alpha val="65000"/>
              </a:srgbClr>
            </a:outerShdw>
          </a:effectLst>
        </p:spPr>
      </p:pic>
      <p:sp>
        <p:nvSpPr>
          <p:cNvPr id="2" name="正方形/長方形 1"/>
          <p:cNvSpPr/>
          <p:nvPr/>
        </p:nvSpPr>
        <p:spPr>
          <a:xfrm>
            <a:off x="4655271" y="4376423"/>
            <a:ext cx="4403697" cy="1307324"/>
          </a:xfrm>
          <a:prstGeom prst="rect">
            <a:avLst/>
          </a:prstGeom>
          <a:solidFill>
            <a:srgbClr val="33ACBD"/>
          </a:solidFill>
          <a:ln>
            <a:noFill/>
          </a:ln>
        </p:spPr>
        <p:style>
          <a:lnRef idx="2">
            <a:schemeClr val="dk1"/>
          </a:lnRef>
          <a:fillRef idx="1">
            <a:schemeClr val="lt1"/>
          </a:fillRef>
          <a:effectRef idx="0">
            <a:schemeClr val="dk1"/>
          </a:effectRef>
          <a:fontRef idx="minor">
            <a:schemeClr val="dk1"/>
          </a:fontRef>
        </p:style>
        <p:txBody>
          <a:bodyPr rtlCol="0" anchor="ctr"/>
          <a:lstStyle/>
          <a:p>
            <a:pPr algn="r"/>
            <a:r>
              <a:rPr lang="ja-JP" altLang="en-US" sz="2400" dirty="0" smtClean="0">
                <a:solidFill>
                  <a:srgbClr val="FFFFFF"/>
                </a:solidFill>
                <a:effectLst/>
                <a:latin typeface="メイリオ"/>
                <a:ea typeface="メイリオ"/>
                <a:cs typeface="メイリオ"/>
              </a:rPr>
              <a:t>補足資料</a:t>
            </a:r>
            <a:endParaRPr lang="en-US" altLang="ja-JP" sz="2400" dirty="0">
              <a:solidFill>
                <a:srgbClr val="FFFFFF"/>
              </a:solidFill>
              <a:effectLst/>
              <a:latin typeface="メイリオ"/>
              <a:ea typeface="メイリオ"/>
              <a:cs typeface="メイリオ"/>
            </a:endParaRPr>
          </a:p>
        </p:txBody>
      </p:sp>
      <p:sp>
        <p:nvSpPr>
          <p:cNvPr id="6" name="正方形/長方形 5"/>
          <p:cNvSpPr/>
          <p:nvPr/>
        </p:nvSpPr>
        <p:spPr>
          <a:xfrm>
            <a:off x="4572001" y="4376423"/>
            <a:ext cx="83270" cy="1307324"/>
          </a:xfrm>
          <a:prstGeom prst="rect">
            <a:avLst/>
          </a:prstGeom>
          <a:solidFill>
            <a:srgbClr val="CC0000"/>
          </a:solidFill>
          <a:ln>
            <a:noFill/>
          </a:ln>
        </p:spPr>
        <p:style>
          <a:lnRef idx="2">
            <a:schemeClr val="dk1"/>
          </a:lnRef>
          <a:fillRef idx="1">
            <a:schemeClr val="lt1"/>
          </a:fillRef>
          <a:effectRef idx="0">
            <a:schemeClr val="dk1"/>
          </a:effectRef>
          <a:fontRef idx="minor">
            <a:schemeClr val="dk1"/>
          </a:fontRef>
        </p:style>
        <p:txBody>
          <a:bodyPr rtlCol="0" anchor="ctr"/>
          <a:lstStyle/>
          <a:p>
            <a:pPr algn="r"/>
            <a:endParaRPr lang="en-US" altLang="ja-JP" sz="2400" dirty="0">
              <a:solidFill>
                <a:srgbClr val="FFFFFF"/>
              </a:solidFill>
              <a:effectLst/>
              <a:latin typeface="Arial"/>
              <a:ea typeface="HGP創英角ｺﾞｼｯｸUB" pitchFamily="50" charset="-128"/>
              <a:cs typeface="Arial"/>
            </a:endParaRPr>
          </a:p>
        </p:txBody>
      </p:sp>
    </p:spTree>
    <p:extLst>
      <p:ext uri="{BB962C8B-B14F-4D97-AF65-F5344CB8AC3E}">
        <p14:creationId xmlns:p14="http://schemas.microsoft.com/office/powerpoint/2010/main" val="2360394829"/>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xmlns:p14="http://schemas.microsoft.com/office/powerpoint/2010/main" spd="slow">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0834" name="Rectangle 2"/>
          <p:cNvSpPr>
            <a:spLocks noGrp="1" noChangeArrowheads="1"/>
          </p:cNvSpPr>
          <p:nvPr>
            <p:ph type="title"/>
          </p:nvPr>
        </p:nvSpPr>
        <p:spPr>
          <a:xfrm>
            <a:off x="152400" y="152400"/>
            <a:ext cx="8839200" cy="533400"/>
          </a:xfrm>
        </p:spPr>
        <p:txBody>
          <a:bodyPr/>
          <a:lstStyle/>
          <a:p>
            <a:r>
              <a:rPr lang="ja-JP" altLang="en-US" sz="2400" dirty="0" smtClean="0">
                <a:ea typeface="ＭＳ Ｐゴシック" pitchFamily="50" charset="-128"/>
              </a:rPr>
              <a:t>エンタープライズ</a:t>
            </a:r>
            <a:r>
              <a:rPr lang="ja-JP" altLang="en-US" sz="2400" dirty="0">
                <a:ea typeface="ＭＳ Ｐゴシック" pitchFamily="50" charset="-128"/>
              </a:rPr>
              <a:t>・</a:t>
            </a:r>
            <a:r>
              <a:rPr lang="ja-JP" altLang="en-US" sz="2400" dirty="0" smtClean="0">
                <a:ea typeface="ＭＳ Ｐゴシック" pitchFamily="50" charset="-128"/>
              </a:rPr>
              <a:t>システム・アーキテクチャー</a:t>
            </a:r>
            <a:endParaRPr lang="ja-JP" altLang="en-US" sz="2400" dirty="0">
              <a:ea typeface="ＭＳ Ｐゴシック" pitchFamily="50" charset="-128"/>
            </a:endParaRPr>
          </a:p>
        </p:txBody>
      </p:sp>
      <p:sp>
        <p:nvSpPr>
          <p:cNvPr id="224" name="AutoShape 48" descr="data:image/jpg;base64,/9j/4AAQSkZJRgABAQAAAQABAAD/2wCEAAkGBhQREBEREBEWERQVGRoYGRgUFxUVFRgWExYZFxsXFxYYGyYfFxokGRgSHzAiIzMpLC8uFR8xNTAsNSYrOCkBCQoKDgwOGg8PGjQfHyQ1NTUvLDQ1MTUyNSktLykpNTUsLykwKjUpLi0qNDI1NSw1KS8pKSksLSkqLCwpLCw0LP/AABEIAIsAsAMBIgACEQEDEQH/xAAbAAEAAgMBAQAAAAAAAAAAAAAABgcDBAUCAf/EAEkQAAIBAwEEBwMIAw0JAAAAAAECAwAEEQUGEiExBxMiQVFhgRRxkRUyQlKSobHBcrLRFiMkM1Nic4OToqPC8CU0NoKzw9Li4//EABkBAQADAQEAAAAAAAAAAAAAAAACAwQBBf/EACgRAAICAQMDAgcBAAAAAAAAAAABAhEhAwQSMTJRE0FCcYGhseHwIv/aAAwDAQACEQMRAD8AlOyu02sahax3cKaciPvYEhut7ssVOd3I5jxrevtS1u3Rpmt7G5VAWaOB7hZSqjJ3TIME47uNR3on20S30m3ia1vJCpftQ2sssZzIx4Oowak9/wBIbsjLaabfSzEEIJLZ4Y97HAvJJgBc0B3tlNpY9QtIrqHIVweDfOVlOGU+YINdeqh2QgvLVYtEtHjjmjXr7u4ZetWEztlYokyA743eJ4c6l82zWoopaDVmkkHHduIIDEx8D1aqyA+IJxQEvpVZaj0nynTo5ERLa5N0LKcy9qK2kGd+Q8eK4AIz49+OPfj2dvGUOmtTMxHAiC1aEn9AJkjy3vWgJPfXiwxSSyHCRqzscE4VAWJwOJ4A1j0rVI7mGOeFt6ORQynBGVPI4PEVBtUbUZ9KvBcsLSWBbhXKxI6XUSxHDoGbMQYZ8/IVr7EXkthosV9c3XW20dqGWAQohU8N0CUHLH6PH62e6gLMpUE0Sy1O+iS5nvvYRKA6QW0UTFEYZXfklDFmwRkYH7NDarW9S002iNOlzFPcxR9cYkSRQzYaORBlWDLxDrggqQRxFAWVSq2ttc1G81LUbK3nS3it5E/fjErsisnCNEOAzMd47zcgnnWefVr2O5j0m2ufaLkqZ5bqeJcQQkhVAijwHcnlnA4jx4AWFWpqupLbwyTyZ3Y1LHHM47h5k4HrUdn2bv1UtDq8jS+E0FuYSfAqiBlB8QSR5140PUzq1lc29yns88bNBOq8Qsi4IdM81PBhnzGe+uqrycd1gz2F5qFzGsy+z2yON5VdZJZN08QWIKgZFeNR1i9sl624SG5hB7ZhDxyKCcb26xII/wBcK82DajaRrEYIrxEAVWjk6uTdHAZVxgkDAr3c7YxhSl/ZzwI3BjJGJIuPcWQkY99X1nCTX99Si8ZbT/vodTVNqIYLdLgkuJMdWqjLyFxkBR4/hWjDNqUw3gtvaKeSuHmkx/O3Sqg1yz1cusWiJumGK3MkQXG5lie0oHDlj7Iqc1CVQrBNXO8kYuL7ULYb8kUN3GOLCHfjlA8QrEhvcKyajtcvydJfWuJN0DAfIwd4AqwByCM1I6qvWh1fy7CnCPEUmByDuy5x4Zz91SglN5RGbcFhlmafcGSKNzgFlVjjlllB4fGtitLRf92g/o0/UFbtUvqXLoQXoUUjRbUEYOZOf9K1TqlK4dK6v5zpWsXF7Ojex3kcYaZVZxDLDwHWBQSqEE9rlx8q7d10naciby3cczH5scJ62Vj3KqLk5PnipURWKO1RSSqqpPeAAfuoCrNPWeys5bm8sOtivrt5rmJlMjW8EmN1mjAO+V3cnwyPTYNrs2y9akttDnjmGd4H+yjgg+lWhWE2iZ3txc+OBn44oCttl/aJrDWY1ae4tSsi2TT7xlkVoXBALAM6bxQKTz41i2clg1LQRpMU6i6FtutG28GR42HzwRwG/uA++rUrBeWvWRyR7zJvqV3kOHXeBG8p7mGcg0BC9A2+S3gig1KGa0niVUbehleNygC70ckasrA4z61H+kXaRrv5P6iCVbZbyAtNMjRb7l8KkSOAzDG8S2AOAAzxqS6X8rWcSwPBFqITIWb2gwSMueHWI8bDex3g/Gvk+z95qFxbSX6xW1vbyCZYInaaSSVPmmSQqqhRnOAPH0AxbCIRquvZHOeH/pNXL202cii1UaheWxubOWERSModjBIhysjKnExleBIzjj5ZtClAVfN+5xU3wbZ88ljZ5JGPcBGpLEnwxW1oegTNply9taDTJZX340jZ1laND2euJPZcje4eYzVgraqDvBQCe8AA/HnWWup07ONWqItpm3kG4q3bG1mAAdJgydoDiQSMEHnWLX9sLaW3lhgb2qSRGRY4gZCSwIBOBgAZz6VK3iDcGAPvGfxpHCF+aAPcAPwqfKN3RDjKqsgseydxBbWM8IBurZSGQng6OSxjzyyN4j1PlXatdvbUjE7m1kHzo5wY2B95GCPMVI68SQhuDAH3gH8aOfLuQUOPayNaj0hWyK3UMbqTBISEM3Ic2YDCjzqMtbh9Iv7nrVmmuSrybnEJ2xux45jGT8fCrLjiC8FAHuAH4VgtNMiiaRoo1QyHLlQAWI4ZOP8AXE+NSjOMeiIyg5dWR7TNubNIYkabBVEBHVy8CFAI+b41tfu/sv5f/Dl/8KkGKYqFx8ff9E6l5+37PtKUqBMUpSgFK17+/SCN5ZnEcaAszMcAAd5qtDtrqWrM3yPEtraKSDd3I4tjmY1IIA9CfEjlQFp0qmp9B4/wvaidn7xASqg+A3GI/CkGhYP8F2pmVu4T5YH377CpcJeCPOPkuWlVclxtBarvKbXVo8cChCSehG6D99aV7pGpTASavrK6arcRBa8GA8MqQf1/fXEm8HbSyW9SqR/czYZ7Ov36t9Yu+P1B+NdPTOjJbsES69c3sQ5JHJunHg+87Z+ArrhJdUcU4voy0Z9UiQ4eWND4M6g/eayQXaOMo6uP5pDfhVLXuyWh2zmKaxuy4+uzKT5jtgEeYrCmzOhOQYXu7B+51Zjj17VS9KdXRH1YXVl60qooTq+nIJ7W6XXLIc1P8eqjngjLZA82/Rqe7G7b2+pw9bbN2lwJI2wJIye5h4c8EcDj31WWEgpSlAKUpQClKUApSlAKUpQFW9IDtqeq2uiqxWBB7RdFTglRxVM93DHrID9GuFtZtL1zez2+IrSLsRxp2VYJw3iBzHDgOWPOt/QbjN/tRefSjAhQ+Aw6/jGnwqG4rZtYJ3JmPczaqKFKV1tlNNFxe28RGVLgt+inaI9cY9a3N0rMSVuiTW8vyRYqwH8MuhkA8o4+eSvLIyPeT4LUHuLhpGZ5GLu3EsxySfM12tuNTM9/O2cqjdWvuj4H+9vH1rg1XpxxyfVk9R5pdEK9xSlGDIxVhyKkhh7iOIrxSrSsm2k7VR3iC01TDA8I5+AdGPAbx+Ha5eI76ju0Wz8llOYpOI5qw5OviPA9xHcfSuXU50iT5S0+S0ftXFsN+FjzZBw3c9/1fVPCqWvTdroXJ+oqfUimj63LayCSByp7xzVh4MvePv8ACuttLIIVj2j00dTIjhLuEfMcMQDnHiSuT37ytwIOY3Uhj/4f1jPL97x+llP/AFqvcwTjy9yzbTalx9i6dPvlnhjmj4pIiuv6LqGH3EVsVHOjnPyTp+9z6iP9Xh92KkdecegKUpQClKUApSlAKUpQFN7Pw4udq7f6RbrB5g9a35r8aiNT/qxb7WSIwwl/a/FlGD6/vTfGoLdWxjd425ozIfehK/lW7avDRh3SymYqmHRZFm/z9WNz8So/M1D6mHRYf4fjxif8VrRq9jM+l3o2XstMgk3HMuoTs2CI+Cb7tyGCBzOOZrfvtjIJ1aOO1ksbndLIrsGjkC4yAQzDPEeBGQeIquW4Hh3H8DUp2P16aTUrQzTPJxZBvnOA6Hl6gfCoShJK0yyM4t00RQildHaO36u8ukHACV8e4sT+dc6r07VlDVOiY7L7OQezrd3itIJJBFDEp3d9yccTkd4PMgYBJqVaXNFBfw2406O3kdWIeORXKrg53gFHPFRadeu0GMrxNtMd4eTFhn4SKa89FwzqG8eJEbnjxOeyOZ8jWWa5KTb8mqD4uKS8Ec1sD2q43eC9bJjHLHWNW9tQ5g2a3B8+8uQFA5kKf/mPjXJCNJJgDLu2APFnb9pqWa/ZC41vSNKTtRWKCaXHLeADcfsR/wBoa5uXUVEbZXJyLU0Ww6i2gg/ko0j/ALNAv5Vu0pWA3ilKUApSlAKUpQClKUBV/TEPZbjSdUHAW8+5IR/Jy4Jz6LIP+euF0h2HVahKR82XEg8O2MH+8GqxukrQfbdLu4AMvuF08d+LtgDzOMetVzcXXt2iafeji8I9nl8ez2QT6qp/rK0beVT+Zn3Ebh8iNVMujDhczyfUgcj7S/sqG1IdhNZW2vEMhxHIDG5PIB8YJ8t4L8a36quDow6bqSsjwPKu9sLbl9RtQO5ix9yqT+ysG1Gzr2Vw0bA7hJMbdzJ3cfEDAI8vOu9scBaWd3qLDtY6mHP1jjJ+0V+wa5OVwte52EanT9iPbUTh726YcjK/907v5Vy6E+PGlWJUqK27dks6PtQXrZbOb+Kul3Pc+Dun3kEj3haz7E2T2usCCT5y9Yh8xu7wYeRAB9ahqOQQQcEHII5gjiCPPNW5ok0d0IdUP8bDG8cqqMlnwAMDx4tj+kHhWfV/zb8/kv0v9UvH4InsppyR3l1dTdmCyMrse7Ks+6PMgBj6Dxrf6GLF7h77WZxh7uQrHn6MSHJAPhndX+q865O26OUtdBtiDdXj9ddMvEIGbfOcdwwT+jEPrVbOj2EVrDFbRYVY0CqMjOFGMnxJ5k+JNYtWfORt0ocIm/SlKqLRSlKAUpSgFKUoBSlKAVTuiWC2eq6josvZt78Ga3PcrnJwvuwR/Ujxq4qhXSfsU99Aktqdy8tm6yBgQCSMEpnuzhSPNR3E11OsnGrwVTe2bQyPFIMOhKsPMeHkeY8jW/s1s497N1a9lF4yOeSL+ZPHA/IGt8bT2GpKPlCb5Mv4uxMJFIRynAnBxg+RII5cRitbUOkKwjaDTrcu1gXHtlwAwMoYHsZADbhIG9jGVBUcM53S3K446mKO2fLPQz6r0wxC5TT7OxGo2qARjeLNJI44ZjOGyO4HHHmCBU01uexSC1s7uE2+9h+qifIhZ8jedlOCMsfHvOMCvcMT7mdFGnrCRwePBfHnujd+Oajd1Y21jL7VrF6k0pYEQRnfkd88MjgSAccMBeWT3VnhSzKRfO3iMSPbT6EbO6eDe3gMFW7yrcs+fMelcqpd0on/AGgf6NP81RGvR023FNnn6iqTSFWJs7cw6TbQ3ExkeS7GdxMboRcEEgkAkBhx59rAquyan21e1K2hsLH5L+UnNsrhVyZFAG6cKEYkdkk+6qdxJJJPoW6EW22upxtS2d0q5upbw6peRSyklguQ/a+gpEed3GABx4AV52s6OdNtNNlvVkuopgMwyTOVleX6ICYB4+4EAE91blrtNqTcNP2bW1buecbuPPtLH+NdHR+iu4u51vNeuPaXXilun8SvfhsAAj+ao444k1glx+E3x5fETDo9vZptLspbnJleIFi3Nue6x8yu6fWpFXxVwMDgK+1AmKUpQClKUApSlAKUpQClKUBxda2Lsrxg91axTMPpMvax4bwwSK9xbI2a27Wq2sQgb50YRd1vM+J8+ddelAVte9AOmuxZOvg8opeH+IrGo10gdFNjpumyXECSNKskXbkcsQDKoPAALy8qu6oZ0wWnWaLegc1VX+w6sfuzQEP6Uh/tA+caf5qiFS/pHfrJbSccpbdGB9SfwZfjUQr1tHsR5Wr3syW0O+6IPpMq/aYD86n8b9ZtcyjlBZ7vu3sH/uVFdjbMy39qoGcOGPuj7f5CpV0eQ+0a5rd7zVXW3U9x3CN4D3dWn2qy7p5SNO1WGyzsV9pSsZsFKUoBSlKAUpSgFKUoBSlKAUpSgFKUoBWvqFks0UkMgykisjDxVwVP3GtilAUzpQWeH5EvpFgvrJisDycEmh+juk88ru8OfBSM4OPS9F95ntGFF+sZOGPHgM1Mek7Ze2urOSWeBXkiUlH4q6+W8pBI8jwqgdjLQXV2tvcF5Ys43DJIBj0YVdDWlBUimejGbtlmrqcGn71tpsg1HVJgY06rDRw55sW4qAOZyc9kZ3RVhbBbKDTrKO3Lb8nF5X+vK/Fjk8xyAz3KK2tntlbWyTdtLdIcjiVHab9Jzlm9TXYquUnJ2yyMVFUhSlKiSFKUoBSlKAUpSgP/2Q=="/>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225" name="AutoShape 50" descr="data:image/jpg;base64,/9j/4AAQSkZJRgABAQAAAQABAAD/2wCEAAkGBhQREBEREBEWERQVGRoYGRgUFxUVFRgWExYZFxsXFxYYGyYfFxokGRgSHzAiIzMpLC8uFR8xNTAsNSYrOCkBCQoKDgwOGg8PGjQfHyQ1NTUvLDQ1MTUyNSktLykpNTUsLykwKjUpLi0qNDI1NSw1KS8pKSksLSkqLCwpLCw0LP/AABEIAIsAsAMBIgACEQEDEQH/xAAbAAEAAgMBAQAAAAAAAAAAAAAABgcDBAUCAf/EAEkQAAIBAwEEBwMIAw0JAAAAAAECAwAEEQUGEiExBxMiQVFhgRRxkRUyQlKSobHBcrLRFiMkM1Nic4OToqPC8CU0NoKzw9Li4//EABkBAQADAQEAAAAAAAAAAAAAAAACAwQBBf/EACgRAAICAQMDAgcBAAAAAAAAAAABAhEhAwQSMTJRE0FCcYGhseHwIv/aAAwDAQACEQMRAD8AlOyu02sahax3cKaciPvYEhut7ssVOd3I5jxrevtS1u3Rpmt7G5VAWaOB7hZSqjJ3TIME47uNR3on20S30m3ia1vJCpftQ2sssZzIx4Oowak9/wBIbsjLaabfSzEEIJLZ4Y97HAvJJgBc0B3tlNpY9QtIrqHIVweDfOVlOGU+YINdeqh2QgvLVYtEtHjjmjXr7u4ZetWEztlYokyA743eJ4c6l82zWoopaDVmkkHHduIIDEx8D1aqyA+IJxQEvpVZaj0nynTo5ERLa5N0LKcy9qK2kGd+Q8eK4AIz49+OPfj2dvGUOmtTMxHAiC1aEn9AJkjy3vWgJPfXiwxSSyHCRqzscE4VAWJwOJ4A1j0rVI7mGOeFt6ORQynBGVPI4PEVBtUbUZ9KvBcsLSWBbhXKxI6XUSxHDoGbMQYZ8/IVr7EXkthosV9c3XW20dqGWAQohU8N0CUHLH6PH62e6gLMpUE0Sy1O+iS5nvvYRKA6QW0UTFEYZXfklDFmwRkYH7NDarW9S002iNOlzFPcxR9cYkSRQzYaORBlWDLxDrggqQRxFAWVSq2ttc1G81LUbK3nS3it5E/fjErsisnCNEOAzMd47zcgnnWefVr2O5j0m2ufaLkqZ5bqeJcQQkhVAijwHcnlnA4jx4AWFWpqupLbwyTyZ3Y1LHHM47h5k4HrUdn2bv1UtDq8jS+E0FuYSfAqiBlB8QSR5140PUzq1lc29yns88bNBOq8Qsi4IdM81PBhnzGe+uqrycd1gz2F5qFzGsy+z2yON5VdZJZN08QWIKgZFeNR1i9sl624SG5hB7ZhDxyKCcb26xII/wBcK82DajaRrEYIrxEAVWjk6uTdHAZVxgkDAr3c7YxhSl/ZzwI3BjJGJIuPcWQkY99X1nCTX99Si8ZbT/vodTVNqIYLdLgkuJMdWqjLyFxkBR4/hWjDNqUw3gtvaKeSuHmkx/O3Sqg1yz1cusWiJumGK3MkQXG5lie0oHDlj7Iqc1CVQrBNXO8kYuL7ULYb8kUN3GOLCHfjlA8QrEhvcKyajtcvydJfWuJN0DAfIwd4AqwByCM1I6qvWh1fy7CnCPEUmByDuy5x4Zz91SglN5RGbcFhlmafcGSKNzgFlVjjlllB4fGtitLRf92g/o0/UFbtUvqXLoQXoUUjRbUEYOZOf9K1TqlK4dK6v5zpWsXF7Ojex3kcYaZVZxDLDwHWBQSqEE9rlx8q7d10naciby3cczH5scJ62Vj3KqLk5PnipURWKO1RSSqqpPeAAfuoCrNPWeys5bm8sOtivrt5rmJlMjW8EmN1mjAO+V3cnwyPTYNrs2y9akttDnjmGd4H+yjgg+lWhWE2iZ3txc+OBn44oCttl/aJrDWY1ae4tSsi2TT7xlkVoXBALAM6bxQKTz41i2clg1LQRpMU6i6FtutG28GR42HzwRwG/uA++rUrBeWvWRyR7zJvqV3kOHXeBG8p7mGcg0BC9A2+S3gig1KGa0niVUbehleNygC70ckasrA4z61H+kXaRrv5P6iCVbZbyAtNMjRb7l8KkSOAzDG8S2AOAAzxqS6X8rWcSwPBFqITIWb2gwSMueHWI8bDex3g/Gvk+z95qFxbSX6xW1vbyCZYInaaSSVPmmSQqqhRnOAPH0AxbCIRquvZHOeH/pNXL202cii1UaheWxubOWERSModjBIhysjKnExleBIzjj5ZtClAVfN+5xU3wbZ88ljZ5JGPcBGpLEnwxW1oegTNply9taDTJZX340jZ1laND2euJPZcje4eYzVgraqDvBQCe8AA/HnWWup07ONWqItpm3kG4q3bG1mAAdJgydoDiQSMEHnWLX9sLaW3lhgb2qSRGRY4gZCSwIBOBgAZz6VK3iDcGAPvGfxpHCF+aAPcAPwqfKN3RDjKqsgseydxBbWM8IBurZSGQng6OSxjzyyN4j1PlXatdvbUjE7m1kHzo5wY2B95GCPMVI68SQhuDAH3gH8aOfLuQUOPayNaj0hWyK3UMbqTBISEM3Ic2YDCjzqMtbh9Iv7nrVmmuSrybnEJ2xux45jGT8fCrLjiC8FAHuAH4VgtNMiiaRoo1QyHLlQAWI4ZOP8AXE+NSjOMeiIyg5dWR7TNubNIYkabBVEBHVy8CFAI+b41tfu/sv5f/Dl/8KkGKYqFx8ff9E6l5+37PtKUqBMUpSgFK17+/SCN5ZnEcaAszMcAAd5qtDtrqWrM3yPEtraKSDd3I4tjmY1IIA9CfEjlQFp0qmp9B4/wvaidn7xASqg+A3GI/CkGhYP8F2pmVu4T5YH377CpcJeCPOPkuWlVclxtBarvKbXVo8cChCSehG6D99aV7pGpTASavrK6arcRBa8GA8MqQf1/fXEm8HbSyW9SqR/czYZ7Ov36t9Yu+P1B+NdPTOjJbsES69c3sQ5JHJunHg+87Z+ArrhJdUcU4voy0Z9UiQ4eWND4M6g/eayQXaOMo6uP5pDfhVLXuyWh2zmKaxuy4+uzKT5jtgEeYrCmzOhOQYXu7B+51Zjj17VS9KdXRH1YXVl60qooTq+nIJ7W6XXLIc1P8eqjngjLZA82/Rqe7G7b2+pw9bbN2lwJI2wJIye5h4c8EcDj31WWEgpSlAKUpQClKUApSlAKUpQFW9IDtqeq2uiqxWBB7RdFTglRxVM93DHrID9GuFtZtL1zez2+IrSLsRxp2VYJw3iBzHDgOWPOt/QbjN/tRefSjAhQ+Aw6/jGnwqG4rZtYJ3JmPczaqKFKV1tlNNFxe28RGVLgt+inaI9cY9a3N0rMSVuiTW8vyRYqwH8MuhkA8o4+eSvLIyPeT4LUHuLhpGZ5GLu3EsxySfM12tuNTM9/O2cqjdWvuj4H+9vH1rg1XpxxyfVk9R5pdEK9xSlGDIxVhyKkhh7iOIrxSrSsm2k7VR3iC01TDA8I5+AdGPAbx+Ha5eI76ju0Wz8llOYpOI5qw5OviPA9xHcfSuXU50iT5S0+S0ftXFsN+FjzZBw3c9/1fVPCqWvTdroXJ+oqfUimj63LayCSByp7xzVh4MvePv8ACuttLIIVj2j00dTIjhLuEfMcMQDnHiSuT37ytwIOY3Uhj/4f1jPL97x+llP/AFqvcwTjy9yzbTalx9i6dPvlnhjmj4pIiuv6LqGH3EVsVHOjnPyTp+9z6iP9Xh92KkdecegKUpQClKUApSlAKUpQFN7Pw4udq7f6RbrB5g9a35r8aiNT/qxb7WSIwwl/a/FlGD6/vTfGoLdWxjd425ozIfehK/lW7avDRh3SymYqmHRZFm/z9WNz8So/M1D6mHRYf4fjxif8VrRq9jM+l3o2XstMgk3HMuoTs2CI+Cb7tyGCBzOOZrfvtjIJ1aOO1ksbndLIrsGjkC4yAQzDPEeBGQeIquW4Hh3H8DUp2P16aTUrQzTPJxZBvnOA6Hl6gfCoShJK0yyM4t00RQildHaO36u8ukHACV8e4sT+dc6r07VlDVOiY7L7OQezrd3itIJJBFDEp3d9yccTkd4PMgYBJqVaXNFBfw2406O3kdWIeORXKrg53gFHPFRadeu0GMrxNtMd4eTFhn4SKa89FwzqG8eJEbnjxOeyOZ8jWWa5KTb8mqD4uKS8Ec1sD2q43eC9bJjHLHWNW9tQ5g2a3B8+8uQFA5kKf/mPjXJCNJJgDLu2APFnb9pqWa/ZC41vSNKTtRWKCaXHLeADcfsR/wBoa5uXUVEbZXJyLU0Ww6i2gg/ko0j/ALNAv5Vu0pWA3ilKUApSlAKUpQClKUBV/TEPZbjSdUHAW8+5IR/Jy4Jz6LIP+euF0h2HVahKR82XEg8O2MH+8GqxukrQfbdLu4AMvuF08d+LtgDzOMetVzcXXt2iafeji8I9nl8ez2QT6qp/rK0beVT+Zn3Ebh8iNVMujDhczyfUgcj7S/sqG1IdhNZW2vEMhxHIDG5PIB8YJ8t4L8a36quDow6bqSsjwPKu9sLbl9RtQO5ix9yqT+ysG1Gzr2Vw0bA7hJMbdzJ3cfEDAI8vOu9scBaWd3qLDtY6mHP1jjJ+0V+wa5OVwte52EanT9iPbUTh726YcjK/907v5Vy6E+PGlWJUqK27dks6PtQXrZbOb+Kul3Pc+Dun3kEj3haz7E2T2usCCT5y9Yh8xu7wYeRAB9ahqOQQQcEHII5gjiCPPNW5ok0d0IdUP8bDG8cqqMlnwAMDx4tj+kHhWfV/zb8/kv0v9UvH4InsppyR3l1dTdmCyMrse7Ks+6PMgBj6Dxrf6GLF7h77WZxh7uQrHn6MSHJAPhndX+q865O26OUtdBtiDdXj9ddMvEIGbfOcdwwT+jEPrVbOj2EVrDFbRYVY0CqMjOFGMnxJ5k+JNYtWfORt0ocIm/SlKqLRSlKAUpSgFKUoBSlKAVTuiWC2eq6josvZt78Ga3PcrnJwvuwR/Ujxq4qhXSfsU99Aktqdy8tm6yBgQCSMEpnuzhSPNR3E11OsnGrwVTe2bQyPFIMOhKsPMeHkeY8jW/s1s497N1a9lF4yOeSL+ZPHA/IGt8bT2GpKPlCb5Mv4uxMJFIRynAnBxg+RII5cRitbUOkKwjaDTrcu1gXHtlwAwMoYHsZADbhIG9jGVBUcM53S3K446mKO2fLPQz6r0wxC5TT7OxGo2qARjeLNJI44ZjOGyO4HHHmCBU01uexSC1s7uE2+9h+qifIhZ8jedlOCMsfHvOMCvcMT7mdFGnrCRwePBfHnujd+Oajd1Y21jL7VrF6k0pYEQRnfkd88MjgSAccMBeWT3VnhSzKRfO3iMSPbT6EbO6eDe3gMFW7yrcs+fMelcqpd0on/AGgf6NP81RGvR023FNnn6iqTSFWJs7cw6TbQ3ExkeS7GdxMboRcEEgkAkBhx59rAquyan21e1K2hsLH5L+UnNsrhVyZFAG6cKEYkdkk+6qdxJJJPoW6EW22upxtS2d0q5upbw6peRSyklguQ/a+gpEed3GABx4AV52s6OdNtNNlvVkuopgMwyTOVleX6ICYB4+4EAE91blrtNqTcNP2bW1buecbuPPtLH+NdHR+iu4u51vNeuPaXXilun8SvfhsAAj+ao444k1glx+E3x5fETDo9vZptLspbnJleIFi3Nue6x8yu6fWpFXxVwMDgK+1AmKUpQClKUApSlAKUpQClKUBxda2Lsrxg91axTMPpMvax4bwwSK9xbI2a27Wq2sQgb50YRd1vM+J8+ddelAVte9AOmuxZOvg8opeH+IrGo10gdFNjpumyXECSNKskXbkcsQDKoPAALy8qu6oZ0wWnWaLegc1VX+w6sfuzQEP6Uh/tA+caf5qiFS/pHfrJbSccpbdGB9SfwZfjUQr1tHsR5Wr3syW0O+6IPpMq/aYD86n8b9ZtcyjlBZ7vu3sH/uVFdjbMy39qoGcOGPuj7f5CpV0eQ+0a5rd7zVXW3U9x3CN4D3dWn2qy7p5SNO1WGyzsV9pSsZsFKUoBSlKAUpSgFKUoBSlKAUpSgFKUoBWvqFks0UkMgykisjDxVwVP3GtilAUzpQWeH5EvpFgvrJisDycEmh+juk88ru8OfBSM4OPS9F95ntGFF+sZOGPHgM1Mek7Ze2urOSWeBXkiUlH4q6+W8pBI8jwqgdjLQXV2tvcF5Ys43DJIBj0YVdDWlBUimejGbtlmrqcGn71tpsg1HVJgY06rDRw55sW4qAOZyc9kZ3RVhbBbKDTrKO3Lb8nF5X+vK/Fjk8xyAz3KK2tntlbWyTdtLdIcjiVHab9Jzlm9TXYquUnJ2yyMVFUhSlKiSFKUoBSlKAUpSgP/2Q=="/>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2" name="AutoShape 6" descr="data:image/jpeg;base64,/9j/4AAQSkZJRgABAQAAAQABAAD/2wCEAAkGBg8PDxUPEA8UEBUQEA8PEBQQDw8PEBAQFRAVFBUUFRUXHCYeFxkjGRQUHy8gJCcpLCwsFR4xNTAqNSYrLCkBCQoKDQwOFA8PFCkcFBwpKSkpKSkpKSkpKSkpKSkpKSkpKSkpKSkpKSkpKSkpKSkpKTUpKSksLCkpLCkpKSkpLP/AABEIAOEA4QMBIgACEQEDEQH/xAAcAAEAAgMBAQEAAAAAAAAAAAAAAgMEBQcGAQj/xABDEAABAwICBwQGBwcCBwAAAAABAAIDBBEhMQUGEkFRYXEHEyIyI0KBkaGxFFJTYnLB8AgzY4KS0eEVwiRDVGRzorL/xAAXAQEBAQEAAAAAAAAAAAAAAAAAAQID/8QAGBEBAQEBAQAAAAAAAAAAAAAAAAERMQL/2gAMAwEAAhEDEQA/AO4oiICIiAiIgIiICIiAiIgIiICIiAiIgIiICIiAiIgIiICIiAiIgIiICIiAiIgIiICIiAiIgIiICIiAiIgIvl19ugIl0QEREBERAREQEREBERAREQEREBERAREQERanT2tVHQN2qmdseFw3zSO/CweI+5Btl8uuR6d7dTi2ipeklQcOojb+bl4DTGu+lKy4lrJNl2bIj3MduFmWuOt1cTX6K0prJR0ovUVUUPAPlY1x6Nvc+wLyOk+27RMNxG6WpNsO6iIaTw2pNlcEMGNzmczvPU718MITE10/SX7QM5uKehYzg6aV0h/paGj4ry9f2waaluBUiEHdDDG0joXAleWLFEhXDWdUa5aUk82kao9KmVo9zSAsN2n67/rKjHP/AImfHr4sVSQq3IM6LW7Scfk0hVNtlaqnt7i6y3mje2XTVPYGqE4G6oiY+/LaADvivIuCrIUxXcdW/wBoamkIZX07qcmw7yEmaK/EtttNHTaXUtFaZp6uITU0zJmOydG4OF+B4HkV+OHMWboPWGr0fN31LM6F2F9k+F4v5XtODhyKiv2Oi572b9rkGlQKeYCCqA8l/Rz2GLoid+/YOPC66EgIiICIiAiIgIiICIiAiIgLB0vpuno4zLUStiaMtrNx4NaMXHkF5bXDtNgo9qGnAqJxgbH0UR++4eY/dHtIXH9K6SqKyUzVEpkccr5NHBrcmjkFZEtew1p7YKia8VC36OzLvXAGdw4gZM+J6LnkwfI4vkc57nG7nPcXOceZOJWUIbIWrWMsQQBfCxZDlU5VGO8KlyveqXKKqKqcrXKpyCtyrcrHKtyiq3KsqxyrKKiVBwUyolQVB7muDmktLSHNLSQ5pGRBGRX6I7IO1T/UWiiq3D6TG27Hmw+ksAxP/kAz4jHivzw4KVFWy08rJ4XlkkT2yMc3NrgbgqLH7WRaDUbWlmk6CKrbgXt2ZWj1Jm4PHS+I5ELfoCIiAiIgIiICItZp7T8NFEZZTxDGDzyOtk0fnkEGbWVkcMbpZXhjGNLnucbNaBvJXIdbu059VeGmlbBFiC7vo2zSjmb+BvIY8eC1+sGsFRXybcrrMHkjaT3bB09Y8ytUadu8D3Lc8s2sRlJhtAXHEWc33jBfDGvsujI77TR3TvrxHu3e8Z+1UNq3McI5yPFhHNYMa4/UkGTXcHZHkqibgqnBZEjCDYixHHBUPRFDwqXq96oegokVDldIqXKCpyrcpuVbkVW5VuVhVZUVByrKmVAoqJUCplQKgiVU4KwqpyK6/wDs66xmOpm0e4+Gdnfx8pI7BwHVhv8AyLvy/I3ZnWGHTNG8HOpZGej7sP8A9L9cqAiIgIiICItfpvTUVJEZZDyY0eZ7tzR/fcgr1g0/FRRd5JiTcRsB8UjuA4Didy5BpbSU1ZKZpnXJwAGDWN+q0bgsnS2kpauUzSm5ODWjysbua3l81ibC6SYxaxthQc1ZTmql4VGM9qxZ4Q4FrgCCLEHEELMeFjvCDVd3NCNlnpmDJj3WkYODJOHJ11AaSiJ2STE44bMzdi/R3lPvWwesWdrS0h4BbbHata3tUEJW2zWM9Y9JV7LgzxGBxDInuyY85AE4mM5Y5HJZEigx5FS4q2Qqh5RFblW5ScVW5RpEqsqblWSgg5QKkVAor4VAqRUCVBFxVRU3lVlRY3mojb6Vox/3lN8JWlfsNfkrsppTJpujAF9mcSHkGNLj8l+tUWiIiIIiIMbSFfHTxOlkNmsFzvJ4ADeSVyfTWlpKyUyyYAYRsvcMbw5niVttb9O/Spu7YfRREhtsnvyL/mB7960WytyMWqdhRLVe5qrcFpFLgsd4WU4LV1dd4jHEA9485JtHEOMjuP3RieQxRXyrqGRt2nuDRxPHgOJ5LXvqJn+SPux9aa4d7Ixj7yOip/1CmZJ4pmyy5bbnNaG33MF7MHTHiStxBTF+e/goNI9tQ3ESMk+6YtgHkHB1x1xWHGw1DRLJgwucGxA3xa6x7w78R5ei29U3YJucG3uei1ejf3O19rJLMBwa51m/Bt/aoI18e3G5p3tIHK2X5KHfl7GSHOSNjzbLatZ3/sCr5CsCkd6Ix3/cyOZ/I4l7D8Xe5B8eVS8qx5VDioIuKrJUnFQcUVBxUHFSKgUVAqJX0qJKgiSq3OUnFUuKD44qJQlZGjdHS1MzIIWF8kr2sY0ZlxPwG++4BRp1n9nTV4vqZq9w8MMfcR85JLFxHRot/Ou/rQ6j6qs0XQRUjMS0F0rvtJnYvd0vgOQC3yIIiIC0et+kjDSkNNnSnum8QCPEf6Qfet4vFa/S3kiZuax7/a5wH+34qzqV5ANQtVll8stsKiFBwVjyACSbAAkkmwAG8ledr6/v27R2hASGsa24lrXHANaMxEfe7kMyvldpTvAe7cWRA7JlaLvld9nTjedxfkN1zlgzUJLNh3oYxiIY3eI3zMj8yTvtjzW5iozH6SSxkI2QG22IGWsI4xuwzO/otTpCcC5JRNaeqpYg3ZbG1o4Bo+JzK2+qGkC2KSN1yIdkxk7muuAy/IjDkeS8xW6VLnCOMbbnGwA3lbGMviZ9EhIdM/0k7/Uiwtc8gMAOfNRVmkZjUymBp8I8VQ4bmk+QH6zlfKeAsAAABkABYD4L7BTMhZ3bMcdpzj5nvObnc/kqZHIKZHLW1D+7k7z1XDu5Ol/C72FZ0r1iS2Iscb4FQRkNiqXFQhcRdhxLBdp4x5D3Ze5CUV8JUCVIqBQRKgVIqBRUSq3KRKpe6+Sgi9yrKuZTud+sFkR0Q6k4ADeeGGaisNsd13/sN7O/o7P9TqWWllbama4YxwkYyW3Ofu+7+JYnZJ2WyMe6rr6eMRvi2I4J4mSSOu5rhI4OHo7bOG83xsM+0AIPqIiAiIgLxmvkHpIn8WPb7nA/7l7NaLXGhMlNtgXMR7z+W1nfA39isK5+VCR4aCSQAASSTYADMk8FJzha5NgBcndbitAXmvcCcKZpBaDgatwPmcPsgRgPW6LbCEsv0sd5JdtK3xNabg1RBwe4fZcG+tgThniaCnNVPJVv8sLjBTt3B1vG/qBYe08AthptxeREMvM7nwC09I40bnsePRSu7yN3qteRZzXcMRccboNlpOtDQSTkvAaU0q+d/dxgm5sAMyt3pUT1bu7gHhHnkOEbeV955BYtJQhjjBSHaeMJ6hwu2Lk3i7kpSMagoTE7u4rPqHDxvOLKdhzJPFb2lo2QM2W3JJ2nvd5pHcT+Q3KylpI4GbDBzcTi97vrOO8/JVyyIISvWHK9WSPWJK9EVyPWO5ylI5UuKiqp3WIf9U482nA/rkpPFjbgovFwRxBCix12NPFo94w/JRQqJX0qJKoiVW91lLE5e/crY6Xef8/4UViiNzlkMpQM8fl/lZMcRJDGNLi4gNa0FznOOQAGJK6rqR2JPltPpK8bcC2nabSO3+kcPIPujHmFB4HVfU2s0nJsU0V2tID5X3bDH+J3HkLnku76k9ldFo20rgKioFiZZGizD/CZ6nXE8162hoIqeNsUMbYmMAa1jGhrWjkAshFEREBERAREQF8c0EWIuCLEcQvqIONa6aAkZWfRXXFKW98bf84F9mwkjJoNyeOA3qsuAFgLW4CwA3WXWNOaIbVRGMgXsdgncf7H9ZLklZG6J5jdm0kbv1dblZsY74gX7STTta04A4Y3y9qpqalrGlziGgC5JNgAvOF8mkDe7o6YHMXD6mxyHBnE/oVE6mukrXGOB3dwtOzLMBa/FkQ3nnu+eVHFHEwRxt2GtyAzPEk7yeKtcWtaGNAa1o2WtaLADgFhzSoIyyLEkepSSLGe9REJXrFkepyOVDioqDiqyplQKCKqi8tuD3j43/NWuKqhbfaH3ycMzdoy9yihO4Yr62C+ePyHU71e2EDP3D8zvV9LSyTSNihjdI952WMY0uc48gEGOGAfr5L0WqeolbpR/oGbMYNnzSYRN5De88m+2y6FqV2IgbM+kztHMUzHeEZfvXjM/dbhzOS63T07I2CONrWNYA1rWNDWtaMgAMAFFx5jU3s4otFtDmN72a1nTyAF/MMGUY5DHiSvVoiKIiICIiAiIgIiICIvIa+62U9PA6HviJTbCM4tF7+IjLpmgnrvrHHFDJC2Uxy+DDZN3scLmztwtfHlZcTrNLtjmu3yvOIvgHcuvz6rImmrtK1Bgp2une5jnudtgHYaBjtONrYtHtsvW6P7D2zxU8jqp7Wvia6pa+LZlDiAdlgPltct8V8r45LW4z14g0z6t+3P4YWOIjiubzFpttv+7cZb/nsZZeGFsABgABkABkF7DXbUIUbGzUrXd01rWvBcXlhHrEncePE88PByy7irEr5NKsSR6nI9Yz3IiMjljPerJHLHe5QQe5VEqTioEoqJUCf87gOpUwwnn0yHU/kFa2IDPEjLgOg/M4qaKGwk45cyPkD8z7lYAG5e0nM9SvQatamVuknWp4vADZ8z/DCzHHxeseTbldo1Q7KKKg2ZZB9KnFj3krRsMd/DZk3qbnmFFcv1R7Ja2vtJKDSQnHakae9ePuRndzdYdV2vVjU2i0azYpogHEWfI7xTSfifw5Cw5LeIjQiIgIiICIiAiIgIiICIiDleu/awG3gor3PhMnrHd4Bu659Fq9VOy6prnCq0i50UbjtCK5E0u/xfUB/q6Zr2mpnZjTUFppbVFRn3jh4Iz/DacvxHHpkvaK6jTaO1QoaaUTwUzIntiELSwEAM6ZXO92Z4rcoiiovYCCCAQQQQRcEHcVy3Xjs0Lb1FG0luboxcuZzaPWbyzHMZdURB+XJ2OZmPbuWK+UL9Eaw6g0dbdxb3Uh9ePC5+8Miua6d7JauI7UYEzeLG7Trc24Eey61rGOcvkVJfwW8q9AOjOy4BhGYcxwI9hKxHUbW5m/SzR7h/dQa0Rk4fAYn27h7VYIAM/cL/ABOZWyo9HTTu7unhfKdzYmF3vtgPavf6sdik0tpK+Tum4HuYnAynk9+TPZc9FFc50ZoueqkEFNC6V5yaxuQ4k5NHM2C6zql2Jxx2l0g8TOGPcRk9yPxuzf0Fh1XRdDaDpqKMRU0LYm7w0YuPFzs3HmVnouK4KdkbQxjWsa0Wa1jQ1rRwAGACsREUREQEREBERAREQEREBERAREQEREBERAREQEREFc1Ox+D2Nd+Jod81jDQ1MMRTxDpDH/ZZqIIsjDRYAAcAAApIiAiIgIiICIiAiIgIiICIiAiIgIiICIiAiIgIiICIiAiIgIiICIiAiIgIiICIiAiIgIiICIiAiIgIiICIiAiIgIiICIiAiIgIiICIiAiIgIiICIiAiIgIiICIiAiIgIiICIiD/9k="/>
          <p:cNvSpPr>
            <a:spLocks noChangeAspect="1" noChangeArrowheads="1"/>
          </p:cNvSpPr>
          <p:nvPr/>
        </p:nvSpPr>
        <p:spPr bwMode="auto">
          <a:xfrm>
            <a:off x="460375" y="160337"/>
            <a:ext cx="304800" cy="304801"/>
          </a:xfrm>
          <a:prstGeom prst="rect">
            <a:avLst/>
          </a:prstGeom>
          <a:noFill/>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57" name="角丸四角形 56"/>
          <p:cNvSpPr/>
          <p:nvPr/>
        </p:nvSpPr>
        <p:spPr bwMode="auto">
          <a:xfrm>
            <a:off x="1547664" y="886544"/>
            <a:ext cx="3402162" cy="5638800"/>
          </a:xfrm>
          <a:prstGeom prst="roundRect">
            <a:avLst>
              <a:gd name="adj" fmla="val 0"/>
            </a:avLst>
          </a:prstGeom>
          <a:solidFill>
            <a:schemeClr val="accent5">
              <a:lumMod val="60000"/>
              <a:lumOff val="40000"/>
            </a:schemeClr>
          </a:solidFill>
          <a:ln>
            <a:noFill/>
            <a:headEnd type="none" w="med" len="med"/>
            <a:tailEnd type="none" w="med" len="med"/>
          </a:ln>
          <a:extLst/>
        </p:spPr>
        <p:style>
          <a:lnRef idx="3">
            <a:schemeClr val="lt1"/>
          </a:lnRef>
          <a:fillRef idx="1">
            <a:schemeClr val="accent2"/>
          </a:fillRef>
          <a:effectRef idx="1">
            <a:schemeClr val="accent2"/>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0" lang="ja-JP" altLang="en-US" sz="1200" b="0" i="0" u="none" strike="noStrike" cap="none" normalizeH="0" baseline="0" smtClean="0">
              <a:ln>
                <a:noFill/>
              </a:ln>
              <a:solidFill>
                <a:schemeClr val="bg1"/>
              </a:solidFill>
              <a:effectLst/>
              <a:latin typeface="メイリオ"/>
              <a:ea typeface="メイリオ"/>
              <a:cs typeface="メイリオ"/>
            </a:endParaRPr>
          </a:p>
        </p:txBody>
      </p:sp>
      <p:sp>
        <p:nvSpPr>
          <p:cNvPr id="58" name="角丸四角形 57"/>
          <p:cNvSpPr/>
          <p:nvPr/>
        </p:nvSpPr>
        <p:spPr bwMode="auto">
          <a:xfrm>
            <a:off x="4949826" y="886544"/>
            <a:ext cx="3366590" cy="5638800"/>
          </a:xfrm>
          <a:prstGeom prst="roundRect">
            <a:avLst>
              <a:gd name="adj" fmla="val 0"/>
            </a:avLst>
          </a:prstGeom>
          <a:solidFill>
            <a:schemeClr val="accent3">
              <a:lumMod val="75000"/>
            </a:schemeClr>
          </a:solidFill>
          <a:ln>
            <a:noFill/>
            <a:headEnd type="none" w="med" len="med"/>
            <a:tailEnd type="none" w="med" len="med"/>
          </a:ln>
          <a:extLst/>
        </p:spPr>
        <p:style>
          <a:lnRef idx="3">
            <a:schemeClr val="lt1"/>
          </a:lnRef>
          <a:fillRef idx="1">
            <a:schemeClr val="accent2"/>
          </a:fillRef>
          <a:effectRef idx="1">
            <a:schemeClr val="accent2"/>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0" lang="ja-JP" altLang="en-US" sz="1200" b="0" i="0" u="none" strike="noStrike" cap="none" normalizeH="0" baseline="0" smtClean="0">
              <a:ln>
                <a:noFill/>
              </a:ln>
              <a:solidFill>
                <a:schemeClr val="bg1"/>
              </a:solidFill>
              <a:effectLst/>
              <a:latin typeface="メイリオ"/>
              <a:ea typeface="メイリオ"/>
              <a:cs typeface="メイリオ"/>
            </a:endParaRPr>
          </a:p>
        </p:txBody>
      </p:sp>
      <p:sp>
        <p:nvSpPr>
          <p:cNvPr id="77" name="角丸四角形 76"/>
          <p:cNvSpPr/>
          <p:nvPr/>
        </p:nvSpPr>
        <p:spPr bwMode="auto">
          <a:xfrm>
            <a:off x="1368426" y="3477344"/>
            <a:ext cx="7162800" cy="1220055"/>
          </a:xfrm>
          <a:prstGeom prst="roundRect">
            <a:avLst>
              <a:gd name="adj" fmla="val 0"/>
            </a:avLst>
          </a:prstGeom>
          <a:solidFill>
            <a:srgbClr val="3366FF"/>
          </a:solidFill>
          <a:ln>
            <a:noFill/>
            <a:headEnd type="none" w="med" len="med"/>
            <a:tailEnd type="none" w="med" len="med"/>
          </a:ln>
          <a:extLst/>
        </p:spPr>
        <p:style>
          <a:lnRef idx="3">
            <a:schemeClr val="lt1"/>
          </a:lnRef>
          <a:fillRef idx="1">
            <a:schemeClr val="accent2"/>
          </a:fillRef>
          <a:effectRef idx="1">
            <a:schemeClr val="accent2"/>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0" lang="ja-JP" altLang="en-US" sz="1200" b="0" i="0" u="none" strike="noStrike" cap="none" normalizeH="0" baseline="0" smtClean="0">
              <a:ln>
                <a:noFill/>
              </a:ln>
              <a:solidFill>
                <a:schemeClr val="bg1"/>
              </a:solidFill>
              <a:effectLst/>
              <a:latin typeface="メイリオ"/>
              <a:ea typeface="メイリオ"/>
              <a:cs typeface="メイリオ"/>
            </a:endParaRPr>
          </a:p>
        </p:txBody>
      </p:sp>
      <p:sp>
        <p:nvSpPr>
          <p:cNvPr id="78" name="角丸四角形 77"/>
          <p:cNvSpPr/>
          <p:nvPr/>
        </p:nvSpPr>
        <p:spPr bwMode="auto">
          <a:xfrm>
            <a:off x="2816226" y="3629745"/>
            <a:ext cx="2057400" cy="381000"/>
          </a:xfrm>
          <a:prstGeom prst="roundRect">
            <a:avLst>
              <a:gd name="adj" fmla="val 0"/>
            </a:avLst>
          </a:prstGeom>
          <a:solidFill>
            <a:srgbClr val="008000"/>
          </a:solidFill>
          <a:ln>
            <a:noFill/>
            <a:headEnd type="none" w="med" len="med"/>
            <a:tailEnd type="none" w="med" len="med"/>
          </a:ln>
          <a:extLst/>
        </p:spPr>
        <p:style>
          <a:lnRef idx="3">
            <a:schemeClr val="lt1"/>
          </a:lnRef>
          <a:fillRef idx="1">
            <a:schemeClr val="accent2"/>
          </a:fillRef>
          <a:effectRef idx="1">
            <a:schemeClr val="accent2"/>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en-US" altLang="ja-JP" sz="1800" b="0" i="0" u="none" strike="noStrike" cap="none" normalizeH="0" baseline="0" dirty="0" smtClean="0">
                <a:ln>
                  <a:noFill/>
                </a:ln>
                <a:solidFill>
                  <a:schemeClr val="bg1"/>
                </a:solidFill>
                <a:effectLst/>
                <a:latin typeface="メイリオ"/>
                <a:ea typeface="メイリオ"/>
                <a:cs typeface="メイリオ"/>
              </a:rPr>
              <a:t>BPR</a:t>
            </a:r>
            <a:endParaRPr kumimoji="0" lang="ja-JP" altLang="en-US" sz="1800" b="0" i="0" u="none" strike="noStrike" cap="none" normalizeH="0" baseline="0" dirty="0" smtClean="0">
              <a:ln>
                <a:noFill/>
              </a:ln>
              <a:solidFill>
                <a:schemeClr val="bg1"/>
              </a:solidFill>
              <a:effectLst/>
              <a:latin typeface="メイリオ"/>
              <a:ea typeface="メイリオ"/>
              <a:cs typeface="メイリオ"/>
            </a:endParaRPr>
          </a:p>
        </p:txBody>
      </p:sp>
      <p:sp>
        <p:nvSpPr>
          <p:cNvPr id="79" name="角丸四角形 78"/>
          <p:cNvSpPr/>
          <p:nvPr/>
        </p:nvSpPr>
        <p:spPr bwMode="auto">
          <a:xfrm>
            <a:off x="5026026" y="3629745"/>
            <a:ext cx="2057400" cy="381000"/>
          </a:xfrm>
          <a:prstGeom prst="roundRect">
            <a:avLst>
              <a:gd name="adj" fmla="val 0"/>
            </a:avLst>
          </a:prstGeom>
          <a:solidFill>
            <a:schemeClr val="accent2">
              <a:lumMod val="75000"/>
            </a:schemeClr>
          </a:solidFill>
          <a:ln>
            <a:noFill/>
            <a:headEnd type="none" w="med" len="med"/>
            <a:tailEnd type="none" w="med" len="med"/>
          </a:ln>
          <a:extLst/>
        </p:spPr>
        <p:style>
          <a:lnRef idx="3">
            <a:schemeClr val="lt1"/>
          </a:lnRef>
          <a:fillRef idx="1">
            <a:schemeClr val="accent2"/>
          </a:fillRef>
          <a:effectRef idx="1">
            <a:schemeClr val="accent2"/>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en-US" altLang="ja-JP" sz="1800" b="0" i="0" u="none" strike="noStrike" cap="none" normalizeH="0" baseline="0" dirty="0" smtClean="0">
                <a:ln>
                  <a:noFill/>
                </a:ln>
                <a:solidFill>
                  <a:schemeClr val="bg1"/>
                </a:solidFill>
                <a:effectLst/>
                <a:latin typeface="メイリオ"/>
                <a:ea typeface="メイリオ"/>
                <a:cs typeface="メイリオ"/>
              </a:rPr>
              <a:t>EA</a:t>
            </a:r>
            <a:endParaRPr kumimoji="0" lang="ja-JP" altLang="en-US" sz="1800" b="0" i="0" u="none" strike="noStrike" cap="none" normalizeH="0" baseline="0" dirty="0" smtClean="0">
              <a:ln>
                <a:noFill/>
              </a:ln>
              <a:solidFill>
                <a:schemeClr val="bg1"/>
              </a:solidFill>
              <a:effectLst/>
              <a:latin typeface="メイリオ"/>
              <a:ea typeface="メイリオ"/>
              <a:cs typeface="メイリオ"/>
            </a:endParaRPr>
          </a:p>
        </p:txBody>
      </p:sp>
      <p:sp>
        <p:nvSpPr>
          <p:cNvPr id="80" name="角丸四角形 79"/>
          <p:cNvSpPr/>
          <p:nvPr/>
        </p:nvSpPr>
        <p:spPr bwMode="auto">
          <a:xfrm>
            <a:off x="2816226" y="4166570"/>
            <a:ext cx="2057400" cy="381000"/>
          </a:xfrm>
          <a:prstGeom prst="roundRect">
            <a:avLst>
              <a:gd name="adj" fmla="val 0"/>
            </a:avLst>
          </a:prstGeom>
          <a:solidFill>
            <a:srgbClr val="008000"/>
          </a:solidFill>
          <a:ln>
            <a:noFill/>
            <a:headEnd type="none" w="med" len="med"/>
            <a:tailEnd type="none" w="med" len="med"/>
          </a:ln>
          <a:extLst/>
        </p:spPr>
        <p:style>
          <a:lnRef idx="3">
            <a:schemeClr val="lt1"/>
          </a:lnRef>
          <a:fillRef idx="1">
            <a:schemeClr val="accent2"/>
          </a:fillRef>
          <a:effectRef idx="1">
            <a:schemeClr val="accent2"/>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en-US" altLang="ja-JP" sz="1800" b="0" i="0" u="none" strike="noStrike" cap="none" normalizeH="0" baseline="0" dirty="0" smtClean="0">
                <a:ln>
                  <a:noFill/>
                </a:ln>
                <a:solidFill>
                  <a:schemeClr val="bg1"/>
                </a:solidFill>
                <a:effectLst/>
                <a:latin typeface="メイリオ"/>
                <a:ea typeface="メイリオ"/>
                <a:cs typeface="メイリオ"/>
              </a:rPr>
              <a:t>BPM</a:t>
            </a:r>
            <a:endParaRPr kumimoji="0" lang="ja-JP" altLang="en-US" sz="1800" b="0" i="0" u="none" strike="noStrike" cap="none" normalizeH="0" baseline="0" dirty="0" smtClean="0">
              <a:ln>
                <a:noFill/>
              </a:ln>
              <a:solidFill>
                <a:schemeClr val="bg1"/>
              </a:solidFill>
              <a:effectLst/>
              <a:latin typeface="メイリオ"/>
              <a:ea typeface="メイリオ"/>
              <a:cs typeface="メイリオ"/>
            </a:endParaRPr>
          </a:p>
        </p:txBody>
      </p:sp>
      <p:sp>
        <p:nvSpPr>
          <p:cNvPr id="81" name="角丸四角形 80"/>
          <p:cNvSpPr/>
          <p:nvPr/>
        </p:nvSpPr>
        <p:spPr bwMode="auto">
          <a:xfrm>
            <a:off x="5026026" y="4166570"/>
            <a:ext cx="2057400" cy="381000"/>
          </a:xfrm>
          <a:prstGeom prst="roundRect">
            <a:avLst>
              <a:gd name="adj" fmla="val 0"/>
            </a:avLst>
          </a:prstGeom>
          <a:solidFill>
            <a:schemeClr val="accent2">
              <a:lumMod val="75000"/>
            </a:schemeClr>
          </a:solidFill>
          <a:ln>
            <a:noFill/>
            <a:headEnd type="none" w="med" len="med"/>
            <a:tailEnd type="none" w="med" len="med"/>
          </a:ln>
          <a:extLst/>
        </p:spPr>
        <p:style>
          <a:lnRef idx="3">
            <a:schemeClr val="lt1"/>
          </a:lnRef>
          <a:fillRef idx="1">
            <a:schemeClr val="accent2"/>
          </a:fillRef>
          <a:effectRef idx="1">
            <a:schemeClr val="accent2"/>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en-US" altLang="ja-JP" sz="1800" b="0" i="0" u="none" strike="noStrike" cap="none" normalizeH="0" baseline="0" dirty="0" smtClean="0">
                <a:ln>
                  <a:noFill/>
                </a:ln>
                <a:solidFill>
                  <a:schemeClr val="bg1"/>
                </a:solidFill>
                <a:effectLst/>
                <a:latin typeface="メイリオ"/>
                <a:ea typeface="メイリオ"/>
                <a:cs typeface="メイリオ"/>
              </a:rPr>
              <a:t>SOA</a:t>
            </a:r>
            <a:endParaRPr kumimoji="0" lang="ja-JP" altLang="en-US" sz="1800" b="0" i="0" u="none" strike="noStrike" cap="none" normalizeH="0" baseline="0" dirty="0" smtClean="0">
              <a:ln>
                <a:noFill/>
              </a:ln>
              <a:solidFill>
                <a:schemeClr val="bg1"/>
              </a:solidFill>
              <a:effectLst/>
              <a:latin typeface="メイリオ"/>
              <a:ea typeface="メイリオ"/>
              <a:cs typeface="メイリオ"/>
            </a:endParaRPr>
          </a:p>
        </p:txBody>
      </p:sp>
      <p:sp>
        <p:nvSpPr>
          <p:cNvPr id="101" name="角丸四角形 100"/>
          <p:cNvSpPr/>
          <p:nvPr/>
        </p:nvSpPr>
        <p:spPr bwMode="auto">
          <a:xfrm>
            <a:off x="1368426" y="4773599"/>
            <a:ext cx="7162800" cy="1675545"/>
          </a:xfrm>
          <a:prstGeom prst="roundRect">
            <a:avLst>
              <a:gd name="adj" fmla="val 0"/>
            </a:avLst>
          </a:prstGeom>
          <a:solidFill>
            <a:srgbClr val="0000FF"/>
          </a:solidFill>
          <a:ln>
            <a:noFill/>
            <a:headEnd type="none" w="med" len="med"/>
            <a:tailEnd type="none" w="med" len="med"/>
          </a:ln>
          <a:extLst/>
        </p:spPr>
        <p:style>
          <a:lnRef idx="3">
            <a:schemeClr val="lt1"/>
          </a:lnRef>
          <a:fillRef idx="1">
            <a:schemeClr val="accent2"/>
          </a:fillRef>
          <a:effectRef idx="1">
            <a:schemeClr val="accent2"/>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0" lang="ja-JP" altLang="en-US" sz="1200" b="0" i="0" u="none" strike="noStrike" cap="none" normalizeH="0" baseline="0" smtClean="0">
              <a:ln>
                <a:noFill/>
              </a:ln>
              <a:solidFill>
                <a:schemeClr val="bg1"/>
              </a:solidFill>
              <a:effectLst/>
              <a:latin typeface="メイリオ"/>
              <a:ea typeface="メイリオ"/>
              <a:cs typeface="メイリオ"/>
            </a:endParaRPr>
          </a:p>
        </p:txBody>
      </p:sp>
      <p:sp>
        <p:nvSpPr>
          <p:cNvPr id="102" name="角丸四角形 101"/>
          <p:cNvSpPr/>
          <p:nvPr/>
        </p:nvSpPr>
        <p:spPr bwMode="auto">
          <a:xfrm>
            <a:off x="2816226" y="4921719"/>
            <a:ext cx="4267200" cy="381000"/>
          </a:xfrm>
          <a:prstGeom prst="roundRect">
            <a:avLst>
              <a:gd name="adj" fmla="val 0"/>
            </a:avLst>
          </a:prstGeom>
          <a:solidFill>
            <a:schemeClr val="accent2">
              <a:lumMod val="60000"/>
              <a:lumOff val="40000"/>
            </a:schemeClr>
          </a:solidFill>
          <a:ln>
            <a:noFill/>
            <a:headEnd type="none" w="med" len="med"/>
            <a:tailEnd type="none" w="med" len="med"/>
          </a:ln>
          <a:extLst/>
        </p:spPr>
        <p:style>
          <a:lnRef idx="3">
            <a:schemeClr val="lt1"/>
          </a:lnRef>
          <a:fillRef idx="1">
            <a:schemeClr val="accent2"/>
          </a:fillRef>
          <a:effectRef idx="1">
            <a:schemeClr val="accent2"/>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ja-JP" altLang="en-US" sz="1800" b="0" i="0" u="none" strike="noStrike" cap="none" normalizeH="0" baseline="0" dirty="0" smtClean="0">
                <a:ln>
                  <a:noFill/>
                </a:ln>
                <a:solidFill>
                  <a:schemeClr val="bg1"/>
                </a:solidFill>
                <a:effectLst/>
                <a:latin typeface="メイリオ"/>
                <a:ea typeface="メイリオ"/>
                <a:cs typeface="メイリオ"/>
              </a:rPr>
              <a:t>　　　　　　　　　　　　　　</a:t>
            </a:r>
          </a:p>
        </p:txBody>
      </p:sp>
      <p:sp>
        <p:nvSpPr>
          <p:cNvPr id="103" name="角丸四角形 102"/>
          <p:cNvSpPr/>
          <p:nvPr/>
        </p:nvSpPr>
        <p:spPr bwMode="auto">
          <a:xfrm>
            <a:off x="2816226" y="5523166"/>
            <a:ext cx="4267200" cy="773578"/>
          </a:xfrm>
          <a:prstGeom prst="roundRect">
            <a:avLst>
              <a:gd name="adj" fmla="val 0"/>
            </a:avLst>
          </a:prstGeom>
          <a:solidFill>
            <a:schemeClr val="bg2">
              <a:lumMod val="50000"/>
            </a:schemeClr>
          </a:solidFill>
          <a:ln>
            <a:noFill/>
            <a:headEnd type="none" w="med" len="med"/>
            <a:tailEnd type="none" w="med" len="med"/>
          </a:ln>
          <a:extLst/>
        </p:spPr>
        <p:style>
          <a:lnRef idx="3">
            <a:schemeClr val="lt1"/>
          </a:lnRef>
          <a:fillRef idx="1">
            <a:schemeClr val="accent2"/>
          </a:fillRef>
          <a:effectRef idx="1">
            <a:schemeClr val="accent2"/>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endParaRPr kumimoji="0" lang="ja-JP" altLang="en-US" sz="1200" b="0" i="0" u="none" strike="noStrike" cap="none" normalizeH="0" baseline="0" dirty="0" smtClean="0">
              <a:ln>
                <a:noFill/>
              </a:ln>
              <a:solidFill>
                <a:schemeClr val="bg1"/>
              </a:solidFill>
              <a:effectLst/>
              <a:latin typeface="メイリオ"/>
              <a:ea typeface="メイリオ"/>
              <a:cs typeface="メイリオ"/>
            </a:endParaRPr>
          </a:p>
        </p:txBody>
      </p:sp>
      <p:sp>
        <p:nvSpPr>
          <p:cNvPr id="104" name="角丸四角形 103"/>
          <p:cNvSpPr/>
          <p:nvPr/>
        </p:nvSpPr>
        <p:spPr bwMode="auto">
          <a:xfrm>
            <a:off x="5956479" y="5186747"/>
            <a:ext cx="889143" cy="449692"/>
          </a:xfrm>
          <a:prstGeom prst="roundRect">
            <a:avLst>
              <a:gd name="adj" fmla="val 0"/>
            </a:avLst>
          </a:prstGeom>
          <a:solidFill>
            <a:srgbClr val="660066"/>
          </a:solidFill>
          <a:ln>
            <a:noFill/>
            <a:headEnd type="none" w="med" len="med"/>
            <a:tailEnd type="none" w="med" len="med"/>
          </a:ln>
          <a:extLst/>
        </p:spPr>
        <p:style>
          <a:lnRef idx="3">
            <a:schemeClr val="lt1"/>
          </a:lnRef>
          <a:fillRef idx="1">
            <a:schemeClr val="accent2"/>
          </a:fillRef>
          <a:effectRef idx="1">
            <a:schemeClr val="accent2"/>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lang="en-US" altLang="ja-JP" sz="1800" dirty="0" smtClean="0">
                <a:solidFill>
                  <a:schemeClr val="bg1"/>
                </a:solidFill>
                <a:latin typeface="メイリオ"/>
                <a:ea typeface="メイリオ"/>
                <a:cs typeface="メイリオ"/>
              </a:rPr>
              <a:t>ETL</a:t>
            </a:r>
            <a:endParaRPr kumimoji="0" lang="ja-JP" altLang="en-US" sz="1800" b="0" i="0" u="none" strike="noStrike" cap="none" normalizeH="0" baseline="0" dirty="0" smtClean="0">
              <a:ln>
                <a:noFill/>
              </a:ln>
              <a:solidFill>
                <a:schemeClr val="bg1"/>
              </a:solidFill>
              <a:effectLst/>
              <a:latin typeface="メイリオ"/>
              <a:ea typeface="メイリオ"/>
              <a:cs typeface="メイリオ"/>
            </a:endParaRPr>
          </a:p>
        </p:txBody>
      </p:sp>
      <p:sp>
        <p:nvSpPr>
          <p:cNvPr id="105" name="角丸四角形 104"/>
          <p:cNvSpPr/>
          <p:nvPr/>
        </p:nvSpPr>
        <p:spPr bwMode="auto">
          <a:xfrm>
            <a:off x="4508892" y="4503760"/>
            <a:ext cx="889143" cy="477597"/>
          </a:xfrm>
          <a:prstGeom prst="roundRect">
            <a:avLst>
              <a:gd name="adj" fmla="val 0"/>
            </a:avLst>
          </a:prstGeom>
          <a:solidFill>
            <a:schemeClr val="accent6">
              <a:lumMod val="60000"/>
              <a:lumOff val="40000"/>
            </a:schemeClr>
          </a:solidFill>
          <a:ln>
            <a:noFill/>
            <a:headEnd type="none" w="med" len="med"/>
            <a:tailEnd type="none" w="med" len="med"/>
          </a:ln>
          <a:extLst/>
        </p:spPr>
        <p:style>
          <a:lnRef idx="3">
            <a:schemeClr val="lt1"/>
          </a:lnRef>
          <a:fillRef idx="1">
            <a:schemeClr val="accent2"/>
          </a:fillRef>
          <a:effectRef idx="1">
            <a:schemeClr val="accent2"/>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en-US" altLang="ja-JP" sz="1800" b="0" i="0" u="none" strike="noStrike" cap="none" normalizeH="0" baseline="0" dirty="0" smtClean="0">
                <a:ln>
                  <a:noFill/>
                </a:ln>
                <a:solidFill>
                  <a:schemeClr val="bg1"/>
                </a:solidFill>
                <a:effectLst/>
                <a:latin typeface="メイリオ"/>
                <a:ea typeface="メイリオ"/>
                <a:cs typeface="メイリオ"/>
              </a:rPr>
              <a:t>MDM</a:t>
            </a:r>
            <a:endParaRPr kumimoji="0" lang="ja-JP" altLang="en-US" sz="1800" b="0" i="0" u="none" strike="noStrike" cap="none" normalizeH="0" baseline="0" dirty="0" smtClean="0">
              <a:ln>
                <a:noFill/>
              </a:ln>
              <a:solidFill>
                <a:schemeClr val="bg1"/>
              </a:solidFill>
              <a:effectLst/>
              <a:latin typeface="メイリオ"/>
              <a:ea typeface="メイリオ"/>
              <a:cs typeface="メイリオ"/>
            </a:endParaRPr>
          </a:p>
        </p:txBody>
      </p:sp>
      <p:sp>
        <p:nvSpPr>
          <p:cNvPr id="106" name="角丸四角形 105"/>
          <p:cNvSpPr/>
          <p:nvPr/>
        </p:nvSpPr>
        <p:spPr bwMode="auto">
          <a:xfrm>
            <a:off x="5956479" y="4509495"/>
            <a:ext cx="889143" cy="499965"/>
          </a:xfrm>
          <a:prstGeom prst="roundRect">
            <a:avLst>
              <a:gd name="adj" fmla="val 0"/>
            </a:avLst>
          </a:prstGeom>
          <a:solidFill>
            <a:srgbClr val="660066"/>
          </a:solidFill>
          <a:ln>
            <a:noFill/>
            <a:headEnd type="none" w="med" len="med"/>
            <a:tailEnd type="none" w="med" len="med"/>
          </a:ln>
          <a:extLst/>
        </p:spPr>
        <p:style>
          <a:lnRef idx="3">
            <a:schemeClr val="lt1"/>
          </a:lnRef>
          <a:fillRef idx="1">
            <a:schemeClr val="accent2"/>
          </a:fillRef>
          <a:effectRef idx="1">
            <a:schemeClr val="accent2"/>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en-US" altLang="ja-JP" sz="1800" b="0" i="0" u="none" strike="noStrike" cap="none" normalizeH="0" baseline="0" dirty="0" smtClean="0">
                <a:ln>
                  <a:noFill/>
                </a:ln>
                <a:solidFill>
                  <a:schemeClr val="bg1"/>
                </a:solidFill>
                <a:effectLst/>
                <a:latin typeface="メイリオ"/>
                <a:ea typeface="メイリオ"/>
                <a:cs typeface="メイリオ"/>
              </a:rPr>
              <a:t>ESB</a:t>
            </a:r>
            <a:endParaRPr kumimoji="0" lang="ja-JP" altLang="en-US" sz="1800" b="0" i="0" u="none" strike="noStrike" cap="none" normalizeH="0" baseline="0" dirty="0" smtClean="0">
              <a:ln>
                <a:noFill/>
              </a:ln>
              <a:solidFill>
                <a:schemeClr val="bg1"/>
              </a:solidFill>
              <a:effectLst/>
              <a:latin typeface="メイリオ"/>
              <a:ea typeface="メイリオ"/>
              <a:cs typeface="メイリオ"/>
            </a:endParaRPr>
          </a:p>
        </p:txBody>
      </p:sp>
      <p:sp>
        <p:nvSpPr>
          <p:cNvPr id="109" name="テキスト ボックス 108"/>
          <p:cNvSpPr txBox="1"/>
          <p:nvPr/>
        </p:nvSpPr>
        <p:spPr>
          <a:xfrm>
            <a:off x="1403648" y="3725899"/>
            <a:ext cx="1441420" cy="738664"/>
          </a:xfrm>
          <a:prstGeom prst="rect">
            <a:avLst/>
          </a:prstGeom>
          <a:noFill/>
        </p:spPr>
        <p:txBody>
          <a:bodyPr wrap="none" rtlCol="0">
            <a:spAutoFit/>
          </a:bodyPr>
          <a:lstStyle/>
          <a:p>
            <a:pPr>
              <a:spcBef>
                <a:spcPts val="0"/>
              </a:spcBef>
            </a:pPr>
            <a:r>
              <a:rPr kumimoji="1" lang="ja-JP" altLang="en-US" sz="1400" dirty="0" smtClean="0">
                <a:solidFill>
                  <a:schemeClr val="bg1"/>
                </a:solidFill>
                <a:latin typeface="メイリオ"/>
                <a:ea typeface="メイリオ"/>
                <a:cs typeface="メイリオ"/>
              </a:rPr>
              <a:t>部分最適から</a:t>
            </a:r>
          </a:p>
          <a:p>
            <a:pPr>
              <a:spcBef>
                <a:spcPts val="0"/>
              </a:spcBef>
            </a:pPr>
            <a:r>
              <a:rPr kumimoji="1" lang="ja-JP" altLang="en-US" sz="1400" dirty="0" smtClean="0">
                <a:solidFill>
                  <a:schemeClr val="bg1"/>
                </a:solidFill>
                <a:latin typeface="メイリオ"/>
                <a:ea typeface="メイリオ"/>
                <a:cs typeface="メイリオ"/>
              </a:rPr>
              <a:t>全体最適へ</a:t>
            </a:r>
          </a:p>
          <a:p>
            <a:pPr>
              <a:spcBef>
                <a:spcPts val="0"/>
              </a:spcBef>
            </a:pPr>
            <a:r>
              <a:rPr kumimoji="1" lang="ja-JP" altLang="en-US" sz="1400" dirty="0" smtClean="0">
                <a:solidFill>
                  <a:schemeClr val="bg1"/>
                </a:solidFill>
                <a:latin typeface="メイリオ"/>
                <a:ea typeface="メイリオ"/>
                <a:cs typeface="メイリオ"/>
              </a:rPr>
              <a:t>向かう取り組み</a:t>
            </a:r>
            <a:endParaRPr kumimoji="1" lang="ja-JP" altLang="en-US" sz="1400" dirty="0">
              <a:solidFill>
                <a:schemeClr val="bg1"/>
              </a:solidFill>
              <a:latin typeface="メイリオ"/>
              <a:ea typeface="メイリオ"/>
              <a:cs typeface="メイリオ"/>
            </a:endParaRPr>
          </a:p>
        </p:txBody>
      </p:sp>
      <p:sp>
        <p:nvSpPr>
          <p:cNvPr id="110" name="テキスト ボックス 109"/>
          <p:cNvSpPr txBox="1"/>
          <p:nvPr/>
        </p:nvSpPr>
        <p:spPr>
          <a:xfrm>
            <a:off x="1398400" y="5226712"/>
            <a:ext cx="1261884" cy="738664"/>
          </a:xfrm>
          <a:prstGeom prst="rect">
            <a:avLst/>
          </a:prstGeom>
          <a:noFill/>
        </p:spPr>
        <p:txBody>
          <a:bodyPr wrap="none" rtlCol="0">
            <a:spAutoFit/>
          </a:bodyPr>
          <a:lstStyle/>
          <a:p>
            <a:pPr algn="ctr">
              <a:spcBef>
                <a:spcPts val="0"/>
              </a:spcBef>
            </a:pPr>
            <a:r>
              <a:rPr kumimoji="1" lang="ja-JP" altLang="en-US" sz="1400" dirty="0" smtClean="0">
                <a:solidFill>
                  <a:schemeClr val="bg1"/>
                </a:solidFill>
                <a:latin typeface="メイリオ"/>
                <a:ea typeface="メイリオ"/>
                <a:cs typeface="メイリオ"/>
              </a:rPr>
              <a:t>業務基盤強化</a:t>
            </a:r>
          </a:p>
          <a:p>
            <a:pPr algn="ctr">
              <a:spcBef>
                <a:spcPts val="0"/>
              </a:spcBef>
            </a:pPr>
            <a:r>
              <a:rPr kumimoji="1" lang="ja-JP" altLang="en-US" sz="1400" dirty="0" smtClean="0">
                <a:solidFill>
                  <a:schemeClr val="bg1"/>
                </a:solidFill>
                <a:latin typeface="メイリオ"/>
                <a:ea typeface="メイリオ"/>
                <a:cs typeface="メイリオ"/>
              </a:rPr>
              <a:t>から</a:t>
            </a:r>
          </a:p>
          <a:p>
            <a:pPr algn="ctr">
              <a:spcBef>
                <a:spcPts val="0"/>
              </a:spcBef>
            </a:pPr>
            <a:r>
              <a:rPr kumimoji="1" lang="ja-JP" altLang="en-US" sz="1400" dirty="0" smtClean="0">
                <a:solidFill>
                  <a:schemeClr val="bg1"/>
                </a:solidFill>
                <a:latin typeface="メイリオ"/>
                <a:ea typeface="メイリオ"/>
                <a:cs typeface="メイリオ"/>
              </a:rPr>
              <a:t>戦略基盤強化</a:t>
            </a:r>
            <a:endParaRPr kumimoji="1" lang="ja-JP" altLang="en-US" sz="1400" dirty="0">
              <a:solidFill>
                <a:schemeClr val="bg1"/>
              </a:solidFill>
              <a:latin typeface="メイリオ"/>
              <a:ea typeface="メイリオ"/>
              <a:cs typeface="メイリオ"/>
            </a:endParaRPr>
          </a:p>
        </p:txBody>
      </p:sp>
      <p:sp>
        <p:nvSpPr>
          <p:cNvPr id="111" name="テキスト ボックス 110"/>
          <p:cNvSpPr txBox="1"/>
          <p:nvPr/>
        </p:nvSpPr>
        <p:spPr>
          <a:xfrm>
            <a:off x="7092280" y="3592501"/>
            <a:ext cx="1261884" cy="461665"/>
          </a:xfrm>
          <a:prstGeom prst="rect">
            <a:avLst/>
          </a:prstGeom>
          <a:noFill/>
        </p:spPr>
        <p:txBody>
          <a:bodyPr wrap="none" rtlCol="0">
            <a:spAutoFit/>
          </a:bodyPr>
          <a:lstStyle/>
          <a:p>
            <a:pPr>
              <a:spcBef>
                <a:spcPts val="0"/>
              </a:spcBef>
            </a:pPr>
            <a:r>
              <a:rPr kumimoji="1" lang="ja-JP" altLang="en-US" sz="1200" dirty="0" smtClean="0">
                <a:solidFill>
                  <a:schemeClr val="bg1"/>
                </a:solidFill>
                <a:latin typeface="メイリオ"/>
                <a:ea typeface="メイリオ"/>
                <a:cs typeface="メイリオ"/>
              </a:rPr>
              <a:t>標準化を目指す</a:t>
            </a:r>
          </a:p>
          <a:p>
            <a:pPr>
              <a:spcBef>
                <a:spcPts val="0"/>
              </a:spcBef>
            </a:pPr>
            <a:r>
              <a:rPr kumimoji="1" lang="ja-JP" altLang="en-US" sz="1200" dirty="0" smtClean="0">
                <a:solidFill>
                  <a:schemeClr val="bg1"/>
                </a:solidFill>
                <a:latin typeface="メイリオ"/>
                <a:ea typeface="メイリオ"/>
                <a:cs typeface="メイリオ"/>
              </a:rPr>
              <a:t>アプローチ手法</a:t>
            </a:r>
            <a:endParaRPr kumimoji="1" lang="ja-JP" altLang="en-US" sz="1200" dirty="0">
              <a:solidFill>
                <a:schemeClr val="bg1"/>
              </a:solidFill>
              <a:latin typeface="メイリオ"/>
              <a:ea typeface="メイリオ"/>
              <a:cs typeface="メイリオ"/>
            </a:endParaRPr>
          </a:p>
        </p:txBody>
      </p:sp>
      <p:sp>
        <p:nvSpPr>
          <p:cNvPr id="112" name="テキスト ボックス 111"/>
          <p:cNvSpPr txBox="1"/>
          <p:nvPr/>
        </p:nvSpPr>
        <p:spPr>
          <a:xfrm>
            <a:off x="7092280" y="4126237"/>
            <a:ext cx="1261884" cy="461665"/>
          </a:xfrm>
          <a:prstGeom prst="rect">
            <a:avLst/>
          </a:prstGeom>
          <a:noFill/>
        </p:spPr>
        <p:txBody>
          <a:bodyPr wrap="none" rtlCol="0">
            <a:spAutoFit/>
          </a:bodyPr>
          <a:lstStyle/>
          <a:p>
            <a:pPr>
              <a:spcBef>
                <a:spcPts val="0"/>
              </a:spcBef>
            </a:pPr>
            <a:r>
              <a:rPr kumimoji="1" lang="ja-JP" altLang="en-US" sz="1200" dirty="0" smtClean="0">
                <a:solidFill>
                  <a:schemeClr val="bg1"/>
                </a:solidFill>
                <a:latin typeface="メイリオ"/>
                <a:ea typeface="メイリオ"/>
                <a:cs typeface="メイリオ"/>
              </a:rPr>
              <a:t>プロセス標準化</a:t>
            </a:r>
          </a:p>
          <a:p>
            <a:pPr>
              <a:spcBef>
                <a:spcPts val="0"/>
              </a:spcBef>
            </a:pPr>
            <a:r>
              <a:rPr kumimoji="1" lang="ja-JP" altLang="en-US" sz="1200" dirty="0">
                <a:solidFill>
                  <a:schemeClr val="bg1"/>
                </a:solidFill>
                <a:latin typeface="メイリオ"/>
                <a:ea typeface="メイリオ"/>
                <a:cs typeface="メイリオ"/>
              </a:rPr>
              <a:t>のため</a:t>
            </a:r>
            <a:r>
              <a:rPr kumimoji="1" lang="ja-JP" altLang="en-US" sz="1200" dirty="0" smtClean="0">
                <a:solidFill>
                  <a:schemeClr val="bg1"/>
                </a:solidFill>
                <a:latin typeface="メイリオ"/>
                <a:ea typeface="メイリオ"/>
                <a:cs typeface="メイリオ"/>
              </a:rPr>
              <a:t>の手法</a:t>
            </a:r>
            <a:endParaRPr kumimoji="1" lang="ja-JP" altLang="en-US" sz="1200" dirty="0">
              <a:solidFill>
                <a:schemeClr val="bg1"/>
              </a:solidFill>
              <a:latin typeface="メイリオ"/>
              <a:ea typeface="メイリオ"/>
              <a:cs typeface="メイリオ"/>
            </a:endParaRPr>
          </a:p>
        </p:txBody>
      </p:sp>
      <p:sp>
        <p:nvSpPr>
          <p:cNvPr id="113" name="テキスト ボックス 112"/>
          <p:cNvSpPr txBox="1"/>
          <p:nvPr/>
        </p:nvSpPr>
        <p:spPr>
          <a:xfrm>
            <a:off x="7092280" y="5512173"/>
            <a:ext cx="1261884" cy="276999"/>
          </a:xfrm>
          <a:prstGeom prst="rect">
            <a:avLst/>
          </a:prstGeom>
          <a:noFill/>
        </p:spPr>
        <p:txBody>
          <a:bodyPr wrap="none" rtlCol="0">
            <a:spAutoFit/>
          </a:bodyPr>
          <a:lstStyle/>
          <a:p>
            <a:pPr>
              <a:spcBef>
                <a:spcPts val="0"/>
              </a:spcBef>
            </a:pPr>
            <a:r>
              <a:rPr kumimoji="1" lang="ja-JP" altLang="en-US" sz="1200" dirty="0" smtClean="0">
                <a:solidFill>
                  <a:schemeClr val="bg1"/>
                </a:solidFill>
                <a:latin typeface="メイリオ"/>
                <a:ea typeface="メイリオ"/>
                <a:cs typeface="メイリオ"/>
              </a:rPr>
              <a:t>集計と統計分析</a:t>
            </a:r>
            <a:endParaRPr kumimoji="1" lang="ja-JP" altLang="en-US" sz="1200" dirty="0">
              <a:solidFill>
                <a:schemeClr val="bg1"/>
              </a:solidFill>
              <a:latin typeface="メイリオ"/>
              <a:ea typeface="メイリオ"/>
              <a:cs typeface="メイリオ"/>
            </a:endParaRPr>
          </a:p>
        </p:txBody>
      </p:sp>
      <p:sp>
        <p:nvSpPr>
          <p:cNvPr id="114" name="テキスト ボックス 113"/>
          <p:cNvSpPr txBox="1"/>
          <p:nvPr/>
        </p:nvSpPr>
        <p:spPr>
          <a:xfrm>
            <a:off x="7092941" y="5911279"/>
            <a:ext cx="1415772" cy="461665"/>
          </a:xfrm>
          <a:prstGeom prst="rect">
            <a:avLst/>
          </a:prstGeom>
          <a:noFill/>
        </p:spPr>
        <p:txBody>
          <a:bodyPr wrap="none" rtlCol="0">
            <a:spAutoFit/>
          </a:bodyPr>
          <a:lstStyle/>
          <a:p>
            <a:pPr>
              <a:spcBef>
                <a:spcPts val="0"/>
              </a:spcBef>
            </a:pPr>
            <a:r>
              <a:rPr kumimoji="1" lang="ja-JP" altLang="en-US" sz="1200" dirty="0" smtClean="0">
                <a:solidFill>
                  <a:schemeClr val="bg1"/>
                </a:solidFill>
                <a:latin typeface="メイリオ"/>
                <a:ea typeface="メイリオ"/>
                <a:cs typeface="メイリオ"/>
              </a:rPr>
              <a:t>モデル化と</a:t>
            </a:r>
            <a:endParaRPr kumimoji="1" lang="en-US" altLang="ja-JP" sz="1200" dirty="0" smtClean="0">
              <a:solidFill>
                <a:schemeClr val="bg1"/>
              </a:solidFill>
              <a:latin typeface="メイリオ"/>
              <a:ea typeface="メイリオ"/>
              <a:cs typeface="メイリオ"/>
            </a:endParaRPr>
          </a:p>
          <a:p>
            <a:pPr>
              <a:spcBef>
                <a:spcPts val="0"/>
              </a:spcBef>
            </a:pPr>
            <a:r>
              <a:rPr kumimoji="1" lang="ja-JP" altLang="en-US" sz="1200" dirty="0" smtClean="0">
                <a:solidFill>
                  <a:schemeClr val="bg1"/>
                </a:solidFill>
                <a:latin typeface="メイリオ"/>
                <a:ea typeface="メイリオ"/>
                <a:cs typeface="メイリオ"/>
              </a:rPr>
              <a:t>シミュレーション</a:t>
            </a:r>
            <a:endParaRPr kumimoji="1" lang="ja-JP" altLang="en-US" sz="1200" dirty="0">
              <a:solidFill>
                <a:schemeClr val="bg1"/>
              </a:solidFill>
              <a:latin typeface="メイリオ"/>
              <a:ea typeface="メイリオ"/>
              <a:cs typeface="メイリオ"/>
            </a:endParaRPr>
          </a:p>
        </p:txBody>
      </p:sp>
      <p:sp>
        <p:nvSpPr>
          <p:cNvPr id="115" name="テキスト ボックス 114"/>
          <p:cNvSpPr txBox="1"/>
          <p:nvPr/>
        </p:nvSpPr>
        <p:spPr>
          <a:xfrm>
            <a:off x="7092941" y="4881386"/>
            <a:ext cx="1415772" cy="461665"/>
          </a:xfrm>
          <a:prstGeom prst="rect">
            <a:avLst/>
          </a:prstGeom>
          <a:noFill/>
        </p:spPr>
        <p:txBody>
          <a:bodyPr wrap="none" rtlCol="0">
            <a:spAutoFit/>
          </a:bodyPr>
          <a:lstStyle/>
          <a:p>
            <a:pPr>
              <a:spcBef>
                <a:spcPts val="0"/>
              </a:spcBef>
            </a:pPr>
            <a:r>
              <a:rPr kumimoji="1" lang="ja-JP" altLang="en-US" sz="1200" dirty="0" smtClean="0">
                <a:solidFill>
                  <a:schemeClr val="bg1"/>
                </a:solidFill>
                <a:latin typeface="メイリオ"/>
                <a:ea typeface="メイリオ"/>
                <a:cs typeface="メイリオ"/>
              </a:rPr>
              <a:t>マスター・データ</a:t>
            </a:r>
          </a:p>
          <a:p>
            <a:pPr>
              <a:spcBef>
                <a:spcPts val="0"/>
              </a:spcBef>
            </a:pPr>
            <a:r>
              <a:rPr kumimoji="1" lang="ja-JP" altLang="en-US" sz="1200" dirty="0" smtClean="0">
                <a:solidFill>
                  <a:schemeClr val="bg1"/>
                </a:solidFill>
                <a:latin typeface="メイリオ"/>
                <a:ea typeface="メイリオ"/>
                <a:cs typeface="メイリオ"/>
              </a:rPr>
              <a:t>の一元化</a:t>
            </a:r>
            <a:endParaRPr kumimoji="1" lang="ja-JP" altLang="en-US" sz="1200" dirty="0">
              <a:solidFill>
                <a:schemeClr val="bg1"/>
              </a:solidFill>
              <a:latin typeface="メイリオ"/>
              <a:ea typeface="メイリオ"/>
              <a:cs typeface="メイリオ"/>
            </a:endParaRPr>
          </a:p>
        </p:txBody>
      </p:sp>
      <p:sp>
        <p:nvSpPr>
          <p:cNvPr id="116" name="テキスト ボックス 115"/>
          <p:cNvSpPr txBox="1"/>
          <p:nvPr/>
        </p:nvSpPr>
        <p:spPr>
          <a:xfrm>
            <a:off x="2987825" y="5534744"/>
            <a:ext cx="2672526" cy="369332"/>
          </a:xfrm>
          <a:prstGeom prst="rect">
            <a:avLst/>
          </a:prstGeom>
          <a:noFill/>
        </p:spPr>
        <p:txBody>
          <a:bodyPr wrap="none" rtlCol="0">
            <a:spAutoFit/>
          </a:bodyPr>
          <a:lstStyle/>
          <a:p>
            <a:r>
              <a:rPr kumimoji="1" lang="en-US" altLang="ja-JP" sz="1800" dirty="0" smtClean="0">
                <a:solidFill>
                  <a:schemeClr val="bg1"/>
                </a:solidFill>
                <a:latin typeface="メイリオ"/>
                <a:ea typeface="メイリオ"/>
                <a:cs typeface="メイリオ"/>
              </a:rPr>
              <a:t>B</a:t>
            </a:r>
            <a:r>
              <a:rPr kumimoji="1" lang="ja-JP" altLang="en-US" sz="1800" dirty="0">
                <a:solidFill>
                  <a:schemeClr val="bg1"/>
                </a:solidFill>
                <a:latin typeface="メイリオ"/>
                <a:ea typeface="メイリオ"/>
                <a:cs typeface="メイリオ"/>
              </a:rPr>
              <a:t> </a:t>
            </a:r>
            <a:r>
              <a:rPr kumimoji="1" lang="en-US" altLang="ja-JP" sz="1800" dirty="0" smtClean="0">
                <a:solidFill>
                  <a:schemeClr val="bg1"/>
                </a:solidFill>
                <a:latin typeface="メイリオ"/>
                <a:ea typeface="メイリオ"/>
                <a:cs typeface="メイリオ"/>
              </a:rPr>
              <a:t>I</a:t>
            </a:r>
            <a:r>
              <a:rPr kumimoji="1" lang="ja-JP" altLang="en-US" sz="1800" dirty="0" smtClean="0">
                <a:solidFill>
                  <a:schemeClr val="bg1"/>
                </a:solidFill>
                <a:latin typeface="メイリオ"/>
                <a:ea typeface="メイリオ"/>
                <a:cs typeface="メイリオ"/>
              </a:rPr>
              <a:t>　</a:t>
            </a:r>
            <a:r>
              <a:rPr kumimoji="1" lang="en-US" altLang="ja-JP" sz="1800" dirty="0" smtClean="0">
                <a:solidFill>
                  <a:schemeClr val="bg1"/>
                </a:solidFill>
                <a:latin typeface="メイリオ"/>
                <a:ea typeface="メイリオ"/>
                <a:cs typeface="メイリオ"/>
              </a:rPr>
              <a:t> </a:t>
            </a:r>
            <a:r>
              <a:rPr lang="ja-JP" altLang="en-US" dirty="0" smtClean="0">
                <a:solidFill>
                  <a:schemeClr val="bg1"/>
                </a:solidFill>
                <a:latin typeface="メイリオ"/>
                <a:ea typeface="メイリオ"/>
                <a:cs typeface="メイリオ"/>
              </a:rPr>
              <a:t>原因・理由の探索</a:t>
            </a:r>
            <a:endParaRPr kumimoji="1" lang="ja-JP" altLang="en-US" sz="1800" dirty="0">
              <a:solidFill>
                <a:schemeClr val="bg1"/>
              </a:solidFill>
              <a:latin typeface="メイリオ"/>
              <a:ea typeface="メイリオ"/>
              <a:cs typeface="メイリオ"/>
            </a:endParaRPr>
          </a:p>
        </p:txBody>
      </p:sp>
      <p:sp>
        <p:nvSpPr>
          <p:cNvPr id="117" name="テキスト ボックス 116"/>
          <p:cNvSpPr txBox="1"/>
          <p:nvPr/>
        </p:nvSpPr>
        <p:spPr>
          <a:xfrm>
            <a:off x="2999298" y="5927412"/>
            <a:ext cx="2192728" cy="369332"/>
          </a:xfrm>
          <a:prstGeom prst="rect">
            <a:avLst/>
          </a:prstGeom>
          <a:noFill/>
        </p:spPr>
        <p:txBody>
          <a:bodyPr wrap="none" rtlCol="0">
            <a:spAutoFit/>
          </a:bodyPr>
          <a:lstStyle/>
          <a:p>
            <a:r>
              <a:rPr kumimoji="1" lang="en-US" altLang="ja-JP" sz="1800" dirty="0" smtClean="0">
                <a:solidFill>
                  <a:schemeClr val="bg1"/>
                </a:solidFill>
                <a:latin typeface="メイリオ"/>
                <a:ea typeface="メイリオ"/>
                <a:cs typeface="メイリオ"/>
              </a:rPr>
              <a:t>BA</a:t>
            </a:r>
            <a:r>
              <a:rPr kumimoji="1" lang="ja-JP" altLang="en-US" sz="1800" dirty="0" smtClean="0">
                <a:solidFill>
                  <a:schemeClr val="bg1"/>
                </a:solidFill>
                <a:latin typeface="メイリオ"/>
                <a:ea typeface="メイリオ"/>
                <a:cs typeface="メイリオ"/>
              </a:rPr>
              <a:t>　</a:t>
            </a:r>
            <a:r>
              <a:rPr kumimoji="1" lang="en-US" altLang="ja-JP" sz="1800" dirty="0" smtClean="0">
                <a:solidFill>
                  <a:schemeClr val="bg1"/>
                </a:solidFill>
                <a:latin typeface="メイリオ"/>
                <a:ea typeface="メイリオ"/>
                <a:cs typeface="メイリオ"/>
              </a:rPr>
              <a:t> </a:t>
            </a:r>
            <a:r>
              <a:rPr kumimoji="1" lang="ja-JP" altLang="en-US" sz="1800" dirty="0" smtClean="0">
                <a:solidFill>
                  <a:schemeClr val="bg1"/>
                </a:solidFill>
                <a:latin typeface="メイリオ"/>
                <a:ea typeface="メイリオ"/>
                <a:cs typeface="メイリオ"/>
              </a:rPr>
              <a:t>計画の最適化</a:t>
            </a:r>
            <a:endParaRPr kumimoji="1" lang="ja-JP" altLang="en-US" sz="1800" dirty="0">
              <a:solidFill>
                <a:schemeClr val="bg1"/>
              </a:solidFill>
              <a:latin typeface="メイリオ"/>
              <a:ea typeface="メイリオ"/>
              <a:cs typeface="メイリオ"/>
            </a:endParaRPr>
          </a:p>
        </p:txBody>
      </p:sp>
      <p:cxnSp>
        <p:nvCxnSpPr>
          <p:cNvPr id="118" name="直線コネクタ 117"/>
          <p:cNvCxnSpPr/>
          <p:nvPr/>
        </p:nvCxnSpPr>
        <p:spPr bwMode="auto">
          <a:xfrm flipV="1">
            <a:off x="2816226" y="4087371"/>
            <a:ext cx="5532382" cy="1"/>
          </a:xfrm>
          <a:prstGeom prst="line">
            <a:avLst/>
          </a:prstGeom>
          <a:ln w="12700" cmpd="sng">
            <a:solidFill>
              <a:srgbClr val="FFFFFF"/>
            </a:solidFill>
            <a:prstDash val="sysDash"/>
            <a:headEnd type="none" w="med" len="med"/>
            <a:tailEnd type="none" w="med" len="med"/>
          </a:ln>
          <a:extLst/>
        </p:spPr>
        <p:style>
          <a:lnRef idx="3">
            <a:schemeClr val="lt1"/>
          </a:lnRef>
          <a:fillRef idx="1">
            <a:schemeClr val="accent2"/>
          </a:fillRef>
          <a:effectRef idx="1">
            <a:schemeClr val="accent2"/>
          </a:effectRef>
          <a:fontRef idx="minor">
            <a:schemeClr val="lt1"/>
          </a:fontRef>
        </p:style>
      </p:cxnSp>
      <p:cxnSp>
        <p:nvCxnSpPr>
          <p:cNvPr id="119" name="直線コネクタ 118"/>
          <p:cNvCxnSpPr/>
          <p:nvPr/>
        </p:nvCxnSpPr>
        <p:spPr bwMode="auto">
          <a:xfrm>
            <a:off x="2987824" y="5924212"/>
            <a:ext cx="5400600" cy="0"/>
          </a:xfrm>
          <a:prstGeom prst="line">
            <a:avLst/>
          </a:prstGeom>
          <a:ln w="19050" cmpd="sng">
            <a:solidFill>
              <a:srgbClr val="FFFFFF"/>
            </a:solidFill>
            <a:prstDash val="sysDash"/>
            <a:headEnd type="none" w="med" len="med"/>
            <a:tailEnd type="none" w="med" len="med"/>
          </a:ln>
          <a:extLst/>
        </p:spPr>
        <p:style>
          <a:lnRef idx="3">
            <a:schemeClr val="lt1"/>
          </a:lnRef>
          <a:fillRef idx="1">
            <a:schemeClr val="accent2"/>
          </a:fillRef>
          <a:effectRef idx="1">
            <a:schemeClr val="accent2"/>
          </a:effectRef>
          <a:fontRef idx="minor">
            <a:schemeClr val="lt1"/>
          </a:fontRef>
        </p:style>
      </p:cxnSp>
      <p:sp>
        <p:nvSpPr>
          <p:cNvPr id="120" name="角丸四角形 119"/>
          <p:cNvSpPr/>
          <p:nvPr/>
        </p:nvSpPr>
        <p:spPr bwMode="auto">
          <a:xfrm>
            <a:off x="5956479" y="5704562"/>
            <a:ext cx="889143" cy="482557"/>
          </a:xfrm>
          <a:prstGeom prst="roundRect">
            <a:avLst>
              <a:gd name="adj" fmla="val 0"/>
            </a:avLst>
          </a:prstGeom>
          <a:solidFill>
            <a:srgbClr val="660066"/>
          </a:solidFill>
          <a:ln>
            <a:noFill/>
            <a:headEnd type="none" w="med" len="med"/>
            <a:tailEnd type="none" w="med" len="med"/>
          </a:ln>
          <a:extLst/>
        </p:spPr>
        <p:style>
          <a:lnRef idx="3">
            <a:schemeClr val="lt1"/>
          </a:lnRef>
          <a:fillRef idx="1">
            <a:schemeClr val="accent2"/>
          </a:fillRef>
          <a:effectRef idx="1">
            <a:schemeClr val="accent2"/>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lang="en-US" altLang="ja-JP" sz="1800" dirty="0" smtClean="0">
                <a:solidFill>
                  <a:schemeClr val="bg1"/>
                </a:solidFill>
                <a:latin typeface="メイリオ"/>
                <a:ea typeface="メイリオ"/>
                <a:cs typeface="メイリオ"/>
              </a:rPr>
              <a:t>DWH</a:t>
            </a:r>
            <a:endParaRPr kumimoji="0" lang="ja-JP" altLang="en-US" sz="1800" b="0" i="0" u="none" strike="noStrike" cap="none" normalizeH="0" baseline="0" dirty="0" smtClean="0">
              <a:ln>
                <a:noFill/>
              </a:ln>
              <a:solidFill>
                <a:schemeClr val="bg1"/>
              </a:solidFill>
              <a:effectLst/>
              <a:latin typeface="メイリオ"/>
              <a:ea typeface="メイリオ"/>
              <a:cs typeface="メイリオ"/>
            </a:endParaRPr>
          </a:p>
        </p:txBody>
      </p:sp>
      <p:sp>
        <p:nvSpPr>
          <p:cNvPr id="121" name="テキスト ボックス 120"/>
          <p:cNvSpPr txBox="1"/>
          <p:nvPr/>
        </p:nvSpPr>
        <p:spPr>
          <a:xfrm>
            <a:off x="2987824" y="4933387"/>
            <a:ext cx="3009094" cy="369332"/>
          </a:xfrm>
          <a:prstGeom prst="rect">
            <a:avLst/>
          </a:prstGeom>
          <a:noFill/>
        </p:spPr>
        <p:txBody>
          <a:bodyPr wrap="none" rtlCol="0">
            <a:spAutoFit/>
          </a:bodyPr>
          <a:lstStyle/>
          <a:p>
            <a:r>
              <a:rPr kumimoji="1" lang="en-US" altLang="ja-JP" sz="1800" dirty="0" smtClean="0">
                <a:solidFill>
                  <a:schemeClr val="bg1"/>
                </a:solidFill>
                <a:latin typeface="メイリオ"/>
                <a:ea typeface="メイリオ"/>
                <a:cs typeface="メイリオ"/>
              </a:rPr>
              <a:t>ERP</a:t>
            </a:r>
            <a:r>
              <a:rPr lang="en-US" altLang="ja-JP" dirty="0">
                <a:solidFill>
                  <a:schemeClr val="bg1"/>
                </a:solidFill>
                <a:latin typeface="メイリオ"/>
                <a:ea typeface="メイリオ"/>
                <a:cs typeface="メイリオ"/>
              </a:rPr>
              <a:t> </a:t>
            </a:r>
            <a:r>
              <a:rPr lang="ja-JP" altLang="en-US" dirty="0" smtClean="0">
                <a:solidFill>
                  <a:schemeClr val="bg1"/>
                </a:solidFill>
                <a:latin typeface="メイリオ"/>
                <a:ea typeface="メイリオ"/>
                <a:cs typeface="メイリオ"/>
              </a:rPr>
              <a:t>経営資源管理の一元化</a:t>
            </a:r>
            <a:endParaRPr kumimoji="1" lang="ja-JP" altLang="en-US" sz="1800" dirty="0">
              <a:solidFill>
                <a:schemeClr val="bg1"/>
              </a:solidFill>
              <a:latin typeface="メイリオ"/>
              <a:ea typeface="メイリオ"/>
              <a:cs typeface="メイリオ"/>
            </a:endParaRPr>
          </a:p>
        </p:txBody>
      </p:sp>
      <p:grpSp>
        <p:nvGrpSpPr>
          <p:cNvPr id="3" name="グループ化 2"/>
          <p:cNvGrpSpPr/>
          <p:nvPr/>
        </p:nvGrpSpPr>
        <p:grpSpPr>
          <a:xfrm>
            <a:off x="530227" y="3477344"/>
            <a:ext cx="536574" cy="3048000"/>
            <a:chOff x="530227" y="3581400"/>
            <a:chExt cx="536574" cy="3048000"/>
          </a:xfrm>
          <a:solidFill>
            <a:schemeClr val="accent6">
              <a:lumMod val="60000"/>
              <a:lumOff val="40000"/>
            </a:schemeClr>
          </a:solidFill>
        </p:grpSpPr>
        <p:sp>
          <p:nvSpPr>
            <p:cNvPr id="123" name="ホームベース 122"/>
            <p:cNvSpPr/>
            <p:nvPr/>
          </p:nvSpPr>
          <p:spPr bwMode="auto">
            <a:xfrm rot="5400000">
              <a:off x="-725486" y="4837113"/>
              <a:ext cx="3048000" cy="536574"/>
            </a:xfrm>
            <a:prstGeom prst="homePlate">
              <a:avLst/>
            </a:prstGeom>
            <a:grpFill/>
            <a:ln>
              <a:noFill/>
              <a:headEnd type="none" w="med" len="med"/>
              <a:tailEnd type="none" w="med" len="med"/>
            </a:ln>
            <a:extLst/>
          </p:spPr>
          <p:style>
            <a:lnRef idx="3">
              <a:schemeClr val="lt1"/>
            </a:lnRef>
            <a:fillRef idx="1">
              <a:schemeClr val="accent2"/>
            </a:fillRef>
            <a:effectRef idx="1">
              <a:schemeClr val="accent2"/>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0" lang="ja-JP" altLang="en-US" sz="1200" b="0" i="0" u="none" strike="noStrike" cap="none" normalizeH="0" baseline="0" dirty="0" smtClean="0">
                <a:ln>
                  <a:noFill/>
                </a:ln>
                <a:solidFill>
                  <a:schemeClr val="bg1"/>
                </a:solidFill>
                <a:effectLst/>
                <a:latin typeface="メイリオ"/>
                <a:ea typeface="メイリオ"/>
                <a:cs typeface="メイリオ"/>
              </a:endParaRPr>
            </a:p>
          </p:txBody>
        </p:sp>
        <p:sp>
          <p:nvSpPr>
            <p:cNvPr id="125" name="テキスト ボックス 124"/>
            <p:cNvSpPr txBox="1"/>
            <p:nvPr/>
          </p:nvSpPr>
          <p:spPr>
            <a:xfrm>
              <a:off x="552295" y="4273875"/>
              <a:ext cx="492443" cy="1374735"/>
            </a:xfrm>
            <a:prstGeom prst="rect">
              <a:avLst/>
            </a:prstGeom>
            <a:grpFill/>
            <a:ln>
              <a:noFill/>
            </a:ln>
            <a:effectLst/>
          </p:spPr>
          <p:style>
            <a:lnRef idx="3">
              <a:schemeClr val="lt1"/>
            </a:lnRef>
            <a:fillRef idx="1">
              <a:schemeClr val="accent2"/>
            </a:fillRef>
            <a:effectRef idx="1">
              <a:schemeClr val="accent2"/>
            </a:effectRef>
            <a:fontRef idx="minor">
              <a:schemeClr val="lt1"/>
            </a:fontRef>
          </p:style>
          <p:txBody>
            <a:bodyPr vert="eaVert" wrap="none" rtlCol="0">
              <a:spAutoFit/>
            </a:bodyPr>
            <a:lstStyle/>
            <a:p>
              <a:pPr algn="ctr"/>
              <a:r>
                <a:rPr kumimoji="1" lang="ja-JP" altLang="en-US" sz="2000" dirty="0" smtClean="0">
                  <a:solidFill>
                    <a:schemeClr val="bg1"/>
                  </a:solidFill>
                  <a:latin typeface="メイリオ"/>
                  <a:ea typeface="メイリオ"/>
                  <a:cs typeface="メイリオ"/>
                </a:rPr>
                <a:t>戦略と施策</a:t>
              </a:r>
              <a:endParaRPr kumimoji="1" lang="ja-JP" altLang="en-US" sz="2000" dirty="0">
                <a:solidFill>
                  <a:schemeClr val="bg1"/>
                </a:solidFill>
                <a:latin typeface="メイリオ"/>
                <a:ea typeface="メイリオ"/>
                <a:cs typeface="メイリオ"/>
              </a:endParaRPr>
            </a:p>
          </p:txBody>
        </p:sp>
      </p:grpSp>
      <p:sp>
        <p:nvSpPr>
          <p:cNvPr id="60" name="角丸四角形 59"/>
          <p:cNvSpPr/>
          <p:nvPr/>
        </p:nvSpPr>
        <p:spPr bwMode="auto">
          <a:xfrm>
            <a:off x="2123728" y="1596752"/>
            <a:ext cx="5688632" cy="455241"/>
          </a:xfrm>
          <a:prstGeom prst="roundRect">
            <a:avLst>
              <a:gd name="adj" fmla="val 0"/>
            </a:avLst>
          </a:prstGeom>
          <a:ln>
            <a:noFill/>
            <a:headEnd type="none" w="med" len="med"/>
            <a:tailEnd type="none" w="med" len="med"/>
          </a:ln>
          <a:extLst/>
        </p:spPr>
        <p:style>
          <a:lnRef idx="3">
            <a:schemeClr val="lt1"/>
          </a:lnRef>
          <a:fillRef idx="1">
            <a:schemeClr val="accent2"/>
          </a:fillRef>
          <a:effectRef idx="1">
            <a:schemeClr val="accent2"/>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ja-JP" altLang="en-US" sz="1600" b="0" i="0" u="none" strike="noStrike" cap="none" normalizeH="0" baseline="0" dirty="0" smtClean="0">
                <a:ln>
                  <a:noFill/>
                </a:ln>
                <a:solidFill>
                  <a:schemeClr val="bg1"/>
                </a:solidFill>
                <a:effectLst/>
                <a:latin typeface="メイリオ"/>
                <a:ea typeface="メイリオ"/>
                <a:cs typeface="メイリオ"/>
              </a:rPr>
              <a:t>非効率</a:t>
            </a:r>
          </a:p>
        </p:txBody>
      </p:sp>
      <p:sp>
        <p:nvSpPr>
          <p:cNvPr id="61" name="角丸四角形 60"/>
          <p:cNvSpPr/>
          <p:nvPr/>
        </p:nvSpPr>
        <p:spPr bwMode="auto">
          <a:xfrm>
            <a:off x="2123728" y="2308160"/>
            <a:ext cx="5688632" cy="440720"/>
          </a:xfrm>
          <a:prstGeom prst="roundRect">
            <a:avLst>
              <a:gd name="adj" fmla="val 0"/>
            </a:avLst>
          </a:prstGeom>
          <a:ln>
            <a:noFill/>
            <a:headEnd type="none" w="med" len="med"/>
            <a:tailEnd type="none" w="med" len="med"/>
          </a:ln>
          <a:extLst/>
        </p:spPr>
        <p:style>
          <a:lnRef idx="3">
            <a:schemeClr val="lt1"/>
          </a:lnRef>
          <a:fillRef idx="1">
            <a:schemeClr val="accent2"/>
          </a:fillRef>
          <a:effectRef idx="1">
            <a:schemeClr val="accent2"/>
          </a:effectRef>
          <a:fontRef idx="minor">
            <a:schemeClr val="lt1"/>
          </a:fontRef>
        </p:style>
        <p:txBody>
          <a:bodyPr vert="horz" wrap="square" lIns="91440" tIns="45720" rIns="91440" bIns="45720" numCol="1" rtlCol="0" anchor="b"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ja-JP" altLang="en-US" sz="1600" b="0" i="0" u="none" strike="noStrike" cap="none" normalizeH="0" baseline="0" dirty="0" smtClean="0">
                <a:ln>
                  <a:noFill/>
                </a:ln>
                <a:solidFill>
                  <a:schemeClr val="bg1"/>
                </a:solidFill>
                <a:effectLst/>
                <a:latin typeface="メイリオ"/>
                <a:ea typeface="メイリオ"/>
                <a:cs typeface="メイリオ"/>
              </a:rPr>
              <a:t>機能不全</a:t>
            </a:r>
          </a:p>
        </p:txBody>
      </p:sp>
      <p:sp>
        <p:nvSpPr>
          <p:cNvPr id="62" name="角丸四角形 61"/>
          <p:cNvSpPr/>
          <p:nvPr/>
        </p:nvSpPr>
        <p:spPr bwMode="auto">
          <a:xfrm>
            <a:off x="2195736" y="1943976"/>
            <a:ext cx="1684473" cy="440986"/>
          </a:xfrm>
          <a:prstGeom prst="roundRect">
            <a:avLst>
              <a:gd name="adj" fmla="val 0"/>
            </a:avLst>
          </a:prstGeom>
          <a:solidFill>
            <a:srgbClr val="FF6600"/>
          </a:solidFill>
          <a:ln>
            <a:noFill/>
            <a:headEnd type="none" w="med" len="med"/>
            <a:tailEnd type="none" w="med" len="med"/>
          </a:ln>
          <a:extLst/>
        </p:spPr>
        <p:style>
          <a:lnRef idx="3">
            <a:schemeClr val="lt1"/>
          </a:lnRef>
          <a:fillRef idx="1">
            <a:schemeClr val="accent2"/>
          </a:fillRef>
          <a:effectRef idx="1">
            <a:schemeClr val="accent2"/>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ja-JP" altLang="en-US" sz="1800" b="0" i="0" u="none" strike="noStrike" cap="none" normalizeH="0" baseline="0" dirty="0" smtClean="0">
                <a:ln>
                  <a:noFill/>
                </a:ln>
                <a:solidFill>
                  <a:schemeClr val="bg1"/>
                </a:solidFill>
                <a:effectLst/>
                <a:latin typeface="メイリオ"/>
                <a:ea typeface="メイリオ"/>
                <a:cs typeface="メイリオ"/>
              </a:rPr>
              <a:t>重複</a:t>
            </a:r>
          </a:p>
        </p:txBody>
      </p:sp>
      <p:sp>
        <p:nvSpPr>
          <p:cNvPr id="65" name="角丸四角形 64"/>
          <p:cNvSpPr/>
          <p:nvPr/>
        </p:nvSpPr>
        <p:spPr bwMode="auto">
          <a:xfrm>
            <a:off x="6055879" y="1949541"/>
            <a:ext cx="1684473" cy="440986"/>
          </a:xfrm>
          <a:prstGeom prst="roundRect">
            <a:avLst>
              <a:gd name="adj" fmla="val 0"/>
            </a:avLst>
          </a:prstGeom>
          <a:solidFill>
            <a:srgbClr val="FF6600"/>
          </a:solidFill>
          <a:ln>
            <a:noFill/>
            <a:headEnd type="none" w="med" len="med"/>
            <a:tailEnd type="none" w="med" len="med"/>
          </a:ln>
          <a:extLst/>
        </p:spPr>
        <p:style>
          <a:lnRef idx="3">
            <a:schemeClr val="lt1"/>
          </a:lnRef>
          <a:fillRef idx="1">
            <a:schemeClr val="accent2"/>
          </a:fillRef>
          <a:effectRef idx="1">
            <a:schemeClr val="accent2"/>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ja-JP" altLang="en-US" sz="1800" b="0" i="0" u="none" strike="noStrike" cap="none" normalizeH="0" baseline="0" dirty="0" smtClean="0">
                <a:ln>
                  <a:noFill/>
                </a:ln>
                <a:solidFill>
                  <a:schemeClr val="bg1"/>
                </a:solidFill>
                <a:effectLst/>
                <a:latin typeface="メイリオ"/>
                <a:ea typeface="メイリオ"/>
                <a:cs typeface="メイリオ"/>
              </a:rPr>
              <a:t>欠落</a:t>
            </a:r>
          </a:p>
        </p:txBody>
      </p:sp>
      <p:sp>
        <p:nvSpPr>
          <p:cNvPr id="69" name="角丸四角形 68"/>
          <p:cNvSpPr/>
          <p:nvPr/>
        </p:nvSpPr>
        <p:spPr bwMode="auto">
          <a:xfrm>
            <a:off x="4125809" y="1954876"/>
            <a:ext cx="1684473" cy="440986"/>
          </a:xfrm>
          <a:prstGeom prst="roundRect">
            <a:avLst>
              <a:gd name="adj" fmla="val 0"/>
            </a:avLst>
          </a:prstGeom>
          <a:solidFill>
            <a:srgbClr val="FF6600"/>
          </a:solidFill>
          <a:ln>
            <a:noFill/>
            <a:headEnd type="none" w="med" len="med"/>
            <a:tailEnd type="none" w="med" len="med"/>
          </a:ln>
          <a:extLst/>
        </p:spPr>
        <p:style>
          <a:lnRef idx="3">
            <a:schemeClr val="lt1"/>
          </a:lnRef>
          <a:fillRef idx="1">
            <a:schemeClr val="accent2"/>
          </a:fillRef>
          <a:effectRef idx="1">
            <a:schemeClr val="accent2"/>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ja-JP" altLang="en-US" sz="1800" b="0" i="0" u="none" strike="noStrike" cap="none" normalizeH="0" baseline="0" dirty="0" smtClean="0">
                <a:ln>
                  <a:noFill/>
                </a:ln>
                <a:solidFill>
                  <a:schemeClr val="bg1"/>
                </a:solidFill>
                <a:effectLst/>
                <a:latin typeface="メイリオ"/>
                <a:ea typeface="メイリオ"/>
                <a:cs typeface="メイリオ"/>
              </a:rPr>
              <a:t>不整合</a:t>
            </a:r>
          </a:p>
        </p:txBody>
      </p:sp>
      <p:sp>
        <p:nvSpPr>
          <p:cNvPr id="73" name="ホームベース 72"/>
          <p:cNvSpPr/>
          <p:nvPr/>
        </p:nvSpPr>
        <p:spPr bwMode="auto">
          <a:xfrm rot="5400000">
            <a:off x="4648664" y="547836"/>
            <a:ext cx="609600" cy="1447800"/>
          </a:xfrm>
          <a:prstGeom prst="homePlate">
            <a:avLst/>
          </a:prstGeom>
          <a:solidFill>
            <a:srgbClr val="800000"/>
          </a:solidFill>
          <a:ln>
            <a:noFill/>
            <a:headEnd type="none" w="med" len="med"/>
            <a:tailEnd type="none" w="med" len="med"/>
          </a:ln>
          <a:extLst/>
        </p:spPr>
        <p:style>
          <a:lnRef idx="3">
            <a:schemeClr val="lt1"/>
          </a:lnRef>
          <a:fillRef idx="1">
            <a:schemeClr val="accent2"/>
          </a:fillRef>
          <a:effectRef idx="1">
            <a:schemeClr val="accent2"/>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endParaRPr kumimoji="0" lang="ja-JP" altLang="en-US" sz="1200" b="0" i="0" u="none" strike="noStrike" cap="none" normalizeH="0" baseline="0" smtClean="0">
              <a:ln>
                <a:noFill/>
              </a:ln>
              <a:solidFill>
                <a:schemeClr val="bg1"/>
              </a:solidFill>
              <a:effectLst/>
              <a:latin typeface="メイリオ"/>
              <a:ea typeface="メイリオ"/>
              <a:cs typeface="メイリオ"/>
            </a:endParaRPr>
          </a:p>
        </p:txBody>
      </p:sp>
      <p:sp>
        <p:nvSpPr>
          <p:cNvPr id="74" name="テキスト ボックス 73"/>
          <p:cNvSpPr txBox="1"/>
          <p:nvPr/>
        </p:nvSpPr>
        <p:spPr>
          <a:xfrm>
            <a:off x="4408652" y="1043136"/>
            <a:ext cx="1082348" cy="307777"/>
          </a:xfrm>
          <a:prstGeom prst="rect">
            <a:avLst/>
          </a:prstGeom>
          <a:noFill/>
        </p:spPr>
        <p:txBody>
          <a:bodyPr wrap="none" rtlCol="0">
            <a:spAutoFit/>
          </a:bodyPr>
          <a:lstStyle/>
          <a:p>
            <a:pPr algn="ctr"/>
            <a:r>
              <a:rPr kumimoji="1" lang="ja-JP" altLang="en-US" sz="1400" dirty="0" smtClean="0">
                <a:solidFill>
                  <a:schemeClr val="bg1"/>
                </a:solidFill>
                <a:latin typeface="メイリオ"/>
                <a:ea typeface="メイリオ"/>
                <a:cs typeface="メイリオ"/>
              </a:rPr>
              <a:t>コスト削減</a:t>
            </a:r>
            <a:endParaRPr kumimoji="1" lang="ja-JP" altLang="en-US" sz="1400" dirty="0">
              <a:solidFill>
                <a:schemeClr val="bg1"/>
              </a:solidFill>
              <a:latin typeface="メイリオ"/>
              <a:ea typeface="メイリオ"/>
              <a:cs typeface="メイリオ"/>
            </a:endParaRPr>
          </a:p>
        </p:txBody>
      </p:sp>
      <p:sp>
        <p:nvSpPr>
          <p:cNvPr id="71" name="ホームベース 70"/>
          <p:cNvSpPr/>
          <p:nvPr/>
        </p:nvSpPr>
        <p:spPr bwMode="auto">
          <a:xfrm>
            <a:off x="1403648" y="1524744"/>
            <a:ext cx="609600" cy="1447800"/>
          </a:xfrm>
          <a:prstGeom prst="homePlate">
            <a:avLst/>
          </a:prstGeom>
          <a:solidFill>
            <a:srgbClr val="800000"/>
          </a:solidFill>
          <a:ln>
            <a:noFill/>
            <a:headEnd type="none" w="med" len="med"/>
            <a:tailEnd type="none" w="med" len="med"/>
          </a:ln>
          <a:extLst/>
        </p:spPr>
        <p:style>
          <a:lnRef idx="3">
            <a:schemeClr val="lt1"/>
          </a:lnRef>
          <a:fillRef idx="1">
            <a:schemeClr val="accent2"/>
          </a:fillRef>
          <a:effectRef idx="1">
            <a:schemeClr val="accent2"/>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endParaRPr kumimoji="0" lang="ja-JP" altLang="en-US" sz="1200" b="0" i="0" u="none" strike="noStrike" cap="none" normalizeH="0" baseline="0" smtClean="0">
              <a:ln>
                <a:noFill/>
              </a:ln>
              <a:solidFill>
                <a:schemeClr val="bg1"/>
              </a:solidFill>
              <a:effectLst/>
              <a:latin typeface="メイリオ"/>
              <a:ea typeface="メイリオ"/>
              <a:cs typeface="メイリオ"/>
            </a:endParaRPr>
          </a:p>
        </p:txBody>
      </p:sp>
      <p:sp>
        <p:nvSpPr>
          <p:cNvPr id="75" name="テキスト ボックス 74"/>
          <p:cNvSpPr txBox="1"/>
          <p:nvPr/>
        </p:nvSpPr>
        <p:spPr>
          <a:xfrm>
            <a:off x="1415097" y="1654015"/>
            <a:ext cx="400110" cy="1169551"/>
          </a:xfrm>
          <a:prstGeom prst="rect">
            <a:avLst/>
          </a:prstGeom>
          <a:noFill/>
        </p:spPr>
        <p:txBody>
          <a:bodyPr vert="eaVert" wrap="none" rtlCol="0">
            <a:spAutoFit/>
          </a:bodyPr>
          <a:lstStyle/>
          <a:p>
            <a:pPr algn="ctr"/>
            <a:r>
              <a:rPr kumimoji="1" lang="ja-JP" altLang="en-US" sz="1400" dirty="0" smtClean="0">
                <a:solidFill>
                  <a:schemeClr val="bg1"/>
                </a:solidFill>
                <a:latin typeface="メイリオ"/>
                <a:ea typeface="メイリオ"/>
                <a:cs typeface="メイリオ"/>
              </a:rPr>
              <a:t>スピード経営</a:t>
            </a:r>
            <a:endParaRPr kumimoji="1" lang="ja-JP" altLang="en-US" sz="1400" dirty="0">
              <a:solidFill>
                <a:schemeClr val="bg1"/>
              </a:solidFill>
              <a:latin typeface="メイリオ"/>
              <a:ea typeface="メイリオ"/>
              <a:cs typeface="メイリオ"/>
            </a:endParaRPr>
          </a:p>
        </p:txBody>
      </p:sp>
      <p:sp>
        <p:nvSpPr>
          <p:cNvPr id="72" name="ホームベース 71"/>
          <p:cNvSpPr/>
          <p:nvPr/>
        </p:nvSpPr>
        <p:spPr bwMode="auto">
          <a:xfrm flipH="1">
            <a:off x="7884368" y="1452736"/>
            <a:ext cx="609600" cy="1447800"/>
          </a:xfrm>
          <a:prstGeom prst="homePlate">
            <a:avLst/>
          </a:prstGeom>
          <a:solidFill>
            <a:srgbClr val="800000"/>
          </a:solidFill>
          <a:ln>
            <a:noFill/>
            <a:headEnd type="none" w="med" len="med"/>
            <a:tailEnd type="none" w="med" len="med"/>
          </a:ln>
          <a:extLst/>
        </p:spPr>
        <p:style>
          <a:lnRef idx="3">
            <a:schemeClr val="lt1"/>
          </a:lnRef>
          <a:fillRef idx="1">
            <a:schemeClr val="accent2"/>
          </a:fillRef>
          <a:effectRef idx="1">
            <a:schemeClr val="accent2"/>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endParaRPr kumimoji="0" lang="ja-JP" altLang="en-US" sz="1200" b="0" i="0" u="none" strike="noStrike" cap="none" normalizeH="0" baseline="0" smtClean="0">
              <a:ln>
                <a:noFill/>
              </a:ln>
              <a:solidFill>
                <a:schemeClr val="bg1"/>
              </a:solidFill>
              <a:effectLst/>
              <a:latin typeface="メイリオ"/>
              <a:ea typeface="メイリオ"/>
              <a:cs typeface="メイリオ"/>
            </a:endParaRPr>
          </a:p>
        </p:txBody>
      </p:sp>
      <p:sp>
        <p:nvSpPr>
          <p:cNvPr id="76" name="テキスト ボックス 75"/>
          <p:cNvSpPr txBox="1"/>
          <p:nvPr/>
        </p:nvSpPr>
        <p:spPr>
          <a:xfrm>
            <a:off x="8124636" y="1521964"/>
            <a:ext cx="400110" cy="1349087"/>
          </a:xfrm>
          <a:prstGeom prst="rect">
            <a:avLst/>
          </a:prstGeom>
          <a:noFill/>
        </p:spPr>
        <p:txBody>
          <a:bodyPr vert="eaVert" wrap="none" rtlCol="0">
            <a:spAutoFit/>
          </a:bodyPr>
          <a:lstStyle/>
          <a:p>
            <a:pPr algn="ctr"/>
            <a:r>
              <a:rPr kumimoji="1" lang="ja-JP" altLang="en-US" sz="1400" dirty="0" smtClean="0">
                <a:solidFill>
                  <a:schemeClr val="bg1"/>
                </a:solidFill>
                <a:latin typeface="メイリオ"/>
                <a:ea typeface="メイリオ"/>
                <a:cs typeface="メイリオ"/>
              </a:rPr>
              <a:t>変化への柔軟性</a:t>
            </a:r>
            <a:endParaRPr kumimoji="1" lang="ja-JP" altLang="en-US" sz="1400" dirty="0">
              <a:solidFill>
                <a:schemeClr val="bg1"/>
              </a:solidFill>
              <a:latin typeface="メイリオ"/>
              <a:ea typeface="メイリオ"/>
              <a:cs typeface="メイリオ"/>
            </a:endParaRPr>
          </a:p>
        </p:txBody>
      </p:sp>
      <p:sp>
        <p:nvSpPr>
          <p:cNvPr id="122" name="ホームベース 121"/>
          <p:cNvSpPr/>
          <p:nvPr/>
        </p:nvSpPr>
        <p:spPr bwMode="auto">
          <a:xfrm rot="5400000">
            <a:off x="-388019" y="1826965"/>
            <a:ext cx="2349872" cy="513382"/>
          </a:xfrm>
          <a:prstGeom prst="homePlate">
            <a:avLst/>
          </a:prstGeom>
          <a:solidFill>
            <a:schemeClr val="accent3">
              <a:lumMod val="60000"/>
              <a:lumOff val="40000"/>
            </a:schemeClr>
          </a:solidFill>
          <a:ln>
            <a:noFill/>
            <a:headEnd type="none" w="med" len="med"/>
            <a:tailEnd type="none" w="med" len="med"/>
          </a:ln>
          <a:extLst/>
        </p:spPr>
        <p:style>
          <a:lnRef idx="3">
            <a:schemeClr val="lt1"/>
          </a:lnRef>
          <a:fillRef idx="1">
            <a:schemeClr val="accent2"/>
          </a:fillRef>
          <a:effectRef idx="1">
            <a:schemeClr val="accent2"/>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0" lang="ja-JP" altLang="en-US" sz="1200" b="0" i="0" u="none" strike="noStrike" cap="none" normalizeH="0" baseline="0" smtClean="0">
              <a:ln>
                <a:noFill/>
              </a:ln>
              <a:solidFill>
                <a:schemeClr val="bg1"/>
              </a:solidFill>
              <a:effectLst/>
              <a:latin typeface="メイリオ"/>
              <a:ea typeface="メイリオ"/>
              <a:cs typeface="メイリオ"/>
            </a:endParaRPr>
          </a:p>
        </p:txBody>
      </p:sp>
      <p:sp>
        <p:nvSpPr>
          <p:cNvPr id="124" name="テキスト ボックス 123"/>
          <p:cNvSpPr txBox="1"/>
          <p:nvPr/>
        </p:nvSpPr>
        <p:spPr>
          <a:xfrm>
            <a:off x="552314" y="1170690"/>
            <a:ext cx="492443" cy="1631216"/>
          </a:xfrm>
          <a:prstGeom prst="rect">
            <a:avLst/>
          </a:prstGeom>
          <a:noFill/>
        </p:spPr>
        <p:txBody>
          <a:bodyPr vert="eaVert" wrap="none" rtlCol="0">
            <a:spAutoFit/>
          </a:bodyPr>
          <a:lstStyle/>
          <a:p>
            <a:pPr algn="ctr"/>
            <a:r>
              <a:rPr kumimoji="1" lang="ja-JP" altLang="en-US" sz="2000" dirty="0" smtClean="0">
                <a:solidFill>
                  <a:schemeClr val="bg1"/>
                </a:solidFill>
                <a:latin typeface="メイリオ"/>
                <a:ea typeface="メイリオ"/>
                <a:cs typeface="メイリオ"/>
              </a:rPr>
              <a:t>課題とニーズ</a:t>
            </a:r>
            <a:endParaRPr kumimoji="1" lang="ja-JP" altLang="en-US" sz="2000" dirty="0">
              <a:solidFill>
                <a:schemeClr val="bg1"/>
              </a:solidFill>
              <a:latin typeface="メイリオ"/>
              <a:ea typeface="メイリオ"/>
              <a:cs typeface="メイリオ"/>
            </a:endParaRPr>
          </a:p>
        </p:txBody>
      </p:sp>
      <p:sp>
        <p:nvSpPr>
          <p:cNvPr id="50" name="ホームベース 49"/>
          <p:cNvSpPr/>
          <p:nvPr/>
        </p:nvSpPr>
        <p:spPr bwMode="auto">
          <a:xfrm rot="16200000" flipV="1">
            <a:off x="4638290" y="2329780"/>
            <a:ext cx="609600" cy="1447800"/>
          </a:xfrm>
          <a:prstGeom prst="homePlate">
            <a:avLst/>
          </a:prstGeom>
          <a:solidFill>
            <a:srgbClr val="800000"/>
          </a:solidFill>
          <a:ln>
            <a:noFill/>
            <a:headEnd type="none" w="med" len="med"/>
            <a:tailEnd type="none" w="med" len="med"/>
          </a:ln>
          <a:extLst/>
        </p:spPr>
        <p:style>
          <a:lnRef idx="3">
            <a:schemeClr val="lt1"/>
          </a:lnRef>
          <a:fillRef idx="1">
            <a:schemeClr val="accent2"/>
          </a:fillRef>
          <a:effectRef idx="1">
            <a:schemeClr val="accent2"/>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endParaRPr kumimoji="0" lang="ja-JP" altLang="en-US" sz="1200" b="0" i="0" u="none" strike="noStrike" cap="none" normalizeH="0" baseline="0" smtClean="0">
              <a:ln>
                <a:noFill/>
              </a:ln>
              <a:solidFill>
                <a:schemeClr val="bg1"/>
              </a:solidFill>
              <a:effectLst/>
              <a:latin typeface="メイリオ"/>
              <a:ea typeface="メイリオ"/>
              <a:cs typeface="メイリオ"/>
            </a:endParaRPr>
          </a:p>
        </p:txBody>
      </p:sp>
      <p:sp>
        <p:nvSpPr>
          <p:cNvPr id="51" name="テキスト ボックス 50"/>
          <p:cNvSpPr txBox="1"/>
          <p:nvPr/>
        </p:nvSpPr>
        <p:spPr>
          <a:xfrm>
            <a:off x="4207804" y="3046511"/>
            <a:ext cx="1441420" cy="307777"/>
          </a:xfrm>
          <a:prstGeom prst="rect">
            <a:avLst/>
          </a:prstGeom>
          <a:noFill/>
        </p:spPr>
        <p:txBody>
          <a:bodyPr wrap="none" rtlCol="0">
            <a:spAutoFit/>
          </a:bodyPr>
          <a:lstStyle/>
          <a:p>
            <a:pPr algn="ctr"/>
            <a:r>
              <a:rPr kumimoji="1" lang="ja-JP" altLang="en-US" sz="1400" dirty="0" smtClean="0">
                <a:solidFill>
                  <a:schemeClr val="bg1"/>
                </a:solidFill>
                <a:latin typeface="メイリオ"/>
                <a:ea typeface="メイリオ"/>
                <a:cs typeface="メイリオ"/>
              </a:rPr>
              <a:t>グローバル対応</a:t>
            </a:r>
            <a:endParaRPr kumimoji="1" lang="ja-JP" altLang="en-US" sz="1400" dirty="0">
              <a:solidFill>
                <a:schemeClr val="bg1"/>
              </a:solidFill>
              <a:latin typeface="メイリオ"/>
              <a:ea typeface="メイリオ"/>
              <a:cs typeface="メイリオ"/>
            </a:endParaRPr>
          </a:p>
        </p:txBody>
      </p:sp>
      <p:sp>
        <p:nvSpPr>
          <p:cNvPr id="2" name="テキスト ボックス 1"/>
          <p:cNvSpPr txBox="1"/>
          <p:nvPr/>
        </p:nvSpPr>
        <p:spPr>
          <a:xfrm>
            <a:off x="6300192" y="1020688"/>
            <a:ext cx="1107996" cy="369332"/>
          </a:xfrm>
          <a:prstGeom prst="rect">
            <a:avLst/>
          </a:prstGeom>
          <a:noFill/>
        </p:spPr>
        <p:txBody>
          <a:bodyPr wrap="none" rtlCol="0">
            <a:spAutoFit/>
          </a:bodyPr>
          <a:lstStyle/>
          <a:p>
            <a:r>
              <a:rPr kumimoji="1" lang="ja-JP" altLang="en-US" dirty="0" smtClean="0">
                <a:solidFill>
                  <a:srgbClr val="FFFFFF"/>
                </a:solidFill>
                <a:latin typeface="メイリオ"/>
                <a:ea typeface="メイリオ"/>
                <a:cs typeface="メイリオ"/>
              </a:rPr>
              <a:t>システム</a:t>
            </a:r>
          </a:p>
        </p:txBody>
      </p:sp>
      <p:sp>
        <p:nvSpPr>
          <p:cNvPr id="63" name="テキスト ボックス 62"/>
          <p:cNvSpPr txBox="1"/>
          <p:nvPr/>
        </p:nvSpPr>
        <p:spPr>
          <a:xfrm>
            <a:off x="2771800" y="876672"/>
            <a:ext cx="1107996" cy="646331"/>
          </a:xfrm>
          <a:prstGeom prst="rect">
            <a:avLst/>
          </a:prstGeom>
          <a:noFill/>
        </p:spPr>
        <p:txBody>
          <a:bodyPr wrap="none" rtlCol="0">
            <a:spAutoFit/>
          </a:bodyPr>
          <a:lstStyle/>
          <a:p>
            <a:r>
              <a:rPr kumimoji="1" lang="ja-JP" altLang="en-US" dirty="0" smtClean="0">
                <a:solidFill>
                  <a:schemeClr val="bg1"/>
                </a:solidFill>
                <a:latin typeface="メイリオ"/>
                <a:ea typeface="メイリオ"/>
                <a:cs typeface="メイリオ"/>
              </a:rPr>
              <a:t>ビジネス</a:t>
            </a:r>
            <a:endParaRPr kumimoji="1" lang="en-US" altLang="ja-JP" dirty="0" smtClean="0">
              <a:solidFill>
                <a:schemeClr val="bg1"/>
              </a:solidFill>
              <a:latin typeface="メイリオ"/>
              <a:ea typeface="メイリオ"/>
              <a:cs typeface="メイリオ"/>
            </a:endParaRPr>
          </a:p>
          <a:p>
            <a:r>
              <a:rPr kumimoji="1" lang="ja-JP" altLang="en-US" dirty="0" smtClean="0">
                <a:solidFill>
                  <a:schemeClr val="bg1"/>
                </a:solidFill>
                <a:latin typeface="メイリオ"/>
                <a:ea typeface="メイリオ"/>
                <a:cs typeface="メイリオ"/>
              </a:rPr>
              <a:t>プロセス</a:t>
            </a:r>
          </a:p>
        </p:txBody>
      </p:sp>
    </p:spTree>
    <p:extLst>
      <p:ext uri="{BB962C8B-B14F-4D97-AF65-F5344CB8AC3E}">
        <p14:creationId xmlns:p14="http://schemas.microsoft.com/office/powerpoint/2010/main" val="963784820"/>
      </p:ext>
    </p:extLst>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 name="角丸四角形 36"/>
          <p:cNvSpPr/>
          <p:nvPr/>
        </p:nvSpPr>
        <p:spPr>
          <a:xfrm>
            <a:off x="3252410" y="2388204"/>
            <a:ext cx="1371600" cy="3402995"/>
          </a:xfrm>
          <a:prstGeom prst="roundRect">
            <a:avLst>
              <a:gd name="adj" fmla="val 0"/>
            </a:avLst>
          </a:prstGeom>
          <a:solidFill>
            <a:schemeClr val="accent3">
              <a:lumMod val="75000"/>
            </a:schemeClr>
          </a:solidFill>
          <a:ln>
            <a:noFill/>
          </a:ln>
        </p:spPr>
        <p:style>
          <a:lnRef idx="3">
            <a:schemeClr val="lt1"/>
          </a:lnRef>
          <a:fillRef idx="1">
            <a:schemeClr val="accent2"/>
          </a:fillRef>
          <a:effectRef idx="1">
            <a:schemeClr val="accent2"/>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sz="1600" dirty="0">
              <a:latin typeface="メイリオ"/>
              <a:ea typeface="メイリオ"/>
              <a:cs typeface="メイリオ"/>
            </a:endParaRPr>
          </a:p>
        </p:txBody>
      </p:sp>
      <p:sp>
        <p:nvSpPr>
          <p:cNvPr id="87" name="角丸四角形 86"/>
          <p:cNvSpPr/>
          <p:nvPr/>
        </p:nvSpPr>
        <p:spPr>
          <a:xfrm>
            <a:off x="3404810" y="5181600"/>
            <a:ext cx="1066800" cy="468070"/>
          </a:xfrm>
          <a:prstGeom prst="roundRect">
            <a:avLst>
              <a:gd name="adj" fmla="val 0"/>
            </a:avLst>
          </a:prstGeom>
          <a:solidFill>
            <a:schemeClr val="accent4">
              <a:lumMod val="60000"/>
              <a:lumOff val="40000"/>
            </a:schemeClr>
          </a:solidFill>
          <a:ln>
            <a:noFill/>
          </a:ln>
        </p:spPr>
        <p:style>
          <a:lnRef idx="3">
            <a:schemeClr val="lt1"/>
          </a:lnRef>
          <a:fillRef idx="1">
            <a:schemeClr val="accent2"/>
          </a:fillRef>
          <a:effectRef idx="1">
            <a:schemeClr val="accent2"/>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sz="1800" dirty="0">
              <a:solidFill>
                <a:srgbClr val="FFFFFF"/>
              </a:solidFill>
              <a:latin typeface="メイリオ"/>
              <a:ea typeface="メイリオ"/>
              <a:cs typeface="メイリオ"/>
            </a:endParaRPr>
          </a:p>
        </p:txBody>
      </p:sp>
      <p:sp>
        <p:nvSpPr>
          <p:cNvPr id="59" name="左カーブ矢印 58"/>
          <p:cNvSpPr/>
          <p:nvPr/>
        </p:nvSpPr>
        <p:spPr>
          <a:xfrm flipV="1">
            <a:off x="4728028" y="1828794"/>
            <a:ext cx="1343782" cy="4572001"/>
          </a:xfrm>
          <a:prstGeom prst="curvedLeftArrow">
            <a:avLst>
              <a:gd name="adj1" fmla="val 25000"/>
              <a:gd name="adj2" fmla="val 50000"/>
              <a:gd name="adj3" fmla="val 20500"/>
            </a:avLst>
          </a:prstGeom>
          <a:solidFill>
            <a:srgbClr val="FFA893"/>
          </a:solidFill>
          <a:ln>
            <a:noFill/>
          </a:ln>
        </p:spPr>
        <p:style>
          <a:lnRef idx="3">
            <a:schemeClr val="lt1"/>
          </a:lnRef>
          <a:fillRef idx="1">
            <a:schemeClr val="accent2"/>
          </a:fillRef>
          <a:effectRef idx="1">
            <a:schemeClr val="accent2"/>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sz="1800" dirty="0">
              <a:solidFill>
                <a:schemeClr val="tx1"/>
              </a:solidFill>
              <a:latin typeface="メイリオ"/>
              <a:ea typeface="メイリオ"/>
              <a:cs typeface="メイリオ"/>
            </a:endParaRPr>
          </a:p>
        </p:txBody>
      </p:sp>
      <p:sp>
        <p:nvSpPr>
          <p:cNvPr id="26" name="角丸四角形 25"/>
          <p:cNvSpPr/>
          <p:nvPr/>
        </p:nvSpPr>
        <p:spPr>
          <a:xfrm>
            <a:off x="1271210" y="1752600"/>
            <a:ext cx="1371600" cy="4038600"/>
          </a:xfrm>
          <a:prstGeom prst="roundRect">
            <a:avLst>
              <a:gd name="adj" fmla="val 0"/>
            </a:avLst>
          </a:prstGeom>
          <a:solidFill>
            <a:schemeClr val="accent1">
              <a:lumMod val="75000"/>
            </a:schemeClr>
          </a:solidFill>
          <a:ln>
            <a:noFill/>
          </a:ln>
        </p:spPr>
        <p:style>
          <a:lnRef idx="3">
            <a:schemeClr val="lt1"/>
          </a:lnRef>
          <a:fillRef idx="1">
            <a:schemeClr val="accent2"/>
          </a:fillRef>
          <a:effectRef idx="1">
            <a:schemeClr val="accent2"/>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sz="1800" dirty="0">
              <a:latin typeface="メイリオ"/>
              <a:ea typeface="メイリオ"/>
              <a:cs typeface="メイリオ"/>
            </a:endParaRPr>
          </a:p>
        </p:txBody>
      </p:sp>
      <p:sp>
        <p:nvSpPr>
          <p:cNvPr id="39" name="角丸四角形 38"/>
          <p:cNvSpPr/>
          <p:nvPr/>
        </p:nvSpPr>
        <p:spPr>
          <a:xfrm>
            <a:off x="1423610" y="1905000"/>
            <a:ext cx="1066800" cy="483204"/>
          </a:xfrm>
          <a:prstGeom prst="roundRect">
            <a:avLst>
              <a:gd name="adj" fmla="val 0"/>
            </a:avLst>
          </a:prstGeom>
          <a:solidFill>
            <a:schemeClr val="accent6">
              <a:lumMod val="60000"/>
              <a:lumOff val="40000"/>
            </a:schemeClr>
          </a:solidFill>
          <a:ln>
            <a:noFill/>
          </a:ln>
        </p:spPr>
        <p:style>
          <a:lnRef idx="1">
            <a:schemeClr val="accent2"/>
          </a:lnRef>
          <a:fillRef idx="2">
            <a:schemeClr val="accent2"/>
          </a:fillRef>
          <a:effectRef idx="1">
            <a:schemeClr val="accent2"/>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kumimoji="1" lang="ja-JP" altLang="en-US" sz="1600" dirty="0" smtClean="0">
                <a:solidFill>
                  <a:srgbClr val="FFFFFF"/>
                </a:solidFill>
                <a:latin typeface="メイリオ"/>
                <a:ea typeface="メイリオ"/>
                <a:cs typeface="メイリオ"/>
              </a:rPr>
              <a:t>生産計画</a:t>
            </a:r>
            <a:endParaRPr kumimoji="1" lang="ja-JP" altLang="en-US" sz="1600" dirty="0">
              <a:solidFill>
                <a:srgbClr val="FFFFFF"/>
              </a:solidFill>
              <a:latin typeface="メイリオ"/>
              <a:ea typeface="メイリオ"/>
              <a:cs typeface="メイリオ"/>
            </a:endParaRPr>
          </a:p>
        </p:txBody>
      </p:sp>
      <p:sp>
        <p:nvSpPr>
          <p:cNvPr id="38" name="角丸四角形 37"/>
          <p:cNvSpPr/>
          <p:nvPr/>
        </p:nvSpPr>
        <p:spPr>
          <a:xfrm>
            <a:off x="3404810" y="3886200"/>
            <a:ext cx="1066800" cy="1219200"/>
          </a:xfrm>
          <a:prstGeom prst="roundRect">
            <a:avLst>
              <a:gd name="adj" fmla="val 0"/>
            </a:avLst>
          </a:prstGeom>
          <a:solidFill>
            <a:schemeClr val="bg2">
              <a:lumMod val="50000"/>
            </a:schemeClr>
          </a:solidFill>
          <a:ln>
            <a:noFill/>
          </a:ln>
        </p:spPr>
        <p:style>
          <a:lnRef idx="3">
            <a:schemeClr val="lt1"/>
          </a:lnRef>
          <a:fillRef idx="1">
            <a:schemeClr val="accent2"/>
          </a:fillRef>
          <a:effectRef idx="1">
            <a:schemeClr val="accent2"/>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sz="1800" dirty="0">
              <a:solidFill>
                <a:srgbClr val="FFFFFF"/>
              </a:solidFill>
              <a:latin typeface="メイリオ"/>
              <a:ea typeface="メイリオ"/>
              <a:cs typeface="メイリオ"/>
            </a:endParaRPr>
          </a:p>
        </p:txBody>
      </p:sp>
      <p:sp>
        <p:nvSpPr>
          <p:cNvPr id="36" name="角丸四角形 35"/>
          <p:cNvSpPr/>
          <p:nvPr/>
        </p:nvSpPr>
        <p:spPr>
          <a:xfrm>
            <a:off x="3252410" y="1752600"/>
            <a:ext cx="1371600" cy="533400"/>
          </a:xfrm>
          <a:prstGeom prst="roundRect">
            <a:avLst>
              <a:gd name="adj" fmla="val 0"/>
            </a:avLst>
          </a:prstGeom>
          <a:solidFill>
            <a:schemeClr val="accent6">
              <a:lumMod val="75000"/>
            </a:schemeClr>
          </a:solidFill>
          <a:ln>
            <a:noFill/>
          </a:ln>
        </p:spPr>
        <p:style>
          <a:lnRef idx="3">
            <a:schemeClr val="lt1"/>
          </a:lnRef>
          <a:fillRef idx="1">
            <a:schemeClr val="accent2"/>
          </a:fillRef>
          <a:effectRef idx="1">
            <a:schemeClr val="accent2"/>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sz="1800" dirty="0">
              <a:latin typeface="メイリオ"/>
              <a:ea typeface="メイリオ"/>
              <a:cs typeface="メイリオ"/>
            </a:endParaRPr>
          </a:p>
        </p:txBody>
      </p:sp>
      <p:sp>
        <p:nvSpPr>
          <p:cNvPr id="2" name="タイトル 1"/>
          <p:cNvSpPr>
            <a:spLocks noGrp="1"/>
          </p:cNvSpPr>
          <p:nvPr>
            <p:ph type="title"/>
          </p:nvPr>
        </p:nvSpPr>
        <p:spPr/>
        <p:txBody>
          <a:bodyPr/>
          <a:lstStyle/>
          <a:p>
            <a:r>
              <a:rPr lang="ja-JP" altLang="en-US" dirty="0" smtClean="0">
                <a:latin typeface="メイリオ"/>
                <a:ea typeface="メイリオ"/>
                <a:cs typeface="メイリオ"/>
              </a:rPr>
              <a:t>他の手法との関係</a:t>
            </a:r>
            <a:endParaRPr kumimoji="1" lang="ja-JP" altLang="en-US" dirty="0">
              <a:latin typeface="メイリオ"/>
              <a:ea typeface="メイリオ"/>
              <a:cs typeface="メイリオ"/>
            </a:endParaRPr>
          </a:p>
        </p:txBody>
      </p:sp>
      <p:sp>
        <p:nvSpPr>
          <p:cNvPr id="3" name="円/楕円 2"/>
          <p:cNvSpPr/>
          <p:nvPr/>
        </p:nvSpPr>
        <p:spPr>
          <a:xfrm>
            <a:off x="2340429" y="1752600"/>
            <a:ext cx="1219200" cy="1219200"/>
          </a:xfrm>
          <a:prstGeom prst="ellipse">
            <a:avLst/>
          </a:prstGeom>
          <a:solidFill>
            <a:schemeClr val="bg2">
              <a:lumMod val="50000"/>
            </a:schemeClr>
          </a:solidFill>
          <a:ln>
            <a:noFill/>
          </a:ln>
        </p:spPr>
        <p:style>
          <a:lnRef idx="3">
            <a:schemeClr val="lt1"/>
          </a:lnRef>
          <a:fillRef idx="1">
            <a:schemeClr val="accent2"/>
          </a:fillRef>
          <a:effectRef idx="1">
            <a:schemeClr val="accent2"/>
          </a:effectRef>
          <a:fontRef idx="minor">
            <a:schemeClr val="lt1"/>
          </a:fontRef>
        </p:style>
        <p:txBody>
          <a:bodyPr wrap="square" rtlCol="0" anchor="ctr">
            <a:noAutofit/>
          </a:bodyPr>
          <a:lstStyle/>
          <a:p>
            <a:pPr algn="ctr"/>
            <a:r>
              <a:rPr kumimoji="1" lang="ja-JP" altLang="en-US" sz="1800" dirty="0" smtClean="0">
                <a:latin typeface="メイリオ"/>
                <a:ea typeface="メイリオ"/>
                <a:cs typeface="メイリオ"/>
              </a:rPr>
              <a:t>生産</a:t>
            </a:r>
            <a:endParaRPr kumimoji="1" lang="ja-JP" altLang="en-US" sz="1800" dirty="0">
              <a:latin typeface="メイリオ"/>
              <a:ea typeface="メイリオ"/>
              <a:cs typeface="メイリオ"/>
            </a:endParaRPr>
          </a:p>
        </p:txBody>
      </p:sp>
      <p:sp>
        <p:nvSpPr>
          <p:cNvPr id="4" name="円/楕円 3"/>
          <p:cNvSpPr/>
          <p:nvPr/>
        </p:nvSpPr>
        <p:spPr>
          <a:xfrm>
            <a:off x="2338010" y="3200400"/>
            <a:ext cx="1219200" cy="1219200"/>
          </a:xfrm>
          <a:prstGeom prst="ellipse">
            <a:avLst/>
          </a:prstGeom>
          <a:solidFill>
            <a:srgbClr val="3366FF"/>
          </a:solidFill>
          <a:ln>
            <a:noFill/>
          </a:ln>
        </p:spPr>
        <p:style>
          <a:lnRef idx="3">
            <a:schemeClr val="lt1"/>
          </a:lnRef>
          <a:fillRef idx="1">
            <a:schemeClr val="accent2"/>
          </a:fillRef>
          <a:effectRef idx="1">
            <a:schemeClr val="accent2"/>
          </a:effectRef>
          <a:fontRef idx="minor">
            <a:schemeClr val="lt1"/>
          </a:fontRef>
        </p:style>
        <p:txBody>
          <a:bodyPr wrap="square" rtlCol="0" anchor="ctr">
            <a:noAutofit/>
          </a:bodyPr>
          <a:lstStyle/>
          <a:p>
            <a:pPr algn="ctr"/>
            <a:r>
              <a:rPr kumimoji="1" lang="ja-JP" altLang="en-US" sz="1800" dirty="0" smtClean="0">
                <a:latin typeface="メイリオ"/>
                <a:ea typeface="メイリオ"/>
                <a:cs typeface="メイリオ"/>
              </a:rPr>
              <a:t>物流</a:t>
            </a:r>
            <a:endParaRPr kumimoji="1" lang="ja-JP" altLang="en-US" sz="1800" dirty="0">
              <a:latin typeface="メイリオ"/>
              <a:ea typeface="メイリオ"/>
              <a:cs typeface="メイリオ"/>
            </a:endParaRPr>
          </a:p>
        </p:txBody>
      </p:sp>
      <p:sp>
        <p:nvSpPr>
          <p:cNvPr id="5" name="円/楕円 4"/>
          <p:cNvSpPr/>
          <p:nvPr/>
        </p:nvSpPr>
        <p:spPr>
          <a:xfrm>
            <a:off x="2338010" y="4572000"/>
            <a:ext cx="1219200" cy="1219200"/>
          </a:xfrm>
          <a:prstGeom prst="ellipse">
            <a:avLst/>
          </a:prstGeom>
          <a:solidFill>
            <a:srgbClr val="0000FF"/>
          </a:solidFill>
          <a:ln>
            <a:noFill/>
          </a:ln>
        </p:spPr>
        <p:style>
          <a:lnRef idx="3">
            <a:schemeClr val="lt1"/>
          </a:lnRef>
          <a:fillRef idx="1">
            <a:schemeClr val="accent2"/>
          </a:fillRef>
          <a:effectRef idx="1">
            <a:schemeClr val="accent2"/>
          </a:effectRef>
          <a:fontRef idx="minor">
            <a:schemeClr val="lt1"/>
          </a:fontRef>
        </p:style>
        <p:txBody>
          <a:bodyPr wrap="square" rtlCol="0" anchor="ctr">
            <a:noAutofit/>
          </a:bodyPr>
          <a:lstStyle/>
          <a:p>
            <a:pPr algn="ctr"/>
            <a:r>
              <a:rPr kumimoji="1" lang="ja-JP" altLang="en-US" sz="1800" dirty="0" smtClean="0">
                <a:latin typeface="メイリオ"/>
                <a:ea typeface="メイリオ"/>
                <a:cs typeface="メイリオ"/>
              </a:rPr>
              <a:t>販売</a:t>
            </a:r>
            <a:endParaRPr kumimoji="1" lang="ja-JP" altLang="en-US" sz="1800" dirty="0">
              <a:latin typeface="メイリオ"/>
              <a:ea typeface="メイリオ"/>
              <a:cs typeface="メイリオ"/>
            </a:endParaRPr>
          </a:p>
        </p:txBody>
      </p:sp>
      <p:sp>
        <p:nvSpPr>
          <p:cNvPr id="13" name="角丸四角形 12"/>
          <p:cNvSpPr/>
          <p:nvPr/>
        </p:nvSpPr>
        <p:spPr>
          <a:xfrm>
            <a:off x="1270029" y="990600"/>
            <a:ext cx="3375603" cy="381000"/>
          </a:xfrm>
          <a:prstGeom prst="roundRect">
            <a:avLst>
              <a:gd name="adj" fmla="val 0"/>
            </a:avLst>
          </a:prstGeom>
          <a:ln>
            <a:noFill/>
          </a:ln>
        </p:spPr>
        <p:style>
          <a:lnRef idx="3">
            <a:schemeClr val="lt1"/>
          </a:lnRef>
          <a:fillRef idx="1">
            <a:schemeClr val="accent2"/>
          </a:fillRef>
          <a:effectRef idx="1">
            <a:schemeClr val="accent2"/>
          </a:effectRef>
          <a:fontRef idx="minor">
            <a:schemeClr val="lt1"/>
          </a:fontRef>
        </p:style>
        <p:txBody>
          <a:bodyPr wrap="square" rtlCol="0" anchor="ctr">
            <a:noAutofit/>
          </a:bodyPr>
          <a:lstStyle/>
          <a:p>
            <a:pPr algn="ctr"/>
            <a:r>
              <a:rPr lang="ja-JP" altLang="en-US" sz="1400" dirty="0" smtClean="0">
                <a:latin typeface="メイリオ"/>
                <a:ea typeface="メイリオ"/>
                <a:cs typeface="メイリオ"/>
              </a:rPr>
              <a:t>部品・材料サプライヤー</a:t>
            </a:r>
            <a:endParaRPr kumimoji="1" lang="ja-JP" altLang="en-US" sz="1400" dirty="0">
              <a:latin typeface="メイリオ"/>
              <a:ea typeface="メイリオ"/>
              <a:cs typeface="メイリオ"/>
            </a:endParaRPr>
          </a:p>
        </p:txBody>
      </p:sp>
      <p:sp>
        <p:nvSpPr>
          <p:cNvPr id="14" name="角丸四角形 13"/>
          <p:cNvSpPr/>
          <p:nvPr/>
        </p:nvSpPr>
        <p:spPr>
          <a:xfrm>
            <a:off x="1270029" y="6096000"/>
            <a:ext cx="3375603" cy="381000"/>
          </a:xfrm>
          <a:prstGeom prst="roundRect">
            <a:avLst>
              <a:gd name="adj" fmla="val 0"/>
            </a:avLst>
          </a:prstGeom>
          <a:ln>
            <a:noFill/>
          </a:ln>
        </p:spPr>
        <p:style>
          <a:lnRef idx="3">
            <a:schemeClr val="lt1"/>
          </a:lnRef>
          <a:fillRef idx="1">
            <a:schemeClr val="accent2"/>
          </a:fillRef>
          <a:effectRef idx="1">
            <a:schemeClr val="accent2"/>
          </a:effectRef>
          <a:fontRef idx="minor">
            <a:schemeClr val="lt1"/>
          </a:fontRef>
        </p:style>
        <p:txBody>
          <a:bodyPr wrap="square" rtlCol="0" anchor="ctr">
            <a:noAutofit/>
          </a:bodyPr>
          <a:lstStyle/>
          <a:p>
            <a:pPr algn="ctr"/>
            <a:r>
              <a:rPr kumimoji="1" lang="ja-JP" altLang="en-US" dirty="0" smtClean="0">
                <a:latin typeface="メイリオ"/>
                <a:ea typeface="メイリオ"/>
                <a:cs typeface="メイリオ"/>
              </a:rPr>
              <a:t>消費者</a:t>
            </a:r>
            <a:r>
              <a:rPr lang="ja-JP" altLang="en-US" dirty="0" smtClean="0">
                <a:latin typeface="メイリオ"/>
                <a:ea typeface="メイリオ"/>
                <a:cs typeface="メイリオ"/>
              </a:rPr>
              <a:t>／購入企業</a:t>
            </a:r>
            <a:endParaRPr kumimoji="1" lang="ja-JP" altLang="en-US" dirty="0">
              <a:latin typeface="メイリオ"/>
              <a:ea typeface="メイリオ"/>
              <a:cs typeface="メイリオ"/>
            </a:endParaRPr>
          </a:p>
        </p:txBody>
      </p:sp>
      <p:sp>
        <p:nvSpPr>
          <p:cNvPr id="21" name="下矢印 20"/>
          <p:cNvSpPr/>
          <p:nvPr/>
        </p:nvSpPr>
        <p:spPr>
          <a:xfrm>
            <a:off x="2704496" y="2921605"/>
            <a:ext cx="484632" cy="304800"/>
          </a:xfrm>
          <a:prstGeom prst="downArrow">
            <a:avLst/>
          </a:prstGeom>
          <a:solidFill>
            <a:srgbClr val="FF6600"/>
          </a:solidFill>
          <a:ln>
            <a:noFill/>
          </a:ln>
        </p:spPr>
        <p:style>
          <a:lnRef idx="3">
            <a:schemeClr val="lt1"/>
          </a:lnRef>
          <a:fillRef idx="1">
            <a:schemeClr val="accent2"/>
          </a:fillRef>
          <a:effectRef idx="1">
            <a:schemeClr val="accent2"/>
          </a:effectRef>
          <a:fontRef idx="minor">
            <a:schemeClr val="lt1"/>
          </a:fontRef>
        </p:style>
        <p:txBody>
          <a:bodyPr wrap="square" rtlCol="0" anchor="ctr">
            <a:noAutofit/>
          </a:bodyPr>
          <a:lstStyle/>
          <a:p>
            <a:pPr algn="ctr"/>
            <a:endParaRPr kumimoji="1" lang="ja-JP" altLang="en-US" sz="1800" dirty="0">
              <a:latin typeface="メイリオ"/>
              <a:ea typeface="メイリオ"/>
              <a:cs typeface="メイリオ"/>
            </a:endParaRPr>
          </a:p>
        </p:txBody>
      </p:sp>
      <p:sp>
        <p:nvSpPr>
          <p:cNvPr id="22" name="下矢印 21"/>
          <p:cNvSpPr/>
          <p:nvPr/>
        </p:nvSpPr>
        <p:spPr>
          <a:xfrm>
            <a:off x="2709334" y="4327676"/>
            <a:ext cx="484632" cy="304800"/>
          </a:xfrm>
          <a:prstGeom prst="downArrow">
            <a:avLst/>
          </a:prstGeom>
          <a:solidFill>
            <a:srgbClr val="FF6600"/>
          </a:solidFill>
          <a:ln>
            <a:noFill/>
          </a:ln>
        </p:spPr>
        <p:style>
          <a:lnRef idx="3">
            <a:schemeClr val="lt1"/>
          </a:lnRef>
          <a:fillRef idx="1">
            <a:schemeClr val="accent2"/>
          </a:fillRef>
          <a:effectRef idx="1">
            <a:schemeClr val="accent2"/>
          </a:effectRef>
          <a:fontRef idx="minor">
            <a:schemeClr val="lt1"/>
          </a:fontRef>
        </p:style>
        <p:txBody>
          <a:bodyPr wrap="square" rtlCol="0" anchor="ctr">
            <a:noAutofit/>
          </a:bodyPr>
          <a:lstStyle/>
          <a:p>
            <a:pPr algn="ctr"/>
            <a:endParaRPr kumimoji="1" lang="ja-JP" altLang="en-US" sz="1800" dirty="0">
              <a:latin typeface="メイリオ"/>
              <a:ea typeface="メイリオ"/>
              <a:cs typeface="メイリオ"/>
            </a:endParaRPr>
          </a:p>
        </p:txBody>
      </p:sp>
      <p:sp>
        <p:nvSpPr>
          <p:cNvPr id="27" name="テキスト ボックス 26"/>
          <p:cNvSpPr txBox="1"/>
          <p:nvPr/>
        </p:nvSpPr>
        <p:spPr>
          <a:xfrm>
            <a:off x="1398544" y="4313343"/>
            <a:ext cx="1066800" cy="338554"/>
          </a:xfrm>
          <a:prstGeom prst="rect">
            <a:avLst/>
          </a:prstGeom>
          <a:noFill/>
        </p:spPr>
        <p:txBody>
          <a:bodyPr wrap="square" rtlCol="0">
            <a:spAutoFit/>
          </a:bodyPr>
          <a:lstStyle/>
          <a:p>
            <a:pPr algn="ctr"/>
            <a:r>
              <a:rPr kumimoji="1" lang="ja-JP" altLang="en-US" sz="1600" dirty="0" smtClean="0">
                <a:solidFill>
                  <a:srgbClr val="FFFFFF"/>
                </a:solidFill>
                <a:latin typeface="メイリオ"/>
                <a:ea typeface="メイリオ"/>
                <a:cs typeface="メイリオ"/>
              </a:rPr>
              <a:t>会計情報</a:t>
            </a:r>
            <a:endParaRPr kumimoji="1" lang="ja-JP" altLang="en-US" sz="1600" dirty="0">
              <a:solidFill>
                <a:srgbClr val="FFFFFF"/>
              </a:solidFill>
              <a:latin typeface="メイリオ"/>
              <a:ea typeface="メイリオ"/>
              <a:cs typeface="メイリオ"/>
            </a:endParaRPr>
          </a:p>
        </p:txBody>
      </p:sp>
      <p:sp>
        <p:nvSpPr>
          <p:cNvPr id="41" name="テキスト ボックス 40"/>
          <p:cNvSpPr txBox="1"/>
          <p:nvPr/>
        </p:nvSpPr>
        <p:spPr>
          <a:xfrm>
            <a:off x="3404810" y="4359096"/>
            <a:ext cx="1066800" cy="338554"/>
          </a:xfrm>
          <a:prstGeom prst="rect">
            <a:avLst/>
          </a:prstGeom>
          <a:noFill/>
        </p:spPr>
        <p:txBody>
          <a:bodyPr wrap="square" rtlCol="0">
            <a:spAutoFit/>
          </a:bodyPr>
          <a:lstStyle/>
          <a:p>
            <a:pPr algn="ctr"/>
            <a:r>
              <a:rPr kumimoji="1" lang="ja-JP" altLang="en-US" sz="1600" dirty="0" smtClean="0">
                <a:solidFill>
                  <a:srgbClr val="FFFFFF"/>
                </a:solidFill>
                <a:latin typeface="メイリオ"/>
                <a:ea typeface="メイリオ"/>
                <a:cs typeface="メイリオ"/>
              </a:rPr>
              <a:t>顧客情報</a:t>
            </a:r>
            <a:endParaRPr kumimoji="1" lang="ja-JP" altLang="en-US" sz="1600" dirty="0">
              <a:solidFill>
                <a:srgbClr val="FFFFFF"/>
              </a:solidFill>
              <a:latin typeface="メイリオ"/>
              <a:ea typeface="メイリオ"/>
              <a:cs typeface="メイリオ"/>
            </a:endParaRPr>
          </a:p>
        </p:txBody>
      </p:sp>
      <p:sp>
        <p:nvSpPr>
          <p:cNvPr id="42" name="テキスト ボックス 41"/>
          <p:cNvSpPr txBox="1"/>
          <p:nvPr/>
        </p:nvSpPr>
        <p:spPr>
          <a:xfrm>
            <a:off x="3328610" y="2921605"/>
            <a:ext cx="1219200" cy="338554"/>
          </a:xfrm>
          <a:prstGeom prst="rect">
            <a:avLst/>
          </a:prstGeom>
          <a:noFill/>
        </p:spPr>
        <p:txBody>
          <a:bodyPr wrap="square" rtlCol="0">
            <a:spAutoFit/>
          </a:bodyPr>
          <a:lstStyle/>
          <a:p>
            <a:pPr algn="ctr"/>
            <a:r>
              <a:rPr kumimoji="1" lang="ja-JP" altLang="en-US" sz="1600" dirty="0" smtClean="0">
                <a:solidFill>
                  <a:srgbClr val="FFFFFF"/>
                </a:solidFill>
                <a:latin typeface="メイリオ"/>
                <a:ea typeface="メイリオ"/>
                <a:cs typeface="メイリオ"/>
              </a:rPr>
              <a:t>在庫情報</a:t>
            </a:r>
            <a:endParaRPr kumimoji="1" lang="ja-JP" altLang="en-US" sz="1600" dirty="0">
              <a:solidFill>
                <a:srgbClr val="FFFFFF"/>
              </a:solidFill>
              <a:latin typeface="メイリオ"/>
              <a:ea typeface="メイリオ"/>
              <a:cs typeface="メイリオ"/>
            </a:endParaRPr>
          </a:p>
        </p:txBody>
      </p:sp>
      <p:sp>
        <p:nvSpPr>
          <p:cNvPr id="43" name="テキスト ボックス 42"/>
          <p:cNvSpPr txBox="1"/>
          <p:nvPr/>
        </p:nvSpPr>
        <p:spPr>
          <a:xfrm>
            <a:off x="3404810" y="1891091"/>
            <a:ext cx="1219200" cy="276999"/>
          </a:xfrm>
          <a:prstGeom prst="rect">
            <a:avLst/>
          </a:prstGeom>
          <a:noFill/>
        </p:spPr>
        <p:txBody>
          <a:bodyPr wrap="square" rtlCol="0">
            <a:spAutoFit/>
          </a:bodyPr>
          <a:lstStyle/>
          <a:p>
            <a:pPr algn="ctr"/>
            <a:r>
              <a:rPr kumimoji="1" lang="ja-JP" altLang="en-US" sz="1200" dirty="0" smtClean="0">
                <a:solidFill>
                  <a:srgbClr val="FFFFFF"/>
                </a:solidFill>
                <a:latin typeface="メイリオ"/>
                <a:ea typeface="メイリオ"/>
                <a:cs typeface="メイリオ"/>
              </a:rPr>
              <a:t>研究開発情報</a:t>
            </a:r>
            <a:endParaRPr kumimoji="1" lang="ja-JP" altLang="en-US" sz="1200" dirty="0">
              <a:solidFill>
                <a:srgbClr val="FFFFFF"/>
              </a:solidFill>
              <a:latin typeface="メイリオ"/>
              <a:ea typeface="メイリオ"/>
              <a:cs typeface="メイリオ"/>
            </a:endParaRPr>
          </a:p>
        </p:txBody>
      </p:sp>
      <p:sp>
        <p:nvSpPr>
          <p:cNvPr id="44" name="下矢印 43"/>
          <p:cNvSpPr/>
          <p:nvPr/>
        </p:nvSpPr>
        <p:spPr>
          <a:xfrm>
            <a:off x="2709334" y="1411514"/>
            <a:ext cx="484632" cy="304800"/>
          </a:xfrm>
          <a:prstGeom prst="downArrow">
            <a:avLst/>
          </a:prstGeom>
          <a:solidFill>
            <a:srgbClr val="FF6600"/>
          </a:solidFill>
          <a:ln>
            <a:noFill/>
          </a:ln>
        </p:spPr>
        <p:style>
          <a:lnRef idx="3">
            <a:schemeClr val="lt1"/>
          </a:lnRef>
          <a:fillRef idx="1">
            <a:schemeClr val="accent2"/>
          </a:fillRef>
          <a:effectRef idx="1">
            <a:schemeClr val="accent2"/>
          </a:effectRef>
          <a:fontRef idx="minor">
            <a:schemeClr val="lt1"/>
          </a:fontRef>
        </p:style>
        <p:txBody>
          <a:bodyPr wrap="square" rtlCol="0" anchor="ctr">
            <a:noAutofit/>
          </a:bodyPr>
          <a:lstStyle/>
          <a:p>
            <a:pPr algn="ctr"/>
            <a:endParaRPr kumimoji="1" lang="ja-JP" altLang="en-US" sz="1800" dirty="0">
              <a:latin typeface="メイリオ"/>
              <a:ea typeface="メイリオ"/>
              <a:cs typeface="メイリオ"/>
            </a:endParaRPr>
          </a:p>
        </p:txBody>
      </p:sp>
      <p:sp>
        <p:nvSpPr>
          <p:cNvPr id="45" name="下矢印 44"/>
          <p:cNvSpPr/>
          <p:nvPr/>
        </p:nvSpPr>
        <p:spPr>
          <a:xfrm>
            <a:off x="2709334" y="5791200"/>
            <a:ext cx="484632" cy="304800"/>
          </a:xfrm>
          <a:prstGeom prst="downArrow">
            <a:avLst/>
          </a:prstGeom>
          <a:solidFill>
            <a:srgbClr val="FF6600"/>
          </a:solidFill>
          <a:ln>
            <a:noFill/>
          </a:ln>
        </p:spPr>
        <p:style>
          <a:lnRef idx="3">
            <a:schemeClr val="lt1"/>
          </a:lnRef>
          <a:fillRef idx="1">
            <a:schemeClr val="accent2"/>
          </a:fillRef>
          <a:effectRef idx="1">
            <a:schemeClr val="accent2"/>
          </a:effectRef>
          <a:fontRef idx="minor">
            <a:schemeClr val="lt1"/>
          </a:fontRef>
        </p:style>
        <p:txBody>
          <a:bodyPr wrap="square" rtlCol="0" anchor="ctr">
            <a:noAutofit/>
          </a:bodyPr>
          <a:lstStyle/>
          <a:p>
            <a:pPr algn="ctr"/>
            <a:endParaRPr kumimoji="1" lang="ja-JP" altLang="en-US" sz="1800" dirty="0">
              <a:latin typeface="メイリオ"/>
              <a:ea typeface="メイリオ"/>
              <a:cs typeface="メイリオ"/>
            </a:endParaRPr>
          </a:p>
        </p:txBody>
      </p:sp>
      <p:cxnSp>
        <p:nvCxnSpPr>
          <p:cNvPr id="47" name="直線コネクタ 46"/>
          <p:cNvCxnSpPr/>
          <p:nvPr/>
        </p:nvCxnSpPr>
        <p:spPr bwMode="auto">
          <a:xfrm flipV="1">
            <a:off x="280610" y="1752600"/>
            <a:ext cx="914400" cy="7256"/>
          </a:xfrm>
          <a:prstGeom prst="line">
            <a:avLst/>
          </a:prstGeom>
          <a:solidFill>
            <a:schemeClr val="bg1"/>
          </a:solidFill>
          <a:ln w="9525" cap="flat" cmpd="sng" algn="ctr">
            <a:solidFill>
              <a:srgbClr val="800000"/>
            </a:solidFill>
            <a:prstDash val="solid"/>
            <a:round/>
            <a:headEnd type="none" w="med" len="med"/>
            <a:tailEnd type="non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cxnSp>
      <p:cxnSp>
        <p:nvCxnSpPr>
          <p:cNvPr id="48" name="直線コネクタ 47"/>
          <p:cNvCxnSpPr/>
          <p:nvPr/>
        </p:nvCxnSpPr>
        <p:spPr bwMode="auto">
          <a:xfrm>
            <a:off x="280610" y="5791200"/>
            <a:ext cx="914400" cy="0"/>
          </a:xfrm>
          <a:prstGeom prst="line">
            <a:avLst/>
          </a:prstGeom>
          <a:solidFill>
            <a:schemeClr val="bg1"/>
          </a:solidFill>
          <a:ln w="9525" cap="flat" cmpd="sng" algn="ctr">
            <a:solidFill>
              <a:srgbClr val="800000"/>
            </a:solidFill>
            <a:prstDash val="solid"/>
            <a:round/>
            <a:headEnd type="none" w="med" len="med"/>
            <a:tailEnd type="non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cxnSp>
      <p:cxnSp>
        <p:nvCxnSpPr>
          <p:cNvPr id="49" name="直線コネクタ 48"/>
          <p:cNvCxnSpPr/>
          <p:nvPr/>
        </p:nvCxnSpPr>
        <p:spPr bwMode="auto">
          <a:xfrm>
            <a:off x="890210" y="1929190"/>
            <a:ext cx="304800" cy="0"/>
          </a:xfrm>
          <a:prstGeom prst="line">
            <a:avLst/>
          </a:prstGeom>
          <a:solidFill>
            <a:schemeClr val="bg1"/>
          </a:solidFill>
          <a:ln w="9525" cap="flat" cmpd="sng" algn="ctr">
            <a:solidFill>
              <a:srgbClr val="800000"/>
            </a:solidFill>
            <a:prstDash val="solid"/>
            <a:round/>
            <a:headEnd type="none" w="med" len="med"/>
            <a:tailEnd type="non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cxnSp>
      <p:cxnSp>
        <p:nvCxnSpPr>
          <p:cNvPr id="50" name="直線コネクタ 49"/>
          <p:cNvCxnSpPr/>
          <p:nvPr/>
        </p:nvCxnSpPr>
        <p:spPr bwMode="auto">
          <a:xfrm>
            <a:off x="890210" y="2388204"/>
            <a:ext cx="304800" cy="0"/>
          </a:xfrm>
          <a:prstGeom prst="line">
            <a:avLst/>
          </a:prstGeom>
          <a:solidFill>
            <a:schemeClr val="bg1"/>
          </a:solidFill>
          <a:ln w="9525" cap="flat" cmpd="sng" algn="ctr">
            <a:solidFill>
              <a:srgbClr val="800000"/>
            </a:solidFill>
            <a:prstDash val="solid"/>
            <a:round/>
            <a:headEnd type="none" w="med" len="med"/>
            <a:tailEnd type="non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cxnSp>
      <p:cxnSp>
        <p:nvCxnSpPr>
          <p:cNvPr id="53" name="直線コネクタ 52"/>
          <p:cNvCxnSpPr/>
          <p:nvPr/>
        </p:nvCxnSpPr>
        <p:spPr bwMode="auto">
          <a:xfrm flipV="1">
            <a:off x="4700210" y="1752600"/>
            <a:ext cx="1624390" cy="7256"/>
          </a:xfrm>
          <a:prstGeom prst="line">
            <a:avLst/>
          </a:prstGeom>
          <a:solidFill>
            <a:schemeClr val="bg1"/>
          </a:solidFill>
          <a:ln w="9525" cap="flat" cmpd="sng" algn="ctr">
            <a:solidFill>
              <a:srgbClr val="800000"/>
            </a:solidFill>
            <a:prstDash val="solid"/>
            <a:round/>
            <a:headEnd type="none" w="med" len="med"/>
            <a:tailEnd type="non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cxnSp>
      <p:cxnSp>
        <p:nvCxnSpPr>
          <p:cNvPr id="54" name="直線コネクタ 53"/>
          <p:cNvCxnSpPr/>
          <p:nvPr/>
        </p:nvCxnSpPr>
        <p:spPr bwMode="auto">
          <a:xfrm flipV="1">
            <a:off x="4700209" y="6477000"/>
            <a:ext cx="1624391" cy="8466"/>
          </a:xfrm>
          <a:prstGeom prst="line">
            <a:avLst/>
          </a:prstGeom>
          <a:solidFill>
            <a:schemeClr val="bg1"/>
          </a:solidFill>
          <a:ln w="9525" cap="flat" cmpd="sng" algn="ctr">
            <a:solidFill>
              <a:srgbClr val="800000"/>
            </a:solidFill>
            <a:prstDash val="solid"/>
            <a:round/>
            <a:headEnd type="none" w="med" len="med"/>
            <a:tailEnd type="non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cxnSp>
      <p:cxnSp>
        <p:nvCxnSpPr>
          <p:cNvPr id="55" name="直線コネクタ 54"/>
          <p:cNvCxnSpPr/>
          <p:nvPr/>
        </p:nvCxnSpPr>
        <p:spPr bwMode="auto">
          <a:xfrm>
            <a:off x="4700209" y="3886200"/>
            <a:ext cx="304800" cy="0"/>
          </a:xfrm>
          <a:prstGeom prst="line">
            <a:avLst/>
          </a:prstGeom>
          <a:solidFill>
            <a:schemeClr val="bg1"/>
          </a:solidFill>
          <a:ln w="9525" cap="flat" cmpd="sng" algn="ctr">
            <a:solidFill>
              <a:srgbClr val="800000"/>
            </a:solidFill>
            <a:prstDash val="solid"/>
            <a:round/>
            <a:headEnd type="none" w="med" len="med"/>
            <a:tailEnd type="non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cxnSp>
      <p:cxnSp>
        <p:nvCxnSpPr>
          <p:cNvPr id="56" name="直線コネクタ 55"/>
          <p:cNvCxnSpPr/>
          <p:nvPr/>
        </p:nvCxnSpPr>
        <p:spPr bwMode="auto">
          <a:xfrm>
            <a:off x="4700209" y="5802070"/>
            <a:ext cx="914401" cy="0"/>
          </a:xfrm>
          <a:prstGeom prst="line">
            <a:avLst/>
          </a:prstGeom>
          <a:solidFill>
            <a:schemeClr val="bg1"/>
          </a:solidFill>
          <a:ln w="9525" cap="flat" cmpd="sng" algn="ctr">
            <a:solidFill>
              <a:srgbClr val="800000"/>
            </a:solidFill>
            <a:prstDash val="solid"/>
            <a:round/>
            <a:headEnd type="none" w="med" len="med"/>
            <a:tailEnd type="non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cxnSp>
      <p:cxnSp>
        <p:nvCxnSpPr>
          <p:cNvPr id="60" name="直線コネクタ 59"/>
          <p:cNvCxnSpPr/>
          <p:nvPr/>
        </p:nvCxnSpPr>
        <p:spPr bwMode="auto">
          <a:xfrm>
            <a:off x="4700208" y="2406347"/>
            <a:ext cx="914402" cy="0"/>
          </a:xfrm>
          <a:prstGeom prst="line">
            <a:avLst/>
          </a:prstGeom>
          <a:solidFill>
            <a:schemeClr val="bg1"/>
          </a:solidFill>
          <a:ln w="9525" cap="flat" cmpd="sng" algn="ctr">
            <a:solidFill>
              <a:srgbClr val="800000"/>
            </a:solidFill>
            <a:prstDash val="solid"/>
            <a:round/>
            <a:headEnd type="none" w="med" len="med"/>
            <a:tailEnd type="non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cxnSp>
      <p:cxnSp>
        <p:nvCxnSpPr>
          <p:cNvPr id="61" name="直線コネクタ 60"/>
          <p:cNvCxnSpPr/>
          <p:nvPr/>
        </p:nvCxnSpPr>
        <p:spPr bwMode="auto">
          <a:xfrm>
            <a:off x="4700209" y="5649670"/>
            <a:ext cx="304800" cy="0"/>
          </a:xfrm>
          <a:prstGeom prst="line">
            <a:avLst/>
          </a:prstGeom>
          <a:solidFill>
            <a:schemeClr val="bg1"/>
          </a:solidFill>
          <a:ln w="9525" cap="flat" cmpd="sng" algn="ctr">
            <a:solidFill>
              <a:srgbClr val="800000"/>
            </a:solidFill>
            <a:prstDash val="solid"/>
            <a:round/>
            <a:headEnd type="none" w="med" len="med"/>
            <a:tailEnd type="non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cxnSp>
      <p:cxnSp>
        <p:nvCxnSpPr>
          <p:cNvPr id="68" name="直線矢印コネクタ 67"/>
          <p:cNvCxnSpPr/>
          <p:nvPr/>
        </p:nvCxnSpPr>
        <p:spPr bwMode="auto">
          <a:xfrm>
            <a:off x="433010" y="1759856"/>
            <a:ext cx="0" cy="4031343"/>
          </a:xfrm>
          <a:prstGeom prst="straightConnector1">
            <a:avLst/>
          </a:prstGeom>
          <a:solidFill>
            <a:schemeClr val="bg1"/>
          </a:solidFill>
          <a:ln w="6350" cap="flat" cmpd="sng" algn="ctr">
            <a:solidFill>
              <a:srgbClr val="800000"/>
            </a:solidFill>
            <a:prstDash val="solid"/>
            <a:round/>
            <a:headEnd type="triangle"/>
            <a:tailEnd type="triangle"/>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cxnSp>
      <p:cxnSp>
        <p:nvCxnSpPr>
          <p:cNvPr id="72" name="直線矢印コネクタ 71"/>
          <p:cNvCxnSpPr/>
          <p:nvPr/>
        </p:nvCxnSpPr>
        <p:spPr bwMode="auto">
          <a:xfrm>
            <a:off x="6172200" y="1761066"/>
            <a:ext cx="0" cy="4724400"/>
          </a:xfrm>
          <a:prstGeom prst="straightConnector1">
            <a:avLst/>
          </a:prstGeom>
          <a:solidFill>
            <a:schemeClr val="bg1"/>
          </a:solidFill>
          <a:ln w="6350" cap="flat" cmpd="sng" algn="ctr">
            <a:solidFill>
              <a:srgbClr val="800000"/>
            </a:solidFill>
            <a:prstDash val="solid"/>
            <a:round/>
            <a:headEnd type="triangle"/>
            <a:tailEnd type="triangle"/>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cxnSp>
      <p:cxnSp>
        <p:nvCxnSpPr>
          <p:cNvPr id="74" name="直線矢印コネクタ 73"/>
          <p:cNvCxnSpPr/>
          <p:nvPr/>
        </p:nvCxnSpPr>
        <p:spPr bwMode="auto">
          <a:xfrm>
            <a:off x="5462210" y="2406347"/>
            <a:ext cx="0" cy="3384852"/>
          </a:xfrm>
          <a:prstGeom prst="straightConnector1">
            <a:avLst/>
          </a:prstGeom>
          <a:solidFill>
            <a:schemeClr val="bg1"/>
          </a:solidFill>
          <a:ln w="6350" cap="flat" cmpd="sng" algn="ctr">
            <a:solidFill>
              <a:srgbClr val="800000"/>
            </a:solidFill>
            <a:prstDash val="solid"/>
            <a:round/>
            <a:headEnd type="triangle"/>
            <a:tailEnd type="triangle"/>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cxnSp>
      <p:cxnSp>
        <p:nvCxnSpPr>
          <p:cNvPr id="77" name="直線矢印コネクタ 76"/>
          <p:cNvCxnSpPr/>
          <p:nvPr/>
        </p:nvCxnSpPr>
        <p:spPr bwMode="auto">
          <a:xfrm>
            <a:off x="4852610" y="3886200"/>
            <a:ext cx="0" cy="1763470"/>
          </a:xfrm>
          <a:prstGeom prst="straightConnector1">
            <a:avLst/>
          </a:prstGeom>
          <a:solidFill>
            <a:schemeClr val="bg1"/>
          </a:solidFill>
          <a:ln w="6350" cap="flat" cmpd="sng" algn="ctr">
            <a:solidFill>
              <a:srgbClr val="800000"/>
            </a:solidFill>
            <a:prstDash val="solid"/>
            <a:round/>
            <a:headEnd type="triangle"/>
            <a:tailEnd type="triangle"/>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cxnSp>
      <p:sp>
        <p:nvSpPr>
          <p:cNvPr id="81" name="テキスト ボックス 80"/>
          <p:cNvSpPr txBox="1"/>
          <p:nvPr/>
        </p:nvSpPr>
        <p:spPr>
          <a:xfrm>
            <a:off x="419100" y="1968035"/>
            <a:ext cx="838200" cy="400110"/>
          </a:xfrm>
          <a:prstGeom prst="rect">
            <a:avLst/>
          </a:prstGeom>
          <a:noFill/>
        </p:spPr>
        <p:txBody>
          <a:bodyPr wrap="square" rtlCol="0">
            <a:spAutoFit/>
          </a:bodyPr>
          <a:lstStyle/>
          <a:p>
            <a:pPr algn="r"/>
            <a:r>
              <a:rPr kumimoji="1" lang="en-US" altLang="ja-JP" sz="2000" dirty="0" smtClean="0">
                <a:solidFill>
                  <a:srgbClr val="800000"/>
                </a:solidFill>
                <a:latin typeface="メイリオ"/>
                <a:ea typeface="メイリオ"/>
                <a:cs typeface="メイリオ"/>
              </a:rPr>
              <a:t>MRP</a:t>
            </a:r>
            <a:endParaRPr kumimoji="1" lang="ja-JP" altLang="en-US" sz="2000" dirty="0">
              <a:solidFill>
                <a:srgbClr val="800000"/>
              </a:solidFill>
              <a:latin typeface="メイリオ"/>
              <a:ea typeface="メイリオ"/>
              <a:cs typeface="メイリオ"/>
            </a:endParaRPr>
          </a:p>
        </p:txBody>
      </p:sp>
      <p:sp>
        <p:nvSpPr>
          <p:cNvPr id="82" name="テキスト ボックス 81"/>
          <p:cNvSpPr txBox="1"/>
          <p:nvPr/>
        </p:nvSpPr>
        <p:spPr>
          <a:xfrm>
            <a:off x="152400" y="3482461"/>
            <a:ext cx="838200" cy="400110"/>
          </a:xfrm>
          <a:prstGeom prst="rect">
            <a:avLst/>
          </a:prstGeom>
          <a:solidFill>
            <a:schemeClr val="bg1"/>
          </a:solidFill>
        </p:spPr>
        <p:txBody>
          <a:bodyPr wrap="square" rtlCol="0">
            <a:spAutoFit/>
          </a:bodyPr>
          <a:lstStyle/>
          <a:p>
            <a:pPr algn="ctr"/>
            <a:r>
              <a:rPr kumimoji="1" lang="en-US" altLang="ja-JP" sz="2000" dirty="0" smtClean="0">
                <a:solidFill>
                  <a:srgbClr val="800000"/>
                </a:solidFill>
                <a:latin typeface="メイリオ"/>
                <a:ea typeface="メイリオ"/>
                <a:cs typeface="メイリオ"/>
              </a:rPr>
              <a:t>ERP</a:t>
            </a:r>
            <a:endParaRPr kumimoji="1" lang="ja-JP" altLang="en-US" sz="2000" dirty="0">
              <a:solidFill>
                <a:srgbClr val="800000"/>
              </a:solidFill>
              <a:latin typeface="メイリオ"/>
              <a:ea typeface="メイリオ"/>
              <a:cs typeface="メイリオ"/>
            </a:endParaRPr>
          </a:p>
        </p:txBody>
      </p:sp>
      <p:sp>
        <p:nvSpPr>
          <p:cNvPr id="83" name="テキスト ボックス 82"/>
          <p:cNvSpPr txBox="1"/>
          <p:nvPr/>
        </p:nvSpPr>
        <p:spPr>
          <a:xfrm>
            <a:off x="4624010" y="4552890"/>
            <a:ext cx="762000" cy="400110"/>
          </a:xfrm>
          <a:prstGeom prst="rect">
            <a:avLst/>
          </a:prstGeom>
          <a:solidFill>
            <a:schemeClr val="bg1"/>
          </a:solidFill>
        </p:spPr>
        <p:txBody>
          <a:bodyPr wrap="square" rtlCol="0">
            <a:spAutoFit/>
          </a:bodyPr>
          <a:lstStyle/>
          <a:p>
            <a:pPr algn="ctr"/>
            <a:r>
              <a:rPr kumimoji="1" lang="en-US" altLang="ja-JP" sz="2000" dirty="0" smtClean="0">
                <a:solidFill>
                  <a:srgbClr val="800000"/>
                </a:solidFill>
                <a:latin typeface="メイリオ"/>
                <a:ea typeface="メイリオ"/>
                <a:cs typeface="メイリオ"/>
              </a:rPr>
              <a:t>CRM</a:t>
            </a:r>
            <a:endParaRPr kumimoji="1" lang="ja-JP" altLang="en-US" sz="2000" dirty="0">
              <a:solidFill>
                <a:srgbClr val="800000"/>
              </a:solidFill>
              <a:latin typeface="メイリオ"/>
              <a:ea typeface="メイリオ"/>
              <a:cs typeface="メイリオ"/>
            </a:endParaRPr>
          </a:p>
        </p:txBody>
      </p:sp>
      <p:sp>
        <p:nvSpPr>
          <p:cNvPr id="86" name="テキスト ボックス 85"/>
          <p:cNvSpPr txBox="1"/>
          <p:nvPr/>
        </p:nvSpPr>
        <p:spPr>
          <a:xfrm>
            <a:off x="5081210" y="3333690"/>
            <a:ext cx="762000" cy="400110"/>
          </a:xfrm>
          <a:prstGeom prst="rect">
            <a:avLst/>
          </a:prstGeom>
          <a:solidFill>
            <a:schemeClr val="bg1"/>
          </a:solidFill>
        </p:spPr>
        <p:txBody>
          <a:bodyPr wrap="square" rtlCol="0">
            <a:spAutoFit/>
          </a:bodyPr>
          <a:lstStyle/>
          <a:p>
            <a:pPr algn="ctr"/>
            <a:r>
              <a:rPr kumimoji="1" lang="en-US" altLang="ja-JP" sz="2000" dirty="0" smtClean="0">
                <a:solidFill>
                  <a:srgbClr val="800000"/>
                </a:solidFill>
                <a:latin typeface="メイリオ"/>
                <a:ea typeface="メイリオ"/>
                <a:cs typeface="メイリオ"/>
              </a:rPr>
              <a:t>SCM</a:t>
            </a:r>
            <a:endParaRPr kumimoji="1" lang="ja-JP" altLang="en-US" sz="2000" dirty="0">
              <a:solidFill>
                <a:srgbClr val="800000"/>
              </a:solidFill>
              <a:latin typeface="メイリオ"/>
              <a:ea typeface="メイリオ"/>
              <a:cs typeface="メイリオ"/>
            </a:endParaRPr>
          </a:p>
        </p:txBody>
      </p:sp>
      <p:sp>
        <p:nvSpPr>
          <p:cNvPr id="88" name="テキスト ボックス 87"/>
          <p:cNvSpPr txBox="1"/>
          <p:nvPr/>
        </p:nvSpPr>
        <p:spPr>
          <a:xfrm>
            <a:off x="3404810" y="5257800"/>
            <a:ext cx="1066800" cy="338554"/>
          </a:xfrm>
          <a:prstGeom prst="rect">
            <a:avLst/>
          </a:prstGeom>
          <a:noFill/>
        </p:spPr>
        <p:txBody>
          <a:bodyPr wrap="square" rtlCol="0">
            <a:spAutoFit/>
          </a:bodyPr>
          <a:lstStyle/>
          <a:p>
            <a:pPr algn="ctr"/>
            <a:r>
              <a:rPr kumimoji="1" lang="ja-JP" altLang="en-US" sz="1600" dirty="0" smtClean="0">
                <a:solidFill>
                  <a:srgbClr val="FFFFFF"/>
                </a:solidFill>
                <a:latin typeface="メイリオ"/>
                <a:ea typeface="メイリオ"/>
                <a:cs typeface="メイリオ"/>
              </a:rPr>
              <a:t>購買情報</a:t>
            </a:r>
            <a:endParaRPr kumimoji="1" lang="ja-JP" altLang="en-US" sz="1600" dirty="0">
              <a:solidFill>
                <a:srgbClr val="FFFFFF"/>
              </a:solidFill>
              <a:latin typeface="メイリオ"/>
              <a:ea typeface="メイリオ"/>
              <a:cs typeface="メイリオ"/>
            </a:endParaRPr>
          </a:p>
        </p:txBody>
      </p:sp>
      <p:sp>
        <p:nvSpPr>
          <p:cNvPr id="91" name="テキスト ボックス 90"/>
          <p:cNvSpPr txBox="1"/>
          <p:nvPr/>
        </p:nvSpPr>
        <p:spPr>
          <a:xfrm>
            <a:off x="5791200" y="2359781"/>
            <a:ext cx="762000" cy="400110"/>
          </a:xfrm>
          <a:prstGeom prst="rect">
            <a:avLst/>
          </a:prstGeom>
          <a:solidFill>
            <a:schemeClr val="bg1"/>
          </a:solidFill>
        </p:spPr>
        <p:txBody>
          <a:bodyPr wrap="square" rtlCol="0">
            <a:spAutoFit/>
          </a:bodyPr>
          <a:lstStyle/>
          <a:p>
            <a:pPr algn="ctr"/>
            <a:r>
              <a:rPr kumimoji="1" lang="en-US" altLang="ja-JP" sz="2000" dirty="0" smtClean="0">
                <a:solidFill>
                  <a:srgbClr val="800000"/>
                </a:solidFill>
                <a:latin typeface="メイリオ"/>
                <a:ea typeface="メイリオ"/>
                <a:cs typeface="メイリオ"/>
              </a:rPr>
              <a:t>PLM</a:t>
            </a:r>
            <a:endParaRPr kumimoji="1" lang="ja-JP" altLang="en-US" sz="2000" dirty="0">
              <a:solidFill>
                <a:srgbClr val="800000"/>
              </a:solidFill>
              <a:latin typeface="メイリオ"/>
              <a:ea typeface="メイリオ"/>
              <a:cs typeface="メイリオ"/>
            </a:endParaRPr>
          </a:p>
        </p:txBody>
      </p:sp>
      <p:sp>
        <p:nvSpPr>
          <p:cNvPr id="92" name="テキスト ボックス 91"/>
          <p:cNvSpPr txBox="1"/>
          <p:nvPr/>
        </p:nvSpPr>
        <p:spPr>
          <a:xfrm>
            <a:off x="6568319" y="927761"/>
            <a:ext cx="838200" cy="400110"/>
          </a:xfrm>
          <a:prstGeom prst="rect">
            <a:avLst/>
          </a:prstGeom>
          <a:noFill/>
        </p:spPr>
        <p:txBody>
          <a:bodyPr wrap="square" rtlCol="0">
            <a:spAutoFit/>
          </a:bodyPr>
          <a:lstStyle/>
          <a:p>
            <a:r>
              <a:rPr kumimoji="1" lang="en-US" altLang="ja-JP" sz="2000" dirty="0" smtClean="0">
                <a:solidFill>
                  <a:srgbClr val="800000"/>
                </a:solidFill>
                <a:latin typeface="メイリオ"/>
                <a:ea typeface="メイリオ"/>
                <a:cs typeface="メイリオ"/>
              </a:rPr>
              <a:t>MRP</a:t>
            </a:r>
            <a:endParaRPr kumimoji="1" lang="ja-JP" altLang="en-US" sz="2000" dirty="0">
              <a:solidFill>
                <a:srgbClr val="800000"/>
              </a:solidFill>
              <a:latin typeface="メイリオ"/>
              <a:ea typeface="メイリオ"/>
              <a:cs typeface="メイリオ"/>
            </a:endParaRPr>
          </a:p>
        </p:txBody>
      </p:sp>
      <p:sp>
        <p:nvSpPr>
          <p:cNvPr id="93" name="テキスト ボックス 92"/>
          <p:cNvSpPr txBox="1"/>
          <p:nvPr/>
        </p:nvSpPr>
        <p:spPr>
          <a:xfrm>
            <a:off x="6568319" y="2209800"/>
            <a:ext cx="838200" cy="400110"/>
          </a:xfrm>
          <a:prstGeom prst="rect">
            <a:avLst/>
          </a:prstGeom>
          <a:solidFill>
            <a:schemeClr val="bg1"/>
          </a:solidFill>
        </p:spPr>
        <p:txBody>
          <a:bodyPr wrap="square" rtlCol="0">
            <a:spAutoFit/>
          </a:bodyPr>
          <a:lstStyle/>
          <a:p>
            <a:r>
              <a:rPr kumimoji="1" lang="en-US" altLang="ja-JP" sz="2000" dirty="0" smtClean="0">
                <a:solidFill>
                  <a:srgbClr val="800000"/>
                </a:solidFill>
                <a:latin typeface="メイリオ"/>
                <a:ea typeface="メイリオ"/>
                <a:cs typeface="メイリオ"/>
              </a:rPr>
              <a:t>ERP</a:t>
            </a:r>
            <a:endParaRPr kumimoji="1" lang="ja-JP" altLang="en-US" sz="2000" dirty="0">
              <a:solidFill>
                <a:srgbClr val="800000"/>
              </a:solidFill>
              <a:latin typeface="メイリオ"/>
              <a:ea typeface="メイリオ"/>
              <a:cs typeface="メイリオ"/>
            </a:endParaRPr>
          </a:p>
        </p:txBody>
      </p:sp>
      <p:sp>
        <p:nvSpPr>
          <p:cNvPr id="94" name="テキスト ボックス 93"/>
          <p:cNvSpPr txBox="1"/>
          <p:nvPr/>
        </p:nvSpPr>
        <p:spPr>
          <a:xfrm>
            <a:off x="6553200" y="3917979"/>
            <a:ext cx="762000" cy="400110"/>
          </a:xfrm>
          <a:prstGeom prst="rect">
            <a:avLst/>
          </a:prstGeom>
          <a:solidFill>
            <a:schemeClr val="bg1"/>
          </a:solidFill>
        </p:spPr>
        <p:txBody>
          <a:bodyPr wrap="square" rtlCol="0">
            <a:spAutoFit/>
          </a:bodyPr>
          <a:lstStyle/>
          <a:p>
            <a:pPr algn="ctr"/>
            <a:r>
              <a:rPr kumimoji="1" lang="en-US" altLang="ja-JP" sz="2000" dirty="0" smtClean="0">
                <a:solidFill>
                  <a:srgbClr val="800000"/>
                </a:solidFill>
                <a:latin typeface="メイリオ"/>
                <a:ea typeface="メイリオ"/>
                <a:cs typeface="メイリオ"/>
              </a:rPr>
              <a:t>CRM</a:t>
            </a:r>
            <a:endParaRPr kumimoji="1" lang="ja-JP" altLang="en-US" sz="2000" dirty="0">
              <a:solidFill>
                <a:srgbClr val="800000"/>
              </a:solidFill>
              <a:latin typeface="メイリオ"/>
              <a:ea typeface="メイリオ"/>
              <a:cs typeface="メイリオ"/>
            </a:endParaRPr>
          </a:p>
        </p:txBody>
      </p:sp>
      <p:sp>
        <p:nvSpPr>
          <p:cNvPr id="95" name="テキスト ボックス 94"/>
          <p:cNvSpPr txBox="1"/>
          <p:nvPr/>
        </p:nvSpPr>
        <p:spPr>
          <a:xfrm>
            <a:off x="6570133" y="3057927"/>
            <a:ext cx="762000" cy="400110"/>
          </a:xfrm>
          <a:prstGeom prst="rect">
            <a:avLst/>
          </a:prstGeom>
          <a:solidFill>
            <a:schemeClr val="bg1"/>
          </a:solidFill>
        </p:spPr>
        <p:txBody>
          <a:bodyPr wrap="square" rtlCol="0">
            <a:spAutoFit/>
          </a:bodyPr>
          <a:lstStyle/>
          <a:p>
            <a:r>
              <a:rPr kumimoji="1" lang="en-US" altLang="ja-JP" sz="2000" dirty="0" smtClean="0">
                <a:solidFill>
                  <a:srgbClr val="800000"/>
                </a:solidFill>
                <a:latin typeface="メイリオ"/>
                <a:ea typeface="メイリオ"/>
                <a:cs typeface="メイリオ"/>
              </a:rPr>
              <a:t>SCM</a:t>
            </a:r>
            <a:endParaRPr kumimoji="1" lang="ja-JP" altLang="en-US" sz="2000" dirty="0">
              <a:solidFill>
                <a:srgbClr val="800000"/>
              </a:solidFill>
              <a:latin typeface="メイリオ"/>
              <a:ea typeface="メイリオ"/>
              <a:cs typeface="メイリオ"/>
            </a:endParaRPr>
          </a:p>
        </p:txBody>
      </p:sp>
      <p:sp>
        <p:nvSpPr>
          <p:cNvPr id="96" name="テキスト ボックス 95"/>
          <p:cNvSpPr txBox="1"/>
          <p:nvPr/>
        </p:nvSpPr>
        <p:spPr>
          <a:xfrm>
            <a:off x="6553200" y="5594379"/>
            <a:ext cx="762000" cy="400110"/>
          </a:xfrm>
          <a:prstGeom prst="rect">
            <a:avLst/>
          </a:prstGeom>
          <a:solidFill>
            <a:schemeClr val="bg1"/>
          </a:solidFill>
        </p:spPr>
        <p:txBody>
          <a:bodyPr wrap="square" rtlCol="0">
            <a:spAutoFit/>
          </a:bodyPr>
          <a:lstStyle/>
          <a:p>
            <a:pPr algn="ctr"/>
            <a:r>
              <a:rPr kumimoji="1" lang="en-US" altLang="ja-JP" sz="2000" dirty="0" smtClean="0">
                <a:solidFill>
                  <a:srgbClr val="800000"/>
                </a:solidFill>
                <a:latin typeface="メイリオ"/>
                <a:ea typeface="メイリオ"/>
                <a:cs typeface="メイリオ"/>
              </a:rPr>
              <a:t>PLM</a:t>
            </a:r>
            <a:endParaRPr kumimoji="1" lang="ja-JP" altLang="en-US" sz="2000" dirty="0">
              <a:solidFill>
                <a:srgbClr val="800000"/>
              </a:solidFill>
              <a:latin typeface="メイリオ"/>
              <a:ea typeface="メイリオ"/>
              <a:cs typeface="メイリオ"/>
            </a:endParaRPr>
          </a:p>
        </p:txBody>
      </p:sp>
      <p:sp>
        <p:nvSpPr>
          <p:cNvPr id="97" name="テキスト ボックス 96"/>
          <p:cNvSpPr txBox="1"/>
          <p:nvPr/>
        </p:nvSpPr>
        <p:spPr>
          <a:xfrm>
            <a:off x="6553200" y="1362670"/>
            <a:ext cx="2324100" cy="923330"/>
          </a:xfrm>
          <a:prstGeom prst="rect">
            <a:avLst/>
          </a:prstGeom>
          <a:noFill/>
        </p:spPr>
        <p:txBody>
          <a:bodyPr wrap="square" rtlCol="0">
            <a:spAutoFit/>
          </a:bodyPr>
          <a:lstStyle/>
          <a:p>
            <a:r>
              <a:rPr lang="ja-JP" altLang="en-US" sz="900" dirty="0" smtClean="0">
                <a:solidFill>
                  <a:srgbClr val="800000"/>
                </a:solidFill>
                <a:latin typeface="メイリオ"/>
                <a:ea typeface="メイリオ"/>
                <a:cs typeface="メイリオ"/>
              </a:rPr>
              <a:t>資材</a:t>
            </a:r>
            <a:r>
              <a:rPr lang="ja-JP" altLang="en-US" sz="900" dirty="0">
                <a:solidFill>
                  <a:srgbClr val="800000"/>
                </a:solidFill>
                <a:latin typeface="メイリオ"/>
                <a:ea typeface="メイリオ"/>
                <a:cs typeface="メイリオ"/>
              </a:rPr>
              <a:t>所要量</a:t>
            </a:r>
            <a:r>
              <a:rPr lang="ja-JP" altLang="en-US" sz="900" dirty="0" smtClean="0">
                <a:solidFill>
                  <a:srgbClr val="800000"/>
                </a:solidFill>
                <a:latin typeface="メイリオ"/>
                <a:ea typeface="メイリオ"/>
                <a:cs typeface="メイリオ"/>
              </a:rPr>
              <a:t>計画。商品</a:t>
            </a:r>
            <a:r>
              <a:rPr lang="ja-JP" altLang="en-US" sz="900" dirty="0">
                <a:solidFill>
                  <a:srgbClr val="800000"/>
                </a:solidFill>
                <a:latin typeface="メイリオ"/>
                <a:ea typeface="メイリオ"/>
                <a:cs typeface="メイリオ"/>
              </a:rPr>
              <a:t>を製造する際</a:t>
            </a:r>
            <a:r>
              <a:rPr lang="ja-JP" altLang="en-US" sz="900" dirty="0" smtClean="0">
                <a:solidFill>
                  <a:srgbClr val="800000"/>
                </a:solidFill>
                <a:latin typeface="メイリオ"/>
                <a:ea typeface="メイリオ"/>
                <a:cs typeface="メイリオ"/>
              </a:rPr>
              <a:t>に必要な部品・材料の種類</a:t>
            </a:r>
            <a:r>
              <a:rPr lang="en-US" altLang="ja-JP" sz="900" dirty="0" smtClean="0">
                <a:solidFill>
                  <a:srgbClr val="800000"/>
                </a:solidFill>
                <a:latin typeface="メイリオ"/>
                <a:ea typeface="メイリオ"/>
                <a:cs typeface="メイリオ"/>
              </a:rPr>
              <a:t>x</a:t>
            </a:r>
            <a:r>
              <a:rPr lang="ja-JP" altLang="en-US" sz="900" dirty="0" smtClean="0">
                <a:solidFill>
                  <a:srgbClr val="800000"/>
                </a:solidFill>
                <a:latin typeface="メイリオ"/>
                <a:ea typeface="メイリオ"/>
                <a:cs typeface="メイリオ"/>
              </a:rPr>
              <a:t>数量を</a:t>
            </a:r>
            <a:r>
              <a:rPr lang="ja-JP" altLang="en-US" sz="900" dirty="0">
                <a:solidFill>
                  <a:srgbClr val="800000"/>
                </a:solidFill>
                <a:latin typeface="メイリオ"/>
                <a:ea typeface="メイリオ"/>
                <a:cs typeface="メイリオ"/>
              </a:rPr>
              <a:t>把握するための手法</a:t>
            </a:r>
            <a:r>
              <a:rPr lang="ja-JP" altLang="en-US" sz="900" dirty="0" smtClean="0">
                <a:solidFill>
                  <a:srgbClr val="800000"/>
                </a:solidFill>
                <a:latin typeface="メイリオ"/>
                <a:ea typeface="メイリオ"/>
                <a:cs typeface="メイリオ"/>
              </a:rPr>
              <a:t>。これを発展</a:t>
            </a:r>
            <a:r>
              <a:rPr lang="ja-JP" altLang="en-US" sz="900" dirty="0">
                <a:solidFill>
                  <a:srgbClr val="800000"/>
                </a:solidFill>
                <a:latin typeface="メイリオ"/>
                <a:ea typeface="メイリオ"/>
                <a:cs typeface="メイリオ"/>
              </a:rPr>
              <a:t>させ、部品や</a:t>
            </a:r>
            <a:r>
              <a:rPr lang="ja-JP" altLang="en-US" sz="900" dirty="0" smtClean="0">
                <a:solidFill>
                  <a:srgbClr val="800000"/>
                </a:solidFill>
                <a:latin typeface="メイリオ"/>
                <a:ea typeface="メイリオ"/>
                <a:cs typeface="メイリオ"/>
              </a:rPr>
              <a:t>資材だけ</a:t>
            </a:r>
            <a:r>
              <a:rPr lang="ja-JP" altLang="en-US" sz="900" dirty="0">
                <a:solidFill>
                  <a:srgbClr val="800000"/>
                </a:solidFill>
                <a:latin typeface="メイリオ"/>
                <a:ea typeface="メイリオ"/>
                <a:cs typeface="メイリオ"/>
              </a:rPr>
              <a:t>でなく、</a:t>
            </a:r>
            <a:r>
              <a:rPr lang="ja-JP" altLang="en-US" sz="900" dirty="0" smtClean="0">
                <a:solidFill>
                  <a:srgbClr val="800000"/>
                </a:solidFill>
                <a:latin typeface="メイリオ"/>
                <a:ea typeface="メイリオ"/>
                <a:cs typeface="メイリオ"/>
              </a:rPr>
              <a:t>人的資源や</a:t>
            </a:r>
            <a:r>
              <a:rPr lang="ja-JP" altLang="en-US" sz="900" dirty="0">
                <a:solidFill>
                  <a:srgbClr val="800000"/>
                </a:solidFill>
                <a:latin typeface="メイリオ"/>
                <a:ea typeface="メイリオ"/>
                <a:cs typeface="メイリオ"/>
              </a:rPr>
              <a:t>生産設備の能力などを勘案して、製造に必要な日程の把握までを</a:t>
            </a:r>
            <a:r>
              <a:rPr lang="ja-JP" altLang="en-US" sz="900" dirty="0" smtClean="0">
                <a:solidFill>
                  <a:srgbClr val="800000"/>
                </a:solidFill>
                <a:latin typeface="メイリオ"/>
                <a:ea typeface="メイリオ"/>
                <a:cs typeface="メイリオ"/>
              </a:rPr>
              <a:t>行う手法。</a:t>
            </a:r>
            <a:endParaRPr kumimoji="1" lang="ja-JP" altLang="en-US" sz="900" dirty="0">
              <a:solidFill>
                <a:srgbClr val="800000"/>
              </a:solidFill>
              <a:latin typeface="メイリオ"/>
              <a:ea typeface="メイリオ"/>
              <a:cs typeface="メイリオ"/>
            </a:endParaRPr>
          </a:p>
        </p:txBody>
      </p:sp>
      <p:sp>
        <p:nvSpPr>
          <p:cNvPr id="98" name="正方形/長方形 97"/>
          <p:cNvSpPr/>
          <p:nvPr/>
        </p:nvSpPr>
        <p:spPr>
          <a:xfrm>
            <a:off x="7194852" y="981244"/>
            <a:ext cx="1761067" cy="461665"/>
          </a:xfrm>
          <a:prstGeom prst="rect">
            <a:avLst/>
          </a:prstGeom>
        </p:spPr>
        <p:txBody>
          <a:bodyPr wrap="square">
            <a:spAutoFit/>
          </a:bodyPr>
          <a:lstStyle/>
          <a:p>
            <a:pPr lvl="0"/>
            <a:r>
              <a:rPr lang="en-US" altLang="ja-JP" sz="800" dirty="0">
                <a:solidFill>
                  <a:srgbClr val="800000"/>
                </a:solidFill>
                <a:latin typeface="メイリオ"/>
                <a:ea typeface="メイリオ"/>
                <a:cs typeface="メイリオ"/>
              </a:rPr>
              <a:t>Material Requirements Planning </a:t>
            </a:r>
          </a:p>
          <a:p>
            <a:pPr lvl="0"/>
            <a:r>
              <a:rPr lang="en-US" altLang="ja-JP" sz="800" dirty="0">
                <a:solidFill>
                  <a:srgbClr val="800000"/>
                </a:solidFill>
                <a:latin typeface="メイリオ"/>
                <a:ea typeface="メイリオ"/>
                <a:cs typeface="メイリオ"/>
              </a:rPr>
              <a:t>Manufacturing Resource </a:t>
            </a:r>
            <a:r>
              <a:rPr lang="en-US" altLang="ja-JP" sz="800" dirty="0" smtClean="0">
                <a:solidFill>
                  <a:srgbClr val="800000"/>
                </a:solidFill>
                <a:latin typeface="メイリオ"/>
                <a:ea typeface="メイリオ"/>
                <a:cs typeface="メイリオ"/>
              </a:rPr>
              <a:t>Planning</a:t>
            </a:r>
            <a:endParaRPr lang="en-US" altLang="ja-JP" sz="800" dirty="0">
              <a:solidFill>
                <a:srgbClr val="800000"/>
              </a:solidFill>
              <a:latin typeface="メイリオ"/>
              <a:ea typeface="メイリオ"/>
              <a:cs typeface="メイリオ"/>
            </a:endParaRPr>
          </a:p>
        </p:txBody>
      </p:sp>
      <p:sp>
        <p:nvSpPr>
          <p:cNvPr id="99" name="正方形/長方形 98"/>
          <p:cNvSpPr/>
          <p:nvPr/>
        </p:nvSpPr>
        <p:spPr>
          <a:xfrm>
            <a:off x="7194852" y="2308656"/>
            <a:ext cx="1761067" cy="215444"/>
          </a:xfrm>
          <a:prstGeom prst="rect">
            <a:avLst/>
          </a:prstGeom>
        </p:spPr>
        <p:txBody>
          <a:bodyPr wrap="square">
            <a:spAutoFit/>
          </a:bodyPr>
          <a:lstStyle/>
          <a:p>
            <a:pPr lvl="0"/>
            <a:r>
              <a:rPr lang="en-US" altLang="ja-JP" sz="800" dirty="0" smtClean="0">
                <a:solidFill>
                  <a:srgbClr val="800000"/>
                </a:solidFill>
                <a:latin typeface="メイリオ"/>
                <a:ea typeface="メイリオ"/>
                <a:cs typeface="メイリオ"/>
              </a:rPr>
              <a:t>Enterprise Resource Planning</a:t>
            </a:r>
            <a:endParaRPr lang="en-US" altLang="ja-JP" sz="800" dirty="0">
              <a:solidFill>
                <a:srgbClr val="800000"/>
              </a:solidFill>
              <a:latin typeface="メイリオ"/>
              <a:ea typeface="メイリオ"/>
              <a:cs typeface="メイリオ"/>
            </a:endParaRPr>
          </a:p>
        </p:txBody>
      </p:sp>
      <p:sp>
        <p:nvSpPr>
          <p:cNvPr id="100" name="テキスト ボックス 99"/>
          <p:cNvSpPr txBox="1"/>
          <p:nvPr/>
        </p:nvSpPr>
        <p:spPr>
          <a:xfrm>
            <a:off x="6553200" y="2538185"/>
            <a:ext cx="2324100" cy="646331"/>
          </a:xfrm>
          <a:prstGeom prst="rect">
            <a:avLst/>
          </a:prstGeom>
          <a:noFill/>
        </p:spPr>
        <p:txBody>
          <a:bodyPr wrap="square" rtlCol="0">
            <a:spAutoFit/>
          </a:bodyPr>
          <a:lstStyle/>
          <a:p>
            <a:r>
              <a:rPr lang="ja-JP" altLang="en-US" sz="900" dirty="0" smtClean="0">
                <a:solidFill>
                  <a:srgbClr val="800000"/>
                </a:solidFill>
                <a:latin typeface="メイリオ"/>
                <a:ea typeface="メイリオ"/>
                <a:cs typeface="メイリオ"/>
              </a:rPr>
              <a:t>生産に関わるものだけではなく、企業活動に必要なヒト・モノ・カネの情報を一括して把握し、企業活動の全体最適を図る経営手法。</a:t>
            </a:r>
            <a:endParaRPr kumimoji="1" lang="ja-JP" altLang="en-US" sz="900" dirty="0">
              <a:solidFill>
                <a:srgbClr val="800000"/>
              </a:solidFill>
              <a:latin typeface="メイリオ"/>
              <a:ea typeface="メイリオ"/>
              <a:cs typeface="メイリオ"/>
            </a:endParaRPr>
          </a:p>
        </p:txBody>
      </p:sp>
      <p:sp>
        <p:nvSpPr>
          <p:cNvPr id="101" name="正方形/長方形 100"/>
          <p:cNvSpPr/>
          <p:nvPr/>
        </p:nvSpPr>
        <p:spPr>
          <a:xfrm>
            <a:off x="7194852" y="3143803"/>
            <a:ext cx="1761067" cy="215444"/>
          </a:xfrm>
          <a:prstGeom prst="rect">
            <a:avLst/>
          </a:prstGeom>
        </p:spPr>
        <p:txBody>
          <a:bodyPr wrap="square">
            <a:spAutoFit/>
          </a:bodyPr>
          <a:lstStyle/>
          <a:p>
            <a:pPr lvl="0"/>
            <a:r>
              <a:rPr lang="en-US" altLang="ja-JP" sz="800" dirty="0" smtClean="0">
                <a:solidFill>
                  <a:srgbClr val="800000"/>
                </a:solidFill>
                <a:latin typeface="メイリオ"/>
                <a:ea typeface="メイリオ"/>
                <a:cs typeface="メイリオ"/>
              </a:rPr>
              <a:t>Supply-Chain Management </a:t>
            </a:r>
            <a:endParaRPr lang="en-US" altLang="ja-JP" sz="800" dirty="0">
              <a:solidFill>
                <a:srgbClr val="800000"/>
              </a:solidFill>
              <a:latin typeface="メイリオ"/>
              <a:ea typeface="メイリオ"/>
              <a:cs typeface="メイリオ"/>
            </a:endParaRPr>
          </a:p>
        </p:txBody>
      </p:sp>
      <p:sp>
        <p:nvSpPr>
          <p:cNvPr id="102" name="テキスト ボックス 101"/>
          <p:cNvSpPr txBox="1"/>
          <p:nvPr/>
        </p:nvSpPr>
        <p:spPr>
          <a:xfrm>
            <a:off x="6553200" y="3366958"/>
            <a:ext cx="2324100" cy="646331"/>
          </a:xfrm>
          <a:prstGeom prst="rect">
            <a:avLst/>
          </a:prstGeom>
          <a:noFill/>
        </p:spPr>
        <p:txBody>
          <a:bodyPr wrap="square" rtlCol="0">
            <a:spAutoFit/>
          </a:bodyPr>
          <a:lstStyle/>
          <a:p>
            <a:r>
              <a:rPr lang="ja-JP" altLang="en-US" sz="900" dirty="0">
                <a:solidFill>
                  <a:srgbClr val="800000"/>
                </a:solidFill>
                <a:latin typeface="メイリオ"/>
                <a:ea typeface="メイリオ"/>
                <a:cs typeface="メイリオ"/>
              </a:rPr>
              <a:t>小売店や卸店、メーカー、</a:t>
            </a:r>
            <a:r>
              <a:rPr lang="ja-JP" altLang="en-US" sz="900" dirty="0" smtClean="0">
                <a:solidFill>
                  <a:srgbClr val="800000"/>
                </a:solidFill>
                <a:latin typeface="メイリオ"/>
                <a:ea typeface="メイリオ"/>
                <a:cs typeface="メイリオ"/>
              </a:rPr>
              <a:t>部品・</a:t>
            </a:r>
            <a:endParaRPr lang="en-US" altLang="ja-JP" sz="900" dirty="0" smtClean="0">
              <a:solidFill>
                <a:srgbClr val="800000"/>
              </a:solidFill>
              <a:latin typeface="メイリオ"/>
              <a:ea typeface="メイリオ"/>
              <a:cs typeface="メイリオ"/>
            </a:endParaRPr>
          </a:p>
          <a:p>
            <a:r>
              <a:rPr lang="ja-JP" altLang="en-US" sz="900" dirty="0" smtClean="0">
                <a:solidFill>
                  <a:srgbClr val="800000"/>
                </a:solidFill>
                <a:latin typeface="メイリオ"/>
                <a:ea typeface="メイリオ"/>
                <a:cs typeface="メイリオ"/>
              </a:rPr>
              <a:t>材料サプライヤーと</a:t>
            </a:r>
            <a:r>
              <a:rPr lang="ja-JP" altLang="en-US" sz="900" dirty="0">
                <a:solidFill>
                  <a:srgbClr val="800000"/>
                </a:solidFill>
                <a:latin typeface="メイリオ"/>
                <a:ea typeface="メイリオ"/>
                <a:cs typeface="メイリオ"/>
              </a:rPr>
              <a:t>いった</a:t>
            </a:r>
            <a:r>
              <a:rPr lang="ja-JP" altLang="en-US" sz="900" dirty="0" smtClean="0">
                <a:solidFill>
                  <a:srgbClr val="800000"/>
                </a:solidFill>
                <a:latin typeface="メイリオ"/>
                <a:ea typeface="メイリオ"/>
                <a:cs typeface="メイリオ"/>
              </a:rPr>
              <a:t>モノの</a:t>
            </a:r>
            <a:r>
              <a:rPr lang="ja-JP" altLang="en-US" sz="900" dirty="0">
                <a:solidFill>
                  <a:srgbClr val="800000"/>
                </a:solidFill>
                <a:latin typeface="メイリオ"/>
                <a:ea typeface="メイリオ"/>
                <a:cs typeface="メイリオ"/>
              </a:rPr>
              <a:t>流通にかかわる</a:t>
            </a:r>
            <a:r>
              <a:rPr lang="ja-JP" altLang="en-US" sz="900" dirty="0" smtClean="0">
                <a:solidFill>
                  <a:srgbClr val="800000"/>
                </a:solidFill>
                <a:latin typeface="メイリオ"/>
                <a:ea typeface="メイリオ"/>
                <a:cs typeface="メイリオ"/>
              </a:rPr>
              <a:t>企業が情報を共有し、仕入れ</a:t>
            </a:r>
            <a:r>
              <a:rPr lang="ja-JP" altLang="en-US" sz="900" dirty="0">
                <a:solidFill>
                  <a:srgbClr val="800000"/>
                </a:solidFill>
                <a:latin typeface="メイリオ"/>
                <a:ea typeface="メイリオ"/>
                <a:cs typeface="メイリオ"/>
              </a:rPr>
              <a:t>数量と販売数量を一致</a:t>
            </a:r>
            <a:r>
              <a:rPr lang="ja-JP" altLang="en-US" sz="900" dirty="0" smtClean="0">
                <a:solidFill>
                  <a:srgbClr val="800000"/>
                </a:solidFill>
                <a:latin typeface="メイリオ"/>
                <a:ea typeface="メイリオ"/>
                <a:cs typeface="メイリオ"/>
              </a:rPr>
              <a:t>させるための仕組み</a:t>
            </a:r>
            <a:endParaRPr kumimoji="1" lang="ja-JP" altLang="en-US" sz="900" dirty="0">
              <a:solidFill>
                <a:srgbClr val="800000"/>
              </a:solidFill>
              <a:latin typeface="メイリオ"/>
              <a:ea typeface="メイリオ"/>
              <a:cs typeface="メイリオ"/>
            </a:endParaRPr>
          </a:p>
        </p:txBody>
      </p:sp>
      <p:sp>
        <p:nvSpPr>
          <p:cNvPr id="103" name="正方形/長方形 102"/>
          <p:cNvSpPr/>
          <p:nvPr/>
        </p:nvSpPr>
        <p:spPr>
          <a:xfrm>
            <a:off x="6572552" y="5906869"/>
            <a:ext cx="2304748" cy="646331"/>
          </a:xfrm>
          <a:prstGeom prst="rect">
            <a:avLst/>
          </a:prstGeom>
        </p:spPr>
        <p:txBody>
          <a:bodyPr wrap="square">
            <a:spAutoFit/>
          </a:bodyPr>
          <a:lstStyle/>
          <a:p>
            <a:r>
              <a:rPr lang="en-US" altLang="ja-JP" sz="900" dirty="0">
                <a:solidFill>
                  <a:srgbClr val="800000"/>
                </a:solidFill>
                <a:latin typeface="メイリオ"/>
                <a:ea typeface="メイリオ"/>
                <a:cs typeface="メイリオ"/>
              </a:rPr>
              <a:t>PDM</a:t>
            </a:r>
            <a:r>
              <a:rPr lang="ja-JP" altLang="en-US" sz="900" dirty="0">
                <a:solidFill>
                  <a:srgbClr val="800000"/>
                </a:solidFill>
                <a:latin typeface="メイリオ"/>
                <a:ea typeface="メイリオ"/>
                <a:cs typeface="メイリオ"/>
              </a:rPr>
              <a:t>を発展させて、商品を開発し、市場に投入してから発売中止になるまでのすべての期間（ライフサイクル）に渡るデータを一元管理</a:t>
            </a:r>
            <a:r>
              <a:rPr lang="ja-JP" altLang="en-US" sz="900" dirty="0" smtClean="0">
                <a:solidFill>
                  <a:srgbClr val="800000"/>
                </a:solidFill>
                <a:latin typeface="メイリオ"/>
                <a:ea typeface="メイリオ"/>
                <a:cs typeface="メイリオ"/>
              </a:rPr>
              <a:t>する仕組み。</a:t>
            </a:r>
            <a:endParaRPr lang="ja-JP" altLang="en-US" sz="900" dirty="0">
              <a:solidFill>
                <a:srgbClr val="800000"/>
              </a:solidFill>
              <a:latin typeface="メイリオ"/>
              <a:ea typeface="メイリオ"/>
              <a:cs typeface="メイリオ"/>
            </a:endParaRPr>
          </a:p>
        </p:txBody>
      </p:sp>
      <p:cxnSp>
        <p:nvCxnSpPr>
          <p:cNvPr id="105" name="直線コネクタ 104"/>
          <p:cNvCxnSpPr/>
          <p:nvPr/>
        </p:nvCxnSpPr>
        <p:spPr bwMode="auto">
          <a:xfrm>
            <a:off x="4700208" y="2286000"/>
            <a:ext cx="914402" cy="0"/>
          </a:xfrm>
          <a:prstGeom prst="line">
            <a:avLst/>
          </a:prstGeom>
          <a:solidFill>
            <a:schemeClr val="bg1"/>
          </a:solidFill>
          <a:ln w="9525" cap="flat" cmpd="sng" algn="ctr">
            <a:solidFill>
              <a:srgbClr val="800000"/>
            </a:solidFill>
            <a:prstDash val="solid"/>
            <a:round/>
            <a:headEnd type="none" w="med" len="med"/>
            <a:tailEnd type="non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cxnSp>
      <p:sp>
        <p:nvSpPr>
          <p:cNvPr id="111" name="テキスト ボックス 110"/>
          <p:cNvSpPr txBox="1"/>
          <p:nvPr/>
        </p:nvSpPr>
        <p:spPr>
          <a:xfrm>
            <a:off x="5081210" y="1832320"/>
            <a:ext cx="786190" cy="400110"/>
          </a:xfrm>
          <a:prstGeom prst="rect">
            <a:avLst/>
          </a:prstGeom>
          <a:noFill/>
        </p:spPr>
        <p:txBody>
          <a:bodyPr wrap="square" rtlCol="0">
            <a:spAutoFit/>
          </a:bodyPr>
          <a:lstStyle/>
          <a:p>
            <a:r>
              <a:rPr kumimoji="1" lang="en-US" altLang="ja-JP" sz="2000" dirty="0" smtClean="0">
                <a:solidFill>
                  <a:srgbClr val="800000"/>
                </a:solidFill>
                <a:latin typeface="メイリオ"/>
                <a:ea typeface="メイリオ"/>
                <a:cs typeface="メイリオ"/>
              </a:rPr>
              <a:t>PDM</a:t>
            </a:r>
            <a:endParaRPr kumimoji="1" lang="ja-JP" altLang="en-US" sz="2000" dirty="0">
              <a:solidFill>
                <a:srgbClr val="800000"/>
              </a:solidFill>
              <a:latin typeface="メイリオ"/>
              <a:ea typeface="メイリオ"/>
              <a:cs typeface="メイリオ"/>
            </a:endParaRPr>
          </a:p>
        </p:txBody>
      </p:sp>
      <p:sp>
        <p:nvSpPr>
          <p:cNvPr id="112" name="テキスト ボックス 111"/>
          <p:cNvSpPr txBox="1"/>
          <p:nvPr/>
        </p:nvSpPr>
        <p:spPr>
          <a:xfrm>
            <a:off x="6568319" y="4803834"/>
            <a:ext cx="786190" cy="400110"/>
          </a:xfrm>
          <a:prstGeom prst="rect">
            <a:avLst/>
          </a:prstGeom>
          <a:noFill/>
        </p:spPr>
        <p:txBody>
          <a:bodyPr wrap="square" rtlCol="0">
            <a:spAutoFit/>
          </a:bodyPr>
          <a:lstStyle/>
          <a:p>
            <a:r>
              <a:rPr kumimoji="1" lang="en-US" altLang="ja-JP" sz="2000" dirty="0" smtClean="0">
                <a:solidFill>
                  <a:srgbClr val="800000"/>
                </a:solidFill>
                <a:latin typeface="メイリオ"/>
                <a:ea typeface="メイリオ"/>
                <a:cs typeface="メイリオ"/>
              </a:rPr>
              <a:t>PDM</a:t>
            </a:r>
            <a:endParaRPr kumimoji="1" lang="ja-JP" altLang="en-US" sz="2000" dirty="0">
              <a:solidFill>
                <a:srgbClr val="800000"/>
              </a:solidFill>
              <a:latin typeface="メイリオ"/>
              <a:ea typeface="メイリオ"/>
              <a:cs typeface="メイリオ"/>
            </a:endParaRPr>
          </a:p>
        </p:txBody>
      </p:sp>
      <p:sp>
        <p:nvSpPr>
          <p:cNvPr id="113" name="テキスト ボックス 112"/>
          <p:cNvSpPr txBox="1"/>
          <p:nvPr/>
        </p:nvSpPr>
        <p:spPr>
          <a:xfrm>
            <a:off x="6566504" y="4226165"/>
            <a:ext cx="2324100" cy="646331"/>
          </a:xfrm>
          <a:prstGeom prst="rect">
            <a:avLst/>
          </a:prstGeom>
          <a:noFill/>
        </p:spPr>
        <p:txBody>
          <a:bodyPr wrap="square" rtlCol="0">
            <a:spAutoFit/>
          </a:bodyPr>
          <a:lstStyle/>
          <a:p>
            <a:r>
              <a:rPr lang="en-US" altLang="en-US" sz="900" dirty="0" smtClean="0">
                <a:solidFill>
                  <a:srgbClr val="800000"/>
                </a:solidFill>
                <a:latin typeface="メイリオ"/>
                <a:ea typeface="メイリオ"/>
                <a:cs typeface="メイリオ"/>
              </a:rPr>
              <a:t>顧客毎の購買履歴</a:t>
            </a:r>
            <a:r>
              <a:rPr lang="ja-JP" altLang="en-US" sz="900" dirty="0" smtClean="0">
                <a:solidFill>
                  <a:srgbClr val="800000"/>
                </a:solidFill>
                <a:latin typeface="メイリオ"/>
                <a:ea typeface="メイリオ"/>
                <a:cs typeface="メイリオ"/>
              </a:rPr>
              <a:t>や顧客の属性</a:t>
            </a:r>
            <a:r>
              <a:rPr lang="en-US" altLang="en-US" sz="900" dirty="0" smtClean="0">
                <a:solidFill>
                  <a:srgbClr val="800000"/>
                </a:solidFill>
                <a:latin typeface="メイリオ"/>
                <a:ea typeface="メイリオ"/>
                <a:cs typeface="メイリオ"/>
              </a:rPr>
              <a:t>を管理し、顧客の趣味・嗜好</a:t>
            </a:r>
            <a:r>
              <a:rPr lang="ja-JP" altLang="en-US" sz="900" dirty="0" smtClean="0">
                <a:solidFill>
                  <a:srgbClr val="800000"/>
                </a:solidFill>
                <a:latin typeface="メイリオ"/>
                <a:ea typeface="メイリオ"/>
                <a:cs typeface="メイリオ"/>
              </a:rPr>
              <a:t>にあわせた最適な商品やサービスを告知、提案するための仕組み。</a:t>
            </a:r>
            <a:endParaRPr kumimoji="1" lang="ja-JP" altLang="en-US" sz="900" dirty="0">
              <a:solidFill>
                <a:srgbClr val="800000"/>
              </a:solidFill>
              <a:latin typeface="メイリオ"/>
              <a:ea typeface="メイリオ"/>
              <a:cs typeface="メイリオ"/>
            </a:endParaRPr>
          </a:p>
        </p:txBody>
      </p:sp>
      <p:sp>
        <p:nvSpPr>
          <p:cNvPr id="114" name="正方形/長方形 113"/>
          <p:cNvSpPr/>
          <p:nvPr/>
        </p:nvSpPr>
        <p:spPr>
          <a:xfrm>
            <a:off x="6553200" y="5085060"/>
            <a:ext cx="2324100" cy="646331"/>
          </a:xfrm>
          <a:prstGeom prst="rect">
            <a:avLst/>
          </a:prstGeom>
        </p:spPr>
        <p:txBody>
          <a:bodyPr wrap="square">
            <a:spAutoFit/>
          </a:bodyPr>
          <a:lstStyle/>
          <a:p>
            <a:r>
              <a:rPr lang="ja-JP" altLang="en-US" sz="900" dirty="0">
                <a:solidFill>
                  <a:srgbClr val="800000"/>
                </a:solidFill>
                <a:latin typeface="メイリオ"/>
                <a:ea typeface="メイリオ"/>
                <a:cs typeface="メイリオ"/>
              </a:rPr>
              <a:t>商品の開発、設計、製造に至る業務に必要なデータを一元管理するシステムのこと。ある製品がどのような部品で構成しているかを表す部品表管理機能を</a:t>
            </a:r>
            <a:r>
              <a:rPr lang="ja-JP" altLang="en-US" sz="900" dirty="0" smtClean="0">
                <a:solidFill>
                  <a:srgbClr val="800000"/>
                </a:solidFill>
                <a:latin typeface="メイリオ"/>
                <a:ea typeface="メイリオ"/>
                <a:cs typeface="メイリオ"/>
              </a:rPr>
              <a:t>含む</a:t>
            </a:r>
            <a:endParaRPr lang="ja-JP" altLang="en-US" sz="900" dirty="0">
              <a:solidFill>
                <a:srgbClr val="800000"/>
              </a:solidFill>
              <a:latin typeface="メイリオ"/>
              <a:ea typeface="メイリオ"/>
              <a:cs typeface="メイリオ"/>
            </a:endParaRPr>
          </a:p>
        </p:txBody>
      </p:sp>
      <p:sp>
        <p:nvSpPr>
          <p:cNvPr id="115" name="正方形/長方形 114"/>
          <p:cNvSpPr/>
          <p:nvPr/>
        </p:nvSpPr>
        <p:spPr>
          <a:xfrm>
            <a:off x="7194852" y="3970082"/>
            <a:ext cx="1949148" cy="338554"/>
          </a:xfrm>
          <a:prstGeom prst="rect">
            <a:avLst/>
          </a:prstGeom>
        </p:spPr>
        <p:txBody>
          <a:bodyPr wrap="square">
            <a:spAutoFit/>
          </a:bodyPr>
          <a:lstStyle/>
          <a:p>
            <a:pPr lvl="0"/>
            <a:r>
              <a:rPr lang="en-US" altLang="ja-JP" sz="800" dirty="0" smtClean="0">
                <a:solidFill>
                  <a:srgbClr val="800000"/>
                </a:solidFill>
                <a:latin typeface="メイリオ"/>
                <a:ea typeface="メイリオ"/>
                <a:cs typeface="メイリオ"/>
              </a:rPr>
              <a:t>Customer Relationship Management</a:t>
            </a:r>
            <a:endParaRPr lang="en-US" altLang="ja-JP" sz="800" dirty="0">
              <a:solidFill>
                <a:srgbClr val="800000"/>
              </a:solidFill>
              <a:latin typeface="メイリオ"/>
              <a:ea typeface="メイリオ"/>
              <a:cs typeface="メイリオ"/>
            </a:endParaRPr>
          </a:p>
        </p:txBody>
      </p:sp>
      <p:sp>
        <p:nvSpPr>
          <p:cNvPr id="116" name="正方形/長方形 115"/>
          <p:cNvSpPr/>
          <p:nvPr/>
        </p:nvSpPr>
        <p:spPr>
          <a:xfrm>
            <a:off x="7194852" y="4892686"/>
            <a:ext cx="1949148" cy="215444"/>
          </a:xfrm>
          <a:prstGeom prst="rect">
            <a:avLst/>
          </a:prstGeom>
        </p:spPr>
        <p:txBody>
          <a:bodyPr wrap="square">
            <a:spAutoFit/>
          </a:bodyPr>
          <a:lstStyle/>
          <a:p>
            <a:pPr lvl="0"/>
            <a:r>
              <a:rPr lang="en-US" altLang="ja-JP" sz="800" dirty="0" smtClean="0">
                <a:solidFill>
                  <a:srgbClr val="800000"/>
                </a:solidFill>
                <a:latin typeface="メイリオ"/>
                <a:ea typeface="メイリオ"/>
                <a:cs typeface="メイリオ"/>
              </a:rPr>
              <a:t>Product Data Management</a:t>
            </a:r>
            <a:endParaRPr lang="en-US" altLang="ja-JP" sz="800" dirty="0">
              <a:solidFill>
                <a:srgbClr val="800000"/>
              </a:solidFill>
              <a:latin typeface="メイリオ"/>
              <a:ea typeface="メイリオ"/>
              <a:cs typeface="メイリオ"/>
            </a:endParaRPr>
          </a:p>
        </p:txBody>
      </p:sp>
      <p:sp>
        <p:nvSpPr>
          <p:cNvPr id="117" name="正方形/長方形 116"/>
          <p:cNvSpPr/>
          <p:nvPr/>
        </p:nvSpPr>
        <p:spPr>
          <a:xfrm>
            <a:off x="7199690" y="5683477"/>
            <a:ext cx="1949148" cy="215444"/>
          </a:xfrm>
          <a:prstGeom prst="rect">
            <a:avLst/>
          </a:prstGeom>
        </p:spPr>
        <p:txBody>
          <a:bodyPr wrap="square">
            <a:spAutoFit/>
          </a:bodyPr>
          <a:lstStyle/>
          <a:p>
            <a:pPr lvl="0"/>
            <a:r>
              <a:rPr lang="en-US" altLang="ja-JP" sz="800" dirty="0" smtClean="0">
                <a:solidFill>
                  <a:srgbClr val="800000"/>
                </a:solidFill>
                <a:latin typeface="メイリオ"/>
                <a:ea typeface="メイリオ"/>
                <a:cs typeface="メイリオ"/>
              </a:rPr>
              <a:t>Product Life-cycle Management</a:t>
            </a:r>
            <a:endParaRPr lang="en-US" altLang="ja-JP" sz="800" dirty="0">
              <a:solidFill>
                <a:srgbClr val="800000"/>
              </a:solidFill>
              <a:latin typeface="メイリオ"/>
              <a:ea typeface="メイリオ"/>
              <a:cs typeface="メイリオ"/>
            </a:endParaRPr>
          </a:p>
        </p:txBody>
      </p:sp>
    </p:spTree>
    <p:extLst>
      <p:ext uri="{BB962C8B-B14F-4D97-AF65-F5344CB8AC3E}">
        <p14:creationId xmlns:p14="http://schemas.microsoft.com/office/powerpoint/2010/main" val="367391807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2" name="正方形/長方形 211"/>
          <p:cNvSpPr/>
          <p:nvPr/>
        </p:nvSpPr>
        <p:spPr>
          <a:xfrm>
            <a:off x="914400" y="1753596"/>
            <a:ext cx="3581400" cy="3886200"/>
          </a:xfrm>
          <a:prstGeom prst="rect">
            <a:avLst/>
          </a:prstGeom>
          <a:solidFill>
            <a:srgbClr val="FFE389"/>
          </a:solidFill>
          <a:ln>
            <a:noFill/>
          </a:ln>
        </p:spPr>
        <p:style>
          <a:lnRef idx="3">
            <a:schemeClr val="lt1"/>
          </a:lnRef>
          <a:fillRef idx="1">
            <a:schemeClr val="accent2"/>
          </a:fillRef>
          <a:effectRef idx="1">
            <a:schemeClr val="accent2"/>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smtClean="0">
              <a:latin typeface="メイリオ"/>
              <a:ea typeface="メイリオ"/>
              <a:cs typeface="メイリオ"/>
            </a:endParaRPr>
          </a:p>
        </p:txBody>
      </p:sp>
      <p:sp>
        <p:nvSpPr>
          <p:cNvPr id="276" name="正方形/長方形 275"/>
          <p:cNvSpPr/>
          <p:nvPr/>
        </p:nvSpPr>
        <p:spPr>
          <a:xfrm>
            <a:off x="2667000" y="2058396"/>
            <a:ext cx="1752600" cy="838200"/>
          </a:xfrm>
          <a:prstGeom prst="rect">
            <a:avLst/>
          </a:prstGeom>
          <a:solidFill>
            <a:schemeClr val="accent3">
              <a:lumMod val="60000"/>
              <a:lumOff val="40000"/>
            </a:schemeClr>
          </a:solidFill>
          <a:ln>
            <a:noFill/>
          </a:ln>
        </p:spPr>
        <p:style>
          <a:lnRef idx="3">
            <a:schemeClr val="lt1"/>
          </a:lnRef>
          <a:fillRef idx="1">
            <a:schemeClr val="accent2"/>
          </a:fillRef>
          <a:effectRef idx="1">
            <a:schemeClr val="accent2"/>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sz="1200" dirty="0" smtClean="0">
              <a:latin typeface="メイリオ"/>
              <a:ea typeface="メイリオ"/>
              <a:cs typeface="メイリオ"/>
            </a:endParaRPr>
          </a:p>
        </p:txBody>
      </p:sp>
      <p:sp>
        <p:nvSpPr>
          <p:cNvPr id="272" name="正方形/長方形 271"/>
          <p:cNvSpPr/>
          <p:nvPr/>
        </p:nvSpPr>
        <p:spPr>
          <a:xfrm>
            <a:off x="5788036" y="1753596"/>
            <a:ext cx="2136764" cy="2034419"/>
          </a:xfrm>
          <a:prstGeom prst="rect">
            <a:avLst/>
          </a:prstGeom>
          <a:solidFill>
            <a:srgbClr val="CCFFCC"/>
          </a:solidFill>
          <a:ln>
            <a:noFill/>
          </a:ln>
        </p:spPr>
        <p:style>
          <a:lnRef idx="3">
            <a:schemeClr val="lt1"/>
          </a:lnRef>
          <a:fillRef idx="1">
            <a:schemeClr val="accent2"/>
          </a:fillRef>
          <a:effectRef idx="1">
            <a:schemeClr val="accent2"/>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smtClean="0">
              <a:latin typeface="メイリオ"/>
              <a:ea typeface="メイリオ"/>
              <a:cs typeface="メイリオ"/>
            </a:endParaRPr>
          </a:p>
        </p:txBody>
      </p:sp>
      <p:sp>
        <p:nvSpPr>
          <p:cNvPr id="271" name="正方形/長方形 270"/>
          <p:cNvSpPr/>
          <p:nvPr/>
        </p:nvSpPr>
        <p:spPr>
          <a:xfrm>
            <a:off x="4572000" y="1753596"/>
            <a:ext cx="1143000" cy="3886200"/>
          </a:xfrm>
          <a:prstGeom prst="rect">
            <a:avLst/>
          </a:prstGeom>
          <a:solidFill>
            <a:schemeClr val="accent1">
              <a:lumMod val="20000"/>
              <a:lumOff val="80000"/>
            </a:schemeClr>
          </a:solidFill>
          <a:ln>
            <a:noFill/>
          </a:ln>
        </p:spPr>
        <p:style>
          <a:lnRef idx="3">
            <a:schemeClr val="lt1"/>
          </a:lnRef>
          <a:fillRef idx="1">
            <a:schemeClr val="accent2"/>
          </a:fillRef>
          <a:effectRef idx="1">
            <a:schemeClr val="accent2"/>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smtClean="0">
              <a:latin typeface="メイリオ"/>
              <a:ea typeface="メイリオ"/>
              <a:cs typeface="メイリオ"/>
            </a:endParaRPr>
          </a:p>
        </p:txBody>
      </p:sp>
      <p:cxnSp>
        <p:nvCxnSpPr>
          <p:cNvPr id="205" name="カギ線コネクタ 204"/>
          <p:cNvCxnSpPr>
            <a:stCxn id="80" idx="3"/>
            <a:endCxn id="76" idx="0"/>
          </p:cNvCxnSpPr>
          <p:nvPr/>
        </p:nvCxnSpPr>
        <p:spPr bwMode="auto">
          <a:xfrm>
            <a:off x="3124200" y="3544901"/>
            <a:ext cx="779596" cy="1028095"/>
          </a:xfrm>
          <a:prstGeom prst="bentConnector2">
            <a:avLst/>
          </a:prstGeom>
          <a:solidFill>
            <a:schemeClr val="bg1"/>
          </a:solidFill>
          <a:ln w="38100" cap="flat" cmpd="sng" algn="ctr">
            <a:solidFill>
              <a:srgbClr val="FF9900"/>
            </a:solidFill>
            <a:prstDash val="solid"/>
            <a:round/>
            <a:headEnd type="none" w="med" len="med"/>
            <a:tailEnd type="triangle"/>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cxnSp>
      <p:sp>
        <p:nvSpPr>
          <p:cNvPr id="2" name="タイトル 1"/>
          <p:cNvSpPr>
            <a:spLocks noGrp="1"/>
          </p:cNvSpPr>
          <p:nvPr>
            <p:ph type="title"/>
          </p:nvPr>
        </p:nvSpPr>
        <p:spPr/>
        <p:txBody>
          <a:bodyPr/>
          <a:lstStyle/>
          <a:p>
            <a:r>
              <a:rPr lang="ja-JP" altLang="en-US" dirty="0" smtClean="0">
                <a:latin typeface="メイリオ"/>
                <a:ea typeface="メイリオ"/>
                <a:cs typeface="メイリオ"/>
              </a:rPr>
              <a:t>他の手法と</a:t>
            </a:r>
            <a:r>
              <a:rPr lang="ja-JP" altLang="en-US" dirty="0">
                <a:latin typeface="メイリオ"/>
                <a:ea typeface="メイリオ"/>
                <a:cs typeface="メイリオ"/>
              </a:rPr>
              <a:t>の関係</a:t>
            </a:r>
            <a:endParaRPr kumimoji="1" lang="ja-JP" altLang="en-US" dirty="0">
              <a:latin typeface="メイリオ"/>
              <a:ea typeface="メイリオ"/>
              <a:cs typeface="メイリオ"/>
            </a:endParaRPr>
          </a:p>
        </p:txBody>
      </p:sp>
      <p:sp>
        <p:nvSpPr>
          <p:cNvPr id="64" name="角丸四角形 63"/>
          <p:cNvSpPr/>
          <p:nvPr/>
        </p:nvSpPr>
        <p:spPr>
          <a:xfrm>
            <a:off x="914400" y="991596"/>
            <a:ext cx="7315200" cy="381000"/>
          </a:xfrm>
          <a:prstGeom prst="roundRect">
            <a:avLst>
              <a:gd name="adj" fmla="val 0"/>
            </a:avLst>
          </a:prstGeom>
          <a:solidFill>
            <a:schemeClr val="accent2">
              <a:lumMod val="75000"/>
            </a:schemeClr>
          </a:solidFill>
          <a:ln>
            <a:noFill/>
          </a:ln>
        </p:spPr>
        <p:style>
          <a:lnRef idx="3">
            <a:schemeClr val="lt1"/>
          </a:lnRef>
          <a:fillRef idx="1">
            <a:schemeClr val="accent2"/>
          </a:fillRef>
          <a:effectRef idx="1">
            <a:schemeClr val="accent2"/>
          </a:effectRef>
          <a:fontRef idx="minor">
            <a:schemeClr val="lt1"/>
          </a:fontRef>
        </p:style>
        <p:txBody>
          <a:bodyPr wrap="square" rtlCol="0" anchor="ctr">
            <a:noAutofit/>
          </a:bodyPr>
          <a:lstStyle/>
          <a:p>
            <a:pPr algn="ctr"/>
            <a:r>
              <a:rPr lang="ja-JP" altLang="en-US" dirty="0" smtClean="0">
                <a:latin typeface="メイリオ"/>
                <a:ea typeface="メイリオ"/>
                <a:cs typeface="メイリオ"/>
              </a:rPr>
              <a:t>部品・材料サプライヤー</a:t>
            </a:r>
            <a:endParaRPr kumimoji="1" lang="ja-JP" altLang="en-US" dirty="0">
              <a:latin typeface="メイリオ"/>
              <a:ea typeface="メイリオ"/>
              <a:cs typeface="メイリオ"/>
            </a:endParaRPr>
          </a:p>
        </p:txBody>
      </p:sp>
      <p:sp>
        <p:nvSpPr>
          <p:cNvPr id="65" name="角丸四角形 64"/>
          <p:cNvSpPr/>
          <p:nvPr/>
        </p:nvSpPr>
        <p:spPr>
          <a:xfrm>
            <a:off x="914400" y="6096996"/>
            <a:ext cx="7315200" cy="381000"/>
          </a:xfrm>
          <a:prstGeom prst="roundRect">
            <a:avLst>
              <a:gd name="adj" fmla="val 0"/>
            </a:avLst>
          </a:prstGeom>
          <a:solidFill>
            <a:schemeClr val="bg2">
              <a:lumMod val="50000"/>
            </a:schemeClr>
          </a:solidFill>
          <a:ln>
            <a:noFill/>
          </a:ln>
        </p:spPr>
        <p:style>
          <a:lnRef idx="3">
            <a:schemeClr val="lt1"/>
          </a:lnRef>
          <a:fillRef idx="1">
            <a:schemeClr val="accent2"/>
          </a:fillRef>
          <a:effectRef idx="1">
            <a:schemeClr val="accent2"/>
          </a:effectRef>
          <a:fontRef idx="minor">
            <a:schemeClr val="lt1"/>
          </a:fontRef>
        </p:style>
        <p:txBody>
          <a:bodyPr wrap="square" rtlCol="0" anchor="ctr">
            <a:noAutofit/>
          </a:bodyPr>
          <a:lstStyle/>
          <a:p>
            <a:pPr algn="ctr"/>
            <a:r>
              <a:rPr kumimoji="1" lang="ja-JP" altLang="en-US" dirty="0" smtClean="0">
                <a:latin typeface="メイリオ"/>
                <a:ea typeface="メイリオ"/>
                <a:cs typeface="メイリオ"/>
              </a:rPr>
              <a:t>消費者</a:t>
            </a:r>
            <a:r>
              <a:rPr lang="ja-JP" altLang="en-US" dirty="0" smtClean="0">
                <a:latin typeface="メイリオ"/>
                <a:ea typeface="メイリオ"/>
                <a:cs typeface="メイリオ"/>
              </a:rPr>
              <a:t>／購入企業</a:t>
            </a:r>
            <a:endParaRPr kumimoji="1" lang="ja-JP" altLang="en-US" dirty="0">
              <a:latin typeface="メイリオ"/>
              <a:ea typeface="メイリオ"/>
              <a:cs typeface="メイリオ"/>
            </a:endParaRPr>
          </a:p>
        </p:txBody>
      </p:sp>
      <p:sp>
        <p:nvSpPr>
          <p:cNvPr id="6" name="正方形/長方形 5"/>
          <p:cNvSpPr/>
          <p:nvPr/>
        </p:nvSpPr>
        <p:spPr>
          <a:xfrm>
            <a:off x="2209800" y="4572996"/>
            <a:ext cx="914400" cy="273352"/>
          </a:xfrm>
          <a:prstGeom prst="rect">
            <a:avLst/>
          </a:prstGeom>
          <a:solidFill>
            <a:srgbClr val="800000"/>
          </a:solidFill>
          <a:ln>
            <a:noFill/>
          </a:ln>
        </p:spPr>
        <p:style>
          <a:lnRef idx="3">
            <a:schemeClr val="lt1"/>
          </a:lnRef>
          <a:fillRef idx="1">
            <a:schemeClr val="accent2"/>
          </a:fillRef>
          <a:effectRef idx="1">
            <a:schemeClr val="accent2"/>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kumimoji="1" lang="ja-JP" altLang="en-US" sz="1200" dirty="0" smtClean="0">
                <a:latin typeface="メイリオ"/>
                <a:ea typeface="メイリオ"/>
                <a:cs typeface="メイリオ"/>
              </a:rPr>
              <a:t>在庫引当</a:t>
            </a:r>
            <a:endParaRPr kumimoji="1" lang="ja-JP" altLang="en-US" sz="1200" dirty="0">
              <a:latin typeface="メイリオ"/>
              <a:ea typeface="メイリオ"/>
              <a:cs typeface="メイリオ"/>
            </a:endParaRPr>
          </a:p>
        </p:txBody>
      </p:sp>
      <p:sp>
        <p:nvSpPr>
          <p:cNvPr id="67" name="正方形/長方形 66"/>
          <p:cNvSpPr/>
          <p:nvPr/>
        </p:nvSpPr>
        <p:spPr>
          <a:xfrm>
            <a:off x="2209800" y="5137844"/>
            <a:ext cx="914400" cy="273352"/>
          </a:xfrm>
          <a:prstGeom prst="rect">
            <a:avLst/>
          </a:prstGeom>
          <a:solidFill>
            <a:srgbClr val="800000"/>
          </a:solidFill>
          <a:ln>
            <a:noFill/>
          </a:ln>
        </p:spPr>
        <p:style>
          <a:lnRef idx="3">
            <a:schemeClr val="lt1"/>
          </a:lnRef>
          <a:fillRef idx="1">
            <a:schemeClr val="accent2"/>
          </a:fillRef>
          <a:effectRef idx="1">
            <a:schemeClr val="accent2"/>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kumimoji="1" lang="ja-JP" altLang="en-US" sz="1200" dirty="0" smtClean="0">
                <a:latin typeface="メイリオ"/>
                <a:ea typeface="メイリオ"/>
                <a:cs typeface="メイリオ"/>
              </a:rPr>
              <a:t>受注処理</a:t>
            </a:r>
            <a:endParaRPr kumimoji="1" lang="ja-JP" altLang="en-US" sz="1200" dirty="0">
              <a:latin typeface="メイリオ"/>
              <a:ea typeface="メイリオ"/>
              <a:cs typeface="メイリオ"/>
            </a:endParaRPr>
          </a:p>
        </p:txBody>
      </p:sp>
      <p:sp>
        <p:nvSpPr>
          <p:cNvPr id="69" name="正方形/長方形 68"/>
          <p:cNvSpPr/>
          <p:nvPr/>
        </p:nvSpPr>
        <p:spPr>
          <a:xfrm>
            <a:off x="3446596" y="5137844"/>
            <a:ext cx="914400" cy="273352"/>
          </a:xfrm>
          <a:prstGeom prst="rect">
            <a:avLst/>
          </a:prstGeom>
          <a:solidFill>
            <a:srgbClr val="800000"/>
          </a:solidFill>
          <a:ln>
            <a:noFill/>
          </a:ln>
        </p:spPr>
        <p:style>
          <a:lnRef idx="3">
            <a:schemeClr val="lt1"/>
          </a:lnRef>
          <a:fillRef idx="1">
            <a:schemeClr val="accent2"/>
          </a:fillRef>
          <a:effectRef idx="1">
            <a:schemeClr val="accent2"/>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kumimoji="1" lang="ja-JP" altLang="en-US" sz="1200" dirty="0" smtClean="0">
                <a:latin typeface="メイリオ"/>
                <a:ea typeface="メイリオ"/>
                <a:cs typeface="メイリオ"/>
              </a:rPr>
              <a:t>納期回答</a:t>
            </a:r>
            <a:endParaRPr kumimoji="1" lang="ja-JP" altLang="en-US" sz="1200" dirty="0">
              <a:latin typeface="メイリオ"/>
              <a:ea typeface="メイリオ"/>
              <a:cs typeface="メイリオ"/>
            </a:endParaRPr>
          </a:p>
        </p:txBody>
      </p:sp>
      <p:sp>
        <p:nvSpPr>
          <p:cNvPr id="70" name="正方形/長方形 69"/>
          <p:cNvSpPr/>
          <p:nvPr/>
        </p:nvSpPr>
        <p:spPr>
          <a:xfrm>
            <a:off x="2209800" y="3986377"/>
            <a:ext cx="914400" cy="273352"/>
          </a:xfrm>
          <a:prstGeom prst="rect">
            <a:avLst/>
          </a:prstGeom>
          <a:solidFill>
            <a:srgbClr val="800000"/>
          </a:solidFill>
          <a:ln>
            <a:noFill/>
          </a:ln>
        </p:spPr>
        <p:style>
          <a:lnRef idx="3">
            <a:schemeClr val="lt1"/>
          </a:lnRef>
          <a:fillRef idx="1">
            <a:schemeClr val="accent2"/>
          </a:fillRef>
          <a:effectRef idx="1">
            <a:schemeClr val="accent2"/>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kumimoji="1" lang="ja-JP" altLang="en-US" sz="1200" dirty="0" smtClean="0">
                <a:latin typeface="メイリオ"/>
                <a:ea typeface="メイリオ"/>
                <a:cs typeface="メイリオ"/>
              </a:rPr>
              <a:t>出荷処理</a:t>
            </a:r>
            <a:endParaRPr kumimoji="1" lang="ja-JP" altLang="en-US" sz="1200" dirty="0">
              <a:latin typeface="メイリオ"/>
              <a:ea typeface="メイリオ"/>
              <a:cs typeface="メイリオ"/>
            </a:endParaRPr>
          </a:p>
        </p:txBody>
      </p:sp>
      <p:sp>
        <p:nvSpPr>
          <p:cNvPr id="75" name="正方形/長方形 74"/>
          <p:cNvSpPr/>
          <p:nvPr/>
        </p:nvSpPr>
        <p:spPr>
          <a:xfrm>
            <a:off x="4734079" y="3514663"/>
            <a:ext cx="914400" cy="273352"/>
          </a:xfrm>
          <a:prstGeom prst="rect">
            <a:avLst/>
          </a:prstGeom>
          <a:solidFill>
            <a:srgbClr val="0000FF"/>
          </a:solidFill>
          <a:ln>
            <a:noFill/>
          </a:ln>
        </p:spPr>
        <p:style>
          <a:lnRef idx="3">
            <a:schemeClr val="lt1"/>
          </a:lnRef>
          <a:fillRef idx="1">
            <a:schemeClr val="accent2"/>
          </a:fillRef>
          <a:effectRef idx="1">
            <a:schemeClr val="accent2"/>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kumimoji="1" lang="ja-JP" altLang="en-US" sz="1200" dirty="0" smtClean="0">
                <a:latin typeface="メイリオ"/>
                <a:ea typeface="メイリオ"/>
                <a:cs typeface="メイリオ"/>
              </a:rPr>
              <a:t>販売計画</a:t>
            </a:r>
            <a:endParaRPr kumimoji="1" lang="ja-JP" altLang="en-US" sz="1200" dirty="0">
              <a:latin typeface="メイリオ"/>
              <a:ea typeface="メイリオ"/>
              <a:cs typeface="メイリオ"/>
            </a:endParaRPr>
          </a:p>
        </p:txBody>
      </p:sp>
      <p:sp>
        <p:nvSpPr>
          <p:cNvPr id="76" name="正方形/長方形 75"/>
          <p:cNvSpPr/>
          <p:nvPr/>
        </p:nvSpPr>
        <p:spPr>
          <a:xfrm>
            <a:off x="3446596" y="4572996"/>
            <a:ext cx="914400" cy="273352"/>
          </a:xfrm>
          <a:prstGeom prst="rect">
            <a:avLst/>
          </a:prstGeom>
          <a:solidFill>
            <a:srgbClr val="800000"/>
          </a:solidFill>
          <a:ln>
            <a:noFill/>
          </a:ln>
        </p:spPr>
        <p:style>
          <a:lnRef idx="3">
            <a:schemeClr val="lt1"/>
          </a:lnRef>
          <a:fillRef idx="1">
            <a:schemeClr val="accent2"/>
          </a:fillRef>
          <a:effectRef idx="1">
            <a:schemeClr val="accent2"/>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kumimoji="1" lang="ja-JP" altLang="en-US" sz="1200" dirty="0" smtClean="0">
                <a:latin typeface="メイリオ"/>
                <a:ea typeface="メイリオ"/>
                <a:cs typeface="メイリオ"/>
              </a:rPr>
              <a:t>顧客管理</a:t>
            </a:r>
            <a:endParaRPr kumimoji="1" lang="ja-JP" altLang="en-US" sz="1200" dirty="0">
              <a:latin typeface="メイリオ"/>
              <a:ea typeface="メイリオ"/>
              <a:cs typeface="メイリオ"/>
            </a:endParaRPr>
          </a:p>
        </p:txBody>
      </p:sp>
      <p:sp>
        <p:nvSpPr>
          <p:cNvPr id="78" name="正方形/長方形 77"/>
          <p:cNvSpPr/>
          <p:nvPr/>
        </p:nvSpPr>
        <p:spPr>
          <a:xfrm>
            <a:off x="4730448" y="3986376"/>
            <a:ext cx="914400" cy="273352"/>
          </a:xfrm>
          <a:prstGeom prst="rect">
            <a:avLst/>
          </a:prstGeom>
          <a:solidFill>
            <a:srgbClr val="0000FF"/>
          </a:solidFill>
          <a:ln>
            <a:noFill/>
          </a:ln>
        </p:spPr>
        <p:style>
          <a:lnRef idx="3">
            <a:schemeClr val="lt1"/>
          </a:lnRef>
          <a:fillRef idx="1">
            <a:schemeClr val="accent2"/>
          </a:fillRef>
          <a:effectRef idx="1">
            <a:schemeClr val="accent2"/>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kumimoji="1" lang="ja-JP" altLang="en-US" sz="1200" dirty="0" smtClean="0">
                <a:latin typeface="メイリオ"/>
                <a:ea typeface="メイリオ"/>
                <a:cs typeface="メイリオ"/>
              </a:rPr>
              <a:t>需要予測</a:t>
            </a:r>
            <a:endParaRPr kumimoji="1" lang="ja-JP" altLang="en-US" sz="1200" dirty="0">
              <a:latin typeface="メイリオ"/>
              <a:ea typeface="メイリオ"/>
              <a:cs typeface="メイリオ"/>
            </a:endParaRPr>
          </a:p>
        </p:txBody>
      </p:sp>
      <p:sp>
        <p:nvSpPr>
          <p:cNvPr id="80" name="正方形/長方形 79"/>
          <p:cNvSpPr/>
          <p:nvPr/>
        </p:nvSpPr>
        <p:spPr>
          <a:xfrm>
            <a:off x="2209800" y="3408225"/>
            <a:ext cx="914400" cy="273352"/>
          </a:xfrm>
          <a:prstGeom prst="rect">
            <a:avLst/>
          </a:prstGeom>
          <a:solidFill>
            <a:srgbClr val="800000"/>
          </a:solidFill>
          <a:ln>
            <a:noFill/>
          </a:ln>
        </p:spPr>
        <p:style>
          <a:lnRef idx="3">
            <a:schemeClr val="lt1"/>
          </a:lnRef>
          <a:fillRef idx="1">
            <a:schemeClr val="accent2"/>
          </a:fillRef>
          <a:effectRef idx="1">
            <a:schemeClr val="accent2"/>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kumimoji="1" lang="ja-JP" altLang="en-US" sz="1200" dirty="0" smtClean="0">
                <a:latin typeface="メイリオ"/>
                <a:ea typeface="メイリオ"/>
                <a:cs typeface="メイリオ"/>
              </a:rPr>
              <a:t>請求処理</a:t>
            </a:r>
            <a:endParaRPr kumimoji="1" lang="ja-JP" altLang="en-US" sz="1200" dirty="0">
              <a:latin typeface="メイリオ"/>
              <a:ea typeface="メイリオ"/>
              <a:cs typeface="メイリオ"/>
            </a:endParaRPr>
          </a:p>
        </p:txBody>
      </p:sp>
      <p:sp>
        <p:nvSpPr>
          <p:cNvPr id="84" name="正方形/長方形 83"/>
          <p:cNvSpPr/>
          <p:nvPr/>
        </p:nvSpPr>
        <p:spPr>
          <a:xfrm>
            <a:off x="4730448" y="2570025"/>
            <a:ext cx="914400" cy="273352"/>
          </a:xfrm>
          <a:prstGeom prst="rect">
            <a:avLst/>
          </a:prstGeom>
          <a:solidFill>
            <a:srgbClr val="0000FF"/>
          </a:solidFill>
          <a:ln>
            <a:noFill/>
          </a:ln>
        </p:spPr>
        <p:style>
          <a:lnRef idx="3">
            <a:schemeClr val="lt1"/>
          </a:lnRef>
          <a:fillRef idx="1">
            <a:schemeClr val="accent2"/>
          </a:fillRef>
          <a:effectRef idx="1">
            <a:schemeClr val="accent2"/>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kumimoji="1" lang="ja-JP" altLang="en-US" sz="1200" dirty="0" smtClean="0">
                <a:latin typeface="メイリオ"/>
                <a:ea typeface="メイリオ"/>
                <a:cs typeface="メイリオ"/>
              </a:rPr>
              <a:t>生産日程</a:t>
            </a:r>
            <a:endParaRPr kumimoji="1" lang="ja-JP" altLang="en-US" sz="1200" dirty="0">
              <a:latin typeface="メイリオ"/>
              <a:ea typeface="メイリオ"/>
              <a:cs typeface="メイリオ"/>
            </a:endParaRPr>
          </a:p>
        </p:txBody>
      </p:sp>
      <p:sp>
        <p:nvSpPr>
          <p:cNvPr id="85" name="正方形/長方形 84"/>
          <p:cNvSpPr/>
          <p:nvPr/>
        </p:nvSpPr>
        <p:spPr>
          <a:xfrm>
            <a:off x="4734079" y="3048996"/>
            <a:ext cx="914400" cy="273352"/>
          </a:xfrm>
          <a:prstGeom prst="rect">
            <a:avLst/>
          </a:prstGeom>
          <a:solidFill>
            <a:srgbClr val="0000FF"/>
          </a:solidFill>
          <a:ln>
            <a:noFill/>
          </a:ln>
        </p:spPr>
        <p:style>
          <a:lnRef idx="3">
            <a:schemeClr val="lt1"/>
          </a:lnRef>
          <a:fillRef idx="1">
            <a:schemeClr val="accent2"/>
          </a:fillRef>
          <a:effectRef idx="1">
            <a:schemeClr val="accent2"/>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kumimoji="1" lang="ja-JP" altLang="en-US" sz="1200" dirty="0" smtClean="0">
                <a:latin typeface="メイリオ"/>
                <a:ea typeface="メイリオ"/>
                <a:cs typeface="メイリオ"/>
              </a:rPr>
              <a:t>生産計画</a:t>
            </a:r>
            <a:endParaRPr kumimoji="1" lang="ja-JP" altLang="en-US" sz="1200" dirty="0">
              <a:latin typeface="メイリオ"/>
              <a:ea typeface="メイリオ"/>
              <a:cs typeface="メイリオ"/>
            </a:endParaRPr>
          </a:p>
        </p:txBody>
      </p:sp>
      <p:sp>
        <p:nvSpPr>
          <p:cNvPr id="89" name="正方形/長方形 88"/>
          <p:cNvSpPr/>
          <p:nvPr/>
        </p:nvSpPr>
        <p:spPr>
          <a:xfrm>
            <a:off x="4734079" y="2091053"/>
            <a:ext cx="914400" cy="273352"/>
          </a:xfrm>
          <a:prstGeom prst="rect">
            <a:avLst/>
          </a:prstGeom>
          <a:solidFill>
            <a:srgbClr val="0000FF"/>
          </a:solidFill>
          <a:ln>
            <a:noFill/>
          </a:ln>
        </p:spPr>
        <p:style>
          <a:lnRef idx="3">
            <a:schemeClr val="lt1"/>
          </a:lnRef>
          <a:fillRef idx="1">
            <a:schemeClr val="accent2"/>
          </a:fillRef>
          <a:effectRef idx="1">
            <a:schemeClr val="accent2"/>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kumimoji="1" lang="ja-JP" altLang="en-US" sz="1200" dirty="0" smtClean="0">
                <a:latin typeface="メイリオ"/>
                <a:ea typeface="メイリオ"/>
                <a:cs typeface="メイリオ"/>
              </a:rPr>
              <a:t>調達計画</a:t>
            </a:r>
            <a:endParaRPr kumimoji="1" lang="ja-JP" altLang="en-US" sz="1200" dirty="0">
              <a:latin typeface="メイリオ"/>
              <a:ea typeface="メイリオ"/>
              <a:cs typeface="メイリオ"/>
            </a:endParaRPr>
          </a:p>
        </p:txBody>
      </p:sp>
      <p:sp>
        <p:nvSpPr>
          <p:cNvPr id="106" name="正方形/長方形 105"/>
          <p:cNvSpPr/>
          <p:nvPr/>
        </p:nvSpPr>
        <p:spPr>
          <a:xfrm>
            <a:off x="3462868" y="2570025"/>
            <a:ext cx="914400" cy="273352"/>
          </a:xfrm>
          <a:prstGeom prst="rect">
            <a:avLst/>
          </a:prstGeom>
          <a:solidFill>
            <a:srgbClr val="800000"/>
          </a:solidFill>
          <a:ln>
            <a:noFill/>
          </a:ln>
        </p:spPr>
        <p:style>
          <a:lnRef idx="3">
            <a:schemeClr val="lt1"/>
          </a:lnRef>
          <a:fillRef idx="1">
            <a:schemeClr val="accent2"/>
          </a:fillRef>
          <a:effectRef idx="1">
            <a:schemeClr val="accent2"/>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kumimoji="1" lang="ja-JP" altLang="en-US" sz="1200" dirty="0" smtClean="0">
                <a:latin typeface="メイリオ"/>
                <a:ea typeface="メイリオ"/>
                <a:cs typeface="メイリオ"/>
              </a:rPr>
              <a:t>生産管理</a:t>
            </a:r>
            <a:endParaRPr kumimoji="1" lang="ja-JP" altLang="en-US" sz="1200" dirty="0">
              <a:latin typeface="メイリオ"/>
              <a:ea typeface="メイリオ"/>
              <a:cs typeface="メイリオ"/>
            </a:endParaRPr>
          </a:p>
        </p:txBody>
      </p:sp>
      <p:sp>
        <p:nvSpPr>
          <p:cNvPr id="107" name="正方形/長方形 106"/>
          <p:cNvSpPr/>
          <p:nvPr/>
        </p:nvSpPr>
        <p:spPr>
          <a:xfrm>
            <a:off x="3462868" y="2091053"/>
            <a:ext cx="914400" cy="273352"/>
          </a:xfrm>
          <a:prstGeom prst="rect">
            <a:avLst/>
          </a:prstGeom>
          <a:solidFill>
            <a:srgbClr val="800000"/>
          </a:solidFill>
          <a:ln>
            <a:noFill/>
          </a:ln>
        </p:spPr>
        <p:style>
          <a:lnRef idx="3">
            <a:schemeClr val="lt1"/>
          </a:lnRef>
          <a:fillRef idx="1">
            <a:schemeClr val="accent2"/>
          </a:fillRef>
          <a:effectRef idx="1">
            <a:schemeClr val="accent2"/>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kumimoji="1" lang="ja-JP" altLang="en-US" sz="1200" dirty="0" smtClean="0">
                <a:latin typeface="メイリオ"/>
                <a:ea typeface="メイリオ"/>
                <a:cs typeface="メイリオ"/>
              </a:rPr>
              <a:t>調達管理</a:t>
            </a:r>
            <a:endParaRPr kumimoji="1" lang="ja-JP" altLang="en-US" sz="1200" dirty="0">
              <a:latin typeface="メイリオ"/>
              <a:ea typeface="メイリオ"/>
              <a:cs typeface="メイリオ"/>
            </a:endParaRPr>
          </a:p>
        </p:txBody>
      </p:sp>
      <p:cxnSp>
        <p:nvCxnSpPr>
          <p:cNvPr id="9" name="直線矢印コネクタ 8"/>
          <p:cNvCxnSpPr>
            <a:endCxn id="67" idx="2"/>
          </p:cNvCxnSpPr>
          <p:nvPr/>
        </p:nvCxnSpPr>
        <p:spPr bwMode="auto">
          <a:xfrm flipV="1">
            <a:off x="2667000" y="5411196"/>
            <a:ext cx="0" cy="685800"/>
          </a:xfrm>
          <a:prstGeom prst="straightConnector1">
            <a:avLst/>
          </a:prstGeom>
          <a:solidFill>
            <a:schemeClr val="bg1"/>
          </a:solidFill>
          <a:ln w="38100" cap="flat" cmpd="sng" algn="ctr">
            <a:solidFill>
              <a:srgbClr val="FF9900"/>
            </a:solidFill>
            <a:prstDash val="solid"/>
            <a:round/>
            <a:headEnd type="none" w="med" len="med"/>
            <a:tailEnd type="triangle"/>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cxnSp>
      <p:cxnSp>
        <p:nvCxnSpPr>
          <p:cNvPr id="120" name="直線矢印コネクタ 119"/>
          <p:cNvCxnSpPr>
            <a:stCxn id="67" idx="0"/>
            <a:endCxn id="6" idx="2"/>
          </p:cNvCxnSpPr>
          <p:nvPr/>
        </p:nvCxnSpPr>
        <p:spPr bwMode="auto">
          <a:xfrm flipV="1">
            <a:off x="2667000" y="4846348"/>
            <a:ext cx="0" cy="291496"/>
          </a:xfrm>
          <a:prstGeom prst="straightConnector1">
            <a:avLst/>
          </a:prstGeom>
          <a:solidFill>
            <a:schemeClr val="bg1"/>
          </a:solidFill>
          <a:ln w="38100" cap="flat" cmpd="sng" algn="ctr">
            <a:solidFill>
              <a:srgbClr val="FF9900"/>
            </a:solidFill>
            <a:prstDash val="solid"/>
            <a:round/>
            <a:headEnd type="none" w="med" len="med"/>
            <a:tailEnd type="triangle"/>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cxnSp>
      <p:cxnSp>
        <p:nvCxnSpPr>
          <p:cNvPr id="122" name="直線矢印コネクタ 121"/>
          <p:cNvCxnSpPr>
            <a:stCxn id="6" idx="0"/>
            <a:endCxn id="70" idx="2"/>
          </p:cNvCxnSpPr>
          <p:nvPr/>
        </p:nvCxnSpPr>
        <p:spPr bwMode="auto">
          <a:xfrm flipV="1">
            <a:off x="2667000" y="4259729"/>
            <a:ext cx="0" cy="313267"/>
          </a:xfrm>
          <a:prstGeom prst="straightConnector1">
            <a:avLst/>
          </a:prstGeom>
          <a:solidFill>
            <a:schemeClr val="bg1"/>
          </a:solidFill>
          <a:ln w="38100" cap="flat" cmpd="sng" algn="ctr">
            <a:solidFill>
              <a:srgbClr val="FF9900"/>
            </a:solidFill>
            <a:prstDash val="solid"/>
            <a:round/>
            <a:headEnd type="none" w="med" len="med"/>
            <a:tailEnd type="triangle"/>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cxnSp>
      <p:cxnSp>
        <p:nvCxnSpPr>
          <p:cNvPr id="123" name="カギ線コネクタ 122"/>
          <p:cNvCxnSpPr>
            <a:stCxn id="70" idx="1"/>
          </p:cNvCxnSpPr>
          <p:nvPr/>
        </p:nvCxnSpPr>
        <p:spPr bwMode="auto">
          <a:xfrm rot="10800000" flipV="1">
            <a:off x="1981200" y="4123052"/>
            <a:ext cx="228600" cy="1973943"/>
          </a:xfrm>
          <a:prstGeom prst="bentConnector2">
            <a:avLst/>
          </a:prstGeom>
          <a:solidFill>
            <a:schemeClr val="bg1"/>
          </a:solidFill>
          <a:ln w="38100" cap="flat" cmpd="sng" algn="ctr">
            <a:solidFill>
              <a:srgbClr val="FF9900"/>
            </a:solidFill>
            <a:prstDash val="solid"/>
            <a:round/>
            <a:headEnd type="none" w="med" len="med"/>
            <a:tailEnd type="triangle"/>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cxnSp>
      <p:cxnSp>
        <p:nvCxnSpPr>
          <p:cNvPr id="124" name="直線矢印コネクタ 123"/>
          <p:cNvCxnSpPr>
            <a:stCxn id="70" idx="0"/>
            <a:endCxn id="80" idx="2"/>
          </p:cNvCxnSpPr>
          <p:nvPr/>
        </p:nvCxnSpPr>
        <p:spPr bwMode="auto">
          <a:xfrm flipV="1">
            <a:off x="2667000" y="3681577"/>
            <a:ext cx="0" cy="304800"/>
          </a:xfrm>
          <a:prstGeom prst="straightConnector1">
            <a:avLst/>
          </a:prstGeom>
          <a:solidFill>
            <a:schemeClr val="bg1"/>
          </a:solidFill>
          <a:ln w="38100" cap="flat" cmpd="sng" algn="ctr">
            <a:solidFill>
              <a:srgbClr val="FF9900"/>
            </a:solidFill>
            <a:prstDash val="solid"/>
            <a:round/>
            <a:headEnd type="none" w="med" len="med"/>
            <a:tailEnd type="triangle"/>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cxnSp>
      <p:cxnSp>
        <p:nvCxnSpPr>
          <p:cNvPr id="125" name="カギ線コネクタ 124"/>
          <p:cNvCxnSpPr>
            <a:stCxn id="80" idx="1"/>
          </p:cNvCxnSpPr>
          <p:nvPr/>
        </p:nvCxnSpPr>
        <p:spPr bwMode="auto">
          <a:xfrm rot="10800000" flipV="1">
            <a:off x="1447800" y="3544901"/>
            <a:ext cx="762000" cy="2552094"/>
          </a:xfrm>
          <a:prstGeom prst="bentConnector2">
            <a:avLst/>
          </a:prstGeom>
          <a:solidFill>
            <a:schemeClr val="bg1"/>
          </a:solidFill>
          <a:ln w="38100" cap="flat" cmpd="sng" algn="ctr">
            <a:solidFill>
              <a:srgbClr val="FF9900"/>
            </a:solidFill>
            <a:prstDash val="solid"/>
            <a:round/>
            <a:headEnd type="none" w="med" len="med"/>
            <a:tailEnd type="triangle"/>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cxnSp>
      <p:sp>
        <p:nvSpPr>
          <p:cNvPr id="119" name="角丸四角形 118"/>
          <p:cNvSpPr/>
          <p:nvPr/>
        </p:nvSpPr>
        <p:spPr>
          <a:xfrm>
            <a:off x="1066800" y="3986376"/>
            <a:ext cx="762000" cy="273353"/>
          </a:xfrm>
          <a:prstGeom prst="roundRect">
            <a:avLst>
              <a:gd name="adj" fmla="val 50000"/>
            </a:avLst>
          </a:prstGeom>
          <a:solidFill>
            <a:srgbClr val="FF6600"/>
          </a:solidFill>
          <a:ln>
            <a:noFill/>
          </a:ln>
        </p:spPr>
        <p:style>
          <a:lnRef idx="3">
            <a:schemeClr val="lt1"/>
          </a:lnRef>
          <a:fillRef idx="1">
            <a:schemeClr val="accent2"/>
          </a:fillRef>
          <a:effectRef idx="1">
            <a:schemeClr val="accent2"/>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kumimoji="1" lang="ja-JP" altLang="en-US" sz="800" dirty="0" smtClean="0">
                <a:latin typeface="メイリオ"/>
                <a:ea typeface="メイリオ"/>
                <a:cs typeface="メイリオ"/>
              </a:rPr>
              <a:t>請</a:t>
            </a:r>
            <a:r>
              <a:rPr kumimoji="1" lang="en-US" altLang="ja-JP" sz="800" dirty="0" smtClean="0">
                <a:latin typeface="メイリオ"/>
                <a:ea typeface="メイリオ"/>
                <a:cs typeface="メイリオ"/>
              </a:rPr>
              <a:t> </a:t>
            </a:r>
            <a:r>
              <a:rPr kumimoji="1" lang="ja-JP" altLang="en-US" sz="800" dirty="0" smtClean="0">
                <a:latin typeface="メイリオ"/>
                <a:ea typeface="メイリオ"/>
                <a:cs typeface="メイリオ"/>
              </a:rPr>
              <a:t>求</a:t>
            </a:r>
          </a:p>
        </p:txBody>
      </p:sp>
      <p:cxnSp>
        <p:nvCxnSpPr>
          <p:cNvPr id="126" name="直線矢印コネクタ 125"/>
          <p:cNvCxnSpPr>
            <a:stCxn id="70" idx="3"/>
            <a:endCxn id="79" idx="1"/>
          </p:cNvCxnSpPr>
          <p:nvPr/>
        </p:nvCxnSpPr>
        <p:spPr bwMode="auto">
          <a:xfrm flipV="1">
            <a:off x="3124200" y="4123052"/>
            <a:ext cx="338668" cy="1"/>
          </a:xfrm>
          <a:prstGeom prst="straightConnector1">
            <a:avLst/>
          </a:prstGeom>
          <a:ln>
            <a:noFill/>
            <a:headEnd type="none" w="med" len="med"/>
            <a:tailEnd type="triangle"/>
          </a:ln>
          <a:extLst/>
        </p:spPr>
        <p:style>
          <a:lnRef idx="3">
            <a:schemeClr val="lt1"/>
          </a:lnRef>
          <a:fillRef idx="1">
            <a:schemeClr val="accent2"/>
          </a:fillRef>
          <a:effectRef idx="1">
            <a:schemeClr val="accent2"/>
          </a:effectRef>
          <a:fontRef idx="minor">
            <a:schemeClr val="lt1"/>
          </a:fontRef>
        </p:style>
      </p:cxnSp>
      <p:cxnSp>
        <p:nvCxnSpPr>
          <p:cNvPr id="128" name="直線矢印コネクタ 127"/>
          <p:cNvCxnSpPr>
            <a:stCxn id="79" idx="3"/>
            <a:endCxn id="78" idx="1"/>
          </p:cNvCxnSpPr>
          <p:nvPr/>
        </p:nvCxnSpPr>
        <p:spPr bwMode="auto">
          <a:xfrm>
            <a:off x="4377268" y="4123052"/>
            <a:ext cx="353180" cy="0"/>
          </a:xfrm>
          <a:prstGeom prst="straightConnector1">
            <a:avLst/>
          </a:prstGeom>
          <a:ln>
            <a:noFill/>
            <a:headEnd type="none" w="med" len="med"/>
            <a:tailEnd type="triangle"/>
          </a:ln>
          <a:extLst/>
        </p:spPr>
        <p:style>
          <a:lnRef idx="3">
            <a:schemeClr val="lt1"/>
          </a:lnRef>
          <a:fillRef idx="1">
            <a:schemeClr val="accent2"/>
          </a:fillRef>
          <a:effectRef idx="1">
            <a:schemeClr val="accent2"/>
          </a:effectRef>
          <a:fontRef idx="minor">
            <a:schemeClr val="lt1"/>
          </a:fontRef>
        </p:style>
      </p:cxnSp>
      <p:cxnSp>
        <p:nvCxnSpPr>
          <p:cNvPr id="131" name="カギ線コネクタ 130"/>
          <p:cNvCxnSpPr>
            <a:stCxn id="69" idx="3"/>
            <a:endCxn id="78" idx="2"/>
          </p:cNvCxnSpPr>
          <p:nvPr/>
        </p:nvCxnSpPr>
        <p:spPr bwMode="auto">
          <a:xfrm flipV="1">
            <a:off x="4360996" y="4259728"/>
            <a:ext cx="826652" cy="1014792"/>
          </a:xfrm>
          <a:prstGeom prst="bentConnector2">
            <a:avLst/>
          </a:prstGeom>
          <a:solidFill>
            <a:schemeClr val="bg1"/>
          </a:solidFill>
          <a:ln w="38100" cap="flat" cmpd="sng" algn="ctr">
            <a:solidFill>
              <a:srgbClr val="FF9900"/>
            </a:solidFill>
            <a:prstDash val="solid"/>
            <a:round/>
            <a:headEnd type="none" w="med" len="med"/>
            <a:tailEnd type="triangle"/>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cxnSp>
      <p:cxnSp>
        <p:nvCxnSpPr>
          <p:cNvPr id="134" name="直線矢印コネクタ 133"/>
          <p:cNvCxnSpPr>
            <a:stCxn id="78" idx="0"/>
            <a:endCxn id="75" idx="2"/>
          </p:cNvCxnSpPr>
          <p:nvPr/>
        </p:nvCxnSpPr>
        <p:spPr bwMode="auto">
          <a:xfrm flipV="1">
            <a:off x="5187648" y="3788015"/>
            <a:ext cx="3631" cy="198361"/>
          </a:xfrm>
          <a:prstGeom prst="straightConnector1">
            <a:avLst/>
          </a:prstGeom>
          <a:solidFill>
            <a:schemeClr val="bg1"/>
          </a:solidFill>
          <a:ln w="38100" cap="flat" cmpd="sng" algn="ctr">
            <a:solidFill>
              <a:schemeClr val="accent5">
                <a:lumMod val="50000"/>
              </a:schemeClr>
            </a:solidFill>
            <a:prstDash val="solid"/>
            <a:round/>
            <a:headEnd type="none" w="med" len="med"/>
            <a:tailEnd type="triangle"/>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cxnSp>
      <p:cxnSp>
        <p:nvCxnSpPr>
          <p:cNvPr id="148" name="直線矢印コネクタ 147"/>
          <p:cNvCxnSpPr>
            <a:stCxn id="75" idx="0"/>
            <a:endCxn id="85" idx="2"/>
          </p:cNvCxnSpPr>
          <p:nvPr/>
        </p:nvCxnSpPr>
        <p:spPr bwMode="auto">
          <a:xfrm flipV="1">
            <a:off x="5191279" y="3322348"/>
            <a:ext cx="0" cy="192315"/>
          </a:xfrm>
          <a:prstGeom prst="straightConnector1">
            <a:avLst/>
          </a:prstGeom>
          <a:solidFill>
            <a:schemeClr val="bg1"/>
          </a:solidFill>
          <a:ln w="38100" cap="flat" cmpd="sng" algn="ctr">
            <a:solidFill>
              <a:schemeClr val="accent5">
                <a:lumMod val="50000"/>
              </a:schemeClr>
            </a:solidFill>
            <a:prstDash val="solid"/>
            <a:round/>
            <a:headEnd type="none" w="med" len="med"/>
            <a:tailEnd type="triangle"/>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cxnSp>
      <p:cxnSp>
        <p:nvCxnSpPr>
          <p:cNvPr id="155" name="直線矢印コネクタ 154"/>
          <p:cNvCxnSpPr>
            <a:stCxn id="85" idx="0"/>
            <a:endCxn id="84" idx="2"/>
          </p:cNvCxnSpPr>
          <p:nvPr/>
        </p:nvCxnSpPr>
        <p:spPr bwMode="auto">
          <a:xfrm flipH="1" flipV="1">
            <a:off x="5187648" y="2843377"/>
            <a:ext cx="3631" cy="205619"/>
          </a:xfrm>
          <a:prstGeom prst="straightConnector1">
            <a:avLst/>
          </a:prstGeom>
          <a:solidFill>
            <a:schemeClr val="bg1"/>
          </a:solidFill>
          <a:ln w="38100" cap="flat" cmpd="sng" algn="ctr">
            <a:solidFill>
              <a:schemeClr val="accent5">
                <a:lumMod val="50000"/>
              </a:schemeClr>
            </a:solidFill>
            <a:prstDash val="solid"/>
            <a:round/>
            <a:headEnd type="none" w="med" len="med"/>
            <a:tailEnd type="triangle"/>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cxnSp>
      <p:cxnSp>
        <p:nvCxnSpPr>
          <p:cNvPr id="160" name="直線矢印コネクタ 159"/>
          <p:cNvCxnSpPr>
            <a:stCxn id="84" idx="0"/>
            <a:endCxn id="89" idx="2"/>
          </p:cNvCxnSpPr>
          <p:nvPr/>
        </p:nvCxnSpPr>
        <p:spPr bwMode="auto">
          <a:xfrm flipV="1">
            <a:off x="5187648" y="2364405"/>
            <a:ext cx="3631" cy="205620"/>
          </a:xfrm>
          <a:prstGeom prst="straightConnector1">
            <a:avLst/>
          </a:prstGeom>
          <a:solidFill>
            <a:schemeClr val="bg1"/>
          </a:solidFill>
          <a:ln w="38100" cap="flat" cmpd="sng" algn="ctr">
            <a:solidFill>
              <a:schemeClr val="accent5">
                <a:lumMod val="50000"/>
              </a:schemeClr>
            </a:solidFill>
            <a:prstDash val="solid"/>
            <a:round/>
            <a:headEnd type="none" w="med" len="med"/>
            <a:tailEnd type="triangle"/>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cxnSp>
      <p:sp>
        <p:nvSpPr>
          <p:cNvPr id="118" name="角丸四角形 117"/>
          <p:cNvSpPr/>
          <p:nvPr/>
        </p:nvSpPr>
        <p:spPr>
          <a:xfrm>
            <a:off x="2286000" y="5671244"/>
            <a:ext cx="762000" cy="273352"/>
          </a:xfrm>
          <a:prstGeom prst="roundRect">
            <a:avLst>
              <a:gd name="adj" fmla="val 50000"/>
            </a:avLst>
          </a:prstGeom>
          <a:solidFill>
            <a:srgbClr val="FF6600"/>
          </a:solidFill>
          <a:ln>
            <a:noFill/>
          </a:ln>
        </p:spPr>
        <p:style>
          <a:lnRef idx="3">
            <a:schemeClr val="lt1"/>
          </a:lnRef>
          <a:fillRef idx="1">
            <a:schemeClr val="accent2"/>
          </a:fillRef>
          <a:effectRef idx="1">
            <a:schemeClr val="accent2"/>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kumimoji="1" lang="ja-JP" altLang="en-US" sz="800" dirty="0" smtClean="0">
                <a:latin typeface="メイリオ"/>
                <a:ea typeface="メイリオ"/>
                <a:cs typeface="メイリオ"/>
              </a:rPr>
              <a:t>注</a:t>
            </a:r>
            <a:r>
              <a:rPr kumimoji="1" lang="en-US" altLang="ja-JP" sz="800" dirty="0" smtClean="0">
                <a:latin typeface="メイリオ"/>
                <a:ea typeface="メイリオ"/>
                <a:cs typeface="メイリオ"/>
              </a:rPr>
              <a:t> </a:t>
            </a:r>
            <a:r>
              <a:rPr kumimoji="1" lang="ja-JP" altLang="en-US" sz="800" dirty="0" smtClean="0">
                <a:latin typeface="メイリオ"/>
                <a:ea typeface="メイリオ"/>
                <a:cs typeface="メイリオ"/>
              </a:rPr>
              <a:t>文</a:t>
            </a:r>
          </a:p>
        </p:txBody>
      </p:sp>
      <p:cxnSp>
        <p:nvCxnSpPr>
          <p:cNvPr id="166" name="カギ線コネクタ 165"/>
          <p:cNvCxnSpPr>
            <a:stCxn id="85" idx="3"/>
          </p:cNvCxnSpPr>
          <p:nvPr/>
        </p:nvCxnSpPr>
        <p:spPr bwMode="auto">
          <a:xfrm flipV="1">
            <a:off x="5648479" y="1372596"/>
            <a:ext cx="1742921" cy="1813076"/>
          </a:xfrm>
          <a:prstGeom prst="bentConnector2">
            <a:avLst/>
          </a:prstGeom>
          <a:ln>
            <a:solidFill>
              <a:srgbClr val="008000"/>
            </a:solidFill>
            <a:headEnd type="none" w="med" len="med"/>
            <a:tailEnd type="triangle"/>
          </a:ln>
          <a:extLst/>
        </p:spPr>
        <p:style>
          <a:lnRef idx="3">
            <a:schemeClr val="lt1"/>
          </a:lnRef>
          <a:fillRef idx="1">
            <a:schemeClr val="accent2"/>
          </a:fillRef>
          <a:effectRef idx="1">
            <a:schemeClr val="accent2"/>
          </a:effectRef>
          <a:fontRef idx="minor">
            <a:schemeClr val="lt1"/>
          </a:fontRef>
        </p:style>
      </p:cxnSp>
      <p:cxnSp>
        <p:nvCxnSpPr>
          <p:cNvPr id="176" name="カギ線コネクタ 175"/>
          <p:cNvCxnSpPr>
            <a:stCxn id="84" idx="3"/>
          </p:cNvCxnSpPr>
          <p:nvPr/>
        </p:nvCxnSpPr>
        <p:spPr bwMode="auto">
          <a:xfrm flipV="1">
            <a:off x="5644848" y="1372596"/>
            <a:ext cx="1213152" cy="1334105"/>
          </a:xfrm>
          <a:prstGeom prst="bentConnector2">
            <a:avLst/>
          </a:prstGeom>
          <a:solidFill>
            <a:schemeClr val="bg1"/>
          </a:solidFill>
          <a:ln w="38100" cap="flat" cmpd="sng" algn="ctr">
            <a:solidFill>
              <a:srgbClr val="008000"/>
            </a:solidFill>
            <a:prstDash val="solid"/>
            <a:round/>
            <a:headEnd type="triangle" w="med" len="med"/>
            <a:tailEnd type="none"/>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cxnSp>
      <p:cxnSp>
        <p:nvCxnSpPr>
          <p:cNvPr id="179" name="カギ線コネクタ 178"/>
          <p:cNvCxnSpPr>
            <a:stCxn id="89" idx="3"/>
          </p:cNvCxnSpPr>
          <p:nvPr/>
        </p:nvCxnSpPr>
        <p:spPr bwMode="auto">
          <a:xfrm flipV="1">
            <a:off x="5648479" y="1372596"/>
            <a:ext cx="602945" cy="855133"/>
          </a:xfrm>
          <a:prstGeom prst="bentConnector2">
            <a:avLst/>
          </a:prstGeom>
          <a:solidFill>
            <a:schemeClr val="bg1"/>
          </a:solidFill>
          <a:ln w="38100" cap="flat" cmpd="sng" algn="ctr">
            <a:solidFill>
              <a:schemeClr val="accent5">
                <a:lumMod val="50000"/>
              </a:schemeClr>
            </a:solidFill>
            <a:prstDash val="solid"/>
            <a:round/>
            <a:headEnd type="none" w="med" len="med"/>
            <a:tailEnd type="triangle"/>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cxnSp>
      <p:sp>
        <p:nvSpPr>
          <p:cNvPr id="7" name="角丸四角形 6"/>
          <p:cNvSpPr/>
          <p:nvPr/>
        </p:nvSpPr>
        <p:spPr>
          <a:xfrm>
            <a:off x="7010400" y="3048997"/>
            <a:ext cx="762000" cy="273352"/>
          </a:xfrm>
          <a:prstGeom prst="roundRect">
            <a:avLst>
              <a:gd name="adj" fmla="val 50000"/>
            </a:avLst>
          </a:prstGeom>
          <a:solidFill>
            <a:srgbClr val="008000"/>
          </a:solidFill>
          <a:ln>
            <a:noFill/>
          </a:ln>
        </p:spPr>
        <p:style>
          <a:lnRef idx="3">
            <a:schemeClr val="lt1"/>
          </a:lnRef>
          <a:fillRef idx="1">
            <a:schemeClr val="accent2"/>
          </a:fillRef>
          <a:effectRef idx="1">
            <a:schemeClr val="accent2"/>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kumimoji="1" lang="ja-JP" altLang="en-US" sz="800" dirty="0" smtClean="0">
                <a:latin typeface="メイリオ"/>
                <a:ea typeface="メイリオ"/>
                <a:cs typeface="メイリオ"/>
              </a:rPr>
              <a:t>生産計画</a:t>
            </a:r>
          </a:p>
        </p:txBody>
      </p:sp>
      <p:sp>
        <p:nvSpPr>
          <p:cNvPr id="90" name="角丸四角形 89"/>
          <p:cNvSpPr/>
          <p:nvPr/>
        </p:nvSpPr>
        <p:spPr>
          <a:xfrm>
            <a:off x="6477000" y="2570025"/>
            <a:ext cx="762000" cy="273352"/>
          </a:xfrm>
          <a:prstGeom prst="roundRect">
            <a:avLst>
              <a:gd name="adj" fmla="val 50000"/>
            </a:avLst>
          </a:prstGeom>
          <a:solidFill>
            <a:srgbClr val="008000"/>
          </a:solidFill>
          <a:ln>
            <a:noFill/>
          </a:ln>
        </p:spPr>
        <p:style>
          <a:lnRef idx="3">
            <a:schemeClr val="lt1"/>
          </a:lnRef>
          <a:fillRef idx="1">
            <a:schemeClr val="accent2"/>
          </a:fillRef>
          <a:effectRef idx="1">
            <a:schemeClr val="accent2"/>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kumimoji="1" lang="ja-JP" altLang="en-US" sz="800" dirty="0" smtClean="0">
                <a:latin typeface="メイリオ"/>
                <a:ea typeface="メイリオ"/>
                <a:cs typeface="メイリオ"/>
              </a:rPr>
              <a:t>納期回答</a:t>
            </a:r>
          </a:p>
        </p:txBody>
      </p:sp>
      <p:sp>
        <p:nvSpPr>
          <p:cNvPr id="104" name="角丸四角形 103"/>
          <p:cNvSpPr/>
          <p:nvPr/>
        </p:nvSpPr>
        <p:spPr>
          <a:xfrm>
            <a:off x="5867400" y="2091053"/>
            <a:ext cx="762000" cy="273352"/>
          </a:xfrm>
          <a:prstGeom prst="roundRect">
            <a:avLst>
              <a:gd name="adj" fmla="val 50000"/>
            </a:avLst>
          </a:prstGeom>
          <a:solidFill>
            <a:schemeClr val="accent4">
              <a:lumMod val="75000"/>
            </a:schemeClr>
          </a:solidFill>
          <a:ln>
            <a:noFill/>
          </a:ln>
        </p:spPr>
        <p:style>
          <a:lnRef idx="3">
            <a:schemeClr val="lt1"/>
          </a:lnRef>
          <a:fillRef idx="1">
            <a:schemeClr val="accent2"/>
          </a:fillRef>
          <a:effectRef idx="1">
            <a:schemeClr val="accent2"/>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kumimoji="1" lang="ja-JP" altLang="en-US" sz="800" dirty="0" smtClean="0">
                <a:latin typeface="メイリオ"/>
                <a:ea typeface="メイリオ"/>
                <a:cs typeface="メイリオ"/>
              </a:rPr>
              <a:t>調達計画</a:t>
            </a:r>
          </a:p>
        </p:txBody>
      </p:sp>
      <p:cxnSp>
        <p:nvCxnSpPr>
          <p:cNvPr id="182" name="カギ線コネクタ 181"/>
          <p:cNvCxnSpPr>
            <a:stCxn id="89" idx="0"/>
            <a:endCxn id="107" idx="0"/>
          </p:cNvCxnSpPr>
          <p:nvPr/>
        </p:nvCxnSpPr>
        <p:spPr bwMode="auto">
          <a:xfrm rot="16200000" flipV="1">
            <a:off x="4555674" y="1455447"/>
            <a:ext cx="12700" cy="1271211"/>
          </a:xfrm>
          <a:prstGeom prst="bentConnector3">
            <a:avLst>
              <a:gd name="adj1" fmla="val 1800000"/>
            </a:avLst>
          </a:prstGeom>
          <a:solidFill>
            <a:schemeClr val="bg1"/>
          </a:solidFill>
          <a:ln w="38100" cap="flat" cmpd="sng" algn="ctr">
            <a:solidFill>
              <a:schemeClr val="accent5">
                <a:lumMod val="50000"/>
              </a:schemeClr>
            </a:solidFill>
            <a:prstDash val="solid"/>
            <a:round/>
            <a:headEnd type="none" w="med" len="med"/>
            <a:tailEnd type="triangle"/>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cxnSp>
      <p:cxnSp>
        <p:nvCxnSpPr>
          <p:cNvPr id="185" name="直線矢印コネクタ 184"/>
          <p:cNvCxnSpPr>
            <a:stCxn id="107" idx="2"/>
            <a:endCxn id="106" idx="0"/>
          </p:cNvCxnSpPr>
          <p:nvPr/>
        </p:nvCxnSpPr>
        <p:spPr bwMode="auto">
          <a:xfrm>
            <a:off x="3920068" y="2364405"/>
            <a:ext cx="0" cy="205620"/>
          </a:xfrm>
          <a:prstGeom prst="straightConnector1">
            <a:avLst/>
          </a:prstGeom>
          <a:ln>
            <a:noFill/>
            <a:headEnd type="none" w="med" len="med"/>
            <a:tailEnd type="triangle"/>
          </a:ln>
          <a:extLst/>
        </p:spPr>
        <p:style>
          <a:lnRef idx="3">
            <a:schemeClr val="lt1"/>
          </a:lnRef>
          <a:fillRef idx="1">
            <a:schemeClr val="accent2"/>
          </a:fillRef>
          <a:effectRef idx="1">
            <a:schemeClr val="accent2"/>
          </a:effectRef>
          <a:fontRef idx="minor">
            <a:schemeClr val="lt1"/>
          </a:fontRef>
        </p:style>
      </p:cxnSp>
      <p:cxnSp>
        <p:nvCxnSpPr>
          <p:cNvPr id="188" name="直線矢印コネクタ 187"/>
          <p:cNvCxnSpPr>
            <a:stCxn id="84" idx="1"/>
            <a:endCxn id="106" idx="3"/>
          </p:cNvCxnSpPr>
          <p:nvPr/>
        </p:nvCxnSpPr>
        <p:spPr bwMode="auto">
          <a:xfrm flipH="1">
            <a:off x="4377268" y="2706701"/>
            <a:ext cx="353180" cy="0"/>
          </a:xfrm>
          <a:prstGeom prst="straightConnector1">
            <a:avLst/>
          </a:prstGeom>
          <a:ln>
            <a:noFill/>
            <a:headEnd type="none" w="med" len="med"/>
            <a:tailEnd type="triangle"/>
          </a:ln>
          <a:extLst/>
        </p:spPr>
        <p:style>
          <a:lnRef idx="3">
            <a:schemeClr val="lt1"/>
          </a:lnRef>
          <a:fillRef idx="1">
            <a:schemeClr val="accent2"/>
          </a:fillRef>
          <a:effectRef idx="1">
            <a:schemeClr val="accent2"/>
          </a:effectRef>
          <a:fontRef idx="minor">
            <a:schemeClr val="lt1"/>
          </a:fontRef>
        </p:style>
      </p:cxnSp>
      <p:cxnSp>
        <p:nvCxnSpPr>
          <p:cNvPr id="201" name="直線矢印コネクタ 200"/>
          <p:cNvCxnSpPr>
            <a:stCxn id="69" idx="2"/>
          </p:cNvCxnSpPr>
          <p:nvPr/>
        </p:nvCxnSpPr>
        <p:spPr bwMode="auto">
          <a:xfrm>
            <a:off x="3903796" y="5411196"/>
            <a:ext cx="6350" cy="685799"/>
          </a:xfrm>
          <a:prstGeom prst="straightConnector1">
            <a:avLst/>
          </a:prstGeom>
          <a:solidFill>
            <a:schemeClr val="bg1"/>
          </a:solidFill>
          <a:ln w="38100" cap="flat" cmpd="sng" algn="ctr">
            <a:solidFill>
              <a:srgbClr val="FF9900"/>
            </a:solidFill>
            <a:prstDash val="solid"/>
            <a:round/>
            <a:headEnd type="none" w="med" len="med"/>
            <a:tailEnd type="triangle"/>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cxnSp>
      <p:sp>
        <p:nvSpPr>
          <p:cNvPr id="79" name="正方形/長方形 78"/>
          <p:cNvSpPr/>
          <p:nvPr/>
        </p:nvSpPr>
        <p:spPr>
          <a:xfrm>
            <a:off x="3462868" y="3986376"/>
            <a:ext cx="914400" cy="273352"/>
          </a:xfrm>
          <a:prstGeom prst="rect">
            <a:avLst/>
          </a:prstGeom>
          <a:solidFill>
            <a:srgbClr val="800000"/>
          </a:solidFill>
          <a:ln>
            <a:noFill/>
          </a:ln>
        </p:spPr>
        <p:style>
          <a:lnRef idx="3">
            <a:schemeClr val="lt1"/>
          </a:lnRef>
          <a:fillRef idx="1">
            <a:schemeClr val="accent2"/>
          </a:fillRef>
          <a:effectRef idx="1">
            <a:schemeClr val="accent2"/>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kumimoji="1" lang="ja-JP" altLang="en-US" sz="1200" dirty="0" smtClean="0">
                <a:latin typeface="メイリオ"/>
                <a:ea typeface="メイリオ"/>
                <a:cs typeface="メイリオ"/>
              </a:rPr>
              <a:t>在庫管理</a:t>
            </a:r>
            <a:endParaRPr kumimoji="1" lang="ja-JP" altLang="en-US" sz="1200" dirty="0">
              <a:latin typeface="メイリオ"/>
              <a:ea typeface="メイリオ"/>
              <a:cs typeface="メイリオ"/>
            </a:endParaRPr>
          </a:p>
        </p:txBody>
      </p:sp>
      <p:cxnSp>
        <p:nvCxnSpPr>
          <p:cNvPr id="242" name="直線矢印コネクタ 241"/>
          <p:cNvCxnSpPr/>
          <p:nvPr/>
        </p:nvCxnSpPr>
        <p:spPr bwMode="auto">
          <a:xfrm flipV="1">
            <a:off x="3124200" y="4846348"/>
            <a:ext cx="322396" cy="291496"/>
          </a:xfrm>
          <a:prstGeom prst="straightConnector1">
            <a:avLst/>
          </a:prstGeom>
          <a:ln>
            <a:noFill/>
            <a:headEnd type="none" w="med" len="med"/>
            <a:tailEnd type="triangle"/>
          </a:ln>
          <a:extLst/>
        </p:spPr>
        <p:style>
          <a:lnRef idx="3">
            <a:schemeClr val="lt1"/>
          </a:lnRef>
          <a:fillRef idx="1">
            <a:schemeClr val="accent2"/>
          </a:fillRef>
          <a:effectRef idx="1">
            <a:schemeClr val="accent2"/>
          </a:effectRef>
          <a:fontRef idx="minor">
            <a:schemeClr val="lt1"/>
          </a:fontRef>
        </p:style>
      </p:cxnSp>
      <p:cxnSp>
        <p:nvCxnSpPr>
          <p:cNvPr id="248" name="直線矢印コネクタ 247"/>
          <p:cNvCxnSpPr/>
          <p:nvPr/>
        </p:nvCxnSpPr>
        <p:spPr bwMode="auto">
          <a:xfrm>
            <a:off x="3124200" y="4846348"/>
            <a:ext cx="338668" cy="291496"/>
          </a:xfrm>
          <a:prstGeom prst="straightConnector1">
            <a:avLst/>
          </a:prstGeom>
          <a:ln>
            <a:noFill/>
            <a:headEnd type="none" w="med" len="med"/>
            <a:tailEnd type="triangle"/>
          </a:ln>
          <a:extLst/>
        </p:spPr>
        <p:style>
          <a:lnRef idx="3">
            <a:schemeClr val="lt1"/>
          </a:lnRef>
          <a:fillRef idx="1">
            <a:schemeClr val="accent2"/>
          </a:fillRef>
          <a:effectRef idx="1">
            <a:schemeClr val="accent2"/>
          </a:effectRef>
          <a:fontRef idx="minor">
            <a:schemeClr val="lt1"/>
          </a:fontRef>
        </p:style>
      </p:cxnSp>
      <p:cxnSp>
        <p:nvCxnSpPr>
          <p:cNvPr id="256" name="直線矢印コネクタ 255"/>
          <p:cNvCxnSpPr>
            <a:stCxn id="69" idx="0"/>
            <a:endCxn id="76" idx="2"/>
          </p:cNvCxnSpPr>
          <p:nvPr/>
        </p:nvCxnSpPr>
        <p:spPr bwMode="auto">
          <a:xfrm flipV="1">
            <a:off x="3903796" y="4846348"/>
            <a:ext cx="0" cy="291496"/>
          </a:xfrm>
          <a:prstGeom prst="straightConnector1">
            <a:avLst/>
          </a:prstGeom>
          <a:solidFill>
            <a:schemeClr val="bg1"/>
          </a:solidFill>
          <a:ln w="38100" cap="flat" cmpd="sng" algn="ctr">
            <a:solidFill>
              <a:srgbClr val="FF9900"/>
            </a:solidFill>
            <a:prstDash val="solid"/>
            <a:round/>
            <a:headEnd type="none" w="med" len="med"/>
            <a:tailEnd type="triangle"/>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cxnSp>
      <p:cxnSp>
        <p:nvCxnSpPr>
          <p:cNvPr id="259" name="直線矢印コネクタ 258"/>
          <p:cNvCxnSpPr/>
          <p:nvPr/>
        </p:nvCxnSpPr>
        <p:spPr bwMode="auto">
          <a:xfrm>
            <a:off x="3124200" y="4257785"/>
            <a:ext cx="322396" cy="315211"/>
          </a:xfrm>
          <a:prstGeom prst="straightConnector1">
            <a:avLst/>
          </a:prstGeom>
          <a:ln>
            <a:noFill/>
            <a:headEnd type="none" w="med" len="med"/>
            <a:tailEnd type="triangle"/>
          </a:ln>
          <a:extLst/>
        </p:spPr>
        <p:style>
          <a:lnRef idx="3">
            <a:schemeClr val="lt1"/>
          </a:lnRef>
          <a:fillRef idx="1">
            <a:schemeClr val="accent2"/>
          </a:fillRef>
          <a:effectRef idx="1">
            <a:schemeClr val="accent2"/>
          </a:effectRef>
          <a:fontRef idx="minor">
            <a:schemeClr val="lt1"/>
          </a:fontRef>
        </p:style>
      </p:cxnSp>
      <p:sp>
        <p:nvSpPr>
          <p:cNvPr id="273" name="テキスト ボックス 272"/>
          <p:cNvSpPr txBox="1"/>
          <p:nvPr/>
        </p:nvSpPr>
        <p:spPr>
          <a:xfrm>
            <a:off x="914400" y="1762531"/>
            <a:ext cx="573695" cy="338554"/>
          </a:xfrm>
          <a:prstGeom prst="rect">
            <a:avLst/>
          </a:prstGeom>
          <a:noFill/>
        </p:spPr>
        <p:txBody>
          <a:bodyPr wrap="none" rtlCol="0">
            <a:spAutoFit/>
          </a:bodyPr>
          <a:lstStyle/>
          <a:p>
            <a:r>
              <a:rPr kumimoji="1" lang="en-US" altLang="ja-JP" sz="1600" dirty="0" smtClean="0">
                <a:solidFill>
                  <a:srgbClr val="800000"/>
                </a:solidFill>
                <a:latin typeface="メイリオ"/>
                <a:ea typeface="メイリオ"/>
                <a:cs typeface="メイリオ"/>
              </a:rPr>
              <a:t>ERP</a:t>
            </a:r>
            <a:endParaRPr kumimoji="1" lang="ja-JP" altLang="en-US" sz="1600" dirty="0">
              <a:solidFill>
                <a:srgbClr val="800000"/>
              </a:solidFill>
              <a:latin typeface="メイリオ"/>
              <a:ea typeface="メイリオ"/>
              <a:cs typeface="メイリオ"/>
            </a:endParaRPr>
          </a:p>
        </p:txBody>
      </p:sp>
      <p:sp>
        <p:nvSpPr>
          <p:cNvPr id="274" name="テキスト ボックス 273"/>
          <p:cNvSpPr txBox="1"/>
          <p:nvPr/>
        </p:nvSpPr>
        <p:spPr>
          <a:xfrm>
            <a:off x="5002971" y="5258796"/>
            <a:ext cx="672705" cy="400110"/>
          </a:xfrm>
          <a:prstGeom prst="rect">
            <a:avLst/>
          </a:prstGeom>
          <a:noFill/>
        </p:spPr>
        <p:txBody>
          <a:bodyPr wrap="none" rtlCol="0">
            <a:spAutoFit/>
          </a:bodyPr>
          <a:lstStyle/>
          <a:p>
            <a:r>
              <a:rPr kumimoji="1" lang="en-US" altLang="ja-JP" sz="2000" dirty="0" smtClean="0">
                <a:solidFill>
                  <a:srgbClr val="0000FF"/>
                </a:solidFill>
                <a:latin typeface="メイリオ"/>
                <a:ea typeface="メイリオ"/>
                <a:cs typeface="メイリオ"/>
              </a:rPr>
              <a:t>SCP</a:t>
            </a:r>
            <a:endParaRPr kumimoji="1" lang="ja-JP" altLang="en-US" sz="2000" dirty="0">
              <a:solidFill>
                <a:srgbClr val="0000FF"/>
              </a:solidFill>
              <a:latin typeface="メイリオ"/>
              <a:ea typeface="メイリオ"/>
              <a:cs typeface="メイリオ"/>
            </a:endParaRPr>
          </a:p>
        </p:txBody>
      </p:sp>
      <p:sp>
        <p:nvSpPr>
          <p:cNvPr id="275" name="テキスト ボックス 274"/>
          <p:cNvSpPr txBox="1"/>
          <p:nvPr/>
        </p:nvSpPr>
        <p:spPr>
          <a:xfrm>
            <a:off x="5803509" y="3387905"/>
            <a:ext cx="638516" cy="400110"/>
          </a:xfrm>
          <a:prstGeom prst="rect">
            <a:avLst/>
          </a:prstGeom>
          <a:noFill/>
        </p:spPr>
        <p:txBody>
          <a:bodyPr wrap="none" rtlCol="0">
            <a:spAutoFit/>
          </a:bodyPr>
          <a:lstStyle/>
          <a:p>
            <a:r>
              <a:rPr kumimoji="1" lang="en-US" altLang="ja-JP" sz="2000" dirty="0" smtClean="0">
                <a:solidFill>
                  <a:srgbClr val="008000"/>
                </a:solidFill>
                <a:latin typeface="メイリオ"/>
                <a:ea typeface="メイリオ"/>
                <a:cs typeface="メイリオ"/>
              </a:rPr>
              <a:t>EDI</a:t>
            </a:r>
            <a:endParaRPr kumimoji="1" lang="ja-JP" altLang="en-US" sz="2000" dirty="0">
              <a:solidFill>
                <a:srgbClr val="008000"/>
              </a:solidFill>
              <a:latin typeface="メイリオ"/>
              <a:ea typeface="メイリオ"/>
              <a:cs typeface="メイリオ"/>
            </a:endParaRPr>
          </a:p>
        </p:txBody>
      </p:sp>
      <p:sp>
        <p:nvSpPr>
          <p:cNvPr id="277" name="テキスト ボックス 276"/>
          <p:cNvSpPr txBox="1"/>
          <p:nvPr/>
        </p:nvSpPr>
        <p:spPr>
          <a:xfrm>
            <a:off x="2691987" y="2286996"/>
            <a:ext cx="725554" cy="400110"/>
          </a:xfrm>
          <a:prstGeom prst="rect">
            <a:avLst/>
          </a:prstGeom>
          <a:noFill/>
        </p:spPr>
        <p:txBody>
          <a:bodyPr wrap="none" rtlCol="0">
            <a:spAutoFit/>
          </a:bodyPr>
          <a:lstStyle/>
          <a:p>
            <a:r>
              <a:rPr kumimoji="1" lang="en-US" altLang="ja-JP" sz="2000" dirty="0" smtClean="0">
                <a:solidFill>
                  <a:srgbClr val="800000"/>
                </a:solidFill>
                <a:latin typeface="メイリオ"/>
                <a:ea typeface="メイリオ"/>
                <a:cs typeface="メイリオ"/>
              </a:rPr>
              <a:t>MRP</a:t>
            </a:r>
            <a:endParaRPr kumimoji="1" lang="ja-JP" altLang="en-US" sz="2000" dirty="0">
              <a:solidFill>
                <a:srgbClr val="800000"/>
              </a:solidFill>
              <a:latin typeface="メイリオ"/>
              <a:ea typeface="メイリオ"/>
              <a:cs typeface="メイリオ"/>
            </a:endParaRPr>
          </a:p>
        </p:txBody>
      </p:sp>
      <p:cxnSp>
        <p:nvCxnSpPr>
          <p:cNvPr id="278" name="直線コネクタ 277"/>
          <p:cNvCxnSpPr/>
          <p:nvPr/>
        </p:nvCxnSpPr>
        <p:spPr bwMode="auto">
          <a:xfrm>
            <a:off x="8001000" y="1745296"/>
            <a:ext cx="228600" cy="0"/>
          </a:xfrm>
          <a:prstGeom prst="line">
            <a:avLst/>
          </a:prstGeom>
          <a:solidFill>
            <a:schemeClr val="bg1"/>
          </a:solidFill>
          <a:ln w="9525" cap="flat" cmpd="sng" algn="ctr">
            <a:solidFill>
              <a:srgbClr val="800000"/>
            </a:solidFill>
            <a:prstDash val="solid"/>
            <a:round/>
            <a:headEnd type="none" w="med" len="med"/>
            <a:tailEnd type="non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cxnSp>
      <p:cxnSp>
        <p:nvCxnSpPr>
          <p:cNvPr id="279" name="直線コネクタ 278"/>
          <p:cNvCxnSpPr/>
          <p:nvPr/>
        </p:nvCxnSpPr>
        <p:spPr bwMode="auto">
          <a:xfrm>
            <a:off x="5788036" y="5639796"/>
            <a:ext cx="2441564" cy="0"/>
          </a:xfrm>
          <a:prstGeom prst="line">
            <a:avLst/>
          </a:prstGeom>
          <a:solidFill>
            <a:schemeClr val="bg1"/>
          </a:solidFill>
          <a:ln w="9525" cap="flat" cmpd="sng" algn="ctr">
            <a:solidFill>
              <a:srgbClr val="800000"/>
            </a:solidFill>
            <a:prstDash val="solid"/>
            <a:round/>
            <a:headEnd type="none" w="med" len="med"/>
            <a:tailEnd type="non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cxnSp>
      <p:cxnSp>
        <p:nvCxnSpPr>
          <p:cNvPr id="280" name="直線矢印コネクタ 279"/>
          <p:cNvCxnSpPr/>
          <p:nvPr/>
        </p:nvCxnSpPr>
        <p:spPr bwMode="auto">
          <a:xfrm>
            <a:off x="8077200" y="1762531"/>
            <a:ext cx="0" cy="3877265"/>
          </a:xfrm>
          <a:prstGeom prst="straightConnector1">
            <a:avLst/>
          </a:prstGeom>
          <a:solidFill>
            <a:schemeClr val="bg1"/>
          </a:solidFill>
          <a:ln w="6350" cap="flat" cmpd="sng" algn="ctr">
            <a:solidFill>
              <a:srgbClr val="800000"/>
            </a:solidFill>
            <a:prstDash val="solid"/>
            <a:round/>
            <a:headEnd type="triangle"/>
            <a:tailEnd type="triangle"/>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cxnSp>
      <p:sp>
        <p:nvSpPr>
          <p:cNvPr id="281" name="テキスト ボックス 280"/>
          <p:cNvSpPr txBox="1"/>
          <p:nvPr/>
        </p:nvSpPr>
        <p:spPr>
          <a:xfrm>
            <a:off x="7519610" y="4446238"/>
            <a:ext cx="762000" cy="400110"/>
          </a:xfrm>
          <a:prstGeom prst="rect">
            <a:avLst/>
          </a:prstGeom>
          <a:solidFill>
            <a:srgbClr val="FFFFFF"/>
          </a:solidFill>
          <a:ln>
            <a:noFill/>
          </a:ln>
          <a:effectLst/>
        </p:spPr>
        <p:style>
          <a:lnRef idx="3">
            <a:schemeClr val="lt1"/>
          </a:lnRef>
          <a:fillRef idx="1">
            <a:schemeClr val="accent2"/>
          </a:fillRef>
          <a:effectRef idx="1">
            <a:schemeClr val="accent2"/>
          </a:effectRef>
          <a:fontRef idx="minor">
            <a:schemeClr val="lt1"/>
          </a:fontRef>
        </p:style>
        <p:txBody>
          <a:bodyPr wrap="square" rtlCol="0">
            <a:spAutoFit/>
          </a:bodyPr>
          <a:lstStyle/>
          <a:p>
            <a:pPr algn="ctr"/>
            <a:r>
              <a:rPr kumimoji="1" lang="en-US" altLang="ja-JP" sz="2000" dirty="0" smtClean="0">
                <a:solidFill>
                  <a:srgbClr val="0000FF"/>
                </a:solidFill>
                <a:latin typeface="メイリオ"/>
                <a:ea typeface="メイリオ"/>
                <a:cs typeface="メイリオ"/>
              </a:rPr>
              <a:t>SCM</a:t>
            </a:r>
            <a:endParaRPr kumimoji="1" lang="ja-JP" altLang="en-US" sz="2000" dirty="0">
              <a:solidFill>
                <a:srgbClr val="0000FF"/>
              </a:solidFill>
              <a:latin typeface="メイリオ"/>
              <a:ea typeface="メイリオ"/>
              <a:cs typeface="メイリオ"/>
            </a:endParaRPr>
          </a:p>
        </p:txBody>
      </p:sp>
      <p:sp>
        <p:nvSpPr>
          <p:cNvPr id="292" name="正方形/長方形 291"/>
          <p:cNvSpPr/>
          <p:nvPr/>
        </p:nvSpPr>
        <p:spPr>
          <a:xfrm>
            <a:off x="1608189" y="2604180"/>
            <a:ext cx="914400" cy="273352"/>
          </a:xfrm>
          <a:prstGeom prst="rect">
            <a:avLst/>
          </a:prstGeom>
          <a:solidFill>
            <a:srgbClr val="800000"/>
          </a:solidFill>
          <a:ln>
            <a:noFill/>
          </a:ln>
        </p:spPr>
        <p:style>
          <a:lnRef idx="3">
            <a:schemeClr val="lt1"/>
          </a:lnRef>
          <a:fillRef idx="1">
            <a:schemeClr val="accent2"/>
          </a:fillRef>
          <a:effectRef idx="1">
            <a:schemeClr val="accent2"/>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kumimoji="1" lang="ja-JP" altLang="en-US" sz="1200" dirty="0" smtClean="0">
                <a:latin typeface="メイリオ"/>
                <a:ea typeface="メイリオ"/>
                <a:cs typeface="メイリオ"/>
              </a:rPr>
              <a:t>人事給与</a:t>
            </a:r>
            <a:endParaRPr kumimoji="1" lang="ja-JP" altLang="en-US" sz="1200" dirty="0">
              <a:latin typeface="メイリオ"/>
              <a:ea typeface="メイリオ"/>
              <a:cs typeface="メイリオ"/>
            </a:endParaRPr>
          </a:p>
        </p:txBody>
      </p:sp>
      <p:sp>
        <p:nvSpPr>
          <p:cNvPr id="293" name="正方形/長方形 292"/>
          <p:cNvSpPr/>
          <p:nvPr/>
        </p:nvSpPr>
        <p:spPr>
          <a:xfrm>
            <a:off x="1605530" y="2286996"/>
            <a:ext cx="914400" cy="273352"/>
          </a:xfrm>
          <a:prstGeom prst="rect">
            <a:avLst/>
          </a:prstGeom>
          <a:solidFill>
            <a:srgbClr val="800000"/>
          </a:solidFill>
          <a:ln>
            <a:noFill/>
          </a:ln>
        </p:spPr>
        <p:style>
          <a:lnRef idx="3">
            <a:schemeClr val="lt1"/>
          </a:lnRef>
          <a:fillRef idx="1">
            <a:schemeClr val="accent2"/>
          </a:fillRef>
          <a:effectRef idx="1">
            <a:schemeClr val="accent2"/>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kumimoji="1" lang="ja-JP" altLang="en-US" sz="1200" dirty="0" smtClean="0">
                <a:latin typeface="メイリオ"/>
                <a:ea typeface="メイリオ"/>
                <a:cs typeface="メイリオ"/>
              </a:rPr>
              <a:t>財務会計</a:t>
            </a:r>
            <a:endParaRPr kumimoji="1" lang="ja-JP" altLang="en-US" sz="1200" dirty="0">
              <a:latin typeface="メイリオ"/>
              <a:ea typeface="メイリオ"/>
              <a:cs typeface="メイリオ"/>
            </a:endParaRPr>
          </a:p>
        </p:txBody>
      </p:sp>
      <p:sp>
        <p:nvSpPr>
          <p:cNvPr id="295" name="正方形/長方形 294"/>
          <p:cNvSpPr/>
          <p:nvPr/>
        </p:nvSpPr>
        <p:spPr>
          <a:xfrm>
            <a:off x="1602053" y="2938760"/>
            <a:ext cx="914400" cy="273352"/>
          </a:xfrm>
          <a:prstGeom prst="rect">
            <a:avLst/>
          </a:prstGeom>
          <a:solidFill>
            <a:srgbClr val="800000"/>
          </a:solidFill>
          <a:ln>
            <a:noFill/>
          </a:ln>
        </p:spPr>
        <p:style>
          <a:lnRef idx="3">
            <a:schemeClr val="lt1"/>
          </a:lnRef>
          <a:fillRef idx="1">
            <a:schemeClr val="accent2"/>
          </a:fillRef>
          <a:effectRef idx="1">
            <a:schemeClr val="accent2"/>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kumimoji="1" lang="ja-JP" altLang="en-US" sz="1200" dirty="0" smtClean="0">
                <a:latin typeface="メイリオ"/>
                <a:ea typeface="メイリオ"/>
                <a:cs typeface="メイリオ"/>
              </a:rPr>
              <a:t>資産管理</a:t>
            </a:r>
            <a:endParaRPr kumimoji="1" lang="ja-JP" altLang="en-US" sz="1200" dirty="0">
              <a:latin typeface="メイリオ"/>
              <a:ea typeface="メイリオ"/>
              <a:cs typeface="メイリオ"/>
            </a:endParaRPr>
          </a:p>
        </p:txBody>
      </p:sp>
      <p:sp>
        <p:nvSpPr>
          <p:cNvPr id="296" name="テキスト ボックス 295"/>
          <p:cNvSpPr txBox="1"/>
          <p:nvPr/>
        </p:nvSpPr>
        <p:spPr>
          <a:xfrm>
            <a:off x="6317072" y="3519352"/>
            <a:ext cx="1454244" cy="215444"/>
          </a:xfrm>
          <a:prstGeom prst="rect">
            <a:avLst/>
          </a:prstGeom>
          <a:noFill/>
        </p:spPr>
        <p:txBody>
          <a:bodyPr wrap="none" rtlCol="0">
            <a:spAutoFit/>
          </a:bodyPr>
          <a:lstStyle/>
          <a:p>
            <a:r>
              <a:rPr kumimoji="1" lang="en-US" altLang="ja-JP" sz="800" dirty="0" smtClean="0">
                <a:solidFill>
                  <a:srgbClr val="008000"/>
                </a:solidFill>
                <a:latin typeface="メイリオ"/>
                <a:ea typeface="メイリオ"/>
                <a:cs typeface="メイリオ"/>
              </a:rPr>
              <a:t>Electric Data Interchange</a:t>
            </a:r>
            <a:endParaRPr kumimoji="1" lang="ja-JP" altLang="en-US" sz="800" dirty="0">
              <a:solidFill>
                <a:srgbClr val="008000"/>
              </a:solidFill>
              <a:latin typeface="メイリオ"/>
              <a:ea typeface="メイリオ"/>
              <a:cs typeface="メイリオ"/>
            </a:endParaRPr>
          </a:p>
        </p:txBody>
      </p:sp>
      <p:sp>
        <p:nvSpPr>
          <p:cNvPr id="297" name="テキスト ボックス 296"/>
          <p:cNvSpPr txBox="1"/>
          <p:nvPr/>
        </p:nvSpPr>
        <p:spPr>
          <a:xfrm>
            <a:off x="4572000" y="5639796"/>
            <a:ext cx="1289786" cy="215444"/>
          </a:xfrm>
          <a:prstGeom prst="rect">
            <a:avLst/>
          </a:prstGeom>
          <a:noFill/>
        </p:spPr>
        <p:txBody>
          <a:bodyPr wrap="none" rtlCol="0">
            <a:spAutoFit/>
          </a:bodyPr>
          <a:lstStyle/>
          <a:p>
            <a:r>
              <a:rPr kumimoji="1" lang="en-US" altLang="ja-JP" sz="800" dirty="0" smtClean="0">
                <a:solidFill>
                  <a:srgbClr val="0000FF"/>
                </a:solidFill>
                <a:latin typeface="メイリオ"/>
                <a:ea typeface="メイリオ"/>
                <a:cs typeface="メイリオ"/>
              </a:rPr>
              <a:t>Supply-chain Planning </a:t>
            </a:r>
            <a:endParaRPr kumimoji="1" lang="ja-JP" altLang="en-US" sz="800" dirty="0">
              <a:solidFill>
                <a:srgbClr val="0000FF"/>
              </a:solidFill>
              <a:latin typeface="メイリオ"/>
              <a:ea typeface="メイリオ"/>
              <a:cs typeface="メイリオ"/>
            </a:endParaRPr>
          </a:p>
        </p:txBody>
      </p:sp>
      <p:sp>
        <p:nvSpPr>
          <p:cNvPr id="298" name="テキスト ボックス 297"/>
          <p:cNvSpPr txBox="1"/>
          <p:nvPr/>
        </p:nvSpPr>
        <p:spPr>
          <a:xfrm>
            <a:off x="6476505" y="4846348"/>
            <a:ext cx="2262158" cy="369332"/>
          </a:xfrm>
          <a:prstGeom prst="rect">
            <a:avLst/>
          </a:prstGeom>
          <a:solidFill>
            <a:srgbClr val="FFFFFF"/>
          </a:solidFill>
          <a:ln>
            <a:noFill/>
          </a:ln>
          <a:effectLst/>
        </p:spPr>
        <p:style>
          <a:lnRef idx="3">
            <a:schemeClr val="lt1"/>
          </a:lnRef>
          <a:fillRef idx="1">
            <a:schemeClr val="accent2"/>
          </a:fillRef>
          <a:effectRef idx="1">
            <a:schemeClr val="accent2"/>
          </a:effectRef>
          <a:fontRef idx="minor">
            <a:schemeClr val="lt1"/>
          </a:fontRef>
        </p:style>
        <p:txBody>
          <a:bodyPr wrap="none" rtlCol="0">
            <a:spAutoFit/>
          </a:bodyPr>
          <a:lstStyle/>
          <a:p>
            <a:r>
              <a:rPr kumimoji="1" lang="ja-JP" altLang="en-US" dirty="0" smtClean="0">
                <a:solidFill>
                  <a:srgbClr val="0000FF"/>
                </a:solidFill>
                <a:latin typeface="メイリオ"/>
                <a:ea typeface="メイリオ"/>
                <a:cs typeface="メイリオ"/>
              </a:rPr>
              <a:t>商品の動きを捉える</a:t>
            </a:r>
            <a:endParaRPr kumimoji="1" lang="ja-JP" altLang="en-US" dirty="0">
              <a:solidFill>
                <a:srgbClr val="0000FF"/>
              </a:solidFill>
              <a:latin typeface="メイリオ"/>
              <a:ea typeface="メイリオ"/>
              <a:cs typeface="メイリオ"/>
            </a:endParaRPr>
          </a:p>
        </p:txBody>
      </p:sp>
      <p:sp>
        <p:nvSpPr>
          <p:cNvPr id="299" name="テキスト ボックス 298"/>
          <p:cNvSpPr txBox="1"/>
          <p:nvPr/>
        </p:nvSpPr>
        <p:spPr>
          <a:xfrm>
            <a:off x="1418481" y="1757568"/>
            <a:ext cx="1826141" cy="338554"/>
          </a:xfrm>
          <a:prstGeom prst="rect">
            <a:avLst/>
          </a:prstGeom>
          <a:noFill/>
        </p:spPr>
        <p:txBody>
          <a:bodyPr wrap="none" rtlCol="0">
            <a:spAutoFit/>
          </a:bodyPr>
          <a:lstStyle/>
          <a:p>
            <a:r>
              <a:rPr kumimoji="1" lang="ja-JP" altLang="en-US" sz="1600" dirty="0" smtClean="0">
                <a:solidFill>
                  <a:srgbClr val="800000"/>
                </a:solidFill>
                <a:latin typeface="メイリオ"/>
                <a:ea typeface="メイリオ"/>
                <a:cs typeface="メイリオ"/>
              </a:rPr>
              <a:t>経営資産を捉える</a:t>
            </a:r>
            <a:endParaRPr kumimoji="1" lang="ja-JP" altLang="en-US" sz="1600" dirty="0">
              <a:solidFill>
                <a:srgbClr val="800000"/>
              </a:solidFill>
              <a:latin typeface="メイリオ"/>
              <a:ea typeface="メイリオ"/>
              <a:cs typeface="メイリオ"/>
            </a:endParaRPr>
          </a:p>
        </p:txBody>
      </p:sp>
    </p:spTree>
    <p:extLst>
      <p:ext uri="{BB962C8B-B14F-4D97-AF65-F5344CB8AC3E}">
        <p14:creationId xmlns:p14="http://schemas.microsoft.com/office/powerpoint/2010/main" val="422119510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図 3"/>
          <p:cNvPicPr>
            <a:picLocks noChangeAspect="1"/>
          </p:cNvPicPr>
          <p:nvPr/>
        </p:nvPicPr>
        <p:blipFill>
          <a:blip r:embed="rId3"/>
          <a:stretch>
            <a:fillRect/>
          </a:stretch>
        </p:blipFill>
        <p:spPr>
          <a:xfrm>
            <a:off x="8077200" y="6690381"/>
            <a:ext cx="981767" cy="167619"/>
          </a:xfrm>
          <a:prstGeom prst="rect">
            <a:avLst/>
          </a:prstGeom>
          <a:ln>
            <a:noFill/>
          </a:ln>
          <a:effectLst>
            <a:outerShdw blurRad="292100" dist="139700" dir="2700000" algn="tl" rotWithShape="0">
              <a:srgbClr val="333333">
                <a:alpha val="65000"/>
              </a:srgbClr>
            </a:outerShdw>
          </a:effectLst>
        </p:spPr>
      </p:pic>
      <p:sp>
        <p:nvSpPr>
          <p:cNvPr id="2" name="正方形/長方形 1"/>
          <p:cNvSpPr/>
          <p:nvPr/>
        </p:nvSpPr>
        <p:spPr>
          <a:xfrm>
            <a:off x="4655271" y="4376423"/>
            <a:ext cx="4403697" cy="1307324"/>
          </a:xfrm>
          <a:prstGeom prst="rect">
            <a:avLst/>
          </a:prstGeom>
          <a:solidFill>
            <a:srgbClr val="33ACBD"/>
          </a:solidFill>
          <a:ln>
            <a:noFill/>
          </a:ln>
        </p:spPr>
        <p:style>
          <a:lnRef idx="2">
            <a:schemeClr val="dk1"/>
          </a:lnRef>
          <a:fillRef idx="1">
            <a:schemeClr val="lt1"/>
          </a:fillRef>
          <a:effectRef idx="0">
            <a:schemeClr val="dk1"/>
          </a:effectRef>
          <a:fontRef idx="minor">
            <a:schemeClr val="dk1"/>
          </a:fontRef>
        </p:style>
        <p:txBody>
          <a:bodyPr rtlCol="0" anchor="ctr"/>
          <a:lstStyle/>
          <a:p>
            <a:pPr algn="r"/>
            <a:r>
              <a:rPr lang="en-US" altLang="ja-JP" sz="2400" dirty="0" smtClean="0">
                <a:solidFill>
                  <a:srgbClr val="FFFFFF"/>
                </a:solidFill>
                <a:effectLst/>
                <a:latin typeface="メイリオ"/>
                <a:ea typeface="メイリオ"/>
                <a:cs typeface="メイリオ"/>
              </a:rPr>
              <a:t>ERP</a:t>
            </a:r>
            <a:r>
              <a:rPr lang="ja-JP" altLang="en-US" sz="2400" dirty="0" smtClean="0">
                <a:solidFill>
                  <a:srgbClr val="FFFFFF"/>
                </a:solidFill>
                <a:effectLst/>
                <a:latin typeface="メイリオ"/>
                <a:ea typeface="メイリオ"/>
                <a:cs typeface="メイリオ"/>
              </a:rPr>
              <a:t>とは</a:t>
            </a:r>
            <a:endParaRPr lang="en-US" altLang="ja-JP" sz="2400" dirty="0">
              <a:solidFill>
                <a:srgbClr val="FFFFFF"/>
              </a:solidFill>
              <a:effectLst/>
              <a:latin typeface="メイリオ"/>
              <a:ea typeface="メイリオ"/>
              <a:cs typeface="メイリオ"/>
            </a:endParaRPr>
          </a:p>
        </p:txBody>
      </p:sp>
      <p:sp>
        <p:nvSpPr>
          <p:cNvPr id="6" name="正方形/長方形 5"/>
          <p:cNvSpPr/>
          <p:nvPr/>
        </p:nvSpPr>
        <p:spPr>
          <a:xfrm>
            <a:off x="4572001" y="4376423"/>
            <a:ext cx="83270" cy="1307324"/>
          </a:xfrm>
          <a:prstGeom prst="rect">
            <a:avLst/>
          </a:prstGeom>
          <a:solidFill>
            <a:srgbClr val="CC0000"/>
          </a:solidFill>
          <a:ln>
            <a:noFill/>
          </a:ln>
        </p:spPr>
        <p:style>
          <a:lnRef idx="2">
            <a:schemeClr val="dk1"/>
          </a:lnRef>
          <a:fillRef idx="1">
            <a:schemeClr val="lt1"/>
          </a:fillRef>
          <a:effectRef idx="0">
            <a:schemeClr val="dk1"/>
          </a:effectRef>
          <a:fontRef idx="minor">
            <a:schemeClr val="dk1"/>
          </a:fontRef>
        </p:style>
        <p:txBody>
          <a:bodyPr rtlCol="0" anchor="ctr"/>
          <a:lstStyle/>
          <a:p>
            <a:pPr algn="r"/>
            <a:endParaRPr lang="en-US" altLang="ja-JP" sz="2400" dirty="0">
              <a:solidFill>
                <a:srgbClr val="FFFFFF"/>
              </a:solidFill>
              <a:effectLst/>
              <a:latin typeface="Arial"/>
              <a:ea typeface="HGP創英角ｺﾞｼｯｸUB" pitchFamily="50" charset="-128"/>
              <a:cs typeface="Arial"/>
            </a:endParaRPr>
          </a:p>
        </p:txBody>
      </p:sp>
    </p:spTree>
    <p:extLst>
      <p:ext uri="{BB962C8B-B14F-4D97-AF65-F5344CB8AC3E}">
        <p14:creationId xmlns:p14="http://schemas.microsoft.com/office/powerpoint/2010/main" val="2680094339"/>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xmlns:p14="http://schemas.microsoft.com/office/powerpoint/2010/mai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7" name="角丸四角形 186"/>
          <p:cNvSpPr/>
          <p:nvPr/>
        </p:nvSpPr>
        <p:spPr bwMode="auto">
          <a:xfrm>
            <a:off x="3144116" y="3208867"/>
            <a:ext cx="2233551" cy="940872"/>
          </a:xfrm>
          <a:prstGeom prst="roundRect">
            <a:avLst>
              <a:gd name="adj" fmla="val 0"/>
            </a:avLst>
          </a:prstGeom>
          <a:solidFill>
            <a:srgbClr val="E6D6AF"/>
          </a:solidFill>
          <a:ln>
            <a:noFill/>
            <a:headEnd type="none" w="med" len="med"/>
            <a:tailEnd type="none" w="med" len="med"/>
          </a:ln>
          <a:extLst/>
        </p:spPr>
        <p:style>
          <a:lnRef idx="1">
            <a:schemeClr val="accent1"/>
          </a:lnRef>
          <a:fillRef idx="3">
            <a:schemeClr val="accent1"/>
          </a:fillRef>
          <a:effectRef idx="2">
            <a:schemeClr val="accent1"/>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endParaRPr kumimoji="0" lang="ja-JP" altLang="en-US" sz="1200" b="0" i="0" u="none" strike="noStrike" cap="none" normalizeH="0" baseline="0" smtClean="0">
              <a:ln>
                <a:noFill/>
              </a:ln>
              <a:solidFill>
                <a:srgbClr val="484848"/>
              </a:solidFill>
              <a:effectLst/>
              <a:latin typeface="メイリオ"/>
              <a:ea typeface="メイリオ"/>
              <a:cs typeface="メイリオ"/>
            </a:endParaRPr>
          </a:p>
        </p:txBody>
      </p:sp>
      <p:sp>
        <p:nvSpPr>
          <p:cNvPr id="69" name="角丸四角形 68"/>
          <p:cNvSpPr/>
          <p:nvPr/>
        </p:nvSpPr>
        <p:spPr bwMode="auto">
          <a:xfrm>
            <a:off x="3296516" y="1761067"/>
            <a:ext cx="457200" cy="381000"/>
          </a:xfrm>
          <a:prstGeom prst="roundRect">
            <a:avLst>
              <a:gd name="adj" fmla="val 0"/>
            </a:avLst>
          </a:prstGeom>
          <a:solidFill>
            <a:schemeClr val="accent3">
              <a:lumMod val="75000"/>
            </a:schemeClr>
          </a:solidFill>
          <a:ln>
            <a:noFill/>
            <a:headEnd type="none" w="med" len="med"/>
            <a:tailEnd type="none" w="med" len="med"/>
          </a:ln>
          <a:extLst/>
        </p:spPr>
        <p:style>
          <a:lnRef idx="1">
            <a:schemeClr val="accent1"/>
          </a:lnRef>
          <a:fillRef idx="3">
            <a:schemeClr val="accent1"/>
          </a:fillRef>
          <a:effectRef idx="2">
            <a:schemeClr val="accent1"/>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ja-JP" altLang="en-US" sz="900" b="0" i="0" u="none" strike="noStrike" cap="none" normalizeH="0" baseline="0" dirty="0" smtClean="0">
                <a:ln>
                  <a:noFill/>
                </a:ln>
                <a:solidFill>
                  <a:schemeClr val="bg1"/>
                </a:solidFill>
                <a:effectLst/>
                <a:latin typeface="メイリオ"/>
                <a:ea typeface="メイリオ"/>
                <a:cs typeface="メイリオ"/>
              </a:rPr>
              <a:t>業務</a:t>
            </a:r>
          </a:p>
        </p:txBody>
      </p:sp>
      <p:sp>
        <p:nvSpPr>
          <p:cNvPr id="71" name="角丸四角形 70"/>
          <p:cNvSpPr/>
          <p:nvPr/>
        </p:nvSpPr>
        <p:spPr bwMode="auto">
          <a:xfrm>
            <a:off x="3982316" y="1761067"/>
            <a:ext cx="457200" cy="381000"/>
          </a:xfrm>
          <a:prstGeom prst="roundRect">
            <a:avLst>
              <a:gd name="adj" fmla="val 0"/>
            </a:avLst>
          </a:prstGeom>
          <a:solidFill>
            <a:schemeClr val="accent3">
              <a:lumMod val="75000"/>
            </a:schemeClr>
          </a:solidFill>
          <a:ln>
            <a:noFill/>
            <a:headEnd type="none" w="med" len="med"/>
            <a:tailEnd type="none" w="med" len="med"/>
          </a:ln>
          <a:extLst/>
        </p:spPr>
        <p:style>
          <a:lnRef idx="1">
            <a:schemeClr val="accent1"/>
          </a:lnRef>
          <a:fillRef idx="3">
            <a:schemeClr val="accent1"/>
          </a:fillRef>
          <a:effectRef idx="2">
            <a:schemeClr val="accent1"/>
          </a:effectRef>
          <a:fontRef idx="minor">
            <a:schemeClr val="lt1"/>
          </a:fontRef>
        </p:style>
        <p:txBody>
          <a:bodyPr vert="horz" wrap="square" lIns="91440" tIns="45720" rIns="91440" bIns="45720" numCol="1" rtlCol="0" anchor="ctr" anchorCtr="0" compatLnSpc="1">
            <a:prstTxWarp prst="textNoShape">
              <a:avLst/>
            </a:prstTxWarp>
          </a:bodyPr>
          <a:lstStyle/>
          <a:p>
            <a:pPr algn="ctr">
              <a:spcBef>
                <a:spcPct val="20000"/>
              </a:spcBef>
            </a:pPr>
            <a:r>
              <a:rPr kumimoji="0" lang="ja-JP" altLang="en-US" sz="800" dirty="0">
                <a:solidFill>
                  <a:schemeClr val="bg1"/>
                </a:solidFill>
                <a:latin typeface="メイリオ"/>
                <a:ea typeface="メイリオ"/>
                <a:cs typeface="メイリオ"/>
              </a:rPr>
              <a:t>業務</a:t>
            </a:r>
          </a:p>
        </p:txBody>
      </p:sp>
      <p:sp>
        <p:nvSpPr>
          <p:cNvPr id="74" name="角丸四角形 73"/>
          <p:cNvSpPr/>
          <p:nvPr/>
        </p:nvSpPr>
        <p:spPr bwMode="auto">
          <a:xfrm>
            <a:off x="4691867" y="1761067"/>
            <a:ext cx="457200" cy="381000"/>
          </a:xfrm>
          <a:prstGeom prst="roundRect">
            <a:avLst>
              <a:gd name="adj" fmla="val 0"/>
            </a:avLst>
          </a:prstGeom>
          <a:solidFill>
            <a:schemeClr val="accent3">
              <a:lumMod val="75000"/>
            </a:schemeClr>
          </a:solidFill>
          <a:ln>
            <a:noFill/>
            <a:headEnd type="none" w="med" len="med"/>
            <a:tailEnd type="none" w="med" len="med"/>
          </a:ln>
          <a:extLst/>
        </p:spPr>
        <p:style>
          <a:lnRef idx="1">
            <a:schemeClr val="accent1"/>
          </a:lnRef>
          <a:fillRef idx="3">
            <a:schemeClr val="accent1"/>
          </a:fillRef>
          <a:effectRef idx="2">
            <a:schemeClr val="accent1"/>
          </a:effectRef>
          <a:fontRef idx="minor">
            <a:schemeClr val="lt1"/>
          </a:fontRef>
        </p:style>
        <p:txBody>
          <a:bodyPr vert="horz" wrap="square" lIns="91440" tIns="45720" rIns="91440" bIns="45720" numCol="1" rtlCol="0" anchor="ctr" anchorCtr="0" compatLnSpc="1">
            <a:prstTxWarp prst="textNoShape">
              <a:avLst/>
            </a:prstTxWarp>
          </a:bodyPr>
          <a:lstStyle/>
          <a:p>
            <a:pPr algn="ctr">
              <a:spcBef>
                <a:spcPct val="20000"/>
              </a:spcBef>
            </a:pPr>
            <a:r>
              <a:rPr kumimoji="0" lang="ja-JP" altLang="en-US" sz="800" dirty="0">
                <a:solidFill>
                  <a:schemeClr val="bg1"/>
                </a:solidFill>
                <a:latin typeface="メイリオ"/>
                <a:ea typeface="メイリオ"/>
                <a:cs typeface="メイリオ"/>
              </a:rPr>
              <a:t>業務</a:t>
            </a:r>
          </a:p>
        </p:txBody>
      </p:sp>
      <p:sp>
        <p:nvSpPr>
          <p:cNvPr id="75" name="角丸四角形 74"/>
          <p:cNvSpPr/>
          <p:nvPr/>
        </p:nvSpPr>
        <p:spPr bwMode="auto">
          <a:xfrm>
            <a:off x="3296516" y="3513667"/>
            <a:ext cx="457200" cy="381000"/>
          </a:xfrm>
          <a:prstGeom prst="roundRect">
            <a:avLst>
              <a:gd name="adj" fmla="val 0"/>
            </a:avLst>
          </a:prstGeom>
          <a:solidFill>
            <a:srgbClr val="008000"/>
          </a:solidFill>
          <a:ln>
            <a:noFill/>
            <a:headEnd type="none" w="med" len="med"/>
            <a:tailEnd type="none" w="med" len="med"/>
          </a:ln>
          <a:extLst/>
        </p:spPr>
        <p:style>
          <a:lnRef idx="1">
            <a:schemeClr val="accent1"/>
          </a:lnRef>
          <a:fillRef idx="3">
            <a:schemeClr val="accent1"/>
          </a:fillRef>
          <a:effectRef idx="2">
            <a:schemeClr val="accent1"/>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en-US" altLang="ja-JP" sz="800" b="0" i="0" u="none" strike="noStrike" cap="none" normalizeH="0" baseline="0" dirty="0" smtClean="0">
                <a:ln>
                  <a:noFill/>
                </a:ln>
                <a:solidFill>
                  <a:schemeClr val="bg1"/>
                </a:solidFill>
                <a:effectLst/>
                <a:latin typeface="メイリオ"/>
                <a:ea typeface="メイリオ"/>
                <a:cs typeface="メイリオ"/>
              </a:rPr>
              <a:t>SYS</a:t>
            </a:r>
            <a:endParaRPr kumimoji="0" lang="ja-JP" altLang="en-US" sz="800" b="0" i="0" u="none" strike="noStrike" cap="none" normalizeH="0" baseline="0" dirty="0" smtClean="0">
              <a:ln>
                <a:noFill/>
              </a:ln>
              <a:solidFill>
                <a:schemeClr val="bg1"/>
              </a:solidFill>
              <a:effectLst/>
              <a:latin typeface="メイリオ"/>
              <a:ea typeface="メイリオ"/>
              <a:cs typeface="メイリオ"/>
            </a:endParaRPr>
          </a:p>
        </p:txBody>
      </p:sp>
      <p:sp>
        <p:nvSpPr>
          <p:cNvPr id="77" name="角丸四角形 76"/>
          <p:cNvSpPr/>
          <p:nvPr/>
        </p:nvSpPr>
        <p:spPr bwMode="auto">
          <a:xfrm>
            <a:off x="3982316" y="3513667"/>
            <a:ext cx="457200" cy="381000"/>
          </a:xfrm>
          <a:prstGeom prst="roundRect">
            <a:avLst>
              <a:gd name="adj" fmla="val 0"/>
            </a:avLst>
          </a:prstGeom>
          <a:solidFill>
            <a:srgbClr val="008000"/>
          </a:solidFill>
          <a:ln>
            <a:noFill/>
            <a:headEnd type="none" w="med" len="med"/>
            <a:tailEnd type="none" w="med" len="med"/>
          </a:ln>
          <a:extLst/>
        </p:spPr>
        <p:style>
          <a:lnRef idx="1">
            <a:schemeClr val="accent1"/>
          </a:lnRef>
          <a:fillRef idx="3">
            <a:schemeClr val="accent1"/>
          </a:fillRef>
          <a:effectRef idx="2">
            <a:schemeClr val="accent1"/>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en-US" altLang="ja-JP" sz="800" b="0" i="0" u="none" strike="noStrike" cap="none" normalizeH="0" baseline="0" dirty="0" smtClean="0">
                <a:ln>
                  <a:noFill/>
                </a:ln>
                <a:solidFill>
                  <a:schemeClr val="bg1"/>
                </a:solidFill>
                <a:effectLst/>
                <a:latin typeface="メイリオ"/>
                <a:ea typeface="メイリオ"/>
                <a:cs typeface="メイリオ"/>
              </a:rPr>
              <a:t>SYS</a:t>
            </a:r>
            <a:endParaRPr kumimoji="0" lang="ja-JP" altLang="en-US" sz="800" b="0" i="0" u="none" strike="noStrike" cap="none" normalizeH="0" baseline="0" dirty="0" smtClean="0">
              <a:ln>
                <a:noFill/>
              </a:ln>
              <a:solidFill>
                <a:schemeClr val="bg1"/>
              </a:solidFill>
              <a:effectLst/>
              <a:latin typeface="メイリオ"/>
              <a:ea typeface="メイリオ"/>
              <a:cs typeface="メイリオ"/>
            </a:endParaRPr>
          </a:p>
        </p:txBody>
      </p:sp>
      <p:sp>
        <p:nvSpPr>
          <p:cNvPr id="88" name="角丸四角形 87"/>
          <p:cNvSpPr/>
          <p:nvPr/>
        </p:nvSpPr>
        <p:spPr bwMode="auto">
          <a:xfrm>
            <a:off x="4691867" y="3513667"/>
            <a:ext cx="457200" cy="381000"/>
          </a:xfrm>
          <a:prstGeom prst="roundRect">
            <a:avLst>
              <a:gd name="adj" fmla="val 0"/>
            </a:avLst>
          </a:prstGeom>
          <a:solidFill>
            <a:srgbClr val="008000"/>
          </a:solidFill>
          <a:ln>
            <a:noFill/>
            <a:headEnd type="none" w="med" len="med"/>
            <a:tailEnd type="none" w="med" len="med"/>
          </a:ln>
          <a:extLst/>
        </p:spPr>
        <p:style>
          <a:lnRef idx="1">
            <a:schemeClr val="accent1"/>
          </a:lnRef>
          <a:fillRef idx="3">
            <a:schemeClr val="accent1"/>
          </a:fillRef>
          <a:effectRef idx="2">
            <a:schemeClr val="accent1"/>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en-US" altLang="ja-JP" sz="800" b="0" i="0" u="none" strike="noStrike" cap="none" normalizeH="0" baseline="0" dirty="0" smtClean="0">
                <a:ln>
                  <a:noFill/>
                </a:ln>
                <a:solidFill>
                  <a:schemeClr val="bg1"/>
                </a:solidFill>
                <a:effectLst/>
                <a:latin typeface="メイリオ"/>
                <a:ea typeface="メイリオ"/>
                <a:cs typeface="メイリオ"/>
              </a:rPr>
              <a:t>SYS</a:t>
            </a:r>
            <a:endParaRPr kumimoji="0" lang="ja-JP" altLang="en-US" sz="800" b="0" i="0" u="none" strike="noStrike" cap="none" normalizeH="0" baseline="0" dirty="0" smtClean="0">
              <a:ln>
                <a:noFill/>
              </a:ln>
              <a:solidFill>
                <a:schemeClr val="bg1"/>
              </a:solidFill>
              <a:effectLst/>
              <a:latin typeface="メイリオ"/>
              <a:ea typeface="メイリオ"/>
              <a:cs typeface="メイリオ"/>
            </a:endParaRPr>
          </a:p>
        </p:txBody>
      </p:sp>
      <p:cxnSp>
        <p:nvCxnSpPr>
          <p:cNvPr id="114" name="直線矢印コネクタ 113"/>
          <p:cNvCxnSpPr>
            <a:stCxn id="69" idx="2"/>
            <a:endCxn id="75" idx="0"/>
          </p:cNvCxnSpPr>
          <p:nvPr/>
        </p:nvCxnSpPr>
        <p:spPr bwMode="auto">
          <a:xfrm>
            <a:off x="3525116" y="2142067"/>
            <a:ext cx="0" cy="1371600"/>
          </a:xfrm>
          <a:prstGeom prst="straightConnector1">
            <a:avLst/>
          </a:prstGeom>
          <a:ln>
            <a:solidFill>
              <a:srgbClr val="FF6600"/>
            </a:solidFill>
            <a:headEnd type="none" w="med" len="med"/>
            <a:tailEnd type="triangle" w="med" len="med"/>
          </a:ln>
          <a:extLst/>
        </p:spPr>
        <p:style>
          <a:lnRef idx="1">
            <a:schemeClr val="accent1"/>
          </a:lnRef>
          <a:fillRef idx="3">
            <a:schemeClr val="accent1"/>
          </a:fillRef>
          <a:effectRef idx="2">
            <a:schemeClr val="accent1"/>
          </a:effectRef>
          <a:fontRef idx="minor">
            <a:schemeClr val="lt1"/>
          </a:fontRef>
        </p:style>
      </p:cxnSp>
      <p:cxnSp>
        <p:nvCxnSpPr>
          <p:cNvPr id="115" name="直線矢印コネクタ 114"/>
          <p:cNvCxnSpPr>
            <a:stCxn id="71" idx="2"/>
            <a:endCxn id="77" idx="0"/>
          </p:cNvCxnSpPr>
          <p:nvPr/>
        </p:nvCxnSpPr>
        <p:spPr bwMode="auto">
          <a:xfrm>
            <a:off x="4210916" y="2142067"/>
            <a:ext cx="0" cy="1371600"/>
          </a:xfrm>
          <a:prstGeom prst="straightConnector1">
            <a:avLst/>
          </a:prstGeom>
          <a:ln>
            <a:solidFill>
              <a:srgbClr val="FF6600"/>
            </a:solidFill>
            <a:headEnd type="none" w="med" len="med"/>
            <a:tailEnd type="triangle" w="med" len="med"/>
          </a:ln>
          <a:extLst/>
        </p:spPr>
        <p:style>
          <a:lnRef idx="1">
            <a:schemeClr val="accent1"/>
          </a:lnRef>
          <a:fillRef idx="3">
            <a:schemeClr val="accent1"/>
          </a:fillRef>
          <a:effectRef idx="2">
            <a:schemeClr val="accent1"/>
          </a:effectRef>
          <a:fontRef idx="minor">
            <a:schemeClr val="lt1"/>
          </a:fontRef>
        </p:style>
      </p:cxnSp>
      <p:cxnSp>
        <p:nvCxnSpPr>
          <p:cNvPr id="116" name="直線矢印コネクタ 115"/>
          <p:cNvCxnSpPr>
            <a:stCxn id="74" idx="2"/>
            <a:endCxn id="88" idx="0"/>
          </p:cNvCxnSpPr>
          <p:nvPr/>
        </p:nvCxnSpPr>
        <p:spPr bwMode="auto">
          <a:xfrm>
            <a:off x="4920467" y="2142067"/>
            <a:ext cx="0" cy="1371600"/>
          </a:xfrm>
          <a:prstGeom prst="straightConnector1">
            <a:avLst/>
          </a:prstGeom>
          <a:ln>
            <a:solidFill>
              <a:srgbClr val="FF6600"/>
            </a:solidFill>
            <a:headEnd type="none" w="med" len="med"/>
            <a:tailEnd type="triangle" w="med" len="med"/>
          </a:ln>
          <a:extLst/>
        </p:spPr>
        <p:style>
          <a:lnRef idx="1">
            <a:schemeClr val="accent1"/>
          </a:lnRef>
          <a:fillRef idx="3">
            <a:schemeClr val="accent1"/>
          </a:fillRef>
          <a:effectRef idx="2">
            <a:schemeClr val="accent1"/>
          </a:effectRef>
          <a:fontRef idx="minor">
            <a:schemeClr val="lt1"/>
          </a:fontRef>
        </p:style>
      </p:cxnSp>
      <p:sp>
        <p:nvSpPr>
          <p:cNvPr id="2" name="タイトル 1"/>
          <p:cNvSpPr>
            <a:spLocks noGrp="1"/>
          </p:cNvSpPr>
          <p:nvPr>
            <p:ph type="title"/>
          </p:nvPr>
        </p:nvSpPr>
        <p:spPr>
          <a:xfrm>
            <a:off x="152400" y="152400"/>
            <a:ext cx="8991600" cy="533400"/>
          </a:xfrm>
        </p:spPr>
        <p:txBody>
          <a:bodyPr/>
          <a:lstStyle/>
          <a:p>
            <a:r>
              <a:rPr kumimoji="1" lang="en-US" altLang="ja-JP" sz="2800" dirty="0" smtClean="0">
                <a:latin typeface="メイリオ"/>
                <a:ea typeface="メイリオ"/>
                <a:cs typeface="メイリオ"/>
              </a:rPr>
              <a:t>ERP</a:t>
            </a:r>
            <a:r>
              <a:rPr kumimoji="1" lang="ja-JP" altLang="en-US" sz="2800" dirty="0" smtClean="0">
                <a:latin typeface="メイリオ"/>
                <a:ea typeface="メイリオ"/>
                <a:cs typeface="メイリオ"/>
              </a:rPr>
              <a:t>システム　登場の歴史的背景</a:t>
            </a:r>
            <a:endParaRPr kumimoji="1" lang="ja-JP" altLang="en-US" sz="2800" dirty="0">
              <a:latin typeface="メイリオ"/>
              <a:ea typeface="メイリオ"/>
              <a:cs typeface="メイリオ"/>
            </a:endParaRPr>
          </a:p>
        </p:txBody>
      </p:sp>
      <p:sp>
        <p:nvSpPr>
          <p:cNvPr id="185" name="角丸四角形 184"/>
          <p:cNvSpPr/>
          <p:nvPr/>
        </p:nvSpPr>
        <p:spPr bwMode="auto">
          <a:xfrm>
            <a:off x="3144116" y="4706395"/>
            <a:ext cx="2233551" cy="940872"/>
          </a:xfrm>
          <a:prstGeom prst="roundRect">
            <a:avLst>
              <a:gd name="adj" fmla="val 0"/>
            </a:avLst>
          </a:prstGeom>
          <a:solidFill>
            <a:srgbClr val="FFFBD2"/>
          </a:solidFill>
          <a:ln>
            <a:noFill/>
            <a:headEnd type="none" w="med" len="med"/>
            <a:tailEnd type="none" w="med" len="med"/>
          </a:ln>
          <a:extLst/>
        </p:spPr>
        <p:style>
          <a:lnRef idx="1">
            <a:schemeClr val="accent1"/>
          </a:lnRef>
          <a:fillRef idx="3">
            <a:schemeClr val="accent1"/>
          </a:fillRef>
          <a:effectRef idx="2">
            <a:schemeClr val="accent1"/>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0" lang="ja-JP" altLang="en-US" sz="1200" b="0" i="0" u="none" strike="noStrike" cap="none" normalizeH="0" baseline="0" smtClean="0">
              <a:ln>
                <a:noFill/>
              </a:ln>
              <a:solidFill>
                <a:srgbClr val="484848"/>
              </a:solidFill>
              <a:effectLst/>
              <a:latin typeface="メイリオ"/>
              <a:ea typeface="メイリオ"/>
              <a:cs typeface="メイリオ"/>
            </a:endParaRPr>
          </a:p>
        </p:txBody>
      </p:sp>
      <p:sp>
        <p:nvSpPr>
          <p:cNvPr id="64" name="角丸四角形 63"/>
          <p:cNvSpPr/>
          <p:nvPr/>
        </p:nvSpPr>
        <p:spPr bwMode="auto">
          <a:xfrm>
            <a:off x="3372716" y="3661832"/>
            <a:ext cx="457200" cy="381000"/>
          </a:xfrm>
          <a:prstGeom prst="roundRect">
            <a:avLst>
              <a:gd name="adj" fmla="val 0"/>
            </a:avLst>
          </a:prstGeom>
          <a:solidFill>
            <a:srgbClr val="008000"/>
          </a:solidFill>
          <a:ln>
            <a:noFill/>
            <a:headEnd type="none" w="med" len="med"/>
            <a:tailEnd type="none" w="med" len="med"/>
          </a:ln>
          <a:extLst/>
        </p:spPr>
        <p:style>
          <a:lnRef idx="1">
            <a:schemeClr val="accent1"/>
          </a:lnRef>
          <a:fillRef idx="3">
            <a:schemeClr val="accent1"/>
          </a:fillRef>
          <a:effectRef idx="2">
            <a:schemeClr val="accent1"/>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ts val="0"/>
              </a:spcBef>
              <a:spcAft>
                <a:spcPct val="0"/>
              </a:spcAft>
              <a:buClrTx/>
              <a:buSzTx/>
              <a:buFontTx/>
              <a:buNone/>
              <a:tabLst/>
            </a:pPr>
            <a:r>
              <a:rPr kumimoji="0" lang="en-US" altLang="ja-JP" sz="800" dirty="0" smtClean="0">
                <a:solidFill>
                  <a:schemeClr val="bg1"/>
                </a:solidFill>
                <a:latin typeface="メイリオ"/>
                <a:ea typeface="メイリオ"/>
                <a:cs typeface="メイリオ"/>
              </a:rPr>
              <a:t>SUB</a:t>
            </a:r>
          </a:p>
          <a:p>
            <a:pPr marL="0" marR="0" indent="0" algn="ctr" defTabSz="914400" rtl="0" eaLnBrk="1" fontAlgn="base" latinLnBrk="0" hangingPunct="1">
              <a:lnSpc>
                <a:spcPct val="100000"/>
              </a:lnSpc>
              <a:spcBef>
                <a:spcPts val="0"/>
              </a:spcBef>
              <a:spcAft>
                <a:spcPct val="0"/>
              </a:spcAft>
              <a:buClrTx/>
              <a:buSzTx/>
              <a:buFontTx/>
              <a:buNone/>
              <a:tabLst/>
            </a:pPr>
            <a:r>
              <a:rPr kumimoji="0" lang="en-US" altLang="ja-JP" sz="800" b="0" i="0" u="none" strike="noStrike" cap="none" normalizeH="0" baseline="0" dirty="0" smtClean="0">
                <a:ln>
                  <a:noFill/>
                </a:ln>
                <a:solidFill>
                  <a:schemeClr val="bg1"/>
                </a:solidFill>
                <a:effectLst/>
                <a:latin typeface="メイリオ"/>
                <a:ea typeface="メイリオ"/>
                <a:cs typeface="メイリオ"/>
              </a:rPr>
              <a:t>SYS</a:t>
            </a:r>
          </a:p>
        </p:txBody>
      </p:sp>
      <p:sp>
        <p:nvSpPr>
          <p:cNvPr id="93" name="角丸四角形 92"/>
          <p:cNvSpPr/>
          <p:nvPr/>
        </p:nvSpPr>
        <p:spPr bwMode="auto">
          <a:xfrm>
            <a:off x="4082267" y="3661832"/>
            <a:ext cx="457200" cy="381000"/>
          </a:xfrm>
          <a:prstGeom prst="roundRect">
            <a:avLst>
              <a:gd name="adj" fmla="val 0"/>
            </a:avLst>
          </a:prstGeom>
          <a:solidFill>
            <a:srgbClr val="008000"/>
          </a:solidFill>
          <a:ln>
            <a:noFill/>
            <a:headEnd type="none" w="med" len="med"/>
            <a:tailEnd type="none" w="med" len="med"/>
          </a:ln>
          <a:extLst/>
        </p:spPr>
        <p:style>
          <a:lnRef idx="1">
            <a:schemeClr val="accent1"/>
          </a:lnRef>
          <a:fillRef idx="3">
            <a:schemeClr val="accent1"/>
          </a:fillRef>
          <a:effectRef idx="2">
            <a:schemeClr val="accent1"/>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ts val="0"/>
              </a:spcBef>
              <a:spcAft>
                <a:spcPct val="0"/>
              </a:spcAft>
              <a:buClrTx/>
              <a:buSzTx/>
              <a:buFontTx/>
              <a:buNone/>
              <a:tabLst/>
            </a:pPr>
            <a:r>
              <a:rPr kumimoji="0" lang="en-US" altLang="ja-JP" sz="800" dirty="0" smtClean="0">
                <a:solidFill>
                  <a:schemeClr val="bg1"/>
                </a:solidFill>
                <a:latin typeface="メイリオ"/>
                <a:ea typeface="メイリオ"/>
                <a:cs typeface="メイリオ"/>
              </a:rPr>
              <a:t>SUB</a:t>
            </a:r>
          </a:p>
          <a:p>
            <a:pPr marL="0" marR="0" indent="0" algn="ctr" defTabSz="914400" rtl="0" eaLnBrk="1" fontAlgn="base" latinLnBrk="0" hangingPunct="1">
              <a:lnSpc>
                <a:spcPct val="100000"/>
              </a:lnSpc>
              <a:spcBef>
                <a:spcPts val="0"/>
              </a:spcBef>
              <a:spcAft>
                <a:spcPct val="0"/>
              </a:spcAft>
              <a:buClrTx/>
              <a:buSzTx/>
              <a:buFontTx/>
              <a:buNone/>
              <a:tabLst/>
            </a:pPr>
            <a:r>
              <a:rPr kumimoji="0" lang="en-US" altLang="ja-JP" sz="800" b="0" i="0" u="none" strike="noStrike" cap="none" normalizeH="0" baseline="0" dirty="0" smtClean="0">
                <a:ln>
                  <a:noFill/>
                </a:ln>
                <a:solidFill>
                  <a:schemeClr val="bg1"/>
                </a:solidFill>
                <a:effectLst/>
                <a:latin typeface="メイリオ"/>
                <a:ea typeface="メイリオ"/>
                <a:cs typeface="メイリオ"/>
              </a:rPr>
              <a:t>SYS</a:t>
            </a:r>
          </a:p>
        </p:txBody>
      </p:sp>
      <p:sp>
        <p:nvSpPr>
          <p:cNvPr id="96" name="角丸四角形 95"/>
          <p:cNvSpPr/>
          <p:nvPr/>
        </p:nvSpPr>
        <p:spPr bwMode="auto">
          <a:xfrm>
            <a:off x="4768067" y="3661832"/>
            <a:ext cx="457200" cy="381000"/>
          </a:xfrm>
          <a:prstGeom prst="roundRect">
            <a:avLst>
              <a:gd name="adj" fmla="val 0"/>
            </a:avLst>
          </a:prstGeom>
          <a:solidFill>
            <a:srgbClr val="008000"/>
          </a:solidFill>
          <a:ln>
            <a:noFill/>
            <a:headEnd type="none" w="med" len="med"/>
            <a:tailEnd type="none" w="med" len="med"/>
          </a:ln>
          <a:extLst/>
        </p:spPr>
        <p:style>
          <a:lnRef idx="1">
            <a:schemeClr val="accent1"/>
          </a:lnRef>
          <a:fillRef idx="3">
            <a:schemeClr val="accent1"/>
          </a:fillRef>
          <a:effectRef idx="2">
            <a:schemeClr val="accent1"/>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ts val="0"/>
              </a:spcBef>
              <a:spcAft>
                <a:spcPct val="0"/>
              </a:spcAft>
              <a:buClrTx/>
              <a:buSzTx/>
              <a:buFontTx/>
              <a:buNone/>
              <a:tabLst/>
            </a:pPr>
            <a:r>
              <a:rPr kumimoji="0" lang="en-US" altLang="ja-JP" sz="800" dirty="0" smtClean="0">
                <a:solidFill>
                  <a:schemeClr val="bg1"/>
                </a:solidFill>
                <a:latin typeface="メイリオ"/>
                <a:ea typeface="メイリオ"/>
                <a:cs typeface="メイリオ"/>
              </a:rPr>
              <a:t>SUB</a:t>
            </a:r>
          </a:p>
          <a:p>
            <a:pPr marL="0" marR="0" indent="0" algn="ctr" defTabSz="914400" rtl="0" eaLnBrk="1" fontAlgn="base" latinLnBrk="0" hangingPunct="1">
              <a:lnSpc>
                <a:spcPct val="100000"/>
              </a:lnSpc>
              <a:spcBef>
                <a:spcPts val="0"/>
              </a:spcBef>
              <a:spcAft>
                <a:spcPct val="0"/>
              </a:spcAft>
              <a:buClrTx/>
              <a:buSzTx/>
              <a:buFontTx/>
              <a:buNone/>
              <a:tabLst/>
            </a:pPr>
            <a:r>
              <a:rPr kumimoji="0" lang="en-US" altLang="ja-JP" sz="800" b="0" i="0" u="none" strike="noStrike" cap="none" normalizeH="0" baseline="0" dirty="0" smtClean="0">
                <a:ln>
                  <a:noFill/>
                </a:ln>
                <a:solidFill>
                  <a:schemeClr val="bg1"/>
                </a:solidFill>
                <a:effectLst/>
                <a:latin typeface="メイリオ"/>
                <a:ea typeface="メイリオ"/>
                <a:cs typeface="メイリオ"/>
              </a:rPr>
              <a:t>SYS</a:t>
            </a:r>
          </a:p>
        </p:txBody>
      </p:sp>
      <p:sp>
        <p:nvSpPr>
          <p:cNvPr id="109" name="角丸四角形 108"/>
          <p:cNvSpPr/>
          <p:nvPr/>
        </p:nvSpPr>
        <p:spPr bwMode="auto">
          <a:xfrm>
            <a:off x="3296516" y="5011195"/>
            <a:ext cx="457200" cy="381000"/>
          </a:xfrm>
          <a:prstGeom prst="roundRect">
            <a:avLst>
              <a:gd name="adj" fmla="val 0"/>
            </a:avLst>
          </a:prstGeom>
          <a:solidFill>
            <a:schemeClr val="tx1">
              <a:lumMod val="50000"/>
              <a:lumOff val="50000"/>
            </a:schemeClr>
          </a:solidFill>
          <a:ln>
            <a:noFill/>
            <a:headEnd type="none" w="med" len="med"/>
            <a:tailEnd type="none" w="med" len="med"/>
          </a:ln>
          <a:extLst/>
        </p:spPr>
        <p:style>
          <a:lnRef idx="1">
            <a:schemeClr val="accent1"/>
          </a:lnRef>
          <a:fillRef idx="3">
            <a:schemeClr val="accent1"/>
          </a:fillRef>
          <a:effectRef idx="2">
            <a:schemeClr val="accent1"/>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ts val="0"/>
              </a:spcBef>
              <a:spcAft>
                <a:spcPct val="0"/>
              </a:spcAft>
              <a:buClrTx/>
              <a:buSzTx/>
              <a:buFontTx/>
              <a:buNone/>
              <a:tabLst/>
            </a:pPr>
            <a:r>
              <a:rPr kumimoji="0" lang="ja-JP" altLang="en-US" sz="800" b="0" i="0" u="none" strike="noStrike" cap="none" normalizeH="0" baseline="0" dirty="0" smtClean="0">
                <a:ln>
                  <a:noFill/>
                </a:ln>
                <a:solidFill>
                  <a:schemeClr val="bg1"/>
                </a:solidFill>
                <a:effectLst/>
                <a:latin typeface="メイリオ"/>
                <a:ea typeface="メイリオ"/>
                <a:cs typeface="メイリオ"/>
              </a:rPr>
              <a:t>部門</a:t>
            </a:r>
            <a:r>
              <a:rPr kumimoji="0" lang="en-US" altLang="ja-JP" sz="800" b="0" i="0" u="none" strike="noStrike" cap="none" normalizeH="0" baseline="0" dirty="0" smtClean="0">
                <a:ln>
                  <a:noFill/>
                </a:ln>
                <a:solidFill>
                  <a:schemeClr val="bg1"/>
                </a:solidFill>
                <a:effectLst/>
                <a:latin typeface="メイリオ"/>
                <a:ea typeface="メイリオ"/>
                <a:cs typeface="メイリオ"/>
              </a:rPr>
              <a:t>SYS</a:t>
            </a:r>
          </a:p>
        </p:txBody>
      </p:sp>
      <p:sp>
        <p:nvSpPr>
          <p:cNvPr id="110" name="角丸四角形 109"/>
          <p:cNvSpPr/>
          <p:nvPr/>
        </p:nvSpPr>
        <p:spPr bwMode="auto">
          <a:xfrm>
            <a:off x="4006067" y="5011195"/>
            <a:ext cx="457200" cy="381000"/>
          </a:xfrm>
          <a:prstGeom prst="roundRect">
            <a:avLst>
              <a:gd name="adj" fmla="val 0"/>
            </a:avLst>
          </a:prstGeom>
          <a:solidFill>
            <a:schemeClr val="tx1">
              <a:lumMod val="50000"/>
              <a:lumOff val="50000"/>
            </a:schemeClr>
          </a:solidFill>
          <a:ln>
            <a:noFill/>
            <a:headEnd type="none" w="med" len="med"/>
            <a:tailEnd type="none" w="med" len="med"/>
          </a:ln>
          <a:extLst/>
        </p:spPr>
        <p:style>
          <a:lnRef idx="1">
            <a:schemeClr val="accent1"/>
          </a:lnRef>
          <a:fillRef idx="3">
            <a:schemeClr val="accent1"/>
          </a:fillRef>
          <a:effectRef idx="2">
            <a:schemeClr val="accent1"/>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ts val="0"/>
              </a:spcBef>
              <a:spcAft>
                <a:spcPct val="0"/>
              </a:spcAft>
              <a:buClrTx/>
              <a:buSzTx/>
              <a:buFontTx/>
              <a:buNone/>
              <a:tabLst/>
            </a:pPr>
            <a:r>
              <a:rPr kumimoji="0" lang="ja-JP" altLang="en-US" sz="800" dirty="0" smtClean="0">
                <a:solidFill>
                  <a:schemeClr val="bg1"/>
                </a:solidFill>
                <a:latin typeface="メイリオ"/>
                <a:ea typeface="メイリオ"/>
                <a:cs typeface="メイリオ"/>
              </a:rPr>
              <a:t>部門</a:t>
            </a:r>
            <a:endParaRPr kumimoji="0" lang="en-US" altLang="ja-JP" sz="800" dirty="0" smtClean="0">
              <a:solidFill>
                <a:schemeClr val="bg1"/>
              </a:solidFill>
              <a:latin typeface="メイリオ"/>
              <a:ea typeface="メイリオ"/>
              <a:cs typeface="メイリオ"/>
            </a:endParaRPr>
          </a:p>
          <a:p>
            <a:pPr marL="0" marR="0" indent="0" algn="ctr" defTabSz="914400" rtl="0" eaLnBrk="1" fontAlgn="base" latinLnBrk="0" hangingPunct="1">
              <a:lnSpc>
                <a:spcPct val="100000"/>
              </a:lnSpc>
              <a:spcBef>
                <a:spcPts val="0"/>
              </a:spcBef>
              <a:spcAft>
                <a:spcPct val="0"/>
              </a:spcAft>
              <a:buClrTx/>
              <a:buSzTx/>
              <a:buFontTx/>
              <a:buNone/>
              <a:tabLst/>
            </a:pPr>
            <a:r>
              <a:rPr kumimoji="0" lang="en-US" altLang="ja-JP" sz="800" b="0" i="0" u="none" strike="noStrike" cap="none" normalizeH="0" baseline="0" dirty="0" smtClean="0">
                <a:ln>
                  <a:noFill/>
                </a:ln>
                <a:solidFill>
                  <a:schemeClr val="bg1"/>
                </a:solidFill>
                <a:effectLst/>
                <a:latin typeface="メイリオ"/>
                <a:ea typeface="メイリオ"/>
                <a:cs typeface="メイリオ"/>
              </a:rPr>
              <a:t>SYS</a:t>
            </a:r>
          </a:p>
        </p:txBody>
      </p:sp>
      <p:sp>
        <p:nvSpPr>
          <p:cNvPr id="111" name="角丸四角形 110"/>
          <p:cNvSpPr/>
          <p:nvPr/>
        </p:nvSpPr>
        <p:spPr bwMode="auto">
          <a:xfrm>
            <a:off x="4691867" y="5011195"/>
            <a:ext cx="457200" cy="381000"/>
          </a:xfrm>
          <a:prstGeom prst="roundRect">
            <a:avLst>
              <a:gd name="adj" fmla="val 0"/>
            </a:avLst>
          </a:prstGeom>
          <a:solidFill>
            <a:schemeClr val="tx1">
              <a:lumMod val="50000"/>
              <a:lumOff val="50000"/>
            </a:schemeClr>
          </a:solidFill>
          <a:ln>
            <a:noFill/>
            <a:headEnd type="none" w="med" len="med"/>
            <a:tailEnd type="none" w="med" len="med"/>
          </a:ln>
          <a:extLst/>
        </p:spPr>
        <p:style>
          <a:lnRef idx="1">
            <a:schemeClr val="accent1"/>
          </a:lnRef>
          <a:fillRef idx="3">
            <a:schemeClr val="accent1"/>
          </a:fillRef>
          <a:effectRef idx="2">
            <a:schemeClr val="accent1"/>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ts val="0"/>
              </a:spcBef>
              <a:spcAft>
                <a:spcPct val="0"/>
              </a:spcAft>
              <a:buClrTx/>
              <a:buSzTx/>
              <a:buFontTx/>
              <a:buNone/>
              <a:tabLst/>
            </a:pPr>
            <a:r>
              <a:rPr kumimoji="0" lang="ja-JP" altLang="en-US" sz="800" b="0" i="0" u="none" strike="noStrike" cap="none" normalizeH="0" baseline="0" dirty="0" smtClean="0">
                <a:ln>
                  <a:noFill/>
                </a:ln>
                <a:solidFill>
                  <a:schemeClr val="bg1"/>
                </a:solidFill>
                <a:effectLst/>
                <a:latin typeface="メイリオ"/>
                <a:ea typeface="メイリオ"/>
                <a:cs typeface="メイリオ"/>
              </a:rPr>
              <a:t>部門</a:t>
            </a:r>
            <a:r>
              <a:rPr kumimoji="0" lang="en-US" altLang="ja-JP" sz="800" b="0" i="0" u="none" strike="noStrike" cap="none" normalizeH="0" baseline="0" dirty="0" smtClean="0">
                <a:ln>
                  <a:noFill/>
                </a:ln>
                <a:solidFill>
                  <a:schemeClr val="bg1"/>
                </a:solidFill>
                <a:effectLst/>
                <a:latin typeface="メイリオ"/>
                <a:ea typeface="メイリオ"/>
                <a:cs typeface="メイリオ"/>
              </a:rPr>
              <a:t>SYS</a:t>
            </a:r>
          </a:p>
        </p:txBody>
      </p:sp>
      <p:sp>
        <p:nvSpPr>
          <p:cNvPr id="61" name="角丸四角形 60"/>
          <p:cNvSpPr/>
          <p:nvPr/>
        </p:nvSpPr>
        <p:spPr bwMode="auto">
          <a:xfrm>
            <a:off x="3626717" y="2218267"/>
            <a:ext cx="457200" cy="381000"/>
          </a:xfrm>
          <a:prstGeom prst="roundRect">
            <a:avLst>
              <a:gd name="adj" fmla="val 0"/>
            </a:avLst>
          </a:prstGeom>
          <a:solidFill>
            <a:schemeClr val="accent3">
              <a:lumMod val="50000"/>
            </a:schemeClr>
          </a:solidFill>
          <a:ln>
            <a:noFill/>
            <a:headEnd type="none" w="med" len="med"/>
            <a:tailEnd type="none" w="med" len="med"/>
          </a:ln>
          <a:extLst/>
        </p:spPr>
        <p:style>
          <a:lnRef idx="1">
            <a:schemeClr val="accent1"/>
          </a:lnRef>
          <a:fillRef idx="3">
            <a:schemeClr val="accent1"/>
          </a:fillRef>
          <a:effectRef idx="2">
            <a:schemeClr val="accent1"/>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ja-JP" altLang="en-US" sz="800" dirty="0" smtClean="0">
                <a:solidFill>
                  <a:schemeClr val="bg1"/>
                </a:solidFill>
                <a:latin typeface="メイリオ"/>
                <a:ea typeface="メイリオ"/>
                <a:cs typeface="メイリオ"/>
              </a:rPr>
              <a:t>新規業務</a:t>
            </a:r>
            <a:endParaRPr kumimoji="0" lang="ja-JP" altLang="en-US" sz="800" b="0" i="0" u="none" strike="noStrike" cap="none" normalizeH="0" baseline="0" dirty="0" smtClean="0">
              <a:ln>
                <a:noFill/>
              </a:ln>
              <a:solidFill>
                <a:schemeClr val="bg1"/>
              </a:solidFill>
              <a:effectLst/>
              <a:latin typeface="メイリオ"/>
              <a:ea typeface="メイリオ"/>
              <a:cs typeface="メイリオ"/>
            </a:endParaRPr>
          </a:p>
        </p:txBody>
      </p:sp>
      <p:sp>
        <p:nvSpPr>
          <p:cNvPr id="91" name="角丸四角形 90"/>
          <p:cNvSpPr/>
          <p:nvPr/>
        </p:nvSpPr>
        <p:spPr bwMode="auto">
          <a:xfrm>
            <a:off x="4337915" y="2218267"/>
            <a:ext cx="457200" cy="381000"/>
          </a:xfrm>
          <a:prstGeom prst="roundRect">
            <a:avLst>
              <a:gd name="adj" fmla="val 0"/>
            </a:avLst>
          </a:prstGeom>
          <a:solidFill>
            <a:schemeClr val="accent3">
              <a:lumMod val="50000"/>
            </a:schemeClr>
          </a:solidFill>
          <a:ln>
            <a:noFill/>
            <a:headEnd type="none" w="med" len="med"/>
            <a:tailEnd type="none" w="med" len="med"/>
          </a:ln>
          <a:extLst/>
        </p:spPr>
        <p:style>
          <a:lnRef idx="1">
            <a:schemeClr val="accent1"/>
          </a:lnRef>
          <a:fillRef idx="3">
            <a:schemeClr val="accent1"/>
          </a:fillRef>
          <a:effectRef idx="2">
            <a:schemeClr val="accent1"/>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ja-JP" altLang="en-US" sz="800" dirty="0" smtClean="0">
                <a:solidFill>
                  <a:schemeClr val="bg1"/>
                </a:solidFill>
                <a:latin typeface="メイリオ"/>
                <a:ea typeface="メイリオ"/>
                <a:cs typeface="メイリオ"/>
              </a:rPr>
              <a:t>新規業務</a:t>
            </a:r>
            <a:endParaRPr kumimoji="0" lang="ja-JP" altLang="en-US" sz="800" b="0" i="0" u="none" strike="noStrike" cap="none" normalizeH="0" baseline="0" dirty="0" smtClean="0">
              <a:ln>
                <a:noFill/>
              </a:ln>
              <a:solidFill>
                <a:schemeClr val="bg1"/>
              </a:solidFill>
              <a:effectLst/>
              <a:latin typeface="メイリオ"/>
              <a:ea typeface="メイリオ"/>
              <a:cs typeface="メイリオ"/>
            </a:endParaRPr>
          </a:p>
        </p:txBody>
      </p:sp>
      <p:sp>
        <p:nvSpPr>
          <p:cNvPr id="92" name="角丸四角形 91"/>
          <p:cNvSpPr/>
          <p:nvPr/>
        </p:nvSpPr>
        <p:spPr bwMode="auto">
          <a:xfrm>
            <a:off x="5039002" y="2218267"/>
            <a:ext cx="457200" cy="381000"/>
          </a:xfrm>
          <a:prstGeom prst="roundRect">
            <a:avLst>
              <a:gd name="adj" fmla="val 0"/>
            </a:avLst>
          </a:prstGeom>
          <a:solidFill>
            <a:schemeClr val="accent3">
              <a:lumMod val="50000"/>
            </a:schemeClr>
          </a:solidFill>
          <a:ln>
            <a:noFill/>
            <a:headEnd type="none" w="med" len="med"/>
            <a:tailEnd type="none" w="med" len="med"/>
          </a:ln>
          <a:extLst/>
        </p:spPr>
        <p:style>
          <a:lnRef idx="1">
            <a:schemeClr val="accent1"/>
          </a:lnRef>
          <a:fillRef idx="3">
            <a:schemeClr val="accent1"/>
          </a:fillRef>
          <a:effectRef idx="2">
            <a:schemeClr val="accent1"/>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ja-JP" altLang="en-US" sz="800" dirty="0" smtClean="0">
                <a:solidFill>
                  <a:schemeClr val="bg1"/>
                </a:solidFill>
                <a:latin typeface="メイリオ"/>
                <a:ea typeface="メイリオ"/>
                <a:cs typeface="メイリオ"/>
              </a:rPr>
              <a:t>新規業務</a:t>
            </a:r>
            <a:endParaRPr kumimoji="0" lang="ja-JP" altLang="en-US" sz="800" b="0" i="0" u="none" strike="noStrike" cap="none" normalizeH="0" baseline="0" dirty="0" smtClean="0">
              <a:ln>
                <a:noFill/>
              </a:ln>
              <a:solidFill>
                <a:schemeClr val="bg1"/>
              </a:solidFill>
              <a:effectLst/>
              <a:latin typeface="メイリオ"/>
              <a:ea typeface="メイリオ"/>
              <a:cs typeface="メイリオ"/>
            </a:endParaRPr>
          </a:p>
        </p:txBody>
      </p:sp>
      <p:sp>
        <p:nvSpPr>
          <p:cNvPr id="102" name="角丸四角形 101"/>
          <p:cNvSpPr/>
          <p:nvPr/>
        </p:nvSpPr>
        <p:spPr bwMode="auto">
          <a:xfrm>
            <a:off x="3982316" y="2698723"/>
            <a:ext cx="457200" cy="381000"/>
          </a:xfrm>
          <a:prstGeom prst="roundRect">
            <a:avLst>
              <a:gd name="adj" fmla="val 0"/>
            </a:avLst>
          </a:prstGeom>
          <a:solidFill>
            <a:schemeClr val="accent3">
              <a:lumMod val="50000"/>
            </a:schemeClr>
          </a:solidFill>
          <a:ln>
            <a:noFill/>
            <a:headEnd type="none" w="med" len="med"/>
            <a:tailEnd type="none" w="med" len="med"/>
          </a:ln>
          <a:extLst/>
        </p:spPr>
        <p:style>
          <a:lnRef idx="1">
            <a:schemeClr val="accent1"/>
          </a:lnRef>
          <a:fillRef idx="3">
            <a:schemeClr val="accent1"/>
          </a:fillRef>
          <a:effectRef idx="2">
            <a:schemeClr val="accent1"/>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ja-JP" altLang="en-US" sz="800" dirty="0" smtClean="0">
                <a:solidFill>
                  <a:schemeClr val="bg1"/>
                </a:solidFill>
                <a:latin typeface="メイリオ"/>
                <a:ea typeface="メイリオ"/>
                <a:cs typeface="メイリオ"/>
              </a:rPr>
              <a:t>新規業務</a:t>
            </a:r>
            <a:endParaRPr kumimoji="0" lang="ja-JP" altLang="en-US" sz="800" b="0" i="0" u="none" strike="noStrike" cap="none" normalizeH="0" baseline="0" dirty="0" smtClean="0">
              <a:ln>
                <a:noFill/>
              </a:ln>
              <a:solidFill>
                <a:schemeClr val="bg1"/>
              </a:solidFill>
              <a:effectLst/>
              <a:latin typeface="メイリオ"/>
              <a:ea typeface="メイリオ"/>
              <a:cs typeface="メイリオ"/>
            </a:endParaRPr>
          </a:p>
        </p:txBody>
      </p:sp>
      <p:sp>
        <p:nvSpPr>
          <p:cNvPr id="104" name="角丸四角形 103"/>
          <p:cNvSpPr/>
          <p:nvPr/>
        </p:nvSpPr>
        <p:spPr bwMode="auto">
          <a:xfrm>
            <a:off x="4691867" y="2698723"/>
            <a:ext cx="457200" cy="381000"/>
          </a:xfrm>
          <a:prstGeom prst="roundRect">
            <a:avLst>
              <a:gd name="adj" fmla="val 0"/>
            </a:avLst>
          </a:prstGeom>
          <a:solidFill>
            <a:schemeClr val="accent3">
              <a:lumMod val="50000"/>
            </a:schemeClr>
          </a:solidFill>
          <a:ln>
            <a:noFill/>
            <a:headEnd type="none" w="med" len="med"/>
            <a:tailEnd type="none" w="med" len="med"/>
          </a:ln>
          <a:extLst/>
        </p:spPr>
        <p:style>
          <a:lnRef idx="1">
            <a:schemeClr val="accent1"/>
          </a:lnRef>
          <a:fillRef idx="3">
            <a:schemeClr val="accent1"/>
          </a:fillRef>
          <a:effectRef idx="2">
            <a:schemeClr val="accent1"/>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ja-JP" altLang="en-US" sz="800" dirty="0" smtClean="0">
                <a:solidFill>
                  <a:schemeClr val="bg1"/>
                </a:solidFill>
                <a:latin typeface="メイリオ"/>
                <a:ea typeface="メイリオ"/>
                <a:cs typeface="メイリオ"/>
              </a:rPr>
              <a:t>新規業務</a:t>
            </a:r>
            <a:endParaRPr kumimoji="0" lang="ja-JP" altLang="en-US" sz="800" b="0" i="0" u="none" strike="noStrike" cap="none" normalizeH="0" baseline="0" dirty="0" smtClean="0">
              <a:ln>
                <a:noFill/>
              </a:ln>
              <a:solidFill>
                <a:schemeClr val="bg1"/>
              </a:solidFill>
              <a:effectLst/>
              <a:latin typeface="メイリオ"/>
              <a:ea typeface="メイリオ"/>
              <a:cs typeface="メイリオ"/>
            </a:endParaRPr>
          </a:p>
        </p:txBody>
      </p:sp>
      <p:sp>
        <p:nvSpPr>
          <p:cNvPr id="108" name="角丸四角形 107"/>
          <p:cNvSpPr/>
          <p:nvPr/>
        </p:nvSpPr>
        <p:spPr bwMode="auto">
          <a:xfrm>
            <a:off x="5377667" y="2698723"/>
            <a:ext cx="457200" cy="381000"/>
          </a:xfrm>
          <a:prstGeom prst="roundRect">
            <a:avLst>
              <a:gd name="adj" fmla="val 0"/>
            </a:avLst>
          </a:prstGeom>
          <a:solidFill>
            <a:schemeClr val="accent3">
              <a:lumMod val="50000"/>
            </a:schemeClr>
          </a:solidFill>
          <a:ln>
            <a:noFill/>
            <a:headEnd type="none" w="med" len="med"/>
            <a:tailEnd type="none" w="med" len="med"/>
          </a:ln>
          <a:extLst/>
        </p:spPr>
        <p:style>
          <a:lnRef idx="1">
            <a:schemeClr val="accent1"/>
          </a:lnRef>
          <a:fillRef idx="3">
            <a:schemeClr val="accent1"/>
          </a:fillRef>
          <a:effectRef idx="2">
            <a:schemeClr val="accent1"/>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ja-JP" altLang="en-US" sz="800" dirty="0" smtClean="0">
                <a:solidFill>
                  <a:schemeClr val="bg1"/>
                </a:solidFill>
                <a:latin typeface="メイリオ"/>
                <a:ea typeface="メイリオ"/>
                <a:cs typeface="メイリオ"/>
              </a:rPr>
              <a:t>新規業務</a:t>
            </a:r>
            <a:endParaRPr kumimoji="0" lang="ja-JP" altLang="en-US" sz="800" b="0" i="0" u="none" strike="noStrike" cap="none" normalizeH="0" baseline="0" dirty="0" smtClean="0">
              <a:ln>
                <a:noFill/>
              </a:ln>
              <a:solidFill>
                <a:schemeClr val="bg1"/>
              </a:solidFill>
              <a:effectLst/>
              <a:latin typeface="メイリオ"/>
              <a:ea typeface="メイリオ"/>
              <a:cs typeface="メイリオ"/>
            </a:endParaRPr>
          </a:p>
        </p:txBody>
      </p:sp>
      <p:cxnSp>
        <p:nvCxnSpPr>
          <p:cNvPr id="117" name="直線矢印コネクタ 116"/>
          <p:cNvCxnSpPr>
            <a:stCxn id="61" idx="2"/>
            <a:endCxn id="64" idx="0"/>
          </p:cNvCxnSpPr>
          <p:nvPr/>
        </p:nvCxnSpPr>
        <p:spPr bwMode="auto">
          <a:xfrm flipH="1">
            <a:off x="3601316" y="2599267"/>
            <a:ext cx="254001" cy="1062565"/>
          </a:xfrm>
          <a:prstGeom prst="straightConnector1">
            <a:avLst/>
          </a:prstGeom>
          <a:ln>
            <a:solidFill>
              <a:srgbClr val="FF6600"/>
            </a:solidFill>
            <a:headEnd type="none" w="med" len="med"/>
            <a:tailEnd type="triangle" w="med" len="med"/>
          </a:ln>
          <a:extLst/>
        </p:spPr>
        <p:style>
          <a:lnRef idx="1">
            <a:schemeClr val="accent1"/>
          </a:lnRef>
          <a:fillRef idx="3">
            <a:schemeClr val="accent1"/>
          </a:fillRef>
          <a:effectRef idx="2">
            <a:schemeClr val="accent1"/>
          </a:effectRef>
          <a:fontRef idx="minor">
            <a:schemeClr val="lt1"/>
          </a:fontRef>
        </p:style>
      </p:cxnSp>
      <p:cxnSp>
        <p:nvCxnSpPr>
          <p:cNvPr id="118" name="直線矢印コネクタ 117"/>
          <p:cNvCxnSpPr>
            <a:stCxn id="102" idx="2"/>
            <a:endCxn id="109" idx="0"/>
          </p:cNvCxnSpPr>
          <p:nvPr/>
        </p:nvCxnSpPr>
        <p:spPr bwMode="auto">
          <a:xfrm flipH="1">
            <a:off x="3525116" y="3079723"/>
            <a:ext cx="685800" cy="1931472"/>
          </a:xfrm>
          <a:prstGeom prst="straightConnector1">
            <a:avLst/>
          </a:prstGeom>
          <a:ln>
            <a:solidFill>
              <a:srgbClr val="FF6600"/>
            </a:solidFill>
            <a:headEnd type="none" w="med" len="med"/>
            <a:tailEnd type="triangle" w="med" len="med"/>
          </a:ln>
          <a:extLst/>
        </p:spPr>
        <p:style>
          <a:lnRef idx="1">
            <a:schemeClr val="accent1"/>
          </a:lnRef>
          <a:fillRef idx="3">
            <a:schemeClr val="accent1"/>
          </a:fillRef>
          <a:effectRef idx="2">
            <a:schemeClr val="accent1"/>
          </a:effectRef>
          <a:fontRef idx="minor">
            <a:schemeClr val="lt1"/>
          </a:fontRef>
        </p:style>
      </p:cxnSp>
      <p:cxnSp>
        <p:nvCxnSpPr>
          <p:cNvPr id="119" name="直線矢印コネクタ 118"/>
          <p:cNvCxnSpPr>
            <a:stCxn id="91" idx="2"/>
            <a:endCxn id="93" idx="0"/>
          </p:cNvCxnSpPr>
          <p:nvPr/>
        </p:nvCxnSpPr>
        <p:spPr bwMode="auto">
          <a:xfrm flipH="1">
            <a:off x="4310867" y="2599267"/>
            <a:ext cx="255648" cy="1062565"/>
          </a:xfrm>
          <a:prstGeom prst="straightConnector1">
            <a:avLst/>
          </a:prstGeom>
          <a:ln>
            <a:solidFill>
              <a:srgbClr val="FF6600"/>
            </a:solidFill>
            <a:headEnd type="none" w="med" len="med"/>
            <a:tailEnd type="triangle" w="med" len="med"/>
          </a:ln>
          <a:extLst/>
        </p:spPr>
        <p:style>
          <a:lnRef idx="1">
            <a:schemeClr val="accent1"/>
          </a:lnRef>
          <a:fillRef idx="3">
            <a:schemeClr val="accent1"/>
          </a:fillRef>
          <a:effectRef idx="2">
            <a:schemeClr val="accent1"/>
          </a:effectRef>
          <a:fontRef idx="minor">
            <a:schemeClr val="lt1"/>
          </a:fontRef>
        </p:style>
      </p:cxnSp>
      <p:cxnSp>
        <p:nvCxnSpPr>
          <p:cNvPr id="120" name="直線矢印コネクタ 119"/>
          <p:cNvCxnSpPr>
            <a:stCxn id="104" idx="2"/>
            <a:endCxn id="110" idx="0"/>
          </p:cNvCxnSpPr>
          <p:nvPr/>
        </p:nvCxnSpPr>
        <p:spPr bwMode="auto">
          <a:xfrm flipH="1">
            <a:off x="4234667" y="3079723"/>
            <a:ext cx="685800" cy="1931472"/>
          </a:xfrm>
          <a:prstGeom prst="straightConnector1">
            <a:avLst/>
          </a:prstGeom>
          <a:ln>
            <a:solidFill>
              <a:srgbClr val="FF6600"/>
            </a:solidFill>
            <a:headEnd type="none" w="med" len="med"/>
            <a:tailEnd type="triangle" w="med" len="med"/>
          </a:ln>
          <a:extLst/>
        </p:spPr>
        <p:style>
          <a:lnRef idx="1">
            <a:schemeClr val="accent1"/>
          </a:lnRef>
          <a:fillRef idx="3">
            <a:schemeClr val="accent1"/>
          </a:fillRef>
          <a:effectRef idx="2">
            <a:schemeClr val="accent1"/>
          </a:effectRef>
          <a:fontRef idx="minor">
            <a:schemeClr val="lt1"/>
          </a:fontRef>
        </p:style>
      </p:cxnSp>
      <p:cxnSp>
        <p:nvCxnSpPr>
          <p:cNvPr id="121" name="直線矢印コネクタ 120"/>
          <p:cNvCxnSpPr>
            <a:stCxn id="92" idx="2"/>
            <a:endCxn id="96" idx="0"/>
          </p:cNvCxnSpPr>
          <p:nvPr/>
        </p:nvCxnSpPr>
        <p:spPr bwMode="auto">
          <a:xfrm flipH="1">
            <a:off x="4996667" y="2599267"/>
            <a:ext cx="270935" cy="1062565"/>
          </a:xfrm>
          <a:prstGeom prst="straightConnector1">
            <a:avLst/>
          </a:prstGeom>
          <a:ln>
            <a:solidFill>
              <a:srgbClr val="FF6600"/>
            </a:solidFill>
            <a:headEnd type="none" w="med" len="med"/>
            <a:tailEnd type="triangle" w="med" len="med"/>
          </a:ln>
          <a:extLst/>
        </p:spPr>
        <p:style>
          <a:lnRef idx="1">
            <a:schemeClr val="accent1"/>
          </a:lnRef>
          <a:fillRef idx="3">
            <a:schemeClr val="accent1"/>
          </a:fillRef>
          <a:effectRef idx="2">
            <a:schemeClr val="accent1"/>
          </a:effectRef>
          <a:fontRef idx="minor">
            <a:schemeClr val="lt1"/>
          </a:fontRef>
        </p:style>
      </p:cxnSp>
      <p:cxnSp>
        <p:nvCxnSpPr>
          <p:cNvPr id="122" name="直線矢印コネクタ 121"/>
          <p:cNvCxnSpPr>
            <a:stCxn id="108" idx="2"/>
            <a:endCxn id="111" idx="0"/>
          </p:cNvCxnSpPr>
          <p:nvPr/>
        </p:nvCxnSpPr>
        <p:spPr bwMode="auto">
          <a:xfrm flipH="1">
            <a:off x="4920467" y="3079723"/>
            <a:ext cx="685800" cy="1931472"/>
          </a:xfrm>
          <a:prstGeom prst="straightConnector1">
            <a:avLst/>
          </a:prstGeom>
          <a:ln>
            <a:solidFill>
              <a:srgbClr val="FF6600"/>
            </a:solidFill>
            <a:headEnd type="none" w="med" len="med"/>
            <a:tailEnd type="triangle" w="med" len="med"/>
          </a:ln>
          <a:extLst/>
        </p:spPr>
        <p:style>
          <a:lnRef idx="1">
            <a:schemeClr val="accent1"/>
          </a:lnRef>
          <a:fillRef idx="3">
            <a:schemeClr val="accent1"/>
          </a:fillRef>
          <a:effectRef idx="2">
            <a:schemeClr val="accent1"/>
          </a:effectRef>
          <a:fontRef idx="minor">
            <a:schemeClr val="lt1"/>
          </a:fontRef>
        </p:style>
      </p:cxnSp>
      <p:sp>
        <p:nvSpPr>
          <p:cNvPr id="137" name="角丸四角形 136"/>
          <p:cNvSpPr/>
          <p:nvPr/>
        </p:nvSpPr>
        <p:spPr bwMode="auto">
          <a:xfrm>
            <a:off x="6259162" y="3204105"/>
            <a:ext cx="2625070" cy="2443162"/>
          </a:xfrm>
          <a:prstGeom prst="roundRect">
            <a:avLst>
              <a:gd name="adj" fmla="val 0"/>
            </a:avLst>
          </a:prstGeom>
          <a:solidFill>
            <a:schemeClr val="accent6">
              <a:lumMod val="40000"/>
              <a:lumOff val="60000"/>
            </a:schemeClr>
          </a:solidFill>
          <a:ln>
            <a:noFill/>
            <a:headEnd type="none" w="med" len="med"/>
            <a:tailEnd type="none" w="med" len="med"/>
          </a:ln>
          <a:extLst/>
        </p:spPr>
        <p:style>
          <a:lnRef idx="1">
            <a:schemeClr val="accent1"/>
          </a:lnRef>
          <a:fillRef idx="3">
            <a:schemeClr val="accent1"/>
          </a:fillRef>
          <a:effectRef idx="2">
            <a:schemeClr val="accent1"/>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endParaRPr kumimoji="0" lang="ja-JP" altLang="en-US" sz="900" b="0" i="0" u="none" strike="noStrike" cap="none" normalizeH="0" baseline="0" dirty="0" smtClean="0">
              <a:ln>
                <a:noFill/>
              </a:ln>
              <a:solidFill>
                <a:srgbClr val="FFFFFF"/>
              </a:solidFill>
              <a:effectLst/>
              <a:latin typeface="メイリオ"/>
              <a:ea typeface="メイリオ"/>
              <a:cs typeface="メイリオ"/>
            </a:endParaRPr>
          </a:p>
        </p:txBody>
      </p:sp>
      <p:sp>
        <p:nvSpPr>
          <p:cNvPr id="138" name="角丸四角形 137"/>
          <p:cNvSpPr/>
          <p:nvPr/>
        </p:nvSpPr>
        <p:spPr bwMode="auto">
          <a:xfrm>
            <a:off x="6259162" y="1761067"/>
            <a:ext cx="457200" cy="381000"/>
          </a:xfrm>
          <a:prstGeom prst="roundRect">
            <a:avLst>
              <a:gd name="adj" fmla="val 0"/>
            </a:avLst>
          </a:prstGeom>
          <a:solidFill>
            <a:schemeClr val="accent3">
              <a:lumMod val="75000"/>
            </a:schemeClr>
          </a:solidFill>
          <a:ln>
            <a:noFill/>
            <a:headEnd type="none" w="med" len="med"/>
            <a:tailEnd type="none" w="med" len="med"/>
          </a:ln>
          <a:extLst/>
        </p:spPr>
        <p:style>
          <a:lnRef idx="1">
            <a:schemeClr val="accent1"/>
          </a:lnRef>
          <a:fillRef idx="3">
            <a:schemeClr val="accent1"/>
          </a:fillRef>
          <a:effectRef idx="2">
            <a:schemeClr val="accent1"/>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ja-JP" altLang="en-US" sz="900" b="0" i="0" u="none" strike="noStrike" cap="none" normalizeH="0" baseline="0" dirty="0" smtClean="0">
                <a:ln>
                  <a:noFill/>
                </a:ln>
                <a:solidFill>
                  <a:srgbClr val="FFFFFF"/>
                </a:solidFill>
                <a:effectLst/>
                <a:latin typeface="メイリオ"/>
                <a:ea typeface="メイリオ"/>
                <a:cs typeface="メイリオ"/>
              </a:rPr>
              <a:t>業務</a:t>
            </a:r>
          </a:p>
        </p:txBody>
      </p:sp>
      <p:sp>
        <p:nvSpPr>
          <p:cNvPr id="139" name="角丸四角形 138"/>
          <p:cNvSpPr/>
          <p:nvPr/>
        </p:nvSpPr>
        <p:spPr bwMode="auto">
          <a:xfrm>
            <a:off x="6996480" y="1761067"/>
            <a:ext cx="457200" cy="381000"/>
          </a:xfrm>
          <a:prstGeom prst="roundRect">
            <a:avLst>
              <a:gd name="adj" fmla="val 0"/>
            </a:avLst>
          </a:prstGeom>
          <a:solidFill>
            <a:schemeClr val="accent3">
              <a:lumMod val="75000"/>
            </a:schemeClr>
          </a:solidFill>
          <a:ln>
            <a:noFill/>
            <a:headEnd type="none" w="med" len="med"/>
            <a:tailEnd type="none" w="med" len="med"/>
          </a:ln>
          <a:extLst/>
        </p:spPr>
        <p:style>
          <a:lnRef idx="1">
            <a:schemeClr val="accent1"/>
          </a:lnRef>
          <a:fillRef idx="3">
            <a:schemeClr val="accent1"/>
          </a:fillRef>
          <a:effectRef idx="2">
            <a:schemeClr val="accent1"/>
          </a:effectRef>
          <a:fontRef idx="minor">
            <a:schemeClr val="lt1"/>
          </a:fontRef>
        </p:style>
        <p:txBody>
          <a:bodyPr vert="horz" wrap="square" lIns="91440" tIns="45720" rIns="91440" bIns="45720" numCol="1" rtlCol="0" anchor="ctr" anchorCtr="0" compatLnSpc="1">
            <a:prstTxWarp prst="textNoShape">
              <a:avLst/>
            </a:prstTxWarp>
          </a:bodyPr>
          <a:lstStyle/>
          <a:p>
            <a:pPr algn="ctr">
              <a:spcBef>
                <a:spcPct val="20000"/>
              </a:spcBef>
            </a:pPr>
            <a:r>
              <a:rPr kumimoji="0" lang="ja-JP" altLang="en-US" sz="800" dirty="0">
                <a:solidFill>
                  <a:srgbClr val="FFFFFF"/>
                </a:solidFill>
                <a:latin typeface="メイリオ"/>
                <a:ea typeface="メイリオ"/>
                <a:cs typeface="メイリオ"/>
              </a:rPr>
              <a:t>業務</a:t>
            </a:r>
          </a:p>
        </p:txBody>
      </p:sp>
      <p:sp>
        <p:nvSpPr>
          <p:cNvPr id="140" name="角丸四角形 139"/>
          <p:cNvSpPr/>
          <p:nvPr/>
        </p:nvSpPr>
        <p:spPr bwMode="auto">
          <a:xfrm>
            <a:off x="7706031" y="1761067"/>
            <a:ext cx="457200" cy="381000"/>
          </a:xfrm>
          <a:prstGeom prst="roundRect">
            <a:avLst>
              <a:gd name="adj" fmla="val 0"/>
            </a:avLst>
          </a:prstGeom>
          <a:solidFill>
            <a:schemeClr val="accent3">
              <a:lumMod val="75000"/>
            </a:schemeClr>
          </a:solidFill>
          <a:ln>
            <a:noFill/>
            <a:headEnd type="none" w="med" len="med"/>
            <a:tailEnd type="none" w="med" len="med"/>
          </a:ln>
          <a:extLst/>
        </p:spPr>
        <p:style>
          <a:lnRef idx="1">
            <a:schemeClr val="accent1"/>
          </a:lnRef>
          <a:fillRef idx="3">
            <a:schemeClr val="accent1"/>
          </a:fillRef>
          <a:effectRef idx="2">
            <a:schemeClr val="accent1"/>
          </a:effectRef>
          <a:fontRef idx="minor">
            <a:schemeClr val="lt1"/>
          </a:fontRef>
        </p:style>
        <p:txBody>
          <a:bodyPr vert="horz" wrap="square" lIns="91440" tIns="45720" rIns="91440" bIns="45720" numCol="1" rtlCol="0" anchor="ctr" anchorCtr="0" compatLnSpc="1">
            <a:prstTxWarp prst="textNoShape">
              <a:avLst/>
            </a:prstTxWarp>
          </a:bodyPr>
          <a:lstStyle/>
          <a:p>
            <a:pPr algn="ctr">
              <a:spcBef>
                <a:spcPct val="20000"/>
              </a:spcBef>
            </a:pPr>
            <a:r>
              <a:rPr kumimoji="0" lang="ja-JP" altLang="en-US" sz="800" dirty="0">
                <a:solidFill>
                  <a:srgbClr val="FFFFFF"/>
                </a:solidFill>
                <a:latin typeface="メイリオ"/>
                <a:ea typeface="メイリオ"/>
                <a:cs typeface="メイリオ"/>
              </a:rPr>
              <a:t>業務</a:t>
            </a:r>
          </a:p>
        </p:txBody>
      </p:sp>
      <p:cxnSp>
        <p:nvCxnSpPr>
          <p:cNvPr id="147" name="直線矢印コネクタ 146"/>
          <p:cNvCxnSpPr>
            <a:stCxn id="138" idx="2"/>
          </p:cNvCxnSpPr>
          <p:nvPr/>
        </p:nvCxnSpPr>
        <p:spPr bwMode="auto">
          <a:xfrm flipH="1">
            <a:off x="6483376" y="2142067"/>
            <a:ext cx="4386" cy="1044575"/>
          </a:xfrm>
          <a:prstGeom prst="straightConnector1">
            <a:avLst/>
          </a:prstGeom>
          <a:ln>
            <a:solidFill>
              <a:srgbClr val="FF6600"/>
            </a:solidFill>
            <a:headEnd type="none" w="med" len="med"/>
            <a:tailEnd type="triangle" w="med" len="med"/>
          </a:ln>
          <a:extLst/>
        </p:spPr>
        <p:style>
          <a:lnRef idx="1">
            <a:schemeClr val="accent1"/>
          </a:lnRef>
          <a:fillRef idx="3">
            <a:schemeClr val="accent1"/>
          </a:fillRef>
          <a:effectRef idx="2">
            <a:schemeClr val="accent1"/>
          </a:effectRef>
          <a:fontRef idx="minor">
            <a:schemeClr val="lt1"/>
          </a:fontRef>
        </p:style>
      </p:cxnSp>
      <p:cxnSp>
        <p:nvCxnSpPr>
          <p:cNvPr id="148" name="直線矢印コネクタ 147"/>
          <p:cNvCxnSpPr>
            <a:stCxn id="139" idx="2"/>
          </p:cNvCxnSpPr>
          <p:nvPr/>
        </p:nvCxnSpPr>
        <p:spPr bwMode="auto">
          <a:xfrm flipH="1">
            <a:off x="7220448" y="2142067"/>
            <a:ext cx="4632" cy="1062038"/>
          </a:xfrm>
          <a:prstGeom prst="straightConnector1">
            <a:avLst/>
          </a:prstGeom>
          <a:ln>
            <a:solidFill>
              <a:srgbClr val="FF6600"/>
            </a:solidFill>
            <a:headEnd type="none" w="med" len="med"/>
            <a:tailEnd type="triangle" w="med" len="med"/>
          </a:ln>
          <a:extLst/>
        </p:spPr>
        <p:style>
          <a:lnRef idx="1">
            <a:schemeClr val="accent1"/>
          </a:lnRef>
          <a:fillRef idx="3">
            <a:schemeClr val="accent1"/>
          </a:fillRef>
          <a:effectRef idx="2">
            <a:schemeClr val="accent1"/>
          </a:effectRef>
          <a:fontRef idx="minor">
            <a:schemeClr val="lt1"/>
          </a:fontRef>
        </p:style>
      </p:cxnSp>
      <p:cxnSp>
        <p:nvCxnSpPr>
          <p:cNvPr id="149" name="直線矢印コネクタ 148"/>
          <p:cNvCxnSpPr/>
          <p:nvPr/>
        </p:nvCxnSpPr>
        <p:spPr bwMode="auto">
          <a:xfrm>
            <a:off x="7938589" y="2149489"/>
            <a:ext cx="1128" cy="1054616"/>
          </a:xfrm>
          <a:prstGeom prst="straightConnector1">
            <a:avLst/>
          </a:prstGeom>
          <a:ln>
            <a:solidFill>
              <a:srgbClr val="FF6600"/>
            </a:solidFill>
            <a:headEnd type="none" w="med" len="med"/>
            <a:tailEnd type="triangle" w="med" len="med"/>
          </a:ln>
          <a:extLst/>
        </p:spPr>
        <p:style>
          <a:lnRef idx="1">
            <a:schemeClr val="accent1"/>
          </a:lnRef>
          <a:fillRef idx="3">
            <a:schemeClr val="accent1"/>
          </a:fillRef>
          <a:effectRef idx="2">
            <a:schemeClr val="accent1"/>
          </a:effectRef>
          <a:fontRef idx="minor">
            <a:schemeClr val="lt1"/>
          </a:fontRef>
        </p:style>
      </p:cxnSp>
      <p:sp>
        <p:nvSpPr>
          <p:cNvPr id="141" name="角丸四角形 140"/>
          <p:cNvSpPr/>
          <p:nvPr/>
        </p:nvSpPr>
        <p:spPr bwMode="auto">
          <a:xfrm>
            <a:off x="6615480" y="2218267"/>
            <a:ext cx="457200" cy="381000"/>
          </a:xfrm>
          <a:prstGeom prst="roundRect">
            <a:avLst>
              <a:gd name="adj" fmla="val 0"/>
            </a:avLst>
          </a:prstGeom>
          <a:solidFill>
            <a:schemeClr val="accent3">
              <a:lumMod val="50000"/>
            </a:schemeClr>
          </a:solidFill>
          <a:ln>
            <a:noFill/>
            <a:headEnd type="none" w="med" len="med"/>
            <a:tailEnd type="none" w="med" len="med"/>
          </a:ln>
          <a:extLst/>
        </p:spPr>
        <p:style>
          <a:lnRef idx="1">
            <a:schemeClr val="accent1"/>
          </a:lnRef>
          <a:fillRef idx="3">
            <a:schemeClr val="accent1"/>
          </a:fillRef>
          <a:effectRef idx="2">
            <a:schemeClr val="accent1"/>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ja-JP" altLang="en-US" sz="800" dirty="0" smtClean="0">
                <a:solidFill>
                  <a:srgbClr val="FFFFFF"/>
                </a:solidFill>
                <a:latin typeface="メイリオ"/>
                <a:ea typeface="メイリオ"/>
                <a:cs typeface="メイリオ"/>
              </a:rPr>
              <a:t>新規業務</a:t>
            </a:r>
            <a:endParaRPr kumimoji="0" lang="ja-JP" altLang="en-US" sz="800" b="0" i="0" u="none" strike="noStrike" cap="none" normalizeH="0" baseline="0" dirty="0" smtClean="0">
              <a:ln>
                <a:noFill/>
              </a:ln>
              <a:solidFill>
                <a:srgbClr val="FFFFFF"/>
              </a:solidFill>
              <a:effectLst/>
              <a:latin typeface="メイリオ"/>
              <a:ea typeface="メイリオ"/>
              <a:cs typeface="メイリオ"/>
            </a:endParaRPr>
          </a:p>
        </p:txBody>
      </p:sp>
      <p:sp>
        <p:nvSpPr>
          <p:cNvPr id="142" name="角丸四角形 141"/>
          <p:cNvSpPr/>
          <p:nvPr/>
        </p:nvSpPr>
        <p:spPr bwMode="auto">
          <a:xfrm>
            <a:off x="7344823" y="2218267"/>
            <a:ext cx="457200" cy="381000"/>
          </a:xfrm>
          <a:prstGeom prst="roundRect">
            <a:avLst>
              <a:gd name="adj" fmla="val 0"/>
            </a:avLst>
          </a:prstGeom>
          <a:solidFill>
            <a:schemeClr val="accent3">
              <a:lumMod val="50000"/>
            </a:schemeClr>
          </a:solidFill>
          <a:ln>
            <a:noFill/>
            <a:headEnd type="none" w="med" len="med"/>
            <a:tailEnd type="none" w="med" len="med"/>
          </a:ln>
          <a:extLst/>
        </p:spPr>
        <p:style>
          <a:lnRef idx="1">
            <a:schemeClr val="accent1"/>
          </a:lnRef>
          <a:fillRef idx="3">
            <a:schemeClr val="accent1"/>
          </a:fillRef>
          <a:effectRef idx="2">
            <a:schemeClr val="accent1"/>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ja-JP" altLang="en-US" sz="800" dirty="0" smtClean="0">
                <a:solidFill>
                  <a:srgbClr val="FFFFFF"/>
                </a:solidFill>
                <a:latin typeface="メイリオ"/>
                <a:ea typeface="メイリオ"/>
                <a:cs typeface="メイリオ"/>
              </a:rPr>
              <a:t>新規業務</a:t>
            </a:r>
            <a:endParaRPr kumimoji="0" lang="ja-JP" altLang="en-US" sz="800" b="0" i="0" u="none" strike="noStrike" cap="none" normalizeH="0" baseline="0" dirty="0" smtClean="0">
              <a:ln>
                <a:noFill/>
              </a:ln>
              <a:solidFill>
                <a:srgbClr val="FFFFFF"/>
              </a:solidFill>
              <a:effectLst/>
              <a:latin typeface="メイリオ"/>
              <a:ea typeface="メイリオ"/>
              <a:cs typeface="メイリオ"/>
            </a:endParaRPr>
          </a:p>
        </p:txBody>
      </p:sp>
      <p:sp>
        <p:nvSpPr>
          <p:cNvPr id="143" name="角丸四角形 142"/>
          <p:cNvSpPr/>
          <p:nvPr/>
        </p:nvSpPr>
        <p:spPr bwMode="auto">
          <a:xfrm>
            <a:off x="8053166" y="2218267"/>
            <a:ext cx="457200" cy="381000"/>
          </a:xfrm>
          <a:prstGeom prst="roundRect">
            <a:avLst>
              <a:gd name="adj" fmla="val 0"/>
            </a:avLst>
          </a:prstGeom>
          <a:solidFill>
            <a:schemeClr val="accent3">
              <a:lumMod val="50000"/>
            </a:schemeClr>
          </a:solidFill>
          <a:ln>
            <a:noFill/>
            <a:headEnd type="none" w="med" len="med"/>
            <a:tailEnd type="none" w="med" len="med"/>
          </a:ln>
          <a:extLst/>
        </p:spPr>
        <p:style>
          <a:lnRef idx="1">
            <a:schemeClr val="accent1"/>
          </a:lnRef>
          <a:fillRef idx="3">
            <a:schemeClr val="accent1"/>
          </a:fillRef>
          <a:effectRef idx="2">
            <a:schemeClr val="accent1"/>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ja-JP" altLang="en-US" sz="800" dirty="0" smtClean="0">
                <a:solidFill>
                  <a:srgbClr val="FFFFFF"/>
                </a:solidFill>
                <a:latin typeface="メイリオ"/>
                <a:ea typeface="メイリオ"/>
                <a:cs typeface="メイリオ"/>
              </a:rPr>
              <a:t>新規業務</a:t>
            </a:r>
            <a:endParaRPr kumimoji="0" lang="ja-JP" altLang="en-US" sz="800" b="0" i="0" u="none" strike="noStrike" cap="none" normalizeH="0" baseline="0" dirty="0" smtClean="0">
              <a:ln>
                <a:noFill/>
              </a:ln>
              <a:solidFill>
                <a:srgbClr val="FFFFFF"/>
              </a:solidFill>
              <a:effectLst/>
              <a:latin typeface="メイリオ"/>
              <a:ea typeface="メイリオ"/>
              <a:cs typeface="メイリオ"/>
            </a:endParaRPr>
          </a:p>
        </p:txBody>
      </p:sp>
      <p:sp>
        <p:nvSpPr>
          <p:cNvPr id="144" name="角丸四角形 143"/>
          <p:cNvSpPr/>
          <p:nvPr/>
        </p:nvSpPr>
        <p:spPr bwMode="auto">
          <a:xfrm>
            <a:off x="6996480" y="2698723"/>
            <a:ext cx="457200" cy="381000"/>
          </a:xfrm>
          <a:prstGeom prst="roundRect">
            <a:avLst>
              <a:gd name="adj" fmla="val 0"/>
            </a:avLst>
          </a:prstGeom>
          <a:solidFill>
            <a:schemeClr val="accent3">
              <a:lumMod val="50000"/>
            </a:schemeClr>
          </a:solidFill>
          <a:ln>
            <a:noFill/>
            <a:headEnd type="none" w="med" len="med"/>
            <a:tailEnd type="none" w="med" len="med"/>
          </a:ln>
          <a:extLst/>
        </p:spPr>
        <p:style>
          <a:lnRef idx="1">
            <a:schemeClr val="accent1"/>
          </a:lnRef>
          <a:fillRef idx="3">
            <a:schemeClr val="accent1"/>
          </a:fillRef>
          <a:effectRef idx="2">
            <a:schemeClr val="accent1"/>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ja-JP" altLang="en-US" sz="800" dirty="0" smtClean="0">
                <a:solidFill>
                  <a:srgbClr val="FFFFFF"/>
                </a:solidFill>
                <a:latin typeface="メイリオ"/>
                <a:ea typeface="メイリオ"/>
                <a:cs typeface="メイリオ"/>
              </a:rPr>
              <a:t>新規業務</a:t>
            </a:r>
            <a:endParaRPr kumimoji="0" lang="ja-JP" altLang="en-US" sz="800" b="0" i="0" u="none" strike="noStrike" cap="none" normalizeH="0" baseline="0" dirty="0" smtClean="0">
              <a:ln>
                <a:noFill/>
              </a:ln>
              <a:solidFill>
                <a:srgbClr val="FFFFFF"/>
              </a:solidFill>
              <a:effectLst/>
              <a:latin typeface="メイリオ"/>
              <a:ea typeface="メイリオ"/>
              <a:cs typeface="メイリオ"/>
            </a:endParaRPr>
          </a:p>
        </p:txBody>
      </p:sp>
      <p:sp>
        <p:nvSpPr>
          <p:cNvPr id="145" name="角丸四角形 144"/>
          <p:cNvSpPr/>
          <p:nvPr/>
        </p:nvSpPr>
        <p:spPr bwMode="auto">
          <a:xfrm>
            <a:off x="7706031" y="2698723"/>
            <a:ext cx="457200" cy="381000"/>
          </a:xfrm>
          <a:prstGeom prst="roundRect">
            <a:avLst>
              <a:gd name="adj" fmla="val 0"/>
            </a:avLst>
          </a:prstGeom>
          <a:solidFill>
            <a:schemeClr val="accent3">
              <a:lumMod val="50000"/>
            </a:schemeClr>
          </a:solidFill>
          <a:ln>
            <a:noFill/>
            <a:headEnd type="none" w="med" len="med"/>
            <a:tailEnd type="none" w="med" len="med"/>
          </a:ln>
          <a:extLst/>
        </p:spPr>
        <p:style>
          <a:lnRef idx="1">
            <a:schemeClr val="accent1"/>
          </a:lnRef>
          <a:fillRef idx="3">
            <a:schemeClr val="accent1"/>
          </a:fillRef>
          <a:effectRef idx="2">
            <a:schemeClr val="accent1"/>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ja-JP" altLang="en-US" sz="800" dirty="0" smtClean="0">
                <a:solidFill>
                  <a:srgbClr val="FFFFFF"/>
                </a:solidFill>
                <a:latin typeface="メイリオ"/>
                <a:ea typeface="メイリオ"/>
                <a:cs typeface="メイリオ"/>
              </a:rPr>
              <a:t>新規業務</a:t>
            </a:r>
            <a:endParaRPr kumimoji="0" lang="ja-JP" altLang="en-US" sz="800" b="0" i="0" u="none" strike="noStrike" cap="none" normalizeH="0" baseline="0" dirty="0" smtClean="0">
              <a:ln>
                <a:noFill/>
              </a:ln>
              <a:solidFill>
                <a:srgbClr val="FFFFFF"/>
              </a:solidFill>
              <a:effectLst/>
              <a:latin typeface="メイリオ"/>
              <a:ea typeface="メイリオ"/>
              <a:cs typeface="メイリオ"/>
            </a:endParaRPr>
          </a:p>
        </p:txBody>
      </p:sp>
      <p:sp>
        <p:nvSpPr>
          <p:cNvPr id="146" name="角丸四角形 145"/>
          <p:cNvSpPr/>
          <p:nvPr/>
        </p:nvSpPr>
        <p:spPr bwMode="auto">
          <a:xfrm>
            <a:off x="8431357" y="2698723"/>
            <a:ext cx="457200" cy="381000"/>
          </a:xfrm>
          <a:prstGeom prst="roundRect">
            <a:avLst>
              <a:gd name="adj" fmla="val 0"/>
            </a:avLst>
          </a:prstGeom>
          <a:solidFill>
            <a:schemeClr val="accent3">
              <a:lumMod val="50000"/>
            </a:schemeClr>
          </a:solidFill>
          <a:ln>
            <a:noFill/>
            <a:headEnd type="none" w="med" len="med"/>
            <a:tailEnd type="none" w="med" len="med"/>
          </a:ln>
          <a:extLst/>
        </p:spPr>
        <p:style>
          <a:lnRef idx="1">
            <a:schemeClr val="accent1"/>
          </a:lnRef>
          <a:fillRef idx="3">
            <a:schemeClr val="accent1"/>
          </a:fillRef>
          <a:effectRef idx="2">
            <a:schemeClr val="accent1"/>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ja-JP" altLang="en-US" sz="800" dirty="0" smtClean="0">
                <a:solidFill>
                  <a:srgbClr val="FFFFFF"/>
                </a:solidFill>
                <a:latin typeface="メイリオ"/>
                <a:ea typeface="メイリオ"/>
                <a:cs typeface="メイリオ"/>
              </a:rPr>
              <a:t>新規業務</a:t>
            </a:r>
            <a:endParaRPr kumimoji="0" lang="ja-JP" altLang="en-US" sz="800" b="0" i="0" u="none" strike="noStrike" cap="none" normalizeH="0" baseline="0" dirty="0" smtClean="0">
              <a:ln>
                <a:noFill/>
              </a:ln>
              <a:solidFill>
                <a:srgbClr val="FFFFFF"/>
              </a:solidFill>
              <a:effectLst/>
              <a:latin typeface="メイリオ"/>
              <a:ea typeface="メイリオ"/>
              <a:cs typeface="メイリオ"/>
            </a:endParaRPr>
          </a:p>
        </p:txBody>
      </p:sp>
      <p:cxnSp>
        <p:nvCxnSpPr>
          <p:cNvPr id="150" name="直線矢印コネクタ 149"/>
          <p:cNvCxnSpPr/>
          <p:nvPr/>
        </p:nvCxnSpPr>
        <p:spPr bwMode="auto">
          <a:xfrm flipH="1">
            <a:off x="6843954" y="2606689"/>
            <a:ext cx="4084" cy="579953"/>
          </a:xfrm>
          <a:prstGeom prst="straightConnector1">
            <a:avLst/>
          </a:prstGeom>
          <a:ln>
            <a:solidFill>
              <a:srgbClr val="FF6600"/>
            </a:solidFill>
            <a:headEnd type="none" w="med" len="med"/>
            <a:tailEnd type="triangle" w="med" len="med"/>
          </a:ln>
          <a:extLst/>
        </p:spPr>
        <p:style>
          <a:lnRef idx="1">
            <a:schemeClr val="accent1"/>
          </a:lnRef>
          <a:fillRef idx="3">
            <a:schemeClr val="accent1"/>
          </a:fillRef>
          <a:effectRef idx="2">
            <a:schemeClr val="accent1"/>
          </a:effectRef>
          <a:fontRef idx="minor">
            <a:schemeClr val="lt1"/>
          </a:fontRef>
        </p:style>
      </p:cxnSp>
      <p:cxnSp>
        <p:nvCxnSpPr>
          <p:cNvPr id="152" name="直線矢印コネクタ 151"/>
          <p:cNvCxnSpPr>
            <a:stCxn id="142" idx="2"/>
            <a:endCxn id="137" idx="0"/>
          </p:cNvCxnSpPr>
          <p:nvPr/>
        </p:nvCxnSpPr>
        <p:spPr bwMode="auto">
          <a:xfrm flipH="1">
            <a:off x="7571697" y="2599267"/>
            <a:ext cx="1726" cy="604838"/>
          </a:xfrm>
          <a:prstGeom prst="straightConnector1">
            <a:avLst/>
          </a:prstGeom>
          <a:ln>
            <a:solidFill>
              <a:srgbClr val="FF6600"/>
            </a:solidFill>
            <a:headEnd type="none" w="med" len="med"/>
            <a:tailEnd type="triangle" w="med" len="med"/>
          </a:ln>
          <a:extLst/>
        </p:spPr>
        <p:style>
          <a:lnRef idx="1">
            <a:schemeClr val="accent1"/>
          </a:lnRef>
          <a:fillRef idx="3">
            <a:schemeClr val="accent1"/>
          </a:fillRef>
          <a:effectRef idx="2">
            <a:schemeClr val="accent1"/>
          </a:effectRef>
          <a:fontRef idx="minor">
            <a:schemeClr val="lt1"/>
          </a:fontRef>
        </p:style>
      </p:cxnSp>
      <p:cxnSp>
        <p:nvCxnSpPr>
          <p:cNvPr id="154" name="直線矢印コネクタ 153"/>
          <p:cNvCxnSpPr>
            <a:stCxn id="143" idx="2"/>
          </p:cNvCxnSpPr>
          <p:nvPr/>
        </p:nvCxnSpPr>
        <p:spPr bwMode="auto">
          <a:xfrm>
            <a:off x="8281766" y="2599267"/>
            <a:ext cx="9347" cy="604838"/>
          </a:xfrm>
          <a:prstGeom prst="straightConnector1">
            <a:avLst/>
          </a:prstGeom>
          <a:ln>
            <a:solidFill>
              <a:srgbClr val="FF6600"/>
            </a:solidFill>
            <a:headEnd type="none" w="med" len="med"/>
            <a:tailEnd type="triangle" w="med" len="med"/>
          </a:ln>
          <a:extLst/>
        </p:spPr>
        <p:style>
          <a:lnRef idx="1">
            <a:schemeClr val="accent1"/>
          </a:lnRef>
          <a:fillRef idx="3">
            <a:schemeClr val="accent1"/>
          </a:fillRef>
          <a:effectRef idx="2">
            <a:schemeClr val="accent1"/>
          </a:effectRef>
          <a:fontRef idx="minor">
            <a:schemeClr val="lt1"/>
          </a:fontRef>
        </p:style>
      </p:cxnSp>
      <p:cxnSp>
        <p:nvCxnSpPr>
          <p:cNvPr id="155" name="直線矢印コネクタ 154"/>
          <p:cNvCxnSpPr/>
          <p:nvPr/>
        </p:nvCxnSpPr>
        <p:spPr bwMode="auto">
          <a:xfrm flipH="1">
            <a:off x="8662766" y="3079723"/>
            <a:ext cx="1" cy="129144"/>
          </a:xfrm>
          <a:prstGeom prst="straightConnector1">
            <a:avLst/>
          </a:prstGeom>
          <a:ln>
            <a:solidFill>
              <a:srgbClr val="FF6600"/>
            </a:solidFill>
            <a:headEnd type="none" w="med" len="med"/>
            <a:tailEnd type="triangle" w="med" len="med"/>
          </a:ln>
          <a:extLst/>
        </p:spPr>
        <p:style>
          <a:lnRef idx="1">
            <a:schemeClr val="accent1"/>
          </a:lnRef>
          <a:fillRef idx="3">
            <a:schemeClr val="accent1"/>
          </a:fillRef>
          <a:effectRef idx="2">
            <a:schemeClr val="accent1"/>
          </a:effectRef>
          <a:fontRef idx="minor">
            <a:schemeClr val="lt1"/>
          </a:fontRef>
        </p:style>
      </p:cxnSp>
      <p:sp>
        <p:nvSpPr>
          <p:cNvPr id="163" name="フローチャート : 磁気ディスク 162"/>
          <p:cNvSpPr/>
          <p:nvPr/>
        </p:nvSpPr>
        <p:spPr bwMode="auto">
          <a:xfrm>
            <a:off x="7102186" y="3992095"/>
            <a:ext cx="943718" cy="904133"/>
          </a:xfrm>
          <a:prstGeom prst="flowChartMagneticDisk">
            <a:avLst/>
          </a:prstGeom>
          <a:solidFill>
            <a:srgbClr val="008000"/>
          </a:solidFill>
          <a:ln>
            <a:solidFill>
              <a:schemeClr val="bg1"/>
            </a:solidFill>
            <a:headEnd type="none" w="med" len="med"/>
            <a:tailEnd type="none" w="med" len="med"/>
          </a:ln>
          <a:extLst/>
        </p:spPr>
        <p:style>
          <a:lnRef idx="1">
            <a:schemeClr val="accent1"/>
          </a:lnRef>
          <a:fillRef idx="3">
            <a:schemeClr val="accent1"/>
          </a:fillRef>
          <a:effectRef idx="2">
            <a:schemeClr val="accent1"/>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ja-JP" altLang="en-US" sz="800" b="0" i="0" u="none" strike="noStrike" cap="none" normalizeH="0" baseline="0" dirty="0" smtClean="0">
                <a:ln>
                  <a:noFill/>
                </a:ln>
                <a:solidFill>
                  <a:srgbClr val="FFFFFF"/>
                </a:solidFill>
                <a:effectLst/>
                <a:latin typeface="メイリオ"/>
                <a:ea typeface="メイリオ"/>
                <a:cs typeface="メイリオ"/>
              </a:rPr>
              <a:t>統合マスター</a:t>
            </a:r>
          </a:p>
          <a:p>
            <a:pPr marL="0" marR="0" indent="0" algn="ctr" defTabSz="914400" rtl="0" eaLnBrk="1" fontAlgn="base" latinLnBrk="0" hangingPunct="1">
              <a:lnSpc>
                <a:spcPct val="100000"/>
              </a:lnSpc>
              <a:spcBef>
                <a:spcPct val="20000"/>
              </a:spcBef>
              <a:spcAft>
                <a:spcPct val="0"/>
              </a:spcAft>
              <a:buClrTx/>
              <a:buSzTx/>
              <a:buFontTx/>
              <a:buNone/>
              <a:tabLst/>
            </a:pPr>
            <a:r>
              <a:rPr kumimoji="0" lang="ja-JP" altLang="en-US" sz="800" dirty="0">
                <a:solidFill>
                  <a:srgbClr val="FFFFFF"/>
                </a:solidFill>
                <a:latin typeface="メイリオ"/>
                <a:ea typeface="メイリオ"/>
                <a:cs typeface="メイリオ"/>
              </a:rPr>
              <a:t>データベース</a:t>
            </a:r>
            <a:endParaRPr kumimoji="0" lang="ja-JP" altLang="en-US" sz="800" b="0" i="0" u="none" strike="noStrike" cap="none" normalizeH="0" baseline="0" dirty="0" smtClean="0">
              <a:ln>
                <a:noFill/>
              </a:ln>
              <a:solidFill>
                <a:srgbClr val="FFFFFF"/>
              </a:solidFill>
              <a:effectLst/>
              <a:latin typeface="メイリオ"/>
              <a:ea typeface="メイリオ"/>
              <a:cs typeface="メイリオ"/>
            </a:endParaRPr>
          </a:p>
        </p:txBody>
      </p:sp>
      <p:sp>
        <p:nvSpPr>
          <p:cNvPr id="164" name="角丸四角形 163"/>
          <p:cNvSpPr/>
          <p:nvPr/>
        </p:nvSpPr>
        <p:spPr bwMode="auto">
          <a:xfrm>
            <a:off x="6551096" y="3439831"/>
            <a:ext cx="457200" cy="381000"/>
          </a:xfrm>
          <a:prstGeom prst="roundRect">
            <a:avLst>
              <a:gd name="adj" fmla="val 0"/>
            </a:avLst>
          </a:prstGeom>
          <a:solidFill>
            <a:srgbClr val="558ED5"/>
          </a:solidFill>
          <a:ln>
            <a:headEnd type="none" w="med" len="med"/>
            <a:tailEnd type="none" w="med" len="med"/>
          </a:ln>
          <a:extLst/>
        </p:spPr>
        <p:style>
          <a:lnRef idx="1">
            <a:schemeClr val="accent1"/>
          </a:lnRef>
          <a:fillRef idx="3">
            <a:schemeClr val="accent1"/>
          </a:fillRef>
          <a:effectRef idx="2">
            <a:schemeClr val="accent1"/>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ja-JP" altLang="en-US" sz="900" b="0" i="0" u="none" strike="noStrike" cap="none" normalizeH="0" baseline="0" dirty="0" smtClean="0">
                <a:ln>
                  <a:noFill/>
                </a:ln>
                <a:solidFill>
                  <a:srgbClr val="FFFFFF"/>
                </a:solidFill>
                <a:effectLst/>
                <a:latin typeface="メイリオ"/>
                <a:ea typeface="メイリオ"/>
                <a:cs typeface="メイリオ"/>
              </a:rPr>
              <a:t>業務</a:t>
            </a:r>
          </a:p>
          <a:p>
            <a:pPr marL="0" marR="0" indent="0" algn="ctr" defTabSz="914400" rtl="0" eaLnBrk="1" fontAlgn="base" latinLnBrk="0" hangingPunct="1">
              <a:lnSpc>
                <a:spcPct val="100000"/>
              </a:lnSpc>
              <a:spcBef>
                <a:spcPct val="20000"/>
              </a:spcBef>
              <a:spcAft>
                <a:spcPct val="0"/>
              </a:spcAft>
              <a:buClrTx/>
              <a:buSzTx/>
              <a:buFontTx/>
              <a:buNone/>
              <a:tabLst/>
            </a:pPr>
            <a:r>
              <a:rPr kumimoji="0" lang="ja-JP" altLang="en-US" sz="900" dirty="0">
                <a:solidFill>
                  <a:srgbClr val="FFFFFF"/>
                </a:solidFill>
                <a:latin typeface="メイリオ"/>
                <a:ea typeface="メイリオ"/>
                <a:cs typeface="メイリオ"/>
              </a:rPr>
              <a:t>機能</a:t>
            </a:r>
            <a:endParaRPr kumimoji="0" lang="ja-JP" altLang="en-US" sz="900" b="0" i="0" u="none" strike="noStrike" cap="none" normalizeH="0" baseline="0" dirty="0" smtClean="0">
              <a:ln>
                <a:noFill/>
              </a:ln>
              <a:solidFill>
                <a:srgbClr val="FFFFFF"/>
              </a:solidFill>
              <a:effectLst/>
              <a:latin typeface="メイリオ"/>
              <a:ea typeface="メイリオ"/>
              <a:cs typeface="メイリオ"/>
            </a:endParaRPr>
          </a:p>
        </p:txBody>
      </p:sp>
      <p:sp>
        <p:nvSpPr>
          <p:cNvPr id="167" name="角丸四角形 166"/>
          <p:cNvSpPr/>
          <p:nvPr/>
        </p:nvSpPr>
        <p:spPr bwMode="auto">
          <a:xfrm>
            <a:off x="7119381" y="3439831"/>
            <a:ext cx="457200" cy="381000"/>
          </a:xfrm>
          <a:prstGeom prst="roundRect">
            <a:avLst>
              <a:gd name="adj" fmla="val 0"/>
            </a:avLst>
          </a:prstGeom>
          <a:solidFill>
            <a:srgbClr val="558ED5"/>
          </a:solidFill>
          <a:ln>
            <a:headEnd type="none" w="med" len="med"/>
            <a:tailEnd type="none" w="med" len="med"/>
          </a:ln>
          <a:extLst/>
        </p:spPr>
        <p:style>
          <a:lnRef idx="1">
            <a:schemeClr val="accent1"/>
          </a:lnRef>
          <a:fillRef idx="3">
            <a:schemeClr val="accent1"/>
          </a:fillRef>
          <a:effectRef idx="2">
            <a:schemeClr val="accent1"/>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ja-JP" altLang="en-US" sz="900" b="0" i="0" u="none" strike="noStrike" cap="none" normalizeH="0" baseline="0" dirty="0" smtClean="0">
                <a:ln>
                  <a:noFill/>
                </a:ln>
                <a:solidFill>
                  <a:srgbClr val="FFFFFF"/>
                </a:solidFill>
                <a:effectLst/>
                <a:latin typeface="メイリオ"/>
                <a:ea typeface="メイリオ"/>
                <a:cs typeface="メイリオ"/>
              </a:rPr>
              <a:t>業務</a:t>
            </a:r>
          </a:p>
          <a:p>
            <a:pPr marL="0" marR="0" indent="0" algn="ctr" defTabSz="914400" rtl="0" eaLnBrk="1" fontAlgn="base" latinLnBrk="0" hangingPunct="1">
              <a:lnSpc>
                <a:spcPct val="100000"/>
              </a:lnSpc>
              <a:spcBef>
                <a:spcPct val="20000"/>
              </a:spcBef>
              <a:spcAft>
                <a:spcPct val="0"/>
              </a:spcAft>
              <a:buClrTx/>
              <a:buSzTx/>
              <a:buFontTx/>
              <a:buNone/>
              <a:tabLst/>
            </a:pPr>
            <a:r>
              <a:rPr kumimoji="0" lang="ja-JP" altLang="en-US" sz="900" dirty="0">
                <a:solidFill>
                  <a:srgbClr val="FFFFFF"/>
                </a:solidFill>
                <a:latin typeface="メイリオ"/>
                <a:ea typeface="メイリオ"/>
                <a:cs typeface="メイリオ"/>
              </a:rPr>
              <a:t>機能</a:t>
            </a:r>
            <a:endParaRPr kumimoji="0" lang="ja-JP" altLang="en-US" sz="900" b="0" i="0" u="none" strike="noStrike" cap="none" normalizeH="0" baseline="0" dirty="0" smtClean="0">
              <a:ln>
                <a:noFill/>
              </a:ln>
              <a:solidFill>
                <a:srgbClr val="FFFFFF"/>
              </a:solidFill>
              <a:effectLst/>
              <a:latin typeface="メイリオ"/>
              <a:ea typeface="メイリオ"/>
              <a:cs typeface="メイリオ"/>
            </a:endParaRPr>
          </a:p>
        </p:txBody>
      </p:sp>
      <p:sp>
        <p:nvSpPr>
          <p:cNvPr id="168" name="角丸四角形 167"/>
          <p:cNvSpPr/>
          <p:nvPr/>
        </p:nvSpPr>
        <p:spPr bwMode="auto">
          <a:xfrm>
            <a:off x="7656739" y="3439831"/>
            <a:ext cx="457200" cy="381000"/>
          </a:xfrm>
          <a:prstGeom prst="roundRect">
            <a:avLst>
              <a:gd name="adj" fmla="val 0"/>
            </a:avLst>
          </a:prstGeom>
          <a:solidFill>
            <a:srgbClr val="558ED5"/>
          </a:solidFill>
          <a:ln>
            <a:headEnd type="none" w="med" len="med"/>
            <a:tailEnd type="none" w="med" len="med"/>
          </a:ln>
          <a:extLst/>
        </p:spPr>
        <p:style>
          <a:lnRef idx="1">
            <a:schemeClr val="accent1"/>
          </a:lnRef>
          <a:fillRef idx="3">
            <a:schemeClr val="accent1"/>
          </a:fillRef>
          <a:effectRef idx="2">
            <a:schemeClr val="accent1"/>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ja-JP" altLang="en-US" sz="900" b="0" i="0" u="none" strike="noStrike" cap="none" normalizeH="0" baseline="0" dirty="0" smtClean="0">
                <a:ln>
                  <a:noFill/>
                </a:ln>
                <a:solidFill>
                  <a:srgbClr val="FFFFFF"/>
                </a:solidFill>
                <a:effectLst/>
                <a:latin typeface="メイリオ"/>
                <a:ea typeface="メイリオ"/>
                <a:cs typeface="メイリオ"/>
              </a:rPr>
              <a:t>業務</a:t>
            </a:r>
          </a:p>
          <a:p>
            <a:pPr marL="0" marR="0" indent="0" algn="ctr" defTabSz="914400" rtl="0" eaLnBrk="1" fontAlgn="base" latinLnBrk="0" hangingPunct="1">
              <a:lnSpc>
                <a:spcPct val="100000"/>
              </a:lnSpc>
              <a:spcBef>
                <a:spcPct val="20000"/>
              </a:spcBef>
              <a:spcAft>
                <a:spcPct val="0"/>
              </a:spcAft>
              <a:buClrTx/>
              <a:buSzTx/>
              <a:buFontTx/>
              <a:buNone/>
              <a:tabLst/>
            </a:pPr>
            <a:r>
              <a:rPr kumimoji="0" lang="ja-JP" altLang="en-US" sz="900" dirty="0">
                <a:solidFill>
                  <a:srgbClr val="FFFFFF"/>
                </a:solidFill>
                <a:latin typeface="メイリオ"/>
                <a:ea typeface="メイリオ"/>
                <a:cs typeface="メイリオ"/>
              </a:rPr>
              <a:t>機能</a:t>
            </a:r>
            <a:endParaRPr kumimoji="0" lang="ja-JP" altLang="en-US" sz="900" b="0" i="0" u="none" strike="noStrike" cap="none" normalizeH="0" baseline="0" dirty="0" smtClean="0">
              <a:ln>
                <a:noFill/>
              </a:ln>
              <a:solidFill>
                <a:srgbClr val="FFFFFF"/>
              </a:solidFill>
              <a:effectLst/>
              <a:latin typeface="メイリオ"/>
              <a:ea typeface="メイリオ"/>
              <a:cs typeface="メイリオ"/>
            </a:endParaRPr>
          </a:p>
        </p:txBody>
      </p:sp>
      <p:sp>
        <p:nvSpPr>
          <p:cNvPr id="169" name="角丸四角形 168"/>
          <p:cNvSpPr/>
          <p:nvPr/>
        </p:nvSpPr>
        <p:spPr bwMode="auto">
          <a:xfrm>
            <a:off x="8175047" y="3432904"/>
            <a:ext cx="457200" cy="381000"/>
          </a:xfrm>
          <a:prstGeom prst="roundRect">
            <a:avLst>
              <a:gd name="adj" fmla="val 0"/>
            </a:avLst>
          </a:prstGeom>
          <a:solidFill>
            <a:srgbClr val="558ED5"/>
          </a:solidFill>
          <a:ln>
            <a:headEnd type="none" w="med" len="med"/>
            <a:tailEnd type="none" w="med" len="med"/>
          </a:ln>
          <a:extLst/>
        </p:spPr>
        <p:style>
          <a:lnRef idx="1">
            <a:schemeClr val="accent1"/>
          </a:lnRef>
          <a:fillRef idx="3">
            <a:schemeClr val="accent1"/>
          </a:fillRef>
          <a:effectRef idx="2">
            <a:schemeClr val="accent1"/>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ja-JP" altLang="en-US" sz="900" b="0" i="0" u="none" strike="noStrike" cap="none" normalizeH="0" baseline="0" dirty="0" smtClean="0">
                <a:ln>
                  <a:noFill/>
                </a:ln>
                <a:solidFill>
                  <a:srgbClr val="FFFFFF"/>
                </a:solidFill>
                <a:effectLst/>
                <a:latin typeface="メイリオ"/>
                <a:ea typeface="メイリオ"/>
                <a:cs typeface="メイリオ"/>
              </a:rPr>
              <a:t>業務</a:t>
            </a:r>
          </a:p>
          <a:p>
            <a:pPr marL="0" marR="0" indent="0" algn="ctr" defTabSz="914400" rtl="0" eaLnBrk="1" fontAlgn="base" latinLnBrk="0" hangingPunct="1">
              <a:lnSpc>
                <a:spcPct val="100000"/>
              </a:lnSpc>
              <a:spcBef>
                <a:spcPct val="20000"/>
              </a:spcBef>
              <a:spcAft>
                <a:spcPct val="0"/>
              </a:spcAft>
              <a:buClrTx/>
              <a:buSzTx/>
              <a:buFontTx/>
              <a:buNone/>
              <a:tabLst/>
            </a:pPr>
            <a:r>
              <a:rPr kumimoji="0" lang="ja-JP" altLang="en-US" sz="900" dirty="0">
                <a:solidFill>
                  <a:srgbClr val="FFFFFF"/>
                </a:solidFill>
                <a:latin typeface="メイリオ"/>
                <a:ea typeface="メイリオ"/>
                <a:cs typeface="メイリオ"/>
              </a:rPr>
              <a:t>機能</a:t>
            </a:r>
            <a:endParaRPr kumimoji="0" lang="ja-JP" altLang="en-US" sz="900" b="0" i="0" u="none" strike="noStrike" cap="none" normalizeH="0" baseline="0" dirty="0" smtClean="0">
              <a:ln>
                <a:noFill/>
              </a:ln>
              <a:solidFill>
                <a:srgbClr val="FFFFFF"/>
              </a:solidFill>
              <a:effectLst/>
              <a:latin typeface="メイリオ"/>
              <a:ea typeface="メイリオ"/>
              <a:cs typeface="メイリオ"/>
            </a:endParaRPr>
          </a:p>
        </p:txBody>
      </p:sp>
      <p:sp>
        <p:nvSpPr>
          <p:cNvPr id="170" name="角丸四角形 169"/>
          <p:cNvSpPr/>
          <p:nvPr/>
        </p:nvSpPr>
        <p:spPr bwMode="auto">
          <a:xfrm>
            <a:off x="6562230" y="5025187"/>
            <a:ext cx="457200" cy="381000"/>
          </a:xfrm>
          <a:prstGeom prst="roundRect">
            <a:avLst>
              <a:gd name="adj" fmla="val 0"/>
            </a:avLst>
          </a:prstGeom>
          <a:solidFill>
            <a:srgbClr val="558ED5"/>
          </a:solidFill>
          <a:ln>
            <a:headEnd type="none" w="med" len="med"/>
            <a:tailEnd type="none" w="med" len="med"/>
          </a:ln>
          <a:extLst/>
        </p:spPr>
        <p:style>
          <a:lnRef idx="1">
            <a:schemeClr val="accent1"/>
          </a:lnRef>
          <a:fillRef idx="3">
            <a:schemeClr val="accent1"/>
          </a:fillRef>
          <a:effectRef idx="2">
            <a:schemeClr val="accent1"/>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ja-JP" altLang="en-US" sz="900" b="0" i="0" u="none" strike="noStrike" cap="none" normalizeH="0" baseline="0" dirty="0" smtClean="0">
                <a:ln>
                  <a:noFill/>
                </a:ln>
                <a:solidFill>
                  <a:srgbClr val="FFFFFF"/>
                </a:solidFill>
                <a:effectLst/>
                <a:latin typeface="メイリオ"/>
                <a:ea typeface="メイリオ"/>
                <a:cs typeface="メイリオ"/>
              </a:rPr>
              <a:t>業務</a:t>
            </a:r>
          </a:p>
          <a:p>
            <a:pPr marL="0" marR="0" indent="0" algn="ctr" defTabSz="914400" rtl="0" eaLnBrk="1" fontAlgn="base" latinLnBrk="0" hangingPunct="1">
              <a:lnSpc>
                <a:spcPct val="100000"/>
              </a:lnSpc>
              <a:spcBef>
                <a:spcPct val="20000"/>
              </a:spcBef>
              <a:spcAft>
                <a:spcPct val="0"/>
              </a:spcAft>
              <a:buClrTx/>
              <a:buSzTx/>
              <a:buFontTx/>
              <a:buNone/>
              <a:tabLst/>
            </a:pPr>
            <a:r>
              <a:rPr kumimoji="0" lang="ja-JP" altLang="en-US" sz="900" dirty="0">
                <a:solidFill>
                  <a:srgbClr val="FFFFFF"/>
                </a:solidFill>
                <a:latin typeface="メイリオ"/>
                <a:ea typeface="メイリオ"/>
                <a:cs typeface="メイリオ"/>
              </a:rPr>
              <a:t>機能</a:t>
            </a:r>
            <a:endParaRPr kumimoji="0" lang="ja-JP" altLang="en-US" sz="900" b="0" i="0" u="none" strike="noStrike" cap="none" normalizeH="0" baseline="0" dirty="0" smtClean="0">
              <a:ln>
                <a:noFill/>
              </a:ln>
              <a:solidFill>
                <a:srgbClr val="FFFFFF"/>
              </a:solidFill>
              <a:effectLst/>
              <a:latin typeface="メイリオ"/>
              <a:ea typeface="メイリオ"/>
              <a:cs typeface="メイリオ"/>
            </a:endParaRPr>
          </a:p>
        </p:txBody>
      </p:sp>
      <p:sp>
        <p:nvSpPr>
          <p:cNvPr id="171" name="角丸四角形 170"/>
          <p:cNvSpPr/>
          <p:nvPr/>
        </p:nvSpPr>
        <p:spPr bwMode="auto">
          <a:xfrm>
            <a:off x="7097858" y="5041021"/>
            <a:ext cx="457200" cy="381000"/>
          </a:xfrm>
          <a:prstGeom prst="roundRect">
            <a:avLst>
              <a:gd name="adj" fmla="val 0"/>
            </a:avLst>
          </a:prstGeom>
          <a:solidFill>
            <a:srgbClr val="558ED5"/>
          </a:solidFill>
          <a:ln>
            <a:headEnd type="none" w="med" len="med"/>
            <a:tailEnd type="none" w="med" len="med"/>
          </a:ln>
          <a:extLst/>
        </p:spPr>
        <p:style>
          <a:lnRef idx="1">
            <a:schemeClr val="accent1"/>
          </a:lnRef>
          <a:fillRef idx="3">
            <a:schemeClr val="accent1"/>
          </a:fillRef>
          <a:effectRef idx="2">
            <a:schemeClr val="accent1"/>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ja-JP" altLang="en-US" sz="900" b="0" i="0" u="none" strike="noStrike" cap="none" normalizeH="0" baseline="0" dirty="0" smtClean="0">
                <a:ln>
                  <a:noFill/>
                </a:ln>
                <a:solidFill>
                  <a:srgbClr val="FFFFFF"/>
                </a:solidFill>
                <a:effectLst/>
                <a:latin typeface="メイリオ"/>
                <a:ea typeface="メイリオ"/>
                <a:cs typeface="メイリオ"/>
              </a:rPr>
              <a:t>業務</a:t>
            </a:r>
          </a:p>
          <a:p>
            <a:pPr marL="0" marR="0" indent="0" algn="ctr" defTabSz="914400" rtl="0" eaLnBrk="1" fontAlgn="base" latinLnBrk="0" hangingPunct="1">
              <a:lnSpc>
                <a:spcPct val="100000"/>
              </a:lnSpc>
              <a:spcBef>
                <a:spcPct val="20000"/>
              </a:spcBef>
              <a:spcAft>
                <a:spcPct val="0"/>
              </a:spcAft>
              <a:buClrTx/>
              <a:buSzTx/>
              <a:buFontTx/>
              <a:buNone/>
              <a:tabLst/>
            </a:pPr>
            <a:r>
              <a:rPr kumimoji="0" lang="ja-JP" altLang="en-US" sz="900" dirty="0">
                <a:solidFill>
                  <a:srgbClr val="FFFFFF"/>
                </a:solidFill>
                <a:latin typeface="メイリオ"/>
                <a:ea typeface="メイリオ"/>
                <a:cs typeface="メイリオ"/>
              </a:rPr>
              <a:t>機能</a:t>
            </a:r>
            <a:endParaRPr kumimoji="0" lang="ja-JP" altLang="en-US" sz="900" b="0" i="0" u="none" strike="noStrike" cap="none" normalizeH="0" baseline="0" dirty="0" smtClean="0">
              <a:ln>
                <a:noFill/>
              </a:ln>
              <a:solidFill>
                <a:srgbClr val="FFFFFF"/>
              </a:solidFill>
              <a:effectLst/>
              <a:latin typeface="メイリオ"/>
              <a:ea typeface="メイリオ"/>
              <a:cs typeface="メイリオ"/>
            </a:endParaRPr>
          </a:p>
        </p:txBody>
      </p:sp>
      <p:sp>
        <p:nvSpPr>
          <p:cNvPr id="172" name="角丸四角形 171"/>
          <p:cNvSpPr/>
          <p:nvPr/>
        </p:nvSpPr>
        <p:spPr bwMode="auto">
          <a:xfrm>
            <a:off x="7635216" y="5041021"/>
            <a:ext cx="457200" cy="381000"/>
          </a:xfrm>
          <a:prstGeom prst="roundRect">
            <a:avLst>
              <a:gd name="adj" fmla="val 0"/>
            </a:avLst>
          </a:prstGeom>
          <a:solidFill>
            <a:srgbClr val="558ED5"/>
          </a:solidFill>
          <a:ln>
            <a:headEnd type="none" w="med" len="med"/>
            <a:tailEnd type="none" w="med" len="med"/>
          </a:ln>
          <a:extLst/>
        </p:spPr>
        <p:style>
          <a:lnRef idx="1">
            <a:schemeClr val="accent1"/>
          </a:lnRef>
          <a:fillRef idx="3">
            <a:schemeClr val="accent1"/>
          </a:fillRef>
          <a:effectRef idx="2">
            <a:schemeClr val="accent1"/>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ja-JP" altLang="en-US" sz="900" b="0" i="0" u="none" strike="noStrike" cap="none" normalizeH="0" baseline="0" dirty="0" smtClean="0">
                <a:ln>
                  <a:noFill/>
                </a:ln>
                <a:solidFill>
                  <a:srgbClr val="FFFFFF"/>
                </a:solidFill>
                <a:effectLst/>
                <a:latin typeface="メイリオ"/>
                <a:ea typeface="メイリオ"/>
                <a:cs typeface="メイリオ"/>
              </a:rPr>
              <a:t>業務</a:t>
            </a:r>
          </a:p>
          <a:p>
            <a:pPr marL="0" marR="0" indent="0" algn="ctr" defTabSz="914400" rtl="0" eaLnBrk="1" fontAlgn="base" latinLnBrk="0" hangingPunct="1">
              <a:lnSpc>
                <a:spcPct val="100000"/>
              </a:lnSpc>
              <a:spcBef>
                <a:spcPct val="20000"/>
              </a:spcBef>
              <a:spcAft>
                <a:spcPct val="0"/>
              </a:spcAft>
              <a:buClrTx/>
              <a:buSzTx/>
              <a:buFontTx/>
              <a:buNone/>
              <a:tabLst/>
            </a:pPr>
            <a:r>
              <a:rPr kumimoji="0" lang="ja-JP" altLang="en-US" sz="900" dirty="0">
                <a:solidFill>
                  <a:srgbClr val="FFFFFF"/>
                </a:solidFill>
                <a:latin typeface="メイリオ"/>
                <a:ea typeface="メイリオ"/>
                <a:cs typeface="メイリオ"/>
              </a:rPr>
              <a:t>機能</a:t>
            </a:r>
            <a:endParaRPr kumimoji="0" lang="ja-JP" altLang="en-US" sz="900" b="0" i="0" u="none" strike="noStrike" cap="none" normalizeH="0" baseline="0" dirty="0" smtClean="0">
              <a:ln>
                <a:noFill/>
              </a:ln>
              <a:solidFill>
                <a:srgbClr val="FFFFFF"/>
              </a:solidFill>
              <a:effectLst/>
              <a:latin typeface="メイリオ"/>
              <a:ea typeface="メイリオ"/>
              <a:cs typeface="メイリオ"/>
            </a:endParaRPr>
          </a:p>
        </p:txBody>
      </p:sp>
      <p:sp>
        <p:nvSpPr>
          <p:cNvPr id="173" name="角丸四角形 172"/>
          <p:cNvSpPr/>
          <p:nvPr/>
        </p:nvSpPr>
        <p:spPr bwMode="auto">
          <a:xfrm>
            <a:off x="8175047" y="5041021"/>
            <a:ext cx="457200" cy="381000"/>
          </a:xfrm>
          <a:prstGeom prst="roundRect">
            <a:avLst>
              <a:gd name="adj" fmla="val 0"/>
            </a:avLst>
          </a:prstGeom>
          <a:solidFill>
            <a:srgbClr val="558ED5"/>
          </a:solidFill>
          <a:ln>
            <a:headEnd type="none" w="med" len="med"/>
            <a:tailEnd type="none" w="med" len="med"/>
          </a:ln>
          <a:extLst/>
        </p:spPr>
        <p:style>
          <a:lnRef idx="1">
            <a:schemeClr val="accent1"/>
          </a:lnRef>
          <a:fillRef idx="3">
            <a:schemeClr val="accent1"/>
          </a:fillRef>
          <a:effectRef idx="2">
            <a:schemeClr val="accent1"/>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ja-JP" altLang="en-US" sz="900" b="0" i="0" u="none" strike="noStrike" cap="none" normalizeH="0" baseline="0" dirty="0" smtClean="0">
                <a:ln>
                  <a:noFill/>
                </a:ln>
                <a:solidFill>
                  <a:srgbClr val="FFFFFF"/>
                </a:solidFill>
                <a:effectLst/>
                <a:latin typeface="メイリオ"/>
                <a:ea typeface="メイリオ"/>
                <a:cs typeface="メイリオ"/>
              </a:rPr>
              <a:t>業務</a:t>
            </a:r>
          </a:p>
          <a:p>
            <a:pPr marL="0" marR="0" indent="0" algn="ctr" defTabSz="914400" rtl="0" eaLnBrk="1" fontAlgn="base" latinLnBrk="0" hangingPunct="1">
              <a:lnSpc>
                <a:spcPct val="100000"/>
              </a:lnSpc>
              <a:spcBef>
                <a:spcPct val="20000"/>
              </a:spcBef>
              <a:spcAft>
                <a:spcPct val="0"/>
              </a:spcAft>
              <a:buClrTx/>
              <a:buSzTx/>
              <a:buFontTx/>
              <a:buNone/>
              <a:tabLst/>
            </a:pPr>
            <a:r>
              <a:rPr kumimoji="0" lang="ja-JP" altLang="en-US" sz="900" dirty="0">
                <a:solidFill>
                  <a:srgbClr val="FFFFFF"/>
                </a:solidFill>
                <a:latin typeface="メイリオ"/>
                <a:ea typeface="メイリオ"/>
                <a:cs typeface="メイリオ"/>
              </a:rPr>
              <a:t>機能</a:t>
            </a:r>
            <a:endParaRPr kumimoji="0" lang="ja-JP" altLang="en-US" sz="900" b="0" i="0" u="none" strike="noStrike" cap="none" normalizeH="0" baseline="0" dirty="0" smtClean="0">
              <a:ln>
                <a:noFill/>
              </a:ln>
              <a:solidFill>
                <a:srgbClr val="FFFFFF"/>
              </a:solidFill>
              <a:effectLst/>
              <a:latin typeface="メイリオ"/>
              <a:ea typeface="メイリオ"/>
              <a:cs typeface="メイリオ"/>
            </a:endParaRPr>
          </a:p>
        </p:txBody>
      </p:sp>
      <p:sp>
        <p:nvSpPr>
          <p:cNvPr id="174" name="角丸四角形 173"/>
          <p:cNvSpPr/>
          <p:nvPr/>
        </p:nvSpPr>
        <p:spPr bwMode="auto">
          <a:xfrm>
            <a:off x="8153524" y="3970015"/>
            <a:ext cx="457200" cy="381000"/>
          </a:xfrm>
          <a:prstGeom prst="roundRect">
            <a:avLst>
              <a:gd name="adj" fmla="val 0"/>
            </a:avLst>
          </a:prstGeom>
          <a:solidFill>
            <a:srgbClr val="558ED5"/>
          </a:solidFill>
          <a:ln>
            <a:headEnd type="none" w="med" len="med"/>
            <a:tailEnd type="none" w="med" len="med"/>
          </a:ln>
          <a:extLst/>
        </p:spPr>
        <p:style>
          <a:lnRef idx="1">
            <a:schemeClr val="accent1"/>
          </a:lnRef>
          <a:fillRef idx="3">
            <a:schemeClr val="accent1"/>
          </a:fillRef>
          <a:effectRef idx="2">
            <a:schemeClr val="accent1"/>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ja-JP" altLang="en-US" sz="900" b="0" i="0" u="none" strike="noStrike" cap="none" normalizeH="0" baseline="0" dirty="0" smtClean="0">
                <a:ln>
                  <a:noFill/>
                </a:ln>
                <a:solidFill>
                  <a:srgbClr val="FFFFFF"/>
                </a:solidFill>
                <a:effectLst/>
                <a:latin typeface="メイリオ"/>
                <a:ea typeface="メイリオ"/>
                <a:cs typeface="メイリオ"/>
              </a:rPr>
              <a:t>業務</a:t>
            </a:r>
          </a:p>
          <a:p>
            <a:pPr marL="0" marR="0" indent="0" algn="ctr" defTabSz="914400" rtl="0" eaLnBrk="1" fontAlgn="base" latinLnBrk="0" hangingPunct="1">
              <a:lnSpc>
                <a:spcPct val="100000"/>
              </a:lnSpc>
              <a:spcBef>
                <a:spcPct val="20000"/>
              </a:spcBef>
              <a:spcAft>
                <a:spcPct val="0"/>
              </a:spcAft>
              <a:buClrTx/>
              <a:buSzTx/>
              <a:buFontTx/>
              <a:buNone/>
              <a:tabLst/>
            </a:pPr>
            <a:r>
              <a:rPr kumimoji="0" lang="ja-JP" altLang="en-US" sz="900" dirty="0">
                <a:solidFill>
                  <a:srgbClr val="FFFFFF"/>
                </a:solidFill>
                <a:latin typeface="メイリオ"/>
                <a:ea typeface="メイリオ"/>
                <a:cs typeface="メイリオ"/>
              </a:rPr>
              <a:t>機能</a:t>
            </a:r>
            <a:endParaRPr kumimoji="0" lang="ja-JP" altLang="en-US" sz="900" b="0" i="0" u="none" strike="noStrike" cap="none" normalizeH="0" baseline="0" dirty="0" smtClean="0">
              <a:ln>
                <a:noFill/>
              </a:ln>
              <a:solidFill>
                <a:srgbClr val="FFFFFF"/>
              </a:solidFill>
              <a:effectLst/>
              <a:latin typeface="メイリオ"/>
              <a:ea typeface="メイリオ"/>
              <a:cs typeface="メイリオ"/>
            </a:endParaRPr>
          </a:p>
        </p:txBody>
      </p:sp>
      <p:sp>
        <p:nvSpPr>
          <p:cNvPr id="175" name="角丸四角形 174"/>
          <p:cNvSpPr/>
          <p:nvPr/>
        </p:nvSpPr>
        <p:spPr bwMode="auto">
          <a:xfrm>
            <a:off x="8153524" y="4503415"/>
            <a:ext cx="457200" cy="381000"/>
          </a:xfrm>
          <a:prstGeom prst="roundRect">
            <a:avLst>
              <a:gd name="adj" fmla="val 0"/>
            </a:avLst>
          </a:prstGeom>
          <a:solidFill>
            <a:srgbClr val="558ED5"/>
          </a:solidFill>
          <a:ln>
            <a:headEnd type="none" w="med" len="med"/>
            <a:tailEnd type="none" w="med" len="med"/>
          </a:ln>
          <a:extLst/>
        </p:spPr>
        <p:style>
          <a:lnRef idx="1">
            <a:schemeClr val="accent1"/>
          </a:lnRef>
          <a:fillRef idx="3">
            <a:schemeClr val="accent1"/>
          </a:fillRef>
          <a:effectRef idx="2">
            <a:schemeClr val="accent1"/>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ja-JP" altLang="en-US" sz="900" b="0" i="0" u="none" strike="noStrike" cap="none" normalizeH="0" baseline="0" dirty="0" smtClean="0">
                <a:ln>
                  <a:noFill/>
                </a:ln>
                <a:solidFill>
                  <a:srgbClr val="FFFFFF"/>
                </a:solidFill>
                <a:effectLst/>
                <a:latin typeface="メイリオ"/>
                <a:ea typeface="メイリオ"/>
                <a:cs typeface="メイリオ"/>
              </a:rPr>
              <a:t>業務</a:t>
            </a:r>
          </a:p>
          <a:p>
            <a:pPr marL="0" marR="0" indent="0" algn="ctr" defTabSz="914400" rtl="0" eaLnBrk="1" fontAlgn="base" latinLnBrk="0" hangingPunct="1">
              <a:lnSpc>
                <a:spcPct val="100000"/>
              </a:lnSpc>
              <a:spcBef>
                <a:spcPct val="20000"/>
              </a:spcBef>
              <a:spcAft>
                <a:spcPct val="0"/>
              </a:spcAft>
              <a:buClrTx/>
              <a:buSzTx/>
              <a:buFontTx/>
              <a:buNone/>
              <a:tabLst/>
            </a:pPr>
            <a:r>
              <a:rPr kumimoji="0" lang="ja-JP" altLang="en-US" sz="900" dirty="0">
                <a:solidFill>
                  <a:srgbClr val="FFFFFF"/>
                </a:solidFill>
                <a:latin typeface="メイリオ"/>
                <a:ea typeface="メイリオ"/>
                <a:cs typeface="メイリオ"/>
              </a:rPr>
              <a:t>機能</a:t>
            </a:r>
            <a:endParaRPr kumimoji="0" lang="ja-JP" altLang="en-US" sz="900" b="0" i="0" u="none" strike="noStrike" cap="none" normalizeH="0" baseline="0" dirty="0" smtClean="0">
              <a:ln>
                <a:noFill/>
              </a:ln>
              <a:solidFill>
                <a:srgbClr val="FFFFFF"/>
              </a:solidFill>
              <a:effectLst/>
              <a:latin typeface="メイリオ"/>
              <a:ea typeface="メイリオ"/>
              <a:cs typeface="メイリオ"/>
            </a:endParaRPr>
          </a:p>
        </p:txBody>
      </p:sp>
      <p:sp>
        <p:nvSpPr>
          <p:cNvPr id="176" name="角丸四角形 175"/>
          <p:cNvSpPr/>
          <p:nvPr/>
        </p:nvSpPr>
        <p:spPr bwMode="auto">
          <a:xfrm>
            <a:off x="6562230" y="3970015"/>
            <a:ext cx="457200" cy="381000"/>
          </a:xfrm>
          <a:prstGeom prst="roundRect">
            <a:avLst>
              <a:gd name="adj" fmla="val 0"/>
            </a:avLst>
          </a:prstGeom>
          <a:solidFill>
            <a:srgbClr val="558ED5"/>
          </a:solidFill>
          <a:ln>
            <a:headEnd type="none" w="med" len="med"/>
            <a:tailEnd type="none" w="med" len="med"/>
          </a:ln>
          <a:extLst/>
        </p:spPr>
        <p:style>
          <a:lnRef idx="1">
            <a:schemeClr val="accent1"/>
          </a:lnRef>
          <a:fillRef idx="3">
            <a:schemeClr val="accent1"/>
          </a:fillRef>
          <a:effectRef idx="2">
            <a:schemeClr val="accent1"/>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ja-JP" altLang="en-US" sz="900" b="0" i="0" u="none" strike="noStrike" cap="none" normalizeH="0" baseline="0" dirty="0" smtClean="0">
                <a:ln>
                  <a:noFill/>
                </a:ln>
                <a:solidFill>
                  <a:srgbClr val="FFFFFF"/>
                </a:solidFill>
                <a:effectLst/>
                <a:latin typeface="メイリオ"/>
                <a:ea typeface="メイリオ"/>
                <a:cs typeface="メイリオ"/>
              </a:rPr>
              <a:t>業務</a:t>
            </a:r>
          </a:p>
          <a:p>
            <a:pPr marL="0" marR="0" indent="0" algn="ctr" defTabSz="914400" rtl="0" eaLnBrk="1" fontAlgn="base" latinLnBrk="0" hangingPunct="1">
              <a:lnSpc>
                <a:spcPct val="100000"/>
              </a:lnSpc>
              <a:spcBef>
                <a:spcPct val="20000"/>
              </a:spcBef>
              <a:spcAft>
                <a:spcPct val="0"/>
              </a:spcAft>
              <a:buClrTx/>
              <a:buSzTx/>
              <a:buFontTx/>
              <a:buNone/>
              <a:tabLst/>
            </a:pPr>
            <a:r>
              <a:rPr kumimoji="0" lang="ja-JP" altLang="en-US" sz="900" dirty="0">
                <a:solidFill>
                  <a:srgbClr val="FFFFFF"/>
                </a:solidFill>
                <a:latin typeface="メイリオ"/>
                <a:ea typeface="メイリオ"/>
                <a:cs typeface="メイリオ"/>
              </a:rPr>
              <a:t>機能</a:t>
            </a:r>
            <a:endParaRPr kumimoji="0" lang="ja-JP" altLang="en-US" sz="900" b="0" i="0" u="none" strike="noStrike" cap="none" normalizeH="0" baseline="0" dirty="0" smtClean="0">
              <a:ln>
                <a:noFill/>
              </a:ln>
              <a:solidFill>
                <a:srgbClr val="FFFFFF"/>
              </a:solidFill>
              <a:effectLst/>
              <a:latin typeface="メイリオ"/>
              <a:ea typeface="メイリオ"/>
              <a:cs typeface="メイリオ"/>
            </a:endParaRPr>
          </a:p>
        </p:txBody>
      </p:sp>
      <p:sp>
        <p:nvSpPr>
          <p:cNvPr id="177" name="角丸四角形 176"/>
          <p:cNvSpPr/>
          <p:nvPr/>
        </p:nvSpPr>
        <p:spPr bwMode="auto">
          <a:xfrm>
            <a:off x="6562230" y="4503415"/>
            <a:ext cx="457200" cy="381000"/>
          </a:xfrm>
          <a:prstGeom prst="roundRect">
            <a:avLst>
              <a:gd name="adj" fmla="val 0"/>
            </a:avLst>
          </a:prstGeom>
          <a:solidFill>
            <a:srgbClr val="558ED5"/>
          </a:solidFill>
          <a:ln>
            <a:headEnd type="none" w="med" len="med"/>
            <a:tailEnd type="none" w="med" len="med"/>
          </a:ln>
          <a:extLst/>
        </p:spPr>
        <p:style>
          <a:lnRef idx="1">
            <a:schemeClr val="accent1"/>
          </a:lnRef>
          <a:fillRef idx="3">
            <a:schemeClr val="accent1"/>
          </a:fillRef>
          <a:effectRef idx="2">
            <a:schemeClr val="accent1"/>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ja-JP" altLang="en-US" sz="900" b="0" i="0" u="none" strike="noStrike" cap="none" normalizeH="0" baseline="0" dirty="0" smtClean="0">
                <a:ln>
                  <a:noFill/>
                </a:ln>
                <a:solidFill>
                  <a:srgbClr val="FFFFFF"/>
                </a:solidFill>
                <a:effectLst/>
                <a:latin typeface="メイリオ"/>
                <a:ea typeface="メイリオ"/>
                <a:cs typeface="メイリオ"/>
              </a:rPr>
              <a:t>業務</a:t>
            </a:r>
          </a:p>
          <a:p>
            <a:pPr marL="0" marR="0" indent="0" algn="ctr" defTabSz="914400" rtl="0" eaLnBrk="1" fontAlgn="base" latinLnBrk="0" hangingPunct="1">
              <a:lnSpc>
                <a:spcPct val="100000"/>
              </a:lnSpc>
              <a:spcBef>
                <a:spcPct val="20000"/>
              </a:spcBef>
              <a:spcAft>
                <a:spcPct val="0"/>
              </a:spcAft>
              <a:buClrTx/>
              <a:buSzTx/>
              <a:buFontTx/>
              <a:buNone/>
              <a:tabLst/>
            </a:pPr>
            <a:r>
              <a:rPr kumimoji="0" lang="ja-JP" altLang="en-US" sz="900" dirty="0">
                <a:solidFill>
                  <a:srgbClr val="FFFFFF"/>
                </a:solidFill>
                <a:latin typeface="メイリオ"/>
                <a:ea typeface="メイリオ"/>
                <a:cs typeface="メイリオ"/>
              </a:rPr>
              <a:t>機能</a:t>
            </a:r>
            <a:endParaRPr kumimoji="0" lang="ja-JP" altLang="en-US" sz="900" b="0" i="0" u="none" strike="noStrike" cap="none" normalizeH="0" baseline="0" dirty="0" smtClean="0">
              <a:ln>
                <a:noFill/>
              </a:ln>
              <a:solidFill>
                <a:srgbClr val="FFFFFF"/>
              </a:solidFill>
              <a:effectLst/>
              <a:latin typeface="メイリオ"/>
              <a:ea typeface="メイリオ"/>
              <a:cs typeface="メイリオ"/>
            </a:endParaRPr>
          </a:p>
        </p:txBody>
      </p:sp>
      <p:sp>
        <p:nvSpPr>
          <p:cNvPr id="191" name="右矢印 190"/>
          <p:cNvSpPr/>
          <p:nvPr/>
        </p:nvSpPr>
        <p:spPr bwMode="auto">
          <a:xfrm>
            <a:off x="5453868" y="3864484"/>
            <a:ext cx="794656" cy="1146711"/>
          </a:xfrm>
          <a:prstGeom prst="rightArrow">
            <a:avLst>
              <a:gd name="adj1" fmla="val 64498"/>
              <a:gd name="adj2" fmla="val 50000"/>
            </a:avLst>
          </a:prstGeom>
          <a:solidFill>
            <a:srgbClr val="FF6666"/>
          </a:solidFill>
          <a:ln>
            <a:noFill/>
            <a:headEnd type="none" w="med" len="med"/>
            <a:tailEnd type="none" w="med" len="med"/>
          </a:ln>
          <a:extLst/>
        </p:spPr>
        <p:style>
          <a:lnRef idx="1">
            <a:schemeClr val="accent1"/>
          </a:lnRef>
          <a:fillRef idx="3">
            <a:schemeClr val="accent1"/>
          </a:fillRef>
          <a:effectRef idx="2">
            <a:schemeClr val="accent1"/>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0" lang="ja-JP" altLang="en-US" sz="1200" b="0" i="0" u="none" strike="noStrike" cap="none" normalizeH="0" baseline="0" smtClean="0">
              <a:ln>
                <a:noFill/>
              </a:ln>
              <a:solidFill>
                <a:srgbClr val="FFFFFF"/>
              </a:solidFill>
              <a:effectLst/>
              <a:latin typeface="メイリオ"/>
              <a:ea typeface="メイリオ"/>
              <a:cs typeface="メイリオ"/>
            </a:endParaRPr>
          </a:p>
        </p:txBody>
      </p:sp>
      <p:sp>
        <p:nvSpPr>
          <p:cNvPr id="193" name="テキスト ボックス 192"/>
          <p:cNvSpPr txBox="1"/>
          <p:nvPr/>
        </p:nvSpPr>
        <p:spPr>
          <a:xfrm>
            <a:off x="5436007" y="4114673"/>
            <a:ext cx="697627" cy="646331"/>
          </a:xfrm>
          <a:prstGeom prst="rect">
            <a:avLst/>
          </a:prstGeom>
          <a:noFill/>
          <a:ln>
            <a:noFill/>
          </a:ln>
        </p:spPr>
        <p:style>
          <a:lnRef idx="1">
            <a:schemeClr val="accent1"/>
          </a:lnRef>
          <a:fillRef idx="3">
            <a:schemeClr val="accent1"/>
          </a:fillRef>
          <a:effectRef idx="2">
            <a:schemeClr val="accent1"/>
          </a:effectRef>
          <a:fontRef idx="minor">
            <a:schemeClr val="lt1"/>
          </a:fontRef>
        </p:style>
        <p:txBody>
          <a:bodyPr wrap="none" rtlCol="0">
            <a:spAutoFit/>
          </a:bodyPr>
          <a:lstStyle/>
          <a:p>
            <a:pPr algn="r"/>
            <a:r>
              <a:rPr lang="ja-JP" altLang="en-US" sz="1000" dirty="0" smtClean="0">
                <a:solidFill>
                  <a:srgbClr val="FFFFFF"/>
                </a:solidFill>
                <a:latin typeface="メイリオ"/>
                <a:ea typeface="メイリオ"/>
                <a:cs typeface="メイリオ"/>
              </a:rPr>
              <a:t>部分最適</a:t>
            </a:r>
          </a:p>
          <a:p>
            <a:pPr algn="r"/>
            <a:r>
              <a:rPr kumimoji="1" lang="ja-JP" altLang="en-US" sz="800" dirty="0" smtClean="0">
                <a:solidFill>
                  <a:srgbClr val="FFFFFF"/>
                </a:solidFill>
                <a:latin typeface="メイリオ"/>
                <a:ea typeface="メイリオ"/>
                <a:cs typeface="メイリオ"/>
              </a:rPr>
              <a:t>から</a:t>
            </a:r>
          </a:p>
          <a:p>
            <a:pPr algn="r"/>
            <a:r>
              <a:rPr kumimoji="1" lang="ja-JP" altLang="en-US" sz="1000" dirty="0" smtClean="0">
                <a:solidFill>
                  <a:srgbClr val="FFFFFF"/>
                </a:solidFill>
                <a:latin typeface="メイリオ"/>
                <a:ea typeface="メイリオ"/>
                <a:cs typeface="メイリオ"/>
              </a:rPr>
              <a:t>全体最適</a:t>
            </a:r>
          </a:p>
          <a:p>
            <a:pPr algn="r"/>
            <a:r>
              <a:rPr lang="ja-JP" altLang="en-US" sz="800" dirty="0">
                <a:solidFill>
                  <a:srgbClr val="FFFFFF"/>
                </a:solidFill>
                <a:latin typeface="メイリオ"/>
                <a:ea typeface="メイリオ"/>
                <a:cs typeface="メイリオ"/>
              </a:rPr>
              <a:t>へ</a:t>
            </a:r>
            <a:endParaRPr kumimoji="1" lang="ja-JP" altLang="en-US" sz="800" dirty="0">
              <a:solidFill>
                <a:srgbClr val="FFFFFF"/>
              </a:solidFill>
              <a:latin typeface="メイリオ"/>
              <a:ea typeface="メイリオ"/>
              <a:cs typeface="メイリオ"/>
            </a:endParaRPr>
          </a:p>
        </p:txBody>
      </p:sp>
      <p:sp>
        <p:nvSpPr>
          <p:cNvPr id="194" name="テキスト ボックス 193"/>
          <p:cNvSpPr txBox="1"/>
          <p:nvPr/>
        </p:nvSpPr>
        <p:spPr>
          <a:xfrm>
            <a:off x="7248030" y="3950905"/>
            <a:ext cx="671979" cy="400110"/>
          </a:xfrm>
          <a:prstGeom prst="rect">
            <a:avLst/>
          </a:prstGeom>
          <a:noFill/>
          <a:ln>
            <a:noFill/>
          </a:ln>
        </p:spPr>
        <p:style>
          <a:lnRef idx="1">
            <a:schemeClr val="accent1"/>
          </a:lnRef>
          <a:fillRef idx="3">
            <a:schemeClr val="accent1"/>
          </a:fillRef>
          <a:effectRef idx="2">
            <a:schemeClr val="accent1"/>
          </a:effectRef>
          <a:fontRef idx="minor">
            <a:schemeClr val="lt1"/>
          </a:fontRef>
        </p:style>
        <p:txBody>
          <a:bodyPr wrap="none" rtlCol="0">
            <a:spAutoFit/>
          </a:bodyPr>
          <a:lstStyle/>
          <a:p>
            <a:pPr algn="ctr"/>
            <a:r>
              <a:rPr kumimoji="1" lang="en-US" altLang="ja-JP" sz="2000" dirty="0" smtClean="0">
                <a:solidFill>
                  <a:srgbClr val="FFFFFF"/>
                </a:solidFill>
                <a:latin typeface="メイリオ"/>
                <a:ea typeface="メイリオ"/>
                <a:cs typeface="メイリオ"/>
              </a:rPr>
              <a:t>ERP</a:t>
            </a:r>
            <a:endParaRPr kumimoji="1" lang="ja-JP" altLang="en-US" sz="2000" dirty="0">
              <a:solidFill>
                <a:srgbClr val="FFFFFF"/>
              </a:solidFill>
              <a:latin typeface="メイリオ"/>
              <a:ea typeface="メイリオ"/>
              <a:cs typeface="メイリオ"/>
            </a:endParaRPr>
          </a:p>
        </p:txBody>
      </p:sp>
      <p:sp>
        <p:nvSpPr>
          <p:cNvPr id="196" name="ホームベース 195"/>
          <p:cNvSpPr/>
          <p:nvPr/>
        </p:nvSpPr>
        <p:spPr bwMode="auto">
          <a:xfrm>
            <a:off x="6027574" y="1075267"/>
            <a:ext cx="2852057" cy="533400"/>
          </a:xfrm>
          <a:prstGeom prst="homePlate">
            <a:avLst/>
          </a:prstGeom>
          <a:solidFill>
            <a:srgbClr val="3366FF"/>
          </a:solidFill>
          <a:ln>
            <a:headEnd type="none" w="med" len="med"/>
            <a:tailEnd type="none" w="med" len="med"/>
          </a:ln>
          <a:extLst/>
        </p:spPr>
        <p:style>
          <a:lnRef idx="1">
            <a:schemeClr val="accent1"/>
          </a:lnRef>
          <a:fillRef idx="3">
            <a:schemeClr val="accent1"/>
          </a:fillRef>
          <a:effectRef idx="2">
            <a:schemeClr val="accent1"/>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en-US" altLang="ja-JP" sz="1400" b="0" i="0" u="none" strike="noStrike" cap="none" normalizeH="0" baseline="0" dirty="0" smtClean="0">
                <a:ln>
                  <a:noFill/>
                </a:ln>
                <a:solidFill>
                  <a:srgbClr val="FFFFFF"/>
                </a:solidFill>
                <a:effectLst/>
                <a:latin typeface="メイリオ"/>
                <a:ea typeface="メイリオ"/>
                <a:cs typeface="メイリオ"/>
              </a:rPr>
              <a:t>ERP</a:t>
            </a:r>
            <a:r>
              <a:rPr kumimoji="0" lang="ja-JP" altLang="en-US" sz="1400" b="0" i="0" u="none" strike="noStrike" cap="none" normalizeH="0" baseline="0" dirty="0" smtClean="0">
                <a:ln>
                  <a:noFill/>
                </a:ln>
                <a:solidFill>
                  <a:srgbClr val="FFFFFF"/>
                </a:solidFill>
                <a:effectLst/>
                <a:latin typeface="メイリオ"/>
                <a:ea typeface="メイリオ"/>
                <a:cs typeface="メイリオ"/>
              </a:rPr>
              <a:t>時代</a:t>
            </a:r>
          </a:p>
          <a:p>
            <a:pPr marL="0" marR="0" indent="0" algn="ctr" defTabSz="914400" rtl="0" eaLnBrk="1" fontAlgn="base" latinLnBrk="0" hangingPunct="1">
              <a:lnSpc>
                <a:spcPct val="100000"/>
              </a:lnSpc>
              <a:spcBef>
                <a:spcPts val="0"/>
              </a:spcBef>
              <a:spcAft>
                <a:spcPct val="0"/>
              </a:spcAft>
              <a:buClrTx/>
              <a:buSzTx/>
              <a:buFontTx/>
              <a:buNone/>
              <a:tabLst/>
            </a:pPr>
            <a:r>
              <a:rPr kumimoji="0" lang="ja-JP" altLang="en-US" sz="1400" dirty="0" smtClean="0">
                <a:solidFill>
                  <a:srgbClr val="FFFFFF"/>
                </a:solidFill>
                <a:latin typeface="メイリオ"/>
                <a:ea typeface="メイリオ"/>
                <a:cs typeface="メイリオ"/>
              </a:rPr>
              <a:t>全体最適</a:t>
            </a:r>
            <a:endParaRPr kumimoji="0" lang="ja-JP" altLang="en-US" sz="1400" b="0" i="0" u="none" strike="noStrike" cap="none" normalizeH="0" baseline="0" dirty="0" smtClean="0">
              <a:ln>
                <a:noFill/>
              </a:ln>
              <a:solidFill>
                <a:srgbClr val="FFFFFF"/>
              </a:solidFill>
              <a:effectLst/>
              <a:latin typeface="メイリオ"/>
              <a:ea typeface="メイリオ"/>
              <a:cs typeface="メイリオ"/>
            </a:endParaRPr>
          </a:p>
        </p:txBody>
      </p:sp>
      <p:sp>
        <p:nvSpPr>
          <p:cNvPr id="197" name="ホームベース 196"/>
          <p:cNvSpPr/>
          <p:nvPr/>
        </p:nvSpPr>
        <p:spPr bwMode="auto">
          <a:xfrm>
            <a:off x="2819524" y="1075267"/>
            <a:ext cx="3439637" cy="533400"/>
          </a:xfrm>
          <a:prstGeom prst="homePlate">
            <a:avLst/>
          </a:prstGeom>
          <a:solidFill>
            <a:srgbClr val="0000FF"/>
          </a:solidFill>
          <a:ln>
            <a:headEnd type="none" w="med" len="med"/>
            <a:tailEnd type="none" w="med" len="med"/>
          </a:ln>
          <a:extLst/>
        </p:spPr>
        <p:style>
          <a:lnRef idx="1">
            <a:schemeClr val="accent1"/>
          </a:lnRef>
          <a:fillRef idx="3">
            <a:schemeClr val="accent1"/>
          </a:fillRef>
          <a:effectRef idx="2">
            <a:schemeClr val="accent1"/>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ja-JP" altLang="en-US" sz="1400" dirty="0" smtClean="0">
                <a:solidFill>
                  <a:schemeClr val="bg1"/>
                </a:solidFill>
                <a:latin typeface="メイリオ"/>
                <a:ea typeface="メイリオ"/>
                <a:cs typeface="メイリオ"/>
              </a:rPr>
              <a:t>複製システム・分散</a:t>
            </a:r>
            <a:r>
              <a:rPr kumimoji="0" lang="ja-JP" altLang="en-US" sz="1400" b="0" i="0" u="none" strike="noStrike" cap="none" normalizeH="0" baseline="0" dirty="0" smtClean="0">
                <a:ln>
                  <a:noFill/>
                </a:ln>
                <a:solidFill>
                  <a:schemeClr val="bg1"/>
                </a:solidFill>
                <a:effectLst/>
                <a:latin typeface="メイリオ"/>
                <a:ea typeface="メイリオ"/>
                <a:cs typeface="メイリオ"/>
              </a:rPr>
              <a:t>システム時代</a:t>
            </a:r>
          </a:p>
          <a:p>
            <a:pPr marL="0" marR="0" indent="0" algn="ctr" defTabSz="914400" rtl="0" eaLnBrk="1" fontAlgn="base" latinLnBrk="0" hangingPunct="1">
              <a:lnSpc>
                <a:spcPct val="100000"/>
              </a:lnSpc>
              <a:spcBef>
                <a:spcPts val="0"/>
              </a:spcBef>
              <a:spcAft>
                <a:spcPct val="0"/>
              </a:spcAft>
              <a:buClrTx/>
              <a:buSzTx/>
              <a:buFontTx/>
              <a:buNone/>
              <a:tabLst/>
            </a:pPr>
            <a:r>
              <a:rPr kumimoji="0" lang="ja-JP" altLang="en-US" sz="1400" dirty="0" smtClean="0">
                <a:solidFill>
                  <a:schemeClr val="bg1"/>
                </a:solidFill>
                <a:latin typeface="メイリオ"/>
                <a:ea typeface="メイリオ"/>
                <a:cs typeface="メイリオ"/>
              </a:rPr>
              <a:t>部分最適</a:t>
            </a:r>
            <a:endParaRPr kumimoji="0" lang="ja-JP" altLang="en-US" sz="1400" b="0" i="0" u="none" strike="noStrike" cap="none" normalizeH="0" baseline="0" dirty="0" smtClean="0">
              <a:ln>
                <a:noFill/>
              </a:ln>
              <a:solidFill>
                <a:schemeClr val="bg1"/>
              </a:solidFill>
              <a:effectLst/>
              <a:latin typeface="メイリオ"/>
              <a:ea typeface="メイリオ"/>
              <a:cs typeface="メイリオ"/>
            </a:endParaRPr>
          </a:p>
        </p:txBody>
      </p:sp>
      <p:sp>
        <p:nvSpPr>
          <p:cNvPr id="186" name="角丸四角形 185"/>
          <p:cNvSpPr/>
          <p:nvPr/>
        </p:nvSpPr>
        <p:spPr bwMode="auto">
          <a:xfrm>
            <a:off x="254948" y="3208867"/>
            <a:ext cx="2233551" cy="940872"/>
          </a:xfrm>
          <a:prstGeom prst="roundRect">
            <a:avLst>
              <a:gd name="adj" fmla="val 0"/>
            </a:avLst>
          </a:prstGeom>
          <a:solidFill>
            <a:srgbClr val="E6D6AF"/>
          </a:solidFill>
          <a:ln>
            <a:noFill/>
            <a:headEnd type="none" w="med" len="med"/>
            <a:tailEnd type="none" w="med" len="med"/>
          </a:ln>
          <a:extLst/>
        </p:spPr>
        <p:style>
          <a:lnRef idx="1">
            <a:schemeClr val="accent1"/>
          </a:lnRef>
          <a:fillRef idx="3">
            <a:schemeClr val="accent1"/>
          </a:fillRef>
          <a:effectRef idx="2">
            <a:schemeClr val="accent1"/>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endParaRPr kumimoji="0" lang="ja-JP" altLang="en-US" sz="1200" b="0" i="0" u="none" strike="noStrike" cap="none" normalizeH="0" baseline="0" smtClean="0">
              <a:ln>
                <a:noFill/>
              </a:ln>
              <a:solidFill>
                <a:srgbClr val="484848"/>
              </a:solidFill>
              <a:effectLst/>
              <a:latin typeface="メイリオ"/>
              <a:ea typeface="メイリオ"/>
              <a:cs typeface="メイリオ"/>
            </a:endParaRPr>
          </a:p>
        </p:txBody>
      </p:sp>
      <p:sp>
        <p:nvSpPr>
          <p:cNvPr id="3" name="角丸四角形 2"/>
          <p:cNvSpPr/>
          <p:nvPr/>
        </p:nvSpPr>
        <p:spPr bwMode="auto">
          <a:xfrm>
            <a:off x="457324" y="1761067"/>
            <a:ext cx="457200" cy="381000"/>
          </a:xfrm>
          <a:prstGeom prst="roundRect">
            <a:avLst>
              <a:gd name="adj" fmla="val 0"/>
            </a:avLst>
          </a:prstGeom>
          <a:solidFill>
            <a:schemeClr val="accent3">
              <a:lumMod val="75000"/>
            </a:schemeClr>
          </a:solidFill>
          <a:ln>
            <a:noFill/>
            <a:headEnd type="none" w="med" len="med"/>
            <a:tailEnd type="none" w="med" len="med"/>
          </a:ln>
          <a:extLst/>
        </p:spPr>
        <p:style>
          <a:lnRef idx="1">
            <a:schemeClr val="accent1"/>
          </a:lnRef>
          <a:fillRef idx="3">
            <a:schemeClr val="accent1"/>
          </a:fillRef>
          <a:effectRef idx="2">
            <a:schemeClr val="accent1"/>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ja-JP" altLang="en-US" sz="900" b="0" i="0" u="none" strike="noStrike" cap="none" normalizeH="0" baseline="0" dirty="0" smtClean="0">
                <a:ln>
                  <a:noFill/>
                </a:ln>
                <a:solidFill>
                  <a:schemeClr val="bg1"/>
                </a:solidFill>
                <a:effectLst/>
                <a:latin typeface="メイリオ"/>
                <a:ea typeface="メイリオ"/>
                <a:cs typeface="メイリオ"/>
              </a:rPr>
              <a:t>業務</a:t>
            </a:r>
          </a:p>
        </p:txBody>
      </p:sp>
      <p:sp>
        <p:nvSpPr>
          <p:cNvPr id="42" name="角丸四角形 41"/>
          <p:cNvSpPr/>
          <p:nvPr/>
        </p:nvSpPr>
        <p:spPr bwMode="auto">
          <a:xfrm>
            <a:off x="1143124" y="1761067"/>
            <a:ext cx="457200" cy="381000"/>
          </a:xfrm>
          <a:prstGeom prst="roundRect">
            <a:avLst>
              <a:gd name="adj" fmla="val 0"/>
            </a:avLst>
          </a:prstGeom>
          <a:solidFill>
            <a:schemeClr val="accent3">
              <a:lumMod val="75000"/>
            </a:schemeClr>
          </a:solidFill>
          <a:ln>
            <a:noFill/>
            <a:headEnd type="none" w="med" len="med"/>
            <a:tailEnd type="none" w="med" len="med"/>
          </a:ln>
          <a:extLst/>
        </p:spPr>
        <p:style>
          <a:lnRef idx="1">
            <a:schemeClr val="accent1"/>
          </a:lnRef>
          <a:fillRef idx="3">
            <a:schemeClr val="accent1"/>
          </a:fillRef>
          <a:effectRef idx="2">
            <a:schemeClr val="accent1"/>
          </a:effectRef>
          <a:fontRef idx="minor">
            <a:schemeClr val="lt1"/>
          </a:fontRef>
        </p:style>
        <p:txBody>
          <a:bodyPr vert="horz" wrap="square" lIns="91440" tIns="45720" rIns="91440" bIns="45720" numCol="1" rtlCol="0" anchor="ctr" anchorCtr="0" compatLnSpc="1">
            <a:prstTxWarp prst="textNoShape">
              <a:avLst/>
            </a:prstTxWarp>
          </a:bodyPr>
          <a:lstStyle/>
          <a:p>
            <a:pPr algn="ctr">
              <a:spcBef>
                <a:spcPct val="20000"/>
              </a:spcBef>
            </a:pPr>
            <a:r>
              <a:rPr kumimoji="0" lang="ja-JP" altLang="en-US" sz="800" dirty="0">
                <a:solidFill>
                  <a:schemeClr val="bg1"/>
                </a:solidFill>
                <a:latin typeface="メイリオ"/>
                <a:ea typeface="メイリオ"/>
                <a:cs typeface="メイリオ"/>
              </a:rPr>
              <a:t>業務</a:t>
            </a:r>
          </a:p>
        </p:txBody>
      </p:sp>
      <p:sp>
        <p:nvSpPr>
          <p:cNvPr id="44" name="角丸四角形 43"/>
          <p:cNvSpPr/>
          <p:nvPr/>
        </p:nvSpPr>
        <p:spPr bwMode="auto">
          <a:xfrm>
            <a:off x="1852675" y="1761067"/>
            <a:ext cx="457200" cy="381000"/>
          </a:xfrm>
          <a:prstGeom prst="roundRect">
            <a:avLst>
              <a:gd name="adj" fmla="val 0"/>
            </a:avLst>
          </a:prstGeom>
          <a:solidFill>
            <a:schemeClr val="accent3">
              <a:lumMod val="75000"/>
            </a:schemeClr>
          </a:solidFill>
          <a:ln>
            <a:noFill/>
            <a:headEnd type="none" w="med" len="med"/>
            <a:tailEnd type="none" w="med" len="med"/>
          </a:ln>
          <a:extLst/>
        </p:spPr>
        <p:style>
          <a:lnRef idx="1">
            <a:schemeClr val="accent1"/>
          </a:lnRef>
          <a:fillRef idx="3">
            <a:schemeClr val="accent1"/>
          </a:fillRef>
          <a:effectRef idx="2">
            <a:schemeClr val="accent1"/>
          </a:effectRef>
          <a:fontRef idx="minor">
            <a:schemeClr val="lt1"/>
          </a:fontRef>
        </p:style>
        <p:txBody>
          <a:bodyPr vert="horz" wrap="square" lIns="91440" tIns="45720" rIns="91440" bIns="45720" numCol="1" rtlCol="0" anchor="ctr" anchorCtr="0" compatLnSpc="1">
            <a:prstTxWarp prst="textNoShape">
              <a:avLst/>
            </a:prstTxWarp>
          </a:bodyPr>
          <a:lstStyle/>
          <a:p>
            <a:pPr algn="ctr">
              <a:spcBef>
                <a:spcPct val="20000"/>
              </a:spcBef>
            </a:pPr>
            <a:r>
              <a:rPr kumimoji="0" lang="ja-JP" altLang="en-US" sz="800" dirty="0">
                <a:solidFill>
                  <a:schemeClr val="bg1"/>
                </a:solidFill>
                <a:latin typeface="メイリオ"/>
                <a:ea typeface="メイリオ"/>
                <a:cs typeface="メイリオ"/>
              </a:rPr>
              <a:t>業務</a:t>
            </a:r>
          </a:p>
        </p:txBody>
      </p:sp>
      <p:sp>
        <p:nvSpPr>
          <p:cNvPr id="45" name="角丸四角形 44"/>
          <p:cNvSpPr/>
          <p:nvPr/>
        </p:nvSpPr>
        <p:spPr bwMode="auto">
          <a:xfrm>
            <a:off x="457324" y="3513667"/>
            <a:ext cx="457200" cy="381000"/>
          </a:xfrm>
          <a:prstGeom prst="roundRect">
            <a:avLst>
              <a:gd name="adj" fmla="val 0"/>
            </a:avLst>
          </a:prstGeom>
          <a:solidFill>
            <a:srgbClr val="008000"/>
          </a:solidFill>
          <a:ln>
            <a:noFill/>
            <a:headEnd type="none" w="med" len="med"/>
            <a:tailEnd type="none" w="med" len="med"/>
          </a:ln>
          <a:extLst/>
        </p:spPr>
        <p:style>
          <a:lnRef idx="1">
            <a:schemeClr val="accent1"/>
          </a:lnRef>
          <a:fillRef idx="3">
            <a:schemeClr val="accent1"/>
          </a:fillRef>
          <a:effectRef idx="2">
            <a:schemeClr val="accent1"/>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en-US" altLang="ja-JP" sz="800" b="0" i="0" u="none" strike="noStrike" cap="none" normalizeH="0" baseline="0" dirty="0" smtClean="0">
                <a:ln>
                  <a:noFill/>
                </a:ln>
                <a:solidFill>
                  <a:schemeClr val="bg1"/>
                </a:solidFill>
                <a:effectLst/>
                <a:latin typeface="メイリオ"/>
                <a:ea typeface="メイリオ"/>
                <a:cs typeface="メイリオ"/>
              </a:rPr>
              <a:t>SYS</a:t>
            </a:r>
            <a:endParaRPr kumimoji="0" lang="ja-JP" altLang="en-US" sz="800" b="0" i="0" u="none" strike="noStrike" cap="none" normalizeH="0" baseline="0" dirty="0" smtClean="0">
              <a:ln>
                <a:noFill/>
              </a:ln>
              <a:solidFill>
                <a:schemeClr val="bg1"/>
              </a:solidFill>
              <a:effectLst/>
              <a:latin typeface="メイリオ"/>
              <a:ea typeface="メイリオ"/>
              <a:cs typeface="メイリオ"/>
            </a:endParaRPr>
          </a:p>
        </p:txBody>
      </p:sp>
      <p:sp>
        <p:nvSpPr>
          <p:cNvPr id="67" name="角丸四角形 66"/>
          <p:cNvSpPr/>
          <p:nvPr/>
        </p:nvSpPr>
        <p:spPr bwMode="auto">
          <a:xfrm>
            <a:off x="1143124" y="3513667"/>
            <a:ext cx="457200" cy="381000"/>
          </a:xfrm>
          <a:prstGeom prst="roundRect">
            <a:avLst>
              <a:gd name="adj" fmla="val 0"/>
            </a:avLst>
          </a:prstGeom>
          <a:solidFill>
            <a:srgbClr val="008000"/>
          </a:solidFill>
          <a:ln>
            <a:noFill/>
            <a:headEnd type="none" w="med" len="med"/>
            <a:tailEnd type="none" w="med" len="med"/>
          </a:ln>
          <a:extLst/>
        </p:spPr>
        <p:style>
          <a:lnRef idx="1">
            <a:schemeClr val="accent1"/>
          </a:lnRef>
          <a:fillRef idx="3">
            <a:schemeClr val="accent1"/>
          </a:fillRef>
          <a:effectRef idx="2">
            <a:schemeClr val="accent1"/>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en-US" altLang="ja-JP" sz="800" b="0" i="0" u="none" strike="noStrike" cap="none" normalizeH="0" baseline="0" dirty="0" smtClean="0">
                <a:ln>
                  <a:noFill/>
                </a:ln>
                <a:solidFill>
                  <a:schemeClr val="bg1"/>
                </a:solidFill>
                <a:effectLst/>
                <a:latin typeface="メイリオ"/>
                <a:ea typeface="メイリオ"/>
                <a:cs typeface="メイリオ"/>
              </a:rPr>
              <a:t>SYS</a:t>
            </a:r>
            <a:endParaRPr kumimoji="0" lang="ja-JP" altLang="en-US" sz="800" b="0" i="0" u="none" strike="noStrike" cap="none" normalizeH="0" baseline="0" dirty="0" smtClean="0">
              <a:ln>
                <a:noFill/>
              </a:ln>
              <a:solidFill>
                <a:schemeClr val="bg1"/>
              </a:solidFill>
              <a:effectLst/>
              <a:latin typeface="メイリオ"/>
              <a:ea typeface="メイリオ"/>
              <a:cs typeface="メイリオ"/>
            </a:endParaRPr>
          </a:p>
        </p:txBody>
      </p:sp>
      <p:sp>
        <p:nvSpPr>
          <p:cNvPr id="68" name="角丸四角形 67"/>
          <p:cNvSpPr/>
          <p:nvPr/>
        </p:nvSpPr>
        <p:spPr bwMode="auto">
          <a:xfrm>
            <a:off x="1852675" y="3513667"/>
            <a:ext cx="457200" cy="381000"/>
          </a:xfrm>
          <a:prstGeom prst="roundRect">
            <a:avLst>
              <a:gd name="adj" fmla="val 0"/>
            </a:avLst>
          </a:prstGeom>
          <a:solidFill>
            <a:srgbClr val="008000"/>
          </a:solidFill>
          <a:ln>
            <a:noFill/>
            <a:headEnd type="none" w="med" len="med"/>
            <a:tailEnd type="none" w="med" len="med"/>
          </a:ln>
          <a:extLst/>
        </p:spPr>
        <p:style>
          <a:lnRef idx="1">
            <a:schemeClr val="accent1"/>
          </a:lnRef>
          <a:fillRef idx="3">
            <a:schemeClr val="accent1"/>
          </a:fillRef>
          <a:effectRef idx="2">
            <a:schemeClr val="accent1"/>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en-US" altLang="ja-JP" sz="800" b="0" i="0" u="none" strike="noStrike" cap="none" normalizeH="0" baseline="0" dirty="0" smtClean="0">
                <a:ln>
                  <a:noFill/>
                </a:ln>
                <a:solidFill>
                  <a:schemeClr val="bg1"/>
                </a:solidFill>
                <a:effectLst/>
                <a:latin typeface="メイリオ"/>
                <a:ea typeface="メイリオ"/>
                <a:cs typeface="メイリオ"/>
              </a:rPr>
              <a:t>SYS</a:t>
            </a:r>
            <a:endParaRPr kumimoji="0" lang="ja-JP" altLang="en-US" sz="800" b="0" i="0" u="none" strike="noStrike" cap="none" normalizeH="0" baseline="0" dirty="0" smtClean="0">
              <a:ln>
                <a:noFill/>
              </a:ln>
              <a:solidFill>
                <a:schemeClr val="bg1"/>
              </a:solidFill>
              <a:effectLst/>
              <a:latin typeface="メイリオ"/>
              <a:ea typeface="メイリオ"/>
              <a:cs typeface="メイリオ"/>
            </a:endParaRPr>
          </a:p>
        </p:txBody>
      </p:sp>
      <p:cxnSp>
        <p:nvCxnSpPr>
          <p:cNvPr id="6" name="直線矢印コネクタ 5"/>
          <p:cNvCxnSpPr>
            <a:stCxn id="3" idx="2"/>
            <a:endCxn id="45" idx="0"/>
          </p:cNvCxnSpPr>
          <p:nvPr/>
        </p:nvCxnSpPr>
        <p:spPr bwMode="auto">
          <a:xfrm>
            <a:off x="685924" y="2142067"/>
            <a:ext cx="0" cy="1371600"/>
          </a:xfrm>
          <a:prstGeom prst="straightConnector1">
            <a:avLst/>
          </a:prstGeom>
          <a:ln>
            <a:solidFill>
              <a:srgbClr val="FF6600"/>
            </a:solidFill>
            <a:headEnd type="none" w="med" len="med"/>
            <a:tailEnd type="triangle" w="med" len="med"/>
          </a:ln>
          <a:extLst/>
        </p:spPr>
        <p:style>
          <a:lnRef idx="1">
            <a:schemeClr val="accent1"/>
          </a:lnRef>
          <a:fillRef idx="3">
            <a:schemeClr val="accent1"/>
          </a:fillRef>
          <a:effectRef idx="2">
            <a:schemeClr val="accent1"/>
          </a:effectRef>
          <a:fontRef idx="minor">
            <a:schemeClr val="lt1"/>
          </a:fontRef>
        </p:style>
      </p:cxnSp>
      <p:cxnSp>
        <p:nvCxnSpPr>
          <p:cNvPr id="112" name="直線矢印コネクタ 111"/>
          <p:cNvCxnSpPr>
            <a:stCxn id="42" idx="2"/>
            <a:endCxn id="67" idx="0"/>
          </p:cNvCxnSpPr>
          <p:nvPr/>
        </p:nvCxnSpPr>
        <p:spPr bwMode="auto">
          <a:xfrm>
            <a:off x="1371724" y="2142067"/>
            <a:ext cx="0" cy="1371600"/>
          </a:xfrm>
          <a:prstGeom prst="straightConnector1">
            <a:avLst/>
          </a:prstGeom>
          <a:ln>
            <a:solidFill>
              <a:srgbClr val="FF6600"/>
            </a:solidFill>
            <a:headEnd type="none" w="med" len="med"/>
            <a:tailEnd type="triangle" w="med" len="med"/>
          </a:ln>
          <a:extLst/>
        </p:spPr>
        <p:style>
          <a:lnRef idx="1">
            <a:schemeClr val="accent1"/>
          </a:lnRef>
          <a:fillRef idx="3">
            <a:schemeClr val="accent1"/>
          </a:fillRef>
          <a:effectRef idx="2">
            <a:schemeClr val="accent1"/>
          </a:effectRef>
          <a:fontRef idx="minor">
            <a:schemeClr val="lt1"/>
          </a:fontRef>
        </p:style>
      </p:cxnSp>
      <p:cxnSp>
        <p:nvCxnSpPr>
          <p:cNvPr id="113" name="直線矢印コネクタ 112"/>
          <p:cNvCxnSpPr>
            <a:stCxn id="44" idx="2"/>
            <a:endCxn id="68" idx="0"/>
          </p:cNvCxnSpPr>
          <p:nvPr/>
        </p:nvCxnSpPr>
        <p:spPr bwMode="auto">
          <a:xfrm>
            <a:off x="2081275" y="2142067"/>
            <a:ext cx="0" cy="1371600"/>
          </a:xfrm>
          <a:prstGeom prst="straightConnector1">
            <a:avLst/>
          </a:prstGeom>
          <a:ln>
            <a:solidFill>
              <a:srgbClr val="FF6600"/>
            </a:solidFill>
            <a:headEnd type="none" w="med" len="med"/>
            <a:tailEnd type="triangle" w="med" len="med"/>
          </a:ln>
          <a:extLst/>
        </p:spPr>
        <p:style>
          <a:lnRef idx="1">
            <a:schemeClr val="accent1"/>
          </a:lnRef>
          <a:fillRef idx="3">
            <a:schemeClr val="accent1"/>
          </a:fillRef>
          <a:effectRef idx="2">
            <a:schemeClr val="accent1"/>
          </a:effectRef>
          <a:fontRef idx="minor">
            <a:schemeClr val="lt1"/>
          </a:fontRef>
        </p:style>
      </p:cxnSp>
      <p:sp>
        <p:nvSpPr>
          <p:cNvPr id="198" name="ホームベース 197"/>
          <p:cNvSpPr/>
          <p:nvPr/>
        </p:nvSpPr>
        <p:spPr bwMode="auto">
          <a:xfrm>
            <a:off x="228724" y="1075267"/>
            <a:ext cx="2852057" cy="533400"/>
          </a:xfrm>
          <a:prstGeom prst="homePlate">
            <a:avLst/>
          </a:prstGeom>
          <a:solidFill>
            <a:srgbClr val="000090"/>
          </a:solidFill>
          <a:ln>
            <a:headEnd type="none" w="med" len="med"/>
            <a:tailEnd type="none" w="med" len="med"/>
          </a:ln>
          <a:extLst/>
        </p:spPr>
        <p:style>
          <a:lnRef idx="1">
            <a:schemeClr val="accent1"/>
          </a:lnRef>
          <a:fillRef idx="3">
            <a:schemeClr val="accent1"/>
          </a:fillRef>
          <a:effectRef idx="2">
            <a:schemeClr val="accent1"/>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ja-JP" altLang="en-US" sz="1400" b="0" i="0" u="none" strike="noStrike" cap="none" normalizeH="0" baseline="0" dirty="0" smtClean="0">
                <a:ln>
                  <a:noFill/>
                </a:ln>
                <a:solidFill>
                  <a:schemeClr val="bg1"/>
                </a:solidFill>
                <a:effectLst/>
                <a:latin typeface="メイリオ"/>
                <a:ea typeface="メイリオ"/>
                <a:cs typeface="メイリオ"/>
              </a:rPr>
              <a:t>メインフレーム</a:t>
            </a:r>
            <a:r>
              <a:rPr kumimoji="0" lang="ja-JP" altLang="en-US" sz="1400" dirty="0" smtClean="0">
                <a:solidFill>
                  <a:schemeClr val="bg1"/>
                </a:solidFill>
                <a:latin typeface="メイリオ"/>
                <a:ea typeface="メイリオ"/>
                <a:cs typeface="メイリオ"/>
              </a:rPr>
              <a:t>時代</a:t>
            </a:r>
          </a:p>
          <a:p>
            <a:pPr marL="0" marR="0" indent="0" algn="ctr" defTabSz="914400" rtl="0" eaLnBrk="1" fontAlgn="base" latinLnBrk="0" hangingPunct="1">
              <a:lnSpc>
                <a:spcPct val="100000"/>
              </a:lnSpc>
              <a:spcBef>
                <a:spcPct val="20000"/>
              </a:spcBef>
              <a:spcAft>
                <a:spcPct val="0"/>
              </a:spcAft>
              <a:buClrTx/>
              <a:buSzTx/>
              <a:buFontTx/>
              <a:buNone/>
              <a:tabLst/>
            </a:pPr>
            <a:r>
              <a:rPr kumimoji="0" lang="ja-JP" altLang="en-US" sz="1400" dirty="0" smtClean="0">
                <a:solidFill>
                  <a:schemeClr val="bg1"/>
                </a:solidFill>
                <a:latin typeface="メイリオ"/>
                <a:ea typeface="メイリオ"/>
                <a:cs typeface="メイリオ"/>
              </a:rPr>
              <a:t>部分最適</a:t>
            </a:r>
          </a:p>
        </p:txBody>
      </p:sp>
      <p:sp>
        <p:nvSpPr>
          <p:cNvPr id="199" name="角丸四角形 198"/>
          <p:cNvSpPr/>
          <p:nvPr/>
        </p:nvSpPr>
        <p:spPr bwMode="auto">
          <a:xfrm>
            <a:off x="228724" y="5799667"/>
            <a:ext cx="2667000" cy="381000"/>
          </a:xfrm>
          <a:prstGeom prst="roundRect">
            <a:avLst>
              <a:gd name="adj" fmla="val 0"/>
            </a:avLst>
          </a:prstGeom>
          <a:solidFill>
            <a:srgbClr val="000090"/>
          </a:solidFill>
          <a:ln>
            <a:headEnd type="none" w="med" len="med"/>
            <a:tailEnd type="none" w="med" len="med"/>
          </a:ln>
          <a:extLst/>
        </p:spPr>
        <p:style>
          <a:lnRef idx="1">
            <a:schemeClr val="accent1"/>
          </a:lnRef>
          <a:fillRef idx="3">
            <a:schemeClr val="accent1"/>
          </a:fillRef>
          <a:effectRef idx="2">
            <a:schemeClr val="accent1"/>
          </a:effectRef>
          <a:fontRef idx="minor">
            <a:schemeClr val="lt1"/>
          </a:fontRef>
        </p:style>
        <p:txBody>
          <a:bodyPr vert="horz" wrap="square" lIns="91440" tIns="45720" rIns="91440" bIns="45720" numCol="1" rtlCol="0" anchor="ctr" anchorCtr="0" compatLnSpc="1">
            <a:prstTxWarp prst="textNoShape">
              <a:avLst/>
            </a:prstTxWarp>
          </a:bodyPr>
          <a:lstStyle/>
          <a:p>
            <a:pPr algn="ctr">
              <a:spcBef>
                <a:spcPct val="20000"/>
              </a:spcBef>
            </a:pPr>
            <a:r>
              <a:rPr kumimoji="0" lang="ja-JP" altLang="en-US" sz="1400" dirty="0">
                <a:solidFill>
                  <a:schemeClr val="bg1"/>
                </a:solidFill>
                <a:latin typeface="メイリオ"/>
                <a:ea typeface="メイリオ"/>
                <a:cs typeface="メイリオ"/>
              </a:rPr>
              <a:t>業務のシステム化</a:t>
            </a:r>
          </a:p>
        </p:txBody>
      </p:sp>
      <p:sp>
        <p:nvSpPr>
          <p:cNvPr id="200" name="角丸四角形 199"/>
          <p:cNvSpPr/>
          <p:nvPr/>
        </p:nvSpPr>
        <p:spPr bwMode="auto">
          <a:xfrm>
            <a:off x="3129694" y="5799667"/>
            <a:ext cx="2890229" cy="381000"/>
          </a:xfrm>
          <a:prstGeom prst="roundRect">
            <a:avLst>
              <a:gd name="adj" fmla="val 0"/>
            </a:avLst>
          </a:prstGeom>
          <a:solidFill>
            <a:srgbClr val="0000FF"/>
          </a:solidFill>
          <a:ln>
            <a:headEnd type="none" w="med" len="med"/>
            <a:tailEnd type="none" w="med" len="med"/>
          </a:ln>
          <a:extLst/>
        </p:spPr>
        <p:style>
          <a:lnRef idx="1">
            <a:schemeClr val="accent1"/>
          </a:lnRef>
          <a:fillRef idx="3">
            <a:schemeClr val="accent1"/>
          </a:fillRef>
          <a:effectRef idx="2">
            <a:schemeClr val="accent1"/>
          </a:effectRef>
          <a:fontRef idx="minor">
            <a:schemeClr val="lt1"/>
          </a:fontRef>
        </p:style>
        <p:txBody>
          <a:bodyPr vert="horz" wrap="square" lIns="91440" tIns="45720" rIns="91440" bIns="45720" numCol="1" rtlCol="0" anchor="ctr" anchorCtr="0" compatLnSpc="1">
            <a:prstTxWarp prst="textNoShape">
              <a:avLst/>
            </a:prstTxWarp>
          </a:bodyPr>
          <a:lstStyle/>
          <a:p>
            <a:pPr algn="ctr">
              <a:spcBef>
                <a:spcPct val="20000"/>
              </a:spcBef>
            </a:pPr>
            <a:r>
              <a:rPr kumimoji="0" lang="ja-JP" altLang="en-US" sz="1400" dirty="0">
                <a:solidFill>
                  <a:schemeClr val="bg1"/>
                </a:solidFill>
                <a:latin typeface="メイリオ"/>
                <a:ea typeface="メイリオ"/>
                <a:cs typeface="メイリオ"/>
              </a:rPr>
              <a:t>業務システムの適用領域拡大</a:t>
            </a:r>
          </a:p>
        </p:txBody>
      </p:sp>
      <p:sp>
        <p:nvSpPr>
          <p:cNvPr id="201" name="角丸四角形 200"/>
          <p:cNvSpPr/>
          <p:nvPr/>
        </p:nvSpPr>
        <p:spPr bwMode="auto">
          <a:xfrm>
            <a:off x="6240586" y="5799667"/>
            <a:ext cx="2647971" cy="381000"/>
          </a:xfrm>
          <a:prstGeom prst="roundRect">
            <a:avLst>
              <a:gd name="adj" fmla="val 0"/>
            </a:avLst>
          </a:prstGeom>
          <a:solidFill>
            <a:srgbClr val="3366FF"/>
          </a:solidFill>
          <a:ln>
            <a:headEnd type="none" w="med" len="med"/>
            <a:tailEnd type="none" w="med" len="med"/>
          </a:ln>
          <a:extLst/>
        </p:spPr>
        <p:style>
          <a:lnRef idx="1">
            <a:schemeClr val="accent1"/>
          </a:lnRef>
          <a:fillRef idx="3">
            <a:schemeClr val="accent1"/>
          </a:fillRef>
          <a:effectRef idx="2">
            <a:schemeClr val="accent1"/>
          </a:effectRef>
          <a:fontRef idx="minor">
            <a:schemeClr val="lt1"/>
          </a:fontRef>
        </p:style>
        <p:txBody>
          <a:bodyPr vert="horz" wrap="square" lIns="91440" tIns="45720" rIns="91440" bIns="45720" numCol="1" rtlCol="0" anchor="ctr" anchorCtr="0" compatLnSpc="1">
            <a:prstTxWarp prst="textNoShape">
              <a:avLst/>
            </a:prstTxWarp>
          </a:bodyPr>
          <a:lstStyle/>
          <a:p>
            <a:pPr algn="ctr">
              <a:spcBef>
                <a:spcPct val="20000"/>
              </a:spcBef>
            </a:pPr>
            <a:r>
              <a:rPr kumimoji="0" lang="ja-JP" altLang="en-US" sz="1400" dirty="0">
                <a:solidFill>
                  <a:schemeClr val="bg1"/>
                </a:solidFill>
                <a:latin typeface="メイリオ"/>
                <a:ea typeface="メイリオ"/>
                <a:cs typeface="メイリオ"/>
              </a:rPr>
              <a:t>業務システム</a:t>
            </a:r>
            <a:r>
              <a:rPr kumimoji="0" lang="ja-JP" altLang="en-US" sz="1400" dirty="0" smtClean="0">
                <a:solidFill>
                  <a:schemeClr val="bg1"/>
                </a:solidFill>
                <a:latin typeface="メイリオ"/>
                <a:ea typeface="メイリオ"/>
                <a:cs typeface="メイリオ"/>
              </a:rPr>
              <a:t>の統合化</a:t>
            </a:r>
            <a:endParaRPr kumimoji="0" lang="ja-JP" altLang="en-US" sz="1400" dirty="0">
              <a:solidFill>
                <a:schemeClr val="bg1"/>
              </a:solidFill>
              <a:latin typeface="メイリオ"/>
              <a:ea typeface="メイリオ"/>
              <a:cs typeface="メイリオ"/>
            </a:endParaRPr>
          </a:p>
        </p:txBody>
      </p:sp>
      <p:sp>
        <p:nvSpPr>
          <p:cNvPr id="188" name="角丸四角形吹き出し 187"/>
          <p:cNvSpPr/>
          <p:nvPr/>
        </p:nvSpPr>
        <p:spPr bwMode="auto">
          <a:xfrm>
            <a:off x="228724" y="4450545"/>
            <a:ext cx="2667000" cy="1219199"/>
          </a:xfrm>
          <a:prstGeom prst="wedgeRoundRectCallout">
            <a:avLst>
              <a:gd name="adj1" fmla="val 10686"/>
              <a:gd name="adj2" fmla="val -69576"/>
              <a:gd name="adj3" fmla="val 16667"/>
            </a:avLst>
          </a:prstGeom>
          <a:solidFill>
            <a:schemeClr val="accent5">
              <a:lumMod val="75000"/>
            </a:schemeClr>
          </a:solidFill>
          <a:ln>
            <a:headEnd type="none" w="med" len="med"/>
            <a:tailEnd type="none" w="med" len="med"/>
          </a:ln>
          <a:extLst/>
        </p:spPr>
        <p:style>
          <a:lnRef idx="1">
            <a:schemeClr val="accent1"/>
          </a:lnRef>
          <a:fillRef idx="3">
            <a:schemeClr val="accent1"/>
          </a:fillRef>
          <a:effectRef idx="2">
            <a:schemeClr val="accent1"/>
          </a:effectRef>
          <a:fontRef idx="minor">
            <a:schemeClr val="lt1"/>
          </a:fontRef>
        </p:style>
        <p:txBody>
          <a:bodyPr vert="horz" wrap="square" lIns="91440" tIns="45720" rIns="91440" bIns="45720" numCol="1" rtlCol="0" anchor="ctr" anchorCtr="0" compatLnSpc="1">
            <a:prstTxWarp prst="textNoShape">
              <a:avLst/>
            </a:prstTxWarp>
          </a:bodyPr>
          <a:lstStyle/>
          <a:p>
            <a:pPr algn="ctr"/>
            <a:r>
              <a:rPr lang="ja-JP" altLang="en-US" sz="1200" dirty="0">
                <a:solidFill>
                  <a:srgbClr val="FFFF00"/>
                </a:solidFill>
                <a:latin typeface="メイリオ"/>
                <a:ea typeface="メイリオ"/>
                <a:cs typeface="メイリオ"/>
              </a:rPr>
              <a:t>現場の業務をそのままシステム化</a:t>
            </a:r>
            <a:endParaRPr lang="en-US" altLang="ja-JP" sz="1200" dirty="0">
              <a:solidFill>
                <a:srgbClr val="FFFF00"/>
              </a:solidFill>
              <a:latin typeface="メイリオ"/>
              <a:ea typeface="メイリオ"/>
              <a:cs typeface="メイリオ"/>
            </a:endParaRPr>
          </a:p>
          <a:p>
            <a:pPr marL="355600" lvl="1" indent="-171450">
              <a:buFont typeface="Wingdings" pitchFamily="2" charset="2"/>
              <a:buChar char="l"/>
            </a:pPr>
            <a:r>
              <a:rPr lang="ja-JP" altLang="en-US" sz="800" dirty="0" smtClean="0">
                <a:solidFill>
                  <a:schemeClr val="bg1"/>
                </a:solidFill>
                <a:latin typeface="メイリオ"/>
                <a:ea typeface="メイリオ"/>
                <a:cs typeface="メイリオ"/>
              </a:rPr>
              <a:t>元の書類</a:t>
            </a:r>
            <a:r>
              <a:rPr lang="ja-JP" altLang="en-US" sz="800" dirty="0">
                <a:solidFill>
                  <a:schemeClr val="bg1"/>
                </a:solidFill>
                <a:latin typeface="メイリオ"/>
                <a:ea typeface="メイリオ"/>
                <a:cs typeface="メイリオ"/>
              </a:rPr>
              <a:t>の</a:t>
            </a:r>
            <a:r>
              <a:rPr lang="ja-JP" altLang="en-US" sz="800" dirty="0" smtClean="0">
                <a:solidFill>
                  <a:schemeClr val="bg1"/>
                </a:solidFill>
                <a:latin typeface="メイリオ"/>
                <a:ea typeface="メイリオ"/>
                <a:cs typeface="メイリオ"/>
              </a:rPr>
              <a:t>流れに</a:t>
            </a:r>
            <a:r>
              <a:rPr lang="ja-JP" altLang="en-US" sz="800" dirty="0">
                <a:solidFill>
                  <a:schemeClr val="bg1"/>
                </a:solidFill>
                <a:latin typeface="メイリオ"/>
                <a:ea typeface="メイリオ"/>
                <a:cs typeface="メイリオ"/>
              </a:rPr>
              <a:t>合わせたシステム</a:t>
            </a:r>
            <a:endParaRPr lang="en-US" altLang="ja-JP" sz="800" dirty="0">
              <a:solidFill>
                <a:schemeClr val="bg1"/>
              </a:solidFill>
              <a:latin typeface="メイリオ"/>
              <a:ea typeface="メイリオ"/>
              <a:cs typeface="メイリオ"/>
            </a:endParaRPr>
          </a:p>
          <a:p>
            <a:pPr marL="355600" lvl="1" indent="-171450">
              <a:buFont typeface="Wingdings" pitchFamily="2" charset="2"/>
              <a:buChar char="l"/>
            </a:pPr>
            <a:r>
              <a:rPr lang="ja-JP" altLang="en-US" sz="800" dirty="0" smtClean="0">
                <a:solidFill>
                  <a:schemeClr val="bg1"/>
                </a:solidFill>
                <a:latin typeface="メイリオ"/>
                <a:ea typeface="メイリオ"/>
                <a:cs typeface="メイリオ"/>
              </a:rPr>
              <a:t>部分</a:t>
            </a:r>
            <a:r>
              <a:rPr lang="ja-JP" altLang="en-US" sz="800" dirty="0">
                <a:solidFill>
                  <a:schemeClr val="bg1"/>
                </a:solidFill>
                <a:latin typeface="メイリオ"/>
                <a:ea typeface="メイリオ"/>
                <a:cs typeface="メイリオ"/>
              </a:rPr>
              <a:t>最適なシステム構築</a:t>
            </a:r>
            <a:endParaRPr lang="en-US" altLang="ja-JP" sz="800" dirty="0">
              <a:solidFill>
                <a:schemeClr val="bg1"/>
              </a:solidFill>
              <a:latin typeface="メイリオ"/>
              <a:ea typeface="メイリオ"/>
              <a:cs typeface="メイリオ"/>
            </a:endParaRPr>
          </a:p>
          <a:p>
            <a:pPr marL="355600" lvl="1" indent="-171450">
              <a:buFont typeface="Wingdings" pitchFamily="2" charset="2"/>
              <a:buChar char="l"/>
            </a:pPr>
            <a:r>
              <a:rPr lang="ja-JP" altLang="en-US" sz="800" dirty="0" smtClean="0">
                <a:solidFill>
                  <a:schemeClr val="bg1"/>
                </a:solidFill>
                <a:latin typeface="メイリオ"/>
                <a:ea typeface="メイリオ"/>
                <a:cs typeface="メイリオ"/>
              </a:rPr>
              <a:t>様々</a:t>
            </a:r>
            <a:r>
              <a:rPr lang="ja-JP" altLang="en-US" sz="800" dirty="0">
                <a:solidFill>
                  <a:schemeClr val="bg1"/>
                </a:solidFill>
                <a:latin typeface="メイリオ"/>
                <a:ea typeface="メイリオ"/>
                <a:cs typeface="メイリオ"/>
              </a:rPr>
              <a:t>な部門が様々なシステムを導入</a:t>
            </a:r>
            <a:endParaRPr lang="en-US" altLang="ja-JP" sz="800" dirty="0">
              <a:solidFill>
                <a:schemeClr val="bg1"/>
              </a:solidFill>
              <a:latin typeface="メイリオ"/>
              <a:ea typeface="メイリオ"/>
              <a:cs typeface="メイリオ"/>
            </a:endParaRPr>
          </a:p>
          <a:p>
            <a:pPr marL="355600" lvl="1" indent="-171450">
              <a:buFont typeface="Wingdings" pitchFamily="2" charset="2"/>
              <a:buChar char="l"/>
            </a:pPr>
            <a:r>
              <a:rPr lang="ja-JP" altLang="en-US" sz="800" dirty="0" smtClean="0">
                <a:solidFill>
                  <a:schemeClr val="bg1"/>
                </a:solidFill>
                <a:latin typeface="メイリオ"/>
                <a:ea typeface="メイリオ"/>
                <a:cs typeface="メイリオ"/>
              </a:rPr>
              <a:t>重複業務</a:t>
            </a:r>
            <a:r>
              <a:rPr lang="ja-JP" altLang="en-US" sz="800" dirty="0">
                <a:solidFill>
                  <a:schemeClr val="bg1"/>
                </a:solidFill>
                <a:latin typeface="メイリオ"/>
                <a:ea typeface="メイリオ"/>
                <a:cs typeface="メイリオ"/>
              </a:rPr>
              <a:t>（顧客</a:t>
            </a:r>
            <a:r>
              <a:rPr lang="ja-JP" altLang="en-US" sz="800" dirty="0" smtClean="0">
                <a:solidFill>
                  <a:schemeClr val="bg1"/>
                </a:solidFill>
                <a:latin typeface="メイリオ"/>
                <a:ea typeface="メイリオ"/>
                <a:cs typeface="メイリオ"/>
              </a:rPr>
              <a:t>マスター登録</a:t>
            </a:r>
            <a:r>
              <a:rPr lang="ja-JP" altLang="en-US" sz="800" dirty="0">
                <a:solidFill>
                  <a:schemeClr val="bg1"/>
                </a:solidFill>
                <a:latin typeface="メイリオ"/>
                <a:ea typeface="メイリオ"/>
                <a:cs typeface="メイリオ"/>
              </a:rPr>
              <a:t>など）</a:t>
            </a:r>
            <a:endParaRPr lang="en-US" altLang="ja-JP" sz="800" dirty="0">
              <a:solidFill>
                <a:schemeClr val="bg1"/>
              </a:solidFill>
              <a:latin typeface="メイリオ"/>
              <a:ea typeface="メイリオ"/>
              <a:cs typeface="メイリオ"/>
            </a:endParaRPr>
          </a:p>
          <a:p>
            <a:pPr marL="355600" lvl="1" indent="-171450">
              <a:buFont typeface="Wingdings" pitchFamily="2" charset="2"/>
              <a:buChar char="l"/>
            </a:pPr>
            <a:r>
              <a:rPr lang="ja-JP" altLang="en-US" sz="800" dirty="0" smtClean="0">
                <a:solidFill>
                  <a:schemeClr val="bg1"/>
                </a:solidFill>
                <a:latin typeface="メイリオ"/>
                <a:ea typeface="メイリオ"/>
                <a:cs typeface="メイリオ"/>
              </a:rPr>
              <a:t>別々</a:t>
            </a:r>
            <a:r>
              <a:rPr lang="ja-JP" altLang="en-US" sz="800" dirty="0">
                <a:solidFill>
                  <a:schemeClr val="bg1"/>
                </a:solidFill>
                <a:latin typeface="メイリオ"/>
                <a:ea typeface="メイリオ"/>
                <a:cs typeface="メイリオ"/>
              </a:rPr>
              <a:t>の</a:t>
            </a:r>
            <a:r>
              <a:rPr lang="en-US" altLang="ja-JP" sz="800" dirty="0">
                <a:solidFill>
                  <a:schemeClr val="bg1"/>
                </a:solidFill>
                <a:latin typeface="メイリオ"/>
                <a:ea typeface="メイリオ"/>
                <a:cs typeface="メイリオ"/>
              </a:rPr>
              <a:t>DB</a:t>
            </a:r>
            <a:r>
              <a:rPr lang="ja-JP" altLang="en-US" sz="800" dirty="0">
                <a:solidFill>
                  <a:schemeClr val="bg1"/>
                </a:solidFill>
                <a:latin typeface="メイリオ"/>
                <a:ea typeface="メイリオ"/>
                <a:cs typeface="メイリオ"/>
              </a:rPr>
              <a:t>（顧客データなど）</a:t>
            </a:r>
            <a:endParaRPr lang="en-US" altLang="ja-JP" sz="800" dirty="0">
              <a:solidFill>
                <a:schemeClr val="bg1"/>
              </a:solidFill>
              <a:latin typeface="メイリオ"/>
              <a:ea typeface="メイリオ"/>
              <a:cs typeface="メイリオ"/>
            </a:endParaRPr>
          </a:p>
          <a:p>
            <a:pPr marL="355600" lvl="1" indent="-171450">
              <a:buFont typeface="Wingdings" pitchFamily="2" charset="2"/>
              <a:buChar char="l"/>
            </a:pPr>
            <a:r>
              <a:rPr lang="ja-JP" altLang="en-US" sz="800" dirty="0" smtClean="0">
                <a:solidFill>
                  <a:schemeClr val="bg1"/>
                </a:solidFill>
                <a:latin typeface="メイリオ"/>
                <a:ea typeface="メイリオ"/>
                <a:cs typeface="メイリオ"/>
              </a:rPr>
              <a:t>システム間</a:t>
            </a:r>
            <a:r>
              <a:rPr lang="ja-JP" altLang="en-US" sz="800" dirty="0">
                <a:solidFill>
                  <a:schemeClr val="bg1"/>
                </a:solidFill>
                <a:latin typeface="メイリオ"/>
                <a:ea typeface="メイリオ"/>
                <a:cs typeface="メイリオ"/>
              </a:rPr>
              <a:t>でデータの互換性が無い</a:t>
            </a:r>
          </a:p>
        </p:txBody>
      </p:sp>
    </p:spTree>
    <p:extLst>
      <p:ext uri="{BB962C8B-B14F-4D97-AF65-F5344CB8AC3E}">
        <p14:creationId xmlns:p14="http://schemas.microsoft.com/office/powerpoint/2010/main" val="11820022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199"/>
                                        </p:tgtEl>
                                        <p:attrNameLst>
                                          <p:attrName>style.visibility</p:attrName>
                                        </p:attrNameLst>
                                      </p:cBhvr>
                                      <p:to>
                                        <p:strVal val="visible"/>
                                      </p:to>
                                    </p:set>
                                    <p:anim calcmode="lin" valueType="num">
                                      <p:cBhvr>
                                        <p:cTn id="7" dur="500" fill="hold"/>
                                        <p:tgtEl>
                                          <p:spTgt spid="199"/>
                                        </p:tgtEl>
                                        <p:attrNameLst>
                                          <p:attrName>ppt_w</p:attrName>
                                        </p:attrNameLst>
                                      </p:cBhvr>
                                      <p:tavLst>
                                        <p:tav tm="0">
                                          <p:val>
                                            <p:fltVal val="0"/>
                                          </p:val>
                                        </p:tav>
                                        <p:tav tm="100000">
                                          <p:val>
                                            <p:strVal val="#ppt_w"/>
                                          </p:val>
                                        </p:tav>
                                      </p:tavLst>
                                    </p:anim>
                                    <p:anim calcmode="lin" valueType="num">
                                      <p:cBhvr>
                                        <p:cTn id="8" dur="500" fill="hold"/>
                                        <p:tgtEl>
                                          <p:spTgt spid="199"/>
                                        </p:tgtEl>
                                        <p:attrNameLst>
                                          <p:attrName>ppt_h</p:attrName>
                                        </p:attrNameLst>
                                      </p:cBhvr>
                                      <p:tavLst>
                                        <p:tav tm="0">
                                          <p:val>
                                            <p:fltVal val="0"/>
                                          </p:val>
                                        </p:tav>
                                        <p:tav tm="100000">
                                          <p:val>
                                            <p:strVal val="#ppt_h"/>
                                          </p:val>
                                        </p:tav>
                                      </p:tavLst>
                                    </p:anim>
                                    <p:animEffect transition="in" filter="fade">
                                      <p:cBhvr>
                                        <p:cTn id="9" dur="500"/>
                                        <p:tgtEl>
                                          <p:spTgt spid="199"/>
                                        </p:tgtEl>
                                      </p:cBhvr>
                                    </p:animEffect>
                                  </p:childTnLst>
                                </p:cTn>
                              </p:par>
                            </p:childTnLst>
                          </p:cTn>
                        </p:par>
                      </p:childTnLst>
                    </p:cTn>
                  </p:par>
                  <p:par>
                    <p:cTn id="10" fill="hold">
                      <p:stCondLst>
                        <p:cond delay="indefinite"/>
                      </p:stCondLst>
                      <p:childTnLst>
                        <p:par>
                          <p:cTn id="11" fill="hold">
                            <p:stCondLst>
                              <p:cond delay="0"/>
                            </p:stCondLst>
                            <p:childTnLst>
                              <p:par>
                                <p:cTn id="12" presetID="22" presetClass="entr" presetSubtype="8" fill="hold" grpId="0" nodeType="clickEffect">
                                  <p:stCondLst>
                                    <p:cond delay="0"/>
                                  </p:stCondLst>
                                  <p:childTnLst>
                                    <p:set>
                                      <p:cBhvr>
                                        <p:cTn id="13" dur="1" fill="hold">
                                          <p:stCondLst>
                                            <p:cond delay="0"/>
                                          </p:stCondLst>
                                        </p:cTn>
                                        <p:tgtEl>
                                          <p:spTgt spid="197"/>
                                        </p:tgtEl>
                                        <p:attrNameLst>
                                          <p:attrName>style.visibility</p:attrName>
                                        </p:attrNameLst>
                                      </p:cBhvr>
                                      <p:to>
                                        <p:strVal val="visible"/>
                                      </p:to>
                                    </p:set>
                                    <p:animEffect transition="in" filter="wipe(left)">
                                      <p:cBhvr>
                                        <p:cTn id="14" dur="500"/>
                                        <p:tgtEl>
                                          <p:spTgt spid="197"/>
                                        </p:tgtEl>
                                      </p:cBhvr>
                                    </p:animEffect>
                                  </p:childTnLst>
                                </p:cTn>
                              </p:par>
                            </p:childTnLst>
                          </p:cTn>
                        </p:par>
                      </p:childTnLst>
                    </p:cTn>
                  </p:par>
                  <p:par>
                    <p:cTn id="15" fill="hold">
                      <p:stCondLst>
                        <p:cond delay="indefinite"/>
                      </p:stCondLst>
                      <p:childTnLst>
                        <p:par>
                          <p:cTn id="16" fill="hold">
                            <p:stCondLst>
                              <p:cond delay="0"/>
                            </p:stCondLst>
                            <p:childTnLst>
                              <p:par>
                                <p:cTn id="17" presetID="53" presetClass="entr" presetSubtype="16" fill="hold" grpId="0" nodeType="clickEffect">
                                  <p:stCondLst>
                                    <p:cond delay="0"/>
                                  </p:stCondLst>
                                  <p:childTnLst>
                                    <p:set>
                                      <p:cBhvr>
                                        <p:cTn id="18" dur="1" fill="hold">
                                          <p:stCondLst>
                                            <p:cond delay="0"/>
                                          </p:stCondLst>
                                        </p:cTn>
                                        <p:tgtEl>
                                          <p:spTgt spid="200"/>
                                        </p:tgtEl>
                                        <p:attrNameLst>
                                          <p:attrName>style.visibility</p:attrName>
                                        </p:attrNameLst>
                                      </p:cBhvr>
                                      <p:to>
                                        <p:strVal val="visible"/>
                                      </p:to>
                                    </p:set>
                                    <p:anim calcmode="lin" valueType="num">
                                      <p:cBhvr>
                                        <p:cTn id="19" dur="500" fill="hold"/>
                                        <p:tgtEl>
                                          <p:spTgt spid="200"/>
                                        </p:tgtEl>
                                        <p:attrNameLst>
                                          <p:attrName>ppt_w</p:attrName>
                                        </p:attrNameLst>
                                      </p:cBhvr>
                                      <p:tavLst>
                                        <p:tav tm="0">
                                          <p:val>
                                            <p:fltVal val="0"/>
                                          </p:val>
                                        </p:tav>
                                        <p:tav tm="100000">
                                          <p:val>
                                            <p:strVal val="#ppt_w"/>
                                          </p:val>
                                        </p:tav>
                                      </p:tavLst>
                                    </p:anim>
                                    <p:anim calcmode="lin" valueType="num">
                                      <p:cBhvr>
                                        <p:cTn id="20" dur="500" fill="hold"/>
                                        <p:tgtEl>
                                          <p:spTgt spid="200"/>
                                        </p:tgtEl>
                                        <p:attrNameLst>
                                          <p:attrName>ppt_h</p:attrName>
                                        </p:attrNameLst>
                                      </p:cBhvr>
                                      <p:tavLst>
                                        <p:tav tm="0">
                                          <p:val>
                                            <p:fltVal val="0"/>
                                          </p:val>
                                        </p:tav>
                                        <p:tav tm="100000">
                                          <p:val>
                                            <p:strVal val="#ppt_h"/>
                                          </p:val>
                                        </p:tav>
                                      </p:tavLst>
                                    </p:anim>
                                    <p:animEffect transition="in" filter="fade">
                                      <p:cBhvr>
                                        <p:cTn id="21" dur="500"/>
                                        <p:tgtEl>
                                          <p:spTgt spid="200"/>
                                        </p:tgtEl>
                                      </p:cBhvr>
                                    </p:animEffect>
                                  </p:childTnLst>
                                </p:cTn>
                              </p:par>
                            </p:childTnLst>
                          </p:cTn>
                        </p:par>
                      </p:childTnLst>
                    </p:cTn>
                  </p:par>
                  <p:par>
                    <p:cTn id="22" fill="hold">
                      <p:stCondLst>
                        <p:cond delay="indefinite"/>
                      </p:stCondLst>
                      <p:childTnLst>
                        <p:par>
                          <p:cTn id="23" fill="hold">
                            <p:stCondLst>
                              <p:cond delay="0"/>
                            </p:stCondLst>
                            <p:childTnLst>
                              <p:par>
                                <p:cTn id="24" presetID="53" presetClass="entr" presetSubtype="16" fill="hold" grpId="0" nodeType="clickEffect">
                                  <p:stCondLst>
                                    <p:cond delay="0"/>
                                  </p:stCondLst>
                                  <p:childTnLst>
                                    <p:set>
                                      <p:cBhvr>
                                        <p:cTn id="25" dur="1" fill="hold">
                                          <p:stCondLst>
                                            <p:cond delay="0"/>
                                          </p:stCondLst>
                                        </p:cTn>
                                        <p:tgtEl>
                                          <p:spTgt spid="201"/>
                                        </p:tgtEl>
                                        <p:attrNameLst>
                                          <p:attrName>style.visibility</p:attrName>
                                        </p:attrNameLst>
                                      </p:cBhvr>
                                      <p:to>
                                        <p:strVal val="visible"/>
                                      </p:to>
                                    </p:set>
                                    <p:anim calcmode="lin" valueType="num">
                                      <p:cBhvr>
                                        <p:cTn id="26" dur="500" fill="hold"/>
                                        <p:tgtEl>
                                          <p:spTgt spid="201"/>
                                        </p:tgtEl>
                                        <p:attrNameLst>
                                          <p:attrName>ppt_w</p:attrName>
                                        </p:attrNameLst>
                                      </p:cBhvr>
                                      <p:tavLst>
                                        <p:tav tm="0">
                                          <p:val>
                                            <p:fltVal val="0"/>
                                          </p:val>
                                        </p:tav>
                                        <p:tav tm="100000">
                                          <p:val>
                                            <p:strVal val="#ppt_w"/>
                                          </p:val>
                                        </p:tav>
                                      </p:tavLst>
                                    </p:anim>
                                    <p:anim calcmode="lin" valueType="num">
                                      <p:cBhvr>
                                        <p:cTn id="27" dur="500" fill="hold"/>
                                        <p:tgtEl>
                                          <p:spTgt spid="201"/>
                                        </p:tgtEl>
                                        <p:attrNameLst>
                                          <p:attrName>ppt_h</p:attrName>
                                        </p:attrNameLst>
                                      </p:cBhvr>
                                      <p:tavLst>
                                        <p:tav tm="0">
                                          <p:val>
                                            <p:fltVal val="0"/>
                                          </p:val>
                                        </p:tav>
                                        <p:tav tm="100000">
                                          <p:val>
                                            <p:strVal val="#ppt_h"/>
                                          </p:val>
                                        </p:tav>
                                      </p:tavLst>
                                    </p:anim>
                                    <p:animEffect transition="in" filter="fade">
                                      <p:cBhvr>
                                        <p:cTn id="28" dur="500"/>
                                        <p:tgtEl>
                                          <p:spTgt spid="20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7" grpId="0" animBg="1"/>
      <p:bldP spid="199" grpId="0" animBg="1"/>
      <p:bldP spid="200" grpId="0" animBg="1"/>
      <p:bldP spid="201"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フローチャート : 磁気ディスク 124"/>
          <p:cNvSpPr/>
          <p:nvPr/>
        </p:nvSpPr>
        <p:spPr bwMode="auto">
          <a:xfrm>
            <a:off x="4970099" y="3348360"/>
            <a:ext cx="3196001" cy="1143000"/>
          </a:xfrm>
          <a:prstGeom prst="flowChartMagneticDisk">
            <a:avLst/>
          </a:prstGeom>
          <a:solidFill>
            <a:srgbClr val="008000"/>
          </a:solidFill>
          <a:ln w="25400">
            <a:headEnd type="none" w="med" len="med"/>
            <a:tailEnd type="none" w="med" len="med"/>
          </a:ln>
          <a:effectLst>
            <a:outerShdw blurRad="50800" dist="38100" dir="2700000" algn="tl" rotWithShape="0">
              <a:prstClr val="black">
                <a:alpha val="40000"/>
              </a:prstClr>
            </a:outerShdw>
          </a:effectLst>
          <a:extLst/>
        </p:spPr>
        <p:style>
          <a:lnRef idx="3">
            <a:schemeClr val="lt1"/>
          </a:lnRef>
          <a:fillRef idx="1">
            <a:schemeClr val="accent2"/>
          </a:fillRef>
          <a:effectRef idx="1">
            <a:schemeClr val="accent2"/>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ja-JP" altLang="en-US" sz="1600" b="0" i="0" u="none" strike="noStrike" cap="none" normalizeH="0" baseline="0" dirty="0" smtClean="0">
                <a:ln>
                  <a:noFill/>
                </a:ln>
                <a:solidFill>
                  <a:schemeClr val="bg1"/>
                </a:solidFill>
                <a:effectLst/>
                <a:latin typeface="メイリオ"/>
                <a:ea typeface="メイリオ"/>
                <a:cs typeface="メイリオ"/>
              </a:rPr>
              <a:t>統合</a:t>
            </a:r>
            <a:r>
              <a:rPr kumimoji="0" lang="ja-JP" altLang="en-US" sz="1600" dirty="0">
                <a:solidFill>
                  <a:schemeClr val="bg1"/>
                </a:solidFill>
                <a:latin typeface="メイリオ"/>
                <a:ea typeface="メイリオ"/>
                <a:cs typeface="メイリオ"/>
              </a:rPr>
              <a:t>データベース</a:t>
            </a:r>
            <a:endParaRPr kumimoji="0" lang="ja-JP" altLang="en-US" sz="1600" b="0" i="0" u="none" strike="noStrike" cap="none" normalizeH="0" baseline="0" dirty="0" smtClean="0">
              <a:ln>
                <a:noFill/>
              </a:ln>
              <a:solidFill>
                <a:schemeClr val="bg1"/>
              </a:solidFill>
              <a:effectLst/>
              <a:latin typeface="メイリオ"/>
              <a:ea typeface="メイリオ"/>
              <a:cs typeface="メイリオ"/>
            </a:endParaRPr>
          </a:p>
        </p:txBody>
      </p:sp>
      <p:sp>
        <p:nvSpPr>
          <p:cNvPr id="11273" name="タイトル 3"/>
          <p:cNvSpPr>
            <a:spLocks noGrp="1"/>
          </p:cNvSpPr>
          <p:nvPr>
            <p:ph type="title"/>
          </p:nvPr>
        </p:nvSpPr>
        <p:spPr/>
        <p:txBody>
          <a:bodyPr/>
          <a:lstStyle/>
          <a:p>
            <a:r>
              <a:rPr lang="ja-JP" altLang="en-US" dirty="0" smtClean="0"/>
              <a:t>個別業務システムと</a:t>
            </a:r>
            <a:r>
              <a:rPr lang="en-US" altLang="ja-JP" dirty="0" smtClean="0"/>
              <a:t>ERP</a:t>
            </a:r>
            <a:r>
              <a:rPr lang="ja-JP" altLang="en-US" dirty="0" smtClean="0"/>
              <a:t>システムの違い</a:t>
            </a:r>
          </a:p>
        </p:txBody>
      </p:sp>
      <p:sp>
        <p:nvSpPr>
          <p:cNvPr id="21" name="角丸四角形 20"/>
          <p:cNvSpPr/>
          <p:nvPr/>
        </p:nvSpPr>
        <p:spPr bwMode="auto">
          <a:xfrm>
            <a:off x="999067" y="3056880"/>
            <a:ext cx="914400" cy="685800"/>
          </a:xfrm>
          <a:prstGeom prst="roundRect">
            <a:avLst>
              <a:gd name="adj" fmla="val 0"/>
            </a:avLst>
          </a:prstGeom>
          <a:solidFill>
            <a:schemeClr val="tx2">
              <a:lumMod val="60000"/>
              <a:lumOff val="40000"/>
            </a:schemeClr>
          </a:solidFill>
          <a:ln>
            <a:headEnd type="none" w="med" len="med"/>
            <a:tailEnd type="none" w="med" len="med"/>
          </a:ln>
          <a:effectLst>
            <a:outerShdw blurRad="50800" dist="38100" dir="2700000" algn="tl" rotWithShape="0">
              <a:prstClr val="black">
                <a:alpha val="40000"/>
              </a:prstClr>
            </a:outerShdw>
          </a:effectLst>
          <a:scene3d>
            <a:camera prst="orthographicFront">
              <a:rot lat="0" lon="0" rev="0"/>
            </a:camera>
            <a:lightRig rig="threePt" dir="t">
              <a:rot lat="0" lon="0" rev="1200000"/>
            </a:lightRig>
          </a:scene3d>
          <a:sp3d/>
          <a:extLst/>
        </p:spPr>
        <p:style>
          <a:lnRef idx="0">
            <a:schemeClr val="accent2"/>
          </a:lnRef>
          <a:fillRef idx="3">
            <a:schemeClr val="accent2"/>
          </a:fillRef>
          <a:effectRef idx="3">
            <a:schemeClr val="accent2"/>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ja-JP" altLang="en-US" sz="1600" b="0" i="0" u="none" strike="noStrike" cap="none" normalizeH="0" baseline="0" dirty="0" smtClean="0">
                <a:ln>
                  <a:noFill/>
                </a:ln>
                <a:solidFill>
                  <a:schemeClr val="bg1"/>
                </a:solidFill>
                <a:effectLst/>
                <a:latin typeface="メイリオ"/>
                <a:ea typeface="メイリオ"/>
                <a:cs typeface="メイリオ"/>
              </a:rPr>
              <a:t>販売</a:t>
            </a:r>
          </a:p>
        </p:txBody>
      </p:sp>
      <p:sp>
        <p:nvSpPr>
          <p:cNvPr id="22" name="角丸四角形 21"/>
          <p:cNvSpPr/>
          <p:nvPr/>
        </p:nvSpPr>
        <p:spPr bwMode="auto">
          <a:xfrm>
            <a:off x="2142067" y="3056880"/>
            <a:ext cx="914400" cy="685800"/>
          </a:xfrm>
          <a:prstGeom prst="roundRect">
            <a:avLst>
              <a:gd name="adj" fmla="val 0"/>
            </a:avLst>
          </a:prstGeom>
          <a:solidFill>
            <a:schemeClr val="tx2">
              <a:lumMod val="60000"/>
              <a:lumOff val="40000"/>
            </a:schemeClr>
          </a:solidFill>
          <a:ln>
            <a:headEnd type="none" w="med" len="med"/>
            <a:tailEnd type="none" w="med" len="med"/>
          </a:ln>
          <a:effectLst>
            <a:outerShdw blurRad="50800" dist="38100" dir="2700000" algn="tl" rotWithShape="0">
              <a:prstClr val="black">
                <a:alpha val="40000"/>
              </a:prstClr>
            </a:outerShdw>
          </a:effectLst>
          <a:scene3d>
            <a:camera prst="orthographicFront">
              <a:rot lat="0" lon="0" rev="0"/>
            </a:camera>
            <a:lightRig rig="threePt" dir="t">
              <a:rot lat="0" lon="0" rev="1200000"/>
            </a:lightRig>
          </a:scene3d>
          <a:sp3d/>
          <a:extLst/>
        </p:spPr>
        <p:style>
          <a:lnRef idx="0">
            <a:schemeClr val="accent2"/>
          </a:lnRef>
          <a:fillRef idx="3">
            <a:schemeClr val="accent2"/>
          </a:fillRef>
          <a:effectRef idx="3">
            <a:schemeClr val="accent2"/>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ja-JP" altLang="en-US" sz="1600" b="0" i="0" u="none" strike="noStrike" cap="none" normalizeH="0" baseline="0" dirty="0" smtClean="0">
                <a:ln>
                  <a:noFill/>
                </a:ln>
                <a:solidFill>
                  <a:schemeClr val="bg1"/>
                </a:solidFill>
                <a:effectLst/>
                <a:latin typeface="メイリオ"/>
                <a:ea typeface="メイリオ"/>
                <a:cs typeface="メイリオ"/>
              </a:rPr>
              <a:t>生産</a:t>
            </a:r>
          </a:p>
        </p:txBody>
      </p:sp>
      <p:sp>
        <p:nvSpPr>
          <p:cNvPr id="23" name="角丸四角形 22"/>
          <p:cNvSpPr/>
          <p:nvPr/>
        </p:nvSpPr>
        <p:spPr bwMode="auto">
          <a:xfrm>
            <a:off x="3272367" y="3056880"/>
            <a:ext cx="914400" cy="685800"/>
          </a:xfrm>
          <a:prstGeom prst="roundRect">
            <a:avLst>
              <a:gd name="adj" fmla="val 0"/>
            </a:avLst>
          </a:prstGeom>
          <a:solidFill>
            <a:schemeClr val="tx2">
              <a:lumMod val="60000"/>
              <a:lumOff val="40000"/>
            </a:schemeClr>
          </a:solidFill>
          <a:ln>
            <a:headEnd type="none" w="med" len="med"/>
            <a:tailEnd type="none" w="med" len="med"/>
          </a:ln>
          <a:effectLst>
            <a:outerShdw blurRad="50800" dist="38100" dir="2700000" algn="tl" rotWithShape="0">
              <a:prstClr val="black">
                <a:alpha val="40000"/>
              </a:prstClr>
            </a:outerShdw>
          </a:effectLst>
          <a:scene3d>
            <a:camera prst="orthographicFront">
              <a:rot lat="0" lon="0" rev="0"/>
            </a:camera>
            <a:lightRig rig="threePt" dir="t">
              <a:rot lat="0" lon="0" rev="1200000"/>
            </a:lightRig>
          </a:scene3d>
          <a:sp3d/>
          <a:extLst/>
        </p:spPr>
        <p:style>
          <a:lnRef idx="0">
            <a:schemeClr val="accent2"/>
          </a:lnRef>
          <a:fillRef idx="3">
            <a:schemeClr val="accent2"/>
          </a:fillRef>
          <a:effectRef idx="3">
            <a:schemeClr val="accent2"/>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ja-JP" altLang="en-US" sz="1600" b="0" i="0" u="none" strike="noStrike" cap="none" normalizeH="0" baseline="0" dirty="0" smtClean="0">
                <a:ln>
                  <a:noFill/>
                </a:ln>
                <a:solidFill>
                  <a:schemeClr val="bg1"/>
                </a:solidFill>
                <a:effectLst/>
                <a:latin typeface="メイリオ"/>
                <a:ea typeface="メイリオ"/>
                <a:cs typeface="メイリオ"/>
              </a:rPr>
              <a:t>物流</a:t>
            </a:r>
          </a:p>
        </p:txBody>
      </p:sp>
      <p:sp>
        <p:nvSpPr>
          <p:cNvPr id="24" name="角丸四角形 23"/>
          <p:cNvSpPr/>
          <p:nvPr/>
        </p:nvSpPr>
        <p:spPr bwMode="auto">
          <a:xfrm>
            <a:off x="999067" y="4276824"/>
            <a:ext cx="914400" cy="685800"/>
          </a:xfrm>
          <a:prstGeom prst="roundRect">
            <a:avLst>
              <a:gd name="adj" fmla="val 0"/>
            </a:avLst>
          </a:prstGeom>
          <a:solidFill>
            <a:schemeClr val="tx2">
              <a:lumMod val="60000"/>
              <a:lumOff val="40000"/>
            </a:schemeClr>
          </a:solidFill>
          <a:ln>
            <a:headEnd type="none" w="med" len="med"/>
            <a:tailEnd type="none" w="med" len="med"/>
          </a:ln>
          <a:effectLst>
            <a:outerShdw blurRad="50800" dist="38100" dir="2700000" algn="tl" rotWithShape="0">
              <a:prstClr val="black">
                <a:alpha val="40000"/>
              </a:prstClr>
            </a:outerShdw>
          </a:effectLst>
          <a:scene3d>
            <a:camera prst="orthographicFront">
              <a:rot lat="0" lon="0" rev="0"/>
            </a:camera>
            <a:lightRig rig="threePt" dir="t">
              <a:rot lat="0" lon="0" rev="1200000"/>
            </a:lightRig>
          </a:scene3d>
          <a:sp3d/>
          <a:extLst/>
        </p:spPr>
        <p:style>
          <a:lnRef idx="0">
            <a:schemeClr val="accent2"/>
          </a:lnRef>
          <a:fillRef idx="3">
            <a:schemeClr val="accent2"/>
          </a:fillRef>
          <a:effectRef idx="3">
            <a:schemeClr val="accent2"/>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ja-JP" altLang="en-US" sz="1600" b="0" i="0" u="none" strike="noStrike" cap="none" normalizeH="0" baseline="0" dirty="0" smtClean="0">
                <a:ln>
                  <a:noFill/>
                </a:ln>
                <a:solidFill>
                  <a:schemeClr val="bg1"/>
                </a:solidFill>
                <a:effectLst/>
                <a:latin typeface="メイリオ"/>
                <a:ea typeface="メイリオ"/>
                <a:cs typeface="メイリオ"/>
              </a:rPr>
              <a:t>購買</a:t>
            </a:r>
          </a:p>
        </p:txBody>
      </p:sp>
      <p:sp>
        <p:nvSpPr>
          <p:cNvPr id="25" name="角丸四角形 24"/>
          <p:cNvSpPr/>
          <p:nvPr/>
        </p:nvSpPr>
        <p:spPr bwMode="auto">
          <a:xfrm>
            <a:off x="2142067" y="4276824"/>
            <a:ext cx="914400" cy="685800"/>
          </a:xfrm>
          <a:prstGeom prst="roundRect">
            <a:avLst>
              <a:gd name="adj" fmla="val 0"/>
            </a:avLst>
          </a:prstGeom>
          <a:solidFill>
            <a:schemeClr val="tx2">
              <a:lumMod val="60000"/>
              <a:lumOff val="40000"/>
            </a:schemeClr>
          </a:solidFill>
          <a:ln>
            <a:headEnd type="none" w="med" len="med"/>
            <a:tailEnd type="none" w="med" len="med"/>
          </a:ln>
          <a:effectLst>
            <a:outerShdw blurRad="50800" dist="38100" dir="2700000" algn="tl" rotWithShape="0">
              <a:prstClr val="black">
                <a:alpha val="40000"/>
              </a:prstClr>
            </a:outerShdw>
          </a:effectLst>
          <a:scene3d>
            <a:camera prst="orthographicFront">
              <a:rot lat="0" lon="0" rev="0"/>
            </a:camera>
            <a:lightRig rig="threePt" dir="t">
              <a:rot lat="0" lon="0" rev="1200000"/>
            </a:lightRig>
          </a:scene3d>
          <a:sp3d/>
          <a:extLst/>
        </p:spPr>
        <p:style>
          <a:lnRef idx="0">
            <a:schemeClr val="accent2"/>
          </a:lnRef>
          <a:fillRef idx="3">
            <a:schemeClr val="accent2"/>
          </a:fillRef>
          <a:effectRef idx="3">
            <a:schemeClr val="accent2"/>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ja-JP" altLang="en-US" sz="1600" b="0" i="0" u="none" strike="noStrike" cap="none" normalizeH="0" baseline="0" dirty="0" smtClean="0">
                <a:ln>
                  <a:noFill/>
                </a:ln>
                <a:solidFill>
                  <a:schemeClr val="bg1"/>
                </a:solidFill>
                <a:effectLst/>
                <a:latin typeface="メイリオ"/>
                <a:ea typeface="メイリオ"/>
                <a:cs typeface="メイリオ"/>
              </a:rPr>
              <a:t>会計</a:t>
            </a:r>
          </a:p>
        </p:txBody>
      </p:sp>
      <p:sp>
        <p:nvSpPr>
          <p:cNvPr id="26" name="角丸四角形 25"/>
          <p:cNvSpPr/>
          <p:nvPr/>
        </p:nvSpPr>
        <p:spPr bwMode="auto">
          <a:xfrm>
            <a:off x="3272367" y="4276824"/>
            <a:ext cx="914400" cy="685800"/>
          </a:xfrm>
          <a:prstGeom prst="roundRect">
            <a:avLst>
              <a:gd name="adj" fmla="val 0"/>
            </a:avLst>
          </a:prstGeom>
          <a:solidFill>
            <a:schemeClr val="tx2">
              <a:lumMod val="60000"/>
              <a:lumOff val="40000"/>
            </a:schemeClr>
          </a:solidFill>
          <a:ln>
            <a:headEnd type="none" w="med" len="med"/>
            <a:tailEnd type="none" w="med" len="med"/>
          </a:ln>
          <a:effectLst>
            <a:outerShdw blurRad="50800" dist="38100" dir="2700000" algn="tl" rotWithShape="0">
              <a:prstClr val="black">
                <a:alpha val="40000"/>
              </a:prstClr>
            </a:outerShdw>
          </a:effectLst>
          <a:scene3d>
            <a:camera prst="orthographicFront">
              <a:rot lat="0" lon="0" rev="0"/>
            </a:camera>
            <a:lightRig rig="threePt" dir="t">
              <a:rot lat="0" lon="0" rev="1200000"/>
            </a:lightRig>
          </a:scene3d>
          <a:sp3d/>
          <a:extLst/>
        </p:spPr>
        <p:style>
          <a:lnRef idx="0">
            <a:schemeClr val="accent2"/>
          </a:lnRef>
          <a:fillRef idx="3">
            <a:schemeClr val="accent2"/>
          </a:fillRef>
          <a:effectRef idx="3">
            <a:schemeClr val="accent2"/>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ja-JP" altLang="en-US" sz="1600" dirty="0">
                <a:solidFill>
                  <a:schemeClr val="bg1"/>
                </a:solidFill>
                <a:latin typeface="メイリオ"/>
                <a:ea typeface="メイリオ"/>
                <a:cs typeface="メイリオ"/>
              </a:rPr>
              <a:t>人事</a:t>
            </a:r>
            <a:endParaRPr kumimoji="0" lang="ja-JP" altLang="en-US" sz="1600" b="0" i="0" u="none" strike="noStrike" cap="none" normalizeH="0" baseline="0" dirty="0" smtClean="0">
              <a:ln>
                <a:noFill/>
              </a:ln>
              <a:solidFill>
                <a:schemeClr val="bg1"/>
              </a:solidFill>
              <a:effectLst/>
              <a:latin typeface="メイリオ"/>
              <a:ea typeface="メイリオ"/>
              <a:cs typeface="メイリオ"/>
            </a:endParaRPr>
          </a:p>
        </p:txBody>
      </p:sp>
      <p:sp>
        <p:nvSpPr>
          <p:cNvPr id="27" name="フローチャート : 磁気ディスク 3"/>
          <p:cNvSpPr/>
          <p:nvPr/>
        </p:nvSpPr>
        <p:spPr bwMode="auto">
          <a:xfrm>
            <a:off x="999067" y="2294880"/>
            <a:ext cx="914400" cy="533400"/>
          </a:xfrm>
          <a:prstGeom prst="flowChartMagneticDisk">
            <a:avLst/>
          </a:prstGeom>
          <a:solidFill>
            <a:schemeClr val="accent5">
              <a:lumMod val="75000"/>
            </a:schemeClr>
          </a:solidFill>
          <a:ln w="25400">
            <a:headEnd type="none" w="med" len="med"/>
            <a:tailEnd type="none" w="med" len="med"/>
          </a:ln>
          <a:effectLst>
            <a:outerShdw blurRad="50800" dist="38100" dir="2700000" algn="tl" rotWithShape="0">
              <a:prstClr val="black">
                <a:alpha val="40000"/>
              </a:prstClr>
            </a:outerShdw>
          </a:effectLst>
          <a:extLst/>
        </p:spPr>
        <p:style>
          <a:lnRef idx="3">
            <a:schemeClr val="lt1"/>
          </a:lnRef>
          <a:fillRef idx="1">
            <a:schemeClr val="accent2"/>
          </a:fillRef>
          <a:effectRef idx="1">
            <a:schemeClr val="accent2"/>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endParaRPr kumimoji="0" lang="ja-JP" altLang="en-US" sz="1600" b="0" i="0" u="none" strike="noStrike" cap="none" normalizeH="0" baseline="0" smtClean="0">
              <a:ln>
                <a:noFill/>
              </a:ln>
              <a:solidFill>
                <a:schemeClr val="bg1"/>
              </a:solidFill>
              <a:effectLst/>
              <a:latin typeface="メイリオ"/>
              <a:ea typeface="メイリオ"/>
              <a:cs typeface="メイリオ"/>
            </a:endParaRPr>
          </a:p>
        </p:txBody>
      </p:sp>
      <p:sp>
        <p:nvSpPr>
          <p:cNvPr id="28" name="フローチャート : 磁気ディスク 41"/>
          <p:cNvSpPr/>
          <p:nvPr/>
        </p:nvSpPr>
        <p:spPr bwMode="auto">
          <a:xfrm>
            <a:off x="2142067" y="2294880"/>
            <a:ext cx="914400" cy="533400"/>
          </a:xfrm>
          <a:prstGeom prst="flowChartMagneticDisk">
            <a:avLst/>
          </a:prstGeom>
          <a:solidFill>
            <a:schemeClr val="accent5">
              <a:lumMod val="75000"/>
            </a:schemeClr>
          </a:solidFill>
          <a:ln w="25400">
            <a:headEnd type="none" w="med" len="med"/>
            <a:tailEnd type="none" w="med" len="med"/>
          </a:ln>
          <a:effectLst>
            <a:outerShdw blurRad="50800" dist="38100" dir="2700000" algn="tl" rotWithShape="0">
              <a:prstClr val="black">
                <a:alpha val="40000"/>
              </a:prstClr>
            </a:outerShdw>
          </a:effectLst>
          <a:extLst/>
        </p:spPr>
        <p:style>
          <a:lnRef idx="3">
            <a:schemeClr val="lt1"/>
          </a:lnRef>
          <a:fillRef idx="1">
            <a:schemeClr val="accent2"/>
          </a:fillRef>
          <a:effectRef idx="1">
            <a:schemeClr val="accent2"/>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endParaRPr kumimoji="0" lang="ja-JP" altLang="en-US" sz="1600" b="0" i="0" u="none" strike="noStrike" cap="none" normalizeH="0" baseline="0" smtClean="0">
              <a:ln>
                <a:noFill/>
              </a:ln>
              <a:solidFill>
                <a:schemeClr val="bg1"/>
              </a:solidFill>
              <a:effectLst/>
              <a:latin typeface="メイリオ"/>
              <a:ea typeface="メイリオ"/>
              <a:cs typeface="メイリオ"/>
            </a:endParaRPr>
          </a:p>
        </p:txBody>
      </p:sp>
      <p:sp>
        <p:nvSpPr>
          <p:cNvPr id="29" name="フローチャート : 磁気ディスク 42"/>
          <p:cNvSpPr/>
          <p:nvPr/>
        </p:nvSpPr>
        <p:spPr bwMode="auto">
          <a:xfrm>
            <a:off x="3272367" y="2294880"/>
            <a:ext cx="914400" cy="533400"/>
          </a:xfrm>
          <a:prstGeom prst="flowChartMagneticDisk">
            <a:avLst/>
          </a:prstGeom>
          <a:solidFill>
            <a:schemeClr val="accent5">
              <a:lumMod val="75000"/>
            </a:schemeClr>
          </a:solidFill>
          <a:ln w="25400">
            <a:headEnd type="none" w="med" len="med"/>
            <a:tailEnd type="none" w="med" len="med"/>
          </a:ln>
          <a:effectLst>
            <a:outerShdw blurRad="50800" dist="38100" dir="2700000" algn="tl" rotWithShape="0">
              <a:prstClr val="black">
                <a:alpha val="40000"/>
              </a:prstClr>
            </a:outerShdw>
          </a:effectLst>
          <a:extLst/>
        </p:spPr>
        <p:style>
          <a:lnRef idx="3">
            <a:schemeClr val="lt1"/>
          </a:lnRef>
          <a:fillRef idx="1">
            <a:schemeClr val="accent2"/>
          </a:fillRef>
          <a:effectRef idx="1">
            <a:schemeClr val="accent2"/>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endParaRPr kumimoji="0" lang="ja-JP" altLang="en-US" sz="1600" b="0" i="0" u="none" strike="noStrike" cap="none" normalizeH="0" baseline="0" smtClean="0">
              <a:ln>
                <a:noFill/>
              </a:ln>
              <a:solidFill>
                <a:schemeClr val="bg1"/>
              </a:solidFill>
              <a:effectLst/>
              <a:latin typeface="メイリオ"/>
              <a:ea typeface="メイリオ"/>
              <a:cs typeface="メイリオ"/>
            </a:endParaRPr>
          </a:p>
        </p:txBody>
      </p:sp>
      <p:sp>
        <p:nvSpPr>
          <p:cNvPr id="30" name="フローチャート : 磁気ディスク 43"/>
          <p:cNvSpPr/>
          <p:nvPr/>
        </p:nvSpPr>
        <p:spPr bwMode="auto">
          <a:xfrm>
            <a:off x="999067" y="5191224"/>
            <a:ext cx="914400" cy="533400"/>
          </a:xfrm>
          <a:prstGeom prst="flowChartMagneticDisk">
            <a:avLst/>
          </a:prstGeom>
          <a:solidFill>
            <a:schemeClr val="accent5">
              <a:lumMod val="75000"/>
            </a:schemeClr>
          </a:solidFill>
          <a:ln w="25400">
            <a:headEnd type="none" w="med" len="med"/>
            <a:tailEnd type="none" w="med" len="med"/>
          </a:ln>
          <a:effectLst>
            <a:outerShdw blurRad="50800" dist="38100" dir="2700000" algn="tl" rotWithShape="0">
              <a:prstClr val="black">
                <a:alpha val="40000"/>
              </a:prstClr>
            </a:outerShdw>
          </a:effectLst>
          <a:extLst/>
        </p:spPr>
        <p:style>
          <a:lnRef idx="3">
            <a:schemeClr val="lt1"/>
          </a:lnRef>
          <a:fillRef idx="1">
            <a:schemeClr val="accent2"/>
          </a:fillRef>
          <a:effectRef idx="1">
            <a:schemeClr val="accent2"/>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endParaRPr kumimoji="0" lang="ja-JP" altLang="en-US" sz="1600" b="0" i="0" u="none" strike="noStrike" cap="none" normalizeH="0" baseline="0" smtClean="0">
              <a:ln>
                <a:noFill/>
              </a:ln>
              <a:solidFill>
                <a:schemeClr val="bg1"/>
              </a:solidFill>
              <a:effectLst/>
              <a:latin typeface="メイリオ"/>
              <a:ea typeface="メイリオ"/>
              <a:cs typeface="メイリオ"/>
            </a:endParaRPr>
          </a:p>
        </p:txBody>
      </p:sp>
      <p:sp>
        <p:nvSpPr>
          <p:cNvPr id="31" name="フローチャート : 磁気ディスク 44"/>
          <p:cNvSpPr/>
          <p:nvPr/>
        </p:nvSpPr>
        <p:spPr bwMode="auto">
          <a:xfrm>
            <a:off x="2142067" y="5191224"/>
            <a:ext cx="914400" cy="533400"/>
          </a:xfrm>
          <a:prstGeom prst="flowChartMagneticDisk">
            <a:avLst/>
          </a:prstGeom>
          <a:solidFill>
            <a:schemeClr val="accent5">
              <a:lumMod val="75000"/>
            </a:schemeClr>
          </a:solidFill>
          <a:ln w="25400">
            <a:headEnd type="none" w="med" len="med"/>
            <a:tailEnd type="none" w="med" len="med"/>
          </a:ln>
          <a:effectLst>
            <a:outerShdw blurRad="50800" dist="38100" dir="2700000" algn="tl" rotWithShape="0">
              <a:prstClr val="black">
                <a:alpha val="40000"/>
              </a:prstClr>
            </a:outerShdw>
          </a:effectLst>
          <a:extLst/>
        </p:spPr>
        <p:style>
          <a:lnRef idx="3">
            <a:schemeClr val="lt1"/>
          </a:lnRef>
          <a:fillRef idx="1">
            <a:schemeClr val="accent2"/>
          </a:fillRef>
          <a:effectRef idx="1">
            <a:schemeClr val="accent2"/>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endParaRPr kumimoji="0" lang="ja-JP" altLang="en-US" sz="1600" b="0" i="0" u="none" strike="noStrike" cap="none" normalizeH="0" baseline="0" smtClean="0">
              <a:ln>
                <a:noFill/>
              </a:ln>
              <a:solidFill>
                <a:schemeClr val="bg1"/>
              </a:solidFill>
              <a:effectLst/>
              <a:latin typeface="メイリオ"/>
              <a:ea typeface="メイリオ"/>
              <a:cs typeface="メイリオ"/>
            </a:endParaRPr>
          </a:p>
        </p:txBody>
      </p:sp>
      <p:sp>
        <p:nvSpPr>
          <p:cNvPr id="32" name="フローチャート : 磁気ディスク 52"/>
          <p:cNvSpPr/>
          <p:nvPr/>
        </p:nvSpPr>
        <p:spPr bwMode="auto">
          <a:xfrm>
            <a:off x="3272367" y="5191224"/>
            <a:ext cx="914400" cy="533400"/>
          </a:xfrm>
          <a:prstGeom prst="flowChartMagneticDisk">
            <a:avLst/>
          </a:prstGeom>
          <a:solidFill>
            <a:schemeClr val="accent5">
              <a:lumMod val="75000"/>
            </a:schemeClr>
          </a:solidFill>
          <a:ln w="25400">
            <a:headEnd type="none" w="med" len="med"/>
            <a:tailEnd type="none" w="med" len="med"/>
          </a:ln>
          <a:effectLst>
            <a:outerShdw blurRad="50800" dist="38100" dir="2700000" algn="tl" rotWithShape="0">
              <a:prstClr val="black">
                <a:alpha val="40000"/>
              </a:prstClr>
            </a:outerShdw>
          </a:effectLst>
          <a:extLst/>
        </p:spPr>
        <p:style>
          <a:lnRef idx="3">
            <a:schemeClr val="lt1"/>
          </a:lnRef>
          <a:fillRef idx="1">
            <a:schemeClr val="accent2"/>
          </a:fillRef>
          <a:effectRef idx="1">
            <a:schemeClr val="accent2"/>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endParaRPr kumimoji="0" lang="ja-JP" altLang="en-US" sz="1600" b="0" i="0" u="none" strike="noStrike" cap="none" normalizeH="0" baseline="0" smtClean="0">
              <a:ln>
                <a:noFill/>
              </a:ln>
              <a:solidFill>
                <a:schemeClr val="bg1"/>
              </a:solidFill>
              <a:effectLst/>
              <a:latin typeface="メイリオ"/>
              <a:ea typeface="メイリオ"/>
              <a:cs typeface="メイリオ"/>
            </a:endParaRPr>
          </a:p>
        </p:txBody>
      </p:sp>
      <p:cxnSp>
        <p:nvCxnSpPr>
          <p:cNvPr id="33" name="直線矢印コネクタ 32"/>
          <p:cNvCxnSpPr>
            <a:stCxn id="27" idx="3"/>
            <a:endCxn id="21" idx="0"/>
          </p:cNvCxnSpPr>
          <p:nvPr/>
        </p:nvCxnSpPr>
        <p:spPr bwMode="auto">
          <a:xfrm>
            <a:off x="1456267" y="2828280"/>
            <a:ext cx="0" cy="228600"/>
          </a:xfrm>
          <a:prstGeom prst="straightConnector1">
            <a:avLst/>
          </a:prstGeom>
          <a:solidFill>
            <a:schemeClr val="bg1"/>
          </a:solidFill>
          <a:ln w="3175" cap="flat" cmpd="sng" algn="ctr">
            <a:solidFill>
              <a:srgbClr val="4168A7"/>
            </a:solidFill>
            <a:prstDash val="solid"/>
            <a:round/>
            <a:headEnd type="triangle" w="med" len="med"/>
            <a:tailEnd type="triangle" w="med" len="med"/>
          </a:ln>
          <a:effectLst>
            <a:outerShdw dist="35921" dir="2700000" algn="ctr" rotWithShape="0">
              <a:schemeClr val="bg2"/>
            </a:outerShdw>
          </a:effectLst>
          <a:extLst/>
        </p:spPr>
      </p:cxnSp>
      <p:cxnSp>
        <p:nvCxnSpPr>
          <p:cNvPr id="34" name="直線矢印コネクタ 33"/>
          <p:cNvCxnSpPr>
            <a:stCxn id="21" idx="2"/>
            <a:endCxn id="24" idx="0"/>
          </p:cNvCxnSpPr>
          <p:nvPr/>
        </p:nvCxnSpPr>
        <p:spPr bwMode="auto">
          <a:xfrm>
            <a:off x="1456267" y="3742680"/>
            <a:ext cx="0" cy="534144"/>
          </a:xfrm>
          <a:prstGeom prst="straightConnector1">
            <a:avLst/>
          </a:prstGeom>
          <a:solidFill>
            <a:schemeClr val="bg1"/>
          </a:solidFill>
          <a:ln w="3175" cap="flat" cmpd="sng" algn="ctr">
            <a:solidFill>
              <a:srgbClr val="4168A7"/>
            </a:solidFill>
            <a:prstDash val="solid"/>
            <a:round/>
            <a:headEnd type="triangle" w="med" len="med"/>
            <a:tailEnd type="triangle" w="med" len="med"/>
          </a:ln>
          <a:effectLst>
            <a:outerShdw dist="35921" dir="2700000" algn="ctr" rotWithShape="0">
              <a:schemeClr val="bg2"/>
            </a:outerShdw>
          </a:effectLst>
          <a:extLst/>
        </p:spPr>
      </p:cxnSp>
      <p:cxnSp>
        <p:nvCxnSpPr>
          <p:cNvPr id="35" name="直線矢印コネクタ 34"/>
          <p:cNvCxnSpPr>
            <a:stCxn id="24" idx="2"/>
            <a:endCxn id="30" idx="1"/>
          </p:cNvCxnSpPr>
          <p:nvPr/>
        </p:nvCxnSpPr>
        <p:spPr bwMode="auto">
          <a:xfrm>
            <a:off x="1456267" y="4962624"/>
            <a:ext cx="0" cy="228600"/>
          </a:xfrm>
          <a:prstGeom prst="straightConnector1">
            <a:avLst/>
          </a:prstGeom>
          <a:solidFill>
            <a:schemeClr val="bg1"/>
          </a:solidFill>
          <a:ln w="3175" cap="flat" cmpd="sng" algn="ctr">
            <a:solidFill>
              <a:srgbClr val="4168A7"/>
            </a:solidFill>
            <a:prstDash val="solid"/>
            <a:round/>
            <a:headEnd type="triangle" w="med" len="med"/>
            <a:tailEnd type="triangle" w="med" len="med"/>
          </a:ln>
          <a:effectLst>
            <a:outerShdw dist="35921" dir="2700000" algn="ctr" rotWithShape="0">
              <a:schemeClr val="bg2"/>
            </a:outerShdw>
          </a:effectLst>
          <a:extLst/>
        </p:spPr>
      </p:cxnSp>
      <p:cxnSp>
        <p:nvCxnSpPr>
          <p:cNvPr id="36" name="直線矢印コネクタ 35"/>
          <p:cNvCxnSpPr>
            <a:stCxn id="21" idx="2"/>
            <a:endCxn id="25" idx="0"/>
          </p:cNvCxnSpPr>
          <p:nvPr/>
        </p:nvCxnSpPr>
        <p:spPr bwMode="auto">
          <a:xfrm>
            <a:off x="1456267" y="3742680"/>
            <a:ext cx="1143000" cy="534144"/>
          </a:xfrm>
          <a:prstGeom prst="straightConnector1">
            <a:avLst/>
          </a:prstGeom>
          <a:solidFill>
            <a:schemeClr val="bg1"/>
          </a:solidFill>
          <a:ln w="3175" cap="flat" cmpd="sng" algn="ctr">
            <a:solidFill>
              <a:srgbClr val="4168A7"/>
            </a:solidFill>
            <a:prstDash val="solid"/>
            <a:round/>
            <a:headEnd type="triangle" w="med" len="med"/>
            <a:tailEnd type="triangle" w="med" len="med"/>
          </a:ln>
          <a:effectLst>
            <a:outerShdw dist="35921" dir="2700000" algn="ctr" rotWithShape="0">
              <a:schemeClr val="bg2"/>
            </a:outerShdw>
          </a:effectLst>
          <a:extLst/>
        </p:spPr>
      </p:cxnSp>
      <p:cxnSp>
        <p:nvCxnSpPr>
          <p:cNvPr id="37" name="直線矢印コネクタ 36"/>
          <p:cNvCxnSpPr>
            <a:stCxn id="25" idx="2"/>
            <a:endCxn id="31" idx="1"/>
          </p:cNvCxnSpPr>
          <p:nvPr/>
        </p:nvCxnSpPr>
        <p:spPr bwMode="auto">
          <a:xfrm>
            <a:off x="2599267" y="4962624"/>
            <a:ext cx="0" cy="228600"/>
          </a:xfrm>
          <a:prstGeom prst="straightConnector1">
            <a:avLst/>
          </a:prstGeom>
          <a:solidFill>
            <a:schemeClr val="bg1"/>
          </a:solidFill>
          <a:ln w="3175" cap="flat" cmpd="sng" algn="ctr">
            <a:solidFill>
              <a:srgbClr val="4168A7"/>
            </a:solidFill>
            <a:prstDash val="solid"/>
            <a:round/>
            <a:headEnd type="triangle" w="med" len="med"/>
            <a:tailEnd type="triangle" w="med" len="med"/>
          </a:ln>
          <a:effectLst>
            <a:outerShdw dist="35921" dir="2700000" algn="ctr" rotWithShape="0">
              <a:schemeClr val="bg2"/>
            </a:outerShdw>
          </a:effectLst>
          <a:extLst/>
        </p:spPr>
      </p:cxnSp>
      <p:cxnSp>
        <p:nvCxnSpPr>
          <p:cNvPr id="38" name="直線矢印コネクタ 37"/>
          <p:cNvCxnSpPr>
            <a:stCxn id="28" idx="3"/>
            <a:endCxn id="22" idx="0"/>
          </p:cNvCxnSpPr>
          <p:nvPr/>
        </p:nvCxnSpPr>
        <p:spPr bwMode="auto">
          <a:xfrm>
            <a:off x="2599267" y="2828280"/>
            <a:ext cx="0" cy="228600"/>
          </a:xfrm>
          <a:prstGeom prst="straightConnector1">
            <a:avLst/>
          </a:prstGeom>
          <a:solidFill>
            <a:schemeClr val="bg1"/>
          </a:solidFill>
          <a:ln w="3175" cap="flat" cmpd="sng" algn="ctr">
            <a:solidFill>
              <a:srgbClr val="4168A7"/>
            </a:solidFill>
            <a:prstDash val="solid"/>
            <a:round/>
            <a:headEnd type="triangle" w="med" len="med"/>
            <a:tailEnd type="triangle" w="med" len="med"/>
          </a:ln>
          <a:effectLst>
            <a:outerShdw dist="35921" dir="2700000" algn="ctr" rotWithShape="0">
              <a:schemeClr val="bg2"/>
            </a:outerShdw>
          </a:effectLst>
          <a:extLst/>
        </p:spPr>
      </p:cxnSp>
      <p:cxnSp>
        <p:nvCxnSpPr>
          <p:cNvPr id="39" name="直線矢印コネクタ 38"/>
          <p:cNvCxnSpPr>
            <a:stCxn id="25" idx="0"/>
            <a:endCxn id="23" idx="2"/>
          </p:cNvCxnSpPr>
          <p:nvPr/>
        </p:nvCxnSpPr>
        <p:spPr bwMode="auto">
          <a:xfrm flipV="1">
            <a:off x="2599267" y="3742680"/>
            <a:ext cx="1130300" cy="534144"/>
          </a:xfrm>
          <a:prstGeom prst="straightConnector1">
            <a:avLst/>
          </a:prstGeom>
          <a:solidFill>
            <a:schemeClr val="bg1"/>
          </a:solidFill>
          <a:ln w="3175" cap="flat" cmpd="sng" algn="ctr">
            <a:solidFill>
              <a:srgbClr val="4168A7"/>
            </a:solidFill>
            <a:prstDash val="solid"/>
            <a:round/>
            <a:headEnd type="triangle" w="med" len="med"/>
            <a:tailEnd type="triangle" w="med" len="med"/>
          </a:ln>
          <a:effectLst>
            <a:outerShdw dist="35921" dir="2700000" algn="ctr" rotWithShape="0">
              <a:schemeClr val="bg2"/>
            </a:outerShdw>
          </a:effectLst>
          <a:extLst/>
        </p:spPr>
      </p:cxnSp>
      <p:cxnSp>
        <p:nvCxnSpPr>
          <p:cNvPr id="40" name="直線矢印コネクタ 39"/>
          <p:cNvCxnSpPr>
            <a:stCxn id="25" idx="0"/>
            <a:endCxn id="22" idx="2"/>
          </p:cNvCxnSpPr>
          <p:nvPr/>
        </p:nvCxnSpPr>
        <p:spPr bwMode="auto">
          <a:xfrm flipV="1">
            <a:off x="2599267" y="3742680"/>
            <a:ext cx="0" cy="534144"/>
          </a:xfrm>
          <a:prstGeom prst="straightConnector1">
            <a:avLst/>
          </a:prstGeom>
          <a:solidFill>
            <a:schemeClr val="bg1"/>
          </a:solidFill>
          <a:ln w="3175" cap="flat" cmpd="sng" algn="ctr">
            <a:solidFill>
              <a:srgbClr val="4168A7"/>
            </a:solidFill>
            <a:prstDash val="solid"/>
            <a:round/>
            <a:headEnd type="triangle" w="med" len="med"/>
            <a:tailEnd type="triangle" w="med" len="med"/>
          </a:ln>
          <a:effectLst>
            <a:outerShdw dist="35921" dir="2700000" algn="ctr" rotWithShape="0">
              <a:schemeClr val="bg2"/>
            </a:outerShdw>
          </a:effectLst>
          <a:extLst/>
        </p:spPr>
      </p:cxnSp>
      <p:cxnSp>
        <p:nvCxnSpPr>
          <p:cNvPr id="41" name="直線矢印コネクタ 40"/>
          <p:cNvCxnSpPr>
            <a:stCxn id="26" idx="1"/>
            <a:endCxn id="25" idx="3"/>
          </p:cNvCxnSpPr>
          <p:nvPr/>
        </p:nvCxnSpPr>
        <p:spPr bwMode="auto">
          <a:xfrm flipH="1">
            <a:off x="3056467" y="4619724"/>
            <a:ext cx="215900" cy="0"/>
          </a:xfrm>
          <a:prstGeom prst="straightConnector1">
            <a:avLst/>
          </a:prstGeom>
          <a:solidFill>
            <a:schemeClr val="bg1"/>
          </a:solidFill>
          <a:ln w="3175" cap="flat" cmpd="sng" algn="ctr">
            <a:solidFill>
              <a:srgbClr val="4168A7"/>
            </a:solidFill>
            <a:prstDash val="solid"/>
            <a:round/>
            <a:headEnd type="triangle" w="med" len="med"/>
            <a:tailEnd type="triangle" w="med" len="med"/>
          </a:ln>
          <a:effectLst>
            <a:outerShdw blurRad="50800" dist="38100" dir="2700000" algn="tl" rotWithShape="0">
              <a:prstClr val="black">
                <a:alpha val="40000"/>
              </a:prstClr>
            </a:outerShdw>
          </a:effectLst>
          <a:extLst/>
        </p:spPr>
      </p:cxnSp>
      <p:cxnSp>
        <p:nvCxnSpPr>
          <p:cNvPr id="42" name="直線矢印コネクタ 41"/>
          <p:cNvCxnSpPr>
            <a:stCxn id="25" idx="1"/>
            <a:endCxn id="24" idx="3"/>
          </p:cNvCxnSpPr>
          <p:nvPr/>
        </p:nvCxnSpPr>
        <p:spPr bwMode="auto">
          <a:xfrm flipH="1">
            <a:off x="1913467" y="4619724"/>
            <a:ext cx="228600" cy="0"/>
          </a:xfrm>
          <a:prstGeom prst="straightConnector1">
            <a:avLst/>
          </a:prstGeom>
          <a:solidFill>
            <a:schemeClr val="bg1"/>
          </a:solidFill>
          <a:ln w="3175" cap="flat" cmpd="sng" algn="ctr">
            <a:solidFill>
              <a:srgbClr val="4168A7"/>
            </a:solidFill>
            <a:prstDash val="solid"/>
            <a:round/>
            <a:headEnd type="triangle" w="med" len="med"/>
            <a:tailEnd type="triangle" w="med" len="med"/>
          </a:ln>
          <a:effectLst>
            <a:outerShdw blurRad="50800" dist="38100" dir="2700000" algn="tl" rotWithShape="0">
              <a:prstClr val="black">
                <a:alpha val="40000"/>
              </a:prstClr>
            </a:outerShdw>
          </a:effectLst>
          <a:extLst/>
        </p:spPr>
      </p:cxnSp>
      <p:cxnSp>
        <p:nvCxnSpPr>
          <p:cNvPr id="43" name="直線矢印コネクタ 42"/>
          <p:cNvCxnSpPr>
            <a:stCxn id="32" idx="1"/>
            <a:endCxn id="26" idx="2"/>
          </p:cNvCxnSpPr>
          <p:nvPr/>
        </p:nvCxnSpPr>
        <p:spPr bwMode="auto">
          <a:xfrm flipV="1">
            <a:off x="3729567" y="4962624"/>
            <a:ext cx="0" cy="228600"/>
          </a:xfrm>
          <a:prstGeom prst="straightConnector1">
            <a:avLst/>
          </a:prstGeom>
          <a:solidFill>
            <a:schemeClr val="bg1"/>
          </a:solidFill>
          <a:ln w="3175" cap="flat" cmpd="sng" algn="ctr">
            <a:solidFill>
              <a:srgbClr val="4168A7"/>
            </a:solidFill>
            <a:prstDash val="solid"/>
            <a:round/>
            <a:headEnd type="triangle" w="med" len="med"/>
            <a:tailEnd type="triangle" w="med" len="med"/>
          </a:ln>
          <a:effectLst>
            <a:outerShdw dist="35921" dir="2700000" algn="ctr" rotWithShape="0">
              <a:schemeClr val="bg2"/>
            </a:outerShdw>
          </a:effectLst>
          <a:extLst/>
        </p:spPr>
      </p:cxnSp>
      <p:cxnSp>
        <p:nvCxnSpPr>
          <p:cNvPr id="44" name="直線矢印コネクタ 43"/>
          <p:cNvCxnSpPr>
            <a:stCxn id="29" idx="3"/>
            <a:endCxn id="23" idx="0"/>
          </p:cNvCxnSpPr>
          <p:nvPr/>
        </p:nvCxnSpPr>
        <p:spPr bwMode="auto">
          <a:xfrm>
            <a:off x="3729567" y="2828280"/>
            <a:ext cx="0" cy="228600"/>
          </a:xfrm>
          <a:prstGeom prst="straightConnector1">
            <a:avLst/>
          </a:prstGeom>
          <a:solidFill>
            <a:schemeClr val="bg1"/>
          </a:solidFill>
          <a:ln w="3175" cap="flat" cmpd="sng" algn="ctr">
            <a:solidFill>
              <a:srgbClr val="4168A7"/>
            </a:solidFill>
            <a:prstDash val="solid"/>
            <a:round/>
            <a:headEnd type="triangle" w="med" len="med"/>
            <a:tailEnd type="triangle" w="med" len="med"/>
          </a:ln>
          <a:effectLst>
            <a:outerShdw dist="35921" dir="2700000" algn="ctr" rotWithShape="0">
              <a:schemeClr val="bg2"/>
            </a:outerShdw>
          </a:effectLst>
          <a:extLst/>
        </p:spPr>
      </p:cxnSp>
      <p:cxnSp>
        <p:nvCxnSpPr>
          <p:cNvPr id="45" name="直線矢印コネクタ 44"/>
          <p:cNvCxnSpPr>
            <a:stCxn id="24" idx="0"/>
            <a:endCxn id="22" idx="2"/>
          </p:cNvCxnSpPr>
          <p:nvPr/>
        </p:nvCxnSpPr>
        <p:spPr bwMode="auto">
          <a:xfrm flipV="1">
            <a:off x="1456267" y="3742680"/>
            <a:ext cx="1143000" cy="534144"/>
          </a:xfrm>
          <a:prstGeom prst="straightConnector1">
            <a:avLst/>
          </a:prstGeom>
          <a:solidFill>
            <a:schemeClr val="bg1"/>
          </a:solidFill>
          <a:ln w="3175" cap="flat" cmpd="sng" algn="ctr">
            <a:solidFill>
              <a:srgbClr val="4168A7"/>
            </a:solidFill>
            <a:prstDash val="solid"/>
            <a:round/>
            <a:headEnd type="triangle" w="med" len="med"/>
            <a:tailEnd type="triangle" w="med" len="med"/>
          </a:ln>
          <a:effectLst>
            <a:outerShdw dist="35921" dir="2700000" algn="ctr" rotWithShape="0">
              <a:schemeClr val="bg2"/>
            </a:outerShdw>
          </a:effectLst>
          <a:extLst/>
        </p:spPr>
      </p:cxnSp>
      <p:cxnSp>
        <p:nvCxnSpPr>
          <p:cNvPr id="46" name="直線矢印コネクタ 45"/>
          <p:cNvCxnSpPr>
            <a:stCxn id="22" idx="1"/>
            <a:endCxn id="21" idx="3"/>
          </p:cNvCxnSpPr>
          <p:nvPr/>
        </p:nvCxnSpPr>
        <p:spPr bwMode="auto">
          <a:xfrm flipH="1">
            <a:off x="1913467" y="3399780"/>
            <a:ext cx="228600" cy="0"/>
          </a:xfrm>
          <a:prstGeom prst="straightConnector1">
            <a:avLst/>
          </a:prstGeom>
          <a:solidFill>
            <a:schemeClr val="bg1"/>
          </a:solidFill>
          <a:ln w="3175" cap="flat" cmpd="sng" algn="ctr">
            <a:solidFill>
              <a:srgbClr val="4168A7"/>
            </a:solidFill>
            <a:prstDash val="solid"/>
            <a:round/>
            <a:headEnd type="triangle" w="med" len="med"/>
            <a:tailEnd type="triangle" w="med" len="med"/>
          </a:ln>
          <a:effectLst>
            <a:outerShdw blurRad="50800" dist="38100" dir="2700000" algn="tl" rotWithShape="0">
              <a:prstClr val="black">
                <a:alpha val="40000"/>
              </a:prstClr>
            </a:outerShdw>
          </a:effectLst>
          <a:extLst/>
        </p:spPr>
      </p:cxnSp>
      <p:cxnSp>
        <p:nvCxnSpPr>
          <p:cNvPr id="47" name="直線矢印コネクタ 46"/>
          <p:cNvCxnSpPr>
            <a:stCxn id="23" idx="1"/>
            <a:endCxn id="22" idx="3"/>
          </p:cNvCxnSpPr>
          <p:nvPr/>
        </p:nvCxnSpPr>
        <p:spPr bwMode="auto">
          <a:xfrm flipH="1">
            <a:off x="3056467" y="3399780"/>
            <a:ext cx="215900" cy="0"/>
          </a:xfrm>
          <a:prstGeom prst="straightConnector1">
            <a:avLst/>
          </a:prstGeom>
          <a:solidFill>
            <a:schemeClr val="bg1"/>
          </a:solidFill>
          <a:ln w="3175" cap="flat" cmpd="sng" algn="ctr">
            <a:solidFill>
              <a:srgbClr val="4168A7"/>
            </a:solidFill>
            <a:prstDash val="solid"/>
            <a:round/>
            <a:headEnd type="triangle" w="med" len="med"/>
            <a:tailEnd type="triangle" w="med" len="med"/>
          </a:ln>
          <a:effectLst>
            <a:outerShdw blurRad="50800" dist="38100" dir="2700000" algn="tl" rotWithShape="0">
              <a:prstClr val="black">
                <a:alpha val="40000"/>
              </a:prstClr>
            </a:outerShdw>
          </a:effectLst>
          <a:extLst/>
        </p:spPr>
      </p:cxnSp>
      <p:sp>
        <p:nvSpPr>
          <p:cNvPr id="49" name="角丸四角形 48"/>
          <p:cNvSpPr/>
          <p:nvPr/>
        </p:nvSpPr>
        <p:spPr bwMode="auto">
          <a:xfrm>
            <a:off x="999067" y="1523008"/>
            <a:ext cx="3187700" cy="457200"/>
          </a:xfrm>
          <a:prstGeom prst="roundRect">
            <a:avLst>
              <a:gd name="adj" fmla="val 0"/>
            </a:avLst>
          </a:prstGeom>
          <a:solidFill>
            <a:schemeClr val="bg2">
              <a:lumMod val="50000"/>
            </a:schemeClr>
          </a:solidFill>
          <a:ln>
            <a:headEnd type="none" w="med" len="med"/>
            <a:tailEnd type="none" w="med" len="med"/>
          </a:ln>
          <a:effectLst>
            <a:outerShdw blurRad="50800" dist="38100" dir="2700000" algn="tl" rotWithShape="0">
              <a:prstClr val="black">
                <a:alpha val="40000"/>
              </a:prstClr>
            </a:outerShdw>
          </a:effectLst>
          <a:scene3d>
            <a:camera prst="orthographicFront">
              <a:rot lat="0" lon="0" rev="0"/>
            </a:camera>
            <a:lightRig rig="threePt" dir="t">
              <a:rot lat="0" lon="0" rev="1200000"/>
            </a:lightRig>
          </a:scene3d>
          <a:sp3d/>
          <a:extLst/>
        </p:spPr>
        <p:style>
          <a:lnRef idx="0">
            <a:schemeClr val="accent2"/>
          </a:lnRef>
          <a:fillRef idx="3">
            <a:schemeClr val="accent2"/>
          </a:fillRef>
          <a:effectRef idx="3">
            <a:schemeClr val="accent2"/>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ja-JP" altLang="en-US" sz="1800" b="0" i="0" u="none" strike="noStrike" cap="none" normalizeH="0" baseline="0" dirty="0" smtClean="0">
                <a:ln>
                  <a:noFill/>
                </a:ln>
                <a:solidFill>
                  <a:schemeClr val="bg1"/>
                </a:solidFill>
                <a:effectLst/>
                <a:latin typeface="メイリオ"/>
                <a:ea typeface="メイリオ"/>
                <a:cs typeface="メイリオ"/>
              </a:rPr>
              <a:t>個別業務システム</a:t>
            </a:r>
          </a:p>
        </p:txBody>
      </p:sp>
      <p:sp>
        <p:nvSpPr>
          <p:cNvPr id="48" name="角丸四角形 47"/>
          <p:cNvSpPr/>
          <p:nvPr/>
        </p:nvSpPr>
        <p:spPr bwMode="auto">
          <a:xfrm>
            <a:off x="4978400" y="1523008"/>
            <a:ext cx="3187700" cy="457200"/>
          </a:xfrm>
          <a:prstGeom prst="roundRect">
            <a:avLst>
              <a:gd name="adj" fmla="val 0"/>
            </a:avLst>
          </a:prstGeom>
          <a:solidFill>
            <a:srgbClr val="3366FF"/>
          </a:solidFill>
          <a:ln>
            <a:headEnd type="none" w="med" len="med"/>
            <a:tailEnd type="none" w="med" len="med"/>
          </a:ln>
          <a:effectLst>
            <a:outerShdw blurRad="50800" dist="38100" dir="2700000" algn="tl" rotWithShape="0">
              <a:prstClr val="black">
                <a:alpha val="40000"/>
              </a:prstClr>
            </a:outerShdw>
          </a:effectLst>
          <a:scene3d>
            <a:camera prst="orthographicFront">
              <a:rot lat="0" lon="0" rev="0"/>
            </a:camera>
            <a:lightRig rig="threePt" dir="t">
              <a:rot lat="0" lon="0" rev="1200000"/>
            </a:lightRig>
          </a:scene3d>
          <a:sp3d/>
          <a:extLst/>
        </p:spPr>
        <p:style>
          <a:lnRef idx="0">
            <a:schemeClr val="accent2"/>
          </a:lnRef>
          <a:fillRef idx="3">
            <a:schemeClr val="accent2"/>
          </a:fillRef>
          <a:effectRef idx="3">
            <a:schemeClr val="accent2"/>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en-US" altLang="ja-JP" sz="1800" b="0" i="0" u="none" strike="noStrike" cap="none" normalizeH="0" baseline="0" dirty="0" smtClean="0">
                <a:ln>
                  <a:noFill/>
                </a:ln>
                <a:solidFill>
                  <a:schemeClr val="bg1"/>
                </a:solidFill>
                <a:effectLst/>
                <a:latin typeface="メイリオ"/>
                <a:ea typeface="メイリオ"/>
                <a:cs typeface="メイリオ"/>
              </a:rPr>
              <a:t>ERP</a:t>
            </a:r>
            <a:r>
              <a:rPr kumimoji="0" lang="ja-JP" altLang="en-US" sz="1800" b="0" i="0" u="none" strike="noStrike" cap="none" normalizeH="0" baseline="0" dirty="0" smtClean="0">
                <a:ln>
                  <a:noFill/>
                </a:ln>
                <a:solidFill>
                  <a:schemeClr val="bg1"/>
                </a:solidFill>
                <a:effectLst/>
                <a:latin typeface="メイリオ"/>
                <a:ea typeface="メイリオ"/>
                <a:cs typeface="メイリオ"/>
              </a:rPr>
              <a:t>システム</a:t>
            </a:r>
          </a:p>
        </p:txBody>
      </p:sp>
      <p:sp>
        <p:nvSpPr>
          <p:cNvPr id="54" name="角丸四角形 53"/>
          <p:cNvSpPr/>
          <p:nvPr/>
        </p:nvSpPr>
        <p:spPr bwMode="auto">
          <a:xfrm>
            <a:off x="4978400" y="2294880"/>
            <a:ext cx="914400" cy="685800"/>
          </a:xfrm>
          <a:prstGeom prst="roundRect">
            <a:avLst>
              <a:gd name="adj" fmla="val 0"/>
            </a:avLst>
          </a:prstGeom>
          <a:solidFill>
            <a:schemeClr val="tx2">
              <a:lumMod val="60000"/>
              <a:lumOff val="40000"/>
            </a:schemeClr>
          </a:solidFill>
          <a:ln>
            <a:headEnd type="none" w="med" len="med"/>
            <a:tailEnd type="none" w="med" len="med"/>
          </a:ln>
          <a:effectLst>
            <a:outerShdw blurRad="50800" dist="38100" dir="2700000" algn="tl" rotWithShape="0">
              <a:prstClr val="black">
                <a:alpha val="40000"/>
              </a:prstClr>
            </a:outerShdw>
          </a:effectLst>
          <a:scene3d>
            <a:camera prst="orthographicFront">
              <a:rot lat="0" lon="0" rev="0"/>
            </a:camera>
            <a:lightRig rig="threePt" dir="t">
              <a:rot lat="0" lon="0" rev="1200000"/>
            </a:lightRig>
          </a:scene3d>
          <a:sp3d/>
          <a:extLst/>
        </p:spPr>
        <p:style>
          <a:lnRef idx="0">
            <a:schemeClr val="accent2"/>
          </a:lnRef>
          <a:fillRef idx="3">
            <a:schemeClr val="accent2"/>
          </a:fillRef>
          <a:effectRef idx="3">
            <a:schemeClr val="accent2"/>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ja-JP" altLang="en-US" sz="1600" b="0" i="0" u="none" strike="noStrike" cap="none" normalizeH="0" baseline="0" dirty="0" smtClean="0">
                <a:ln>
                  <a:noFill/>
                </a:ln>
                <a:solidFill>
                  <a:schemeClr val="bg1"/>
                </a:solidFill>
                <a:effectLst/>
                <a:latin typeface="メイリオ"/>
                <a:ea typeface="メイリオ"/>
                <a:cs typeface="メイリオ"/>
              </a:rPr>
              <a:t>販売</a:t>
            </a:r>
          </a:p>
        </p:txBody>
      </p:sp>
      <p:sp>
        <p:nvSpPr>
          <p:cNvPr id="55" name="角丸四角形 54"/>
          <p:cNvSpPr/>
          <p:nvPr/>
        </p:nvSpPr>
        <p:spPr bwMode="auto">
          <a:xfrm>
            <a:off x="6121400" y="2294880"/>
            <a:ext cx="914400" cy="685800"/>
          </a:xfrm>
          <a:prstGeom prst="roundRect">
            <a:avLst>
              <a:gd name="adj" fmla="val 0"/>
            </a:avLst>
          </a:prstGeom>
          <a:solidFill>
            <a:schemeClr val="tx2">
              <a:lumMod val="60000"/>
              <a:lumOff val="40000"/>
            </a:schemeClr>
          </a:solidFill>
          <a:ln>
            <a:headEnd type="none" w="med" len="med"/>
            <a:tailEnd type="none" w="med" len="med"/>
          </a:ln>
          <a:effectLst>
            <a:outerShdw blurRad="50800" dist="38100" dir="2700000" algn="tl" rotWithShape="0">
              <a:prstClr val="black">
                <a:alpha val="40000"/>
              </a:prstClr>
            </a:outerShdw>
          </a:effectLst>
          <a:scene3d>
            <a:camera prst="orthographicFront">
              <a:rot lat="0" lon="0" rev="0"/>
            </a:camera>
            <a:lightRig rig="threePt" dir="t">
              <a:rot lat="0" lon="0" rev="1200000"/>
            </a:lightRig>
          </a:scene3d>
          <a:sp3d/>
          <a:extLst/>
        </p:spPr>
        <p:style>
          <a:lnRef idx="0">
            <a:schemeClr val="accent2"/>
          </a:lnRef>
          <a:fillRef idx="3">
            <a:schemeClr val="accent2"/>
          </a:fillRef>
          <a:effectRef idx="3">
            <a:schemeClr val="accent2"/>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ja-JP" altLang="en-US" sz="1600" b="0" i="0" u="none" strike="noStrike" cap="none" normalizeH="0" baseline="0" dirty="0" smtClean="0">
                <a:ln>
                  <a:noFill/>
                </a:ln>
                <a:solidFill>
                  <a:schemeClr val="bg1"/>
                </a:solidFill>
                <a:effectLst/>
                <a:latin typeface="メイリオ"/>
                <a:ea typeface="メイリオ"/>
                <a:cs typeface="メイリオ"/>
              </a:rPr>
              <a:t>生産</a:t>
            </a:r>
          </a:p>
        </p:txBody>
      </p:sp>
      <p:sp>
        <p:nvSpPr>
          <p:cNvPr id="56" name="角丸四角形 55"/>
          <p:cNvSpPr/>
          <p:nvPr/>
        </p:nvSpPr>
        <p:spPr bwMode="auto">
          <a:xfrm>
            <a:off x="7251700" y="2294880"/>
            <a:ext cx="914400" cy="685800"/>
          </a:xfrm>
          <a:prstGeom prst="roundRect">
            <a:avLst>
              <a:gd name="adj" fmla="val 0"/>
            </a:avLst>
          </a:prstGeom>
          <a:solidFill>
            <a:schemeClr val="tx2">
              <a:lumMod val="60000"/>
              <a:lumOff val="40000"/>
            </a:schemeClr>
          </a:solidFill>
          <a:ln>
            <a:headEnd type="none" w="med" len="med"/>
            <a:tailEnd type="none" w="med" len="med"/>
          </a:ln>
          <a:effectLst>
            <a:outerShdw blurRad="50800" dist="38100" dir="2700000" algn="tl" rotWithShape="0">
              <a:prstClr val="black">
                <a:alpha val="40000"/>
              </a:prstClr>
            </a:outerShdw>
          </a:effectLst>
          <a:scene3d>
            <a:camera prst="orthographicFront">
              <a:rot lat="0" lon="0" rev="0"/>
            </a:camera>
            <a:lightRig rig="threePt" dir="t">
              <a:rot lat="0" lon="0" rev="1200000"/>
            </a:lightRig>
          </a:scene3d>
          <a:sp3d/>
          <a:extLst/>
        </p:spPr>
        <p:style>
          <a:lnRef idx="0">
            <a:schemeClr val="accent2"/>
          </a:lnRef>
          <a:fillRef idx="3">
            <a:schemeClr val="accent2"/>
          </a:fillRef>
          <a:effectRef idx="3">
            <a:schemeClr val="accent2"/>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ja-JP" altLang="en-US" sz="1600" b="0" i="0" u="none" strike="noStrike" cap="none" normalizeH="0" baseline="0" dirty="0" smtClean="0">
                <a:ln>
                  <a:noFill/>
                </a:ln>
                <a:solidFill>
                  <a:schemeClr val="bg1"/>
                </a:solidFill>
                <a:effectLst/>
                <a:latin typeface="メイリオ"/>
                <a:ea typeface="メイリオ"/>
                <a:cs typeface="メイリオ"/>
              </a:rPr>
              <a:t>物流</a:t>
            </a:r>
          </a:p>
        </p:txBody>
      </p:sp>
      <p:sp>
        <p:nvSpPr>
          <p:cNvPr id="57" name="角丸四角形 56"/>
          <p:cNvSpPr/>
          <p:nvPr/>
        </p:nvSpPr>
        <p:spPr bwMode="auto">
          <a:xfrm>
            <a:off x="4999732" y="5038824"/>
            <a:ext cx="914400" cy="685800"/>
          </a:xfrm>
          <a:prstGeom prst="roundRect">
            <a:avLst>
              <a:gd name="adj" fmla="val 0"/>
            </a:avLst>
          </a:prstGeom>
          <a:solidFill>
            <a:schemeClr val="tx2">
              <a:lumMod val="60000"/>
              <a:lumOff val="40000"/>
            </a:schemeClr>
          </a:solidFill>
          <a:ln>
            <a:headEnd type="none" w="med" len="med"/>
            <a:tailEnd type="none" w="med" len="med"/>
          </a:ln>
          <a:effectLst>
            <a:outerShdw blurRad="50800" dist="38100" dir="2700000" algn="tl" rotWithShape="0">
              <a:prstClr val="black">
                <a:alpha val="40000"/>
              </a:prstClr>
            </a:outerShdw>
          </a:effectLst>
          <a:scene3d>
            <a:camera prst="orthographicFront">
              <a:rot lat="0" lon="0" rev="0"/>
            </a:camera>
            <a:lightRig rig="threePt" dir="t">
              <a:rot lat="0" lon="0" rev="1200000"/>
            </a:lightRig>
          </a:scene3d>
          <a:sp3d/>
          <a:extLst/>
        </p:spPr>
        <p:style>
          <a:lnRef idx="0">
            <a:schemeClr val="accent2"/>
          </a:lnRef>
          <a:fillRef idx="3">
            <a:schemeClr val="accent2"/>
          </a:fillRef>
          <a:effectRef idx="3">
            <a:schemeClr val="accent2"/>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ja-JP" altLang="en-US" sz="1600" b="0" i="0" u="none" strike="noStrike" cap="none" normalizeH="0" baseline="0" dirty="0" smtClean="0">
                <a:ln>
                  <a:noFill/>
                </a:ln>
                <a:solidFill>
                  <a:schemeClr val="bg1"/>
                </a:solidFill>
                <a:effectLst/>
                <a:latin typeface="メイリオ"/>
                <a:ea typeface="メイリオ"/>
                <a:cs typeface="メイリオ"/>
              </a:rPr>
              <a:t>購買</a:t>
            </a:r>
          </a:p>
        </p:txBody>
      </p:sp>
      <p:sp>
        <p:nvSpPr>
          <p:cNvPr id="59" name="角丸四角形 58"/>
          <p:cNvSpPr/>
          <p:nvPr/>
        </p:nvSpPr>
        <p:spPr bwMode="auto">
          <a:xfrm>
            <a:off x="6121400" y="5038824"/>
            <a:ext cx="914400" cy="685800"/>
          </a:xfrm>
          <a:prstGeom prst="roundRect">
            <a:avLst>
              <a:gd name="adj" fmla="val 0"/>
            </a:avLst>
          </a:prstGeom>
          <a:solidFill>
            <a:schemeClr val="tx2">
              <a:lumMod val="60000"/>
              <a:lumOff val="40000"/>
            </a:schemeClr>
          </a:solidFill>
          <a:ln>
            <a:headEnd type="none" w="med" len="med"/>
            <a:tailEnd type="none" w="med" len="med"/>
          </a:ln>
          <a:effectLst>
            <a:outerShdw blurRad="50800" dist="38100" dir="2700000" algn="tl" rotWithShape="0">
              <a:prstClr val="black">
                <a:alpha val="40000"/>
              </a:prstClr>
            </a:outerShdw>
          </a:effectLst>
          <a:scene3d>
            <a:camera prst="orthographicFront">
              <a:rot lat="0" lon="0" rev="0"/>
            </a:camera>
            <a:lightRig rig="threePt" dir="t">
              <a:rot lat="0" lon="0" rev="1200000"/>
            </a:lightRig>
          </a:scene3d>
          <a:sp3d/>
          <a:extLst/>
        </p:spPr>
        <p:style>
          <a:lnRef idx="0">
            <a:schemeClr val="accent2"/>
          </a:lnRef>
          <a:fillRef idx="3">
            <a:schemeClr val="accent2"/>
          </a:fillRef>
          <a:effectRef idx="3">
            <a:schemeClr val="accent2"/>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ja-JP" altLang="en-US" sz="1600" b="0" i="0" u="none" strike="noStrike" cap="none" normalizeH="0" baseline="0" dirty="0" smtClean="0">
                <a:ln>
                  <a:noFill/>
                </a:ln>
                <a:solidFill>
                  <a:schemeClr val="bg1"/>
                </a:solidFill>
                <a:effectLst/>
                <a:latin typeface="メイリオ"/>
                <a:ea typeface="メイリオ"/>
                <a:cs typeface="メイリオ"/>
              </a:rPr>
              <a:t>会計</a:t>
            </a:r>
          </a:p>
        </p:txBody>
      </p:sp>
      <p:sp>
        <p:nvSpPr>
          <p:cNvPr id="60" name="角丸四角形 59"/>
          <p:cNvSpPr/>
          <p:nvPr/>
        </p:nvSpPr>
        <p:spPr bwMode="auto">
          <a:xfrm>
            <a:off x="7251700" y="5038824"/>
            <a:ext cx="914400" cy="685800"/>
          </a:xfrm>
          <a:prstGeom prst="roundRect">
            <a:avLst>
              <a:gd name="adj" fmla="val 0"/>
            </a:avLst>
          </a:prstGeom>
          <a:solidFill>
            <a:schemeClr val="tx2">
              <a:lumMod val="60000"/>
              <a:lumOff val="40000"/>
            </a:schemeClr>
          </a:solidFill>
          <a:ln>
            <a:headEnd type="none" w="med" len="med"/>
            <a:tailEnd type="none" w="med" len="med"/>
          </a:ln>
          <a:effectLst>
            <a:outerShdw blurRad="50800" dist="38100" dir="2700000" algn="tl" rotWithShape="0">
              <a:prstClr val="black">
                <a:alpha val="40000"/>
              </a:prstClr>
            </a:outerShdw>
          </a:effectLst>
          <a:scene3d>
            <a:camera prst="orthographicFront">
              <a:rot lat="0" lon="0" rev="0"/>
            </a:camera>
            <a:lightRig rig="threePt" dir="t">
              <a:rot lat="0" lon="0" rev="1200000"/>
            </a:lightRig>
          </a:scene3d>
          <a:sp3d/>
          <a:extLst/>
        </p:spPr>
        <p:style>
          <a:lnRef idx="0">
            <a:schemeClr val="accent2"/>
          </a:lnRef>
          <a:fillRef idx="3">
            <a:schemeClr val="accent2"/>
          </a:fillRef>
          <a:effectRef idx="3">
            <a:schemeClr val="accent2"/>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ja-JP" altLang="en-US" sz="1600" dirty="0">
                <a:solidFill>
                  <a:schemeClr val="bg1"/>
                </a:solidFill>
                <a:latin typeface="メイリオ"/>
                <a:ea typeface="メイリオ"/>
                <a:cs typeface="メイリオ"/>
              </a:rPr>
              <a:t>人事</a:t>
            </a:r>
            <a:endParaRPr kumimoji="0" lang="ja-JP" altLang="en-US" sz="1600" b="0" i="0" u="none" strike="noStrike" cap="none" normalizeH="0" baseline="0" dirty="0" smtClean="0">
              <a:ln>
                <a:noFill/>
              </a:ln>
              <a:solidFill>
                <a:schemeClr val="bg1"/>
              </a:solidFill>
              <a:effectLst/>
              <a:latin typeface="メイリオ"/>
              <a:ea typeface="メイリオ"/>
              <a:cs typeface="メイリオ"/>
            </a:endParaRPr>
          </a:p>
        </p:txBody>
      </p:sp>
      <p:cxnSp>
        <p:nvCxnSpPr>
          <p:cNvPr id="61" name="直線矢印コネクタ 60"/>
          <p:cNvCxnSpPr>
            <a:stCxn id="54" idx="2"/>
            <a:endCxn id="58" idx="1"/>
          </p:cNvCxnSpPr>
          <p:nvPr/>
        </p:nvCxnSpPr>
        <p:spPr bwMode="auto">
          <a:xfrm>
            <a:off x="5435600" y="2980680"/>
            <a:ext cx="1132500" cy="367680"/>
          </a:xfrm>
          <a:prstGeom prst="straightConnector1">
            <a:avLst/>
          </a:prstGeom>
          <a:solidFill>
            <a:schemeClr val="bg1"/>
          </a:solidFill>
          <a:ln w="3175" cap="flat" cmpd="sng" algn="ctr">
            <a:solidFill>
              <a:srgbClr val="4168A7"/>
            </a:solidFill>
            <a:prstDash val="solid"/>
            <a:round/>
            <a:headEnd type="triangle" w="med" len="med"/>
            <a:tailEnd type="triangle" w="med" len="med"/>
          </a:ln>
          <a:effectLst>
            <a:outerShdw dist="35921" dir="2700000" algn="ctr" rotWithShape="0">
              <a:schemeClr val="bg2"/>
            </a:outerShdw>
          </a:effectLst>
          <a:extLst/>
        </p:spPr>
      </p:cxnSp>
      <p:cxnSp>
        <p:nvCxnSpPr>
          <p:cNvPr id="64" name="直線矢印コネクタ 63"/>
          <p:cNvCxnSpPr>
            <a:endCxn id="58" idx="1"/>
          </p:cNvCxnSpPr>
          <p:nvPr/>
        </p:nvCxnSpPr>
        <p:spPr bwMode="auto">
          <a:xfrm flipH="1">
            <a:off x="6568100" y="2980680"/>
            <a:ext cx="1204300" cy="367680"/>
          </a:xfrm>
          <a:prstGeom prst="straightConnector1">
            <a:avLst/>
          </a:prstGeom>
          <a:solidFill>
            <a:schemeClr val="bg1"/>
          </a:solidFill>
          <a:ln w="3175" cap="flat" cmpd="sng" algn="ctr">
            <a:solidFill>
              <a:srgbClr val="4168A7"/>
            </a:solidFill>
            <a:prstDash val="solid"/>
            <a:round/>
            <a:headEnd type="triangle" w="med" len="med"/>
            <a:tailEnd type="triangle" w="med" len="med"/>
          </a:ln>
          <a:effectLst>
            <a:outerShdw dist="35921" dir="2700000" algn="ctr" rotWithShape="0">
              <a:schemeClr val="bg2"/>
            </a:outerShdw>
          </a:effectLst>
          <a:extLst/>
        </p:spPr>
      </p:cxnSp>
      <p:cxnSp>
        <p:nvCxnSpPr>
          <p:cNvPr id="67" name="直線矢印コネクタ 66"/>
          <p:cNvCxnSpPr>
            <a:stCxn id="57" idx="0"/>
            <a:endCxn id="58" idx="3"/>
          </p:cNvCxnSpPr>
          <p:nvPr/>
        </p:nvCxnSpPr>
        <p:spPr bwMode="auto">
          <a:xfrm flipV="1">
            <a:off x="5456932" y="4491360"/>
            <a:ext cx="1111168" cy="547464"/>
          </a:xfrm>
          <a:prstGeom prst="straightConnector1">
            <a:avLst/>
          </a:prstGeom>
          <a:solidFill>
            <a:schemeClr val="bg1"/>
          </a:solidFill>
          <a:ln w="3175" cap="flat" cmpd="sng" algn="ctr">
            <a:solidFill>
              <a:srgbClr val="4168A7"/>
            </a:solidFill>
            <a:prstDash val="solid"/>
            <a:round/>
            <a:headEnd type="triangle" w="med" len="med"/>
            <a:tailEnd type="triangle" w="med" len="med"/>
          </a:ln>
          <a:effectLst>
            <a:outerShdw dist="35921" dir="2700000" algn="ctr" rotWithShape="0">
              <a:schemeClr val="bg2"/>
            </a:outerShdw>
          </a:effectLst>
          <a:extLst/>
        </p:spPr>
      </p:cxnSp>
      <p:cxnSp>
        <p:nvCxnSpPr>
          <p:cNvPr id="71" name="直線矢印コネクタ 70"/>
          <p:cNvCxnSpPr>
            <a:stCxn id="60" idx="0"/>
            <a:endCxn id="58" idx="3"/>
          </p:cNvCxnSpPr>
          <p:nvPr/>
        </p:nvCxnSpPr>
        <p:spPr bwMode="auto">
          <a:xfrm flipH="1" flipV="1">
            <a:off x="6568100" y="4491360"/>
            <a:ext cx="1140800" cy="547464"/>
          </a:xfrm>
          <a:prstGeom prst="straightConnector1">
            <a:avLst/>
          </a:prstGeom>
          <a:solidFill>
            <a:schemeClr val="bg1"/>
          </a:solidFill>
          <a:ln w="3175" cap="flat" cmpd="sng" algn="ctr">
            <a:solidFill>
              <a:srgbClr val="4168A7"/>
            </a:solidFill>
            <a:prstDash val="solid"/>
            <a:round/>
            <a:headEnd type="triangle" w="med" len="med"/>
            <a:tailEnd type="triangle" w="med" len="med"/>
          </a:ln>
          <a:effectLst>
            <a:outerShdw dist="35921" dir="2700000" algn="ctr" rotWithShape="0">
              <a:schemeClr val="bg2"/>
            </a:outerShdw>
          </a:effectLst>
          <a:extLst/>
        </p:spPr>
      </p:cxnSp>
      <p:cxnSp>
        <p:nvCxnSpPr>
          <p:cNvPr id="74" name="直線矢印コネクタ 73"/>
          <p:cNvCxnSpPr>
            <a:stCxn id="59" idx="0"/>
            <a:endCxn id="58" idx="3"/>
          </p:cNvCxnSpPr>
          <p:nvPr/>
        </p:nvCxnSpPr>
        <p:spPr bwMode="auto">
          <a:xfrm flipH="1" flipV="1">
            <a:off x="6568100" y="4491360"/>
            <a:ext cx="10500" cy="547464"/>
          </a:xfrm>
          <a:prstGeom prst="straightConnector1">
            <a:avLst/>
          </a:prstGeom>
          <a:solidFill>
            <a:schemeClr val="bg1"/>
          </a:solidFill>
          <a:ln w="3175" cap="flat" cmpd="sng" algn="ctr">
            <a:solidFill>
              <a:srgbClr val="4168A7"/>
            </a:solidFill>
            <a:prstDash val="solid"/>
            <a:round/>
            <a:headEnd type="triangle" w="med" len="med"/>
            <a:tailEnd type="triangle" w="med" len="med"/>
          </a:ln>
          <a:effectLst>
            <a:outerShdw dist="35921" dir="2700000" algn="ctr" rotWithShape="0">
              <a:schemeClr val="bg2"/>
            </a:outerShdw>
          </a:effectLst>
          <a:extLst/>
        </p:spPr>
      </p:cxnSp>
      <p:cxnSp>
        <p:nvCxnSpPr>
          <p:cNvPr id="80" name="直線矢印コネクタ 79"/>
          <p:cNvCxnSpPr>
            <a:stCxn id="55" idx="2"/>
            <a:endCxn id="58" idx="1"/>
          </p:cNvCxnSpPr>
          <p:nvPr/>
        </p:nvCxnSpPr>
        <p:spPr bwMode="auto">
          <a:xfrm flipH="1">
            <a:off x="6568100" y="2980680"/>
            <a:ext cx="10500" cy="367680"/>
          </a:xfrm>
          <a:prstGeom prst="straightConnector1">
            <a:avLst/>
          </a:prstGeom>
          <a:solidFill>
            <a:schemeClr val="bg1"/>
          </a:solidFill>
          <a:ln w="3175" cap="flat" cmpd="sng" algn="ctr">
            <a:solidFill>
              <a:srgbClr val="4168A7"/>
            </a:solidFill>
            <a:prstDash val="solid"/>
            <a:round/>
            <a:headEnd type="triangle" w="med" len="med"/>
            <a:tailEnd type="triangle" w="med" len="med"/>
          </a:ln>
          <a:effectLst>
            <a:outerShdw dist="35921" dir="2700000" algn="ctr" rotWithShape="0">
              <a:schemeClr val="bg2"/>
            </a:outerShdw>
          </a:effectLst>
          <a:extLst/>
        </p:spPr>
      </p:cxnSp>
    </p:spTree>
    <p:extLst>
      <p:ext uri="{BB962C8B-B14F-4D97-AF65-F5344CB8AC3E}">
        <p14:creationId xmlns:p14="http://schemas.microsoft.com/office/powerpoint/2010/main" val="323576981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latin typeface="メイリオ"/>
                <a:ea typeface="メイリオ"/>
                <a:cs typeface="メイリオ"/>
              </a:rPr>
              <a:t>ERP</a:t>
            </a:r>
            <a:r>
              <a:rPr kumimoji="1" lang="ja-JP" altLang="en-US" dirty="0" smtClean="0">
                <a:latin typeface="メイリオ"/>
                <a:ea typeface="メイリオ"/>
                <a:cs typeface="メイリオ"/>
              </a:rPr>
              <a:t>システムとは</a:t>
            </a:r>
            <a:endParaRPr kumimoji="1" lang="ja-JP" altLang="en-US" dirty="0">
              <a:latin typeface="メイリオ"/>
              <a:ea typeface="メイリオ"/>
              <a:cs typeface="メイリオ"/>
            </a:endParaRPr>
          </a:p>
        </p:txBody>
      </p:sp>
      <p:sp>
        <p:nvSpPr>
          <p:cNvPr id="3" name="角丸四角形 2"/>
          <p:cNvSpPr/>
          <p:nvPr/>
        </p:nvSpPr>
        <p:spPr bwMode="auto">
          <a:xfrm>
            <a:off x="1259632" y="1178775"/>
            <a:ext cx="3744416" cy="432048"/>
          </a:xfrm>
          <a:prstGeom prst="roundRect">
            <a:avLst>
              <a:gd name="adj" fmla="val 0"/>
            </a:avLst>
          </a:prstGeom>
          <a:solidFill>
            <a:schemeClr val="accent3">
              <a:lumMod val="75000"/>
            </a:schemeClr>
          </a:solidFill>
          <a:ln>
            <a:noFill/>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ja-JP" altLang="en-US" sz="1400" dirty="0" smtClean="0">
                <a:solidFill>
                  <a:schemeClr val="bg1"/>
                </a:solidFill>
                <a:latin typeface="メイリオ"/>
                <a:ea typeface="メイリオ"/>
                <a:cs typeface="メイリオ"/>
              </a:rPr>
              <a:t>個別業務</a:t>
            </a:r>
            <a:r>
              <a:rPr kumimoji="0" lang="ja-JP" altLang="en-US" sz="1400" b="0" i="0" u="none" strike="noStrike" cap="none" normalizeH="0" dirty="0" smtClean="0">
                <a:ln>
                  <a:noFill/>
                </a:ln>
                <a:solidFill>
                  <a:schemeClr val="bg1"/>
                </a:solidFill>
                <a:effectLst/>
                <a:latin typeface="メイリオ"/>
                <a:ea typeface="メイリオ"/>
                <a:cs typeface="メイリオ"/>
              </a:rPr>
              <a:t>システム</a:t>
            </a:r>
          </a:p>
        </p:txBody>
      </p:sp>
      <p:sp>
        <p:nvSpPr>
          <p:cNvPr id="5" name="角丸四角形 4"/>
          <p:cNvSpPr/>
          <p:nvPr/>
        </p:nvSpPr>
        <p:spPr bwMode="auto">
          <a:xfrm>
            <a:off x="1260450" y="1826847"/>
            <a:ext cx="936104" cy="2160240"/>
          </a:xfrm>
          <a:prstGeom prst="roundRect">
            <a:avLst>
              <a:gd name="adj" fmla="val 0"/>
            </a:avLst>
          </a:prstGeom>
          <a:solidFill>
            <a:srgbClr val="FFFBD2"/>
          </a:solidFill>
          <a:ln>
            <a:noFill/>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0" lang="ja-JP" altLang="en-US" sz="1400" b="0" i="0" u="none" strike="noStrike" cap="none" normalizeH="0" dirty="0" smtClean="0">
              <a:ln>
                <a:noFill/>
              </a:ln>
              <a:solidFill>
                <a:srgbClr val="484848"/>
              </a:solidFill>
              <a:effectLst/>
              <a:latin typeface="メイリオ"/>
              <a:ea typeface="メイリオ"/>
              <a:cs typeface="メイリオ"/>
            </a:endParaRPr>
          </a:p>
        </p:txBody>
      </p:sp>
      <p:sp>
        <p:nvSpPr>
          <p:cNvPr id="6" name="角丸四角形 5"/>
          <p:cNvSpPr/>
          <p:nvPr/>
        </p:nvSpPr>
        <p:spPr bwMode="auto">
          <a:xfrm>
            <a:off x="2196554" y="1826847"/>
            <a:ext cx="936104" cy="2160240"/>
          </a:xfrm>
          <a:prstGeom prst="roundRect">
            <a:avLst>
              <a:gd name="adj" fmla="val 0"/>
            </a:avLst>
          </a:prstGeom>
          <a:solidFill>
            <a:srgbClr val="FFFBD2"/>
          </a:solidFill>
          <a:ln>
            <a:noFill/>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0" lang="ja-JP" altLang="en-US" sz="1400" b="0" i="0" u="none" strike="noStrike" cap="none" normalizeH="0" smtClean="0">
              <a:ln>
                <a:noFill/>
              </a:ln>
              <a:solidFill>
                <a:srgbClr val="484848"/>
              </a:solidFill>
              <a:effectLst/>
              <a:latin typeface="メイリオ"/>
              <a:ea typeface="メイリオ"/>
              <a:cs typeface="メイリオ"/>
            </a:endParaRPr>
          </a:p>
        </p:txBody>
      </p:sp>
      <p:sp>
        <p:nvSpPr>
          <p:cNvPr id="7" name="角丸四角形 6"/>
          <p:cNvSpPr/>
          <p:nvPr/>
        </p:nvSpPr>
        <p:spPr bwMode="auto">
          <a:xfrm>
            <a:off x="3132658" y="1826847"/>
            <a:ext cx="936104" cy="2160240"/>
          </a:xfrm>
          <a:prstGeom prst="roundRect">
            <a:avLst>
              <a:gd name="adj" fmla="val 0"/>
            </a:avLst>
          </a:prstGeom>
          <a:solidFill>
            <a:srgbClr val="FFFBD2"/>
          </a:solidFill>
          <a:ln>
            <a:noFill/>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0" lang="ja-JP" altLang="en-US" sz="1400" b="0" i="0" u="none" strike="noStrike" cap="none" normalizeH="0" smtClean="0">
              <a:ln>
                <a:noFill/>
              </a:ln>
              <a:solidFill>
                <a:srgbClr val="484848"/>
              </a:solidFill>
              <a:effectLst/>
              <a:latin typeface="メイリオ"/>
              <a:ea typeface="メイリオ"/>
              <a:cs typeface="メイリオ"/>
            </a:endParaRPr>
          </a:p>
        </p:txBody>
      </p:sp>
      <p:sp>
        <p:nvSpPr>
          <p:cNvPr id="8" name="角丸四角形 7"/>
          <p:cNvSpPr/>
          <p:nvPr/>
        </p:nvSpPr>
        <p:spPr bwMode="auto">
          <a:xfrm>
            <a:off x="4067944" y="1826847"/>
            <a:ext cx="936104" cy="2160240"/>
          </a:xfrm>
          <a:prstGeom prst="roundRect">
            <a:avLst>
              <a:gd name="adj" fmla="val 0"/>
            </a:avLst>
          </a:prstGeom>
          <a:solidFill>
            <a:srgbClr val="FFFBD2"/>
          </a:solidFill>
          <a:ln>
            <a:noFill/>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0" lang="ja-JP" altLang="en-US" sz="1400" b="0" i="0" u="none" strike="noStrike" cap="none" normalizeH="0" smtClean="0">
              <a:ln>
                <a:noFill/>
              </a:ln>
              <a:solidFill>
                <a:srgbClr val="484848"/>
              </a:solidFill>
              <a:effectLst/>
              <a:latin typeface="メイリオ"/>
              <a:ea typeface="メイリオ"/>
              <a:cs typeface="メイリオ"/>
            </a:endParaRPr>
          </a:p>
        </p:txBody>
      </p:sp>
      <p:sp>
        <p:nvSpPr>
          <p:cNvPr id="9" name="テキスト ボックス 8"/>
          <p:cNvSpPr txBox="1"/>
          <p:nvPr/>
        </p:nvSpPr>
        <p:spPr>
          <a:xfrm>
            <a:off x="2334981" y="1898855"/>
            <a:ext cx="646331" cy="369332"/>
          </a:xfrm>
          <a:prstGeom prst="rect">
            <a:avLst/>
          </a:prstGeom>
          <a:noFill/>
          <a:ln>
            <a:noFill/>
          </a:ln>
        </p:spPr>
        <p:txBody>
          <a:bodyPr wrap="none" rtlCol="0">
            <a:spAutoFit/>
          </a:bodyPr>
          <a:lstStyle/>
          <a:p>
            <a:pPr algn="ctr"/>
            <a:r>
              <a:rPr lang="ja-JP" altLang="en-US" dirty="0" smtClean="0">
                <a:solidFill>
                  <a:srgbClr val="0000FF"/>
                </a:solidFill>
                <a:latin typeface="メイリオ"/>
                <a:ea typeface="メイリオ"/>
                <a:cs typeface="メイリオ"/>
              </a:rPr>
              <a:t>生産</a:t>
            </a:r>
            <a:endParaRPr kumimoji="1" lang="ja-JP" altLang="en-US" dirty="0">
              <a:solidFill>
                <a:srgbClr val="0000FF"/>
              </a:solidFill>
              <a:latin typeface="メイリオ"/>
              <a:ea typeface="メイリオ"/>
              <a:cs typeface="メイリオ"/>
            </a:endParaRPr>
          </a:p>
        </p:txBody>
      </p:sp>
      <p:sp>
        <p:nvSpPr>
          <p:cNvPr id="11" name="テキスト ボックス 10"/>
          <p:cNvSpPr txBox="1"/>
          <p:nvPr/>
        </p:nvSpPr>
        <p:spPr>
          <a:xfrm>
            <a:off x="3275856" y="1898855"/>
            <a:ext cx="646331" cy="369332"/>
          </a:xfrm>
          <a:prstGeom prst="rect">
            <a:avLst/>
          </a:prstGeom>
          <a:noFill/>
          <a:ln>
            <a:noFill/>
          </a:ln>
        </p:spPr>
        <p:txBody>
          <a:bodyPr wrap="none" rtlCol="0">
            <a:spAutoFit/>
          </a:bodyPr>
          <a:lstStyle/>
          <a:p>
            <a:pPr algn="ctr"/>
            <a:r>
              <a:rPr kumimoji="1" lang="ja-JP" altLang="en-US" dirty="0" smtClean="0">
                <a:solidFill>
                  <a:srgbClr val="0000FF"/>
                </a:solidFill>
                <a:latin typeface="メイリオ"/>
                <a:ea typeface="メイリオ"/>
                <a:cs typeface="メイリオ"/>
              </a:rPr>
              <a:t>販売</a:t>
            </a:r>
            <a:endParaRPr kumimoji="1" lang="ja-JP" altLang="en-US" dirty="0">
              <a:solidFill>
                <a:srgbClr val="0000FF"/>
              </a:solidFill>
              <a:latin typeface="メイリオ"/>
              <a:ea typeface="メイリオ"/>
              <a:cs typeface="メイリオ"/>
            </a:endParaRPr>
          </a:p>
        </p:txBody>
      </p:sp>
      <p:sp>
        <p:nvSpPr>
          <p:cNvPr id="12" name="テキスト ボックス 11"/>
          <p:cNvSpPr txBox="1"/>
          <p:nvPr/>
        </p:nvSpPr>
        <p:spPr>
          <a:xfrm>
            <a:off x="4211961" y="1898855"/>
            <a:ext cx="646331" cy="369332"/>
          </a:xfrm>
          <a:prstGeom prst="rect">
            <a:avLst/>
          </a:prstGeom>
          <a:noFill/>
          <a:ln>
            <a:noFill/>
          </a:ln>
        </p:spPr>
        <p:txBody>
          <a:bodyPr wrap="none" rtlCol="0">
            <a:spAutoFit/>
          </a:bodyPr>
          <a:lstStyle/>
          <a:p>
            <a:pPr algn="ctr"/>
            <a:r>
              <a:rPr kumimoji="1" lang="ja-JP" altLang="en-US" dirty="0" smtClean="0">
                <a:solidFill>
                  <a:srgbClr val="0000FF"/>
                </a:solidFill>
                <a:latin typeface="メイリオ"/>
                <a:ea typeface="メイリオ"/>
                <a:cs typeface="メイリオ"/>
              </a:rPr>
              <a:t>会計</a:t>
            </a:r>
            <a:endParaRPr kumimoji="1" lang="ja-JP" altLang="en-US" dirty="0">
              <a:solidFill>
                <a:srgbClr val="0000FF"/>
              </a:solidFill>
              <a:latin typeface="メイリオ"/>
              <a:ea typeface="メイリオ"/>
              <a:cs typeface="メイリオ"/>
            </a:endParaRPr>
          </a:p>
        </p:txBody>
      </p:sp>
      <p:sp>
        <p:nvSpPr>
          <p:cNvPr id="13" name="角丸四角形 12"/>
          <p:cNvSpPr/>
          <p:nvPr/>
        </p:nvSpPr>
        <p:spPr bwMode="auto">
          <a:xfrm>
            <a:off x="1331640" y="2330903"/>
            <a:ext cx="216024" cy="144016"/>
          </a:xfrm>
          <a:prstGeom prst="roundRect">
            <a:avLst/>
          </a:prstGeom>
          <a:solidFill>
            <a:srgbClr val="FF6600"/>
          </a:solidFill>
          <a:ln>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0" lang="ja-JP" altLang="en-US" sz="1400" b="0" i="0" u="none" strike="noStrike" cap="none" normalizeH="0" smtClean="0">
              <a:ln>
                <a:noFill/>
              </a:ln>
              <a:solidFill>
                <a:srgbClr val="484848"/>
              </a:solidFill>
              <a:effectLst/>
              <a:latin typeface="メイリオ"/>
              <a:ea typeface="メイリオ"/>
              <a:cs typeface="メイリオ"/>
            </a:endParaRPr>
          </a:p>
        </p:txBody>
      </p:sp>
      <p:sp>
        <p:nvSpPr>
          <p:cNvPr id="14" name="角丸四角形 13"/>
          <p:cNvSpPr/>
          <p:nvPr/>
        </p:nvSpPr>
        <p:spPr bwMode="auto">
          <a:xfrm>
            <a:off x="1547664" y="2546927"/>
            <a:ext cx="216024" cy="144016"/>
          </a:xfrm>
          <a:prstGeom prst="roundRect">
            <a:avLst/>
          </a:prstGeom>
          <a:solidFill>
            <a:schemeClr val="accent2">
              <a:lumMod val="75000"/>
            </a:schemeClr>
          </a:solidFill>
          <a:ln>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0" lang="ja-JP" altLang="en-US" sz="1400" b="0" i="0" u="none" strike="noStrike" cap="none" normalizeH="0" smtClean="0">
              <a:ln>
                <a:noFill/>
              </a:ln>
              <a:solidFill>
                <a:srgbClr val="484848"/>
              </a:solidFill>
              <a:effectLst/>
              <a:latin typeface="メイリオ"/>
              <a:ea typeface="メイリオ"/>
              <a:cs typeface="メイリオ"/>
            </a:endParaRPr>
          </a:p>
        </p:txBody>
      </p:sp>
      <p:sp>
        <p:nvSpPr>
          <p:cNvPr id="15" name="角丸四角形 14"/>
          <p:cNvSpPr/>
          <p:nvPr/>
        </p:nvSpPr>
        <p:spPr bwMode="auto">
          <a:xfrm>
            <a:off x="1907704" y="2546927"/>
            <a:ext cx="216024" cy="144016"/>
          </a:xfrm>
          <a:prstGeom prst="roundRect">
            <a:avLst/>
          </a:prstGeom>
          <a:solidFill>
            <a:schemeClr val="accent3">
              <a:lumMod val="60000"/>
              <a:lumOff val="40000"/>
            </a:schemeClr>
          </a:solidFill>
          <a:ln>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0" lang="ja-JP" altLang="en-US" sz="1400" b="0" i="0" u="none" strike="noStrike" cap="none" normalizeH="0" smtClean="0">
              <a:ln>
                <a:noFill/>
              </a:ln>
              <a:solidFill>
                <a:srgbClr val="484848"/>
              </a:solidFill>
              <a:effectLst/>
              <a:latin typeface="メイリオ"/>
              <a:ea typeface="メイリオ"/>
              <a:cs typeface="メイリオ"/>
            </a:endParaRPr>
          </a:p>
        </p:txBody>
      </p:sp>
      <p:sp>
        <p:nvSpPr>
          <p:cNvPr id="16" name="角丸四角形 15"/>
          <p:cNvSpPr/>
          <p:nvPr/>
        </p:nvSpPr>
        <p:spPr bwMode="auto">
          <a:xfrm>
            <a:off x="1907704" y="2330903"/>
            <a:ext cx="216024" cy="144016"/>
          </a:xfrm>
          <a:prstGeom prst="roundRect">
            <a:avLst/>
          </a:prstGeom>
          <a:solidFill>
            <a:schemeClr val="bg1">
              <a:lumMod val="95000"/>
            </a:schemeClr>
          </a:solidFill>
          <a:ln>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0" lang="ja-JP" altLang="en-US" sz="1400" b="0" i="0" u="none" strike="noStrike" cap="none" normalizeH="0" smtClean="0">
              <a:ln>
                <a:noFill/>
              </a:ln>
              <a:solidFill>
                <a:srgbClr val="484848"/>
              </a:solidFill>
              <a:effectLst/>
              <a:latin typeface="メイリオ"/>
              <a:ea typeface="メイリオ"/>
              <a:cs typeface="メイリオ"/>
            </a:endParaRPr>
          </a:p>
        </p:txBody>
      </p:sp>
      <p:cxnSp>
        <p:nvCxnSpPr>
          <p:cNvPr id="18" name="直線矢印コネクタ 17"/>
          <p:cNvCxnSpPr>
            <a:stCxn id="13" idx="3"/>
            <a:endCxn id="16" idx="1"/>
          </p:cNvCxnSpPr>
          <p:nvPr/>
        </p:nvCxnSpPr>
        <p:spPr bwMode="auto">
          <a:xfrm>
            <a:off x="1547664" y="2402911"/>
            <a:ext cx="360040" cy="0"/>
          </a:xfrm>
          <a:prstGeom prst="straightConnector1">
            <a:avLst/>
          </a:prstGeom>
          <a:ln>
            <a:headEnd type="none" w="med" len="med"/>
            <a:tailEnd type="triangle"/>
          </a:ln>
        </p:spPr>
        <p:style>
          <a:lnRef idx="1">
            <a:schemeClr val="accent1"/>
          </a:lnRef>
          <a:fillRef idx="3">
            <a:schemeClr val="accent1"/>
          </a:fillRef>
          <a:effectRef idx="2">
            <a:schemeClr val="accent1"/>
          </a:effectRef>
          <a:fontRef idx="minor">
            <a:schemeClr val="lt1"/>
          </a:fontRef>
        </p:style>
      </p:cxnSp>
      <p:cxnSp>
        <p:nvCxnSpPr>
          <p:cNvPr id="20" name="カギ線コネクタ 19"/>
          <p:cNvCxnSpPr>
            <a:stCxn id="13" idx="2"/>
            <a:endCxn id="14" idx="1"/>
          </p:cNvCxnSpPr>
          <p:nvPr/>
        </p:nvCxnSpPr>
        <p:spPr bwMode="auto">
          <a:xfrm rot="16200000" flipH="1">
            <a:off x="1421650" y="2492921"/>
            <a:ext cx="144016" cy="108012"/>
          </a:xfrm>
          <a:prstGeom prst="bentConnector2">
            <a:avLst/>
          </a:prstGeom>
          <a:ln>
            <a:headEnd type="none" w="med" len="med"/>
            <a:tailEnd type="triangle"/>
          </a:ln>
        </p:spPr>
        <p:style>
          <a:lnRef idx="1">
            <a:schemeClr val="accent1"/>
          </a:lnRef>
          <a:fillRef idx="3">
            <a:schemeClr val="accent1"/>
          </a:fillRef>
          <a:effectRef idx="2">
            <a:schemeClr val="accent1"/>
          </a:effectRef>
          <a:fontRef idx="minor">
            <a:schemeClr val="lt1"/>
          </a:fontRef>
        </p:style>
      </p:cxnSp>
      <p:cxnSp>
        <p:nvCxnSpPr>
          <p:cNvPr id="21" name="直線矢印コネクタ 20"/>
          <p:cNvCxnSpPr>
            <a:stCxn id="14" idx="3"/>
            <a:endCxn id="15" idx="1"/>
          </p:cNvCxnSpPr>
          <p:nvPr/>
        </p:nvCxnSpPr>
        <p:spPr bwMode="auto">
          <a:xfrm>
            <a:off x="1763688" y="2618935"/>
            <a:ext cx="144016" cy="0"/>
          </a:xfrm>
          <a:prstGeom prst="straightConnector1">
            <a:avLst/>
          </a:prstGeom>
          <a:ln>
            <a:headEnd type="none" w="med" len="med"/>
            <a:tailEnd type="triangle"/>
          </a:ln>
        </p:spPr>
        <p:style>
          <a:lnRef idx="1">
            <a:schemeClr val="accent1"/>
          </a:lnRef>
          <a:fillRef idx="3">
            <a:schemeClr val="accent1"/>
          </a:fillRef>
          <a:effectRef idx="2">
            <a:schemeClr val="accent1"/>
          </a:effectRef>
          <a:fontRef idx="minor">
            <a:schemeClr val="lt1"/>
          </a:fontRef>
        </p:style>
      </p:cxnSp>
      <p:sp>
        <p:nvSpPr>
          <p:cNvPr id="26" name="角丸四角形 25"/>
          <p:cNvSpPr/>
          <p:nvPr/>
        </p:nvSpPr>
        <p:spPr bwMode="auto">
          <a:xfrm>
            <a:off x="2267744" y="2330903"/>
            <a:ext cx="216024" cy="144016"/>
          </a:xfrm>
          <a:prstGeom prst="roundRect">
            <a:avLst/>
          </a:prstGeom>
          <a:solidFill>
            <a:schemeClr val="accent5">
              <a:lumMod val="60000"/>
              <a:lumOff val="40000"/>
            </a:schemeClr>
          </a:solidFill>
          <a:ln>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0" lang="ja-JP" altLang="en-US" sz="1400" b="0" i="0" u="none" strike="noStrike" cap="none" normalizeH="0" smtClean="0">
              <a:ln>
                <a:noFill/>
              </a:ln>
              <a:solidFill>
                <a:srgbClr val="484848"/>
              </a:solidFill>
              <a:effectLst/>
              <a:latin typeface="メイリオ"/>
              <a:ea typeface="メイリオ"/>
              <a:cs typeface="メイリオ"/>
            </a:endParaRPr>
          </a:p>
        </p:txBody>
      </p:sp>
      <p:sp>
        <p:nvSpPr>
          <p:cNvPr id="27" name="角丸四角形 26"/>
          <p:cNvSpPr/>
          <p:nvPr/>
        </p:nvSpPr>
        <p:spPr bwMode="auto">
          <a:xfrm>
            <a:off x="2483768" y="2546927"/>
            <a:ext cx="216024" cy="144016"/>
          </a:xfrm>
          <a:prstGeom prst="roundRect">
            <a:avLst/>
          </a:prstGeom>
          <a:solidFill>
            <a:schemeClr val="accent3">
              <a:lumMod val="75000"/>
            </a:schemeClr>
          </a:solidFill>
          <a:ln>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0" lang="ja-JP" altLang="en-US" sz="1400" b="0" i="0" u="none" strike="noStrike" cap="none" normalizeH="0" smtClean="0">
              <a:ln>
                <a:noFill/>
              </a:ln>
              <a:solidFill>
                <a:srgbClr val="484848"/>
              </a:solidFill>
              <a:effectLst/>
              <a:latin typeface="メイリオ"/>
              <a:ea typeface="メイリオ"/>
              <a:cs typeface="メイリオ"/>
            </a:endParaRPr>
          </a:p>
        </p:txBody>
      </p:sp>
      <p:sp>
        <p:nvSpPr>
          <p:cNvPr id="28" name="角丸四角形 27"/>
          <p:cNvSpPr/>
          <p:nvPr/>
        </p:nvSpPr>
        <p:spPr bwMode="auto">
          <a:xfrm>
            <a:off x="2843808" y="2546927"/>
            <a:ext cx="216024" cy="144016"/>
          </a:xfrm>
          <a:prstGeom prst="roundRect">
            <a:avLst/>
          </a:prstGeom>
          <a:solidFill>
            <a:srgbClr val="FF0000"/>
          </a:solidFill>
          <a:ln>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0" lang="ja-JP" altLang="en-US" sz="1400" b="0" i="0" u="none" strike="noStrike" cap="none" normalizeH="0" smtClean="0">
              <a:ln>
                <a:noFill/>
              </a:ln>
              <a:solidFill>
                <a:srgbClr val="484848"/>
              </a:solidFill>
              <a:effectLst/>
              <a:latin typeface="メイリオ"/>
              <a:ea typeface="メイリオ"/>
              <a:cs typeface="メイリオ"/>
            </a:endParaRPr>
          </a:p>
        </p:txBody>
      </p:sp>
      <p:sp>
        <p:nvSpPr>
          <p:cNvPr id="29" name="角丸四角形 28"/>
          <p:cNvSpPr/>
          <p:nvPr/>
        </p:nvSpPr>
        <p:spPr bwMode="auto">
          <a:xfrm>
            <a:off x="2843808" y="2330903"/>
            <a:ext cx="216024" cy="144016"/>
          </a:xfrm>
          <a:prstGeom prst="roundRect">
            <a:avLst/>
          </a:prstGeom>
          <a:solidFill>
            <a:schemeClr val="accent4"/>
          </a:solidFill>
          <a:ln>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0" lang="ja-JP" altLang="en-US" sz="1400" b="0" i="0" u="none" strike="noStrike" cap="none" normalizeH="0" dirty="0" smtClean="0">
              <a:ln>
                <a:noFill/>
              </a:ln>
              <a:solidFill>
                <a:srgbClr val="484848"/>
              </a:solidFill>
              <a:effectLst/>
              <a:latin typeface="メイリオ"/>
              <a:ea typeface="メイリオ"/>
              <a:cs typeface="メイリオ"/>
            </a:endParaRPr>
          </a:p>
        </p:txBody>
      </p:sp>
      <p:cxnSp>
        <p:nvCxnSpPr>
          <p:cNvPr id="31" name="カギ線コネクタ 30"/>
          <p:cNvCxnSpPr>
            <a:stCxn id="27" idx="0"/>
            <a:endCxn id="29" idx="1"/>
          </p:cNvCxnSpPr>
          <p:nvPr/>
        </p:nvCxnSpPr>
        <p:spPr bwMode="auto">
          <a:xfrm rot="5400000" flipH="1" flipV="1">
            <a:off x="2645786" y="2348905"/>
            <a:ext cx="144016" cy="252028"/>
          </a:xfrm>
          <a:prstGeom prst="bentConnector2">
            <a:avLst/>
          </a:prstGeom>
          <a:ln>
            <a:headEnd type="none" w="med" len="med"/>
            <a:tailEnd type="triangle"/>
          </a:ln>
        </p:spPr>
        <p:style>
          <a:lnRef idx="1">
            <a:schemeClr val="accent1"/>
          </a:lnRef>
          <a:fillRef idx="3">
            <a:schemeClr val="accent1"/>
          </a:fillRef>
          <a:effectRef idx="2">
            <a:schemeClr val="accent1"/>
          </a:effectRef>
          <a:fontRef idx="minor">
            <a:schemeClr val="lt1"/>
          </a:fontRef>
        </p:style>
      </p:cxnSp>
      <p:cxnSp>
        <p:nvCxnSpPr>
          <p:cNvPr id="32" name="直線矢印コネクタ 31"/>
          <p:cNvCxnSpPr>
            <a:stCxn id="27" idx="3"/>
            <a:endCxn id="28" idx="1"/>
          </p:cNvCxnSpPr>
          <p:nvPr/>
        </p:nvCxnSpPr>
        <p:spPr bwMode="auto">
          <a:xfrm>
            <a:off x="2699792" y="2618935"/>
            <a:ext cx="144016" cy="0"/>
          </a:xfrm>
          <a:prstGeom prst="straightConnector1">
            <a:avLst/>
          </a:prstGeom>
          <a:ln>
            <a:headEnd type="none" w="med" len="med"/>
            <a:tailEnd type="triangle"/>
          </a:ln>
        </p:spPr>
        <p:style>
          <a:lnRef idx="1">
            <a:schemeClr val="accent1"/>
          </a:lnRef>
          <a:fillRef idx="3">
            <a:schemeClr val="accent1"/>
          </a:fillRef>
          <a:effectRef idx="2">
            <a:schemeClr val="accent1"/>
          </a:effectRef>
          <a:fontRef idx="minor">
            <a:schemeClr val="lt1"/>
          </a:fontRef>
        </p:style>
      </p:cxnSp>
      <p:cxnSp>
        <p:nvCxnSpPr>
          <p:cNvPr id="37" name="カギ線コネクタ 36"/>
          <p:cNvCxnSpPr>
            <a:stCxn id="26" idx="2"/>
            <a:endCxn id="27" idx="1"/>
          </p:cNvCxnSpPr>
          <p:nvPr/>
        </p:nvCxnSpPr>
        <p:spPr bwMode="auto">
          <a:xfrm rot="16200000" flipH="1">
            <a:off x="2357754" y="2492921"/>
            <a:ext cx="144016" cy="108012"/>
          </a:xfrm>
          <a:prstGeom prst="bentConnector2">
            <a:avLst/>
          </a:prstGeom>
          <a:ln>
            <a:headEnd type="none" w="med" len="med"/>
            <a:tailEnd type="triangle"/>
          </a:ln>
        </p:spPr>
        <p:style>
          <a:lnRef idx="1">
            <a:schemeClr val="accent1"/>
          </a:lnRef>
          <a:fillRef idx="3">
            <a:schemeClr val="accent1"/>
          </a:fillRef>
          <a:effectRef idx="2">
            <a:schemeClr val="accent1"/>
          </a:effectRef>
          <a:fontRef idx="minor">
            <a:schemeClr val="lt1"/>
          </a:fontRef>
        </p:style>
      </p:cxnSp>
      <p:sp>
        <p:nvSpPr>
          <p:cNvPr id="41" name="角丸四角形 40"/>
          <p:cNvSpPr/>
          <p:nvPr/>
        </p:nvSpPr>
        <p:spPr bwMode="auto">
          <a:xfrm>
            <a:off x="3203848" y="2330903"/>
            <a:ext cx="216024" cy="144016"/>
          </a:xfrm>
          <a:prstGeom prst="roundRect">
            <a:avLst/>
          </a:prstGeom>
          <a:solidFill>
            <a:schemeClr val="accent4">
              <a:lumMod val="75000"/>
            </a:schemeClr>
          </a:solidFill>
          <a:ln>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0" lang="ja-JP" altLang="en-US" sz="1400" b="0" i="0" u="none" strike="noStrike" cap="none" normalizeH="0" smtClean="0">
              <a:ln>
                <a:noFill/>
              </a:ln>
              <a:solidFill>
                <a:srgbClr val="484848"/>
              </a:solidFill>
              <a:effectLst/>
              <a:latin typeface="メイリオ"/>
              <a:ea typeface="メイリオ"/>
              <a:cs typeface="メイリオ"/>
            </a:endParaRPr>
          </a:p>
        </p:txBody>
      </p:sp>
      <p:sp>
        <p:nvSpPr>
          <p:cNvPr id="43" name="角丸四角形 42"/>
          <p:cNvSpPr/>
          <p:nvPr/>
        </p:nvSpPr>
        <p:spPr bwMode="auto">
          <a:xfrm>
            <a:off x="3779912" y="2546927"/>
            <a:ext cx="216024" cy="144016"/>
          </a:xfrm>
          <a:prstGeom prst="roundRect">
            <a:avLst/>
          </a:prstGeom>
          <a:solidFill>
            <a:srgbClr val="000090"/>
          </a:solidFill>
          <a:ln>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0" lang="ja-JP" altLang="en-US" sz="1400" b="0" i="0" u="none" strike="noStrike" cap="none" normalizeH="0" smtClean="0">
              <a:ln>
                <a:noFill/>
              </a:ln>
              <a:solidFill>
                <a:srgbClr val="484848"/>
              </a:solidFill>
              <a:effectLst/>
              <a:latin typeface="メイリオ"/>
              <a:ea typeface="メイリオ"/>
              <a:cs typeface="メイリオ"/>
            </a:endParaRPr>
          </a:p>
        </p:txBody>
      </p:sp>
      <p:sp>
        <p:nvSpPr>
          <p:cNvPr id="44" name="角丸四角形 43"/>
          <p:cNvSpPr/>
          <p:nvPr/>
        </p:nvSpPr>
        <p:spPr bwMode="auto">
          <a:xfrm>
            <a:off x="3779912" y="2330903"/>
            <a:ext cx="216024" cy="144016"/>
          </a:xfrm>
          <a:prstGeom prst="roundRect">
            <a:avLst/>
          </a:prstGeom>
          <a:solidFill>
            <a:schemeClr val="accent5">
              <a:lumMod val="75000"/>
            </a:schemeClr>
          </a:solidFill>
          <a:ln>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0" lang="ja-JP" altLang="en-US" sz="1400" b="0" i="0" u="none" strike="noStrike" cap="none" normalizeH="0" dirty="0" smtClean="0">
              <a:ln>
                <a:noFill/>
              </a:ln>
              <a:solidFill>
                <a:srgbClr val="484848"/>
              </a:solidFill>
              <a:effectLst/>
              <a:latin typeface="メイリオ"/>
              <a:ea typeface="メイリオ"/>
              <a:cs typeface="メイリオ"/>
            </a:endParaRPr>
          </a:p>
        </p:txBody>
      </p:sp>
      <p:cxnSp>
        <p:nvCxnSpPr>
          <p:cNvPr id="47" name="カギ線コネクタ 46"/>
          <p:cNvCxnSpPr>
            <a:stCxn id="41" idx="2"/>
            <a:endCxn id="43" idx="1"/>
          </p:cNvCxnSpPr>
          <p:nvPr/>
        </p:nvCxnSpPr>
        <p:spPr bwMode="auto">
          <a:xfrm rot="16200000" flipH="1">
            <a:off x="3473878" y="2312901"/>
            <a:ext cx="144016" cy="468052"/>
          </a:xfrm>
          <a:prstGeom prst="bentConnector2">
            <a:avLst/>
          </a:prstGeom>
          <a:ln>
            <a:headEnd type="none" w="med" len="med"/>
            <a:tailEnd type="triangle"/>
          </a:ln>
        </p:spPr>
        <p:style>
          <a:lnRef idx="1">
            <a:schemeClr val="accent1"/>
          </a:lnRef>
          <a:fillRef idx="3">
            <a:schemeClr val="accent1"/>
          </a:fillRef>
          <a:effectRef idx="2">
            <a:schemeClr val="accent1"/>
          </a:effectRef>
          <a:fontRef idx="minor">
            <a:schemeClr val="lt1"/>
          </a:fontRef>
        </p:style>
      </p:cxnSp>
      <p:cxnSp>
        <p:nvCxnSpPr>
          <p:cNvPr id="50" name="直線矢印コネクタ 49"/>
          <p:cNvCxnSpPr>
            <a:stCxn id="41" idx="3"/>
            <a:endCxn id="44" idx="1"/>
          </p:cNvCxnSpPr>
          <p:nvPr/>
        </p:nvCxnSpPr>
        <p:spPr bwMode="auto">
          <a:xfrm>
            <a:off x="3419872" y="2402911"/>
            <a:ext cx="360040" cy="0"/>
          </a:xfrm>
          <a:prstGeom prst="straightConnector1">
            <a:avLst/>
          </a:prstGeom>
          <a:ln>
            <a:headEnd type="none" w="med" len="med"/>
            <a:tailEnd type="triangle"/>
          </a:ln>
        </p:spPr>
        <p:style>
          <a:lnRef idx="1">
            <a:schemeClr val="accent1"/>
          </a:lnRef>
          <a:fillRef idx="3">
            <a:schemeClr val="accent1"/>
          </a:fillRef>
          <a:effectRef idx="2">
            <a:schemeClr val="accent1"/>
          </a:effectRef>
          <a:fontRef idx="minor">
            <a:schemeClr val="lt1"/>
          </a:fontRef>
        </p:style>
      </p:cxnSp>
      <p:sp>
        <p:nvSpPr>
          <p:cNvPr id="56" name="角丸四角形 55"/>
          <p:cNvSpPr/>
          <p:nvPr/>
        </p:nvSpPr>
        <p:spPr bwMode="auto">
          <a:xfrm>
            <a:off x="4139952" y="2330903"/>
            <a:ext cx="216024" cy="144016"/>
          </a:xfrm>
          <a:prstGeom prst="roundRect">
            <a:avLst/>
          </a:prstGeom>
          <a:solidFill>
            <a:schemeClr val="accent4">
              <a:lumMod val="60000"/>
              <a:lumOff val="40000"/>
            </a:schemeClr>
          </a:solidFill>
          <a:ln>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0" lang="ja-JP" altLang="en-US" sz="1400" b="0" i="0" u="none" strike="noStrike" cap="none" normalizeH="0" smtClean="0">
              <a:ln>
                <a:noFill/>
              </a:ln>
              <a:solidFill>
                <a:srgbClr val="484848"/>
              </a:solidFill>
              <a:effectLst/>
              <a:latin typeface="メイリオ"/>
              <a:ea typeface="メイリオ"/>
              <a:cs typeface="メイリオ"/>
            </a:endParaRPr>
          </a:p>
        </p:txBody>
      </p:sp>
      <p:sp>
        <p:nvSpPr>
          <p:cNvPr id="58" name="角丸四角形 57"/>
          <p:cNvSpPr/>
          <p:nvPr/>
        </p:nvSpPr>
        <p:spPr bwMode="auto">
          <a:xfrm>
            <a:off x="4716016" y="2330903"/>
            <a:ext cx="216024" cy="144016"/>
          </a:xfrm>
          <a:prstGeom prst="roundRect">
            <a:avLst/>
          </a:prstGeom>
          <a:solidFill>
            <a:srgbClr val="CC0000"/>
          </a:solidFill>
          <a:ln>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0" lang="ja-JP" altLang="en-US" sz="1400" b="0" i="0" u="none" strike="noStrike" cap="none" normalizeH="0" dirty="0" smtClean="0">
              <a:ln>
                <a:noFill/>
              </a:ln>
              <a:solidFill>
                <a:srgbClr val="484848"/>
              </a:solidFill>
              <a:effectLst/>
              <a:latin typeface="メイリオ"/>
              <a:ea typeface="メイリオ"/>
              <a:cs typeface="メイリオ"/>
            </a:endParaRPr>
          </a:p>
        </p:txBody>
      </p:sp>
      <p:cxnSp>
        <p:nvCxnSpPr>
          <p:cNvPr id="59" name="カギ線コネクタ 58"/>
          <p:cNvCxnSpPr>
            <a:stCxn id="63" idx="3"/>
            <a:endCxn id="58" idx="1"/>
          </p:cNvCxnSpPr>
          <p:nvPr/>
        </p:nvCxnSpPr>
        <p:spPr bwMode="auto">
          <a:xfrm flipV="1">
            <a:off x="4355976" y="2402911"/>
            <a:ext cx="360040" cy="216024"/>
          </a:xfrm>
          <a:prstGeom prst="bentConnector3">
            <a:avLst>
              <a:gd name="adj1" fmla="val 50000"/>
            </a:avLst>
          </a:prstGeom>
          <a:ln>
            <a:headEnd type="none" w="med" len="med"/>
            <a:tailEnd type="triangle"/>
          </a:ln>
        </p:spPr>
        <p:style>
          <a:lnRef idx="1">
            <a:schemeClr val="accent1"/>
          </a:lnRef>
          <a:fillRef idx="3">
            <a:schemeClr val="accent1"/>
          </a:fillRef>
          <a:effectRef idx="2">
            <a:schemeClr val="accent1"/>
          </a:effectRef>
          <a:fontRef idx="minor">
            <a:schemeClr val="lt1"/>
          </a:fontRef>
        </p:style>
      </p:cxnSp>
      <p:cxnSp>
        <p:nvCxnSpPr>
          <p:cNvPr id="60" name="直線矢印コネクタ 59"/>
          <p:cNvCxnSpPr>
            <a:stCxn id="56" idx="3"/>
            <a:endCxn id="58" idx="1"/>
          </p:cNvCxnSpPr>
          <p:nvPr/>
        </p:nvCxnSpPr>
        <p:spPr bwMode="auto">
          <a:xfrm>
            <a:off x="4355976" y="2402911"/>
            <a:ext cx="360040" cy="0"/>
          </a:xfrm>
          <a:prstGeom prst="straightConnector1">
            <a:avLst/>
          </a:prstGeom>
          <a:ln>
            <a:headEnd type="none" w="med" len="med"/>
            <a:tailEnd type="triangle"/>
          </a:ln>
        </p:spPr>
        <p:style>
          <a:lnRef idx="1">
            <a:schemeClr val="accent1"/>
          </a:lnRef>
          <a:fillRef idx="3">
            <a:schemeClr val="accent1"/>
          </a:fillRef>
          <a:effectRef idx="2">
            <a:schemeClr val="accent1"/>
          </a:effectRef>
          <a:fontRef idx="minor">
            <a:schemeClr val="lt1"/>
          </a:fontRef>
        </p:style>
      </p:cxnSp>
      <p:sp>
        <p:nvSpPr>
          <p:cNvPr id="63" name="角丸四角形 62"/>
          <p:cNvSpPr/>
          <p:nvPr/>
        </p:nvSpPr>
        <p:spPr bwMode="auto">
          <a:xfrm>
            <a:off x="4139952" y="2546927"/>
            <a:ext cx="216024" cy="144016"/>
          </a:xfrm>
          <a:prstGeom prst="roundRect">
            <a:avLst/>
          </a:prstGeom>
          <a:solidFill>
            <a:schemeClr val="bg2">
              <a:lumMod val="25000"/>
            </a:schemeClr>
          </a:solidFill>
          <a:ln>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0" lang="ja-JP" altLang="en-US" sz="1400" b="0" i="0" u="none" strike="noStrike" cap="none" normalizeH="0" smtClean="0">
              <a:ln>
                <a:noFill/>
              </a:ln>
              <a:solidFill>
                <a:srgbClr val="484848"/>
              </a:solidFill>
              <a:effectLst/>
              <a:latin typeface="メイリオ"/>
              <a:ea typeface="メイリオ"/>
              <a:cs typeface="メイリオ"/>
            </a:endParaRPr>
          </a:p>
        </p:txBody>
      </p:sp>
      <p:sp>
        <p:nvSpPr>
          <p:cNvPr id="71" name="角丸四角形 70"/>
          <p:cNvSpPr/>
          <p:nvPr/>
        </p:nvSpPr>
        <p:spPr bwMode="auto">
          <a:xfrm>
            <a:off x="1331640" y="2762951"/>
            <a:ext cx="792088" cy="504056"/>
          </a:xfrm>
          <a:prstGeom prst="roundRect">
            <a:avLst>
              <a:gd name="adj" fmla="val 0"/>
            </a:avLst>
          </a:prstGeom>
          <a:solidFill>
            <a:schemeClr val="tx1">
              <a:lumMod val="50000"/>
              <a:lumOff val="50000"/>
            </a:schemeClr>
          </a:solidFill>
          <a:ln>
            <a:noFill/>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ja-JP" altLang="en-US" sz="900" b="0" i="0" u="none" strike="noStrike" cap="none" normalizeH="0" dirty="0" smtClean="0">
                <a:ln>
                  <a:noFill/>
                </a:ln>
                <a:solidFill>
                  <a:srgbClr val="FFFFFF"/>
                </a:solidFill>
                <a:effectLst/>
                <a:latin typeface="メイリオ"/>
                <a:ea typeface="メイリオ"/>
                <a:cs typeface="メイリオ"/>
              </a:rPr>
              <a:t>個別</a:t>
            </a:r>
          </a:p>
          <a:p>
            <a:pPr marL="0" marR="0" indent="0" algn="ctr" defTabSz="914400" rtl="0" eaLnBrk="1" fontAlgn="base" latinLnBrk="0" hangingPunct="1">
              <a:lnSpc>
                <a:spcPct val="100000"/>
              </a:lnSpc>
              <a:spcBef>
                <a:spcPct val="20000"/>
              </a:spcBef>
              <a:spcAft>
                <a:spcPct val="0"/>
              </a:spcAft>
              <a:buClrTx/>
              <a:buSzTx/>
              <a:buFontTx/>
              <a:buNone/>
              <a:tabLst/>
            </a:pPr>
            <a:r>
              <a:rPr kumimoji="0" lang="ja-JP" altLang="en-US" sz="900" b="0" i="0" u="none" strike="noStrike" cap="none" normalizeH="0" dirty="0" smtClean="0">
                <a:ln>
                  <a:noFill/>
                </a:ln>
                <a:solidFill>
                  <a:srgbClr val="FFFFFF"/>
                </a:solidFill>
                <a:effectLst/>
                <a:latin typeface="メイリオ"/>
                <a:ea typeface="メイリオ"/>
                <a:cs typeface="メイリオ"/>
              </a:rPr>
              <a:t>システム</a:t>
            </a:r>
          </a:p>
        </p:txBody>
      </p:sp>
      <p:sp>
        <p:nvSpPr>
          <p:cNvPr id="72" name="角丸四角形 71"/>
          <p:cNvSpPr/>
          <p:nvPr/>
        </p:nvSpPr>
        <p:spPr bwMode="auto">
          <a:xfrm>
            <a:off x="2267744" y="2762951"/>
            <a:ext cx="792088" cy="504056"/>
          </a:xfrm>
          <a:prstGeom prst="roundRect">
            <a:avLst>
              <a:gd name="adj" fmla="val 0"/>
            </a:avLst>
          </a:prstGeom>
          <a:solidFill>
            <a:schemeClr val="tx1">
              <a:lumMod val="50000"/>
              <a:lumOff val="50000"/>
            </a:schemeClr>
          </a:solidFill>
          <a:ln>
            <a:noFill/>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ja-JP" altLang="en-US" sz="900" b="0" i="0" u="none" strike="noStrike" cap="none" normalizeH="0" dirty="0" smtClean="0">
                <a:ln>
                  <a:noFill/>
                </a:ln>
                <a:solidFill>
                  <a:srgbClr val="FFFFFF"/>
                </a:solidFill>
                <a:effectLst/>
                <a:latin typeface="メイリオ"/>
                <a:ea typeface="メイリオ"/>
                <a:cs typeface="メイリオ"/>
              </a:rPr>
              <a:t>個別</a:t>
            </a:r>
          </a:p>
          <a:p>
            <a:pPr marL="0" marR="0" indent="0" algn="ctr" defTabSz="914400" rtl="0" eaLnBrk="1" fontAlgn="base" latinLnBrk="0" hangingPunct="1">
              <a:lnSpc>
                <a:spcPct val="100000"/>
              </a:lnSpc>
              <a:spcBef>
                <a:spcPct val="20000"/>
              </a:spcBef>
              <a:spcAft>
                <a:spcPct val="0"/>
              </a:spcAft>
              <a:buClrTx/>
              <a:buSzTx/>
              <a:buFontTx/>
              <a:buNone/>
              <a:tabLst/>
            </a:pPr>
            <a:r>
              <a:rPr kumimoji="0" lang="ja-JP" altLang="en-US" sz="900" b="0" i="0" u="none" strike="noStrike" cap="none" normalizeH="0" dirty="0" smtClean="0">
                <a:ln>
                  <a:noFill/>
                </a:ln>
                <a:solidFill>
                  <a:srgbClr val="FFFFFF"/>
                </a:solidFill>
                <a:effectLst/>
                <a:latin typeface="メイリオ"/>
                <a:ea typeface="メイリオ"/>
                <a:cs typeface="メイリオ"/>
              </a:rPr>
              <a:t>システム</a:t>
            </a:r>
          </a:p>
        </p:txBody>
      </p:sp>
      <p:sp>
        <p:nvSpPr>
          <p:cNvPr id="73" name="角丸四角形 72"/>
          <p:cNvSpPr/>
          <p:nvPr/>
        </p:nvSpPr>
        <p:spPr bwMode="auto">
          <a:xfrm>
            <a:off x="3203848" y="2762951"/>
            <a:ext cx="792088" cy="504056"/>
          </a:xfrm>
          <a:prstGeom prst="roundRect">
            <a:avLst>
              <a:gd name="adj" fmla="val 0"/>
            </a:avLst>
          </a:prstGeom>
          <a:solidFill>
            <a:schemeClr val="tx1">
              <a:lumMod val="50000"/>
              <a:lumOff val="50000"/>
            </a:schemeClr>
          </a:solidFill>
          <a:ln>
            <a:noFill/>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ja-JP" altLang="en-US" sz="900" b="0" i="0" u="none" strike="noStrike" cap="none" normalizeH="0" dirty="0" smtClean="0">
                <a:ln>
                  <a:noFill/>
                </a:ln>
                <a:solidFill>
                  <a:srgbClr val="FFFFFF"/>
                </a:solidFill>
                <a:effectLst/>
                <a:latin typeface="メイリオ"/>
                <a:ea typeface="メイリオ"/>
                <a:cs typeface="メイリオ"/>
              </a:rPr>
              <a:t>個別</a:t>
            </a:r>
          </a:p>
          <a:p>
            <a:pPr marL="0" marR="0" indent="0" algn="ctr" defTabSz="914400" rtl="0" eaLnBrk="1" fontAlgn="base" latinLnBrk="0" hangingPunct="1">
              <a:lnSpc>
                <a:spcPct val="100000"/>
              </a:lnSpc>
              <a:spcBef>
                <a:spcPct val="20000"/>
              </a:spcBef>
              <a:spcAft>
                <a:spcPct val="0"/>
              </a:spcAft>
              <a:buClrTx/>
              <a:buSzTx/>
              <a:buFontTx/>
              <a:buNone/>
              <a:tabLst/>
            </a:pPr>
            <a:r>
              <a:rPr kumimoji="0" lang="ja-JP" altLang="en-US" sz="900" b="0" i="0" u="none" strike="noStrike" cap="none" normalizeH="0" dirty="0" smtClean="0">
                <a:ln>
                  <a:noFill/>
                </a:ln>
                <a:solidFill>
                  <a:srgbClr val="FFFFFF"/>
                </a:solidFill>
                <a:effectLst/>
                <a:latin typeface="メイリオ"/>
                <a:ea typeface="メイリオ"/>
                <a:cs typeface="メイリオ"/>
              </a:rPr>
              <a:t>システム</a:t>
            </a:r>
          </a:p>
        </p:txBody>
      </p:sp>
      <p:sp>
        <p:nvSpPr>
          <p:cNvPr id="74" name="角丸四角形 73"/>
          <p:cNvSpPr/>
          <p:nvPr/>
        </p:nvSpPr>
        <p:spPr bwMode="auto">
          <a:xfrm>
            <a:off x="4139952" y="2762951"/>
            <a:ext cx="792088" cy="504056"/>
          </a:xfrm>
          <a:prstGeom prst="roundRect">
            <a:avLst>
              <a:gd name="adj" fmla="val 0"/>
            </a:avLst>
          </a:prstGeom>
          <a:solidFill>
            <a:schemeClr val="tx1">
              <a:lumMod val="50000"/>
              <a:lumOff val="50000"/>
            </a:schemeClr>
          </a:solidFill>
          <a:ln>
            <a:noFill/>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ja-JP" altLang="en-US" sz="900" b="0" i="0" u="none" strike="noStrike" cap="none" normalizeH="0" dirty="0" smtClean="0">
                <a:ln>
                  <a:noFill/>
                </a:ln>
                <a:solidFill>
                  <a:srgbClr val="FFFFFF"/>
                </a:solidFill>
                <a:effectLst/>
                <a:latin typeface="メイリオ"/>
                <a:ea typeface="メイリオ"/>
                <a:cs typeface="メイリオ"/>
              </a:rPr>
              <a:t>個別</a:t>
            </a:r>
          </a:p>
          <a:p>
            <a:pPr marL="0" marR="0" indent="0" algn="ctr" defTabSz="914400" rtl="0" eaLnBrk="1" fontAlgn="base" latinLnBrk="0" hangingPunct="1">
              <a:lnSpc>
                <a:spcPct val="100000"/>
              </a:lnSpc>
              <a:spcBef>
                <a:spcPct val="20000"/>
              </a:spcBef>
              <a:spcAft>
                <a:spcPct val="0"/>
              </a:spcAft>
              <a:buClrTx/>
              <a:buSzTx/>
              <a:buFontTx/>
              <a:buNone/>
              <a:tabLst/>
            </a:pPr>
            <a:r>
              <a:rPr kumimoji="0" lang="ja-JP" altLang="en-US" sz="900" b="0" i="0" u="none" strike="noStrike" cap="none" normalizeH="0" dirty="0" smtClean="0">
                <a:ln>
                  <a:noFill/>
                </a:ln>
                <a:solidFill>
                  <a:srgbClr val="FFFFFF"/>
                </a:solidFill>
                <a:effectLst/>
                <a:latin typeface="メイリオ"/>
                <a:ea typeface="メイリオ"/>
                <a:cs typeface="メイリオ"/>
              </a:rPr>
              <a:t>システム</a:t>
            </a:r>
          </a:p>
        </p:txBody>
      </p:sp>
      <p:sp>
        <p:nvSpPr>
          <p:cNvPr id="75" name="フローチャート: 磁気ディスク 74"/>
          <p:cNvSpPr/>
          <p:nvPr/>
        </p:nvSpPr>
        <p:spPr bwMode="auto">
          <a:xfrm>
            <a:off x="1331640" y="3339015"/>
            <a:ext cx="792088" cy="432048"/>
          </a:xfrm>
          <a:prstGeom prst="flowChartMagneticDisk">
            <a:avLst/>
          </a:prstGeom>
          <a:solidFill>
            <a:srgbClr val="000090"/>
          </a:solidFill>
          <a:ln>
            <a:solidFill>
              <a:srgbClr val="FFFFFF"/>
            </a:solidFill>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ja-JP" altLang="en-US" sz="1200" b="0" i="0" u="none" strike="noStrike" cap="none" normalizeH="0" dirty="0" smtClean="0">
                <a:ln>
                  <a:noFill/>
                </a:ln>
                <a:solidFill>
                  <a:schemeClr val="bg1"/>
                </a:solidFill>
                <a:effectLst/>
                <a:latin typeface="メイリオ"/>
                <a:ea typeface="メイリオ"/>
                <a:cs typeface="メイリオ"/>
              </a:rPr>
              <a:t>個別</a:t>
            </a:r>
            <a:r>
              <a:rPr kumimoji="0" lang="en-US" altLang="ja-JP" sz="1200" b="0" i="0" u="none" strike="noStrike" cap="none" normalizeH="0" dirty="0" smtClean="0">
                <a:ln>
                  <a:noFill/>
                </a:ln>
                <a:solidFill>
                  <a:schemeClr val="bg1"/>
                </a:solidFill>
                <a:effectLst/>
                <a:latin typeface="メイリオ"/>
                <a:ea typeface="メイリオ"/>
                <a:cs typeface="メイリオ"/>
              </a:rPr>
              <a:t>DB</a:t>
            </a:r>
            <a:endParaRPr kumimoji="0" lang="ja-JP" altLang="en-US" sz="1200" b="0" i="0" u="none" strike="noStrike" cap="none" normalizeH="0" dirty="0" smtClean="0">
              <a:ln>
                <a:noFill/>
              </a:ln>
              <a:solidFill>
                <a:schemeClr val="bg1"/>
              </a:solidFill>
              <a:effectLst/>
              <a:latin typeface="メイリオ"/>
              <a:ea typeface="メイリオ"/>
              <a:cs typeface="メイリオ"/>
            </a:endParaRPr>
          </a:p>
        </p:txBody>
      </p:sp>
      <p:sp>
        <p:nvSpPr>
          <p:cNvPr id="76" name="フローチャート: 磁気ディスク 75"/>
          <p:cNvSpPr/>
          <p:nvPr/>
        </p:nvSpPr>
        <p:spPr bwMode="auto">
          <a:xfrm>
            <a:off x="2267744" y="3339015"/>
            <a:ext cx="792088" cy="432048"/>
          </a:xfrm>
          <a:prstGeom prst="flowChartMagneticDisk">
            <a:avLst/>
          </a:prstGeom>
          <a:solidFill>
            <a:srgbClr val="000090"/>
          </a:solidFill>
          <a:ln>
            <a:solidFill>
              <a:srgbClr val="FFFFFF"/>
            </a:solidFill>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ja-JP" altLang="en-US" sz="1200" b="0" i="0" u="none" strike="noStrike" cap="none" normalizeH="0" dirty="0" smtClean="0">
                <a:ln>
                  <a:noFill/>
                </a:ln>
                <a:solidFill>
                  <a:schemeClr val="bg1"/>
                </a:solidFill>
                <a:effectLst/>
                <a:latin typeface="メイリオ"/>
                <a:ea typeface="メイリオ"/>
                <a:cs typeface="メイリオ"/>
              </a:rPr>
              <a:t>個別</a:t>
            </a:r>
            <a:r>
              <a:rPr kumimoji="0" lang="en-US" altLang="ja-JP" sz="1200" b="0" i="0" u="none" strike="noStrike" cap="none" normalizeH="0" dirty="0" smtClean="0">
                <a:ln>
                  <a:noFill/>
                </a:ln>
                <a:solidFill>
                  <a:schemeClr val="bg1"/>
                </a:solidFill>
                <a:effectLst/>
                <a:latin typeface="メイリオ"/>
                <a:ea typeface="メイリオ"/>
                <a:cs typeface="メイリオ"/>
              </a:rPr>
              <a:t>DB</a:t>
            </a:r>
            <a:endParaRPr kumimoji="0" lang="ja-JP" altLang="en-US" sz="1200" b="0" i="0" u="none" strike="noStrike" cap="none" normalizeH="0" dirty="0" smtClean="0">
              <a:ln>
                <a:noFill/>
              </a:ln>
              <a:solidFill>
                <a:schemeClr val="bg1"/>
              </a:solidFill>
              <a:effectLst/>
              <a:latin typeface="メイリオ"/>
              <a:ea typeface="メイリオ"/>
              <a:cs typeface="メイリオ"/>
            </a:endParaRPr>
          </a:p>
        </p:txBody>
      </p:sp>
      <p:sp>
        <p:nvSpPr>
          <p:cNvPr id="77" name="フローチャート: 磁気ディスク 76"/>
          <p:cNvSpPr/>
          <p:nvPr/>
        </p:nvSpPr>
        <p:spPr bwMode="auto">
          <a:xfrm>
            <a:off x="3203848" y="3339015"/>
            <a:ext cx="792088" cy="432048"/>
          </a:xfrm>
          <a:prstGeom prst="flowChartMagneticDisk">
            <a:avLst/>
          </a:prstGeom>
          <a:solidFill>
            <a:srgbClr val="000090"/>
          </a:solidFill>
          <a:ln>
            <a:solidFill>
              <a:srgbClr val="FFFFFF"/>
            </a:solidFill>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ja-JP" altLang="en-US" sz="1200" b="0" i="0" u="none" strike="noStrike" cap="none" normalizeH="0" dirty="0" smtClean="0">
                <a:ln>
                  <a:noFill/>
                </a:ln>
                <a:solidFill>
                  <a:schemeClr val="bg1"/>
                </a:solidFill>
                <a:effectLst/>
                <a:latin typeface="メイリオ"/>
                <a:ea typeface="メイリオ"/>
                <a:cs typeface="メイリオ"/>
              </a:rPr>
              <a:t>個別</a:t>
            </a:r>
            <a:r>
              <a:rPr kumimoji="0" lang="en-US" altLang="ja-JP" sz="1200" b="0" i="0" u="none" strike="noStrike" cap="none" normalizeH="0" dirty="0" smtClean="0">
                <a:ln>
                  <a:noFill/>
                </a:ln>
                <a:solidFill>
                  <a:schemeClr val="bg1"/>
                </a:solidFill>
                <a:effectLst/>
                <a:latin typeface="メイリオ"/>
                <a:ea typeface="メイリオ"/>
                <a:cs typeface="メイリオ"/>
              </a:rPr>
              <a:t>DB</a:t>
            </a:r>
            <a:endParaRPr kumimoji="0" lang="ja-JP" altLang="en-US" sz="1200" b="0" i="0" u="none" strike="noStrike" cap="none" normalizeH="0" dirty="0" smtClean="0">
              <a:ln>
                <a:noFill/>
              </a:ln>
              <a:solidFill>
                <a:schemeClr val="bg1"/>
              </a:solidFill>
              <a:effectLst/>
              <a:latin typeface="メイリオ"/>
              <a:ea typeface="メイリオ"/>
              <a:cs typeface="メイリオ"/>
            </a:endParaRPr>
          </a:p>
        </p:txBody>
      </p:sp>
      <p:sp>
        <p:nvSpPr>
          <p:cNvPr id="78" name="フローチャート: 磁気ディスク 77"/>
          <p:cNvSpPr/>
          <p:nvPr/>
        </p:nvSpPr>
        <p:spPr bwMode="auto">
          <a:xfrm>
            <a:off x="4139952" y="3339015"/>
            <a:ext cx="792088" cy="432048"/>
          </a:xfrm>
          <a:prstGeom prst="flowChartMagneticDisk">
            <a:avLst/>
          </a:prstGeom>
          <a:solidFill>
            <a:srgbClr val="000090"/>
          </a:solidFill>
          <a:ln>
            <a:solidFill>
              <a:srgbClr val="FFFFFF"/>
            </a:solidFill>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ja-JP" altLang="en-US" sz="1200" b="0" i="0" u="none" strike="noStrike" cap="none" normalizeH="0" dirty="0" smtClean="0">
                <a:ln>
                  <a:noFill/>
                </a:ln>
                <a:solidFill>
                  <a:schemeClr val="bg1"/>
                </a:solidFill>
                <a:effectLst/>
                <a:latin typeface="メイリオ"/>
                <a:ea typeface="メイリオ"/>
                <a:cs typeface="メイリオ"/>
              </a:rPr>
              <a:t>個別</a:t>
            </a:r>
            <a:r>
              <a:rPr kumimoji="0" lang="en-US" altLang="ja-JP" sz="1200" b="0" i="0" u="none" strike="noStrike" cap="none" normalizeH="0" dirty="0" smtClean="0">
                <a:ln>
                  <a:noFill/>
                </a:ln>
                <a:solidFill>
                  <a:schemeClr val="bg1"/>
                </a:solidFill>
                <a:effectLst/>
                <a:latin typeface="メイリオ"/>
                <a:ea typeface="メイリオ"/>
                <a:cs typeface="メイリオ"/>
              </a:rPr>
              <a:t>DB</a:t>
            </a:r>
            <a:endParaRPr kumimoji="0" lang="ja-JP" altLang="en-US" sz="1200" b="0" i="0" u="none" strike="noStrike" cap="none" normalizeH="0" dirty="0" smtClean="0">
              <a:ln>
                <a:noFill/>
              </a:ln>
              <a:solidFill>
                <a:schemeClr val="bg1"/>
              </a:solidFill>
              <a:effectLst/>
              <a:latin typeface="メイリオ"/>
              <a:ea typeface="メイリオ"/>
              <a:cs typeface="メイリオ"/>
            </a:endParaRPr>
          </a:p>
        </p:txBody>
      </p:sp>
      <p:sp>
        <p:nvSpPr>
          <p:cNvPr id="101" name="テキスト ボックス 100"/>
          <p:cNvSpPr txBox="1"/>
          <p:nvPr/>
        </p:nvSpPr>
        <p:spPr>
          <a:xfrm>
            <a:off x="1403649" y="1898855"/>
            <a:ext cx="646331" cy="369332"/>
          </a:xfrm>
          <a:prstGeom prst="rect">
            <a:avLst/>
          </a:prstGeom>
          <a:noFill/>
          <a:ln>
            <a:noFill/>
          </a:ln>
        </p:spPr>
        <p:txBody>
          <a:bodyPr wrap="none" rtlCol="0">
            <a:spAutoFit/>
          </a:bodyPr>
          <a:lstStyle/>
          <a:p>
            <a:pPr algn="ctr"/>
            <a:r>
              <a:rPr kumimoji="1" lang="ja-JP" altLang="en-US" dirty="0" smtClean="0">
                <a:solidFill>
                  <a:srgbClr val="0000FF"/>
                </a:solidFill>
                <a:latin typeface="メイリオ"/>
                <a:ea typeface="メイリオ"/>
                <a:cs typeface="メイリオ"/>
              </a:rPr>
              <a:t>購買</a:t>
            </a:r>
            <a:endParaRPr kumimoji="1" lang="ja-JP" altLang="en-US" dirty="0">
              <a:solidFill>
                <a:srgbClr val="0000FF"/>
              </a:solidFill>
              <a:latin typeface="メイリオ"/>
              <a:ea typeface="メイリオ"/>
              <a:cs typeface="メイリオ"/>
            </a:endParaRPr>
          </a:p>
        </p:txBody>
      </p:sp>
      <p:sp>
        <p:nvSpPr>
          <p:cNvPr id="122" name="角丸四角形 121"/>
          <p:cNvSpPr/>
          <p:nvPr/>
        </p:nvSpPr>
        <p:spPr bwMode="auto">
          <a:xfrm>
            <a:off x="1259632" y="4707167"/>
            <a:ext cx="3744416" cy="1512168"/>
          </a:xfrm>
          <a:prstGeom prst="roundRect">
            <a:avLst>
              <a:gd name="adj" fmla="val 0"/>
            </a:avLst>
          </a:prstGeom>
          <a:solidFill>
            <a:srgbClr val="77933C"/>
          </a:solidFill>
          <a:ln>
            <a:noFill/>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vert="horz" wrap="square" lIns="91440" tIns="45720" rIns="91440" bIns="45720" numCol="1" rtlCol="0" anchor="ctr" anchorCtr="0" compatLnSpc="1">
            <a:prstTxWarp prst="textNoShape">
              <a:avLst/>
            </a:prstTxWarp>
          </a:bodyPr>
          <a:lstStyle/>
          <a:p>
            <a:pPr marL="742950" lvl="1" indent="-285750">
              <a:spcBef>
                <a:spcPts val="0"/>
              </a:spcBef>
              <a:buFont typeface="Wingdings" charset="2"/>
              <a:buChar char="v"/>
            </a:pPr>
            <a:r>
              <a:rPr kumimoji="0" lang="ja-JP" altLang="en-US" sz="1400" b="0" i="0" u="none" strike="noStrike" cap="none" normalizeH="0" dirty="0" smtClean="0">
                <a:ln>
                  <a:noFill/>
                </a:ln>
                <a:solidFill>
                  <a:schemeClr val="bg1"/>
                </a:solidFill>
                <a:effectLst/>
                <a:latin typeface="メイリオ"/>
                <a:ea typeface="メイリオ"/>
                <a:cs typeface="メイリオ"/>
              </a:rPr>
              <a:t>処理にタイムラグ</a:t>
            </a:r>
            <a:r>
              <a:rPr kumimoji="0" lang="ja-JP" altLang="en-US" sz="1400" dirty="0" smtClean="0">
                <a:solidFill>
                  <a:schemeClr val="bg1"/>
                </a:solidFill>
                <a:latin typeface="メイリオ"/>
                <a:ea typeface="メイリオ"/>
                <a:cs typeface="メイリオ"/>
              </a:rPr>
              <a:t>が</a:t>
            </a:r>
            <a:r>
              <a:rPr kumimoji="0" lang="ja-JP" altLang="en-US" sz="1400" b="0" i="0" u="none" strike="noStrike" cap="none" normalizeH="0" dirty="0" smtClean="0">
                <a:ln>
                  <a:noFill/>
                </a:ln>
                <a:solidFill>
                  <a:schemeClr val="bg1"/>
                </a:solidFill>
                <a:effectLst/>
                <a:latin typeface="メイリオ"/>
                <a:ea typeface="メイリオ"/>
                <a:cs typeface="メイリオ"/>
              </a:rPr>
              <a:t>発生</a:t>
            </a:r>
          </a:p>
          <a:p>
            <a:pPr marL="742950" lvl="1" indent="-285750">
              <a:spcBef>
                <a:spcPts val="0"/>
              </a:spcBef>
              <a:buFont typeface="Wingdings" charset="2"/>
              <a:buChar char="v"/>
            </a:pPr>
            <a:r>
              <a:rPr kumimoji="0" lang="ja-JP" altLang="en-US" sz="1400" b="0" i="0" u="none" strike="noStrike" cap="none" normalizeH="0" dirty="0" smtClean="0">
                <a:ln>
                  <a:noFill/>
                </a:ln>
                <a:solidFill>
                  <a:schemeClr val="bg1"/>
                </a:solidFill>
                <a:effectLst/>
                <a:latin typeface="メイリオ"/>
                <a:ea typeface="メイリオ"/>
                <a:cs typeface="メイリオ"/>
              </a:rPr>
              <a:t>二重入力によりマスターの分散</a:t>
            </a:r>
          </a:p>
          <a:p>
            <a:pPr marL="742950" lvl="1" indent="-285750">
              <a:spcBef>
                <a:spcPts val="0"/>
              </a:spcBef>
              <a:buFont typeface="Wingdings" charset="2"/>
              <a:buChar char="v"/>
            </a:pPr>
            <a:r>
              <a:rPr kumimoji="0" lang="ja-JP" altLang="en-US" sz="1400" dirty="0" smtClean="0">
                <a:solidFill>
                  <a:schemeClr val="bg1"/>
                </a:solidFill>
                <a:latin typeface="メイリオ"/>
                <a:ea typeface="メイリオ"/>
                <a:cs typeface="メイリオ"/>
              </a:rPr>
              <a:t>個別設計・構築</a:t>
            </a:r>
          </a:p>
          <a:p>
            <a:pPr marL="742950" lvl="1" indent="-285750">
              <a:spcBef>
                <a:spcPts val="0"/>
              </a:spcBef>
              <a:buFont typeface="Wingdings" charset="2"/>
              <a:buChar char="v"/>
            </a:pPr>
            <a:r>
              <a:rPr kumimoji="0" lang="ja-JP" altLang="en-US" sz="1400" dirty="0" smtClean="0">
                <a:solidFill>
                  <a:schemeClr val="bg1"/>
                </a:solidFill>
                <a:latin typeface="メイリオ"/>
                <a:ea typeface="メイリオ"/>
                <a:cs typeface="メイリオ"/>
              </a:rPr>
              <a:t>データやプロセスの不整合</a:t>
            </a:r>
          </a:p>
          <a:p>
            <a:pPr marL="742950" lvl="1" indent="-285750">
              <a:spcBef>
                <a:spcPts val="0"/>
              </a:spcBef>
              <a:buFont typeface="Wingdings" charset="2"/>
              <a:buChar char="v"/>
            </a:pPr>
            <a:r>
              <a:rPr kumimoji="0" lang="ja-JP" altLang="en-US" sz="1400" b="0" i="0" u="none" strike="noStrike" cap="none" normalizeH="0" dirty="0" smtClean="0">
                <a:ln>
                  <a:noFill/>
                </a:ln>
                <a:solidFill>
                  <a:schemeClr val="bg1"/>
                </a:solidFill>
                <a:effectLst/>
                <a:latin typeface="メイリオ"/>
                <a:ea typeface="メイリオ"/>
                <a:cs typeface="メイリオ"/>
              </a:rPr>
              <a:t>個別維持管理による運用負担</a:t>
            </a:r>
          </a:p>
          <a:p>
            <a:pPr marL="742950" lvl="1" indent="-285750">
              <a:spcBef>
                <a:spcPts val="0"/>
              </a:spcBef>
              <a:buFont typeface="Wingdings" charset="2"/>
              <a:buChar char="v"/>
            </a:pPr>
            <a:r>
              <a:rPr kumimoji="0" lang="ja-JP" altLang="en-US" sz="1400" b="0" i="0" u="none" strike="noStrike" cap="none" normalizeH="0" dirty="0" smtClean="0">
                <a:ln>
                  <a:noFill/>
                </a:ln>
                <a:solidFill>
                  <a:schemeClr val="bg1"/>
                </a:solidFill>
                <a:effectLst/>
                <a:latin typeface="メイリオ"/>
                <a:ea typeface="メイリオ"/>
                <a:cs typeface="メイリオ"/>
              </a:rPr>
              <a:t>プロセス全体の可視性なし</a:t>
            </a:r>
          </a:p>
        </p:txBody>
      </p:sp>
      <p:sp>
        <p:nvSpPr>
          <p:cNvPr id="126" name="角丸四角形 125"/>
          <p:cNvSpPr/>
          <p:nvPr/>
        </p:nvSpPr>
        <p:spPr bwMode="auto">
          <a:xfrm>
            <a:off x="1259632" y="4131103"/>
            <a:ext cx="3744416" cy="504056"/>
          </a:xfrm>
          <a:prstGeom prst="roundRect">
            <a:avLst>
              <a:gd name="adj" fmla="val 0"/>
            </a:avLst>
          </a:prstGeom>
          <a:solidFill>
            <a:srgbClr val="77933C"/>
          </a:solidFill>
          <a:ln>
            <a:noFill/>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ts val="0"/>
              </a:spcBef>
              <a:spcAft>
                <a:spcPct val="0"/>
              </a:spcAft>
              <a:buClrTx/>
              <a:buSzTx/>
              <a:buFontTx/>
              <a:buNone/>
              <a:tabLst/>
            </a:pPr>
            <a:r>
              <a:rPr kumimoji="0" lang="ja-JP" altLang="en-US" sz="1400" b="0" i="0" u="none" strike="noStrike" cap="none" normalizeH="0" dirty="0" smtClean="0">
                <a:ln>
                  <a:noFill/>
                </a:ln>
                <a:solidFill>
                  <a:schemeClr val="bg1"/>
                </a:solidFill>
                <a:effectLst/>
                <a:latin typeface="メイリオ"/>
                <a:ea typeface="メイリオ"/>
                <a:cs typeface="メイリオ"/>
              </a:rPr>
              <a:t>業務個別に</a:t>
            </a:r>
          </a:p>
          <a:p>
            <a:pPr marL="0" marR="0" indent="0" algn="ctr" defTabSz="914400" rtl="0" eaLnBrk="1" fontAlgn="base" latinLnBrk="0" hangingPunct="1">
              <a:lnSpc>
                <a:spcPct val="100000"/>
              </a:lnSpc>
              <a:spcBef>
                <a:spcPts val="0"/>
              </a:spcBef>
              <a:spcAft>
                <a:spcPct val="0"/>
              </a:spcAft>
              <a:buClrTx/>
              <a:buSzTx/>
              <a:buFontTx/>
              <a:buNone/>
              <a:tabLst/>
            </a:pPr>
            <a:r>
              <a:rPr kumimoji="0" lang="ja-JP" altLang="en-US" sz="1400" dirty="0" smtClean="0">
                <a:solidFill>
                  <a:schemeClr val="bg1"/>
                </a:solidFill>
                <a:latin typeface="メイリオ"/>
                <a:ea typeface="メイリオ"/>
                <a:cs typeface="メイリオ"/>
              </a:rPr>
              <a:t>プロセス・データの整合性を確保</a:t>
            </a:r>
            <a:endParaRPr kumimoji="0" lang="ja-JP" altLang="en-US" sz="1400" b="0" i="0" u="none" strike="noStrike" cap="none" normalizeH="0" dirty="0" smtClean="0">
              <a:ln>
                <a:noFill/>
              </a:ln>
              <a:solidFill>
                <a:schemeClr val="bg1"/>
              </a:solidFill>
              <a:effectLst/>
              <a:latin typeface="メイリオ"/>
              <a:ea typeface="メイリオ"/>
              <a:cs typeface="メイリオ"/>
            </a:endParaRPr>
          </a:p>
        </p:txBody>
      </p:sp>
      <p:sp>
        <p:nvSpPr>
          <p:cNvPr id="88" name="角丸四角形 87"/>
          <p:cNvSpPr/>
          <p:nvPr/>
        </p:nvSpPr>
        <p:spPr bwMode="auto">
          <a:xfrm>
            <a:off x="5148882" y="1826847"/>
            <a:ext cx="936104" cy="2160240"/>
          </a:xfrm>
          <a:prstGeom prst="roundRect">
            <a:avLst>
              <a:gd name="adj" fmla="val 0"/>
            </a:avLst>
          </a:prstGeom>
          <a:solidFill>
            <a:srgbClr val="FFFBD2"/>
          </a:solidFill>
          <a:ln>
            <a:noFill/>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0" lang="ja-JP" altLang="en-US" sz="1400" b="0" i="0" u="none" strike="noStrike" cap="none" normalizeH="0" dirty="0" smtClean="0">
              <a:ln>
                <a:noFill/>
              </a:ln>
              <a:solidFill>
                <a:srgbClr val="484848"/>
              </a:solidFill>
              <a:effectLst/>
              <a:latin typeface="メイリオ"/>
              <a:ea typeface="メイリオ"/>
              <a:cs typeface="メイリオ"/>
            </a:endParaRPr>
          </a:p>
        </p:txBody>
      </p:sp>
      <p:sp>
        <p:nvSpPr>
          <p:cNvPr id="89" name="角丸四角形 88"/>
          <p:cNvSpPr/>
          <p:nvPr/>
        </p:nvSpPr>
        <p:spPr bwMode="auto">
          <a:xfrm>
            <a:off x="6084986" y="1826847"/>
            <a:ext cx="936104" cy="2160240"/>
          </a:xfrm>
          <a:prstGeom prst="roundRect">
            <a:avLst>
              <a:gd name="adj" fmla="val 0"/>
            </a:avLst>
          </a:prstGeom>
          <a:solidFill>
            <a:srgbClr val="FFFBD2"/>
          </a:solidFill>
          <a:ln>
            <a:noFill/>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0" lang="ja-JP" altLang="en-US" sz="1400" b="0" i="0" u="none" strike="noStrike" cap="none" normalizeH="0" smtClean="0">
              <a:ln>
                <a:noFill/>
              </a:ln>
              <a:solidFill>
                <a:srgbClr val="484848"/>
              </a:solidFill>
              <a:effectLst/>
              <a:latin typeface="メイリオ"/>
              <a:ea typeface="メイリオ"/>
              <a:cs typeface="メイリオ"/>
            </a:endParaRPr>
          </a:p>
        </p:txBody>
      </p:sp>
      <p:sp>
        <p:nvSpPr>
          <p:cNvPr id="90" name="角丸四角形 89"/>
          <p:cNvSpPr/>
          <p:nvPr/>
        </p:nvSpPr>
        <p:spPr bwMode="auto">
          <a:xfrm>
            <a:off x="7021090" y="1826847"/>
            <a:ext cx="936104" cy="2160240"/>
          </a:xfrm>
          <a:prstGeom prst="roundRect">
            <a:avLst>
              <a:gd name="adj" fmla="val 0"/>
            </a:avLst>
          </a:prstGeom>
          <a:solidFill>
            <a:srgbClr val="FFFBD2"/>
          </a:solidFill>
          <a:ln>
            <a:noFill/>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0" lang="ja-JP" altLang="en-US" sz="1400" b="0" i="0" u="none" strike="noStrike" cap="none" normalizeH="0" smtClean="0">
              <a:ln>
                <a:noFill/>
              </a:ln>
              <a:solidFill>
                <a:srgbClr val="484848"/>
              </a:solidFill>
              <a:effectLst/>
              <a:latin typeface="メイリオ"/>
              <a:ea typeface="メイリオ"/>
              <a:cs typeface="メイリオ"/>
            </a:endParaRPr>
          </a:p>
        </p:txBody>
      </p:sp>
      <p:sp>
        <p:nvSpPr>
          <p:cNvPr id="91" name="角丸四角形 90"/>
          <p:cNvSpPr/>
          <p:nvPr/>
        </p:nvSpPr>
        <p:spPr bwMode="auto">
          <a:xfrm>
            <a:off x="7956376" y="1826847"/>
            <a:ext cx="936104" cy="2160240"/>
          </a:xfrm>
          <a:prstGeom prst="roundRect">
            <a:avLst>
              <a:gd name="adj" fmla="val 0"/>
            </a:avLst>
          </a:prstGeom>
          <a:solidFill>
            <a:srgbClr val="FFFBD2"/>
          </a:solidFill>
          <a:ln>
            <a:noFill/>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0" lang="ja-JP" altLang="en-US" sz="1400" b="0" i="0" u="none" strike="noStrike" cap="none" normalizeH="0" smtClean="0">
              <a:ln>
                <a:noFill/>
              </a:ln>
              <a:solidFill>
                <a:srgbClr val="484848"/>
              </a:solidFill>
              <a:effectLst/>
              <a:latin typeface="メイリオ"/>
              <a:ea typeface="メイリオ"/>
              <a:cs typeface="メイリオ"/>
            </a:endParaRPr>
          </a:p>
        </p:txBody>
      </p:sp>
      <p:sp>
        <p:nvSpPr>
          <p:cNvPr id="4" name="角丸四角形 3"/>
          <p:cNvSpPr/>
          <p:nvPr/>
        </p:nvSpPr>
        <p:spPr bwMode="auto">
          <a:xfrm>
            <a:off x="5148064" y="1178775"/>
            <a:ext cx="3744416" cy="432048"/>
          </a:xfrm>
          <a:prstGeom prst="roundRect">
            <a:avLst>
              <a:gd name="adj" fmla="val 0"/>
            </a:avLst>
          </a:prstGeom>
          <a:solidFill>
            <a:srgbClr val="3366FF"/>
          </a:solidFill>
          <a:ln>
            <a:noFill/>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en-US" altLang="ja-JP" sz="1400" b="0" i="0" u="none" strike="noStrike" cap="none" normalizeH="0" dirty="0" smtClean="0">
                <a:ln>
                  <a:noFill/>
                </a:ln>
                <a:solidFill>
                  <a:schemeClr val="bg1"/>
                </a:solidFill>
                <a:effectLst/>
                <a:latin typeface="メイリオ"/>
                <a:ea typeface="メイリオ"/>
                <a:cs typeface="メイリオ"/>
              </a:rPr>
              <a:t>ERP</a:t>
            </a:r>
            <a:r>
              <a:rPr kumimoji="0" lang="ja-JP" altLang="en-US" sz="1400" b="0" i="0" u="none" strike="noStrike" cap="none" normalizeH="0" dirty="0" smtClean="0">
                <a:ln>
                  <a:noFill/>
                </a:ln>
                <a:solidFill>
                  <a:schemeClr val="bg1"/>
                </a:solidFill>
                <a:effectLst/>
                <a:latin typeface="メイリオ"/>
                <a:ea typeface="メイリオ"/>
                <a:cs typeface="メイリオ"/>
              </a:rPr>
              <a:t>システム</a:t>
            </a:r>
          </a:p>
        </p:txBody>
      </p:sp>
      <p:sp>
        <p:nvSpPr>
          <p:cNvPr id="81" name="角丸四角形 80"/>
          <p:cNvSpPr/>
          <p:nvPr/>
        </p:nvSpPr>
        <p:spPr bwMode="auto">
          <a:xfrm>
            <a:off x="5220072" y="2330903"/>
            <a:ext cx="216024" cy="144016"/>
          </a:xfrm>
          <a:prstGeom prst="roundRect">
            <a:avLst/>
          </a:prstGeom>
          <a:solidFill>
            <a:srgbClr val="FF6600"/>
          </a:solidFill>
          <a:ln>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0" lang="ja-JP" altLang="en-US" sz="1400" b="0" i="0" u="none" strike="noStrike" cap="none" normalizeH="0" smtClean="0">
              <a:ln>
                <a:noFill/>
              </a:ln>
              <a:solidFill>
                <a:srgbClr val="484848"/>
              </a:solidFill>
              <a:effectLst/>
              <a:latin typeface="メイリオ"/>
              <a:ea typeface="メイリオ"/>
              <a:cs typeface="メイリオ"/>
            </a:endParaRPr>
          </a:p>
        </p:txBody>
      </p:sp>
      <p:sp>
        <p:nvSpPr>
          <p:cNvPr id="82" name="角丸四角形 81"/>
          <p:cNvSpPr/>
          <p:nvPr/>
        </p:nvSpPr>
        <p:spPr bwMode="auto">
          <a:xfrm>
            <a:off x="5796136" y="2330903"/>
            <a:ext cx="216024" cy="144016"/>
          </a:xfrm>
          <a:prstGeom prst="roundRect">
            <a:avLst/>
          </a:prstGeom>
          <a:solidFill>
            <a:schemeClr val="accent6">
              <a:lumMod val="60000"/>
              <a:lumOff val="40000"/>
            </a:schemeClr>
          </a:solidFill>
          <a:ln>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0" lang="ja-JP" altLang="en-US" sz="1400" b="0" i="0" u="none" strike="noStrike" cap="none" normalizeH="0" dirty="0" smtClean="0">
              <a:ln>
                <a:noFill/>
              </a:ln>
              <a:solidFill>
                <a:srgbClr val="484848"/>
              </a:solidFill>
              <a:effectLst/>
              <a:latin typeface="メイリオ"/>
              <a:ea typeface="メイリオ"/>
              <a:cs typeface="メイリオ"/>
            </a:endParaRPr>
          </a:p>
        </p:txBody>
      </p:sp>
      <p:cxnSp>
        <p:nvCxnSpPr>
          <p:cNvPr id="83" name="カギ線コネクタ 82"/>
          <p:cNvCxnSpPr>
            <a:stCxn id="85" idx="3"/>
            <a:endCxn id="82" idx="1"/>
          </p:cNvCxnSpPr>
          <p:nvPr/>
        </p:nvCxnSpPr>
        <p:spPr bwMode="auto">
          <a:xfrm flipV="1">
            <a:off x="5436096" y="2402911"/>
            <a:ext cx="360040" cy="216024"/>
          </a:xfrm>
          <a:prstGeom prst="bentConnector3">
            <a:avLst>
              <a:gd name="adj1" fmla="val 50000"/>
            </a:avLst>
          </a:prstGeom>
          <a:ln>
            <a:headEnd type="none" w="med" len="med"/>
            <a:tailEnd type="triangle"/>
          </a:ln>
        </p:spPr>
        <p:style>
          <a:lnRef idx="1">
            <a:schemeClr val="accent1"/>
          </a:lnRef>
          <a:fillRef idx="3">
            <a:schemeClr val="accent1"/>
          </a:fillRef>
          <a:effectRef idx="2">
            <a:schemeClr val="accent1"/>
          </a:effectRef>
          <a:fontRef idx="minor">
            <a:schemeClr val="lt1"/>
          </a:fontRef>
        </p:style>
      </p:cxnSp>
      <p:cxnSp>
        <p:nvCxnSpPr>
          <p:cNvPr id="84" name="直線矢印コネクタ 83"/>
          <p:cNvCxnSpPr>
            <a:stCxn id="81" idx="3"/>
            <a:endCxn id="82" idx="1"/>
          </p:cNvCxnSpPr>
          <p:nvPr/>
        </p:nvCxnSpPr>
        <p:spPr bwMode="auto">
          <a:xfrm>
            <a:off x="5436096" y="2402911"/>
            <a:ext cx="360040" cy="0"/>
          </a:xfrm>
          <a:prstGeom prst="straightConnector1">
            <a:avLst/>
          </a:prstGeom>
          <a:ln>
            <a:headEnd type="none" w="med" len="med"/>
            <a:tailEnd type="triangle"/>
          </a:ln>
        </p:spPr>
        <p:style>
          <a:lnRef idx="1">
            <a:schemeClr val="accent1"/>
          </a:lnRef>
          <a:fillRef idx="3">
            <a:schemeClr val="accent1"/>
          </a:fillRef>
          <a:effectRef idx="2">
            <a:schemeClr val="accent1"/>
          </a:effectRef>
          <a:fontRef idx="minor">
            <a:schemeClr val="lt1"/>
          </a:fontRef>
        </p:style>
      </p:cxnSp>
      <p:sp>
        <p:nvSpPr>
          <p:cNvPr id="85" name="角丸四角形 84"/>
          <p:cNvSpPr/>
          <p:nvPr/>
        </p:nvSpPr>
        <p:spPr bwMode="auto">
          <a:xfrm>
            <a:off x="5220072" y="2546927"/>
            <a:ext cx="216024" cy="144016"/>
          </a:xfrm>
          <a:prstGeom prst="roundRect">
            <a:avLst/>
          </a:prstGeom>
          <a:solidFill>
            <a:srgbClr val="800000"/>
          </a:solidFill>
          <a:ln>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0" lang="ja-JP" altLang="en-US" sz="1400" b="0" i="0" u="none" strike="noStrike" cap="none" normalizeH="0" smtClean="0">
              <a:ln>
                <a:noFill/>
              </a:ln>
              <a:solidFill>
                <a:srgbClr val="484848"/>
              </a:solidFill>
              <a:effectLst/>
              <a:latin typeface="メイリオ"/>
              <a:ea typeface="メイリオ"/>
              <a:cs typeface="メイリオ"/>
            </a:endParaRPr>
          </a:p>
        </p:txBody>
      </p:sp>
      <p:sp>
        <p:nvSpPr>
          <p:cNvPr id="86" name="角丸四角形 85"/>
          <p:cNvSpPr/>
          <p:nvPr/>
        </p:nvSpPr>
        <p:spPr bwMode="auto">
          <a:xfrm>
            <a:off x="5220072" y="2762951"/>
            <a:ext cx="3600400" cy="1106316"/>
          </a:xfrm>
          <a:prstGeom prst="roundRect">
            <a:avLst>
              <a:gd name="adj" fmla="val 0"/>
            </a:avLst>
          </a:prstGeom>
          <a:solidFill>
            <a:srgbClr val="FF6600"/>
          </a:solidFill>
          <a:ln>
            <a:noFill/>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defTabSz="914400" rtl="0" eaLnBrk="1" fontAlgn="base" latinLnBrk="0" hangingPunct="1">
              <a:lnSpc>
                <a:spcPct val="100000"/>
              </a:lnSpc>
              <a:spcBef>
                <a:spcPct val="20000"/>
              </a:spcBef>
              <a:spcAft>
                <a:spcPct val="0"/>
              </a:spcAft>
              <a:buClrTx/>
              <a:buSzTx/>
              <a:buFontTx/>
              <a:buNone/>
              <a:tabLst/>
            </a:pPr>
            <a:r>
              <a:rPr kumimoji="0" lang="en-US" altLang="ja-JP" sz="1200" b="0" i="0" u="none" strike="noStrike" cap="none" normalizeH="0" dirty="0" smtClean="0">
                <a:ln>
                  <a:noFill/>
                </a:ln>
                <a:solidFill>
                  <a:srgbClr val="FFFFFF"/>
                </a:solidFill>
                <a:effectLst/>
                <a:latin typeface="メイリオ"/>
                <a:ea typeface="メイリオ"/>
                <a:cs typeface="メイリオ"/>
              </a:rPr>
              <a:t>ERP</a:t>
            </a:r>
            <a:r>
              <a:rPr kumimoji="0" lang="ja-JP" altLang="en-US" sz="1200" b="0" i="0" u="none" strike="noStrike" cap="none" normalizeH="0" dirty="0" smtClean="0">
                <a:ln>
                  <a:noFill/>
                </a:ln>
                <a:solidFill>
                  <a:srgbClr val="FFFFFF"/>
                </a:solidFill>
                <a:effectLst/>
                <a:latin typeface="メイリオ"/>
                <a:ea typeface="メイリオ"/>
                <a:cs typeface="メイリオ"/>
              </a:rPr>
              <a:t>システム</a:t>
            </a:r>
          </a:p>
          <a:p>
            <a:pPr marL="0" marR="0" indent="0" defTabSz="914400" rtl="0" eaLnBrk="1" fontAlgn="base" latinLnBrk="0" hangingPunct="1">
              <a:lnSpc>
                <a:spcPct val="100000"/>
              </a:lnSpc>
              <a:spcBef>
                <a:spcPct val="20000"/>
              </a:spcBef>
              <a:spcAft>
                <a:spcPct val="0"/>
              </a:spcAft>
              <a:buClrTx/>
              <a:buSzTx/>
              <a:buFontTx/>
              <a:buNone/>
              <a:tabLst/>
            </a:pPr>
            <a:endParaRPr kumimoji="0" lang="ja-JP" altLang="en-US" sz="900" dirty="0">
              <a:solidFill>
                <a:srgbClr val="008000"/>
              </a:solidFill>
              <a:latin typeface="メイリオ"/>
              <a:ea typeface="メイリオ"/>
              <a:cs typeface="メイリオ"/>
            </a:endParaRPr>
          </a:p>
          <a:p>
            <a:pPr marL="0" marR="0" indent="0" defTabSz="914400" rtl="0" eaLnBrk="1" fontAlgn="base" latinLnBrk="0" hangingPunct="1">
              <a:lnSpc>
                <a:spcPct val="100000"/>
              </a:lnSpc>
              <a:spcBef>
                <a:spcPct val="20000"/>
              </a:spcBef>
              <a:spcAft>
                <a:spcPct val="0"/>
              </a:spcAft>
              <a:buClrTx/>
              <a:buSzTx/>
              <a:buFontTx/>
              <a:buNone/>
              <a:tabLst/>
            </a:pPr>
            <a:endParaRPr kumimoji="0" lang="ja-JP" altLang="en-US" sz="900" b="0" i="0" u="none" strike="noStrike" cap="none" normalizeH="0" dirty="0" smtClean="0">
              <a:ln>
                <a:noFill/>
              </a:ln>
              <a:solidFill>
                <a:srgbClr val="008000"/>
              </a:solidFill>
              <a:effectLst/>
              <a:latin typeface="メイリオ"/>
              <a:ea typeface="メイリオ"/>
              <a:cs typeface="メイリオ"/>
            </a:endParaRPr>
          </a:p>
        </p:txBody>
      </p:sp>
      <p:sp>
        <p:nvSpPr>
          <p:cNvPr id="87" name="フローチャート: 磁気ディスク 86"/>
          <p:cNvSpPr/>
          <p:nvPr/>
        </p:nvSpPr>
        <p:spPr bwMode="auto">
          <a:xfrm>
            <a:off x="5292080" y="3339015"/>
            <a:ext cx="3454644" cy="432048"/>
          </a:xfrm>
          <a:prstGeom prst="flowChartMagneticDisk">
            <a:avLst/>
          </a:prstGeom>
          <a:solidFill>
            <a:srgbClr val="3366FF"/>
          </a:solidFill>
          <a:ln>
            <a:solidFill>
              <a:schemeClr val="bg1"/>
            </a:solidFill>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ja-JP" altLang="en-US" sz="1200" dirty="0" smtClean="0">
                <a:solidFill>
                  <a:schemeClr val="bg1"/>
                </a:solidFill>
                <a:latin typeface="メイリオ"/>
                <a:ea typeface="メイリオ"/>
                <a:cs typeface="メイリオ"/>
              </a:rPr>
              <a:t>全社</a:t>
            </a:r>
            <a:r>
              <a:rPr kumimoji="0" lang="ja-JP" altLang="en-US" sz="1200" b="0" i="0" u="none" strike="noStrike" cap="none" normalizeH="0" dirty="0" smtClean="0">
                <a:ln>
                  <a:noFill/>
                </a:ln>
                <a:solidFill>
                  <a:schemeClr val="bg1"/>
                </a:solidFill>
                <a:effectLst/>
                <a:latin typeface="メイリオ"/>
                <a:ea typeface="メイリオ"/>
                <a:cs typeface="メイリオ"/>
              </a:rPr>
              <a:t>統合</a:t>
            </a:r>
            <a:r>
              <a:rPr kumimoji="0" lang="en-US" altLang="ja-JP" sz="1200" b="0" i="0" u="none" strike="noStrike" cap="none" normalizeH="0" dirty="0" smtClean="0">
                <a:ln>
                  <a:noFill/>
                </a:ln>
                <a:solidFill>
                  <a:schemeClr val="bg1"/>
                </a:solidFill>
                <a:effectLst/>
                <a:latin typeface="メイリオ"/>
                <a:ea typeface="メイリオ"/>
                <a:cs typeface="メイリオ"/>
              </a:rPr>
              <a:t>DB</a:t>
            </a:r>
            <a:endParaRPr kumimoji="0" lang="ja-JP" altLang="en-US" sz="1200" b="0" i="0" u="none" strike="noStrike" cap="none" normalizeH="0" dirty="0" smtClean="0">
              <a:ln>
                <a:noFill/>
              </a:ln>
              <a:solidFill>
                <a:schemeClr val="bg1"/>
              </a:solidFill>
              <a:effectLst/>
              <a:latin typeface="メイリオ"/>
              <a:ea typeface="メイリオ"/>
              <a:cs typeface="メイリオ"/>
            </a:endParaRPr>
          </a:p>
        </p:txBody>
      </p:sp>
      <p:sp>
        <p:nvSpPr>
          <p:cNvPr id="92" name="テキスト ボックス 91"/>
          <p:cNvSpPr txBox="1"/>
          <p:nvPr/>
        </p:nvSpPr>
        <p:spPr>
          <a:xfrm>
            <a:off x="6223413" y="1898855"/>
            <a:ext cx="646331" cy="369332"/>
          </a:xfrm>
          <a:prstGeom prst="rect">
            <a:avLst/>
          </a:prstGeom>
          <a:noFill/>
          <a:ln>
            <a:noFill/>
          </a:ln>
        </p:spPr>
        <p:txBody>
          <a:bodyPr wrap="none" rtlCol="0">
            <a:spAutoFit/>
          </a:bodyPr>
          <a:lstStyle/>
          <a:p>
            <a:pPr algn="ctr"/>
            <a:r>
              <a:rPr lang="ja-JP" altLang="en-US" dirty="0" smtClean="0">
                <a:solidFill>
                  <a:srgbClr val="0000FF"/>
                </a:solidFill>
                <a:latin typeface="メイリオ"/>
                <a:ea typeface="メイリオ"/>
                <a:cs typeface="メイリオ"/>
              </a:rPr>
              <a:t>生産</a:t>
            </a:r>
            <a:endParaRPr kumimoji="1" lang="ja-JP" altLang="en-US" dirty="0">
              <a:solidFill>
                <a:srgbClr val="0000FF"/>
              </a:solidFill>
              <a:latin typeface="メイリオ"/>
              <a:ea typeface="メイリオ"/>
              <a:cs typeface="メイリオ"/>
            </a:endParaRPr>
          </a:p>
        </p:txBody>
      </p:sp>
      <p:sp>
        <p:nvSpPr>
          <p:cNvPr id="93" name="テキスト ボックス 92"/>
          <p:cNvSpPr txBox="1"/>
          <p:nvPr/>
        </p:nvSpPr>
        <p:spPr>
          <a:xfrm>
            <a:off x="5292080" y="1898855"/>
            <a:ext cx="646331" cy="369332"/>
          </a:xfrm>
          <a:prstGeom prst="rect">
            <a:avLst/>
          </a:prstGeom>
          <a:noFill/>
          <a:ln>
            <a:noFill/>
          </a:ln>
        </p:spPr>
        <p:txBody>
          <a:bodyPr wrap="none" rtlCol="0">
            <a:spAutoFit/>
          </a:bodyPr>
          <a:lstStyle/>
          <a:p>
            <a:pPr algn="ctr"/>
            <a:r>
              <a:rPr kumimoji="1" lang="ja-JP" altLang="en-US" dirty="0" smtClean="0">
                <a:solidFill>
                  <a:srgbClr val="0000FF"/>
                </a:solidFill>
                <a:latin typeface="メイリオ"/>
                <a:ea typeface="メイリオ"/>
                <a:cs typeface="メイリオ"/>
              </a:rPr>
              <a:t>購買</a:t>
            </a:r>
            <a:endParaRPr kumimoji="1" lang="ja-JP" altLang="en-US" dirty="0">
              <a:solidFill>
                <a:srgbClr val="0000FF"/>
              </a:solidFill>
              <a:latin typeface="メイリオ"/>
              <a:ea typeface="メイリオ"/>
              <a:cs typeface="メイリオ"/>
            </a:endParaRPr>
          </a:p>
        </p:txBody>
      </p:sp>
      <p:sp>
        <p:nvSpPr>
          <p:cNvPr id="94" name="テキスト ボックス 93"/>
          <p:cNvSpPr txBox="1"/>
          <p:nvPr/>
        </p:nvSpPr>
        <p:spPr>
          <a:xfrm>
            <a:off x="7164288" y="1898855"/>
            <a:ext cx="646331" cy="369332"/>
          </a:xfrm>
          <a:prstGeom prst="rect">
            <a:avLst/>
          </a:prstGeom>
          <a:noFill/>
          <a:ln>
            <a:noFill/>
          </a:ln>
        </p:spPr>
        <p:txBody>
          <a:bodyPr wrap="none" rtlCol="0">
            <a:spAutoFit/>
          </a:bodyPr>
          <a:lstStyle/>
          <a:p>
            <a:pPr algn="ctr"/>
            <a:r>
              <a:rPr kumimoji="1" lang="ja-JP" altLang="en-US" dirty="0" smtClean="0">
                <a:solidFill>
                  <a:srgbClr val="0000FF"/>
                </a:solidFill>
                <a:latin typeface="メイリオ"/>
                <a:ea typeface="メイリオ"/>
                <a:cs typeface="メイリオ"/>
              </a:rPr>
              <a:t>販売</a:t>
            </a:r>
            <a:endParaRPr kumimoji="1" lang="ja-JP" altLang="en-US" dirty="0">
              <a:solidFill>
                <a:srgbClr val="0000FF"/>
              </a:solidFill>
              <a:latin typeface="メイリオ"/>
              <a:ea typeface="メイリオ"/>
              <a:cs typeface="メイリオ"/>
            </a:endParaRPr>
          </a:p>
        </p:txBody>
      </p:sp>
      <p:sp>
        <p:nvSpPr>
          <p:cNvPr id="95" name="テキスト ボックス 94"/>
          <p:cNvSpPr txBox="1"/>
          <p:nvPr/>
        </p:nvSpPr>
        <p:spPr>
          <a:xfrm>
            <a:off x="8100393" y="1898855"/>
            <a:ext cx="646331" cy="369332"/>
          </a:xfrm>
          <a:prstGeom prst="rect">
            <a:avLst/>
          </a:prstGeom>
          <a:noFill/>
          <a:ln>
            <a:noFill/>
          </a:ln>
        </p:spPr>
        <p:txBody>
          <a:bodyPr wrap="none" rtlCol="0">
            <a:spAutoFit/>
          </a:bodyPr>
          <a:lstStyle/>
          <a:p>
            <a:pPr algn="ctr"/>
            <a:r>
              <a:rPr kumimoji="1" lang="ja-JP" altLang="en-US" dirty="0" smtClean="0">
                <a:solidFill>
                  <a:srgbClr val="0000FF"/>
                </a:solidFill>
                <a:latin typeface="メイリオ"/>
                <a:ea typeface="メイリオ"/>
                <a:cs typeface="メイリオ"/>
              </a:rPr>
              <a:t>会計</a:t>
            </a:r>
            <a:endParaRPr kumimoji="1" lang="ja-JP" altLang="en-US" dirty="0">
              <a:solidFill>
                <a:srgbClr val="0000FF"/>
              </a:solidFill>
              <a:latin typeface="メイリオ"/>
              <a:ea typeface="メイリオ"/>
              <a:cs typeface="メイリオ"/>
            </a:endParaRPr>
          </a:p>
        </p:txBody>
      </p:sp>
      <p:sp>
        <p:nvSpPr>
          <p:cNvPr id="96" name="角丸四角形 95"/>
          <p:cNvSpPr/>
          <p:nvPr/>
        </p:nvSpPr>
        <p:spPr bwMode="auto">
          <a:xfrm>
            <a:off x="5292080" y="2834959"/>
            <a:ext cx="648072" cy="144016"/>
          </a:xfrm>
          <a:prstGeom prst="roundRect">
            <a:avLst>
              <a:gd name="adj" fmla="val 0"/>
            </a:avLst>
          </a:prstGeom>
          <a:ln>
            <a:noFill/>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ja-JP" altLang="en-US" sz="800" b="0" i="0" u="none" strike="noStrike" cap="none" normalizeH="0" dirty="0" smtClean="0">
                <a:ln>
                  <a:noFill/>
                </a:ln>
                <a:solidFill>
                  <a:srgbClr val="FFFFFF"/>
                </a:solidFill>
                <a:effectLst/>
                <a:latin typeface="メイリオ"/>
                <a:ea typeface="メイリオ"/>
                <a:cs typeface="メイリオ"/>
              </a:rPr>
              <a:t>購買</a:t>
            </a:r>
          </a:p>
        </p:txBody>
      </p:sp>
      <p:sp>
        <p:nvSpPr>
          <p:cNvPr id="97" name="角丸四角形 96"/>
          <p:cNvSpPr/>
          <p:nvPr/>
        </p:nvSpPr>
        <p:spPr bwMode="auto">
          <a:xfrm>
            <a:off x="6228184" y="2834959"/>
            <a:ext cx="648072" cy="144016"/>
          </a:xfrm>
          <a:prstGeom prst="roundRect">
            <a:avLst>
              <a:gd name="adj" fmla="val 0"/>
            </a:avLst>
          </a:prstGeom>
          <a:ln>
            <a:noFill/>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ja-JP" altLang="en-US" sz="800" b="0" i="0" u="none" strike="noStrike" cap="none" normalizeH="0" dirty="0" smtClean="0">
                <a:ln>
                  <a:noFill/>
                </a:ln>
                <a:solidFill>
                  <a:srgbClr val="FFFFFF"/>
                </a:solidFill>
                <a:effectLst/>
                <a:latin typeface="メイリオ"/>
                <a:ea typeface="メイリオ"/>
                <a:cs typeface="メイリオ"/>
              </a:rPr>
              <a:t>生産</a:t>
            </a:r>
          </a:p>
        </p:txBody>
      </p:sp>
      <p:sp>
        <p:nvSpPr>
          <p:cNvPr id="98" name="角丸四角形 97"/>
          <p:cNvSpPr/>
          <p:nvPr/>
        </p:nvSpPr>
        <p:spPr bwMode="auto">
          <a:xfrm>
            <a:off x="7164288" y="2834959"/>
            <a:ext cx="648072" cy="144016"/>
          </a:xfrm>
          <a:prstGeom prst="roundRect">
            <a:avLst>
              <a:gd name="adj" fmla="val 0"/>
            </a:avLst>
          </a:prstGeom>
          <a:ln>
            <a:noFill/>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ja-JP" altLang="en-US" sz="800" b="0" i="0" u="none" strike="noStrike" cap="none" normalizeH="0" dirty="0" smtClean="0">
                <a:ln>
                  <a:noFill/>
                </a:ln>
                <a:solidFill>
                  <a:srgbClr val="FFFFFF"/>
                </a:solidFill>
                <a:effectLst/>
                <a:latin typeface="メイリオ"/>
                <a:ea typeface="メイリオ"/>
                <a:cs typeface="メイリオ"/>
              </a:rPr>
              <a:t>販売</a:t>
            </a:r>
          </a:p>
        </p:txBody>
      </p:sp>
      <p:sp>
        <p:nvSpPr>
          <p:cNvPr id="99" name="角丸四角形 98"/>
          <p:cNvSpPr/>
          <p:nvPr/>
        </p:nvSpPr>
        <p:spPr bwMode="auto">
          <a:xfrm>
            <a:off x="8100392" y="2834959"/>
            <a:ext cx="648072" cy="144016"/>
          </a:xfrm>
          <a:prstGeom prst="roundRect">
            <a:avLst>
              <a:gd name="adj" fmla="val 0"/>
            </a:avLst>
          </a:prstGeom>
          <a:ln>
            <a:noFill/>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ja-JP" altLang="en-US" sz="800" b="0" i="0" u="none" strike="noStrike" cap="none" normalizeH="0" dirty="0" smtClean="0">
                <a:ln>
                  <a:noFill/>
                </a:ln>
                <a:solidFill>
                  <a:srgbClr val="FFFFFF"/>
                </a:solidFill>
                <a:effectLst/>
                <a:latin typeface="メイリオ"/>
                <a:ea typeface="メイリオ"/>
                <a:cs typeface="メイリオ"/>
              </a:rPr>
              <a:t>会計</a:t>
            </a:r>
          </a:p>
        </p:txBody>
      </p:sp>
      <p:sp>
        <p:nvSpPr>
          <p:cNvPr id="100" name="角丸四角形 99"/>
          <p:cNvSpPr/>
          <p:nvPr/>
        </p:nvSpPr>
        <p:spPr bwMode="auto">
          <a:xfrm>
            <a:off x="6444208" y="3122991"/>
            <a:ext cx="1152128" cy="144016"/>
          </a:xfrm>
          <a:prstGeom prst="roundRect">
            <a:avLst>
              <a:gd name="adj" fmla="val 0"/>
            </a:avLst>
          </a:prstGeom>
          <a:ln>
            <a:noFill/>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ja-JP" altLang="en-US" sz="800" b="0" i="0" u="none" strike="noStrike" cap="none" normalizeH="0" dirty="0" smtClean="0">
                <a:ln>
                  <a:noFill/>
                </a:ln>
                <a:solidFill>
                  <a:srgbClr val="FFFFFF"/>
                </a:solidFill>
                <a:effectLst/>
                <a:latin typeface="メイリオ"/>
                <a:ea typeface="メイリオ"/>
                <a:cs typeface="メイリオ"/>
              </a:rPr>
              <a:t>経営</a:t>
            </a:r>
          </a:p>
        </p:txBody>
      </p:sp>
      <p:sp>
        <p:nvSpPr>
          <p:cNvPr id="103" name="角丸四角形 102"/>
          <p:cNvSpPr/>
          <p:nvPr/>
        </p:nvSpPr>
        <p:spPr bwMode="auto">
          <a:xfrm>
            <a:off x="6372200" y="2546927"/>
            <a:ext cx="216024" cy="144016"/>
          </a:xfrm>
          <a:prstGeom prst="roundRect">
            <a:avLst/>
          </a:prstGeom>
          <a:solidFill>
            <a:schemeClr val="accent3">
              <a:lumMod val="60000"/>
              <a:lumOff val="40000"/>
            </a:schemeClr>
          </a:solidFill>
          <a:ln>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0" lang="ja-JP" altLang="en-US" sz="1400" b="0" i="0" u="none" strike="noStrike" cap="none" normalizeH="0" smtClean="0">
              <a:ln>
                <a:noFill/>
              </a:ln>
              <a:solidFill>
                <a:srgbClr val="484848"/>
              </a:solidFill>
              <a:effectLst/>
              <a:latin typeface="メイリオ"/>
              <a:ea typeface="メイリオ"/>
              <a:cs typeface="メイリオ"/>
            </a:endParaRPr>
          </a:p>
        </p:txBody>
      </p:sp>
      <p:sp>
        <p:nvSpPr>
          <p:cNvPr id="104" name="角丸四角形 103"/>
          <p:cNvSpPr/>
          <p:nvPr/>
        </p:nvSpPr>
        <p:spPr bwMode="auto">
          <a:xfrm>
            <a:off x="6732240" y="2546927"/>
            <a:ext cx="216024" cy="144016"/>
          </a:xfrm>
          <a:prstGeom prst="roundRect">
            <a:avLst/>
          </a:prstGeom>
          <a:solidFill>
            <a:schemeClr val="accent2">
              <a:lumMod val="60000"/>
              <a:lumOff val="40000"/>
            </a:schemeClr>
          </a:solidFill>
          <a:ln>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0" lang="ja-JP" altLang="en-US" sz="1400" b="0" i="0" u="none" strike="noStrike" cap="none" normalizeH="0" smtClean="0">
              <a:ln>
                <a:noFill/>
              </a:ln>
              <a:solidFill>
                <a:srgbClr val="484848"/>
              </a:solidFill>
              <a:effectLst/>
              <a:latin typeface="メイリオ"/>
              <a:ea typeface="メイリオ"/>
              <a:cs typeface="メイリオ"/>
            </a:endParaRPr>
          </a:p>
        </p:txBody>
      </p:sp>
      <p:cxnSp>
        <p:nvCxnSpPr>
          <p:cNvPr id="106" name="カギ線コネクタ 105"/>
          <p:cNvCxnSpPr>
            <a:stCxn id="103" idx="0"/>
            <a:endCxn id="109" idx="1"/>
          </p:cNvCxnSpPr>
          <p:nvPr/>
        </p:nvCxnSpPr>
        <p:spPr bwMode="auto">
          <a:xfrm rot="5400000" flipH="1" flipV="1">
            <a:off x="6714238" y="2168885"/>
            <a:ext cx="144016" cy="612068"/>
          </a:xfrm>
          <a:prstGeom prst="bentConnector2">
            <a:avLst/>
          </a:prstGeom>
          <a:ln>
            <a:headEnd type="none" w="med" len="med"/>
            <a:tailEnd type="triangle"/>
          </a:ln>
        </p:spPr>
        <p:style>
          <a:lnRef idx="1">
            <a:schemeClr val="accent1"/>
          </a:lnRef>
          <a:fillRef idx="3">
            <a:schemeClr val="accent1"/>
          </a:fillRef>
          <a:effectRef idx="2">
            <a:schemeClr val="accent1"/>
          </a:effectRef>
          <a:fontRef idx="minor">
            <a:schemeClr val="lt1"/>
          </a:fontRef>
        </p:style>
      </p:cxnSp>
      <p:cxnSp>
        <p:nvCxnSpPr>
          <p:cNvPr id="107" name="直線矢印コネクタ 106"/>
          <p:cNvCxnSpPr>
            <a:stCxn id="103" idx="3"/>
            <a:endCxn id="104" idx="1"/>
          </p:cNvCxnSpPr>
          <p:nvPr/>
        </p:nvCxnSpPr>
        <p:spPr bwMode="auto">
          <a:xfrm>
            <a:off x="6588224" y="2618935"/>
            <a:ext cx="144016" cy="0"/>
          </a:xfrm>
          <a:prstGeom prst="straightConnector1">
            <a:avLst/>
          </a:prstGeom>
          <a:ln>
            <a:headEnd type="none" w="med" len="med"/>
            <a:tailEnd type="triangle"/>
          </a:ln>
        </p:spPr>
        <p:style>
          <a:lnRef idx="1">
            <a:schemeClr val="accent1"/>
          </a:lnRef>
          <a:fillRef idx="3">
            <a:schemeClr val="accent1"/>
          </a:fillRef>
          <a:effectRef idx="2">
            <a:schemeClr val="accent1"/>
          </a:effectRef>
          <a:fontRef idx="minor">
            <a:schemeClr val="lt1"/>
          </a:fontRef>
        </p:style>
      </p:cxnSp>
      <p:cxnSp>
        <p:nvCxnSpPr>
          <p:cNvPr id="108" name="カギ線コネクタ 107"/>
          <p:cNvCxnSpPr>
            <a:stCxn id="82" idx="3"/>
            <a:endCxn id="103" idx="1"/>
          </p:cNvCxnSpPr>
          <p:nvPr/>
        </p:nvCxnSpPr>
        <p:spPr bwMode="auto">
          <a:xfrm>
            <a:off x="6012160" y="2402911"/>
            <a:ext cx="360040" cy="216024"/>
          </a:xfrm>
          <a:prstGeom prst="bentConnector3">
            <a:avLst>
              <a:gd name="adj1" fmla="val 50000"/>
            </a:avLst>
          </a:prstGeom>
          <a:ln>
            <a:headEnd type="none" w="med" len="med"/>
            <a:tailEnd type="triangle"/>
          </a:ln>
        </p:spPr>
        <p:style>
          <a:lnRef idx="1">
            <a:schemeClr val="accent1"/>
          </a:lnRef>
          <a:fillRef idx="3">
            <a:schemeClr val="accent1"/>
          </a:fillRef>
          <a:effectRef idx="2">
            <a:schemeClr val="accent1"/>
          </a:effectRef>
          <a:fontRef idx="minor">
            <a:schemeClr val="lt1"/>
          </a:fontRef>
        </p:style>
      </p:cxnSp>
      <p:sp>
        <p:nvSpPr>
          <p:cNvPr id="109" name="角丸四角形 108"/>
          <p:cNvSpPr/>
          <p:nvPr/>
        </p:nvSpPr>
        <p:spPr bwMode="auto">
          <a:xfrm>
            <a:off x="7092280" y="2330903"/>
            <a:ext cx="216024" cy="144016"/>
          </a:xfrm>
          <a:prstGeom prst="roundRect">
            <a:avLst/>
          </a:prstGeom>
          <a:solidFill>
            <a:schemeClr val="accent6">
              <a:lumMod val="60000"/>
              <a:lumOff val="40000"/>
            </a:schemeClr>
          </a:solidFill>
          <a:ln>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0" lang="ja-JP" altLang="en-US" sz="1400" b="0" i="0" u="none" strike="noStrike" cap="none" normalizeH="0" smtClean="0">
              <a:ln>
                <a:noFill/>
              </a:ln>
              <a:solidFill>
                <a:srgbClr val="484848"/>
              </a:solidFill>
              <a:effectLst/>
              <a:latin typeface="メイリオ"/>
              <a:ea typeface="メイリオ"/>
              <a:cs typeface="メイリオ"/>
            </a:endParaRPr>
          </a:p>
        </p:txBody>
      </p:sp>
      <p:sp>
        <p:nvSpPr>
          <p:cNvPr id="111" name="角丸四角形 110"/>
          <p:cNvSpPr/>
          <p:nvPr/>
        </p:nvSpPr>
        <p:spPr bwMode="auto">
          <a:xfrm>
            <a:off x="7668344" y="2330903"/>
            <a:ext cx="216024" cy="144016"/>
          </a:xfrm>
          <a:prstGeom prst="roundRect">
            <a:avLst/>
          </a:prstGeom>
          <a:solidFill>
            <a:srgbClr val="3366FF"/>
          </a:solidFill>
          <a:ln>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0" lang="ja-JP" altLang="en-US" sz="1400" b="0" i="0" u="none" strike="noStrike" cap="none" normalizeH="0" dirty="0" smtClean="0">
              <a:ln>
                <a:noFill/>
              </a:ln>
              <a:solidFill>
                <a:srgbClr val="484848"/>
              </a:solidFill>
              <a:effectLst/>
              <a:latin typeface="メイリオ"/>
              <a:ea typeface="メイリオ"/>
              <a:cs typeface="メイリオ"/>
            </a:endParaRPr>
          </a:p>
        </p:txBody>
      </p:sp>
      <p:cxnSp>
        <p:nvCxnSpPr>
          <p:cNvPr id="112" name="カギ線コネクタ 111"/>
          <p:cNvCxnSpPr>
            <a:stCxn id="109" idx="2"/>
            <a:endCxn id="118" idx="1"/>
          </p:cNvCxnSpPr>
          <p:nvPr/>
        </p:nvCxnSpPr>
        <p:spPr bwMode="auto">
          <a:xfrm rot="16200000" flipH="1">
            <a:off x="7542330" y="2132881"/>
            <a:ext cx="144016" cy="828092"/>
          </a:xfrm>
          <a:prstGeom prst="bentConnector2">
            <a:avLst/>
          </a:prstGeom>
          <a:ln>
            <a:headEnd type="none" w="med" len="med"/>
            <a:tailEnd type="triangle"/>
          </a:ln>
        </p:spPr>
        <p:style>
          <a:lnRef idx="1">
            <a:schemeClr val="accent1"/>
          </a:lnRef>
          <a:fillRef idx="3">
            <a:schemeClr val="accent1"/>
          </a:fillRef>
          <a:effectRef idx="2">
            <a:schemeClr val="accent1"/>
          </a:effectRef>
          <a:fontRef idx="minor">
            <a:schemeClr val="lt1"/>
          </a:fontRef>
        </p:style>
      </p:cxnSp>
      <p:cxnSp>
        <p:nvCxnSpPr>
          <p:cNvPr id="113" name="直線矢印コネクタ 112"/>
          <p:cNvCxnSpPr>
            <a:stCxn id="109" idx="3"/>
            <a:endCxn id="111" idx="1"/>
          </p:cNvCxnSpPr>
          <p:nvPr/>
        </p:nvCxnSpPr>
        <p:spPr bwMode="auto">
          <a:xfrm>
            <a:off x="7308304" y="2402911"/>
            <a:ext cx="360040" cy="0"/>
          </a:xfrm>
          <a:prstGeom prst="straightConnector1">
            <a:avLst/>
          </a:prstGeom>
          <a:ln>
            <a:headEnd type="none" w="med" len="med"/>
            <a:tailEnd type="triangle"/>
          </a:ln>
        </p:spPr>
        <p:style>
          <a:lnRef idx="1">
            <a:schemeClr val="accent1"/>
          </a:lnRef>
          <a:fillRef idx="3">
            <a:schemeClr val="accent1"/>
          </a:fillRef>
          <a:effectRef idx="2">
            <a:schemeClr val="accent1"/>
          </a:effectRef>
          <a:fontRef idx="minor">
            <a:schemeClr val="lt1"/>
          </a:fontRef>
        </p:style>
      </p:cxnSp>
      <p:sp>
        <p:nvSpPr>
          <p:cNvPr id="114" name="角丸四角形 113"/>
          <p:cNvSpPr/>
          <p:nvPr/>
        </p:nvSpPr>
        <p:spPr bwMode="auto">
          <a:xfrm>
            <a:off x="8028384" y="2330903"/>
            <a:ext cx="216024" cy="144016"/>
          </a:xfrm>
          <a:prstGeom prst="roundRect">
            <a:avLst/>
          </a:prstGeom>
          <a:solidFill>
            <a:srgbClr val="66FFCC"/>
          </a:solidFill>
          <a:ln>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0" lang="ja-JP" altLang="en-US" sz="1400" b="0" i="0" u="none" strike="noStrike" cap="none" normalizeH="0" smtClean="0">
              <a:ln>
                <a:noFill/>
              </a:ln>
              <a:solidFill>
                <a:srgbClr val="484848"/>
              </a:solidFill>
              <a:effectLst/>
              <a:latin typeface="メイリオ"/>
              <a:ea typeface="メイリオ"/>
              <a:cs typeface="メイリオ"/>
            </a:endParaRPr>
          </a:p>
        </p:txBody>
      </p:sp>
      <p:sp>
        <p:nvSpPr>
          <p:cNvPr id="115" name="角丸四角形 114"/>
          <p:cNvSpPr/>
          <p:nvPr/>
        </p:nvSpPr>
        <p:spPr bwMode="auto">
          <a:xfrm>
            <a:off x="8604448" y="2330903"/>
            <a:ext cx="216024" cy="144016"/>
          </a:xfrm>
          <a:prstGeom prst="roundRect">
            <a:avLst/>
          </a:prstGeom>
          <a:solidFill>
            <a:schemeClr val="accent5">
              <a:lumMod val="40000"/>
              <a:lumOff val="60000"/>
            </a:schemeClr>
          </a:solidFill>
          <a:ln>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0" lang="ja-JP" altLang="en-US" sz="1400" b="0" i="0" u="none" strike="noStrike" cap="none" normalizeH="0" dirty="0" smtClean="0">
              <a:ln>
                <a:noFill/>
              </a:ln>
              <a:solidFill>
                <a:srgbClr val="484848"/>
              </a:solidFill>
              <a:effectLst/>
              <a:latin typeface="メイリオ"/>
              <a:ea typeface="メイリオ"/>
              <a:cs typeface="メイリオ"/>
            </a:endParaRPr>
          </a:p>
        </p:txBody>
      </p:sp>
      <p:cxnSp>
        <p:nvCxnSpPr>
          <p:cNvPr id="116" name="カギ線コネクタ 115"/>
          <p:cNvCxnSpPr>
            <a:stCxn id="118" idx="3"/>
            <a:endCxn id="115" idx="1"/>
          </p:cNvCxnSpPr>
          <p:nvPr/>
        </p:nvCxnSpPr>
        <p:spPr bwMode="auto">
          <a:xfrm flipV="1">
            <a:off x="8244408" y="2402911"/>
            <a:ext cx="360040" cy="216024"/>
          </a:xfrm>
          <a:prstGeom prst="bentConnector3">
            <a:avLst>
              <a:gd name="adj1" fmla="val 50000"/>
            </a:avLst>
          </a:prstGeom>
          <a:ln>
            <a:headEnd type="none" w="med" len="med"/>
            <a:tailEnd type="triangle"/>
          </a:ln>
        </p:spPr>
        <p:style>
          <a:lnRef idx="1">
            <a:schemeClr val="accent1"/>
          </a:lnRef>
          <a:fillRef idx="3">
            <a:schemeClr val="accent1"/>
          </a:fillRef>
          <a:effectRef idx="2">
            <a:schemeClr val="accent1"/>
          </a:effectRef>
          <a:fontRef idx="minor">
            <a:schemeClr val="lt1"/>
          </a:fontRef>
        </p:style>
      </p:cxnSp>
      <p:cxnSp>
        <p:nvCxnSpPr>
          <p:cNvPr id="117" name="直線矢印コネクタ 116"/>
          <p:cNvCxnSpPr>
            <a:stCxn id="114" idx="3"/>
            <a:endCxn id="115" idx="1"/>
          </p:cNvCxnSpPr>
          <p:nvPr/>
        </p:nvCxnSpPr>
        <p:spPr bwMode="auto">
          <a:xfrm>
            <a:off x="8244408" y="2402911"/>
            <a:ext cx="360040" cy="0"/>
          </a:xfrm>
          <a:prstGeom prst="straightConnector1">
            <a:avLst/>
          </a:prstGeom>
          <a:ln>
            <a:headEnd type="none" w="med" len="med"/>
            <a:tailEnd type="triangle"/>
          </a:ln>
        </p:spPr>
        <p:style>
          <a:lnRef idx="1">
            <a:schemeClr val="accent1"/>
          </a:lnRef>
          <a:fillRef idx="3">
            <a:schemeClr val="accent1"/>
          </a:fillRef>
          <a:effectRef idx="2">
            <a:schemeClr val="accent1"/>
          </a:effectRef>
          <a:fontRef idx="minor">
            <a:schemeClr val="lt1"/>
          </a:fontRef>
        </p:style>
      </p:cxnSp>
      <p:sp>
        <p:nvSpPr>
          <p:cNvPr id="118" name="角丸四角形 117"/>
          <p:cNvSpPr/>
          <p:nvPr/>
        </p:nvSpPr>
        <p:spPr bwMode="auto">
          <a:xfrm>
            <a:off x="8028384" y="2546927"/>
            <a:ext cx="216024" cy="144016"/>
          </a:xfrm>
          <a:prstGeom prst="roundRect">
            <a:avLst/>
          </a:prstGeom>
          <a:solidFill>
            <a:schemeClr val="bg2">
              <a:lumMod val="90000"/>
            </a:schemeClr>
          </a:solidFill>
          <a:ln>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0" lang="ja-JP" altLang="en-US" sz="1400" b="0" i="0" u="none" strike="noStrike" cap="none" normalizeH="0" smtClean="0">
              <a:ln>
                <a:noFill/>
              </a:ln>
              <a:solidFill>
                <a:srgbClr val="484848"/>
              </a:solidFill>
              <a:effectLst/>
              <a:latin typeface="メイリオ"/>
              <a:ea typeface="メイリオ"/>
              <a:cs typeface="メイリオ"/>
            </a:endParaRPr>
          </a:p>
        </p:txBody>
      </p:sp>
      <p:sp>
        <p:nvSpPr>
          <p:cNvPr id="123" name="角丸四角形 122"/>
          <p:cNvSpPr/>
          <p:nvPr/>
        </p:nvSpPr>
        <p:spPr bwMode="auto">
          <a:xfrm>
            <a:off x="5148064" y="4131103"/>
            <a:ext cx="3744416" cy="504056"/>
          </a:xfrm>
          <a:prstGeom prst="roundRect">
            <a:avLst>
              <a:gd name="adj" fmla="val 0"/>
            </a:avLst>
          </a:prstGeom>
          <a:solidFill>
            <a:srgbClr val="3366FF"/>
          </a:solidFill>
          <a:ln>
            <a:noFill/>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ts val="0"/>
              </a:spcBef>
              <a:spcAft>
                <a:spcPct val="0"/>
              </a:spcAft>
              <a:buClrTx/>
              <a:buSzTx/>
              <a:buFontTx/>
              <a:buNone/>
              <a:tabLst/>
            </a:pPr>
            <a:r>
              <a:rPr kumimoji="0" lang="ja-JP" altLang="en-US" sz="1400" b="0" i="0" u="none" strike="noStrike" cap="none" normalizeH="0" dirty="0" smtClean="0">
                <a:ln>
                  <a:noFill/>
                </a:ln>
                <a:solidFill>
                  <a:schemeClr val="bg1"/>
                </a:solidFill>
                <a:effectLst/>
                <a:latin typeface="メイリオ"/>
                <a:ea typeface="メイリオ"/>
                <a:cs typeface="メイリオ"/>
              </a:rPr>
              <a:t>会社全体として業務間の</a:t>
            </a:r>
          </a:p>
          <a:p>
            <a:pPr marL="0" marR="0" indent="0" algn="ctr" defTabSz="914400" rtl="0" eaLnBrk="1" fontAlgn="base" latinLnBrk="0" hangingPunct="1">
              <a:lnSpc>
                <a:spcPct val="100000"/>
              </a:lnSpc>
              <a:spcBef>
                <a:spcPts val="0"/>
              </a:spcBef>
              <a:spcAft>
                <a:spcPct val="0"/>
              </a:spcAft>
              <a:buClrTx/>
              <a:buSzTx/>
              <a:buFontTx/>
              <a:buNone/>
              <a:tabLst/>
            </a:pPr>
            <a:r>
              <a:rPr kumimoji="0" lang="ja-JP" altLang="en-US" sz="1400" b="0" i="0" u="none" strike="noStrike" cap="none" normalizeH="0" dirty="0" smtClean="0">
                <a:ln>
                  <a:noFill/>
                </a:ln>
                <a:solidFill>
                  <a:schemeClr val="bg1"/>
                </a:solidFill>
                <a:effectLst/>
                <a:latin typeface="メイリオ"/>
                <a:ea typeface="メイリオ"/>
                <a:cs typeface="メイリオ"/>
              </a:rPr>
              <a:t>プロセス・データの整合性を保証</a:t>
            </a:r>
          </a:p>
        </p:txBody>
      </p:sp>
      <p:sp>
        <p:nvSpPr>
          <p:cNvPr id="127" name="角丸四角形 126"/>
          <p:cNvSpPr/>
          <p:nvPr/>
        </p:nvSpPr>
        <p:spPr bwMode="auto">
          <a:xfrm>
            <a:off x="5148064" y="4707167"/>
            <a:ext cx="3744416" cy="1512168"/>
          </a:xfrm>
          <a:prstGeom prst="roundRect">
            <a:avLst>
              <a:gd name="adj" fmla="val 0"/>
            </a:avLst>
          </a:prstGeom>
          <a:solidFill>
            <a:srgbClr val="3366FF"/>
          </a:solidFill>
          <a:ln>
            <a:noFill/>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vert="horz" wrap="square" lIns="91440" tIns="45720" rIns="91440" bIns="45720" numCol="1" rtlCol="0" anchor="ctr" anchorCtr="0" compatLnSpc="1">
            <a:prstTxWarp prst="textNoShape">
              <a:avLst/>
            </a:prstTxWarp>
          </a:bodyPr>
          <a:lstStyle/>
          <a:p>
            <a:pPr marL="742950" lvl="1" indent="-285750">
              <a:spcBef>
                <a:spcPts val="0"/>
              </a:spcBef>
              <a:buFont typeface="Wingdings" charset="2"/>
              <a:buChar char="v"/>
            </a:pPr>
            <a:r>
              <a:rPr kumimoji="0" lang="ja-JP" altLang="en-US" sz="1400" b="0" i="0" u="none" strike="noStrike" cap="none" normalizeH="0" dirty="0" smtClean="0">
                <a:ln>
                  <a:noFill/>
                </a:ln>
                <a:solidFill>
                  <a:schemeClr val="bg1"/>
                </a:solidFill>
                <a:effectLst/>
                <a:latin typeface="メイリオ"/>
                <a:ea typeface="メイリオ"/>
                <a:cs typeface="メイリオ"/>
              </a:rPr>
              <a:t>リアルタイム処理</a:t>
            </a:r>
          </a:p>
          <a:p>
            <a:pPr marL="742950" lvl="1" indent="-285750">
              <a:spcBef>
                <a:spcPts val="0"/>
              </a:spcBef>
              <a:buFont typeface="Wingdings" charset="2"/>
              <a:buChar char="v"/>
            </a:pPr>
            <a:r>
              <a:rPr kumimoji="0" lang="ja-JP" altLang="en-US" sz="1400" dirty="0" smtClean="0">
                <a:solidFill>
                  <a:schemeClr val="bg1"/>
                </a:solidFill>
                <a:latin typeface="メイリオ"/>
                <a:ea typeface="メイリオ"/>
                <a:cs typeface="メイリオ"/>
              </a:rPr>
              <a:t>マスターの統合</a:t>
            </a:r>
          </a:p>
          <a:p>
            <a:pPr marL="742950" lvl="1" indent="-285750">
              <a:spcBef>
                <a:spcPts val="0"/>
              </a:spcBef>
              <a:buFont typeface="Wingdings" charset="2"/>
              <a:buChar char="v"/>
            </a:pPr>
            <a:r>
              <a:rPr kumimoji="0" lang="ja-JP" altLang="en-US" sz="1400" b="0" i="0" u="none" strike="noStrike" cap="none" normalizeH="0" dirty="0" smtClean="0">
                <a:ln>
                  <a:noFill/>
                </a:ln>
                <a:solidFill>
                  <a:schemeClr val="bg1"/>
                </a:solidFill>
                <a:effectLst/>
                <a:latin typeface="メイリオ"/>
                <a:ea typeface="メイリオ"/>
                <a:cs typeface="メイリオ"/>
              </a:rPr>
              <a:t>全体最適化された設計・構築</a:t>
            </a:r>
          </a:p>
          <a:p>
            <a:pPr marL="742950" lvl="1" indent="-285750">
              <a:spcBef>
                <a:spcPts val="0"/>
              </a:spcBef>
              <a:buFont typeface="Wingdings" charset="2"/>
              <a:buChar char="v"/>
            </a:pPr>
            <a:r>
              <a:rPr kumimoji="0" lang="ja-JP" altLang="en-US" sz="1400" dirty="0" smtClean="0">
                <a:solidFill>
                  <a:schemeClr val="bg1"/>
                </a:solidFill>
                <a:latin typeface="メイリオ"/>
                <a:ea typeface="メイリオ"/>
                <a:cs typeface="メイリオ"/>
              </a:rPr>
              <a:t>データやプロセスの整合性を保証</a:t>
            </a:r>
          </a:p>
          <a:p>
            <a:pPr marL="742950" lvl="1" indent="-285750">
              <a:spcBef>
                <a:spcPts val="0"/>
              </a:spcBef>
              <a:buFont typeface="Wingdings" charset="2"/>
              <a:buChar char="v"/>
            </a:pPr>
            <a:r>
              <a:rPr kumimoji="0" lang="ja-JP" altLang="en-US" sz="1400" b="0" i="0" u="none" strike="noStrike" cap="none" normalizeH="0" dirty="0" smtClean="0">
                <a:ln>
                  <a:noFill/>
                </a:ln>
                <a:solidFill>
                  <a:schemeClr val="bg1"/>
                </a:solidFill>
                <a:effectLst/>
                <a:latin typeface="メイリオ"/>
                <a:ea typeface="メイリオ"/>
                <a:cs typeface="メイリオ"/>
              </a:rPr>
              <a:t>プロセス全体の可視性を確保</a:t>
            </a:r>
          </a:p>
        </p:txBody>
      </p:sp>
      <p:sp>
        <p:nvSpPr>
          <p:cNvPr id="128" name="ホームベース 127"/>
          <p:cNvSpPr/>
          <p:nvPr/>
        </p:nvSpPr>
        <p:spPr bwMode="auto">
          <a:xfrm>
            <a:off x="251520" y="2402911"/>
            <a:ext cx="936104" cy="288032"/>
          </a:xfrm>
          <a:prstGeom prst="homePlate">
            <a:avLst/>
          </a:prstGeom>
          <a:solidFill>
            <a:schemeClr val="accent6">
              <a:lumMod val="50000"/>
            </a:schemeClr>
          </a:solidFill>
          <a:ln>
            <a:noFill/>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ja-JP" altLang="en-US" sz="900" b="0" i="0" u="none" strike="noStrike" cap="none" normalizeH="0" dirty="0" smtClean="0">
                <a:ln>
                  <a:noFill/>
                </a:ln>
                <a:solidFill>
                  <a:srgbClr val="FFFFFF"/>
                </a:solidFill>
                <a:effectLst/>
                <a:latin typeface="メイリオ"/>
                <a:ea typeface="メイリオ"/>
                <a:cs typeface="メイリオ"/>
              </a:rPr>
              <a:t>プロセス</a:t>
            </a:r>
          </a:p>
        </p:txBody>
      </p:sp>
      <p:sp>
        <p:nvSpPr>
          <p:cNvPr id="129" name="ホームベース 128"/>
          <p:cNvSpPr/>
          <p:nvPr/>
        </p:nvSpPr>
        <p:spPr bwMode="auto">
          <a:xfrm>
            <a:off x="251520" y="2906967"/>
            <a:ext cx="936104" cy="288032"/>
          </a:xfrm>
          <a:prstGeom prst="homePlate">
            <a:avLst/>
          </a:prstGeom>
          <a:solidFill>
            <a:schemeClr val="accent6">
              <a:lumMod val="50000"/>
            </a:schemeClr>
          </a:solidFill>
          <a:ln>
            <a:noFill/>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ja-JP" altLang="en-US" sz="900" b="0" i="0" u="none" strike="noStrike" cap="none" normalizeH="0" dirty="0" smtClean="0">
                <a:ln>
                  <a:noFill/>
                </a:ln>
                <a:solidFill>
                  <a:srgbClr val="FFFFFF"/>
                </a:solidFill>
                <a:effectLst/>
                <a:latin typeface="メイリオ"/>
                <a:ea typeface="メイリオ"/>
                <a:cs typeface="メイリオ"/>
              </a:rPr>
              <a:t>業務システム</a:t>
            </a:r>
          </a:p>
        </p:txBody>
      </p:sp>
      <p:sp>
        <p:nvSpPr>
          <p:cNvPr id="130" name="ホームベース 129"/>
          <p:cNvSpPr/>
          <p:nvPr/>
        </p:nvSpPr>
        <p:spPr bwMode="auto">
          <a:xfrm>
            <a:off x="251520" y="3411023"/>
            <a:ext cx="936104" cy="288032"/>
          </a:xfrm>
          <a:prstGeom prst="homePlate">
            <a:avLst/>
          </a:prstGeom>
          <a:solidFill>
            <a:schemeClr val="accent6">
              <a:lumMod val="50000"/>
            </a:schemeClr>
          </a:solidFill>
          <a:ln>
            <a:noFill/>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ja-JP" altLang="en-US" sz="900" b="0" i="0" u="none" strike="noStrike" cap="none" normalizeH="0" dirty="0" smtClean="0">
                <a:ln>
                  <a:noFill/>
                </a:ln>
                <a:solidFill>
                  <a:srgbClr val="FFFFFF"/>
                </a:solidFill>
                <a:effectLst/>
                <a:latin typeface="メイリオ"/>
                <a:ea typeface="メイリオ"/>
                <a:cs typeface="メイリオ"/>
              </a:rPr>
              <a:t>データベース</a:t>
            </a:r>
          </a:p>
        </p:txBody>
      </p:sp>
      <p:sp>
        <p:nvSpPr>
          <p:cNvPr id="131" name="ホームベース 130"/>
          <p:cNvSpPr/>
          <p:nvPr/>
        </p:nvSpPr>
        <p:spPr bwMode="auto">
          <a:xfrm>
            <a:off x="251520" y="4563151"/>
            <a:ext cx="936104" cy="288032"/>
          </a:xfrm>
          <a:prstGeom prst="homePlate">
            <a:avLst/>
          </a:prstGeom>
          <a:solidFill>
            <a:schemeClr val="accent6">
              <a:lumMod val="50000"/>
            </a:schemeClr>
          </a:solidFill>
          <a:ln>
            <a:noFill/>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ja-JP" altLang="en-US" sz="900" b="0" i="0" u="none" strike="noStrike" cap="none" normalizeH="0" dirty="0" smtClean="0">
                <a:ln>
                  <a:noFill/>
                </a:ln>
                <a:solidFill>
                  <a:srgbClr val="FFFFFF"/>
                </a:solidFill>
                <a:effectLst/>
                <a:latin typeface="メイリオ"/>
                <a:ea typeface="メイリオ"/>
                <a:cs typeface="メイリオ"/>
              </a:rPr>
              <a:t>特　徴</a:t>
            </a:r>
          </a:p>
        </p:txBody>
      </p:sp>
    </p:spTree>
    <p:extLst>
      <p:ext uri="{BB962C8B-B14F-4D97-AF65-F5344CB8AC3E}">
        <p14:creationId xmlns:p14="http://schemas.microsoft.com/office/powerpoint/2010/main" val="389132047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52400" y="152400"/>
            <a:ext cx="8991600" cy="533400"/>
          </a:xfrm>
        </p:spPr>
        <p:txBody>
          <a:bodyPr/>
          <a:lstStyle/>
          <a:p>
            <a:r>
              <a:rPr kumimoji="1" lang="ja-JP" altLang="en-US" sz="2800" dirty="0" smtClean="0">
                <a:latin typeface="メイリオ"/>
                <a:ea typeface="メイリオ"/>
                <a:cs typeface="メイリオ"/>
              </a:rPr>
              <a:t>「</a:t>
            </a:r>
            <a:r>
              <a:rPr kumimoji="1" lang="en-US" altLang="ja-JP" sz="2800" dirty="0" smtClean="0">
                <a:latin typeface="メイリオ"/>
                <a:ea typeface="メイリオ"/>
                <a:cs typeface="メイリオ"/>
              </a:rPr>
              <a:t>ERP</a:t>
            </a:r>
            <a:r>
              <a:rPr kumimoji="1" lang="ja-JP" altLang="en-US" sz="2800" dirty="0" smtClean="0">
                <a:latin typeface="メイリオ"/>
                <a:ea typeface="メイリオ"/>
                <a:cs typeface="メイリオ"/>
              </a:rPr>
              <a:t>」と「</a:t>
            </a:r>
            <a:r>
              <a:rPr kumimoji="1" lang="en-US" altLang="ja-JP" sz="2800" dirty="0" smtClean="0">
                <a:latin typeface="メイリオ"/>
                <a:ea typeface="メイリオ"/>
                <a:cs typeface="メイリオ"/>
              </a:rPr>
              <a:t>ERP</a:t>
            </a:r>
            <a:r>
              <a:rPr kumimoji="1" lang="ja-JP" altLang="en-US" sz="2800" dirty="0" smtClean="0">
                <a:latin typeface="メイリオ"/>
                <a:ea typeface="メイリオ"/>
                <a:cs typeface="メイリオ"/>
              </a:rPr>
              <a:t>システム」と「</a:t>
            </a:r>
            <a:r>
              <a:rPr kumimoji="1" lang="en-US" altLang="ja-JP" sz="2800" dirty="0" smtClean="0">
                <a:latin typeface="メイリオ"/>
                <a:ea typeface="メイリオ"/>
                <a:cs typeface="メイリオ"/>
              </a:rPr>
              <a:t>ERP</a:t>
            </a:r>
            <a:r>
              <a:rPr kumimoji="1" lang="ja-JP" altLang="en-US" sz="2800" dirty="0" smtClean="0">
                <a:latin typeface="メイリオ"/>
                <a:ea typeface="メイリオ"/>
                <a:cs typeface="メイリオ"/>
              </a:rPr>
              <a:t>パッケージ」</a:t>
            </a:r>
            <a:endParaRPr kumimoji="1" lang="ja-JP" altLang="en-US" sz="2800" dirty="0">
              <a:latin typeface="メイリオ"/>
              <a:ea typeface="メイリオ"/>
              <a:cs typeface="メイリオ"/>
            </a:endParaRPr>
          </a:p>
        </p:txBody>
      </p:sp>
      <p:sp>
        <p:nvSpPr>
          <p:cNvPr id="3" name="角丸四角形 2"/>
          <p:cNvSpPr/>
          <p:nvPr/>
        </p:nvSpPr>
        <p:spPr bwMode="auto">
          <a:xfrm>
            <a:off x="755576" y="1628106"/>
            <a:ext cx="5760640" cy="4176464"/>
          </a:xfrm>
          <a:prstGeom prst="roundRect">
            <a:avLst>
              <a:gd name="adj" fmla="val 0"/>
            </a:avLst>
          </a:prstGeom>
          <a:ln>
            <a:noFill/>
            <a:headEnd type="none" w="med" len="med"/>
            <a:tailEnd type="none" w="med" len="med"/>
          </a:ln>
        </p:spPr>
        <p:style>
          <a:lnRef idx="3">
            <a:schemeClr val="lt1"/>
          </a:lnRef>
          <a:fillRef idx="1">
            <a:schemeClr val="accent1"/>
          </a:fillRef>
          <a:effectRef idx="1">
            <a:schemeClr val="accent1"/>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0" lang="ja-JP" altLang="en-US" sz="1400" b="0" i="0" u="none" strike="noStrike" cap="none" normalizeH="0" dirty="0" smtClean="0">
              <a:ln>
                <a:noFill/>
              </a:ln>
              <a:solidFill>
                <a:srgbClr val="484848"/>
              </a:solidFill>
              <a:effectLst/>
              <a:latin typeface="メイリオ"/>
              <a:ea typeface="メイリオ"/>
              <a:cs typeface="メイリオ"/>
            </a:endParaRPr>
          </a:p>
        </p:txBody>
      </p:sp>
      <p:sp>
        <p:nvSpPr>
          <p:cNvPr id="8" name="テキスト ボックス 7"/>
          <p:cNvSpPr txBox="1"/>
          <p:nvPr/>
        </p:nvSpPr>
        <p:spPr>
          <a:xfrm>
            <a:off x="971600" y="1772122"/>
            <a:ext cx="2938926" cy="400110"/>
          </a:xfrm>
          <a:prstGeom prst="rect">
            <a:avLst/>
          </a:prstGeom>
          <a:noFill/>
        </p:spPr>
        <p:txBody>
          <a:bodyPr wrap="none" rtlCol="0">
            <a:spAutoFit/>
          </a:bodyPr>
          <a:lstStyle/>
          <a:p>
            <a:r>
              <a:rPr kumimoji="1" lang="en-US" altLang="ja-JP" sz="2000" dirty="0" smtClean="0">
                <a:solidFill>
                  <a:srgbClr val="FFFFFF"/>
                </a:solidFill>
                <a:latin typeface="メイリオ"/>
                <a:ea typeface="メイリオ"/>
                <a:cs typeface="メイリオ"/>
              </a:rPr>
              <a:t>ERP</a:t>
            </a:r>
            <a:r>
              <a:rPr kumimoji="1" lang="en-US" altLang="ja-JP" dirty="0" smtClean="0">
                <a:solidFill>
                  <a:srgbClr val="FFFFFF"/>
                </a:solidFill>
                <a:latin typeface="メイリオ"/>
                <a:ea typeface="メイリオ"/>
                <a:cs typeface="メイリオ"/>
              </a:rPr>
              <a:t> </a:t>
            </a:r>
            <a:r>
              <a:rPr kumimoji="1" lang="en-US" altLang="ja-JP" sz="1200" dirty="0" smtClean="0">
                <a:solidFill>
                  <a:srgbClr val="FFFFFF"/>
                </a:solidFill>
                <a:latin typeface="メイリオ"/>
                <a:ea typeface="メイリオ"/>
                <a:cs typeface="メイリオ"/>
              </a:rPr>
              <a:t>Enterprise Recourse Planning</a:t>
            </a:r>
            <a:endParaRPr kumimoji="1" lang="ja-JP" altLang="en-US" sz="1200" dirty="0">
              <a:solidFill>
                <a:srgbClr val="FFFFFF"/>
              </a:solidFill>
              <a:latin typeface="メイリオ"/>
              <a:ea typeface="メイリオ"/>
              <a:cs typeface="メイリオ"/>
            </a:endParaRPr>
          </a:p>
        </p:txBody>
      </p:sp>
      <p:sp>
        <p:nvSpPr>
          <p:cNvPr id="12" name="テキスト ボックス 11"/>
          <p:cNvSpPr txBox="1"/>
          <p:nvPr/>
        </p:nvSpPr>
        <p:spPr>
          <a:xfrm>
            <a:off x="971600" y="2132162"/>
            <a:ext cx="5929828" cy="584776"/>
          </a:xfrm>
          <a:prstGeom prst="rect">
            <a:avLst/>
          </a:prstGeom>
          <a:noFill/>
        </p:spPr>
        <p:txBody>
          <a:bodyPr wrap="none" rtlCol="0">
            <a:spAutoFit/>
          </a:bodyPr>
          <a:lstStyle/>
          <a:p>
            <a:r>
              <a:rPr lang="ja-JP" altLang="en-US" sz="1600" dirty="0">
                <a:solidFill>
                  <a:srgbClr val="FFFFFF"/>
                </a:solidFill>
                <a:latin typeface="メイリオ"/>
                <a:ea typeface="メイリオ"/>
                <a:cs typeface="メイリオ"/>
              </a:rPr>
              <a:t>企業経営の基本となる資源要素（ヒト・モノ・カネ・情報）</a:t>
            </a:r>
            <a:r>
              <a:rPr lang="ja-JP" altLang="en-US" sz="1600" dirty="0" smtClean="0">
                <a:solidFill>
                  <a:srgbClr val="FFFFFF"/>
                </a:solidFill>
                <a:latin typeface="メイリオ"/>
                <a:ea typeface="メイリオ"/>
                <a:cs typeface="メイリオ"/>
              </a:rPr>
              <a:t>を</a:t>
            </a:r>
            <a:endParaRPr lang="en-US" altLang="ja-JP" sz="1600" dirty="0" smtClean="0">
              <a:solidFill>
                <a:srgbClr val="FFFFFF"/>
              </a:solidFill>
              <a:latin typeface="メイリオ"/>
              <a:ea typeface="メイリオ"/>
              <a:cs typeface="メイリオ"/>
            </a:endParaRPr>
          </a:p>
          <a:p>
            <a:r>
              <a:rPr lang="ja-JP" altLang="en-US" sz="1600" dirty="0" smtClean="0">
                <a:solidFill>
                  <a:srgbClr val="FFFFFF"/>
                </a:solidFill>
                <a:latin typeface="メイリオ"/>
                <a:ea typeface="メイリオ"/>
                <a:cs typeface="メイリオ"/>
              </a:rPr>
              <a:t>適切</a:t>
            </a:r>
            <a:r>
              <a:rPr lang="ja-JP" altLang="en-US" sz="1600" dirty="0">
                <a:solidFill>
                  <a:srgbClr val="FFFFFF"/>
                </a:solidFill>
                <a:latin typeface="メイリオ"/>
                <a:ea typeface="メイリオ"/>
                <a:cs typeface="メイリオ"/>
              </a:rPr>
              <a:t>に分配し有効活用する</a:t>
            </a:r>
            <a:r>
              <a:rPr lang="ja-JP" altLang="en-US" sz="1600" dirty="0" smtClean="0">
                <a:solidFill>
                  <a:srgbClr val="FFFFFF"/>
                </a:solidFill>
                <a:latin typeface="メイリオ"/>
                <a:ea typeface="メイリオ"/>
                <a:cs typeface="メイリオ"/>
              </a:rPr>
              <a:t>計画を重視する</a:t>
            </a:r>
            <a:r>
              <a:rPr kumimoji="1" lang="ja-JP" altLang="en-US" sz="1600" b="1" u="sng" dirty="0" smtClean="0">
                <a:solidFill>
                  <a:srgbClr val="FFFFFF"/>
                </a:solidFill>
                <a:latin typeface="メイリオ"/>
                <a:ea typeface="メイリオ"/>
                <a:cs typeface="メイリオ"/>
              </a:rPr>
              <a:t>経営手法</a:t>
            </a:r>
            <a:endParaRPr kumimoji="1" lang="ja-JP" altLang="en-US" sz="1600" b="1" u="sng" dirty="0">
              <a:solidFill>
                <a:srgbClr val="FFFFFF"/>
              </a:solidFill>
              <a:latin typeface="メイリオ"/>
              <a:ea typeface="メイリオ"/>
              <a:cs typeface="メイリオ"/>
            </a:endParaRPr>
          </a:p>
        </p:txBody>
      </p:sp>
      <p:grpSp>
        <p:nvGrpSpPr>
          <p:cNvPr id="21" name="図形グループ 20"/>
          <p:cNvGrpSpPr/>
          <p:nvPr/>
        </p:nvGrpSpPr>
        <p:grpSpPr>
          <a:xfrm>
            <a:off x="899592" y="2852242"/>
            <a:ext cx="3312368" cy="1368152"/>
            <a:chOff x="827584" y="2780928"/>
            <a:chExt cx="3312368" cy="1368152"/>
          </a:xfrm>
        </p:grpSpPr>
        <p:sp>
          <p:nvSpPr>
            <p:cNvPr id="4" name="角丸四角形 3"/>
            <p:cNvSpPr/>
            <p:nvPr/>
          </p:nvSpPr>
          <p:spPr bwMode="auto">
            <a:xfrm>
              <a:off x="827584" y="2780928"/>
              <a:ext cx="3312368" cy="1368152"/>
            </a:xfrm>
            <a:prstGeom prst="roundRect">
              <a:avLst>
                <a:gd name="adj" fmla="val 0"/>
              </a:avLst>
            </a:prstGeom>
            <a:solidFill>
              <a:srgbClr val="008000"/>
            </a:solidFill>
            <a:ln>
              <a:noFill/>
              <a:headEnd type="none" w="med" len="med"/>
              <a:tailEnd type="none" w="med" len="med"/>
            </a:ln>
          </p:spPr>
          <p:style>
            <a:lnRef idx="3">
              <a:schemeClr val="lt1"/>
            </a:lnRef>
            <a:fillRef idx="1">
              <a:schemeClr val="accent1"/>
            </a:fillRef>
            <a:effectRef idx="1">
              <a:schemeClr val="accent1"/>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0" lang="ja-JP" altLang="en-US" sz="1400" b="0" i="0" u="none" strike="noStrike" cap="none" normalizeH="0" dirty="0" smtClean="0">
                <a:ln>
                  <a:noFill/>
                </a:ln>
                <a:solidFill>
                  <a:srgbClr val="484848"/>
                </a:solidFill>
                <a:effectLst/>
                <a:latin typeface="メイリオ"/>
                <a:ea typeface="メイリオ"/>
                <a:cs typeface="メイリオ"/>
              </a:endParaRPr>
            </a:p>
          </p:txBody>
        </p:sp>
        <p:sp>
          <p:nvSpPr>
            <p:cNvPr id="9" name="テキスト ボックス 8"/>
            <p:cNvSpPr txBox="1"/>
            <p:nvPr/>
          </p:nvSpPr>
          <p:spPr>
            <a:xfrm>
              <a:off x="899592" y="2924944"/>
              <a:ext cx="1784037" cy="400110"/>
            </a:xfrm>
            <a:prstGeom prst="rect">
              <a:avLst/>
            </a:prstGeom>
            <a:noFill/>
          </p:spPr>
          <p:txBody>
            <a:bodyPr wrap="none" rtlCol="0">
              <a:spAutoFit/>
            </a:bodyPr>
            <a:lstStyle/>
            <a:p>
              <a:r>
                <a:rPr kumimoji="1" lang="en-US" altLang="ja-JP" sz="2000" dirty="0" smtClean="0">
                  <a:solidFill>
                    <a:srgbClr val="FFFFFF"/>
                  </a:solidFill>
                  <a:latin typeface="メイリオ"/>
                  <a:ea typeface="メイリオ"/>
                  <a:cs typeface="メイリオ"/>
                </a:rPr>
                <a:t>ERP </a:t>
              </a:r>
              <a:r>
                <a:rPr kumimoji="1" lang="ja-JP" altLang="en-US" sz="2000" dirty="0" smtClean="0">
                  <a:solidFill>
                    <a:srgbClr val="FFFFFF"/>
                  </a:solidFill>
                  <a:latin typeface="メイリオ"/>
                  <a:ea typeface="メイリオ"/>
                  <a:cs typeface="メイリオ"/>
                </a:rPr>
                <a:t>システム</a:t>
              </a:r>
              <a:endParaRPr kumimoji="1" lang="ja-JP" altLang="en-US" sz="2000" dirty="0">
                <a:solidFill>
                  <a:srgbClr val="FFFFFF"/>
                </a:solidFill>
                <a:latin typeface="メイリオ"/>
                <a:ea typeface="メイリオ"/>
                <a:cs typeface="メイリオ"/>
              </a:endParaRPr>
            </a:p>
          </p:txBody>
        </p:sp>
        <p:sp>
          <p:nvSpPr>
            <p:cNvPr id="13" name="テキスト ボックス 12"/>
            <p:cNvSpPr txBox="1"/>
            <p:nvPr/>
          </p:nvSpPr>
          <p:spPr>
            <a:xfrm>
              <a:off x="899592" y="3284984"/>
              <a:ext cx="2625539" cy="584776"/>
            </a:xfrm>
            <a:prstGeom prst="rect">
              <a:avLst/>
            </a:prstGeom>
            <a:noFill/>
          </p:spPr>
          <p:txBody>
            <a:bodyPr wrap="none" rtlCol="0">
              <a:spAutoFit/>
            </a:bodyPr>
            <a:lstStyle/>
            <a:p>
              <a:r>
                <a:rPr kumimoji="1" lang="en-US" altLang="ja-JP" sz="1600" dirty="0" smtClean="0">
                  <a:solidFill>
                    <a:srgbClr val="FFFFFF"/>
                  </a:solidFill>
                  <a:latin typeface="メイリオ"/>
                  <a:ea typeface="メイリオ"/>
                  <a:cs typeface="メイリオ"/>
                </a:rPr>
                <a:t>ERP</a:t>
              </a:r>
              <a:r>
                <a:rPr kumimoji="1" lang="ja-JP" altLang="en-US" sz="1600" dirty="0" smtClean="0">
                  <a:solidFill>
                    <a:srgbClr val="FFFFFF"/>
                  </a:solidFill>
                  <a:latin typeface="メイリオ"/>
                  <a:ea typeface="メイリオ"/>
                  <a:cs typeface="メイリオ"/>
                </a:rPr>
                <a:t>経営を実現するための</a:t>
              </a:r>
            </a:p>
            <a:p>
              <a:r>
                <a:rPr lang="ja-JP" altLang="en-US" sz="1600" b="1" u="sng" dirty="0" smtClean="0">
                  <a:solidFill>
                    <a:srgbClr val="FFFFFF"/>
                  </a:solidFill>
                  <a:latin typeface="メイリオ"/>
                  <a:ea typeface="メイリオ"/>
                  <a:cs typeface="メイリオ"/>
                </a:rPr>
                <a:t>情報システム</a:t>
              </a:r>
              <a:endParaRPr kumimoji="1" lang="ja-JP" altLang="en-US" sz="1600" b="1" u="sng" dirty="0">
                <a:solidFill>
                  <a:srgbClr val="FFFFFF"/>
                </a:solidFill>
                <a:latin typeface="メイリオ"/>
                <a:ea typeface="メイリオ"/>
                <a:cs typeface="メイリオ"/>
              </a:endParaRPr>
            </a:p>
          </p:txBody>
        </p:sp>
      </p:grpSp>
      <p:grpSp>
        <p:nvGrpSpPr>
          <p:cNvPr id="19" name="図形グループ 18"/>
          <p:cNvGrpSpPr/>
          <p:nvPr/>
        </p:nvGrpSpPr>
        <p:grpSpPr>
          <a:xfrm>
            <a:off x="899592" y="2852242"/>
            <a:ext cx="7632848" cy="2736304"/>
            <a:chOff x="827584" y="2780928"/>
            <a:chExt cx="7632848" cy="2736304"/>
          </a:xfrm>
        </p:grpSpPr>
        <p:sp>
          <p:nvSpPr>
            <p:cNvPr id="5" name="角丸四角形 4"/>
            <p:cNvSpPr/>
            <p:nvPr/>
          </p:nvSpPr>
          <p:spPr bwMode="auto">
            <a:xfrm>
              <a:off x="827584" y="4581128"/>
              <a:ext cx="7632848" cy="936104"/>
            </a:xfrm>
            <a:prstGeom prst="roundRect">
              <a:avLst>
                <a:gd name="adj" fmla="val 0"/>
              </a:avLst>
            </a:prstGeom>
            <a:solidFill>
              <a:schemeClr val="accent2">
                <a:lumMod val="60000"/>
                <a:lumOff val="40000"/>
              </a:schemeClr>
            </a:solidFill>
            <a:ln>
              <a:noFill/>
              <a:headEnd type="none" w="med" len="med"/>
              <a:tailEnd type="none" w="med" len="med"/>
            </a:ln>
          </p:spPr>
          <p:style>
            <a:lnRef idx="3">
              <a:schemeClr val="lt1"/>
            </a:lnRef>
            <a:fillRef idx="1">
              <a:schemeClr val="accent1"/>
            </a:fillRef>
            <a:effectRef idx="1">
              <a:schemeClr val="accent1"/>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0" lang="ja-JP" altLang="en-US" sz="1400" b="0" i="0" u="none" strike="noStrike" cap="none" normalizeH="0" smtClean="0">
                <a:ln>
                  <a:noFill/>
                </a:ln>
                <a:solidFill>
                  <a:srgbClr val="FFFFFF"/>
                </a:solidFill>
                <a:effectLst/>
                <a:latin typeface="メイリオ"/>
                <a:ea typeface="メイリオ"/>
                <a:cs typeface="メイリオ"/>
              </a:endParaRPr>
            </a:p>
          </p:txBody>
        </p:sp>
        <p:sp>
          <p:nvSpPr>
            <p:cNvPr id="10" name="テキスト ボックス 9"/>
            <p:cNvSpPr txBox="1"/>
            <p:nvPr/>
          </p:nvSpPr>
          <p:spPr>
            <a:xfrm>
              <a:off x="899592" y="4716432"/>
              <a:ext cx="2040518" cy="400110"/>
            </a:xfrm>
            <a:prstGeom prst="rect">
              <a:avLst/>
            </a:prstGeom>
            <a:noFill/>
          </p:spPr>
          <p:txBody>
            <a:bodyPr wrap="none" rtlCol="0">
              <a:spAutoFit/>
            </a:bodyPr>
            <a:lstStyle/>
            <a:p>
              <a:r>
                <a:rPr kumimoji="1" lang="en-US" altLang="ja-JP" sz="2000" dirty="0" smtClean="0">
                  <a:solidFill>
                    <a:srgbClr val="FFFFFF"/>
                  </a:solidFill>
                  <a:latin typeface="メイリオ"/>
                  <a:ea typeface="メイリオ"/>
                  <a:cs typeface="メイリオ"/>
                </a:rPr>
                <a:t>ERP </a:t>
              </a:r>
              <a:r>
                <a:rPr kumimoji="1" lang="ja-JP" altLang="en-US" sz="2000" dirty="0" smtClean="0">
                  <a:solidFill>
                    <a:srgbClr val="FFFFFF"/>
                  </a:solidFill>
                  <a:latin typeface="メイリオ"/>
                  <a:ea typeface="メイリオ"/>
                  <a:cs typeface="メイリオ"/>
                </a:rPr>
                <a:t>パッケージ</a:t>
              </a:r>
              <a:endParaRPr kumimoji="1" lang="ja-JP" altLang="en-US" sz="2000" dirty="0">
                <a:solidFill>
                  <a:srgbClr val="FFFFFF"/>
                </a:solidFill>
                <a:latin typeface="メイリオ"/>
                <a:ea typeface="メイリオ"/>
                <a:cs typeface="メイリオ"/>
              </a:endParaRPr>
            </a:p>
          </p:txBody>
        </p:sp>
        <p:sp>
          <p:nvSpPr>
            <p:cNvPr id="11" name="テキスト ボックス 10"/>
            <p:cNvSpPr txBox="1"/>
            <p:nvPr/>
          </p:nvSpPr>
          <p:spPr>
            <a:xfrm>
              <a:off x="899592" y="5076472"/>
              <a:ext cx="6934410" cy="338554"/>
            </a:xfrm>
            <a:prstGeom prst="rect">
              <a:avLst/>
            </a:prstGeom>
            <a:noFill/>
          </p:spPr>
          <p:txBody>
            <a:bodyPr wrap="none" rtlCol="0">
              <a:spAutoFit/>
            </a:bodyPr>
            <a:lstStyle/>
            <a:p>
              <a:r>
                <a:rPr lang="en-US" altLang="ja-JP" sz="1600" dirty="0" smtClean="0">
                  <a:solidFill>
                    <a:srgbClr val="FFFFFF"/>
                  </a:solidFill>
                  <a:latin typeface="メイリオ"/>
                  <a:ea typeface="メイリオ"/>
                  <a:cs typeface="メイリオ"/>
                </a:rPr>
                <a:t>ERP</a:t>
              </a:r>
              <a:r>
                <a:rPr lang="ja-JP" altLang="en-US" sz="1600" dirty="0" smtClean="0">
                  <a:solidFill>
                    <a:srgbClr val="FFFFFF"/>
                  </a:solidFill>
                  <a:latin typeface="メイリオ"/>
                  <a:ea typeface="メイリオ"/>
                  <a:cs typeface="メイリオ"/>
                </a:rPr>
                <a:t>経営を支える理想的な</a:t>
              </a:r>
              <a:r>
                <a:rPr kumimoji="1" lang="ja-JP" altLang="en-US" sz="1600" dirty="0" smtClean="0">
                  <a:solidFill>
                    <a:srgbClr val="FFFFFF"/>
                  </a:solidFill>
                  <a:latin typeface="メイリオ"/>
                  <a:ea typeface="メイリオ"/>
                  <a:cs typeface="メイリオ"/>
                </a:rPr>
                <a:t>業務プロセスを</a:t>
              </a:r>
              <a:r>
                <a:rPr kumimoji="1" lang="ja-JP" altLang="en-US" sz="1600" b="1" u="sng" dirty="0" smtClean="0">
                  <a:solidFill>
                    <a:srgbClr val="FFFFFF"/>
                  </a:solidFill>
                  <a:latin typeface="メイリオ"/>
                  <a:ea typeface="メイリオ"/>
                  <a:cs typeface="メイリオ"/>
                </a:rPr>
                <a:t>パッケージ化した情報システム</a:t>
              </a:r>
              <a:endParaRPr lang="en-US" altLang="ja-JP" sz="1600" b="1" u="sng" dirty="0" smtClean="0">
                <a:solidFill>
                  <a:srgbClr val="FFFFFF"/>
                </a:solidFill>
                <a:latin typeface="メイリオ"/>
                <a:ea typeface="メイリオ"/>
                <a:cs typeface="メイリオ"/>
              </a:endParaRPr>
            </a:p>
          </p:txBody>
        </p:sp>
        <p:grpSp>
          <p:nvGrpSpPr>
            <p:cNvPr id="16" name="図形グループ 15"/>
            <p:cNvGrpSpPr/>
            <p:nvPr/>
          </p:nvGrpSpPr>
          <p:grpSpPr>
            <a:xfrm>
              <a:off x="4211960" y="2780928"/>
              <a:ext cx="1944216" cy="1872208"/>
              <a:chOff x="4211960" y="2780928"/>
              <a:chExt cx="1944216" cy="1872208"/>
            </a:xfrm>
          </p:grpSpPr>
          <p:sp>
            <p:nvSpPr>
              <p:cNvPr id="14" name="曲折矢印 13"/>
              <p:cNvSpPr/>
              <p:nvPr/>
            </p:nvSpPr>
            <p:spPr bwMode="auto">
              <a:xfrm rot="5400000">
                <a:off x="4247964" y="3176972"/>
                <a:ext cx="1440160" cy="1512168"/>
              </a:xfrm>
              <a:prstGeom prst="bentArrow">
                <a:avLst/>
              </a:prstGeom>
              <a:solidFill>
                <a:srgbClr val="66FFCC"/>
              </a:solidFill>
              <a:ln>
                <a:noFill/>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0" lang="ja-JP" altLang="en-US" sz="1400" b="0" i="0" u="none" strike="noStrike" cap="none" normalizeH="0" smtClean="0">
                  <a:ln>
                    <a:noFill/>
                  </a:ln>
                  <a:solidFill>
                    <a:srgbClr val="484848"/>
                  </a:solidFill>
                  <a:effectLst/>
                  <a:latin typeface="メイリオ"/>
                  <a:ea typeface="メイリオ"/>
                  <a:cs typeface="メイリオ"/>
                </a:endParaRPr>
              </a:p>
            </p:txBody>
          </p:sp>
          <p:sp>
            <p:nvSpPr>
              <p:cNvPr id="7" name="角丸四角形 6"/>
              <p:cNvSpPr/>
              <p:nvPr/>
            </p:nvSpPr>
            <p:spPr bwMode="auto">
              <a:xfrm>
                <a:off x="4427984" y="2780928"/>
                <a:ext cx="1728192" cy="1368152"/>
              </a:xfrm>
              <a:prstGeom prst="roundRect">
                <a:avLst>
                  <a:gd name="adj" fmla="val 0"/>
                </a:avLst>
              </a:prstGeom>
              <a:solidFill>
                <a:schemeClr val="accent3">
                  <a:alpha val="50000"/>
                </a:schemeClr>
              </a:solidFill>
              <a:ln>
                <a:noFill/>
                <a:headEnd type="none" w="med" len="med"/>
                <a:tailEnd type="none" w="med" len="med"/>
              </a:ln>
            </p:spPr>
            <p:style>
              <a:lnRef idx="3">
                <a:schemeClr val="lt1"/>
              </a:lnRef>
              <a:fillRef idx="1">
                <a:schemeClr val="accent3"/>
              </a:fillRef>
              <a:effectRef idx="1">
                <a:schemeClr val="accent3"/>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Tx/>
                  <a:buFontTx/>
                  <a:buNone/>
                  <a:tabLst/>
                </a:pPr>
                <a:r>
                  <a:rPr kumimoji="0" lang="ja-JP" altLang="en-US" sz="1400" b="0" i="0" u="none" strike="noStrike" cap="none" normalizeH="0" dirty="0" smtClean="0">
                    <a:ln>
                      <a:noFill/>
                    </a:ln>
                    <a:solidFill>
                      <a:srgbClr val="FFFFFF"/>
                    </a:solidFill>
                    <a:effectLst/>
                    <a:latin typeface="メイリオ"/>
                    <a:ea typeface="メイリオ"/>
                    <a:cs typeface="メイリオ"/>
                  </a:rPr>
                  <a:t>業務分析や業務プロセスの標準化</a:t>
                </a:r>
                <a:r>
                  <a:rPr kumimoji="0" lang="en-US" altLang="ja-JP" sz="1400" b="0" i="0" u="none" strike="noStrike" cap="none" normalizeH="0" dirty="0" smtClean="0">
                    <a:ln>
                      <a:noFill/>
                    </a:ln>
                    <a:solidFill>
                      <a:srgbClr val="FFFFFF"/>
                    </a:solidFill>
                    <a:effectLst/>
                    <a:latin typeface="メイリオ"/>
                    <a:ea typeface="メイリオ"/>
                    <a:cs typeface="メイリオ"/>
                  </a:rPr>
                  <a:t>(BPR)</a:t>
                </a:r>
                <a:r>
                  <a:rPr kumimoji="0" lang="ja-JP" altLang="en-US" sz="1400" b="0" i="0" u="none" strike="noStrike" cap="none" normalizeH="0" dirty="0" smtClean="0">
                    <a:ln>
                      <a:noFill/>
                    </a:ln>
                    <a:solidFill>
                      <a:srgbClr val="FFFFFF"/>
                    </a:solidFill>
                    <a:effectLst/>
                    <a:latin typeface="メイリオ"/>
                    <a:ea typeface="メイリオ"/>
                    <a:cs typeface="メイリオ"/>
                  </a:rPr>
                  <a:t>に手間やコストがかかり、実現が困難</a:t>
                </a:r>
              </a:p>
            </p:txBody>
          </p:sp>
        </p:grpSp>
      </p:grpSp>
      <p:grpSp>
        <p:nvGrpSpPr>
          <p:cNvPr id="20" name="図形グループ 19"/>
          <p:cNvGrpSpPr/>
          <p:nvPr/>
        </p:nvGrpSpPr>
        <p:grpSpPr>
          <a:xfrm>
            <a:off x="6300192" y="2060154"/>
            <a:ext cx="2232248" cy="2520280"/>
            <a:chOff x="6228184" y="1988840"/>
            <a:chExt cx="2232248" cy="2520280"/>
          </a:xfrm>
        </p:grpSpPr>
        <p:sp>
          <p:nvSpPr>
            <p:cNvPr id="15" name="曲折矢印 14"/>
            <p:cNvSpPr/>
            <p:nvPr/>
          </p:nvSpPr>
          <p:spPr bwMode="auto">
            <a:xfrm flipH="1">
              <a:off x="6228184" y="1988840"/>
              <a:ext cx="1512168" cy="2520280"/>
            </a:xfrm>
            <a:prstGeom prst="bentArrow">
              <a:avLst/>
            </a:prstGeom>
            <a:solidFill>
              <a:srgbClr val="FF6666"/>
            </a:solidFill>
            <a:ln>
              <a:noFill/>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0" lang="ja-JP" altLang="en-US" sz="1400" b="0" i="0" u="none" strike="noStrike" cap="none" normalizeH="0" smtClean="0">
                <a:ln>
                  <a:noFill/>
                </a:ln>
                <a:solidFill>
                  <a:srgbClr val="484848"/>
                </a:solidFill>
                <a:effectLst/>
                <a:latin typeface="メイリオ"/>
                <a:ea typeface="メイリオ"/>
                <a:cs typeface="メイリオ"/>
              </a:endParaRPr>
            </a:p>
          </p:txBody>
        </p:sp>
        <p:sp>
          <p:nvSpPr>
            <p:cNvPr id="6" name="角丸四角形 5"/>
            <p:cNvSpPr/>
            <p:nvPr/>
          </p:nvSpPr>
          <p:spPr bwMode="auto">
            <a:xfrm>
              <a:off x="6732240" y="2780928"/>
              <a:ext cx="1728192" cy="1368152"/>
            </a:xfrm>
            <a:prstGeom prst="roundRect">
              <a:avLst>
                <a:gd name="adj" fmla="val 0"/>
              </a:avLst>
            </a:prstGeom>
            <a:solidFill>
              <a:schemeClr val="accent3">
                <a:alpha val="50000"/>
              </a:schemeClr>
            </a:solidFill>
            <a:ln>
              <a:noFill/>
              <a:headEnd type="none" w="med" len="med"/>
              <a:tailEnd type="none" w="med" len="med"/>
            </a:ln>
          </p:spPr>
          <p:style>
            <a:lnRef idx="3">
              <a:schemeClr val="lt1"/>
            </a:lnRef>
            <a:fillRef idx="1">
              <a:schemeClr val="accent3"/>
            </a:fillRef>
            <a:effectRef idx="1">
              <a:schemeClr val="accent3"/>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Tx/>
                <a:buFontTx/>
                <a:buNone/>
                <a:tabLst/>
              </a:pPr>
              <a:r>
                <a:rPr kumimoji="0" lang="ja-JP" altLang="en-US" sz="1400" b="0" i="0" u="none" strike="noStrike" cap="none" normalizeH="0" dirty="0" smtClean="0">
                  <a:ln>
                    <a:noFill/>
                  </a:ln>
                  <a:solidFill>
                    <a:srgbClr val="FFFFFF"/>
                  </a:solidFill>
                  <a:effectLst/>
                  <a:latin typeface="メイリオ"/>
                  <a:ea typeface="メイリオ"/>
                  <a:cs typeface="メイリオ"/>
                </a:rPr>
                <a:t>あるべき姿のひな形を使って、</a:t>
              </a:r>
              <a:r>
                <a:rPr kumimoji="0" lang="ja-JP" altLang="en-US" sz="1400" dirty="0" smtClean="0">
                  <a:solidFill>
                    <a:srgbClr val="FFFFFF"/>
                  </a:solidFill>
                  <a:latin typeface="メイリオ"/>
                  <a:ea typeface="メイリオ"/>
                  <a:cs typeface="メイリオ"/>
                </a:rPr>
                <a:t>経営や業務の全体最適化を加速</a:t>
              </a:r>
              <a:endParaRPr kumimoji="0" lang="ja-JP" altLang="en-US" sz="1400" b="0" i="0" u="none" strike="noStrike" cap="none" normalizeH="0" dirty="0" smtClean="0">
                <a:ln>
                  <a:noFill/>
                </a:ln>
                <a:solidFill>
                  <a:srgbClr val="FFFFFF"/>
                </a:solidFill>
                <a:effectLst/>
                <a:latin typeface="メイリオ"/>
                <a:ea typeface="メイリオ"/>
                <a:cs typeface="メイリオ"/>
              </a:endParaRPr>
            </a:p>
          </p:txBody>
        </p:sp>
      </p:grpSp>
    </p:spTree>
    <p:extLst>
      <p:ext uri="{BB962C8B-B14F-4D97-AF65-F5344CB8AC3E}">
        <p14:creationId xmlns:p14="http://schemas.microsoft.com/office/powerpoint/2010/main" val="3100507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21"/>
                                        </p:tgtEl>
                                        <p:attrNameLst>
                                          <p:attrName>style.visibility</p:attrName>
                                        </p:attrNameLst>
                                      </p:cBhvr>
                                      <p:to>
                                        <p:strVal val="visible"/>
                                      </p:to>
                                    </p:set>
                                    <p:anim calcmode="lin" valueType="num">
                                      <p:cBhvr>
                                        <p:cTn id="7" dur="500" fill="hold"/>
                                        <p:tgtEl>
                                          <p:spTgt spid="21"/>
                                        </p:tgtEl>
                                        <p:attrNameLst>
                                          <p:attrName>ppt_w</p:attrName>
                                        </p:attrNameLst>
                                      </p:cBhvr>
                                      <p:tavLst>
                                        <p:tav tm="0">
                                          <p:val>
                                            <p:fltVal val="0"/>
                                          </p:val>
                                        </p:tav>
                                        <p:tav tm="100000">
                                          <p:val>
                                            <p:strVal val="#ppt_w"/>
                                          </p:val>
                                        </p:tav>
                                      </p:tavLst>
                                    </p:anim>
                                    <p:anim calcmode="lin" valueType="num">
                                      <p:cBhvr>
                                        <p:cTn id="8" dur="500" fill="hold"/>
                                        <p:tgtEl>
                                          <p:spTgt spid="21"/>
                                        </p:tgtEl>
                                        <p:attrNameLst>
                                          <p:attrName>ppt_h</p:attrName>
                                        </p:attrNameLst>
                                      </p:cBhvr>
                                      <p:tavLst>
                                        <p:tav tm="0">
                                          <p:val>
                                            <p:fltVal val="0"/>
                                          </p:val>
                                        </p:tav>
                                        <p:tav tm="100000">
                                          <p:val>
                                            <p:strVal val="#ppt_h"/>
                                          </p:val>
                                        </p:tav>
                                      </p:tavLst>
                                    </p:anim>
                                    <p:animEffect transition="in" filter="fade">
                                      <p:cBhvr>
                                        <p:cTn id="9" dur="500"/>
                                        <p:tgtEl>
                                          <p:spTgt spid="21"/>
                                        </p:tgtEl>
                                      </p:cBhvr>
                                    </p:animEffect>
                                  </p:childTnLst>
                                </p:cTn>
                              </p:par>
                            </p:childTnLst>
                          </p:cTn>
                        </p:par>
                      </p:childTnLst>
                    </p:cTn>
                  </p:par>
                  <p:par>
                    <p:cTn id="10" fill="hold">
                      <p:stCondLst>
                        <p:cond delay="indefinite"/>
                      </p:stCondLst>
                      <p:childTnLst>
                        <p:par>
                          <p:cTn id="11" fill="hold">
                            <p:stCondLst>
                              <p:cond delay="0"/>
                            </p:stCondLst>
                            <p:childTnLst>
                              <p:par>
                                <p:cTn id="12" presetID="22" presetClass="entr" presetSubtype="1" fill="hold" nodeType="clickEffect">
                                  <p:stCondLst>
                                    <p:cond delay="0"/>
                                  </p:stCondLst>
                                  <p:childTnLst>
                                    <p:set>
                                      <p:cBhvr>
                                        <p:cTn id="13" dur="1" fill="hold">
                                          <p:stCondLst>
                                            <p:cond delay="0"/>
                                          </p:stCondLst>
                                        </p:cTn>
                                        <p:tgtEl>
                                          <p:spTgt spid="19"/>
                                        </p:tgtEl>
                                        <p:attrNameLst>
                                          <p:attrName>style.visibility</p:attrName>
                                        </p:attrNameLst>
                                      </p:cBhvr>
                                      <p:to>
                                        <p:strVal val="visible"/>
                                      </p:to>
                                    </p:set>
                                    <p:animEffect transition="in" filter="wipe(up)">
                                      <p:cBhvr>
                                        <p:cTn id="14" dur="500"/>
                                        <p:tgtEl>
                                          <p:spTgt spid="19"/>
                                        </p:tgtEl>
                                      </p:cBhvr>
                                    </p:animEffect>
                                  </p:childTnLst>
                                </p:cTn>
                              </p:par>
                            </p:childTnLst>
                          </p:cTn>
                        </p:par>
                      </p:childTnLst>
                    </p:cTn>
                  </p:par>
                  <p:par>
                    <p:cTn id="15" fill="hold">
                      <p:stCondLst>
                        <p:cond delay="indefinite"/>
                      </p:stCondLst>
                      <p:childTnLst>
                        <p:par>
                          <p:cTn id="16" fill="hold">
                            <p:stCondLst>
                              <p:cond delay="0"/>
                            </p:stCondLst>
                            <p:childTnLst>
                              <p:par>
                                <p:cTn id="17" presetID="22" presetClass="entr" presetSubtype="4" fill="hold" nodeType="clickEffect">
                                  <p:stCondLst>
                                    <p:cond delay="0"/>
                                  </p:stCondLst>
                                  <p:childTnLst>
                                    <p:set>
                                      <p:cBhvr>
                                        <p:cTn id="18" dur="1" fill="hold">
                                          <p:stCondLst>
                                            <p:cond delay="0"/>
                                          </p:stCondLst>
                                        </p:cTn>
                                        <p:tgtEl>
                                          <p:spTgt spid="20"/>
                                        </p:tgtEl>
                                        <p:attrNameLst>
                                          <p:attrName>style.visibility</p:attrName>
                                        </p:attrNameLst>
                                      </p:cBhvr>
                                      <p:to>
                                        <p:strVal val="visible"/>
                                      </p:to>
                                    </p:set>
                                    <p:animEffect transition="in" filter="wipe(down)">
                                      <p:cBhvr>
                                        <p:cTn id="19" dur="5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正方形/長方形 57"/>
          <p:cNvSpPr/>
          <p:nvPr/>
        </p:nvSpPr>
        <p:spPr bwMode="auto">
          <a:xfrm>
            <a:off x="1977632" y="2573574"/>
            <a:ext cx="5208058" cy="3551204"/>
          </a:xfrm>
          <a:prstGeom prst="rect">
            <a:avLst/>
          </a:prstGeom>
          <a:solidFill>
            <a:schemeClr val="accent1">
              <a:lumMod val="20000"/>
              <a:lumOff val="80000"/>
            </a:schemeClr>
          </a:solidFill>
          <a:ln w="38100" cap="flat" cmpd="sng" algn="ctr">
            <a:noFill/>
            <a:prstDash val="solid"/>
            <a:round/>
            <a:headEnd type="none" w="med" len="med"/>
            <a:tailEnd type="none" w="med" len="med"/>
          </a:ln>
          <a:effectLst>
            <a:outerShdw blurRad="50800" dist="38100" dir="2700000" algn="tl" rotWithShape="0">
              <a:prstClr val="black">
                <a:alpha val="40000"/>
              </a:prstClr>
            </a:outerShdw>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endParaRPr kumimoji="0" lang="ja-JP" altLang="en-US" sz="1400" b="0" i="0" u="none" strike="noStrike" cap="none" normalizeH="0" dirty="0" smtClean="0">
              <a:ln>
                <a:noFill/>
              </a:ln>
              <a:effectLst/>
              <a:latin typeface="メイリオ"/>
              <a:ea typeface="メイリオ"/>
              <a:cs typeface="メイリオ"/>
            </a:endParaRPr>
          </a:p>
        </p:txBody>
      </p:sp>
      <p:sp>
        <p:nvSpPr>
          <p:cNvPr id="24" name="正方形/長方形 23"/>
          <p:cNvSpPr/>
          <p:nvPr/>
        </p:nvSpPr>
        <p:spPr bwMode="auto">
          <a:xfrm>
            <a:off x="3093084" y="2673842"/>
            <a:ext cx="2972976" cy="2957942"/>
          </a:xfrm>
          <a:prstGeom prst="rect">
            <a:avLst/>
          </a:prstGeom>
          <a:solidFill>
            <a:srgbClr val="FFE389"/>
          </a:solidFill>
          <a:ln w="38100" cap="flat" cmpd="sng" algn="ctr">
            <a:noFill/>
            <a:prstDash val="solid"/>
            <a:round/>
            <a:headEnd type="none" w="med" len="med"/>
            <a:tailEnd type="none" w="med" len="med"/>
          </a:ln>
          <a:effectLst>
            <a:outerShdw blurRad="50800" dist="38100" dir="2700000" algn="tl" rotWithShape="0">
              <a:prstClr val="black">
                <a:alpha val="40000"/>
              </a:prstClr>
            </a:outerShdw>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ja-JP" altLang="en-US" sz="1400" b="0" i="0" u="none" strike="noStrike" cap="none" normalizeH="0" dirty="0" smtClean="0">
                <a:ln>
                  <a:noFill/>
                </a:ln>
                <a:effectLst/>
                <a:latin typeface="メイリオ"/>
                <a:ea typeface="メイリオ"/>
                <a:cs typeface="メイリオ"/>
              </a:rPr>
              <a:t>可視化</a:t>
            </a:r>
          </a:p>
        </p:txBody>
      </p:sp>
      <p:sp>
        <p:nvSpPr>
          <p:cNvPr id="4" name="タイトル 3"/>
          <p:cNvSpPr>
            <a:spLocks noGrp="1"/>
          </p:cNvSpPr>
          <p:nvPr>
            <p:ph type="title"/>
          </p:nvPr>
        </p:nvSpPr>
        <p:spPr/>
        <p:txBody>
          <a:bodyPr/>
          <a:lstStyle/>
          <a:p>
            <a:r>
              <a:rPr kumimoji="1" lang="en-US" altLang="ja-JP" dirty="0" smtClean="0">
                <a:latin typeface="メイリオ"/>
                <a:ea typeface="メイリオ"/>
                <a:cs typeface="メイリオ"/>
              </a:rPr>
              <a:t>ERP</a:t>
            </a:r>
            <a:r>
              <a:rPr kumimoji="1" lang="ja-JP" altLang="en-US" dirty="0" smtClean="0">
                <a:latin typeface="メイリオ"/>
                <a:ea typeface="メイリオ"/>
                <a:cs typeface="メイリオ"/>
              </a:rPr>
              <a:t>システムの全体像</a:t>
            </a:r>
            <a:endParaRPr kumimoji="1" lang="ja-JP" altLang="en-US" dirty="0">
              <a:latin typeface="メイリオ"/>
              <a:ea typeface="メイリオ"/>
              <a:cs typeface="メイリオ"/>
            </a:endParaRPr>
          </a:p>
        </p:txBody>
      </p:sp>
      <p:sp>
        <p:nvSpPr>
          <p:cNvPr id="5" name="フローチャート: 磁気ディスク 4"/>
          <p:cNvSpPr/>
          <p:nvPr/>
        </p:nvSpPr>
        <p:spPr bwMode="auto">
          <a:xfrm>
            <a:off x="3602895" y="3517774"/>
            <a:ext cx="1869927" cy="952564"/>
          </a:xfrm>
          <a:prstGeom prst="flowChartMagneticDisk">
            <a:avLst/>
          </a:prstGeom>
          <a:solidFill>
            <a:srgbClr val="800000"/>
          </a:solidFill>
          <a:ln>
            <a:headEnd type="none" w="med" len="med"/>
            <a:tailEnd type="none" w="med" len="med"/>
          </a:ln>
        </p:spPr>
        <p:style>
          <a:lnRef idx="3">
            <a:schemeClr val="lt1"/>
          </a:lnRef>
          <a:fillRef idx="1">
            <a:schemeClr val="accent2"/>
          </a:fillRef>
          <a:effectRef idx="1">
            <a:schemeClr val="accent2"/>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ja-JP" altLang="en-US" sz="2000" b="0" i="0" u="none" strike="noStrike" cap="none" normalizeH="0" dirty="0" smtClean="0">
                <a:ln>
                  <a:noFill/>
                </a:ln>
                <a:solidFill>
                  <a:schemeClr val="bg1"/>
                </a:solidFill>
                <a:effectLst/>
                <a:latin typeface="メイリオ"/>
                <a:ea typeface="メイリオ"/>
                <a:cs typeface="メイリオ"/>
              </a:rPr>
              <a:t>統合データ</a:t>
            </a:r>
          </a:p>
        </p:txBody>
      </p:sp>
      <p:grpSp>
        <p:nvGrpSpPr>
          <p:cNvPr id="6" name="図形グループ 5"/>
          <p:cNvGrpSpPr/>
          <p:nvPr/>
        </p:nvGrpSpPr>
        <p:grpSpPr>
          <a:xfrm>
            <a:off x="1054353" y="1821552"/>
            <a:ext cx="401064" cy="852289"/>
            <a:chOff x="1052787" y="1829914"/>
            <a:chExt cx="401064" cy="852289"/>
          </a:xfrm>
          <a:effectLst>
            <a:outerShdw blurRad="50800" dist="38100" dir="2700000" algn="tl" rotWithShape="0">
              <a:prstClr val="black">
                <a:alpha val="40000"/>
              </a:prstClr>
            </a:outerShdw>
          </a:effectLst>
        </p:grpSpPr>
        <p:sp>
          <p:nvSpPr>
            <p:cNvPr id="2" name="円/楕円 1"/>
            <p:cNvSpPr/>
            <p:nvPr/>
          </p:nvSpPr>
          <p:spPr bwMode="auto">
            <a:xfrm>
              <a:off x="1052787" y="1829914"/>
              <a:ext cx="401062" cy="376010"/>
            </a:xfrm>
            <a:prstGeom prst="ellipse">
              <a:avLst/>
            </a:prstGeom>
            <a:solidFill>
              <a:schemeClr val="bg1">
                <a:lumMod val="85000"/>
              </a:schemeClr>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0" lang="ja-JP" altLang="en-US" sz="1400" b="0" i="0" u="none" strike="noStrike" cap="none" normalizeH="0" smtClean="0">
                <a:ln>
                  <a:noFill/>
                </a:ln>
                <a:effectLst/>
                <a:latin typeface="メイリオ"/>
                <a:ea typeface="メイリオ"/>
                <a:cs typeface="メイリオ"/>
              </a:endParaRPr>
            </a:p>
          </p:txBody>
        </p:sp>
        <p:sp>
          <p:nvSpPr>
            <p:cNvPr id="3" name="フローチャート: 論理積ゲート 2"/>
            <p:cNvSpPr/>
            <p:nvPr/>
          </p:nvSpPr>
          <p:spPr bwMode="auto">
            <a:xfrm rot="16200000">
              <a:off x="1004744" y="2233096"/>
              <a:ext cx="497154" cy="401060"/>
            </a:xfrm>
            <a:prstGeom prst="flowChartDelay">
              <a:avLst/>
            </a:prstGeom>
            <a:solidFill>
              <a:schemeClr val="bg1">
                <a:lumMod val="85000"/>
              </a:schemeClr>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0" lang="ja-JP" altLang="en-US" sz="1400" b="0" i="0" u="none" strike="noStrike" cap="none" normalizeH="0" smtClean="0">
                <a:ln>
                  <a:noFill/>
                </a:ln>
                <a:effectLst/>
                <a:latin typeface="メイリオ"/>
                <a:ea typeface="メイリオ"/>
                <a:cs typeface="メイリオ"/>
              </a:endParaRPr>
            </a:p>
          </p:txBody>
        </p:sp>
      </p:grpSp>
      <p:sp>
        <p:nvSpPr>
          <p:cNvPr id="7" name="テキスト ボックス 6"/>
          <p:cNvSpPr txBox="1"/>
          <p:nvPr/>
        </p:nvSpPr>
        <p:spPr>
          <a:xfrm>
            <a:off x="979154" y="2715619"/>
            <a:ext cx="954107" cy="276999"/>
          </a:xfrm>
          <a:prstGeom prst="rect">
            <a:avLst/>
          </a:prstGeom>
          <a:noFill/>
        </p:spPr>
        <p:txBody>
          <a:bodyPr wrap="none" rtlCol="0">
            <a:spAutoFit/>
          </a:bodyPr>
          <a:lstStyle/>
          <a:p>
            <a:r>
              <a:rPr kumimoji="1" lang="ja-JP" altLang="en-US" sz="1200" dirty="0" smtClean="0">
                <a:solidFill>
                  <a:schemeClr val="tx1">
                    <a:lumMod val="50000"/>
                    <a:lumOff val="50000"/>
                  </a:schemeClr>
                </a:solidFill>
                <a:latin typeface="メイリオ"/>
                <a:ea typeface="メイリオ"/>
                <a:cs typeface="メイリオ"/>
              </a:rPr>
              <a:t>営業・販売</a:t>
            </a:r>
          </a:p>
        </p:txBody>
      </p:sp>
      <p:grpSp>
        <p:nvGrpSpPr>
          <p:cNvPr id="8" name="図形グループ 7"/>
          <p:cNvGrpSpPr/>
          <p:nvPr/>
        </p:nvGrpSpPr>
        <p:grpSpPr>
          <a:xfrm>
            <a:off x="1062709" y="4336639"/>
            <a:ext cx="401064" cy="852289"/>
            <a:chOff x="1052787" y="1829914"/>
            <a:chExt cx="401064" cy="852289"/>
          </a:xfrm>
          <a:effectLst>
            <a:outerShdw blurRad="50800" dist="38100" dir="2700000" algn="tl" rotWithShape="0">
              <a:prstClr val="black">
                <a:alpha val="40000"/>
              </a:prstClr>
            </a:outerShdw>
          </a:effectLst>
        </p:grpSpPr>
        <p:sp>
          <p:nvSpPr>
            <p:cNvPr id="9" name="円/楕円 8"/>
            <p:cNvSpPr/>
            <p:nvPr/>
          </p:nvSpPr>
          <p:spPr bwMode="auto">
            <a:xfrm>
              <a:off x="1052787" y="1829914"/>
              <a:ext cx="401062" cy="376010"/>
            </a:xfrm>
            <a:prstGeom prst="ellipse">
              <a:avLst/>
            </a:prstGeom>
            <a:solidFill>
              <a:schemeClr val="bg1">
                <a:lumMod val="85000"/>
              </a:schemeClr>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0" lang="ja-JP" altLang="en-US" sz="1400" b="0" i="0" u="none" strike="noStrike" cap="none" normalizeH="0" smtClean="0">
                <a:ln>
                  <a:noFill/>
                </a:ln>
                <a:effectLst/>
                <a:latin typeface="メイリオ"/>
                <a:ea typeface="メイリオ"/>
                <a:cs typeface="メイリオ"/>
              </a:endParaRPr>
            </a:p>
          </p:txBody>
        </p:sp>
        <p:sp>
          <p:nvSpPr>
            <p:cNvPr id="10" name="フローチャート: 論理積ゲート 9"/>
            <p:cNvSpPr/>
            <p:nvPr/>
          </p:nvSpPr>
          <p:spPr bwMode="auto">
            <a:xfrm rot="16200000">
              <a:off x="1004744" y="2233096"/>
              <a:ext cx="497154" cy="401060"/>
            </a:xfrm>
            <a:prstGeom prst="flowChartDelay">
              <a:avLst/>
            </a:prstGeom>
            <a:solidFill>
              <a:schemeClr val="bg1">
                <a:lumMod val="85000"/>
              </a:schemeClr>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0" lang="ja-JP" altLang="en-US" sz="1400" b="0" i="0" u="none" strike="noStrike" cap="none" normalizeH="0" smtClean="0">
                <a:ln>
                  <a:noFill/>
                </a:ln>
                <a:effectLst/>
                <a:latin typeface="メイリオ"/>
                <a:ea typeface="メイリオ"/>
                <a:cs typeface="メイリオ"/>
              </a:endParaRPr>
            </a:p>
          </p:txBody>
        </p:sp>
      </p:grpSp>
      <p:sp>
        <p:nvSpPr>
          <p:cNvPr id="11" name="テキスト ボックス 10"/>
          <p:cNvSpPr txBox="1"/>
          <p:nvPr/>
        </p:nvSpPr>
        <p:spPr>
          <a:xfrm>
            <a:off x="987510" y="5230706"/>
            <a:ext cx="954107" cy="276999"/>
          </a:xfrm>
          <a:prstGeom prst="rect">
            <a:avLst/>
          </a:prstGeom>
          <a:noFill/>
        </p:spPr>
        <p:txBody>
          <a:bodyPr wrap="none" rtlCol="0">
            <a:spAutoFit/>
          </a:bodyPr>
          <a:lstStyle/>
          <a:p>
            <a:r>
              <a:rPr kumimoji="1" lang="ja-JP" altLang="en-US" sz="1200" dirty="0" smtClean="0">
                <a:solidFill>
                  <a:schemeClr val="tx1">
                    <a:lumMod val="50000"/>
                    <a:lumOff val="50000"/>
                  </a:schemeClr>
                </a:solidFill>
                <a:latin typeface="メイリオ"/>
                <a:ea typeface="メイリオ"/>
                <a:cs typeface="メイリオ"/>
              </a:rPr>
              <a:t>倉庫・物流</a:t>
            </a:r>
          </a:p>
        </p:txBody>
      </p:sp>
      <p:grpSp>
        <p:nvGrpSpPr>
          <p:cNvPr id="12" name="図形グループ 11"/>
          <p:cNvGrpSpPr/>
          <p:nvPr/>
        </p:nvGrpSpPr>
        <p:grpSpPr>
          <a:xfrm>
            <a:off x="7663514" y="1829908"/>
            <a:ext cx="401064" cy="852289"/>
            <a:chOff x="1052787" y="1829914"/>
            <a:chExt cx="401064" cy="852289"/>
          </a:xfrm>
          <a:effectLst>
            <a:outerShdw blurRad="50800" dist="38100" dir="2700000" algn="tl" rotWithShape="0">
              <a:prstClr val="black">
                <a:alpha val="40000"/>
              </a:prstClr>
            </a:outerShdw>
          </a:effectLst>
        </p:grpSpPr>
        <p:sp>
          <p:nvSpPr>
            <p:cNvPr id="13" name="円/楕円 12"/>
            <p:cNvSpPr/>
            <p:nvPr/>
          </p:nvSpPr>
          <p:spPr bwMode="auto">
            <a:xfrm>
              <a:off x="1052787" y="1829914"/>
              <a:ext cx="401062" cy="376010"/>
            </a:xfrm>
            <a:prstGeom prst="ellipse">
              <a:avLst/>
            </a:prstGeom>
            <a:solidFill>
              <a:schemeClr val="bg1">
                <a:lumMod val="85000"/>
              </a:schemeClr>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0" lang="ja-JP" altLang="en-US" sz="1400" b="0" i="0" u="none" strike="noStrike" cap="none" normalizeH="0" smtClean="0">
                <a:ln>
                  <a:noFill/>
                </a:ln>
                <a:effectLst/>
                <a:latin typeface="メイリオ"/>
                <a:ea typeface="メイリオ"/>
                <a:cs typeface="メイリオ"/>
              </a:endParaRPr>
            </a:p>
          </p:txBody>
        </p:sp>
        <p:sp>
          <p:nvSpPr>
            <p:cNvPr id="14" name="フローチャート: 論理積ゲート 13"/>
            <p:cNvSpPr/>
            <p:nvPr/>
          </p:nvSpPr>
          <p:spPr bwMode="auto">
            <a:xfrm rot="16200000">
              <a:off x="1004744" y="2233096"/>
              <a:ext cx="497154" cy="401060"/>
            </a:xfrm>
            <a:prstGeom prst="flowChartDelay">
              <a:avLst/>
            </a:prstGeom>
            <a:solidFill>
              <a:schemeClr val="bg1">
                <a:lumMod val="85000"/>
              </a:schemeClr>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0" lang="ja-JP" altLang="en-US" sz="1400" b="0" i="0" u="none" strike="noStrike" cap="none" normalizeH="0" smtClean="0">
                <a:ln>
                  <a:noFill/>
                </a:ln>
                <a:effectLst/>
                <a:latin typeface="メイリオ"/>
                <a:ea typeface="メイリオ"/>
                <a:cs typeface="メイリオ"/>
              </a:endParaRPr>
            </a:p>
          </p:txBody>
        </p:sp>
      </p:grpSp>
      <p:sp>
        <p:nvSpPr>
          <p:cNvPr id="15" name="テキスト ボックス 14"/>
          <p:cNvSpPr txBox="1"/>
          <p:nvPr/>
        </p:nvSpPr>
        <p:spPr>
          <a:xfrm>
            <a:off x="7220695" y="2715619"/>
            <a:ext cx="954107" cy="276999"/>
          </a:xfrm>
          <a:prstGeom prst="rect">
            <a:avLst/>
          </a:prstGeom>
          <a:noFill/>
        </p:spPr>
        <p:txBody>
          <a:bodyPr wrap="none" rtlCol="0">
            <a:spAutoFit/>
          </a:bodyPr>
          <a:lstStyle/>
          <a:p>
            <a:pPr algn="r"/>
            <a:r>
              <a:rPr kumimoji="1" lang="ja-JP" altLang="en-US" sz="1200" dirty="0" smtClean="0">
                <a:solidFill>
                  <a:schemeClr val="tx1">
                    <a:lumMod val="50000"/>
                    <a:lumOff val="50000"/>
                  </a:schemeClr>
                </a:solidFill>
                <a:latin typeface="メイリオ"/>
                <a:ea typeface="メイリオ"/>
                <a:cs typeface="メイリオ"/>
              </a:rPr>
              <a:t>経理・財務</a:t>
            </a:r>
          </a:p>
        </p:txBody>
      </p:sp>
      <p:grpSp>
        <p:nvGrpSpPr>
          <p:cNvPr id="16" name="図形グループ 15"/>
          <p:cNvGrpSpPr/>
          <p:nvPr/>
        </p:nvGrpSpPr>
        <p:grpSpPr>
          <a:xfrm>
            <a:off x="7663514" y="4336639"/>
            <a:ext cx="401064" cy="852289"/>
            <a:chOff x="1052787" y="1829914"/>
            <a:chExt cx="401064" cy="852289"/>
          </a:xfrm>
          <a:effectLst>
            <a:outerShdw blurRad="50800" dist="38100" dir="2700000" algn="tl" rotWithShape="0">
              <a:prstClr val="black">
                <a:alpha val="40000"/>
              </a:prstClr>
            </a:outerShdw>
          </a:effectLst>
        </p:grpSpPr>
        <p:sp>
          <p:nvSpPr>
            <p:cNvPr id="17" name="円/楕円 16"/>
            <p:cNvSpPr/>
            <p:nvPr/>
          </p:nvSpPr>
          <p:spPr bwMode="auto">
            <a:xfrm>
              <a:off x="1052787" y="1829914"/>
              <a:ext cx="401062" cy="376010"/>
            </a:xfrm>
            <a:prstGeom prst="ellipse">
              <a:avLst/>
            </a:prstGeom>
            <a:solidFill>
              <a:schemeClr val="bg1">
                <a:lumMod val="85000"/>
              </a:schemeClr>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0" lang="ja-JP" altLang="en-US" sz="1400" b="0" i="0" u="none" strike="noStrike" cap="none" normalizeH="0" smtClean="0">
                <a:ln>
                  <a:noFill/>
                </a:ln>
                <a:effectLst/>
                <a:latin typeface="メイリオ"/>
                <a:ea typeface="メイリオ"/>
                <a:cs typeface="メイリオ"/>
              </a:endParaRPr>
            </a:p>
          </p:txBody>
        </p:sp>
        <p:sp>
          <p:nvSpPr>
            <p:cNvPr id="18" name="フローチャート: 論理積ゲート 17"/>
            <p:cNvSpPr/>
            <p:nvPr/>
          </p:nvSpPr>
          <p:spPr bwMode="auto">
            <a:xfrm rot="16200000">
              <a:off x="1004744" y="2233096"/>
              <a:ext cx="497154" cy="401060"/>
            </a:xfrm>
            <a:prstGeom prst="flowChartDelay">
              <a:avLst/>
            </a:prstGeom>
            <a:solidFill>
              <a:schemeClr val="bg1">
                <a:lumMod val="85000"/>
              </a:schemeClr>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0" lang="ja-JP" altLang="en-US" sz="1400" b="0" i="0" u="none" strike="noStrike" cap="none" normalizeH="0" smtClean="0">
                <a:ln>
                  <a:noFill/>
                </a:ln>
                <a:effectLst/>
                <a:latin typeface="メイリオ"/>
                <a:ea typeface="メイリオ"/>
                <a:cs typeface="メイリオ"/>
              </a:endParaRPr>
            </a:p>
          </p:txBody>
        </p:sp>
      </p:grpSp>
      <p:sp>
        <p:nvSpPr>
          <p:cNvPr id="19" name="テキスト ボックス 18"/>
          <p:cNvSpPr txBox="1"/>
          <p:nvPr/>
        </p:nvSpPr>
        <p:spPr>
          <a:xfrm>
            <a:off x="7229051" y="5230706"/>
            <a:ext cx="954107" cy="276999"/>
          </a:xfrm>
          <a:prstGeom prst="rect">
            <a:avLst/>
          </a:prstGeom>
          <a:noFill/>
        </p:spPr>
        <p:txBody>
          <a:bodyPr wrap="none" rtlCol="0">
            <a:spAutoFit/>
          </a:bodyPr>
          <a:lstStyle/>
          <a:p>
            <a:pPr algn="r"/>
            <a:r>
              <a:rPr kumimoji="1" lang="ja-JP" altLang="en-US" sz="1200" dirty="0" smtClean="0">
                <a:solidFill>
                  <a:schemeClr val="tx1">
                    <a:lumMod val="50000"/>
                    <a:lumOff val="50000"/>
                  </a:schemeClr>
                </a:solidFill>
                <a:latin typeface="メイリオ"/>
                <a:ea typeface="メイリオ"/>
                <a:cs typeface="メイリオ"/>
              </a:rPr>
              <a:t>調達・管理</a:t>
            </a:r>
          </a:p>
        </p:txBody>
      </p:sp>
      <p:grpSp>
        <p:nvGrpSpPr>
          <p:cNvPr id="20" name="図形グループ 19"/>
          <p:cNvGrpSpPr/>
          <p:nvPr/>
        </p:nvGrpSpPr>
        <p:grpSpPr>
          <a:xfrm>
            <a:off x="4379040" y="867490"/>
            <a:ext cx="401064" cy="852289"/>
            <a:chOff x="1052787" y="1829914"/>
            <a:chExt cx="401064" cy="852289"/>
          </a:xfrm>
          <a:solidFill>
            <a:schemeClr val="tx1">
              <a:lumMod val="50000"/>
              <a:lumOff val="50000"/>
            </a:schemeClr>
          </a:solidFill>
          <a:effectLst>
            <a:outerShdw blurRad="50800" dist="38100" dir="2700000" algn="tl" rotWithShape="0">
              <a:prstClr val="black">
                <a:alpha val="40000"/>
              </a:prstClr>
            </a:outerShdw>
          </a:effectLst>
        </p:grpSpPr>
        <p:sp>
          <p:nvSpPr>
            <p:cNvPr id="21" name="円/楕円 20"/>
            <p:cNvSpPr/>
            <p:nvPr/>
          </p:nvSpPr>
          <p:spPr bwMode="auto">
            <a:xfrm>
              <a:off x="1052787" y="1829914"/>
              <a:ext cx="401062" cy="376010"/>
            </a:xfrm>
            <a:prstGeom prst="ellipse">
              <a:avLst/>
            </a:prstGeom>
            <a:grp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0" lang="ja-JP" altLang="en-US" sz="1400" b="0" i="0" u="none" strike="noStrike" cap="none" normalizeH="0" smtClean="0">
                <a:ln>
                  <a:noFill/>
                </a:ln>
                <a:effectLst/>
                <a:latin typeface="メイリオ"/>
                <a:ea typeface="メイリオ"/>
                <a:cs typeface="メイリオ"/>
              </a:endParaRPr>
            </a:p>
          </p:txBody>
        </p:sp>
        <p:sp>
          <p:nvSpPr>
            <p:cNvPr id="22" name="フローチャート: 論理積ゲート 21"/>
            <p:cNvSpPr/>
            <p:nvPr/>
          </p:nvSpPr>
          <p:spPr bwMode="auto">
            <a:xfrm rot="16200000">
              <a:off x="1004744" y="2233096"/>
              <a:ext cx="497154" cy="401060"/>
            </a:xfrm>
            <a:prstGeom prst="flowChartDelay">
              <a:avLst/>
            </a:prstGeom>
            <a:grp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0" lang="ja-JP" altLang="en-US" sz="1400" b="0" i="0" u="none" strike="noStrike" cap="none" normalizeH="0" smtClean="0">
                <a:ln>
                  <a:noFill/>
                </a:ln>
                <a:effectLst/>
                <a:latin typeface="メイリオ"/>
                <a:ea typeface="メイリオ"/>
                <a:cs typeface="メイリオ"/>
              </a:endParaRPr>
            </a:p>
          </p:txBody>
        </p:sp>
      </p:grpSp>
      <p:sp>
        <p:nvSpPr>
          <p:cNvPr id="23" name="テキスト ボックス 22"/>
          <p:cNvSpPr txBox="1"/>
          <p:nvPr/>
        </p:nvSpPr>
        <p:spPr>
          <a:xfrm>
            <a:off x="4318989" y="1913465"/>
            <a:ext cx="492443" cy="276999"/>
          </a:xfrm>
          <a:prstGeom prst="rect">
            <a:avLst/>
          </a:prstGeom>
          <a:noFill/>
        </p:spPr>
        <p:txBody>
          <a:bodyPr wrap="none" rtlCol="0">
            <a:spAutoFit/>
          </a:bodyPr>
          <a:lstStyle/>
          <a:p>
            <a:pPr algn="ctr"/>
            <a:r>
              <a:rPr kumimoji="1" lang="ja-JP" altLang="en-US" sz="1200" dirty="0" smtClean="0">
                <a:solidFill>
                  <a:schemeClr val="tx1">
                    <a:lumMod val="50000"/>
                    <a:lumOff val="50000"/>
                  </a:schemeClr>
                </a:solidFill>
                <a:latin typeface="メイリオ"/>
                <a:ea typeface="メイリオ"/>
                <a:cs typeface="メイリオ"/>
              </a:rPr>
              <a:t>経営</a:t>
            </a:r>
          </a:p>
        </p:txBody>
      </p:sp>
      <p:sp>
        <p:nvSpPr>
          <p:cNvPr id="29" name="テキスト ボックス 28"/>
          <p:cNvSpPr txBox="1"/>
          <p:nvPr/>
        </p:nvSpPr>
        <p:spPr>
          <a:xfrm>
            <a:off x="3671753" y="2698909"/>
            <a:ext cx="1800493" cy="523220"/>
          </a:xfrm>
          <a:prstGeom prst="rect">
            <a:avLst/>
          </a:prstGeom>
          <a:noFill/>
        </p:spPr>
        <p:txBody>
          <a:bodyPr wrap="none" rtlCol="0">
            <a:spAutoFit/>
          </a:bodyPr>
          <a:lstStyle/>
          <a:p>
            <a:pPr algn="ctr"/>
            <a:r>
              <a:rPr kumimoji="1" lang="ja-JP" altLang="en-US" sz="1400" dirty="0" smtClean="0">
                <a:solidFill>
                  <a:srgbClr val="0000FF"/>
                </a:solidFill>
                <a:latin typeface="メイリオ"/>
                <a:ea typeface="メイリオ"/>
                <a:cs typeface="メイリオ"/>
              </a:rPr>
              <a:t>可視化・分析・計画</a:t>
            </a:r>
            <a:endParaRPr kumimoji="1" lang="en-US" altLang="ja-JP" sz="1400" dirty="0" smtClean="0">
              <a:solidFill>
                <a:srgbClr val="0000FF"/>
              </a:solidFill>
              <a:latin typeface="メイリオ"/>
              <a:ea typeface="メイリオ"/>
              <a:cs typeface="メイリオ"/>
            </a:endParaRPr>
          </a:p>
          <a:p>
            <a:pPr algn="ctr"/>
            <a:r>
              <a:rPr kumimoji="1" lang="ja-JP" altLang="en-US" sz="1400" dirty="0" smtClean="0">
                <a:solidFill>
                  <a:srgbClr val="0000FF"/>
                </a:solidFill>
                <a:latin typeface="メイリオ"/>
                <a:ea typeface="メイリオ"/>
                <a:cs typeface="メイリオ"/>
              </a:rPr>
              <a:t>アプリケーション</a:t>
            </a:r>
          </a:p>
        </p:txBody>
      </p:sp>
      <p:sp>
        <p:nvSpPr>
          <p:cNvPr id="30" name="テキスト ボックス 29"/>
          <p:cNvSpPr txBox="1"/>
          <p:nvPr/>
        </p:nvSpPr>
        <p:spPr>
          <a:xfrm>
            <a:off x="3671754" y="3166833"/>
            <a:ext cx="1800493" cy="369332"/>
          </a:xfrm>
          <a:prstGeom prst="rect">
            <a:avLst/>
          </a:prstGeom>
          <a:noFill/>
        </p:spPr>
        <p:txBody>
          <a:bodyPr wrap="none" rtlCol="0">
            <a:spAutoFit/>
          </a:bodyPr>
          <a:lstStyle/>
          <a:p>
            <a:pPr algn="ctr"/>
            <a:r>
              <a:rPr kumimoji="1" lang="ja-JP" altLang="en-US" b="1" dirty="0" smtClean="0">
                <a:solidFill>
                  <a:srgbClr val="008000"/>
                </a:solidFill>
                <a:latin typeface="メイリオ"/>
                <a:ea typeface="メイリオ"/>
                <a:cs typeface="メイリオ"/>
              </a:rPr>
              <a:t>アナリティクス</a:t>
            </a:r>
          </a:p>
        </p:txBody>
      </p:sp>
      <p:cxnSp>
        <p:nvCxnSpPr>
          <p:cNvPr id="32" name="直線矢印コネクタ 31"/>
          <p:cNvCxnSpPr>
            <a:stCxn id="5" idx="2"/>
          </p:cNvCxnSpPr>
          <p:nvPr/>
        </p:nvCxnSpPr>
        <p:spPr bwMode="auto">
          <a:xfrm flipH="1" flipV="1">
            <a:off x="1473565" y="2464950"/>
            <a:ext cx="2129330" cy="1529106"/>
          </a:xfrm>
          <a:prstGeom prst="straightConnector1">
            <a:avLst/>
          </a:prstGeom>
          <a:solidFill>
            <a:schemeClr val="bg1"/>
          </a:solidFill>
          <a:ln w="38100" cap="flat" cmpd="sng" algn="ctr">
            <a:solidFill>
              <a:srgbClr val="FF6600"/>
            </a:solidFill>
            <a:prstDash val="solid"/>
            <a:round/>
            <a:headEnd type="arrow"/>
            <a:tailEnd type="arrow"/>
          </a:ln>
          <a:effectLst/>
        </p:spPr>
      </p:cxnSp>
      <p:cxnSp>
        <p:nvCxnSpPr>
          <p:cNvPr id="33" name="直線矢印コネクタ 32"/>
          <p:cNvCxnSpPr>
            <a:stCxn id="5" idx="2"/>
            <a:endCxn id="10" idx="2"/>
          </p:cNvCxnSpPr>
          <p:nvPr/>
        </p:nvCxnSpPr>
        <p:spPr bwMode="auto">
          <a:xfrm flipH="1">
            <a:off x="1463773" y="3994056"/>
            <a:ext cx="2139122" cy="946295"/>
          </a:xfrm>
          <a:prstGeom prst="straightConnector1">
            <a:avLst/>
          </a:prstGeom>
          <a:solidFill>
            <a:schemeClr val="bg1"/>
          </a:solidFill>
          <a:ln w="38100" cap="flat" cmpd="sng" algn="ctr">
            <a:solidFill>
              <a:srgbClr val="FF6600"/>
            </a:solidFill>
            <a:prstDash val="solid"/>
            <a:round/>
            <a:headEnd type="arrow"/>
            <a:tailEnd type="arrow"/>
          </a:ln>
          <a:effectLst/>
        </p:spPr>
      </p:cxnSp>
      <p:cxnSp>
        <p:nvCxnSpPr>
          <p:cNvPr id="36" name="直線矢印コネクタ 35"/>
          <p:cNvCxnSpPr>
            <a:stCxn id="14" idx="0"/>
            <a:endCxn id="5" idx="4"/>
          </p:cNvCxnSpPr>
          <p:nvPr/>
        </p:nvCxnSpPr>
        <p:spPr bwMode="auto">
          <a:xfrm flipH="1">
            <a:off x="5472822" y="2433620"/>
            <a:ext cx="2190696" cy="1560436"/>
          </a:xfrm>
          <a:prstGeom prst="straightConnector1">
            <a:avLst/>
          </a:prstGeom>
          <a:solidFill>
            <a:schemeClr val="bg1"/>
          </a:solidFill>
          <a:ln w="38100" cap="flat" cmpd="sng" algn="ctr">
            <a:solidFill>
              <a:srgbClr val="FF6600"/>
            </a:solidFill>
            <a:prstDash val="solid"/>
            <a:round/>
            <a:headEnd type="arrow"/>
            <a:tailEnd type="arrow"/>
          </a:ln>
          <a:effectLst/>
        </p:spPr>
      </p:cxnSp>
      <p:cxnSp>
        <p:nvCxnSpPr>
          <p:cNvPr id="39" name="直線矢印コネクタ 38"/>
          <p:cNvCxnSpPr>
            <a:stCxn id="18" idx="0"/>
            <a:endCxn id="5" idx="4"/>
          </p:cNvCxnSpPr>
          <p:nvPr/>
        </p:nvCxnSpPr>
        <p:spPr bwMode="auto">
          <a:xfrm flipH="1" flipV="1">
            <a:off x="5472822" y="3994056"/>
            <a:ext cx="2190696" cy="946295"/>
          </a:xfrm>
          <a:prstGeom prst="straightConnector1">
            <a:avLst/>
          </a:prstGeom>
          <a:solidFill>
            <a:schemeClr val="bg1"/>
          </a:solidFill>
          <a:ln w="38100" cap="flat" cmpd="sng" algn="ctr">
            <a:solidFill>
              <a:srgbClr val="FF6600"/>
            </a:solidFill>
            <a:prstDash val="solid"/>
            <a:round/>
            <a:headEnd type="arrow"/>
            <a:tailEnd type="arrow"/>
          </a:ln>
          <a:effectLst/>
        </p:spPr>
      </p:cxnSp>
      <p:sp>
        <p:nvSpPr>
          <p:cNvPr id="25" name="正方形/長方形 24"/>
          <p:cNvSpPr/>
          <p:nvPr/>
        </p:nvSpPr>
        <p:spPr bwMode="auto">
          <a:xfrm>
            <a:off x="1895644" y="3135192"/>
            <a:ext cx="1590147" cy="501346"/>
          </a:xfrm>
          <a:prstGeom prst="rect">
            <a:avLst/>
          </a:prstGeom>
          <a:solidFill>
            <a:srgbClr val="3366FF"/>
          </a:solidFill>
          <a:ln w="38100" cap="flat" cmpd="sng" algn="ctr">
            <a:noFill/>
            <a:prstDash val="solid"/>
            <a:round/>
            <a:headEnd type="none" w="med" len="med"/>
            <a:tailEnd type="none" w="med" len="med"/>
          </a:ln>
          <a:effectLst>
            <a:outerShdw blurRad="50800" dist="38100" dir="2700000" algn="tl" rotWithShape="0">
              <a:prstClr val="black">
                <a:alpha val="40000"/>
              </a:prstClr>
            </a:outerShdw>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ja-JP" altLang="en-US" sz="1400" b="0" i="0" u="none" strike="noStrike" cap="none" normalizeH="0" dirty="0" smtClean="0">
                <a:ln>
                  <a:noFill/>
                </a:ln>
                <a:solidFill>
                  <a:srgbClr val="FFFFFF"/>
                </a:solidFill>
                <a:effectLst/>
                <a:latin typeface="メイリオ"/>
                <a:ea typeface="メイリオ"/>
                <a:cs typeface="メイリオ"/>
              </a:rPr>
              <a:t>営業・販売</a:t>
            </a:r>
            <a:endParaRPr kumimoji="0" lang="en-US" altLang="ja-JP" sz="1400" b="0" i="0" u="none" strike="noStrike" cap="none" normalizeH="0" dirty="0" smtClean="0">
              <a:ln>
                <a:noFill/>
              </a:ln>
              <a:solidFill>
                <a:srgbClr val="FFFFFF"/>
              </a:solidFill>
              <a:effectLst/>
              <a:latin typeface="メイリオ"/>
              <a:ea typeface="メイリオ"/>
              <a:cs typeface="メイリオ"/>
            </a:endParaRPr>
          </a:p>
          <a:p>
            <a:pPr marL="0" marR="0" indent="0" algn="ctr" defTabSz="914400" rtl="0" eaLnBrk="1" fontAlgn="base" latinLnBrk="0" hangingPunct="1">
              <a:lnSpc>
                <a:spcPct val="100000"/>
              </a:lnSpc>
              <a:spcBef>
                <a:spcPct val="20000"/>
              </a:spcBef>
              <a:spcAft>
                <a:spcPct val="0"/>
              </a:spcAft>
              <a:buClrTx/>
              <a:buSzTx/>
              <a:buFontTx/>
              <a:buNone/>
              <a:tabLst/>
            </a:pPr>
            <a:r>
              <a:rPr kumimoji="0" lang="ja-JP" altLang="en-US" sz="1000" dirty="0" smtClean="0">
                <a:solidFill>
                  <a:srgbClr val="FFFFFF"/>
                </a:solidFill>
                <a:latin typeface="メイリオ"/>
                <a:ea typeface="メイリオ"/>
                <a:cs typeface="メイリオ"/>
              </a:rPr>
              <a:t>アプリケーション</a:t>
            </a:r>
            <a:endParaRPr kumimoji="0" lang="ja-JP" altLang="en-US" sz="1000" b="0" i="0" u="none" strike="noStrike" cap="none" normalizeH="0" dirty="0" smtClean="0">
              <a:ln>
                <a:noFill/>
              </a:ln>
              <a:solidFill>
                <a:srgbClr val="FFFFFF"/>
              </a:solidFill>
              <a:effectLst/>
              <a:latin typeface="メイリオ"/>
              <a:ea typeface="メイリオ"/>
              <a:cs typeface="メイリオ"/>
            </a:endParaRPr>
          </a:p>
        </p:txBody>
      </p:sp>
      <p:sp>
        <p:nvSpPr>
          <p:cNvPr id="26" name="正方形/長方形 25"/>
          <p:cNvSpPr/>
          <p:nvPr/>
        </p:nvSpPr>
        <p:spPr bwMode="auto">
          <a:xfrm>
            <a:off x="1895644" y="4154596"/>
            <a:ext cx="1590147" cy="501346"/>
          </a:xfrm>
          <a:prstGeom prst="rect">
            <a:avLst/>
          </a:prstGeom>
          <a:solidFill>
            <a:srgbClr val="3366FF"/>
          </a:solidFill>
          <a:ln w="38100" cap="flat" cmpd="sng" algn="ctr">
            <a:noFill/>
            <a:prstDash val="solid"/>
            <a:round/>
            <a:headEnd type="none" w="med" len="med"/>
            <a:tailEnd type="none" w="med" len="med"/>
          </a:ln>
          <a:effectLst>
            <a:outerShdw blurRad="50800" dist="38100" dir="2700000" algn="tl" rotWithShape="0">
              <a:prstClr val="black">
                <a:alpha val="40000"/>
              </a:prstClr>
            </a:outerShdw>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ja-JP" altLang="en-US" sz="1400" dirty="0" smtClean="0">
                <a:solidFill>
                  <a:srgbClr val="FFFFFF"/>
                </a:solidFill>
                <a:latin typeface="メイリオ"/>
                <a:ea typeface="メイリオ"/>
                <a:cs typeface="メイリオ"/>
              </a:rPr>
              <a:t>倉庫・物流</a:t>
            </a:r>
            <a:endParaRPr kumimoji="0" lang="en-US" altLang="ja-JP" sz="1400" dirty="0" smtClean="0">
              <a:solidFill>
                <a:srgbClr val="FFFFFF"/>
              </a:solidFill>
              <a:latin typeface="メイリオ"/>
              <a:ea typeface="メイリオ"/>
              <a:cs typeface="メイリオ"/>
            </a:endParaRPr>
          </a:p>
          <a:p>
            <a:pPr marL="0" marR="0" indent="0" algn="ctr" defTabSz="914400" rtl="0" eaLnBrk="1" fontAlgn="base" latinLnBrk="0" hangingPunct="1">
              <a:lnSpc>
                <a:spcPct val="100000"/>
              </a:lnSpc>
              <a:spcBef>
                <a:spcPct val="20000"/>
              </a:spcBef>
              <a:spcAft>
                <a:spcPct val="0"/>
              </a:spcAft>
              <a:buClrTx/>
              <a:buSzTx/>
              <a:buFontTx/>
              <a:buNone/>
              <a:tabLst/>
            </a:pPr>
            <a:r>
              <a:rPr kumimoji="0" lang="ja-JP" altLang="en-US" sz="1000" dirty="0" smtClean="0">
                <a:solidFill>
                  <a:srgbClr val="FFFFFF"/>
                </a:solidFill>
                <a:latin typeface="メイリオ"/>
                <a:ea typeface="メイリオ"/>
                <a:cs typeface="メイリオ"/>
              </a:rPr>
              <a:t>アプリケーション</a:t>
            </a:r>
            <a:endParaRPr kumimoji="0" lang="ja-JP" altLang="en-US" sz="1000" b="0" i="0" u="none" strike="noStrike" cap="none" normalizeH="0" dirty="0" smtClean="0">
              <a:ln>
                <a:noFill/>
              </a:ln>
              <a:solidFill>
                <a:srgbClr val="FFFFFF"/>
              </a:solidFill>
              <a:effectLst/>
              <a:latin typeface="メイリオ"/>
              <a:ea typeface="メイリオ"/>
              <a:cs typeface="メイリオ"/>
            </a:endParaRPr>
          </a:p>
        </p:txBody>
      </p:sp>
      <p:sp>
        <p:nvSpPr>
          <p:cNvPr id="27" name="正方形/長方形 26"/>
          <p:cNvSpPr/>
          <p:nvPr/>
        </p:nvSpPr>
        <p:spPr bwMode="auto">
          <a:xfrm>
            <a:off x="5647243" y="3135192"/>
            <a:ext cx="1590147" cy="501346"/>
          </a:xfrm>
          <a:prstGeom prst="rect">
            <a:avLst/>
          </a:prstGeom>
          <a:solidFill>
            <a:srgbClr val="3366FF"/>
          </a:solidFill>
          <a:ln w="38100" cap="flat" cmpd="sng" algn="ctr">
            <a:noFill/>
            <a:prstDash val="solid"/>
            <a:round/>
            <a:headEnd type="none" w="med" len="med"/>
            <a:tailEnd type="none" w="med" len="med"/>
          </a:ln>
          <a:effectLst>
            <a:outerShdw blurRad="50800" dist="38100" dir="2700000" algn="tl" rotWithShape="0">
              <a:prstClr val="black">
                <a:alpha val="40000"/>
              </a:prstClr>
            </a:outerShdw>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ja-JP" altLang="en-US" sz="1400" dirty="0" smtClean="0">
                <a:solidFill>
                  <a:srgbClr val="FFFFFF"/>
                </a:solidFill>
                <a:latin typeface="メイリオ"/>
                <a:ea typeface="メイリオ"/>
                <a:cs typeface="メイリオ"/>
              </a:rPr>
              <a:t>経理</a:t>
            </a:r>
            <a:r>
              <a:rPr kumimoji="0" lang="ja-JP" altLang="en-US" sz="1400" b="0" i="0" u="none" strike="noStrike" cap="none" normalizeH="0" dirty="0" smtClean="0">
                <a:ln>
                  <a:noFill/>
                </a:ln>
                <a:solidFill>
                  <a:srgbClr val="FFFFFF"/>
                </a:solidFill>
                <a:effectLst/>
                <a:latin typeface="メイリオ"/>
                <a:ea typeface="メイリオ"/>
                <a:cs typeface="メイリオ"/>
              </a:rPr>
              <a:t>・財務</a:t>
            </a:r>
            <a:endParaRPr kumimoji="0" lang="en-US" altLang="ja-JP" sz="1400" b="0" i="0" u="none" strike="noStrike" cap="none" normalizeH="0" dirty="0" smtClean="0">
              <a:ln>
                <a:noFill/>
              </a:ln>
              <a:solidFill>
                <a:srgbClr val="FFFFFF"/>
              </a:solidFill>
              <a:effectLst/>
              <a:latin typeface="メイリオ"/>
              <a:ea typeface="メイリオ"/>
              <a:cs typeface="メイリオ"/>
            </a:endParaRPr>
          </a:p>
          <a:p>
            <a:pPr marL="0" marR="0" indent="0" algn="ctr" defTabSz="914400" rtl="0" eaLnBrk="1" fontAlgn="base" latinLnBrk="0" hangingPunct="1">
              <a:lnSpc>
                <a:spcPct val="100000"/>
              </a:lnSpc>
              <a:spcBef>
                <a:spcPct val="20000"/>
              </a:spcBef>
              <a:spcAft>
                <a:spcPct val="0"/>
              </a:spcAft>
              <a:buClrTx/>
              <a:buSzTx/>
              <a:buFontTx/>
              <a:buNone/>
              <a:tabLst/>
            </a:pPr>
            <a:r>
              <a:rPr kumimoji="0" lang="ja-JP" altLang="en-US" sz="1000" dirty="0" smtClean="0">
                <a:solidFill>
                  <a:srgbClr val="FFFFFF"/>
                </a:solidFill>
                <a:latin typeface="メイリオ"/>
                <a:ea typeface="メイリオ"/>
                <a:cs typeface="メイリオ"/>
              </a:rPr>
              <a:t>アプリケーション</a:t>
            </a:r>
            <a:endParaRPr kumimoji="0" lang="ja-JP" altLang="en-US" sz="1000" b="0" i="0" u="none" strike="noStrike" cap="none" normalizeH="0" dirty="0" smtClean="0">
              <a:ln>
                <a:noFill/>
              </a:ln>
              <a:solidFill>
                <a:srgbClr val="FFFFFF"/>
              </a:solidFill>
              <a:effectLst/>
              <a:latin typeface="メイリオ"/>
              <a:ea typeface="メイリオ"/>
              <a:cs typeface="メイリオ"/>
            </a:endParaRPr>
          </a:p>
        </p:txBody>
      </p:sp>
      <p:sp>
        <p:nvSpPr>
          <p:cNvPr id="28" name="正方形/長方形 27"/>
          <p:cNvSpPr/>
          <p:nvPr/>
        </p:nvSpPr>
        <p:spPr bwMode="auto">
          <a:xfrm>
            <a:off x="5647243" y="4154596"/>
            <a:ext cx="1590147" cy="501346"/>
          </a:xfrm>
          <a:prstGeom prst="rect">
            <a:avLst/>
          </a:prstGeom>
          <a:solidFill>
            <a:srgbClr val="3366FF"/>
          </a:solidFill>
          <a:ln w="38100" cap="flat" cmpd="sng" algn="ctr">
            <a:noFill/>
            <a:prstDash val="solid"/>
            <a:round/>
            <a:headEnd type="none" w="med" len="med"/>
            <a:tailEnd type="none" w="med" len="med"/>
          </a:ln>
          <a:effectLst>
            <a:outerShdw blurRad="50800" dist="38100" dir="2700000" algn="tl" rotWithShape="0">
              <a:prstClr val="black">
                <a:alpha val="40000"/>
              </a:prstClr>
            </a:outerShdw>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ja-JP" altLang="en-US" sz="1400" dirty="0" smtClean="0">
                <a:solidFill>
                  <a:srgbClr val="FFFFFF"/>
                </a:solidFill>
                <a:latin typeface="メイリオ"/>
                <a:ea typeface="メイリオ"/>
                <a:cs typeface="メイリオ"/>
              </a:rPr>
              <a:t>調達・管理</a:t>
            </a:r>
            <a:endParaRPr kumimoji="0" lang="en-US" altLang="ja-JP" sz="1400" dirty="0" smtClean="0">
              <a:solidFill>
                <a:srgbClr val="FFFFFF"/>
              </a:solidFill>
              <a:latin typeface="メイリオ"/>
              <a:ea typeface="メイリオ"/>
              <a:cs typeface="メイリオ"/>
            </a:endParaRPr>
          </a:p>
          <a:p>
            <a:pPr marL="0" marR="0" indent="0" algn="ctr" defTabSz="914400" rtl="0" eaLnBrk="1" fontAlgn="base" latinLnBrk="0" hangingPunct="1">
              <a:lnSpc>
                <a:spcPct val="100000"/>
              </a:lnSpc>
              <a:spcBef>
                <a:spcPct val="20000"/>
              </a:spcBef>
              <a:spcAft>
                <a:spcPct val="0"/>
              </a:spcAft>
              <a:buClrTx/>
              <a:buSzTx/>
              <a:buFontTx/>
              <a:buNone/>
              <a:tabLst/>
            </a:pPr>
            <a:r>
              <a:rPr kumimoji="0" lang="ja-JP" altLang="en-US" sz="1000" dirty="0" smtClean="0">
                <a:solidFill>
                  <a:srgbClr val="FFFFFF"/>
                </a:solidFill>
                <a:latin typeface="メイリオ"/>
                <a:ea typeface="メイリオ"/>
                <a:cs typeface="メイリオ"/>
              </a:rPr>
              <a:t>アプリケーション</a:t>
            </a:r>
            <a:endParaRPr kumimoji="0" lang="ja-JP" altLang="en-US" sz="1000" b="0" i="0" u="none" strike="noStrike" cap="none" normalizeH="0" dirty="0" smtClean="0">
              <a:ln>
                <a:noFill/>
              </a:ln>
              <a:solidFill>
                <a:srgbClr val="FFFFFF"/>
              </a:solidFill>
              <a:effectLst/>
              <a:latin typeface="メイリオ"/>
              <a:ea typeface="メイリオ"/>
              <a:cs typeface="メイリオ"/>
            </a:endParaRPr>
          </a:p>
        </p:txBody>
      </p:sp>
      <p:cxnSp>
        <p:nvCxnSpPr>
          <p:cNvPr id="43" name="直線矢印コネクタ 42"/>
          <p:cNvCxnSpPr>
            <a:stCxn id="24" idx="0"/>
            <a:endCxn id="23" idx="2"/>
          </p:cNvCxnSpPr>
          <p:nvPr/>
        </p:nvCxnSpPr>
        <p:spPr bwMode="auto">
          <a:xfrm flipH="1" flipV="1">
            <a:off x="4565211" y="2190464"/>
            <a:ext cx="14361" cy="483378"/>
          </a:xfrm>
          <a:prstGeom prst="straightConnector1">
            <a:avLst/>
          </a:prstGeom>
          <a:solidFill>
            <a:schemeClr val="bg1"/>
          </a:solidFill>
          <a:ln w="38100" cap="flat" cmpd="sng" algn="ctr">
            <a:solidFill>
              <a:srgbClr val="7DA0D0"/>
            </a:solidFill>
            <a:prstDash val="solid"/>
            <a:round/>
            <a:headEnd type="arrow"/>
            <a:tailEnd type="arrow"/>
          </a:ln>
          <a:effectLst/>
        </p:spPr>
      </p:cxnSp>
      <p:cxnSp>
        <p:nvCxnSpPr>
          <p:cNvPr id="48" name="直線矢印コネクタ 47"/>
          <p:cNvCxnSpPr>
            <a:endCxn id="3" idx="2"/>
          </p:cNvCxnSpPr>
          <p:nvPr/>
        </p:nvCxnSpPr>
        <p:spPr bwMode="auto">
          <a:xfrm flipH="1" flipV="1">
            <a:off x="1455417" y="2425264"/>
            <a:ext cx="1671089" cy="273644"/>
          </a:xfrm>
          <a:prstGeom prst="straightConnector1">
            <a:avLst/>
          </a:prstGeom>
          <a:solidFill>
            <a:schemeClr val="bg1"/>
          </a:solidFill>
          <a:ln w="38100" cap="flat" cmpd="sng" algn="ctr">
            <a:solidFill>
              <a:schemeClr val="accent4">
                <a:lumMod val="60000"/>
                <a:lumOff val="40000"/>
              </a:schemeClr>
            </a:solidFill>
            <a:prstDash val="sysDash"/>
            <a:round/>
            <a:headEnd type="arrow"/>
            <a:tailEnd type="arrow"/>
          </a:ln>
          <a:effectLst/>
        </p:spPr>
      </p:cxnSp>
      <p:cxnSp>
        <p:nvCxnSpPr>
          <p:cNvPr id="51" name="直線矢印コネクタ 50"/>
          <p:cNvCxnSpPr>
            <a:endCxn id="10" idx="2"/>
          </p:cNvCxnSpPr>
          <p:nvPr/>
        </p:nvCxnSpPr>
        <p:spPr bwMode="auto">
          <a:xfrm flipH="1">
            <a:off x="1463773" y="4804562"/>
            <a:ext cx="1636100" cy="135789"/>
          </a:xfrm>
          <a:prstGeom prst="straightConnector1">
            <a:avLst/>
          </a:prstGeom>
          <a:solidFill>
            <a:schemeClr val="bg1"/>
          </a:solidFill>
          <a:ln w="38100" cap="flat" cmpd="sng" algn="ctr">
            <a:solidFill>
              <a:schemeClr val="accent4">
                <a:lumMod val="60000"/>
                <a:lumOff val="40000"/>
              </a:schemeClr>
            </a:solidFill>
            <a:prstDash val="sysDash"/>
            <a:round/>
            <a:headEnd type="arrow"/>
            <a:tailEnd type="arrow"/>
          </a:ln>
          <a:effectLst/>
        </p:spPr>
      </p:cxnSp>
      <p:cxnSp>
        <p:nvCxnSpPr>
          <p:cNvPr id="54" name="直線矢印コネクタ 53"/>
          <p:cNvCxnSpPr/>
          <p:nvPr/>
        </p:nvCxnSpPr>
        <p:spPr bwMode="auto">
          <a:xfrm flipH="1" flipV="1">
            <a:off x="6032638" y="4821274"/>
            <a:ext cx="1664302" cy="108625"/>
          </a:xfrm>
          <a:prstGeom prst="straightConnector1">
            <a:avLst/>
          </a:prstGeom>
          <a:solidFill>
            <a:schemeClr val="bg1"/>
          </a:solidFill>
          <a:ln w="38100" cap="flat" cmpd="sng" algn="ctr">
            <a:solidFill>
              <a:schemeClr val="accent4">
                <a:lumMod val="60000"/>
                <a:lumOff val="40000"/>
              </a:schemeClr>
            </a:solidFill>
            <a:prstDash val="sysDash"/>
            <a:round/>
            <a:headEnd type="arrow"/>
            <a:tailEnd type="arrow"/>
          </a:ln>
          <a:effectLst/>
        </p:spPr>
      </p:cxnSp>
      <p:cxnSp>
        <p:nvCxnSpPr>
          <p:cNvPr id="55" name="直線矢印コネクタ 54"/>
          <p:cNvCxnSpPr>
            <a:stCxn id="14" idx="0"/>
          </p:cNvCxnSpPr>
          <p:nvPr/>
        </p:nvCxnSpPr>
        <p:spPr bwMode="auto">
          <a:xfrm flipH="1">
            <a:off x="6038438" y="2433620"/>
            <a:ext cx="1625080" cy="239956"/>
          </a:xfrm>
          <a:prstGeom prst="straightConnector1">
            <a:avLst/>
          </a:prstGeom>
          <a:solidFill>
            <a:schemeClr val="bg1"/>
          </a:solidFill>
          <a:ln w="38100" cap="flat" cmpd="sng" algn="ctr">
            <a:solidFill>
              <a:schemeClr val="accent4">
                <a:lumMod val="60000"/>
                <a:lumOff val="40000"/>
              </a:schemeClr>
            </a:solidFill>
            <a:prstDash val="sysDash"/>
            <a:round/>
            <a:headEnd type="arrow"/>
            <a:tailEnd type="arrow"/>
          </a:ln>
          <a:effectLst/>
        </p:spPr>
      </p:cxnSp>
      <p:sp>
        <p:nvSpPr>
          <p:cNvPr id="59" name="テキスト ボックス 58"/>
          <p:cNvSpPr txBox="1"/>
          <p:nvPr/>
        </p:nvSpPr>
        <p:spPr>
          <a:xfrm>
            <a:off x="3544174" y="5665207"/>
            <a:ext cx="2058827" cy="461665"/>
          </a:xfrm>
          <a:prstGeom prst="rect">
            <a:avLst/>
          </a:prstGeom>
          <a:noFill/>
        </p:spPr>
        <p:txBody>
          <a:bodyPr wrap="none" rtlCol="0">
            <a:spAutoFit/>
          </a:bodyPr>
          <a:lstStyle/>
          <a:p>
            <a:pPr algn="ctr"/>
            <a:r>
              <a:rPr kumimoji="1" lang="en-US" altLang="ja-JP" sz="2400" b="1" dirty="0" smtClean="0">
                <a:solidFill>
                  <a:srgbClr val="0000FF"/>
                </a:solidFill>
                <a:latin typeface="メイリオ"/>
                <a:ea typeface="メイリオ"/>
                <a:cs typeface="メイリオ"/>
              </a:rPr>
              <a:t>ERP</a:t>
            </a:r>
            <a:r>
              <a:rPr lang="ja-JP" altLang="en-US" sz="2400" dirty="0" smtClean="0">
                <a:solidFill>
                  <a:srgbClr val="0000FF"/>
                </a:solidFill>
                <a:latin typeface="メイリオ"/>
                <a:ea typeface="メイリオ"/>
                <a:cs typeface="メイリオ"/>
              </a:rPr>
              <a:t>システム</a:t>
            </a:r>
            <a:endParaRPr kumimoji="1" lang="ja-JP" altLang="en-US" sz="2400" dirty="0" smtClean="0">
              <a:solidFill>
                <a:srgbClr val="0000FF"/>
              </a:solidFill>
              <a:latin typeface="メイリオ"/>
              <a:ea typeface="メイリオ"/>
              <a:cs typeface="メイリオ"/>
            </a:endParaRPr>
          </a:p>
        </p:txBody>
      </p:sp>
      <p:grpSp>
        <p:nvGrpSpPr>
          <p:cNvPr id="91" name="図形グループ 90"/>
          <p:cNvGrpSpPr/>
          <p:nvPr/>
        </p:nvGrpSpPr>
        <p:grpSpPr>
          <a:xfrm>
            <a:off x="2123852" y="5289200"/>
            <a:ext cx="401064" cy="852289"/>
            <a:chOff x="1052787" y="1829914"/>
            <a:chExt cx="401064" cy="852289"/>
          </a:xfrm>
          <a:effectLst>
            <a:outerShdw blurRad="50800" dist="38100" dir="2700000" algn="tl" rotWithShape="0">
              <a:prstClr val="black">
                <a:alpha val="40000"/>
              </a:prstClr>
            </a:outerShdw>
          </a:effectLst>
        </p:grpSpPr>
        <p:sp>
          <p:nvSpPr>
            <p:cNvPr id="92" name="円/楕円 91"/>
            <p:cNvSpPr/>
            <p:nvPr/>
          </p:nvSpPr>
          <p:spPr bwMode="auto">
            <a:xfrm>
              <a:off x="1052787" y="1829914"/>
              <a:ext cx="401062" cy="376010"/>
            </a:xfrm>
            <a:prstGeom prst="ellipse">
              <a:avLst/>
            </a:prstGeom>
            <a:solidFill>
              <a:schemeClr val="bg1">
                <a:lumMod val="85000"/>
              </a:schemeClr>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0" lang="ja-JP" altLang="en-US" sz="1400" b="0" i="0" u="none" strike="noStrike" cap="none" normalizeH="0" smtClean="0">
                <a:ln>
                  <a:noFill/>
                </a:ln>
                <a:effectLst/>
                <a:latin typeface="メイリオ"/>
                <a:ea typeface="メイリオ"/>
                <a:cs typeface="メイリオ"/>
              </a:endParaRPr>
            </a:p>
          </p:txBody>
        </p:sp>
        <p:sp>
          <p:nvSpPr>
            <p:cNvPr id="93" name="フローチャート: 論理積ゲート 92"/>
            <p:cNvSpPr/>
            <p:nvPr/>
          </p:nvSpPr>
          <p:spPr bwMode="auto">
            <a:xfrm rot="16200000">
              <a:off x="1004744" y="2233096"/>
              <a:ext cx="497154" cy="401060"/>
            </a:xfrm>
            <a:prstGeom prst="flowChartDelay">
              <a:avLst/>
            </a:prstGeom>
            <a:solidFill>
              <a:schemeClr val="bg1">
                <a:lumMod val="85000"/>
              </a:schemeClr>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0" lang="ja-JP" altLang="en-US" sz="1400" b="0" i="0" u="none" strike="noStrike" cap="none" normalizeH="0" smtClean="0">
                <a:ln>
                  <a:noFill/>
                </a:ln>
                <a:effectLst/>
                <a:latin typeface="メイリオ"/>
                <a:ea typeface="メイリオ"/>
                <a:cs typeface="メイリオ"/>
              </a:endParaRPr>
            </a:p>
          </p:txBody>
        </p:sp>
      </p:grpSp>
      <p:sp>
        <p:nvSpPr>
          <p:cNvPr id="94" name="テキスト ボックス 93"/>
          <p:cNvSpPr txBox="1"/>
          <p:nvPr/>
        </p:nvSpPr>
        <p:spPr>
          <a:xfrm>
            <a:off x="2048653" y="6183267"/>
            <a:ext cx="954107" cy="276999"/>
          </a:xfrm>
          <a:prstGeom prst="rect">
            <a:avLst/>
          </a:prstGeom>
          <a:noFill/>
        </p:spPr>
        <p:txBody>
          <a:bodyPr wrap="none" rtlCol="0">
            <a:spAutoFit/>
          </a:bodyPr>
          <a:lstStyle/>
          <a:p>
            <a:r>
              <a:rPr kumimoji="1" lang="ja-JP" altLang="en-US" sz="1200" dirty="0" smtClean="0">
                <a:solidFill>
                  <a:schemeClr val="tx1">
                    <a:lumMod val="50000"/>
                    <a:lumOff val="50000"/>
                  </a:schemeClr>
                </a:solidFill>
                <a:latin typeface="メイリオ"/>
                <a:ea typeface="メイリオ"/>
                <a:cs typeface="メイリオ"/>
              </a:rPr>
              <a:t>倉庫・物流</a:t>
            </a:r>
          </a:p>
        </p:txBody>
      </p:sp>
      <p:grpSp>
        <p:nvGrpSpPr>
          <p:cNvPr id="95" name="図形グループ 94"/>
          <p:cNvGrpSpPr/>
          <p:nvPr/>
        </p:nvGrpSpPr>
        <p:grpSpPr>
          <a:xfrm>
            <a:off x="6568949" y="5305912"/>
            <a:ext cx="401064" cy="852289"/>
            <a:chOff x="1052787" y="1829914"/>
            <a:chExt cx="401064" cy="852289"/>
          </a:xfrm>
          <a:effectLst>
            <a:outerShdw blurRad="50800" dist="38100" dir="2700000" algn="tl" rotWithShape="0">
              <a:prstClr val="black">
                <a:alpha val="40000"/>
              </a:prstClr>
            </a:outerShdw>
          </a:effectLst>
        </p:grpSpPr>
        <p:sp>
          <p:nvSpPr>
            <p:cNvPr id="96" name="円/楕円 95"/>
            <p:cNvSpPr/>
            <p:nvPr/>
          </p:nvSpPr>
          <p:spPr bwMode="auto">
            <a:xfrm>
              <a:off x="1052787" y="1829914"/>
              <a:ext cx="401062" cy="376010"/>
            </a:xfrm>
            <a:prstGeom prst="ellipse">
              <a:avLst/>
            </a:prstGeom>
            <a:solidFill>
              <a:schemeClr val="bg1">
                <a:lumMod val="85000"/>
              </a:schemeClr>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0" lang="ja-JP" altLang="en-US" sz="1400" b="0" i="0" u="none" strike="noStrike" cap="none" normalizeH="0" smtClean="0">
                <a:ln>
                  <a:noFill/>
                </a:ln>
                <a:effectLst/>
                <a:latin typeface="メイリオ"/>
                <a:ea typeface="メイリオ"/>
                <a:cs typeface="メイリオ"/>
              </a:endParaRPr>
            </a:p>
          </p:txBody>
        </p:sp>
        <p:sp>
          <p:nvSpPr>
            <p:cNvPr id="97" name="フローチャート: 論理積ゲート 96"/>
            <p:cNvSpPr/>
            <p:nvPr/>
          </p:nvSpPr>
          <p:spPr bwMode="auto">
            <a:xfrm rot="16200000">
              <a:off x="1004744" y="2233096"/>
              <a:ext cx="497154" cy="401060"/>
            </a:xfrm>
            <a:prstGeom prst="flowChartDelay">
              <a:avLst/>
            </a:prstGeom>
            <a:solidFill>
              <a:schemeClr val="bg1">
                <a:lumMod val="85000"/>
              </a:schemeClr>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0" lang="ja-JP" altLang="en-US" sz="1400" b="0" i="0" u="none" strike="noStrike" cap="none" normalizeH="0" smtClean="0">
                <a:ln>
                  <a:noFill/>
                </a:ln>
                <a:effectLst/>
                <a:latin typeface="メイリオ"/>
                <a:ea typeface="メイリオ"/>
                <a:cs typeface="メイリオ"/>
              </a:endParaRPr>
            </a:p>
          </p:txBody>
        </p:sp>
      </p:grpSp>
      <p:sp>
        <p:nvSpPr>
          <p:cNvPr id="98" name="テキスト ボックス 97"/>
          <p:cNvSpPr txBox="1"/>
          <p:nvPr/>
        </p:nvSpPr>
        <p:spPr>
          <a:xfrm>
            <a:off x="6134486" y="6183274"/>
            <a:ext cx="954107" cy="276999"/>
          </a:xfrm>
          <a:prstGeom prst="rect">
            <a:avLst/>
          </a:prstGeom>
          <a:noFill/>
        </p:spPr>
        <p:txBody>
          <a:bodyPr wrap="none" rtlCol="0">
            <a:spAutoFit/>
          </a:bodyPr>
          <a:lstStyle/>
          <a:p>
            <a:pPr algn="r"/>
            <a:r>
              <a:rPr kumimoji="1" lang="ja-JP" altLang="en-US" sz="1200" dirty="0" smtClean="0">
                <a:solidFill>
                  <a:schemeClr val="tx1">
                    <a:lumMod val="50000"/>
                    <a:lumOff val="50000"/>
                  </a:schemeClr>
                </a:solidFill>
                <a:latin typeface="メイリオ"/>
                <a:ea typeface="メイリオ"/>
                <a:cs typeface="メイリオ"/>
              </a:rPr>
              <a:t>調達・管理</a:t>
            </a:r>
          </a:p>
        </p:txBody>
      </p:sp>
      <p:cxnSp>
        <p:nvCxnSpPr>
          <p:cNvPr id="101" name="直線矢印コネクタ 100"/>
          <p:cNvCxnSpPr>
            <a:stCxn id="5" idx="3"/>
            <a:endCxn id="93" idx="2"/>
          </p:cNvCxnSpPr>
          <p:nvPr/>
        </p:nvCxnSpPr>
        <p:spPr bwMode="auto">
          <a:xfrm flipH="1">
            <a:off x="2524916" y="4470338"/>
            <a:ext cx="2012943" cy="1422574"/>
          </a:xfrm>
          <a:prstGeom prst="straightConnector1">
            <a:avLst/>
          </a:prstGeom>
          <a:solidFill>
            <a:schemeClr val="bg1"/>
          </a:solidFill>
          <a:ln w="38100" cap="flat" cmpd="sng" algn="ctr">
            <a:solidFill>
              <a:srgbClr val="FF6600"/>
            </a:solidFill>
            <a:prstDash val="solid"/>
            <a:round/>
            <a:headEnd type="arrow"/>
            <a:tailEnd type="arrow"/>
          </a:ln>
          <a:effectLst/>
        </p:spPr>
      </p:cxnSp>
      <p:cxnSp>
        <p:nvCxnSpPr>
          <p:cNvPr id="102" name="直線矢印コネクタ 101"/>
          <p:cNvCxnSpPr>
            <a:endCxn id="93" idx="2"/>
          </p:cNvCxnSpPr>
          <p:nvPr/>
        </p:nvCxnSpPr>
        <p:spPr bwMode="auto">
          <a:xfrm flipH="1">
            <a:off x="2524916" y="5640146"/>
            <a:ext cx="758777" cy="252766"/>
          </a:xfrm>
          <a:prstGeom prst="straightConnector1">
            <a:avLst/>
          </a:prstGeom>
          <a:solidFill>
            <a:schemeClr val="bg1"/>
          </a:solidFill>
          <a:ln w="38100" cap="flat" cmpd="sng" algn="ctr">
            <a:solidFill>
              <a:schemeClr val="accent4">
                <a:lumMod val="60000"/>
                <a:lumOff val="40000"/>
              </a:schemeClr>
            </a:solidFill>
            <a:prstDash val="sysDash"/>
            <a:round/>
            <a:headEnd type="arrow"/>
            <a:tailEnd type="arrow"/>
          </a:ln>
          <a:effectLst/>
        </p:spPr>
      </p:cxnSp>
      <p:cxnSp>
        <p:nvCxnSpPr>
          <p:cNvPr id="108" name="直線矢印コネクタ 107"/>
          <p:cNvCxnSpPr>
            <a:stCxn id="5" idx="3"/>
            <a:endCxn id="97" idx="0"/>
          </p:cNvCxnSpPr>
          <p:nvPr/>
        </p:nvCxnSpPr>
        <p:spPr bwMode="auto">
          <a:xfrm>
            <a:off x="4537859" y="4470338"/>
            <a:ext cx="2031094" cy="1439286"/>
          </a:xfrm>
          <a:prstGeom prst="straightConnector1">
            <a:avLst/>
          </a:prstGeom>
          <a:solidFill>
            <a:schemeClr val="bg1"/>
          </a:solidFill>
          <a:ln w="38100" cap="flat" cmpd="sng" algn="ctr">
            <a:solidFill>
              <a:srgbClr val="FF6600"/>
            </a:solidFill>
            <a:prstDash val="solid"/>
            <a:round/>
            <a:headEnd type="arrow"/>
            <a:tailEnd type="arrow"/>
          </a:ln>
          <a:effectLst/>
        </p:spPr>
      </p:cxnSp>
      <p:cxnSp>
        <p:nvCxnSpPr>
          <p:cNvPr id="109" name="直線矢印コネクタ 108"/>
          <p:cNvCxnSpPr>
            <a:endCxn id="97" idx="0"/>
          </p:cNvCxnSpPr>
          <p:nvPr/>
        </p:nvCxnSpPr>
        <p:spPr bwMode="auto">
          <a:xfrm>
            <a:off x="5798685" y="5640146"/>
            <a:ext cx="770268" cy="269478"/>
          </a:xfrm>
          <a:prstGeom prst="straightConnector1">
            <a:avLst/>
          </a:prstGeom>
          <a:solidFill>
            <a:schemeClr val="bg1"/>
          </a:solidFill>
          <a:ln w="38100" cap="flat" cmpd="sng" algn="ctr">
            <a:solidFill>
              <a:schemeClr val="accent4">
                <a:lumMod val="60000"/>
                <a:lumOff val="40000"/>
              </a:schemeClr>
            </a:solidFill>
            <a:prstDash val="sysDash"/>
            <a:round/>
            <a:headEnd type="arrow"/>
            <a:tailEnd type="arrow"/>
          </a:ln>
          <a:effectLst/>
        </p:spPr>
      </p:cxnSp>
      <p:sp>
        <p:nvSpPr>
          <p:cNvPr id="99" name="正方形/長方形 98"/>
          <p:cNvSpPr/>
          <p:nvPr/>
        </p:nvSpPr>
        <p:spPr bwMode="auto">
          <a:xfrm>
            <a:off x="2882632" y="4906616"/>
            <a:ext cx="1320161" cy="501346"/>
          </a:xfrm>
          <a:prstGeom prst="rect">
            <a:avLst/>
          </a:prstGeom>
          <a:solidFill>
            <a:srgbClr val="3366FF"/>
          </a:solidFill>
          <a:ln w="38100" cap="flat" cmpd="sng" algn="ctr">
            <a:noFill/>
            <a:prstDash val="solid"/>
            <a:round/>
            <a:headEnd type="none" w="med" len="med"/>
            <a:tailEnd type="none" w="med" len="med"/>
          </a:ln>
          <a:effectLst>
            <a:outerShdw blurRad="50800" dist="38100" dir="2700000" algn="tl" rotWithShape="0">
              <a:prstClr val="black">
                <a:alpha val="40000"/>
              </a:prstClr>
            </a:outerShdw>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ja-JP" altLang="en-US" sz="1400" dirty="0" smtClean="0">
                <a:solidFill>
                  <a:srgbClr val="FFFFFF"/>
                </a:solidFill>
                <a:latin typeface="メイリオ"/>
                <a:ea typeface="メイリオ"/>
                <a:cs typeface="メイリオ"/>
              </a:rPr>
              <a:t>生産・製造</a:t>
            </a:r>
            <a:endParaRPr kumimoji="0" lang="en-US" altLang="ja-JP" sz="1400" dirty="0" smtClean="0">
              <a:solidFill>
                <a:srgbClr val="FFFFFF"/>
              </a:solidFill>
              <a:latin typeface="メイリオ"/>
              <a:ea typeface="メイリオ"/>
              <a:cs typeface="メイリオ"/>
            </a:endParaRPr>
          </a:p>
          <a:p>
            <a:pPr marL="0" marR="0" indent="0" algn="ctr" defTabSz="914400" rtl="0" eaLnBrk="1" fontAlgn="base" latinLnBrk="0" hangingPunct="1">
              <a:lnSpc>
                <a:spcPct val="100000"/>
              </a:lnSpc>
              <a:spcBef>
                <a:spcPct val="20000"/>
              </a:spcBef>
              <a:spcAft>
                <a:spcPct val="0"/>
              </a:spcAft>
              <a:buClrTx/>
              <a:buSzTx/>
              <a:buFontTx/>
              <a:buNone/>
              <a:tabLst/>
            </a:pPr>
            <a:r>
              <a:rPr kumimoji="0" lang="ja-JP" altLang="en-US" sz="1000" dirty="0" smtClean="0">
                <a:solidFill>
                  <a:srgbClr val="FFFFFF"/>
                </a:solidFill>
                <a:latin typeface="メイリオ"/>
                <a:ea typeface="メイリオ"/>
                <a:cs typeface="メイリオ"/>
              </a:rPr>
              <a:t>アプリケーション</a:t>
            </a:r>
            <a:endParaRPr kumimoji="0" lang="ja-JP" altLang="en-US" sz="1000" b="0" i="0" u="none" strike="noStrike" cap="none" normalizeH="0" dirty="0" smtClean="0">
              <a:ln>
                <a:noFill/>
              </a:ln>
              <a:solidFill>
                <a:srgbClr val="FFFFFF"/>
              </a:solidFill>
              <a:effectLst/>
              <a:latin typeface="メイリオ"/>
              <a:ea typeface="メイリオ"/>
              <a:cs typeface="メイリオ"/>
            </a:endParaRPr>
          </a:p>
        </p:txBody>
      </p:sp>
      <p:sp>
        <p:nvSpPr>
          <p:cNvPr id="100" name="正方形/長方形 99"/>
          <p:cNvSpPr/>
          <p:nvPr/>
        </p:nvSpPr>
        <p:spPr bwMode="auto">
          <a:xfrm>
            <a:off x="4938073" y="4906616"/>
            <a:ext cx="1320161" cy="501346"/>
          </a:xfrm>
          <a:prstGeom prst="rect">
            <a:avLst/>
          </a:prstGeom>
          <a:solidFill>
            <a:srgbClr val="3366FF"/>
          </a:solidFill>
          <a:ln w="38100" cap="flat" cmpd="sng" algn="ctr">
            <a:noFill/>
            <a:prstDash val="solid"/>
            <a:round/>
            <a:headEnd type="none" w="med" len="med"/>
            <a:tailEnd type="none" w="med" len="med"/>
          </a:ln>
          <a:effectLst>
            <a:outerShdw blurRad="50800" dist="38100" dir="2700000" algn="tl" rotWithShape="0">
              <a:prstClr val="black">
                <a:alpha val="40000"/>
              </a:prstClr>
            </a:outerShdw>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ja-JP" altLang="en-US" sz="1400" dirty="0" smtClean="0">
                <a:solidFill>
                  <a:srgbClr val="FFFFFF"/>
                </a:solidFill>
                <a:latin typeface="メイリオ"/>
                <a:ea typeface="メイリオ"/>
                <a:cs typeface="メイリオ"/>
              </a:rPr>
              <a:t>人事・給与</a:t>
            </a:r>
            <a:endParaRPr kumimoji="0" lang="en-US" altLang="ja-JP" sz="1400" dirty="0" smtClean="0">
              <a:solidFill>
                <a:srgbClr val="FFFFFF"/>
              </a:solidFill>
              <a:latin typeface="メイリオ"/>
              <a:ea typeface="メイリオ"/>
              <a:cs typeface="メイリオ"/>
            </a:endParaRPr>
          </a:p>
          <a:p>
            <a:pPr marL="0" marR="0" indent="0" algn="ctr" defTabSz="914400" rtl="0" eaLnBrk="1" fontAlgn="base" latinLnBrk="0" hangingPunct="1">
              <a:lnSpc>
                <a:spcPct val="100000"/>
              </a:lnSpc>
              <a:spcBef>
                <a:spcPct val="20000"/>
              </a:spcBef>
              <a:spcAft>
                <a:spcPct val="0"/>
              </a:spcAft>
              <a:buClrTx/>
              <a:buSzTx/>
              <a:buFontTx/>
              <a:buNone/>
              <a:tabLst/>
            </a:pPr>
            <a:r>
              <a:rPr kumimoji="0" lang="ja-JP" altLang="en-US" sz="1000" dirty="0" smtClean="0">
                <a:solidFill>
                  <a:srgbClr val="FFFFFF"/>
                </a:solidFill>
                <a:latin typeface="メイリオ"/>
                <a:ea typeface="メイリオ"/>
                <a:cs typeface="メイリオ"/>
              </a:rPr>
              <a:t>アプリケーション</a:t>
            </a:r>
            <a:endParaRPr kumimoji="0" lang="ja-JP" altLang="en-US" sz="1000" b="0" i="0" u="none" strike="noStrike" cap="none" normalizeH="0" dirty="0" smtClean="0">
              <a:ln>
                <a:noFill/>
              </a:ln>
              <a:solidFill>
                <a:srgbClr val="FFFFFF"/>
              </a:solidFill>
              <a:effectLst/>
              <a:latin typeface="メイリオ"/>
              <a:ea typeface="メイリオ"/>
              <a:cs typeface="メイリオ"/>
            </a:endParaRPr>
          </a:p>
        </p:txBody>
      </p:sp>
      <p:sp>
        <p:nvSpPr>
          <p:cNvPr id="31" name="ホームベース 30"/>
          <p:cNvSpPr/>
          <p:nvPr/>
        </p:nvSpPr>
        <p:spPr>
          <a:xfrm>
            <a:off x="1062713" y="867489"/>
            <a:ext cx="3140080" cy="852289"/>
          </a:xfrm>
          <a:prstGeom prst="homePlate">
            <a:avLst/>
          </a:prstGeom>
          <a:solidFill>
            <a:schemeClr val="accent6">
              <a:lumMod val="50000"/>
            </a:schemeClr>
          </a:solidFill>
          <a:ln>
            <a:noFill/>
          </a:ln>
          <a:effectLst>
            <a:outerShdw blurRad="50800" dist="38100" dir="2700000" algn="tl" rotWithShape="0">
              <a:prstClr val="black">
                <a:alpha val="40000"/>
              </a:prstClr>
            </a:outerShdw>
          </a:effectLst>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sz="1200" b="1" u="sng" dirty="0" smtClean="0">
                <a:solidFill>
                  <a:srgbClr val="FFFFFF"/>
                </a:solidFill>
                <a:latin typeface="メイリオ"/>
                <a:ea typeface="メイリオ"/>
                <a:cs typeface="メイリオ"/>
              </a:rPr>
              <a:t>ERP</a:t>
            </a:r>
            <a:r>
              <a:rPr kumimoji="1" lang="ja-JP" altLang="en-US" sz="1200" b="1" u="sng" dirty="0" smtClean="0">
                <a:solidFill>
                  <a:srgbClr val="FFFFFF"/>
                </a:solidFill>
                <a:latin typeface="メイリオ"/>
                <a:ea typeface="メイリオ"/>
                <a:cs typeface="メイリオ"/>
              </a:rPr>
              <a:t>システム</a:t>
            </a:r>
            <a:r>
              <a:rPr kumimoji="1" lang="ja-JP" altLang="en-US" sz="1200" dirty="0" smtClean="0">
                <a:solidFill>
                  <a:srgbClr val="FFFFFF"/>
                </a:solidFill>
                <a:latin typeface="メイリオ"/>
                <a:ea typeface="メイリオ"/>
                <a:cs typeface="メイリオ"/>
              </a:rPr>
              <a:t>のもたらす価値</a:t>
            </a:r>
            <a:endParaRPr kumimoji="1" lang="en-US" altLang="ja-JP" sz="1200" dirty="0" smtClean="0">
              <a:solidFill>
                <a:srgbClr val="FFFFFF"/>
              </a:solidFill>
              <a:latin typeface="メイリオ"/>
              <a:ea typeface="メイリオ"/>
              <a:cs typeface="メイリオ"/>
            </a:endParaRPr>
          </a:p>
          <a:p>
            <a:pPr marL="685800" lvl="1" indent="-228600">
              <a:buFont typeface="+mj-lt"/>
              <a:buAutoNum type="arabicPeriod"/>
            </a:pPr>
            <a:r>
              <a:rPr kumimoji="1" lang="ja-JP" altLang="en-US" sz="1000" dirty="0" smtClean="0">
                <a:solidFill>
                  <a:srgbClr val="FFFFFF"/>
                </a:solidFill>
                <a:latin typeface="メイリオ"/>
                <a:ea typeface="メイリオ"/>
                <a:cs typeface="メイリオ"/>
              </a:rPr>
              <a:t>効率的義用務運営</a:t>
            </a:r>
            <a:endParaRPr kumimoji="1" lang="en-US" altLang="ja-JP" sz="1000" dirty="0" smtClean="0">
              <a:solidFill>
                <a:srgbClr val="FFFFFF"/>
              </a:solidFill>
              <a:latin typeface="メイリオ"/>
              <a:ea typeface="メイリオ"/>
              <a:cs typeface="メイリオ"/>
            </a:endParaRPr>
          </a:p>
          <a:p>
            <a:pPr marL="685800" lvl="1" indent="-228600">
              <a:buFont typeface="+mj-lt"/>
              <a:buAutoNum type="arabicPeriod"/>
            </a:pPr>
            <a:r>
              <a:rPr lang="ja-JP" altLang="en-US" sz="1000" dirty="0" smtClean="0">
                <a:solidFill>
                  <a:srgbClr val="FFFFFF"/>
                </a:solidFill>
                <a:latin typeface="メイリオ"/>
                <a:ea typeface="メイリオ"/>
                <a:cs typeface="メイリオ"/>
              </a:rPr>
              <a:t>リアルタイム経営</a:t>
            </a:r>
            <a:endParaRPr lang="en-US" altLang="ja-JP" sz="1000" dirty="0" smtClean="0">
              <a:solidFill>
                <a:srgbClr val="FFFFFF"/>
              </a:solidFill>
              <a:latin typeface="メイリオ"/>
              <a:ea typeface="メイリオ"/>
              <a:cs typeface="メイリオ"/>
            </a:endParaRPr>
          </a:p>
          <a:p>
            <a:pPr marL="685800" lvl="1" indent="-228600">
              <a:buFont typeface="+mj-lt"/>
              <a:buAutoNum type="arabicPeriod"/>
            </a:pPr>
            <a:r>
              <a:rPr kumimoji="1" lang="ja-JP" altLang="en-US" sz="1000" dirty="0" smtClean="0">
                <a:solidFill>
                  <a:srgbClr val="FFFFFF"/>
                </a:solidFill>
                <a:latin typeface="メイリオ"/>
                <a:ea typeface="メイリオ"/>
                <a:cs typeface="メイリオ"/>
              </a:rPr>
              <a:t>内部統制</a:t>
            </a:r>
            <a:endParaRPr kumimoji="1" lang="ja-JP" altLang="en-US" sz="1000" dirty="0">
              <a:solidFill>
                <a:srgbClr val="FFFFFF"/>
              </a:solidFill>
              <a:latin typeface="メイリオ"/>
              <a:ea typeface="メイリオ"/>
              <a:cs typeface="メイリオ"/>
            </a:endParaRPr>
          </a:p>
        </p:txBody>
      </p:sp>
      <p:sp>
        <p:nvSpPr>
          <p:cNvPr id="60" name="ホームベース 59"/>
          <p:cNvSpPr/>
          <p:nvPr/>
        </p:nvSpPr>
        <p:spPr>
          <a:xfrm flipH="1">
            <a:off x="5043078" y="867489"/>
            <a:ext cx="3140080" cy="852289"/>
          </a:xfrm>
          <a:prstGeom prst="homePlate">
            <a:avLst/>
          </a:prstGeom>
          <a:solidFill>
            <a:srgbClr val="008000"/>
          </a:solidFill>
          <a:ln>
            <a:noFill/>
          </a:ln>
          <a:effectLst>
            <a:outerShdw blurRad="50800" dist="38100" dir="2700000" algn="tl" rotWithShape="0">
              <a:prstClr val="black">
                <a:alpha val="40000"/>
              </a:prstClr>
            </a:outerShdw>
          </a:effectLst>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sz="1200" b="1" u="sng" dirty="0" smtClean="0">
                <a:solidFill>
                  <a:srgbClr val="FFFFFF"/>
                </a:solidFill>
                <a:latin typeface="メイリオ"/>
                <a:ea typeface="メイリオ"/>
                <a:cs typeface="メイリオ"/>
              </a:rPr>
              <a:t>ERP</a:t>
            </a:r>
            <a:r>
              <a:rPr kumimoji="1" lang="ja-JP" altLang="en-US" sz="1200" b="1" u="sng" dirty="0" smtClean="0">
                <a:solidFill>
                  <a:srgbClr val="FFFFFF"/>
                </a:solidFill>
                <a:latin typeface="メイリオ"/>
                <a:ea typeface="メイリオ"/>
                <a:cs typeface="メイリオ"/>
              </a:rPr>
              <a:t>パッケージ</a:t>
            </a:r>
            <a:r>
              <a:rPr kumimoji="1" lang="ja-JP" altLang="en-US" sz="1200" dirty="0" smtClean="0">
                <a:solidFill>
                  <a:srgbClr val="FFFFFF"/>
                </a:solidFill>
                <a:latin typeface="メイリオ"/>
                <a:ea typeface="メイリオ"/>
                <a:cs typeface="メイリオ"/>
              </a:rPr>
              <a:t>利用のメリット</a:t>
            </a:r>
            <a:endParaRPr kumimoji="1" lang="en-US" altLang="ja-JP" sz="1200" dirty="0" smtClean="0">
              <a:solidFill>
                <a:srgbClr val="FFFFFF"/>
              </a:solidFill>
              <a:latin typeface="メイリオ"/>
              <a:ea typeface="メイリオ"/>
              <a:cs typeface="メイリオ"/>
            </a:endParaRPr>
          </a:p>
          <a:p>
            <a:pPr marL="685800" lvl="1" indent="-228600">
              <a:buFont typeface="+mj-lt"/>
              <a:buAutoNum type="arabicPeriod"/>
            </a:pPr>
            <a:r>
              <a:rPr lang="ja-JP" altLang="en-US" sz="1000" dirty="0" smtClean="0">
                <a:solidFill>
                  <a:srgbClr val="FFFFFF"/>
                </a:solidFill>
                <a:latin typeface="メイリオ"/>
                <a:ea typeface="メイリオ"/>
                <a:cs typeface="メイリオ"/>
              </a:rPr>
              <a:t>ベストプラクティスの活用</a:t>
            </a:r>
            <a:endParaRPr lang="en-US" altLang="ja-JP" sz="1000" dirty="0" smtClean="0">
              <a:solidFill>
                <a:srgbClr val="FFFFFF"/>
              </a:solidFill>
              <a:latin typeface="メイリオ"/>
              <a:ea typeface="メイリオ"/>
              <a:cs typeface="メイリオ"/>
            </a:endParaRPr>
          </a:p>
          <a:p>
            <a:pPr marL="685800" lvl="1" indent="-228600">
              <a:buFont typeface="+mj-lt"/>
              <a:buAutoNum type="arabicPeriod"/>
            </a:pPr>
            <a:r>
              <a:rPr kumimoji="1" lang="ja-JP" altLang="en-US" sz="1000" dirty="0" smtClean="0">
                <a:solidFill>
                  <a:srgbClr val="FFFFFF"/>
                </a:solidFill>
                <a:latin typeface="メイリオ"/>
                <a:ea typeface="メイリオ"/>
                <a:cs typeface="メイリオ"/>
              </a:rPr>
              <a:t>法律・制度変更への迅速な対応</a:t>
            </a:r>
          </a:p>
          <a:p>
            <a:pPr marL="685800" lvl="1" indent="-228600">
              <a:buFont typeface="+mj-lt"/>
              <a:buAutoNum type="arabicPeriod"/>
            </a:pPr>
            <a:r>
              <a:rPr kumimoji="1" lang="ja-JP" altLang="en-US" sz="1000" dirty="0" smtClean="0">
                <a:solidFill>
                  <a:srgbClr val="FFFFFF"/>
                </a:solidFill>
                <a:latin typeface="メイリオ"/>
                <a:ea typeface="メイリオ"/>
                <a:cs typeface="メイリオ"/>
              </a:rPr>
              <a:t>構築に関わる期間とコストの削減</a:t>
            </a:r>
            <a:endParaRPr kumimoji="1" lang="en-US" altLang="ja-JP" sz="1000" dirty="0" smtClean="0">
              <a:solidFill>
                <a:srgbClr val="FFFFFF"/>
              </a:solidFill>
              <a:latin typeface="メイリオ"/>
              <a:ea typeface="メイリオ"/>
              <a:cs typeface="メイリオ"/>
            </a:endParaRPr>
          </a:p>
        </p:txBody>
      </p:sp>
    </p:spTree>
    <p:extLst>
      <p:ext uri="{BB962C8B-B14F-4D97-AF65-F5344CB8AC3E}">
        <p14:creationId xmlns:p14="http://schemas.microsoft.com/office/powerpoint/2010/main" val="214066209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オンプレミス型からクラウド型へのシフト</a:t>
            </a:r>
            <a:endParaRPr kumimoji="1" lang="ja-JP" altLang="en-US" dirty="0"/>
          </a:p>
        </p:txBody>
      </p:sp>
      <p:sp>
        <p:nvSpPr>
          <p:cNvPr id="3" name="スライド番号プレースホルダー 2"/>
          <p:cNvSpPr>
            <a:spLocks noGrp="1"/>
          </p:cNvSpPr>
          <p:nvPr>
            <p:ph type="sldNum" sz="quarter" idx="12"/>
          </p:nvPr>
        </p:nvSpPr>
        <p:spPr/>
        <p:txBody>
          <a:bodyPr/>
          <a:lstStyle/>
          <a:p>
            <a:fld id="{8FF8CC5D-A65D-5946-99B5-645367A967AD}" type="slidenum">
              <a:rPr kumimoji="1" lang="ja-JP" altLang="en-US" smtClean="0"/>
              <a:t>8</a:t>
            </a:fld>
            <a:endParaRPr kumimoji="1" lang="ja-JP" altLang="en-US"/>
          </a:p>
        </p:txBody>
      </p:sp>
      <p:pic>
        <p:nvPicPr>
          <p:cNvPr id="4" name="図 3" descr="スクリーンショット 2015-04-12 11.30.23.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25648" y="922867"/>
            <a:ext cx="7252018" cy="5477479"/>
          </a:xfrm>
          <a:prstGeom prst="rect">
            <a:avLst/>
          </a:prstGeom>
        </p:spPr>
      </p:pic>
      <p:pic>
        <p:nvPicPr>
          <p:cNvPr id="5" name="図 4" descr="スクリーンショット 2015-04-12 11.41.21.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808133" y="922867"/>
            <a:ext cx="3048000" cy="1121963"/>
          </a:xfrm>
          <a:prstGeom prst="rect">
            <a:avLst/>
          </a:prstGeom>
        </p:spPr>
      </p:pic>
      <p:sp>
        <p:nvSpPr>
          <p:cNvPr id="6" name="正方形/長方形 5"/>
          <p:cNvSpPr/>
          <p:nvPr/>
        </p:nvSpPr>
        <p:spPr>
          <a:xfrm>
            <a:off x="5806179" y="3689403"/>
            <a:ext cx="3048000" cy="830997"/>
          </a:xfrm>
          <a:prstGeom prst="rect">
            <a:avLst/>
          </a:prstGeom>
        </p:spPr>
        <p:txBody>
          <a:bodyPr wrap="square">
            <a:spAutoFit/>
          </a:bodyPr>
          <a:lstStyle/>
          <a:p>
            <a:r>
              <a:rPr lang="en-US" altLang="ja-JP" sz="1200" dirty="0" err="1">
                <a:solidFill>
                  <a:srgbClr val="800000"/>
                </a:solidFill>
                <a:latin typeface="メイリオ"/>
                <a:ea typeface="メイリオ"/>
                <a:cs typeface="メイリオ"/>
              </a:rPr>
              <a:t>Pwc</a:t>
            </a:r>
            <a:r>
              <a:rPr lang="ja-JP" altLang="en-US" sz="1200" dirty="0">
                <a:solidFill>
                  <a:srgbClr val="800000"/>
                </a:solidFill>
                <a:latin typeface="メイリオ"/>
                <a:ea typeface="メイリオ"/>
                <a:cs typeface="メイリオ"/>
              </a:rPr>
              <a:t>のデータに調査によると</a:t>
            </a:r>
            <a:r>
              <a:rPr lang="ja-JP" altLang="en-US" sz="1200" dirty="0" smtClean="0">
                <a:solidFill>
                  <a:srgbClr val="800000"/>
                </a:solidFill>
                <a:latin typeface="メイリオ"/>
                <a:ea typeface="メイリオ"/>
                <a:cs typeface="メイリオ"/>
              </a:rPr>
              <a:t>、オンプレミス</a:t>
            </a:r>
            <a:r>
              <a:rPr lang="en-US" altLang="ja-JP" sz="1200" dirty="0" smtClean="0">
                <a:solidFill>
                  <a:srgbClr val="800000"/>
                </a:solidFill>
                <a:latin typeface="メイリオ"/>
                <a:ea typeface="メイリオ"/>
                <a:cs typeface="メイリオ"/>
              </a:rPr>
              <a:t>ERP</a:t>
            </a:r>
            <a:r>
              <a:rPr lang="ja-JP" altLang="en-US" sz="1200" dirty="0" smtClean="0">
                <a:solidFill>
                  <a:srgbClr val="800000"/>
                </a:solidFill>
                <a:latin typeface="メイリオ"/>
                <a:ea typeface="メイリオ"/>
                <a:cs typeface="メイリオ"/>
              </a:rPr>
              <a:t>は</a:t>
            </a:r>
            <a:r>
              <a:rPr lang="en-US" altLang="ja-JP" sz="1200" dirty="0" smtClean="0">
                <a:solidFill>
                  <a:srgbClr val="800000"/>
                </a:solidFill>
                <a:latin typeface="メイリオ"/>
                <a:ea typeface="メイリオ"/>
                <a:cs typeface="メイリオ"/>
              </a:rPr>
              <a:t>2016</a:t>
            </a:r>
            <a:r>
              <a:rPr lang="ja-JP" altLang="en-US" sz="1200" dirty="0">
                <a:solidFill>
                  <a:srgbClr val="800000"/>
                </a:solidFill>
                <a:latin typeface="メイリオ"/>
                <a:ea typeface="メイリオ"/>
                <a:cs typeface="メイリオ"/>
              </a:rPr>
              <a:t>年までに</a:t>
            </a:r>
            <a:r>
              <a:rPr lang="en-US" altLang="ja-JP" sz="1200" dirty="0">
                <a:solidFill>
                  <a:srgbClr val="800000"/>
                </a:solidFill>
                <a:latin typeface="メイリオ"/>
                <a:ea typeface="メイリオ"/>
                <a:cs typeface="メイリオ"/>
              </a:rPr>
              <a:t>30</a:t>
            </a:r>
            <a:r>
              <a:rPr lang="ja-JP" altLang="en-US" sz="1200" dirty="0">
                <a:solidFill>
                  <a:srgbClr val="800000"/>
                </a:solidFill>
                <a:latin typeface="メイリオ"/>
                <a:ea typeface="メイリオ"/>
                <a:cs typeface="メイリオ"/>
              </a:rPr>
              <a:t>％減少</a:t>
            </a:r>
            <a:r>
              <a:rPr lang="ja-JP" altLang="en-US" sz="1200" dirty="0" smtClean="0">
                <a:solidFill>
                  <a:srgbClr val="800000"/>
                </a:solidFill>
                <a:latin typeface="メイリオ"/>
                <a:ea typeface="メイリオ"/>
                <a:cs typeface="メイリオ"/>
              </a:rPr>
              <a:t>減少</a:t>
            </a:r>
            <a:r>
              <a:rPr lang="ja-JP" altLang="en-US" sz="1200" dirty="0">
                <a:solidFill>
                  <a:srgbClr val="800000"/>
                </a:solidFill>
                <a:latin typeface="メイリオ"/>
                <a:ea typeface="メイリオ"/>
                <a:cs typeface="メイリオ"/>
              </a:rPr>
              <a:t>し、クラウド型の</a:t>
            </a:r>
            <a:r>
              <a:rPr lang="en-US" altLang="ja-JP" sz="1200" dirty="0">
                <a:solidFill>
                  <a:srgbClr val="800000"/>
                </a:solidFill>
                <a:latin typeface="メイリオ"/>
                <a:ea typeface="メイリオ"/>
                <a:cs typeface="メイリオ"/>
              </a:rPr>
              <a:t>ERP</a:t>
            </a:r>
            <a:r>
              <a:rPr lang="ja-JP" altLang="en-US" sz="1200" dirty="0">
                <a:solidFill>
                  <a:srgbClr val="800000"/>
                </a:solidFill>
                <a:latin typeface="メイリオ"/>
                <a:ea typeface="メイリオ"/>
                <a:cs typeface="メイリオ"/>
              </a:rPr>
              <a:t>が追い抜く状況と</a:t>
            </a:r>
            <a:r>
              <a:rPr lang="ja-JP" altLang="en-US" sz="1200" dirty="0" smtClean="0">
                <a:solidFill>
                  <a:srgbClr val="800000"/>
                </a:solidFill>
                <a:latin typeface="メイリオ"/>
                <a:ea typeface="メイリオ"/>
                <a:cs typeface="メイリオ"/>
              </a:rPr>
              <a:t>なっている。</a:t>
            </a:r>
            <a:endParaRPr lang="ja-JP" altLang="en-US" sz="1200" dirty="0">
              <a:solidFill>
                <a:srgbClr val="800000"/>
              </a:solidFill>
              <a:latin typeface="メイリオ"/>
              <a:ea typeface="メイリオ"/>
              <a:cs typeface="メイリオ"/>
            </a:endParaRPr>
          </a:p>
        </p:txBody>
      </p:sp>
      <p:sp>
        <p:nvSpPr>
          <p:cNvPr id="7" name="正方形/長方形 6"/>
          <p:cNvSpPr/>
          <p:nvPr/>
        </p:nvSpPr>
        <p:spPr>
          <a:xfrm>
            <a:off x="5808133" y="2270396"/>
            <a:ext cx="3048000" cy="1015663"/>
          </a:xfrm>
          <a:prstGeom prst="rect">
            <a:avLst/>
          </a:prstGeom>
        </p:spPr>
        <p:txBody>
          <a:bodyPr wrap="square">
            <a:spAutoFit/>
          </a:bodyPr>
          <a:lstStyle/>
          <a:p>
            <a:r>
              <a:rPr lang="ja-JP" altLang="en-US" sz="1200" dirty="0" smtClean="0">
                <a:solidFill>
                  <a:srgbClr val="0000FF"/>
                </a:solidFill>
                <a:latin typeface="メイリオ"/>
                <a:ea typeface="メイリオ"/>
                <a:cs typeface="メイリオ"/>
              </a:rPr>
              <a:t>継続</a:t>
            </a:r>
            <a:r>
              <a:rPr lang="ja-JP" altLang="en-US" sz="1200" dirty="0">
                <a:solidFill>
                  <a:srgbClr val="0000FF"/>
                </a:solidFill>
                <a:latin typeface="メイリオ"/>
                <a:ea typeface="メイリオ"/>
                <a:cs typeface="メイリオ"/>
              </a:rPr>
              <a:t>してオンプレミスで</a:t>
            </a:r>
            <a:r>
              <a:rPr lang="en-US" altLang="ja-JP" sz="1200" dirty="0">
                <a:solidFill>
                  <a:srgbClr val="0000FF"/>
                </a:solidFill>
                <a:latin typeface="メイリオ"/>
                <a:ea typeface="メイリオ"/>
                <a:cs typeface="メイリオ"/>
              </a:rPr>
              <a:t>ERP</a:t>
            </a:r>
            <a:r>
              <a:rPr lang="ja-JP" altLang="en-US" sz="1200" dirty="0">
                <a:solidFill>
                  <a:srgbClr val="0000FF"/>
                </a:solidFill>
                <a:latin typeface="メイリオ"/>
                <a:ea typeface="メイリオ"/>
                <a:cs typeface="メイリオ"/>
              </a:rPr>
              <a:t>を導入するニーズは</a:t>
            </a:r>
            <a:r>
              <a:rPr lang="en-US" altLang="ja-JP" sz="1200" dirty="0">
                <a:solidFill>
                  <a:srgbClr val="0000FF"/>
                </a:solidFill>
                <a:latin typeface="メイリオ"/>
                <a:ea typeface="メイリオ"/>
                <a:cs typeface="メイリオ"/>
              </a:rPr>
              <a:t>20</a:t>
            </a:r>
            <a:r>
              <a:rPr lang="ja-JP" altLang="en-US" sz="1200" dirty="0">
                <a:solidFill>
                  <a:srgbClr val="0000FF"/>
                </a:solidFill>
                <a:latin typeface="メイリオ"/>
                <a:ea typeface="メイリオ"/>
                <a:cs typeface="メイリオ"/>
              </a:rPr>
              <a:t>％にとどまっており、クラウドで利用できるのを前提とした利用で、オンプレミスと連携できる環境を求めている比率が</a:t>
            </a:r>
            <a:r>
              <a:rPr lang="en-US" altLang="ja-JP" sz="1200" dirty="0">
                <a:solidFill>
                  <a:srgbClr val="0000FF"/>
                </a:solidFill>
                <a:latin typeface="メイリオ"/>
                <a:ea typeface="メイリオ"/>
                <a:cs typeface="メイリオ"/>
              </a:rPr>
              <a:t>64%</a:t>
            </a:r>
            <a:r>
              <a:rPr lang="ja-JP" altLang="en-US" sz="1200" dirty="0">
                <a:solidFill>
                  <a:srgbClr val="0000FF"/>
                </a:solidFill>
                <a:latin typeface="メイリオ"/>
                <a:ea typeface="メイリオ"/>
                <a:cs typeface="メイリオ"/>
              </a:rPr>
              <a:t>となっています。</a:t>
            </a:r>
          </a:p>
        </p:txBody>
      </p:sp>
      <p:sp>
        <p:nvSpPr>
          <p:cNvPr id="8" name="正方形/長方形 7"/>
          <p:cNvSpPr/>
          <p:nvPr/>
        </p:nvSpPr>
        <p:spPr>
          <a:xfrm>
            <a:off x="643465" y="5763914"/>
            <a:ext cx="5012267" cy="215444"/>
          </a:xfrm>
          <a:prstGeom prst="rect">
            <a:avLst/>
          </a:prstGeom>
        </p:spPr>
        <p:txBody>
          <a:bodyPr wrap="square">
            <a:spAutoFit/>
          </a:bodyPr>
          <a:lstStyle/>
          <a:p>
            <a:pPr algn="r"/>
            <a:r>
              <a:rPr lang="en-US" altLang="ja-JP" sz="800" dirty="0">
                <a:solidFill>
                  <a:srgbClr val="800000"/>
                </a:solidFill>
              </a:rPr>
              <a:t>http://</a:t>
            </a:r>
            <a:r>
              <a:rPr lang="en-US" altLang="ja-JP" sz="800" dirty="0" err="1">
                <a:solidFill>
                  <a:srgbClr val="800000"/>
                </a:solidFill>
              </a:rPr>
              <a:t>www.epicor.com</a:t>
            </a:r>
            <a:r>
              <a:rPr lang="en-US" altLang="ja-JP" sz="800" dirty="0">
                <a:solidFill>
                  <a:srgbClr val="800000"/>
                </a:solidFill>
              </a:rPr>
              <a:t>/company/</a:t>
            </a:r>
            <a:r>
              <a:rPr lang="en-US" altLang="ja-JP" sz="800" dirty="0" err="1">
                <a:solidFill>
                  <a:srgbClr val="800000"/>
                </a:solidFill>
              </a:rPr>
              <a:t>whats-next.aspx</a:t>
            </a:r>
            <a:endParaRPr lang="ja-JP" altLang="en-US" sz="800" dirty="0">
              <a:solidFill>
                <a:srgbClr val="800000"/>
              </a:solidFill>
            </a:endParaRPr>
          </a:p>
        </p:txBody>
      </p:sp>
      <p:sp>
        <p:nvSpPr>
          <p:cNvPr id="9" name="正方形/長方形 8"/>
          <p:cNvSpPr/>
          <p:nvPr/>
        </p:nvSpPr>
        <p:spPr>
          <a:xfrm>
            <a:off x="5808133" y="2044830"/>
            <a:ext cx="3048000" cy="215444"/>
          </a:xfrm>
          <a:prstGeom prst="rect">
            <a:avLst/>
          </a:prstGeom>
        </p:spPr>
        <p:txBody>
          <a:bodyPr wrap="square">
            <a:spAutoFit/>
          </a:bodyPr>
          <a:lstStyle/>
          <a:p>
            <a:pPr algn="r"/>
            <a:r>
              <a:rPr lang="en-US" altLang="ja-JP" sz="800" dirty="0">
                <a:solidFill>
                  <a:srgbClr val="0000FF"/>
                </a:solidFill>
              </a:rPr>
              <a:t>http://</a:t>
            </a:r>
            <a:r>
              <a:rPr lang="en-US" altLang="ja-JP" sz="800" dirty="0" err="1">
                <a:solidFill>
                  <a:srgbClr val="0000FF"/>
                </a:solidFill>
              </a:rPr>
              <a:t>www.strategyand.pwc.com</a:t>
            </a:r>
            <a:r>
              <a:rPr lang="en-US" altLang="ja-JP" sz="800" dirty="0">
                <a:solidFill>
                  <a:srgbClr val="0000FF"/>
                </a:solidFill>
              </a:rPr>
              <a:t>/media/file/Beyond-</a:t>
            </a:r>
            <a:r>
              <a:rPr lang="en-US" altLang="ja-JP" sz="800" dirty="0" err="1">
                <a:solidFill>
                  <a:srgbClr val="0000FF"/>
                </a:solidFill>
              </a:rPr>
              <a:t>ERP.pdf</a:t>
            </a:r>
            <a:endParaRPr lang="ja-JP" altLang="en-US" sz="800" dirty="0">
              <a:solidFill>
                <a:srgbClr val="0000FF"/>
              </a:solidFill>
            </a:endParaRPr>
          </a:p>
        </p:txBody>
      </p:sp>
    </p:spTree>
    <p:extLst>
      <p:ext uri="{BB962C8B-B14F-4D97-AF65-F5344CB8AC3E}">
        <p14:creationId xmlns:p14="http://schemas.microsoft.com/office/powerpoint/2010/main" val="121711352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OSS ERP</a:t>
            </a:r>
            <a:endParaRPr kumimoji="1" lang="ja-JP" altLang="en-US" dirty="0"/>
          </a:p>
        </p:txBody>
      </p:sp>
      <p:sp>
        <p:nvSpPr>
          <p:cNvPr id="3" name="スライド番号プレースホルダー 2"/>
          <p:cNvSpPr>
            <a:spLocks noGrp="1"/>
          </p:cNvSpPr>
          <p:nvPr>
            <p:ph type="sldNum" sz="quarter" idx="12"/>
          </p:nvPr>
        </p:nvSpPr>
        <p:spPr/>
        <p:txBody>
          <a:bodyPr/>
          <a:lstStyle/>
          <a:p>
            <a:fld id="{8FF8CC5D-A65D-5946-99B5-645367A967AD}" type="slidenum">
              <a:rPr kumimoji="1" lang="ja-JP" altLang="en-US" smtClean="0"/>
              <a:t>9</a:t>
            </a:fld>
            <a:endParaRPr kumimoji="1" lang="ja-JP" altLang="en-US"/>
          </a:p>
        </p:txBody>
      </p:sp>
      <p:pic>
        <p:nvPicPr>
          <p:cNvPr id="4" name="図 3"/>
          <p:cNvPicPr>
            <a:picLocks noChangeAspect="1"/>
          </p:cNvPicPr>
          <p:nvPr/>
        </p:nvPicPr>
        <p:blipFill>
          <a:blip r:embed="rId2"/>
          <a:stretch>
            <a:fillRect/>
          </a:stretch>
        </p:blipFill>
        <p:spPr>
          <a:xfrm>
            <a:off x="457200" y="1557867"/>
            <a:ext cx="8255202" cy="2607733"/>
          </a:xfrm>
          <a:prstGeom prst="rect">
            <a:avLst/>
          </a:prstGeom>
        </p:spPr>
      </p:pic>
      <p:sp>
        <p:nvSpPr>
          <p:cNvPr id="5" name="正方形/長方形 4"/>
          <p:cNvSpPr/>
          <p:nvPr/>
        </p:nvSpPr>
        <p:spPr>
          <a:xfrm>
            <a:off x="4140402" y="4165600"/>
            <a:ext cx="4572000" cy="215444"/>
          </a:xfrm>
          <a:prstGeom prst="rect">
            <a:avLst/>
          </a:prstGeom>
        </p:spPr>
        <p:txBody>
          <a:bodyPr>
            <a:spAutoFit/>
          </a:bodyPr>
          <a:lstStyle/>
          <a:p>
            <a:pPr algn="r"/>
            <a:r>
              <a:rPr lang="en-US" altLang="ja-JP" sz="800" dirty="0"/>
              <a:t>http://</a:t>
            </a:r>
            <a:r>
              <a:rPr lang="en-US" altLang="ja-JP" sz="800" dirty="0" err="1"/>
              <a:t>it.impressbm.co.jp</a:t>
            </a:r>
            <a:r>
              <a:rPr lang="en-US" altLang="ja-JP" sz="800" dirty="0"/>
              <a:t>/articles/-/11256?page=3</a:t>
            </a:r>
            <a:endParaRPr lang="ja-JP" altLang="en-US" sz="800" dirty="0"/>
          </a:p>
        </p:txBody>
      </p:sp>
    </p:spTree>
    <p:extLst>
      <p:ext uri="{BB962C8B-B14F-4D97-AF65-F5344CB8AC3E}">
        <p14:creationId xmlns:p14="http://schemas.microsoft.com/office/powerpoint/2010/main" val="3611708939"/>
      </p:ext>
    </p:extLst>
  </p:cSld>
  <p:clrMapOvr>
    <a:masterClrMapping/>
  </p:clrMapOvr>
  <p:timing>
    <p:tnLst>
      <p:par>
        <p:cTn id="1" dur="indefinite" restart="never" nodeType="tmRoot"/>
      </p:par>
    </p:tnLst>
  </p:timing>
</p:sld>
</file>

<file path=ppt/theme/theme1.xml><?xml version="1.0" encoding="utf-8"?>
<a:theme xmlns:a="http://schemas.openxmlformats.org/drawingml/2006/main" name="NC標準テンプレー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33ACBD"/>
        </a:solidFill>
        <a:ln>
          <a:noFill/>
        </a:ln>
      </a:spPr>
      <a:bodyPr rtlCol="0" anchor="ctr"/>
      <a:lstStyle>
        <a:defPPr>
          <a:defRPr sz="1200" dirty="0">
            <a:solidFill>
              <a:srgbClr val="FFFFFF"/>
            </a:solidFill>
            <a:latin typeface="ＭＳ Ｐゴシック"/>
            <a:ea typeface="ＭＳ Ｐゴシック"/>
            <a:cs typeface="ＭＳ Ｐゴシック"/>
          </a:defRPr>
        </a:defPPr>
      </a:lstStyle>
      <a:style>
        <a:lnRef idx="2">
          <a:schemeClr val="dk1"/>
        </a:lnRef>
        <a:fillRef idx="1">
          <a:schemeClr val="lt1"/>
        </a:fillRef>
        <a:effectRef idx="0">
          <a:schemeClr val="dk1"/>
        </a:effectRef>
        <a:fontRef idx="minor">
          <a:schemeClr val="dk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ホワイ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ホワイ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NC標準テンプレート.potx</Template>
  <TotalTime>5572</TotalTime>
  <Words>1590</Words>
  <Application>Microsoft Macintosh PowerPoint</Application>
  <PresentationFormat>画面に合わせる (4:3)</PresentationFormat>
  <Paragraphs>503</Paragraphs>
  <Slides>18</Slides>
  <Notes>12</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18</vt:i4>
      </vt:variant>
    </vt:vector>
  </HeadingPairs>
  <TitlesOfParts>
    <vt:vector size="27" baseType="lpstr">
      <vt:lpstr>American Typewriter</vt:lpstr>
      <vt:lpstr>Calibri</vt:lpstr>
      <vt:lpstr>HGP創英角ｺﾞｼｯｸUB</vt:lpstr>
      <vt:lpstr>ＭＳ Ｐゴシック</vt:lpstr>
      <vt:lpstr>ＭＳ Ｐ明朝</vt:lpstr>
      <vt:lpstr>Wingdings</vt:lpstr>
      <vt:lpstr>メイリオ</vt:lpstr>
      <vt:lpstr>Arial</vt:lpstr>
      <vt:lpstr>NC標準テンプレート</vt:lpstr>
      <vt:lpstr>ERPとは</vt:lpstr>
      <vt:lpstr>PowerPoint プレゼンテーション</vt:lpstr>
      <vt:lpstr>ERPシステム　登場の歴史的背景</vt:lpstr>
      <vt:lpstr>個別業務システムとERPシステムの違い</vt:lpstr>
      <vt:lpstr>ERPシステムとは</vt:lpstr>
      <vt:lpstr>「ERP」と「ERPシステム」と「ERPパッケージ」</vt:lpstr>
      <vt:lpstr>ERPシステムの全体像</vt:lpstr>
      <vt:lpstr>オンプレミス型からクラウド型へのシフト</vt:lpstr>
      <vt:lpstr>OSS ERP</vt:lpstr>
      <vt:lpstr>PowerPoint プレゼンテーション</vt:lpstr>
      <vt:lpstr>ERPの理想と現実</vt:lpstr>
      <vt:lpstr>2層ERP(2-Tier ERP)の考え方</vt:lpstr>
      <vt:lpstr>Two-tier ERP (2層ERP)の構成</vt:lpstr>
      <vt:lpstr>2層ERPの仕組み</vt:lpstr>
      <vt:lpstr>PowerPoint プレゼンテーション</vt:lpstr>
      <vt:lpstr>エンタープライズ・システム・アーキテクチャー</vt:lpstr>
      <vt:lpstr>他の手法との関係</vt:lpstr>
      <vt:lpstr>他の手法との関係</vt:lpstr>
    </vt:vector>
  </TitlesOfParts>
  <Company>NetCommerce</Company>
  <LinksUpToDate>false</LinksUpToDate>
  <SharedDoc>false</SharedDoc>
  <HyperlinksChanged>false</HyperlinksChanged>
  <AppVersion>15.0032</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斎藤 昌義</dc:creator>
  <cp:lastModifiedBy>Microsoft Office ユーザー</cp:lastModifiedBy>
  <cp:revision>271</cp:revision>
  <dcterms:created xsi:type="dcterms:W3CDTF">2014-04-30T01:58:06Z</dcterms:created>
  <dcterms:modified xsi:type="dcterms:W3CDTF">2017-03-22T04:58:32Z</dcterms:modified>
</cp:coreProperties>
</file>