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handoutMasterIdLst>
    <p:handoutMasterId r:id="rId56"/>
  </p:handoutMasterIdLst>
  <p:sldIdLst>
    <p:sldId id="1201" r:id="rId2"/>
    <p:sldId id="1295" r:id="rId3"/>
    <p:sldId id="1206" r:id="rId4"/>
    <p:sldId id="1207" r:id="rId5"/>
    <p:sldId id="1298" r:id="rId6"/>
    <p:sldId id="1299" r:id="rId7"/>
    <p:sldId id="1281" r:id="rId8"/>
    <p:sldId id="1219" r:id="rId9"/>
    <p:sldId id="1287" r:id="rId10"/>
    <p:sldId id="1301" r:id="rId11"/>
    <p:sldId id="1283" r:id="rId12"/>
    <p:sldId id="1297" r:id="rId13"/>
    <p:sldId id="1278" r:id="rId14"/>
    <p:sldId id="1280" r:id="rId15"/>
    <p:sldId id="1307" r:id="rId16"/>
    <p:sldId id="1305" r:id="rId17"/>
    <p:sldId id="1306" r:id="rId18"/>
    <p:sldId id="1296" r:id="rId19"/>
    <p:sldId id="1303" r:id="rId20"/>
    <p:sldId id="1217" r:id="rId21"/>
    <p:sldId id="1218" r:id="rId22"/>
    <p:sldId id="1221" r:id="rId23"/>
    <p:sldId id="1223" r:id="rId24"/>
    <p:sldId id="1229" r:id="rId25"/>
    <p:sldId id="1290" r:id="rId26"/>
    <p:sldId id="1284" r:id="rId27"/>
    <p:sldId id="1224" r:id="rId28"/>
    <p:sldId id="1302" r:id="rId29"/>
    <p:sldId id="1286" r:id="rId30"/>
    <p:sldId id="1228" r:id="rId31"/>
    <p:sldId id="1232" r:id="rId32"/>
    <p:sldId id="1222" r:id="rId33"/>
    <p:sldId id="1238" r:id="rId34"/>
    <p:sldId id="1300" r:id="rId35"/>
    <p:sldId id="1242" r:id="rId36"/>
    <p:sldId id="1304" r:id="rId37"/>
    <p:sldId id="1245" r:id="rId38"/>
    <p:sldId id="1249" r:id="rId39"/>
    <p:sldId id="1250" r:id="rId40"/>
    <p:sldId id="1252" r:id="rId41"/>
    <p:sldId id="1257" r:id="rId42"/>
    <p:sldId id="1234" r:id="rId43"/>
    <p:sldId id="1258" r:id="rId44"/>
    <p:sldId id="1260" r:id="rId45"/>
    <p:sldId id="1264" r:id="rId46"/>
    <p:sldId id="1265" r:id="rId47"/>
    <p:sldId id="1266" r:id="rId48"/>
    <p:sldId id="1267" r:id="rId49"/>
    <p:sldId id="1291" r:id="rId50"/>
    <p:sldId id="1270" r:id="rId51"/>
    <p:sldId id="1276" r:id="rId52"/>
    <p:sldId id="1277" r:id="rId53"/>
    <p:sldId id="715" r:id="rId5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66FFCC"/>
    <a:srgbClr val="66CC00"/>
    <a:srgbClr val="009051"/>
    <a:srgbClr val="FF6666"/>
    <a:srgbClr val="FF66FF"/>
    <a:srgbClr val="FFFBD2"/>
    <a:srgbClr val="80FF00"/>
    <a:srgbClr val="FFFF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9"/>
    <p:restoredTop sz="90625" autoAdjust="0"/>
  </p:normalViewPr>
  <p:slideViewPr>
    <p:cSldViewPr snapToObjects="1" showGuides="1">
      <p:cViewPr varScale="1">
        <p:scale>
          <a:sx n="65" d="100"/>
          <a:sy n="65" d="100"/>
        </p:scale>
        <p:origin x="1864" y="208"/>
      </p:cViewPr>
      <p:guideLst>
        <p:guide orient="horz" pos="527"/>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2017/6/14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2017/6/14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ja.wikipedia.org/wiki/%E3%83%80%E3%83%BC%E3%83%88%E3%83%9E%E3%82%B9%E4%BC%9A%E8%AD%B0"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971216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a:t>
            </a:r>
          </a:p>
          <a:p>
            <a:r>
              <a:rPr kumimoji="1" lang="ja-JP" altLang="ja-JP" sz="1200" kern="1200" dirty="0" smtClean="0">
                <a:solidFill>
                  <a:schemeClr val="tx1"/>
                </a:solidFill>
                <a:effectLst/>
                <a:latin typeface="+mn-lt"/>
                <a:ea typeface="+mn-ea"/>
                <a:cs typeface="+mn-cs"/>
              </a:rPr>
              <a:t>「来週の金曜日のお昼頃に福岡に到着できる羽田からの航空券を予約して。」</a:t>
            </a:r>
          </a:p>
          <a:p>
            <a:r>
              <a:rPr kumimoji="1" lang="ja-JP" altLang="ja-JP" sz="1200" kern="1200" dirty="0" smtClean="0">
                <a:solidFill>
                  <a:schemeClr val="tx1"/>
                </a:solidFill>
                <a:effectLst/>
                <a:latin typeface="+mn-lt"/>
                <a:ea typeface="+mn-ea"/>
                <a:cs typeface="+mn-cs"/>
              </a:rPr>
              <a:t>「来週の金曜日というと、〇月〇日のことですね。ご希望の航空会社はありますか？」</a:t>
            </a:r>
          </a:p>
          <a:p>
            <a:r>
              <a:rPr kumimoji="1" lang="ja-JP" altLang="ja-JP" sz="1200" kern="1200" dirty="0" smtClean="0">
                <a:solidFill>
                  <a:schemeClr val="tx1"/>
                </a:solidFill>
                <a:effectLst/>
                <a:latin typeface="+mn-lt"/>
                <a:ea typeface="+mn-ea"/>
                <a:cs typeface="+mn-cs"/>
              </a:rPr>
              <a:t>「できればいつも使っているところで予約してみてくれないか。もし空いていなければ、他でも構わないよ。」</a:t>
            </a:r>
          </a:p>
          <a:p>
            <a:r>
              <a:rPr kumimoji="1" lang="ja-JP" altLang="ja-JP" sz="1200" kern="1200" dirty="0" smtClean="0">
                <a:solidFill>
                  <a:schemeClr val="tx1"/>
                </a:solidFill>
                <a:effectLst/>
                <a:latin typeface="+mn-lt"/>
                <a:ea typeface="+mn-ea"/>
                <a:cs typeface="+mn-cs"/>
              </a:rPr>
              <a:t>「以下のフライトでは如何でしょうか？」</a:t>
            </a:r>
          </a:p>
          <a:p>
            <a:r>
              <a:rPr kumimoji="1" lang="ja-JP" altLang="ja-JP" sz="1200" kern="1200" dirty="0" smtClean="0">
                <a:solidFill>
                  <a:schemeClr val="tx1"/>
                </a:solidFill>
                <a:effectLst/>
                <a:latin typeface="+mn-lt"/>
                <a:ea typeface="+mn-ea"/>
                <a:cs typeface="+mn-cs"/>
              </a:rPr>
              <a:t>【予約可能なフライト一覧を示す】</a:t>
            </a:r>
          </a:p>
          <a:p>
            <a:r>
              <a:rPr kumimoji="1" lang="ja-JP" altLang="ja-JP" sz="1200" kern="1200" dirty="0" smtClean="0">
                <a:solidFill>
                  <a:schemeClr val="tx1"/>
                </a:solidFill>
                <a:effectLst/>
                <a:latin typeface="+mn-lt"/>
                <a:ea typeface="+mn-ea"/>
                <a:cs typeface="+mn-cs"/>
              </a:rPr>
              <a:t>「それじゃあ、</a:t>
            </a:r>
            <a:r>
              <a:rPr kumimoji="1" lang="en-US" altLang="ja-JP" sz="1200" kern="1200" dirty="0" smtClean="0">
                <a:solidFill>
                  <a:schemeClr val="tx1"/>
                </a:solidFill>
                <a:effectLst/>
                <a:latin typeface="+mn-lt"/>
                <a:ea typeface="+mn-ea"/>
                <a:cs typeface="+mn-cs"/>
              </a:rPr>
              <a:t>XXX123</a:t>
            </a:r>
            <a:r>
              <a:rPr kumimoji="1" lang="ja-JP" altLang="ja-JP" sz="1200" kern="1200" dirty="0" smtClean="0">
                <a:solidFill>
                  <a:schemeClr val="tx1"/>
                </a:solidFill>
                <a:effectLst/>
                <a:latin typeface="+mn-lt"/>
                <a:ea typeface="+mn-ea"/>
                <a:cs typeface="+mn-cs"/>
              </a:rPr>
              <a:t>便を予約して。」</a:t>
            </a:r>
          </a:p>
          <a:p>
            <a:r>
              <a:rPr kumimoji="1" lang="ja-JP" altLang="ja-JP" sz="1200" kern="1200" dirty="0" smtClean="0">
                <a:solidFill>
                  <a:schemeClr val="tx1"/>
                </a:solidFill>
                <a:effectLst/>
                <a:latin typeface="+mn-lt"/>
                <a:ea typeface="+mn-ea"/>
                <a:cs typeface="+mn-cs"/>
              </a:rPr>
              <a:t>「承知しました。座席はどちらがいいでしょう。いつもご希望される窓側はいっぱいですから、通路側でもいいですか？」</a:t>
            </a:r>
          </a:p>
          <a:p>
            <a:r>
              <a:rPr kumimoji="1" lang="ja-JP" altLang="ja-JP" sz="1200" kern="1200" dirty="0" smtClean="0">
                <a:solidFill>
                  <a:schemeClr val="tx1"/>
                </a:solidFill>
                <a:effectLst/>
                <a:latin typeface="+mn-lt"/>
                <a:ea typeface="+mn-ea"/>
                <a:cs typeface="+mn-cs"/>
              </a:rPr>
              <a:t>「じゃあ、それでお願いします。できれば、前の方でね。」</a:t>
            </a:r>
          </a:p>
          <a:p>
            <a:r>
              <a:rPr kumimoji="1" lang="ja-JP" altLang="ja-JP" sz="1200" kern="1200" dirty="0" smtClean="0">
                <a:solidFill>
                  <a:schemeClr val="tx1"/>
                </a:solidFill>
                <a:effectLst/>
                <a:latin typeface="+mn-lt"/>
                <a:ea typeface="+mn-ea"/>
                <a:cs typeface="+mn-cs"/>
              </a:rPr>
              <a:t>「承知しました。支払いはいつものクレジットカードでいいですね。」</a:t>
            </a:r>
          </a:p>
          <a:p>
            <a:r>
              <a:rPr kumimoji="1" lang="ja-JP" altLang="ja-JP" sz="1200" kern="1200" dirty="0" smtClean="0">
                <a:solidFill>
                  <a:schemeClr val="tx1"/>
                </a:solidFill>
                <a:effectLst/>
                <a:latin typeface="+mn-lt"/>
                <a:ea typeface="+mn-ea"/>
                <a:cs typeface="+mn-cs"/>
              </a:rPr>
              <a:t>「いいよ。」</a:t>
            </a:r>
          </a:p>
          <a:p>
            <a:r>
              <a:rPr kumimoji="1" lang="ja-JP" altLang="ja-JP" sz="1200" kern="1200" dirty="0" smtClean="0">
                <a:solidFill>
                  <a:schemeClr val="tx1"/>
                </a:solidFill>
                <a:effectLst/>
                <a:latin typeface="+mn-lt"/>
                <a:ea typeface="+mn-ea"/>
                <a:cs typeface="+mn-cs"/>
              </a:rPr>
              <a:t>「予約しました。確認メールを送りましたので、ご確認下さい。」</a:t>
            </a:r>
          </a:p>
          <a:p>
            <a:r>
              <a:rPr kumimoji="1" lang="ja-JP" altLang="ja-JP" sz="1200" kern="1200" dirty="0" smtClean="0">
                <a:solidFill>
                  <a:schemeClr val="tx1"/>
                </a:solidFill>
                <a:effectLst/>
                <a:latin typeface="+mn-lt"/>
                <a:ea typeface="+mn-ea"/>
                <a:cs typeface="+mn-cs"/>
              </a:rPr>
              <a:t>あなたの秘書とやり取りをしている訳ではありません。</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といったスマートフォンのメッセージ・アプリでのやり取りです。</a:t>
            </a:r>
          </a:p>
          <a:p>
            <a:r>
              <a:rPr kumimoji="1" lang="ja-JP" altLang="ja-JP" sz="1200" kern="1200" dirty="0" smtClean="0">
                <a:solidFill>
                  <a:schemeClr val="tx1"/>
                </a:solidFill>
                <a:effectLst/>
                <a:latin typeface="+mn-lt"/>
                <a:ea typeface="+mn-ea"/>
                <a:cs typeface="+mn-cs"/>
              </a:rPr>
              <a:t>様々なオンラインサービスを、普段使い馴れている「テキスト（文字）・メッセージ」アプリを使い、日常の対話のように利用できる仕組みが登場しています。「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（ボット）」と呼ばれるこの仕組みは、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と人との係わり方を大きく変えてしまうかもしれません。</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を使ったオンラインサービスには航空券の予約以外にもいろいろと考えられています。</a:t>
            </a:r>
          </a:p>
          <a:p>
            <a:pPr lvl="0"/>
            <a:r>
              <a:rPr kumimoji="1" lang="ja-JP" altLang="ja-JP" sz="1200" kern="1200" dirty="0" smtClean="0">
                <a:solidFill>
                  <a:schemeClr val="tx1"/>
                </a:solidFill>
                <a:effectLst/>
                <a:latin typeface="+mn-lt"/>
                <a:ea typeface="+mn-ea"/>
                <a:cs typeface="+mn-cs"/>
              </a:rPr>
              <a:t>商品検索とオンライン・ショッピング</a:t>
            </a:r>
          </a:p>
          <a:p>
            <a:pPr lvl="0"/>
            <a:r>
              <a:rPr kumimoji="1" lang="ja-JP" altLang="ja-JP" sz="1200" kern="1200" dirty="0" smtClean="0">
                <a:solidFill>
                  <a:schemeClr val="tx1"/>
                </a:solidFill>
                <a:effectLst/>
                <a:latin typeface="+mn-lt"/>
                <a:ea typeface="+mn-ea"/>
                <a:cs typeface="+mn-cs"/>
              </a:rPr>
              <a:t>銀行の取引残高の確認や振込手続き</a:t>
            </a:r>
          </a:p>
          <a:p>
            <a:pPr lvl="0"/>
            <a:r>
              <a:rPr kumimoji="1" lang="ja-JP" altLang="ja-JP" sz="1200" kern="1200" dirty="0" smtClean="0">
                <a:solidFill>
                  <a:schemeClr val="tx1"/>
                </a:solidFill>
                <a:effectLst/>
                <a:latin typeface="+mn-lt"/>
                <a:ea typeface="+mn-ea"/>
                <a:cs typeface="+mn-cs"/>
              </a:rPr>
              <a:t>ライブ・コンサートの検索とチケットの予約</a:t>
            </a:r>
          </a:p>
          <a:p>
            <a:pPr lvl="0"/>
            <a:r>
              <a:rPr kumimoji="1" lang="ja-JP" altLang="ja-JP" sz="1200" kern="1200" dirty="0" smtClean="0">
                <a:solidFill>
                  <a:schemeClr val="tx1"/>
                </a:solidFill>
                <a:effectLst/>
                <a:latin typeface="+mn-lt"/>
                <a:ea typeface="+mn-ea"/>
                <a:cs typeface="+mn-cs"/>
              </a:rPr>
              <a:t>スケジュールの確認とアポイント・メールの送信</a:t>
            </a:r>
          </a:p>
          <a:p>
            <a:pPr lvl="0"/>
            <a:r>
              <a:rPr kumimoji="1" lang="ja-JP" altLang="ja-JP" sz="1200" kern="1200" dirty="0" smtClean="0">
                <a:solidFill>
                  <a:schemeClr val="tx1"/>
                </a:solidFill>
                <a:effectLst/>
                <a:latin typeface="+mn-lt"/>
                <a:ea typeface="+mn-ea"/>
                <a:cs typeface="+mn-cs"/>
              </a:rPr>
              <a:t>タクシーの呼び出し</a:t>
            </a:r>
          </a:p>
          <a:p>
            <a:pPr lvl="0"/>
            <a:r>
              <a:rPr kumimoji="1" lang="ja-JP" altLang="ja-JP" sz="1200" kern="1200" dirty="0" smtClean="0">
                <a:solidFill>
                  <a:schemeClr val="tx1"/>
                </a:solidFill>
                <a:effectLst/>
                <a:latin typeface="+mn-lt"/>
                <a:ea typeface="+mn-ea"/>
                <a:cs typeface="+mn-cs"/>
              </a:rPr>
              <a:t>天気予報の確認</a:t>
            </a:r>
          </a:p>
          <a:p>
            <a:pPr lvl="0"/>
            <a:r>
              <a:rPr kumimoji="1" lang="ja-JP" altLang="ja-JP" sz="1200" kern="1200" dirty="0" smtClean="0">
                <a:solidFill>
                  <a:schemeClr val="tx1"/>
                </a:solidFill>
                <a:effectLst/>
                <a:latin typeface="+mn-lt"/>
                <a:ea typeface="+mn-ea"/>
                <a:cs typeface="+mn-cs"/>
              </a:rPr>
              <a:t>スポーツの対戦結果の照会　など</a:t>
            </a:r>
          </a:p>
          <a:p>
            <a:r>
              <a:rPr kumimoji="1" lang="ja-JP" altLang="ja-JP" sz="1200" kern="1200" dirty="0" smtClean="0">
                <a:solidFill>
                  <a:schemeClr val="tx1"/>
                </a:solidFill>
                <a:effectLst/>
                <a:latin typeface="+mn-lt"/>
                <a:ea typeface="+mn-ea"/>
                <a:cs typeface="+mn-cs"/>
              </a:rPr>
              <a:t>これまで、秘書や受付担当者といった人間が仲介者となって、対話から相手の意図を確認し、処理していた作業を</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が代わりにやってくれます。</a:t>
            </a:r>
          </a:p>
          <a:p>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とは、「ロボット</a:t>
            </a:r>
            <a:r>
              <a:rPr kumimoji="1" lang="en-US" altLang="ja-JP" sz="1200" kern="1200" dirty="0" smtClean="0">
                <a:solidFill>
                  <a:schemeClr val="tx1"/>
                </a:solidFill>
                <a:effectLst/>
                <a:latin typeface="+mn-lt"/>
                <a:ea typeface="+mn-ea"/>
                <a:cs typeface="+mn-cs"/>
              </a:rPr>
              <a:t>(ROBOT)</a:t>
            </a:r>
            <a:r>
              <a:rPr kumimoji="1" lang="ja-JP" altLang="ja-JP" sz="1200" kern="1200" dirty="0" smtClean="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が登場した当初は、次のような単純作業を行うのが一般的でした。</a:t>
            </a:r>
          </a:p>
          <a:p>
            <a:pPr lvl="0"/>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を巡回して情報を収集する</a:t>
            </a:r>
          </a:p>
          <a:p>
            <a:pPr lvl="0"/>
            <a:r>
              <a:rPr kumimoji="1" lang="ja-JP" altLang="ja-JP" sz="1200" kern="1200" dirty="0" smtClean="0">
                <a:solidFill>
                  <a:schemeClr val="tx1"/>
                </a:solidFill>
                <a:effectLst/>
                <a:latin typeface="+mn-lt"/>
                <a:ea typeface="+mn-ea"/>
                <a:cs typeface="+mn-cs"/>
              </a:rPr>
              <a:t>特定のタイトルや発信者のメールを</a:t>
            </a:r>
            <a:r>
              <a:rPr kumimoji="1" lang="en-US" altLang="ja-JP" sz="1200" kern="1200" dirty="0" smtClean="0">
                <a:solidFill>
                  <a:schemeClr val="tx1"/>
                </a:solidFill>
                <a:effectLst/>
                <a:latin typeface="+mn-lt"/>
                <a:ea typeface="+mn-ea"/>
                <a:cs typeface="+mn-cs"/>
              </a:rPr>
              <a:t>Twitter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などのメッセージ・アプリに転送する</a:t>
            </a:r>
          </a:p>
          <a:p>
            <a:pPr lvl="0"/>
            <a:r>
              <a:rPr kumimoji="1" lang="ja-JP" altLang="ja-JP" sz="1200" kern="1200" dirty="0" smtClean="0">
                <a:solidFill>
                  <a:schemeClr val="tx1"/>
                </a:solidFill>
                <a:effectLst/>
                <a:latin typeface="+mn-lt"/>
                <a:ea typeface="+mn-ea"/>
                <a:cs typeface="+mn-cs"/>
              </a:rPr>
              <a:t>決められた時間にパターン化されたテキスト・メッセージを発信する　など</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をマルウェア（不正なことを行うソフトウェア）として、パソコンに侵入させ機密情報を搾取したり、他人のパソコンを乗っ取って第三者にサイバー攻撃をしかけたりといった用途にも使われています。</a:t>
            </a:r>
          </a:p>
          <a:p>
            <a:r>
              <a:rPr kumimoji="1" lang="ja-JP" altLang="ja-JP" sz="1200" kern="1200" dirty="0" smtClean="0">
                <a:solidFill>
                  <a:schemeClr val="tx1"/>
                </a:solidFill>
                <a:effectLst/>
                <a:latin typeface="+mn-lt"/>
                <a:ea typeface="+mn-ea"/>
                <a:cs typeface="+mn-cs"/>
              </a:rPr>
              <a:t>最近では、冒頭で紹介したように、</a:t>
            </a:r>
          </a:p>
          <a:p>
            <a:pPr lvl="0"/>
            <a:r>
              <a:rPr kumimoji="1" lang="ja-JP" altLang="ja-JP" sz="1200" kern="1200" dirty="0" smtClean="0">
                <a:solidFill>
                  <a:schemeClr val="tx1"/>
                </a:solidFill>
                <a:effectLst/>
                <a:latin typeface="+mn-lt"/>
                <a:ea typeface="+mn-ea"/>
                <a:cs typeface="+mn-cs"/>
              </a:rPr>
              <a:t>人間が日常使っている言葉や表現を理解する</a:t>
            </a:r>
          </a:p>
          <a:p>
            <a:pPr lvl="0"/>
            <a:r>
              <a:rPr kumimoji="1" lang="ja-JP" altLang="ja-JP" sz="1200" kern="1200" dirty="0" smtClean="0">
                <a:solidFill>
                  <a:schemeClr val="tx1"/>
                </a:solidFill>
                <a:effectLst/>
                <a:latin typeface="+mn-lt"/>
                <a:ea typeface="+mn-ea"/>
                <a:cs typeface="+mn-cs"/>
              </a:rPr>
              <a:t>曖昧な表現から意図をくみ取る</a:t>
            </a:r>
          </a:p>
          <a:p>
            <a:pPr lvl="0"/>
            <a:r>
              <a:rPr kumimoji="1" lang="ja-JP" altLang="ja-JP" sz="1200" kern="1200" dirty="0" smtClean="0">
                <a:solidFill>
                  <a:schemeClr val="tx1"/>
                </a:solidFill>
                <a:effectLst/>
                <a:latin typeface="+mn-lt"/>
                <a:ea typeface="+mn-ea"/>
                <a:cs typeface="+mn-cs"/>
              </a:rPr>
              <a:t>日常の会話で使われる自然な表現で応答する</a:t>
            </a:r>
          </a:p>
          <a:p>
            <a:r>
              <a:rPr kumimoji="1" lang="ja-JP" altLang="ja-JP" sz="1200" kern="1200" dirty="0" smtClean="0">
                <a:solidFill>
                  <a:schemeClr val="tx1"/>
                </a:solidFill>
                <a:effectLst/>
                <a:latin typeface="+mn-lt"/>
                <a:ea typeface="+mn-ea"/>
                <a:cs typeface="+mn-cs"/>
              </a:rPr>
              <a:t>といったことを、人工知能の技術を使って実現した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が登場しています。また、テキストではなく音声を認識させる技術を組合せ、音声による会話で様々な処理をしてくれるものもあります。</a:t>
            </a:r>
          </a:p>
          <a:p>
            <a:r>
              <a:rPr kumimoji="1" lang="ja-JP" altLang="ja-JP" sz="1200" kern="1200" dirty="0" smtClean="0">
                <a:solidFill>
                  <a:schemeClr val="tx1"/>
                </a:solidFill>
                <a:effectLst/>
                <a:latin typeface="+mn-lt"/>
                <a:ea typeface="+mn-ea"/>
                <a:cs typeface="+mn-cs"/>
              </a:rPr>
              <a:t>このような「進化した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」が使われる以前からグラフィカルな操作画面（</a:t>
            </a:r>
            <a:r>
              <a:rPr kumimoji="1" lang="en-US" altLang="ja-JP" sz="1200" kern="1200" dirty="0" smtClean="0">
                <a:solidFill>
                  <a:schemeClr val="tx1"/>
                </a:solidFill>
                <a:effectLst/>
                <a:latin typeface="+mn-lt"/>
                <a:ea typeface="+mn-ea"/>
                <a:cs typeface="+mn-cs"/>
              </a:rPr>
              <a:t>GUI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Graphical User Interface</a:t>
            </a:r>
            <a:r>
              <a:rPr kumimoji="1" lang="ja-JP" altLang="ja-JP" sz="1200" kern="1200" dirty="0" smtClean="0">
                <a:solidFill>
                  <a:schemeClr val="tx1"/>
                </a:solidFill>
                <a:effectLst/>
                <a:latin typeface="+mn-lt"/>
                <a:ea typeface="+mn-ea"/>
                <a:cs typeface="+mn-cs"/>
              </a:rPr>
              <a:t>）を使って、操作を簡単に、直感的に行えるような取り組みは行われてきました。しかし、操作の</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ひとつにルールが定められているうえに、アプリごとに操作の違いがあって、必ずしもうまくいっているとは言えません。一方、テキストや音声での対話であれば、普通に会話をするように操作や指示ができるようになります。そうな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は「難しいから使えない」や「怖いから使いたくない」と考えている人たちの壁を引き下げ、利用者の裾野は広がり、利用の頻度も高まります。</a:t>
            </a:r>
          </a:p>
          <a:p>
            <a:r>
              <a:rPr kumimoji="1" lang="ja-JP" altLang="ja-JP" sz="1200" kern="1200" dirty="0" smtClean="0">
                <a:solidFill>
                  <a:schemeClr val="tx1"/>
                </a:solidFill>
                <a:effectLst/>
                <a:latin typeface="+mn-lt"/>
                <a:ea typeface="+mn-ea"/>
                <a:cs typeface="+mn-cs"/>
              </a:rPr>
              <a:t>この技術はオンラインサービスばかりではありません。家電製品や自動車などのモノの操作にも使われはじめています。例えば、</a:t>
            </a:r>
          </a:p>
          <a:p>
            <a:pPr lvl="0"/>
            <a:r>
              <a:rPr kumimoji="1" lang="ja-JP" altLang="ja-JP" sz="1200" kern="1200" dirty="0" smtClean="0">
                <a:solidFill>
                  <a:schemeClr val="tx1"/>
                </a:solidFill>
                <a:effectLst/>
                <a:latin typeface="+mn-lt"/>
                <a:ea typeface="+mn-ea"/>
                <a:cs typeface="+mn-cs"/>
              </a:rPr>
              <a:t>カーナビ：目的地の検索や設定</a:t>
            </a:r>
          </a:p>
          <a:p>
            <a:pPr lvl="0"/>
            <a:r>
              <a:rPr kumimoji="1" lang="ja-JP" altLang="ja-JP" sz="1200" kern="1200" dirty="0" smtClean="0">
                <a:solidFill>
                  <a:schemeClr val="tx1"/>
                </a:solidFill>
                <a:effectLst/>
                <a:latin typeface="+mn-lt"/>
                <a:ea typeface="+mn-ea"/>
                <a:cs typeface="+mn-cs"/>
              </a:rPr>
              <a:t>エアコン：温度調整</a:t>
            </a:r>
          </a:p>
          <a:p>
            <a:pPr lvl="0"/>
            <a:r>
              <a:rPr kumimoji="1" lang="ja-JP" altLang="ja-JP" sz="1200" kern="1200" dirty="0" smtClean="0">
                <a:solidFill>
                  <a:schemeClr val="tx1"/>
                </a:solidFill>
                <a:effectLst/>
                <a:latin typeface="+mn-lt"/>
                <a:ea typeface="+mn-ea"/>
                <a:cs typeface="+mn-cs"/>
              </a:rPr>
              <a:t>テレビやビデオ：番組検索や録画予約　など</a:t>
            </a:r>
          </a:p>
          <a:p>
            <a:r>
              <a:rPr kumimoji="1" lang="ja-JP" altLang="ja-JP" sz="1200" kern="1200" dirty="0" smtClean="0">
                <a:solidFill>
                  <a:schemeClr val="tx1"/>
                </a:solidFill>
                <a:effectLst/>
                <a:latin typeface="+mn-lt"/>
                <a:ea typeface="+mn-ea"/>
                <a:cs typeface="+mn-cs"/>
              </a:rPr>
              <a:t>「進化した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」はそんな「難しい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」と「自然な人間」を仲介してくれる仕組みとして、ますます普及してゆくでしょう。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269619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033385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私たちがはじめての道具を使おうとするとき、どのように操作すればいいのかを強く意識します。そして、マニュアルとつきあわせながら、ひとつひとつの操作についても意識し、操作の手順を確認し、記憶に定着させようとします。時には、やり方が分からなかったり失敗したりして、試行錯誤を繰り返しながら正しい操作を記憶に定着させてゆくはずです。そんな操作を繰り返してゆくうちに、マニュアルも必要なくなり、操作することを意識しなくても操作できるようになります。</a:t>
            </a:r>
          </a:p>
          <a:p>
            <a:r>
              <a:rPr kumimoji="1" lang="ja-JP" altLang="ja-JP" sz="1200" kern="1200" dirty="0" smtClean="0">
                <a:solidFill>
                  <a:schemeClr val="tx1"/>
                </a:solidFill>
                <a:effectLst/>
                <a:latin typeface="+mn-lt"/>
                <a:ea typeface="+mn-ea"/>
                <a:cs typeface="+mn-cs"/>
              </a:rPr>
              <a:t>例えば、パソコンであれば、キーボードというインターフェイスで操作します。最初は人差し指でひとつひとつキーを叩いていても、何度も使っているうちに五本の指でブラインドタッチできるまでに習熟してゆきます。人は、このようにして、当初意識しなければならなかった操作を、学習を重ねることで無意識にできるように習熟してゆくのです。</a:t>
            </a:r>
          </a:p>
          <a:p>
            <a:r>
              <a:rPr kumimoji="1" lang="ja-JP" altLang="ja-JP" sz="1200" kern="1200" dirty="0" smtClean="0">
                <a:solidFill>
                  <a:schemeClr val="tx1"/>
                </a:solidFill>
                <a:effectLst/>
                <a:latin typeface="+mn-lt"/>
                <a:ea typeface="+mn-ea"/>
                <a:cs typeface="+mn-cs"/>
              </a:rPr>
              <a:t>しかし、そもそもキーボードをはじめて使う人にとっては、これまでの生活には存在しなかったものなので、その存在自体が大きな心理的抵抗になります。その抵抗を少しでも減らそうと登場したのがタッチ操作というインターフェイスです。</a:t>
            </a:r>
          </a:p>
          <a:p>
            <a:r>
              <a:rPr kumimoji="1" lang="ja-JP" altLang="ja-JP" sz="1200" kern="1200" dirty="0" smtClean="0">
                <a:solidFill>
                  <a:schemeClr val="tx1"/>
                </a:solidFill>
                <a:effectLst/>
                <a:latin typeface="+mn-lt"/>
                <a:ea typeface="+mn-ea"/>
                <a:cs typeface="+mn-cs"/>
              </a:rPr>
              <a:t>タッチ操作の登場により、操作が簡単になり心理的抵抗は軽減されました。最初は操作方法を意識することはあっても、タッチ操作であれば容易に習熟でき、短期間のうちに操作を意識しなくてもできるようになります。ただ、使うアプリケーション毎に操作方法は異なるため、どうしても初めて使う時には意識しなくてはならず、それが心理的抵抗となって利用者拡大の足かせとなります。</a:t>
            </a:r>
          </a:p>
          <a:p>
            <a:r>
              <a:rPr kumimoji="1" lang="ja-JP" altLang="ja-JP" sz="1200" kern="1200" dirty="0" smtClean="0">
                <a:solidFill>
                  <a:schemeClr val="tx1"/>
                </a:solidFill>
                <a:effectLst/>
                <a:latin typeface="+mn-lt"/>
                <a:ea typeface="+mn-ea"/>
                <a:cs typeface="+mn-cs"/>
              </a:rPr>
              <a:t>道具やアプリケーションの存在を意識することなく、操作方法も意識しないでいい。そんな機械とのインターフェイスが音声操作です。普段使っている自然な言葉で語りかけるだけで、操作することができます。個々の機械やアプリケーションについての個別の操作方法を知らなくても、また、曖昧な表現でも、操作される機械やアプリケーションが、その意図を解釈したり、解釈できなかったら質問を返して確認したりすることで、操作できるようになります。</a:t>
            </a:r>
          </a:p>
          <a:p>
            <a:r>
              <a:rPr kumimoji="1" lang="ja-JP" altLang="ja-JP" sz="1200" kern="1200" dirty="0" smtClean="0">
                <a:solidFill>
                  <a:schemeClr val="tx1"/>
                </a:solidFill>
                <a:effectLst/>
                <a:latin typeface="+mn-lt"/>
                <a:ea typeface="+mn-ea"/>
                <a:cs typeface="+mn-cs"/>
              </a:rPr>
              <a:t>例えば、お年寄りがコタツの上に座っているクマのぬいぐるみに、「</a:t>
            </a:r>
            <a:r>
              <a:rPr kumimoji="1" lang="en-US" altLang="ja-JP" sz="1200" kern="1200" dirty="0" smtClean="0">
                <a:solidFill>
                  <a:schemeClr val="tx1"/>
                </a:solidFill>
                <a:effectLst/>
                <a:latin typeface="+mn-lt"/>
                <a:ea typeface="+mn-ea"/>
                <a:cs typeface="+mn-cs"/>
              </a:rPr>
              <a:t>NHK</a:t>
            </a:r>
            <a:r>
              <a:rPr kumimoji="1" lang="ja-JP" altLang="ja-JP" sz="1200" kern="1200" dirty="0" smtClean="0">
                <a:solidFill>
                  <a:schemeClr val="tx1"/>
                </a:solidFill>
                <a:effectLst/>
                <a:latin typeface="+mn-lt"/>
                <a:ea typeface="+mn-ea"/>
                <a:cs typeface="+mn-cs"/>
              </a:rPr>
              <a:t>みたいんだけど、テレビを付けてよ」と語りかけるだけで、テレビを付けることができるようになります。</a:t>
            </a:r>
          </a:p>
          <a:p>
            <a:r>
              <a:rPr kumimoji="1" lang="ja-JP" altLang="ja-JP" sz="1200" kern="1200" dirty="0" smtClean="0">
                <a:solidFill>
                  <a:schemeClr val="tx1"/>
                </a:solidFill>
                <a:effectLst/>
                <a:latin typeface="+mn-lt"/>
                <a:ea typeface="+mn-ea"/>
                <a:cs typeface="+mn-cs"/>
              </a:rPr>
              <a:t>残念ながら、現時点では完全に自然な日常対話で機械を操作できる段階ではありません。はっきりと喋る、定型的な表現を使うなど、意識しなければならないことがあります。しかし、近い将来、そんなことも気にしなくてもよくなるでしょう。そうなれば、利用者の裾野やアプリケーションの適用領域が拡がってゆくと期待されています。</a:t>
            </a:r>
          </a:p>
          <a:p>
            <a:r>
              <a:rPr kumimoji="1" lang="ja-JP" altLang="ja-JP" sz="1200" b="1" kern="1200" dirty="0" smtClean="0">
                <a:solidFill>
                  <a:schemeClr val="tx1"/>
                </a:solidFill>
                <a:effectLst/>
                <a:latin typeface="+mn-lt"/>
                <a:ea typeface="+mn-ea"/>
                <a:cs typeface="+mn-cs"/>
              </a:rPr>
              <a:t>人間が機械に合わせるのではなく、機械が人間に合わせてくれる。そんな、人間に寄り添う</a:t>
            </a:r>
            <a:r>
              <a:rPr kumimoji="1" lang="en-US" altLang="ja-JP" sz="1200" b="1" kern="1200" dirty="0" smtClean="0">
                <a:solidFill>
                  <a:schemeClr val="tx1"/>
                </a:solidFill>
                <a:effectLst/>
                <a:latin typeface="+mn-lt"/>
                <a:ea typeface="+mn-ea"/>
                <a:cs typeface="+mn-cs"/>
              </a:rPr>
              <a:t>IT</a:t>
            </a:r>
            <a:r>
              <a:rPr kumimoji="1" lang="ja-JP" altLang="ja-JP" sz="1200" b="1" kern="1200" dirty="0" smtClean="0">
                <a:solidFill>
                  <a:schemeClr val="tx1"/>
                </a:solidFill>
                <a:effectLst/>
                <a:latin typeface="+mn-lt"/>
                <a:ea typeface="+mn-ea"/>
                <a:cs typeface="+mn-cs"/>
              </a:rPr>
              <a:t>が普及してゆくでしょう。</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米国では、機器やサービスを音声で操作できる</a:t>
            </a:r>
            <a:r>
              <a:rPr kumimoji="1" lang="en-US" altLang="ja-JP" sz="1200" kern="1200" dirty="0" smtClean="0">
                <a:solidFill>
                  <a:schemeClr val="tx1"/>
                </a:solidFill>
                <a:effectLst/>
                <a:latin typeface="+mn-lt"/>
                <a:ea typeface="+mn-ea"/>
                <a:cs typeface="+mn-cs"/>
              </a:rPr>
              <a:t>Amazon Echo</a:t>
            </a:r>
            <a:r>
              <a:rPr kumimoji="1" lang="ja-JP" altLang="ja-JP" sz="1200" kern="1200" dirty="0" smtClean="0">
                <a:solidFill>
                  <a:schemeClr val="tx1"/>
                </a:solidFill>
                <a:effectLst/>
                <a:latin typeface="+mn-lt"/>
                <a:ea typeface="+mn-ea"/>
                <a:cs typeface="+mn-cs"/>
              </a:rPr>
              <a:t>が爆発的に売れています。この</a:t>
            </a:r>
            <a:r>
              <a:rPr kumimoji="1" lang="en-US" altLang="ja-JP" sz="1200" kern="1200" dirty="0" smtClean="0">
                <a:solidFill>
                  <a:schemeClr val="tx1"/>
                </a:solidFill>
                <a:effectLst/>
                <a:latin typeface="+mn-lt"/>
                <a:ea typeface="+mn-ea"/>
                <a:cs typeface="+mn-cs"/>
              </a:rPr>
              <a:t>Amazon Echo</a:t>
            </a:r>
            <a:r>
              <a:rPr kumimoji="1" lang="ja-JP" altLang="ja-JP" sz="1200" kern="1200" dirty="0" smtClean="0">
                <a:solidFill>
                  <a:schemeClr val="tx1"/>
                </a:solidFill>
                <a:effectLst/>
                <a:latin typeface="+mn-lt"/>
                <a:ea typeface="+mn-ea"/>
                <a:cs typeface="+mn-cs"/>
              </a:rPr>
              <a:t>には音声認識と機器やサービスの操作をおこなう</a:t>
            </a:r>
            <a:r>
              <a:rPr kumimoji="1" lang="en-US" altLang="ja-JP" sz="1200" kern="1200" dirty="0" smtClean="0">
                <a:solidFill>
                  <a:schemeClr val="tx1"/>
                </a:solidFill>
                <a:effectLst/>
                <a:latin typeface="+mn-lt"/>
                <a:ea typeface="+mn-ea"/>
                <a:cs typeface="+mn-cs"/>
              </a:rPr>
              <a:t>Alexa</a:t>
            </a:r>
            <a:r>
              <a:rPr kumimoji="1" lang="ja-JP" altLang="ja-JP" sz="1200" kern="1200" dirty="0" smtClean="0">
                <a:solidFill>
                  <a:schemeClr val="tx1"/>
                </a:solidFill>
                <a:effectLst/>
                <a:latin typeface="+mn-lt"/>
                <a:ea typeface="+mn-ea"/>
                <a:cs typeface="+mn-cs"/>
              </a:rPr>
              <a:t>と呼ばれるソフトウェアが搭載されています。この</a:t>
            </a:r>
            <a:r>
              <a:rPr kumimoji="1" lang="en-US" altLang="ja-JP" sz="1200" kern="1200" dirty="0" smtClean="0">
                <a:solidFill>
                  <a:schemeClr val="tx1"/>
                </a:solidFill>
                <a:effectLst/>
                <a:latin typeface="+mn-lt"/>
                <a:ea typeface="+mn-ea"/>
                <a:cs typeface="+mn-cs"/>
              </a:rPr>
              <a:t>Alexa</a:t>
            </a:r>
            <a:r>
              <a:rPr kumimoji="1" lang="ja-JP" altLang="ja-JP" sz="1200" kern="1200" dirty="0" smtClean="0">
                <a:solidFill>
                  <a:schemeClr val="tx1"/>
                </a:solidFill>
                <a:effectLst/>
                <a:latin typeface="+mn-lt"/>
                <a:ea typeface="+mn-ea"/>
                <a:cs typeface="+mn-cs"/>
              </a:rPr>
              <a:t>に呼びかけるだけで様々な操作が可能になるのです。</a:t>
            </a:r>
          </a:p>
          <a:p>
            <a:r>
              <a:rPr kumimoji="1" lang="ja-JP" altLang="ja-JP" sz="1200" kern="1200" dirty="0" smtClean="0">
                <a:solidFill>
                  <a:schemeClr val="tx1"/>
                </a:solidFill>
                <a:effectLst/>
                <a:latin typeface="+mn-lt"/>
                <a:ea typeface="+mn-ea"/>
                <a:cs typeface="+mn-cs"/>
              </a:rPr>
              <a:t>現在、</a:t>
            </a:r>
            <a:r>
              <a:rPr kumimoji="1" lang="en-US" altLang="ja-JP" sz="1200" kern="1200" dirty="0" smtClean="0">
                <a:solidFill>
                  <a:schemeClr val="tx1"/>
                </a:solidFill>
                <a:effectLst/>
                <a:latin typeface="+mn-lt"/>
                <a:ea typeface="+mn-ea"/>
                <a:cs typeface="+mn-cs"/>
              </a:rPr>
              <a:t>Alexa</a:t>
            </a:r>
            <a:r>
              <a:rPr kumimoji="1" lang="ja-JP" altLang="ja-JP" sz="1200" kern="1200" dirty="0" smtClean="0">
                <a:solidFill>
                  <a:schemeClr val="tx1"/>
                </a:solidFill>
                <a:effectLst/>
                <a:latin typeface="+mn-lt"/>
                <a:ea typeface="+mn-ea"/>
                <a:cs typeface="+mn-cs"/>
              </a:rPr>
              <a:t>に対応したサービスや機器は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万を超えています。現時点では独壇場とも言える快進撃です。これに対抗しようと</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なども製品を出し始めています。</a:t>
            </a:r>
          </a:p>
          <a:p>
            <a:r>
              <a:rPr kumimoji="1" lang="ja-JP" altLang="ja-JP" sz="1200" kern="1200" dirty="0" smtClean="0">
                <a:solidFill>
                  <a:schemeClr val="tx1"/>
                </a:solidFill>
                <a:effectLst/>
                <a:latin typeface="+mn-lt"/>
                <a:ea typeface="+mn-ea"/>
                <a:cs typeface="+mn-cs"/>
              </a:rPr>
              <a:t>まだ、登場して間もない領域ですが、人工知能の技術の発展と共に、今後、大きく拡大してゆくものと期待されています。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121260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02166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199556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【図解】コレ１枚で分かるルールベースと機械学習</a:t>
            </a:r>
          </a:p>
          <a:p>
            <a:r>
              <a:rPr kumimoji="1" lang="ja-JP" altLang="ja-JP" sz="1200" kern="1200" dirty="0" smtClean="0">
                <a:solidFill>
                  <a:schemeClr val="tx1"/>
                </a:solidFill>
                <a:effectLst/>
                <a:latin typeface="+mn-lt"/>
                <a:ea typeface="+mn-ea"/>
                <a:cs typeface="+mn-cs"/>
              </a:rPr>
              <a:t>人工知能研究の歴史をたどれば、「ルールベース」と「機械学習」という大きな２つのアプローチがあったことが分かります。</a:t>
            </a:r>
          </a:p>
          <a:p>
            <a:r>
              <a:rPr kumimoji="1" lang="ja-JP" altLang="ja-JP" sz="1200" kern="1200" dirty="0" smtClean="0">
                <a:solidFill>
                  <a:schemeClr val="tx1"/>
                </a:solidFill>
                <a:effectLst/>
                <a:latin typeface="+mn-lt"/>
                <a:ea typeface="+mn-ea"/>
                <a:cs typeface="+mn-cs"/>
              </a:rPr>
              <a:t>ルールベース</a:t>
            </a:r>
          </a:p>
          <a:p>
            <a:r>
              <a:rPr kumimoji="1" lang="ja-JP" altLang="ja-JP" sz="1200" kern="1200" dirty="0" smtClean="0">
                <a:solidFill>
                  <a:schemeClr val="tx1"/>
                </a:solidFill>
                <a:effectLst/>
                <a:latin typeface="+mn-lt"/>
                <a:ea typeface="+mn-ea"/>
                <a:cs typeface="+mn-cs"/>
              </a:rPr>
              <a:t>オンライン・ショップで「こちらの商品もいかがですか？」と表示されることがあります。これは、「レコメンデーション（推奨）」機能と呼ばれています。</a:t>
            </a:r>
          </a:p>
          <a:p>
            <a:r>
              <a:rPr kumimoji="1" lang="ja-JP" altLang="ja-JP" sz="1200" kern="1200" dirty="0" smtClean="0">
                <a:solidFill>
                  <a:schemeClr val="tx1"/>
                </a:solidFill>
                <a:effectLst/>
                <a:latin typeface="+mn-lt"/>
                <a:ea typeface="+mn-ea"/>
                <a:cs typeface="+mn-cs"/>
              </a:rPr>
              <a:t>この機能は、オンライン・ショップの担当者が「</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と言う商品と</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という商品は関連があるから、</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を買った人は、</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も買う確率が高い」と考え、「</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を検索した人に</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を薦める」というルールを予め登録しておくことで実現できます。このようなルールをたくさん用意しておけば、いろいろな商品に対してレコメンデーションできるようになります。このようなアプローチが「ルールベース」です。</a:t>
            </a:r>
          </a:p>
          <a:p>
            <a:r>
              <a:rPr kumimoji="1" lang="ja-JP" altLang="ja-JP" sz="1200" kern="1200" dirty="0" smtClean="0">
                <a:solidFill>
                  <a:schemeClr val="tx1"/>
                </a:solidFill>
                <a:effectLst/>
                <a:latin typeface="+mn-lt"/>
                <a:ea typeface="+mn-ea"/>
                <a:cs typeface="+mn-cs"/>
              </a:rPr>
              <a:t>レコメンデーションに限らず、問題解決に必要な知識を「どのような条件が成り立つとき何をすべきか」という観点で整理しておくと、様々な問題解決に対応させることができます。</a:t>
            </a:r>
          </a:p>
          <a:p>
            <a:r>
              <a:rPr kumimoji="1" lang="en-US" altLang="ja-JP" sz="1200" b="1" u="sng" kern="1200" dirty="0" smtClean="0">
                <a:solidFill>
                  <a:schemeClr val="tx1"/>
                </a:solidFill>
                <a:effectLst/>
                <a:latin typeface="+mn-lt"/>
                <a:ea typeface="+mn-ea"/>
                <a:cs typeface="+mn-cs"/>
              </a:rPr>
              <a:t>if</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条件 </a:t>
            </a:r>
            <a:r>
              <a:rPr kumimoji="1" lang="en-US" altLang="ja-JP" sz="1200" b="1" u="sng" kern="1200" dirty="0" smtClean="0">
                <a:solidFill>
                  <a:schemeClr val="tx1"/>
                </a:solidFill>
                <a:effectLst/>
                <a:latin typeface="+mn-lt"/>
                <a:ea typeface="+mn-ea"/>
                <a:cs typeface="+mn-cs"/>
              </a:rPr>
              <a:t>then</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アクションまたは状態 </a:t>
            </a:r>
            <a:r>
              <a:rPr kumimoji="1" lang="en-US" altLang="ja-JP" sz="1200" b="1" u="sng" kern="1200" dirty="0" smtClean="0">
                <a:solidFill>
                  <a:schemeClr val="tx1"/>
                </a:solidFill>
                <a:effectLst/>
                <a:latin typeface="+mn-lt"/>
                <a:ea typeface="+mn-ea"/>
                <a:cs typeface="+mn-cs"/>
              </a:rPr>
              <a:t>else</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別のアクションまたは状態 ・・・</a:t>
            </a:r>
          </a:p>
          <a:p>
            <a:r>
              <a:rPr kumimoji="1" lang="ja-JP" altLang="ja-JP" sz="1200" kern="1200" dirty="0" smtClean="0">
                <a:solidFill>
                  <a:schemeClr val="tx1"/>
                </a:solidFill>
                <a:effectLst/>
                <a:latin typeface="+mn-lt"/>
                <a:ea typeface="+mn-ea"/>
                <a:cs typeface="+mn-cs"/>
              </a:rPr>
              <a:t>モノやコトを解釈し、説明するためのこのようなルールを用意しておくことで、問題解決や推論といった知的な処理を機械に行わせようというのです。</a:t>
            </a:r>
          </a:p>
          <a:p>
            <a:r>
              <a:rPr kumimoji="1" lang="ja-JP" altLang="ja-JP" sz="1200" kern="1200" dirty="0" smtClean="0">
                <a:solidFill>
                  <a:schemeClr val="tx1"/>
                </a:solidFill>
                <a:effectLst/>
                <a:latin typeface="+mn-lt"/>
                <a:ea typeface="+mn-ea"/>
                <a:cs typeface="+mn-cs"/>
              </a:rPr>
              <a:t>ただ、知識は常に増え続けますし解釈の仕方も多様です。これを全て人間がルールに起こして記述することは容易なことではありません。結局は、このアプローチは、ある機械についての故障診断、ある保険の契約ルールの確認といった説明すべきルールが限られている場合では実用化されましたが、「知的な処理」を実現するための汎用的な方法としては実用化されることはありませんでした。</a:t>
            </a:r>
          </a:p>
          <a:p>
            <a:r>
              <a:rPr kumimoji="1" lang="ja-JP" altLang="ja-JP" sz="1200" kern="1200" dirty="0" smtClean="0">
                <a:solidFill>
                  <a:schemeClr val="tx1"/>
                </a:solidFill>
                <a:effectLst/>
                <a:latin typeface="+mn-lt"/>
                <a:ea typeface="+mn-ea"/>
                <a:cs typeface="+mn-cs"/>
              </a:rPr>
              <a:t>機械学習</a:t>
            </a:r>
          </a:p>
          <a:p>
            <a:r>
              <a:rPr kumimoji="1" lang="ja-JP" altLang="ja-JP" sz="1200" kern="1200" dirty="0" smtClean="0">
                <a:solidFill>
                  <a:schemeClr val="tx1"/>
                </a:solidFill>
                <a:effectLst/>
                <a:latin typeface="+mn-lt"/>
                <a:ea typeface="+mn-ea"/>
                <a:cs typeface="+mn-cs"/>
              </a:rPr>
              <a:t>「ルールベース」では、ルールを人が登録します。しかし、</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を買う人は</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も買う確率が高いというのは、担当者の思い込みかもしれません。実は</a:t>
            </a:r>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を買う人の割合のほうが、もっと高いかも知れません。そこで、このルールを、データを解析することで見つけ出そうというのが「機械学習」の考え方です。</a:t>
            </a:r>
          </a:p>
          <a:p>
            <a:r>
              <a:rPr kumimoji="1" lang="ja-JP" altLang="ja-JP" sz="1200" kern="1200" dirty="0" smtClean="0">
                <a:solidFill>
                  <a:schemeClr val="tx1"/>
                </a:solidFill>
                <a:effectLst/>
                <a:latin typeface="+mn-lt"/>
                <a:ea typeface="+mn-ea"/>
                <a:cs typeface="+mn-cs"/>
              </a:rPr>
              <a:t>例えば、オンライン・ショップの過去の取引データを解析して、</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を一緒に買った人の割合と</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を一緒に買った人の割合を比較し、割合の高い方を推奨すれば、レコメンデーションの効果も上がります。このような関係や規則性を、データを分析し、そこに潜むルールやパターンを見つけ出そうというのです。</a:t>
            </a:r>
          </a:p>
          <a:p>
            <a:r>
              <a:rPr kumimoji="1" lang="ja-JP" altLang="ja-JP" sz="1200" kern="1200" dirty="0" smtClean="0">
                <a:solidFill>
                  <a:schemeClr val="tx1"/>
                </a:solidFill>
                <a:effectLst/>
                <a:latin typeface="+mn-lt"/>
                <a:ea typeface="+mn-ea"/>
                <a:cs typeface="+mn-cs"/>
              </a:rPr>
              <a:t>このやり方は、レコメンデーション以外にも使われています。例えば、機械翻訳の場合、日英仏の同じ文書を機械に読み込ませ、「私は貴方を愛しています。」、「</a:t>
            </a:r>
            <a:r>
              <a:rPr kumimoji="1" lang="en-US" altLang="ja-JP" sz="1200" kern="1200" dirty="0" smtClean="0">
                <a:solidFill>
                  <a:schemeClr val="tx1"/>
                </a:solidFill>
                <a:effectLst/>
                <a:latin typeface="+mn-lt"/>
                <a:ea typeface="+mn-ea"/>
                <a:cs typeface="+mn-cs"/>
              </a:rPr>
              <a:t>I love you.</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Je </a:t>
            </a:r>
            <a:r>
              <a:rPr kumimoji="1" lang="en-US" altLang="ja-JP" sz="1200" kern="1200" dirty="0" err="1" smtClean="0">
                <a:solidFill>
                  <a:schemeClr val="tx1"/>
                </a:solidFill>
                <a:effectLst/>
                <a:latin typeface="+mn-lt"/>
                <a:ea typeface="+mn-ea"/>
                <a:cs typeface="+mn-cs"/>
              </a:rPr>
              <a:t>t'aime</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が同時に出てくる確率が統計的に高いことを割り出し、これらは同じ意味と考えてもいいだろうと解釈する手法です。本当に意味を解釈しているとは言えませんが、実用性は高く、論文試験の評価、医療における診断、訴訟文書の分析など様々な分野で実用化さ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56458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smtClean="0">
                <a:solidFill>
                  <a:schemeClr val="tx1"/>
                </a:solidFill>
                <a:effectLst/>
                <a:latin typeface="+mn-lt"/>
                <a:ea typeface="+mn-ea"/>
                <a:cs typeface="+mn-cs"/>
              </a:rPr>
              <a:t>1950</a:t>
            </a:r>
            <a:r>
              <a:rPr kumimoji="1" lang="ja-JP" altLang="en-US" sz="1200" b="0" i="0" kern="1200" dirty="0" smtClean="0">
                <a:solidFill>
                  <a:schemeClr val="tx1"/>
                </a:solidFill>
                <a:effectLst/>
                <a:latin typeface="+mn-lt"/>
                <a:ea typeface="+mn-ea"/>
                <a:cs typeface="+mn-cs"/>
              </a:rPr>
              <a:t>年代に入りコンピューターが使えるようになると、「数を操作できる機械は記号も操作できるはず」との考えから、コンピューターを使った思考機械の研究が始まります。そして</a:t>
            </a:r>
            <a:r>
              <a:rPr kumimoji="1" lang="en-US" altLang="ja-JP" sz="1200" b="0" i="0" kern="1200" dirty="0" smtClean="0">
                <a:solidFill>
                  <a:schemeClr val="tx1"/>
                </a:solidFill>
                <a:effectLst/>
                <a:latin typeface="+mn-lt"/>
                <a:ea typeface="+mn-ea"/>
                <a:cs typeface="+mn-cs"/>
              </a:rPr>
              <a:t>1960</a:t>
            </a:r>
            <a:r>
              <a:rPr kumimoji="1" lang="ja-JP" altLang="en-US" sz="1200" b="0" i="0" kern="1200" dirty="0" smtClean="0">
                <a:solidFill>
                  <a:schemeClr val="tx1"/>
                </a:solidFill>
                <a:effectLst/>
                <a:latin typeface="+mn-lt"/>
                <a:ea typeface="+mn-ea"/>
                <a:cs typeface="+mn-cs"/>
              </a:rPr>
              <a:t>年代に入り、記号処理のためのルールや数式をプログラム化し思考や推論など人間が行う論理的な「知的活動」と同様のことを行わせようという研究も広がりを見せました。しかし、当時のコンピューター能力の低さ、また、記号処理のルールを全て人間が記述しなければならず、限界が見え始めました。その結果、実用に使える成果をあげることができないまま</a:t>
            </a:r>
            <a:r>
              <a:rPr kumimoji="1" lang="en-US" altLang="ja-JP" sz="1200" b="0" i="0" kern="1200" dirty="0" smtClean="0">
                <a:solidFill>
                  <a:schemeClr val="tx1"/>
                </a:solidFill>
                <a:effectLst/>
                <a:latin typeface="+mn-lt"/>
                <a:ea typeface="+mn-ea"/>
                <a:cs typeface="+mn-cs"/>
              </a:rPr>
              <a:t>1970</a:t>
            </a:r>
            <a:r>
              <a:rPr kumimoji="1" lang="ja-JP" altLang="en-US" sz="1200" b="0" i="0" kern="1200" dirty="0" smtClean="0">
                <a:solidFill>
                  <a:schemeClr val="tx1"/>
                </a:solidFill>
                <a:effectLst/>
                <a:latin typeface="+mn-lt"/>
                <a:ea typeface="+mn-ea"/>
                <a:cs typeface="+mn-cs"/>
              </a:rPr>
              <a:t>年代に入り、人工知能研究は冬の時代を迎えることになります。</a:t>
            </a:r>
          </a:p>
          <a:p>
            <a:r>
              <a:rPr kumimoji="1" lang="en-US" altLang="ja-JP" sz="1200" b="0" i="0" kern="1200" dirty="0" smtClean="0">
                <a:solidFill>
                  <a:schemeClr val="tx1"/>
                </a:solidFill>
                <a:effectLst/>
                <a:latin typeface="+mn-lt"/>
                <a:ea typeface="+mn-ea"/>
                <a:cs typeface="+mn-cs"/>
              </a:rPr>
              <a:t>1980</a:t>
            </a:r>
            <a:r>
              <a:rPr kumimoji="1" lang="ja-JP" altLang="en-US" sz="1200" b="0" i="0" kern="1200" dirty="0" smtClean="0">
                <a:solidFill>
                  <a:schemeClr val="tx1"/>
                </a:solidFill>
                <a:effectLst/>
                <a:latin typeface="+mn-lt"/>
                <a:ea typeface="+mn-ea"/>
                <a:cs typeface="+mn-cs"/>
              </a:rPr>
              <a:t>年代に入り、「エキスパートシステム」が登場します。これは、特定分野に絞り、その専門家の知識やノウハウをルール化し、コンピューターに処理させようというものでした。例えば、計測結果から化合物の種類を特定する、複雑なコンピューターのハードウェアやソフトウェアの構成を過不足なく組み合わせるなど、特定の領域に限れば、実用で成果をあげられるようになったのです。</a:t>
            </a:r>
          </a:p>
          <a:p>
            <a:r>
              <a:rPr kumimoji="1" lang="ja-JP" altLang="en-US" sz="1200" b="0" i="0" kern="1200" dirty="0" smtClean="0">
                <a:solidFill>
                  <a:schemeClr val="tx1"/>
                </a:solidFill>
                <a:effectLst/>
                <a:latin typeface="+mn-lt"/>
                <a:ea typeface="+mn-ea"/>
                <a:cs typeface="+mn-cs"/>
              </a:rPr>
              <a:t>また、このルール処理を効率的に行う「推論コンピューター」の研究も始まります。</a:t>
            </a:r>
            <a:r>
              <a:rPr kumimoji="1" lang="en-US" altLang="ja-JP" sz="1200" b="0" i="0" kern="1200" dirty="0" smtClean="0">
                <a:solidFill>
                  <a:schemeClr val="tx1"/>
                </a:solidFill>
                <a:effectLst/>
                <a:latin typeface="+mn-lt"/>
                <a:ea typeface="+mn-ea"/>
                <a:cs typeface="+mn-cs"/>
              </a:rPr>
              <a:t>1981</a:t>
            </a:r>
            <a:r>
              <a:rPr kumimoji="1" lang="ja-JP" altLang="en-US" sz="1200" b="0" i="0" kern="1200" dirty="0" smtClean="0">
                <a:solidFill>
                  <a:schemeClr val="tx1"/>
                </a:solidFill>
                <a:effectLst/>
                <a:latin typeface="+mn-lt"/>
                <a:ea typeface="+mn-ea"/>
                <a:cs typeface="+mn-cs"/>
              </a:rPr>
              <a:t>年、日本の通産省は、「第五世代コンピュータプロジェクト」としてこの取り組みを支援しました。これに対抗するように、イギリスや米国でも同様のプロジェクトが始まります。</a:t>
            </a:r>
          </a:p>
          <a:p>
            <a:r>
              <a:rPr kumimoji="1" lang="en-US" altLang="ja-JP" sz="1200" b="0" i="0" kern="1200" dirty="0" smtClean="0">
                <a:solidFill>
                  <a:schemeClr val="tx1"/>
                </a:solidFill>
                <a:effectLst/>
                <a:latin typeface="+mn-lt"/>
                <a:ea typeface="+mn-ea"/>
                <a:cs typeface="+mn-cs"/>
              </a:rPr>
              <a:t>1984</a:t>
            </a:r>
            <a:r>
              <a:rPr kumimoji="1" lang="ja-JP" altLang="en-US" sz="1200" b="0" i="0" kern="1200" dirty="0" smtClean="0">
                <a:solidFill>
                  <a:schemeClr val="tx1"/>
                </a:solidFill>
                <a:effectLst/>
                <a:latin typeface="+mn-lt"/>
                <a:ea typeface="+mn-ea"/>
                <a:cs typeface="+mn-cs"/>
              </a:rPr>
              <a:t>年、エキスパートシステムの延長線上で、人間の知識を全て記述しようというプロジェクトが米国でスタートします。例えば、「日本の首都は、東京だ」、「インド建国の父は、ガンジーだ」、「鯨は、ほ乳類だ」といった、知識をルールとして記述し、人間と同等の推論ができるシステムを構築することを目指したのです。しかし、知識は常に増えてゆきます。また、そもそも人間の知っていることが多すぎることやそれをどう表現するか、また、解釈や意味の多様性に対応することは容易なことではありません。そして、「知識やルールを入れれば賢くなるが、知識はすべてを書ききれない」という限界に行き当たり、この取り組みも下火となっていったのです。</a:t>
            </a:r>
          </a:p>
          <a:p>
            <a:r>
              <a:rPr kumimoji="1" lang="en-US" altLang="ja-JP" sz="1200" b="0" i="0" kern="1200" dirty="0" smtClean="0">
                <a:solidFill>
                  <a:schemeClr val="tx1"/>
                </a:solidFill>
                <a:effectLst/>
                <a:latin typeface="+mn-lt"/>
                <a:ea typeface="+mn-ea"/>
                <a:cs typeface="+mn-cs"/>
              </a:rPr>
              <a:t>2000</a:t>
            </a:r>
            <a:r>
              <a:rPr kumimoji="1" lang="ja-JP" altLang="en-US" sz="1200" b="0" i="0" kern="1200" dirty="0" smtClean="0">
                <a:solidFill>
                  <a:schemeClr val="tx1"/>
                </a:solidFill>
                <a:effectLst/>
                <a:latin typeface="+mn-lt"/>
                <a:ea typeface="+mn-ea"/>
                <a:cs typeface="+mn-cs"/>
              </a:rPr>
              <a:t>年代に入り、様々な、そして膨大なデータがインターネット上に集まるようになりました。また、コンピューターの性能もかつてとは比べられないほどに性能を向上させてゆきました。そこで、特定の業務や分野でのデータを解析し、その結果から分類や区別、判断や予測を行うための規則性やルールを見つけ出す手法「機械学習」が登場します。</a:t>
            </a:r>
          </a:p>
          <a:p>
            <a:r>
              <a:rPr kumimoji="1" lang="ja-JP" altLang="en-US" sz="1200" b="0" i="0" kern="1200" dirty="0" smtClean="0">
                <a:solidFill>
                  <a:schemeClr val="tx1"/>
                </a:solidFill>
                <a:effectLst/>
                <a:latin typeface="+mn-lt"/>
                <a:ea typeface="+mn-ea"/>
                <a:cs typeface="+mn-cs"/>
              </a:rPr>
              <a:t>「機械学習」以前は、先にも説明の通り人間がルールを記述し「</a:t>
            </a:r>
            <a:r>
              <a:rPr kumimoji="1" lang="ja-JP" altLang="en-US" sz="1200" b="1" i="0" u="sng" kern="1200" dirty="0" smtClean="0">
                <a:solidFill>
                  <a:schemeClr val="tx1"/>
                </a:solidFill>
                <a:effectLst/>
                <a:latin typeface="+mn-lt"/>
                <a:ea typeface="+mn-ea"/>
                <a:cs typeface="+mn-cs"/>
              </a:rPr>
              <a:t>論理的に思考</a:t>
            </a:r>
            <a:r>
              <a:rPr kumimoji="1" lang="ja-JP" altLang="en-US" sz="1200" b="0" i="0" kern="1200" dirty="0" smtClean="0">
                <a:solidFill>
                  <a:schemeClr val="tx1"/>
                </a:solidFill>
                <a:effectLst/>
                <a:latin typeface="+mn-lt"/>
                <a:ea typeface="+mn-ea"/>
                <a:cs typeface="+mn-cs"/>
              </a:rPr>
              <a:t>」させようというアプローチが主流でした。しかし、「機械学習」はデータの相互の関係から規則性あるいはパターンを見つけ出そうというもので、「</a:t>
            </a:r>
            <a:r>
              <a:rPr kumimoji="1" lang="ja-JP" altLang="en-US" sz="1200" b="1" i="0" u="sng" kern="1200" dirty="0" smtClean="0">
                <a:solidFill>
                  <a:schemeClr val="tx1"/>
                </a:solidFill>
                <a:effectLst/>
                <a:latin typeface="+mn-lt"/>
                <a:ea typeface="+mn-ea"/>
                <a:cs typeface="+mn-cs"/>
              </a:rPr>
              <a:t>感覚的に思考</a:t>
            </a:r>
            <a:r>
              <a:rPr kumimoji="1" lang="ja-JP" altLang="en-US" sz="1200" b="0" i="0" kern="1200" dirty="0" smtClean="0">
                <a:solidFill>
                  <a:schemeClr val="tx1"/>
                </a:solidFill>
                <a:effectLst/>
                <a:latin typeface="+mn-lt"/>
                <a:ea typeface="+mn-ea"/>
                <a:cs typeface="+mn-cs"/>
              </a:rPr>
              <a:t>」させようというアプローチと言えるでしょう。</a:t>
            </a:r>
          </a:p>
          <a:p>
            <a:r>
              <a:rPr kumimoji="1" lang="ja-JP" altLang="en-US" sz="1200" b="0" i="0" kern="1200" dirty="0" smtClean="0">
                <a:solidFill>
                  <a:schemeClr val="tx1"/>
                </a:solidFill>
                <a:effectLst/>
                <a:latin typeface="+mn-lt"/>
                <a:ea typeface="+mn-ea"/>
                <a:cs typeface="+mn-cs"/>
              </a:rPr>
              <a:t>例えば、ある子どもが、その母親より父親に似ているとします。それを完璧に論理的に説明することは容易なことではありません。精々、鼻のカタチがよく似ている、目元が似ている、笑顔がそっくりといった理由を付ける程度であり、「笑顔がそっくり」を論理的に説明することはできません。それでも、私たちはそれを瞬時に識別できるのは、特徴のパターンを感覚的に捉えることができるからです。これを機械にやらせようというのが、「機械学習」です。</a:t>
            </a:r>
          </a:p>
          <a:p>
            <a:r>
              <a:rPr kumimoji="1" lang="ja-JP" altLang="en-US" sz="1200" b="0" i="0" kern="1200" dirty="0" smtClean="0">
                <a:solidFill>
                  <a:schemeClr val="tx1"/>
                </a:solidFill>
                <a:effectLst/>
                <a:latin typeface="+mn-lt"/>
                <a:ea typeface="+mn-ea"/>
                <a:cs typeface="+mn-cs"/>
              </a:rPr>
              <a:t>「機械学習」の考え方は以前からありました。しかし、コンピューター性能が不十分であり、その能力を発揮するには至らなかったのですが、コンピューター性能の向上と手法の進化と共に、その能力を高めてゆきました。</a:t>
            </a:r>
          </a:p>
          <a:p>
            <a:r>
              <a:rPr kumimoji="1" lang="ja-JP" altLang="en-US" sz="1200" b="0" i="0" kern="1200" dirty="0" smtClean="0">
                <a:solidFill>
                  <a:schemeClr val="tx1"/>
                </a:solidFill>
                <a:effectLst/>
                <a:latin typeface="+mn-lt"/>
                <a:ea typeface="+mn-ea"/>
                <a:cs typeface="+mn-cs"/>
              </a:rPr>
              <a:t>現在、最新の脳科学の研究成果を取り入れ、感覚的思考の精度を高めようという機械学習のアプローチ「ディープラーニング（深層学習）」に注目が集まっています。この新たな取り組みは、これまでの人工知能の研究成果の限界をことごとく打ち破っています。そして、実用においても、これまでにない多くの成果をあげつつ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668331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「我々は、</a:t>
            </a:r>
            <a:r>
              <a:rPr lang="en-US" altLang="ja-JP" dirty="0" smtClean="0"/>
              <a:t>1956</a:t>
            </a:r>
            <a:r>
              <a:rPr lang="ja-JP" altLang="en-US" dirty="0" smtClean="0"/>
              <a:t>年の夏の</a:t>
            </a:r>
            <a:r>
              <a:rPr lang="en-US" altLang="ja-JP" dirty="0" smtClean="0"/>
              <a:t>2</a:t>
            </a:r>
            <a:r>
              <a:rPr lang="ja-JP" altLang="en-US" dirty="0" smtClean="0"/>
              <a:t>ヶ月間、</a:t>
            </a:r>
            <a:r>
              <a:rPr lang="en-US" altLang="ja-JP" dirty="0" smtClean="0"/>
              <a:t>10</a:t>
            </a:r>
            <a:r>
              <a:rPr lang="ja-JP" altLang="en-US" dirty="0" smtClean="0"/>
              <a:t>人の人工知能研究者がニューハンプシャー州ハノーバーのダートマス大学に集まることを提案する。そこで、学習のあらゆる観点や知能の他の機能を正確に説明することで機械がそれらをシミュレートできるようにするための基本的研究を進める。機械が言語を使うことができるようにする方法の探究、機械上での抽象化と概念の形成、今は人間にしか解けない問題を機械で解くこと、機械が自分自身を改善する方法などの探究の試みがなされるだろう。我々は、注意深く選ばれた科学者のグループがひと夏集まれば、それらの問題のうちいくつかで大きな進展が得られると考えている。</a:t>
            </a:r>
            <a:r>
              <a:rPr lang="en-US" altLang="ja-JP" dirty="0" smtClean="0"/>
              <a:t>(McCarthy et al 1955)</a:t>
            </a:r>
            <a:r>
              <a:rPr lang="ja-JP" altLang="en-US" dirty="0" smtClean="0"/>
              <a:t>」</a:t>
            </a:r>
          </a:p>
          <a:p>
            <a:r>
              <a:rPr kumimoji="1" lang="en-US" altLang="ja-JP" sz="1200" b="0" i="0" kern="1200" dirty="0" smtClean="0">
                <a:solidFill>
                  <a:schemeClr val="tx1"/>
                </a:solidFill>
                <a:effectLst/>
                <a:latin typeface="+mn-lt"/>
                <a:ea typeface="+mn-ea"/>
                <a:cs typeface="+mn-cs"/>
              </a:rPr>
              <a:t>1956</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7</a:t>
            </a:r>
            <a:r>
              <a:rPr kumimoji="1" lang="ja-JP" altLang="en-US" sz="1200" b="0" i="0" kern="1200" dirty="0" smtClean="0">
                <a:solidFill>
                  <a:schemeClr val="tx1"/>
                </a:solidFill>
                <a:effectLst/>
                <a:latin typeface="+mn-lt"/>
                <a:ea typeface="+mn-ea"/>
                <a:cs typeface="+mn-cs"/>
              </a:rPr>
              <a:t>月から</a:t>
            </a:r>
            <a:r>
              <a:rPr kumimoji="1" lang="en-US" altLang="ja-JP" sz="1200" b="0" i="0" kern="1200" dirty="0" smtClean="0">
                <a:solidFill>
                  <a:schemeClr val="tx1"/>
                </a:solidFill>
                <a:effectLst/>
                <a:latin typeface="+mn-lt"/>
                <a:ea typeface="+mn-ea"/>
                <a:cs typeface="+mn-cs"/>
              </a:rPr>
              <a:t>8</a:t>
            </a:r>
            <a:r>
              <a:rPr kumimoji="1" lang="ja-JP" altLang="en-US" sz="1200" b="0" i="0" kern="1200" dirty="0" smtClean="0">
                <a:solidFill>
                  <a:schemeClr val="tx1"/>
                </a:solidFill>
                <a:effectLst/>
                <a:latin typeface="+mn-lt"/>
                <a:ea typeface="+mn-ea"/>
                <a:cs typeface="+mn-cs"/>
              </a:rPr>
              <a:t>月にかけて、人工知能という学術研究分野を確立した</a:t>
            </a:r>
            <a:r>
              <a:rPr kumimoji="1" lang="ja-JP" altLang="en-US" sz="1200" b="0" i="0" kern="1200" dirty="0" smtClean="0">
                <a:solidFill>
                  <a:schemeClr val="tx1"/>
                </a:solidFill>
                <a:effectLst/>
                <a:latin typeface="+mn-lt"/>
                <a:ea typeface="+mn-ea"/>
                <a:cs typeface="+mn-cs"/>
                <a:hlinkClick r:id="rId3"/>
              </a:rPr>
              <a:t>ダートマス会議</a:t>
            </a:r>
            <a:r>
              <a:rPr kumimoji="1" lang="ja-JP" altLang="en-US" sz="1200" b="0" i="0" kern="1200" dirty="0" smtClean="0">
                <a:solidFill>
                  <a:schemeClr val="tx1"/>
                </a:solidFill>
                <a:effectLst/>
                <a:latin typeface="+mn-lt"/>
                <a:ea typeface="+mn-ea"/>
                <a:cs typeface="+mn-cs"/>
              </a:rPr>
              <a:t>が開催され、その開催提案書の序文に書かれていた言葉です。この提案書で、人類史上初めて「人工知能（</a:t>
            </a:r>
            <a:r>
              <a:rPr kumimoji="1" lang="en-US" altLang="ja-JP" sz="1200" b="0" i="0" kern="1200" dirty="0" smtClean="0">
                <a:solidFill>
                  <a:schemeClr val="tx1"/>
                </a:solidFill>
                <a:effectLst/>
                <a:latin typeface="+mn-lt"/>
                <a:ea typeface="+mn-ea"/>
                <a:cs typeface="+mn-cs"/>
              </a:rPr>
              <a:t>Artificial Intelligence</a:t>
            </a:r>
            <a:r>
              <a:rPr kumimoji="1" lang="ja-JP" altLang="en-US" sz="1200" b="0" i="0" kern="1200" dirty="0" smtClean="0">
                <a:solidFill>
                  <a:schemeClr val="tx1"/>
                </a:solidFill>
                <a:effectLst/>
                <a:latin typeface="+mn-lt"/>
                <a:ea typeface="+mn-ea"/>
                <a:cs typeface="+mn-cs"/>
              </a:rPr>
              <a:t>）」という用語が使われたとされています。</a:t>
            </a:r>
          </a:p>
          <a:p>
            <a:r>
              <a:rPr kumimoji="1" lang="ja-JP" altLang="en-US" sz="1200" b="0" i="0" kern="1200" dirty="0" smtClean="0">
                <a:solidFill>
                  <a:schemeClr val="tx1"/>
                </a:solidFill>
                <a:effectLst/>
                <a:latin typeface="+mn-lt"/>
                <a:ea typeface="+mn-ea"/>
                <a:cs typeface="+mn-cs"/>
              </a:rPr>
              <a:t>それからおよそ</a:t>
            </a:r>
            <a:r>
              <a:rPr kumimoji="1" lang="en-US" altLang="ja-JP" sz="1200" b="0" i="0" kern="1200" dirty="0" smtClean="0">
                <a:solidFill>
                  <a:schemeClr val="tx1"/>
                </a:solidFill>
                <a:effectLst/>
                <a:latin typeface="+mn-lt"/>
                <a:ea typeface="+mn-ea"/>
                <a:cs typeface="+mn-cs"/>
              </a:rPr>
              <a:t>60</a:t>
            </a:r>
            <a:r>
              <a:rPr kumimoji="1" lang="ja-JP" altLang="en-US" sz="1200" b="0" i="0" kern="1200" dirty="0" smtClean="0">
                <a:solidFill>
                  <a:schemeClr val="tx1"/>
                </a:solidFill>
                <a:effectLst/>
                <a:latin typeface="+mn-lt"/>
                <a:ea typeface="+mn-ea"/>
                <a:cs typeface="+mn-cs"/>
              </a:rPr>
              <a:t>年の歳月を経て、機械学習の進展やディープラーニングの登場と共に、人工知能の実用化が急速に進み、いま「第</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ブーム」が到来しています。</a:t>
            </a:r>
          </a:p>
          <a:p>
            <a:r>
              <a:rPr kumimoji="1" lang="ja-JP" altLang="en-US" sz="1200" b="0" i="0" kern="1200" dirty="0" smtClean="0">
                <a:solidFill>
                  <a:schemeClr val="tx1"/>
                </a:solidFill>
                <a:effectLst/>
                <a:latin typeface="+mn-lt"/>
                <a:ea typeface="+mn-ea"/>
                <a:cs typeface="+mn-cs"/>
              </a:rPr>
              <a:t>振り返れば、</a:t>
            </a:r>
            <a:r>
              <a:rPr kumimoji="1" lang="en-US" altLang="ja-JP" sz="1200" b="0" i="0" kern="1200" dirty="0" smtClean="0">
                <a:solidFill>
                  <a:schemeClr val="tx1"/>
                </a:solidFill>
                <a:effectLst/>
                <a:latin typeface="+mn-lt"/>
                <a:ea typeface="+mn-ea"/>
                <a:cs typeface="+mn-cs"/>
              </a:rPr>
              <a:t>1956</a:t>
            </a:r>
            <a:r>
              <a:rPr kumimoji="1" lang="ja-JP" altLang="en-US" sz="1200" b="0" i="0" kern="1200" dirty="0" smtClean="0">
                <a:solidFill>
                  <a:schemeClr val="tx1"/>
                </a:solidFill>
                <a:effectLst/>
                <a:latin typeface="+mn-lt"/>
                <a:ea typeface="+mn-ea"/>
                <a:cs typeface="+mn-cs"/>
              </a:rPr>
              <a:t>年のダートマス会議をきっかけとして、「第</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ブーム」が到来し、「人間の知能を機械でシミュレーションできる」ようにするための様々な研究が行われました。</a:t>
            </a:r>
            <a:r>
              <a:rPr kumimoji="1" lang="en-US" altLang="ja-JP" sz="1200" b="0" i="0" kern="1200" dirty="0" smtClean="0">
                <a:solidFill>
                  <a:schemeClr val="tx1"/>
                </a:solidFill>
                <a:effectLst/>
                <a:latin typeface="+mn-lt"/>
                <a:ea typeface="+mn-ea"/>
                <a:cs typeface="+mn-cs"/>
              </a:rPr>
              <a:t>1957</a:t>
            </a:r>
            <a:r>
              <a:rPr kumimoji="1" lang="ja-JP" altLang="en-US" sz="1200" b="0" i="0" kern="1200" dirty="0" smtClean="0">
                <a:solidFill>
                  <a:schemeClr val="tx1"/>
                </a:solidFill>
                <a:effectLst/>
                <a:latin typeface="+mn-lt"/>
                <a:ea typeface="+mn-ea"/>
                <a:cs typeface="+mn-cs"/>
              </a:rPr>
              <a:t>年には、いま話題のディープラーニングの原型とも言われるユーラル・ネットワークが考案され、翌</a:t>
            </a:r>
            <a:r>
              <a:rPr kumimoji="1" lang="en-US" altLang="ja-JP" sz="1200" b="0" i="0" kern="1200" dirty="0" smtClean="0">
                <a:solidFill>
                  <a:schemeClr val="tx1"/>
                </a:solidFill>
                <a:effectLst/>
                <a:latin typeface="+mn-lt"/>
                <a:ea typeface="+mn-ea"/>
                <a:cs typeface="+mn-cs"/>
              </a:rPr>
              <a:t>1958</a:t>
            </a:r>
            <a:r>
              <a:rPr kumimoji="1" lang="ja-JP" altLang="en-US" sz="1200" b="0" i="0" kern="1200" dirty="0" smtClean="0">
                <a:solidFill>
                  <a:schemeClr val="tx1"/>
                </a:solidFill>
                <a:effectLst/>
                <a:latin typeface="+mn-lt"/>
                <a:ea typeface="+mn-ea"/>
                <a:cs typeface="+mn-cs"/>
              </a:rPr>
              <a:t>年にはそれを機械に実装したパーセプトロンが登場しています。しかし、単純なゲームや迷路の探索程度以上の成果をあげることができず、このブームは終焉を迎えます。</a:t>
            </a:r>
          </a:p>
          <a:p>
            <a:r>
              <a:rPr kumimoji="1" lang="ja-JP" altLang="en-US" sz="1200" b="0" i="0" kern="1200" dirty="0" smtClean="0">
                <a:solidFill>
                  <a:schemeClr val="tx1"/>
                </a:solidFill>
                <a:effectLst/>
                <a:latin typeface="+mn-lt"/>
                <a:ea typeface="+mn-ea"/>
                <a:cs typeface="+mn-cs"/>
              </a:rPr>
              <a:t>その後、コンピュータは急速な発展を遂げます。ビジネス分野では、</a:t>
            </a:r>
            <a:r>
              <a:rPr kumimoji="1" lang="en-US" altLang="ja-JP" sz="1200" b="0" i="0" kern="1200" dirty="0" smtClean="0">
                <a:solidFill>
                  <a:schemeClr val="tx1"/>
                </a:solidFill>
                <a:effectLst/>
                <a:latin typeface="+mn-lt"/>
                <a:ea typeface="+mn-ea"/>
                <a:cs typeface="+mn-cs"/>
              </a:rPr>
              <a:t>1951</a:t>
            </a:r>
            <a:r>
              <a:rPr kumimoji="1" lang="ja-JP" altLang="en-US" sz="1200" b="0" i="0" kern="1200" dirty="0" smtClean="0">
                <a:solidFill>
                  <a:schemeClr val="tx1"/>
                </a:solidFill>
                <a:effectLst/>
                <a:latin typeface="+mn-lt"/>
                <a:ea typeface="+mn-ea"/>
                <a:cs typeface="+mn-cs"/>
              </a:rPr>
              <a:t>年、米・</a:t>
            </a:r>
            <a:r>
              <a:rPr kumimoji="1" lang="en-US" altLang="ja-JP" sz="1200" b="0" i="0" kern="1200" dirty="0" smtClean="0">
                <a:solidFill>
                  <a:schemeClr val="tx1"/>
                </a:solidFill>
                <a:effectLst/>
                <a:latin typeface="+mn-lt"/>
                <a:ea typeface="+mn-ea"/>
                <a:cs typeface="+mn-cs"/>
              </a:rPr>
              <a:t>Remington Rand</a:t>
            </a:r>
            <a:r>
              <a:rPr kumimoji="1" lang="ja-JP" altLang="en-US" sz="1200" b="0" i="0" kern="1200" dirty="0" smtClean="0">
                <a:solidFill>
                  <a:schemeClr val="tx1"/>
                </a:solidFill>
                <a:effectLst/>
                <a:latin typeface="+mn-lt"/>
                <a:ea typeface="+mn-ea"/>
                <a:cs typeface="+mn-cs"/>
              </a:rPr>
              <a:t>社がビジネス・コンピュータの先駆けとなる</a:t>
            </a:r>
            <a:r>
              <a:rPr kumimoji="1" lang="en-US" altLang="ja-JP" sz="1200" b="0" i="0" kern="1200" dirty="0" smtClean="0">
                <a:solidFill>
                  <a:schemeClr val="tx1"/>
                </a:solidFill>
                <a:effectLst/>
                <a:latin typeface="+mn-lt"/>
                <a:ea typeface="+mn-ea"/>
                <a:cs typeface="+mn-cs"/>
              </a:rPr>
              <a:t>UNIVAC-I</a:t>
            </a:r>
            <a:r>
              <a:rPr kumimoji="1" lang="ja-JP" altLang="en-US" sz="1200" b="0" i="0" kern="1200" dirty="0" smtClean="0">
                <a:solidFill>
                  <a:schemeClr val="tx1"/>
                </a:solidFill>
                <a:effectLst/>
                <a:latin typeface="+mn-lt"/>
                <a:ea typeface="+mn-ea"/>
                <a:cs typeface="+mn-cs"/>
              </a:rPr>
              <a:t>の販売をきっかけとして、</a:t>
            </a:r>
            <a:r>
              <a:rPr kumimoji="1" lang="en-US" altLang="ja-JP" sz="1200" b="0" i="0" kern="1200" dirty="0" smtClean="0">
                <a:solidFill>
                  <a:schemeClr val="tx1"/>
                </a:solidFill>
                <a:effectLst/>
                <a:latin typeface="+mn-lt"/>
                <a:ea typeface="+mn-ea"/>
                <a:cs typeface="+mn-cs"/>
              </a:rPr>
              <a:t>1964</a:t>
            </a:r>
            <a:r>
              <a:rPr kumimoji="1" lang="ja-JP" altLang="en-US" sz="1200" b="0" i="0" kern="1200" dirty="0" smtClean="0">
                <a:solidFill>
                  <a:schemeClr val="tx1"/>
                </a:solidFill>
                <a:effectLst/>
                <a:latin typeface="+mn-lt"/>
                <a:ea typeface="+mn-ea"/>
                <a:cs typeface="+mn-cs"/>
              </a:rPr>
              <a:t>年、米・</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社がビジネス・コンピュータの普及の原動力となった</a:t>
            </a:r>
            <a:r>
              <a:rPr kumimoji="1" lang="en-US" altLang="ja-JP" sz="1200" b="0" i="0" kern="1200" dirty="0" smtClean="0">
                <a:solidFill>
                  <a:schemeClr val="tx1"/>
                </a:solidFill>
                <a:effectLst/>
                <a:latin typeface="+mn-lt"/>
                <a:ea typeface="+mn-ea"/>
                <a:cs typeface="+mn-cs"/>
              </a:rPr>
              <a:t>System/360</a:t>
            </a:r>
            <a:r>
              <a:rPr kumimoji="1" lang="ja-JP" altLang="en-US" sz="1200" b="0" i="0" kern="1200" dirty="0" smtClean="0">
                <a:solidFill>
                  <a:schemeClr val="tx1"/>
                </a:solidFill>
                <a:effectLst/>
                <a:latin typeface="+mn-lt"/>
                <a:ea typeface="+mn-ea"/>
                <a:cs typeface="+mn-cs"/>
              </a:rPr>
              <a:t>を発表しました。同年、米・</a:t>
            </a:r>
            <a:r>
              <a:rPr kumimoji="1" lang="en-US" altLang="ja-JP" sz="1200" b="0" i="0" kern="1200" dirty="0" smtClean="0">
                <a:solidFill>
                  <a:schemeClr val="tx1"/>
                </a:solidFill>
                <a:effectLst/>
                <a:latin typeface="+mn-lt"/>
                <a:ea typeface="+mn-ea"/>
                <a:cs typeface="+mn-cs"/>
              </a:rPr>
              <a:t>DEC</a:t>
            </a:r>
            <a:r>
              <a:rPr kumimoji="1" lang="ja-JP" altLang="en-US" sz="1200" b="0" i="0" kern="1200" dirty="0" smtClean="0">
                <a:solidFill>
                  <a:schemeClr val="tx1"/>
                </a:solidFill>
                <a:effectLst/>
                <a:latin typeface="+mn-lt"/>
                <a:ea typeface="+mn-ea"/>
                <a:cs typeface="+mn-cs"/>
              </a:rPr>
              <a:t>社は商業的にはじめて成功したといわれるミニコンピューター</a:t>
            </a:r>
            <a:r>
              <a:rPr kumimoji="1" lang="en-US" altLang="ja-JP" sz="1200" b="0" i="0" kern="1200" dirty="0" smtClean="0">
                <a:solidFill>
                  <a:schemeClr val="tx1"/>
                </a:solidFill>
                <a:effectLst/>
                <a:latin typeface="+mn-lt"/>
                <a:ea typeface="+mn-ea"/>
                <a:cs typeface="+mn-cs"/>
              </a:rPr>
              <a:t>PDP-8</a:t>
            </a:r>
            <a:r>
              <a:rPr kumimoji="1" lang="ja-JP" altLang="en-US" sz="1200" b="0" i="0" kern="1200" dirty="0" smtClean="0">
                <a:solidFill>
                  <a:schemeClr val="tx1"/>
                </a:solidFill>
                <a:effectLst/>
                <a:latin typeface="+mn-lt"/>
                <a:ea typeface="+mn-ea"/>
                <a:cs typeface="+mn-cs"/>
              </a:rPr>
              <a:t>を発売しています。</a:t>
            </a:r>
          </a:p>
          <a:p>
            <a:r>
              <a:rPr kumimoji="1" lang="en-US" altLang="ja-JP" sz="1200" b="0" i="0" kern="1200" dirty="0" smtClean="0">
                <a:solidFill>
                  <a:schemeClr val="tx1"/>
                </a:solidFill>
                <a:effectLst/>
                <a:latin typeface="+mn-lt"/>
                <a:ea typeface="+mn-ea"/>
                <a:cs typeface="+mn-cs"/>
              </a:rPr>
              <a:t>1981</a:t>
            </a:r>
            <a:r>
              <a:rPr kumimoji="1" lang="ja-JP" altLang="en-US" sz="1200" b="0" i="0" kern="1200" dirty="0" smtClean="0">
                <a:solidFill>
                  <a:schemeClr val="tx1"/>
                </a:solidFill>
                <a:effectLst/>
                <a:latin typeface="+mn-lt"/>
                <a:ea typeface="+mn-ea"/>
                <a:cs typeface="+mn-cs"/>
              </a:rPr>
              <a:t>年、米・</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社が、当時需要を拡大していたパーソナル・コンピュータ分野に</a:t>
            </a:r>
            <a:r>
              <a:rPr kumimoji="1" lang="en-US" altLang="ja-JP" sz="1200" b="0" i="0" kern="1200" dirty="0" smtClean="0">
                <a:solidFill>
                  <a:schemeClr val="tx1"/>
                </a:solidFill>
                <a:effectLst/>
                <a:latin typeface="+mn-lt"/>
                <a:ea typeface="+mn-ea"/>
                <a:cs typeface="+mn-cs"/>
              </a:rPr>
              <a:t>Personal Computer 5150</a:t>
            </a:r>
            <a:r>
              <a:rPr kumimoji="1" lang="ja-JP" altLang="en-US" sz="1200" b="0" i="0" kern="1200" dirty="0" smtClean="0">
                <a:solidFill>
                  <a:schemeClr val="tx1"/>
                </a:solidFill>
                <a:effectLst/>
                <a:latin typeface="+mn-lt"/>
                <a:ea typeface="+mn-ea"/>
                <a:cs typeface="+mn-cs"/>
              </a:rPr>
              <a:t>を投入、ビジネス分野での圧倒的地位を確立することになります。</a:t>
            </a:r>
          </a:p>
          <a:p>
            <a:r>
              <a:rPr kumimoji="1" lang="ja-JP" altLang="en-US" sz="1200" b="0" i="0" kern="1200" dirty="0" smtClean="0">
                <a:solidFill>
                  <a:schemeClr val="tx1"/>
                </a:solidFill>
                <a:effectLst/>
                <a:latin typeface="+mn-lt"/>
                <a:ea typeface="+mn-ea"/>
                <a:cs typeface="+mn-cs"/>
              </a:rPr>
              <a:t>コンピュータ性能の向上とその普及を背景に、人工知能研究に新たなブームが登場します。「第</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と呼ばれるこの時代、知識をルールや辞書として人間が記述し、それに基づいて知的処理と同等の結果を得ようという取り組みです。「ルールベース」と言われるこのやり方は、やがて特定分野の専門家の知識を記述する「エキスパートシステム」として成果をあげることになります。しかし、ルールを記述するのは人間であり、世の中のあらゆる事象を記述することはできず、汎用性を持たせることはできないままにブームの終焉を迎えます。</a:t>
            </a:r>
          </a:p>
          <a:p>
            <a:r>
              <a:rPr kumimoji="1" lang="ja-JP" altLang="en-US" sz="1200" b="0" i="0" kern="1200" dirty="0" smtClean="0">
                <a:solidFill>
                  <a:schemeClr val="tx1"/>
                </a:solidFill>
                <a:effectLst/>
                <a:latin typeface="+mn-lt"/>
                <a:ea typeface="+mn-ea"/>
                <a:cs typeface="+mn-cs"/>
              </a:rPr>
              <a:t>その後、コンピュータ性能は「ムーアの法則」に従うように急激な向上を果たします。また、</a:t>
            </a:r>
            <a:r>
              <a:rPr kumimoji="1" lang="en-US" altLang="ja-JP" sz="1200" b="0" i="0" kern="1200" dirty="0" smtClean="0">
                <a:solidFill>
                  <a:schemeClr val="tx1"/>
                </a:solidFill>
                <a:effectLst/>
                <a:latin typeface="+mn-lt"/>
                <a:ea typeface="+mn-ea"/>
                <a:cs typeface="+mn-cs"/>
              </a:rPr>
              <a:t>1990</a:t>
            </a:r>
            <a:r>
              <a:rPr kumimoji="1" lang="ja-JP" altLang="en-US" sz="1200" b="0" i="0" kern="1200" dirty="0" smtClean="0">
                <a:solidFill>
                  <a:schemeClr val="tx1"/>
                </a:solidFill>
                <a:effectLst/>
                <a:latin typeface="+mn-lt"/>
                <a:ea typeface="+mn-ea"/>
                <a:cs typeface="+mn-cs"/>
              </a:rPr>
              <a:t>年代に始まるインターネットや</a:t>
            </a:r>
            <a:r>
              <a:rPr kumimoji="1" lang="en-US" altLang="ja-JP" sz="1200" b="0" i="0" kern="1200" dirty="0" smtClean="0">
                <a:solidFill>
                  <a:schemeClr val="tx1"/>
                </a:solidFill>
                <a:effectLst/>
                <a:latin typeface="+mn-lt"/>
                <a:ea typeface="+mn-ea"/>
                <a:cs typeface="+mn-cs"/>
              </a:rPr>
              <a:t>2007</a:t>
            </a:r>
            <a:r>
              <a:rPr kumimoji="1" lang="ja-JP" altLang="en-US" sz="1200" b="0" i="0" kern="1200" dirty="0" smtClean="0">
                <a:solidFill>
                  <a:schemeClr val="tx1"/>
                </a:solidFill>
                <a:effectLst/>
                <a:latin typeface="+mn-lt"/>
                <a:ea typeface="+mn-ea"/>
                <a:cs typeface="+mn-cs"/>
              </a:rPr>
              <a:t>年の</a:t>
            </a:r>
            <a:r>
              <a:rPr kumimoji="1" lang="en-US" altLang="ja-JP" sz="1200" b="0" i="0" kern="1200" dirty="0" smtClean="0">
                <a:solidFill>
                  <a:schemeClr val="tx1"/>
                </a:solidFill>
                <a:effectLst/>
                <a:latin typeface="+mn-lt"/>
                <a:ea typeface="+mn-ea"/>
                <a:cs typeface="+mn-cs"/>
              </a:rPr>
              <a:t>iPhone</a:t>
            </a:r>
            <a:r>
              <a:rPr kumimoji="1" lang="ja-JP" altLang="en-US" sz="1200" b="0" i="0" kern="1200" dirty="0" smtClean="0">
                <a:solidFill>
                  <a:schemeClr val="tx1"/>
                </a:solidFill>
                <a:effectLst/>
                <a:latin typeface="+mn-lt"/>
                <a:ea typeface="+mn-ea"/>
                <a:cs typeface="+mn-cs"/>
              </a:rPr>
              <a:t>の登場をきっかけとしたスマートフォンの普及により、データの流通量が爆発的に増大、これらを背景に「機械学習」の時代を迎えます。</a:t>
            </a:r>
          </a:p>
          <a:p>
            <a:r>
              <a:rPr kumimoji="1" lang="en-US" altLang="ja-JP" sz="1200" b="0" i="0" kern="1200" dirty="0" smtClean="0">
                <a:solidFill>
                  <a:schemeClr val="tx1"/>
                </a:solidFill>
                <a:effectLst/>
                <a:latin typeface="+mn-lt"/>
                <a:ea typeface="+mn-ea"/>
                <a:cs typeface="+mn-cs"/>
              </a:rPr>
              <a:t>2011</a:t>
            </a:r>
            <a:r>
              <a:rPr kumimoji="1" lang="ja-JP" altLang="en-US" sz="1200" b="0" i="0" kern="1200" dirty="0" smtClean="0">
                <a:solidFill>
                  <a:schemeClr val="tx1"/>
                </a:solidFill>
                <a:effectLst/>
                <a:latin typeface="+mn-lt"/>
                <a:ea typeface="+mn-ea"/>
                <a:cs typeface="+mn-cs"/>
              </a:rPr>
              <a:t>年、米国の人気クイズ番組</a:t>
            </a:r>
            <a:r>
              <a:rPr kumimoji="1" lang="en-US" altLang="ja-JP" sz="1200" b="0" i="0" kern="1200" dirty="0" smtClean="0">
                <a:solidFill>
                  <a:schemeClr val="tx1"/>
                </a:solidFill>
                <a:effectLst/>
                <a:latin typeface="+mn-lt"/>
                <a:ea typeface="+mn-ea"/>
                <a:cs typeface="+mn-cs"/>
              </a:rPr>
              <a:t>Jeopardy</a:t>
            </a:r>
            <a:r>
              <a:rPr kumimoji="1" lang="ja-JP" altLang="en-US" sz="1200" b="0" i="0" kern="1200" dirty="0" smtClean="0">
                <a:solidFill>
                  <a:schemeClr val="tx1"/>
                </a:solidFill>
                <a:effectLst/>
                <a:latin typeface="+mn-lt"/>
                <a:ea typeface="+mn-ea"/>
                <a:cs typeface="+mn-cs"/>
              </a:rPr>
              <a:t>にて</a:t>
            </a:r>
            <a:r>
              <a:rPr kumimoji="1" lang="en-US" altLang="ja-JP" sz="1200" b="0" i="0" kern="1200" dirty="0" smtClean="0">
                <a:solidFill>
                  <a:schemeClr val="tx1"/>
                </a:solidFill>
                <a:effectLst/>
                <a:latin typeface="+mn-lt"/>
                <a:ea typeface="+mn-ea"/>
                <a:cs typeface="+mn-cs"/>
              </a:rPr>
              <a:t>IBM </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Watson</a:t>
            </a:r>
            <a:r>
              <a:rPr kumimoji="1" lang="ja-JP" altLang="en-US" sz="1200" b="0" i="0" kern="1200" dirty="0" smtClean="0">
                <a:solidFill>
                  <a:schemeClr val="tx1"/>
                </a:solidFill>
                <a:effectLst/>
                <a:latin typeface="+mn-lt"/>
                <a:ea typeface="+mn-ea"/>
                <a:cs typeface="+mn-cs"/>
              </a:rPr>
              <a:t>がクイズ・チャンピオンに勝利し、画像認識のコンテストでカナダ・トロント大学のチームがディープランニングで圧倒的な勝利を収めるなどの出来事が注目され、その後、実用面での応用が急速に拡大、いまの「第</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ブーム」に至っています。</a:t>
            </a:r>
          </a:p>
          <a:p>
            <a:r>
              <a:rPr kumimoji="1" lang="ja-JP" altLang="en-US" sz="1200" b="0" i="0" kern="1200" dirty="0" smtClean="0">
                <a:solidFill>
                  <a:schemeClr val="tx1"/>
                </a:solidFill>
                <a:effectLst/>
                <a:latin typeface="+mn-lt"/>
                <a:ea typeface="+mn-ea"/>
                <a:cs typeface="+mn-cs"/>
              </a:rPr>
              <a:t>今後、</a:t>
            </a:r>
            <a:r>
              <a:rPr kumimoji="1" lang="en-US" altLang="ja-JP" sz="1200" b="0" i="0" kern="1200" dirty="0" err="1" smtClean="0">
                <a:solidFill>
                  <a:schemeClr val="tx1"/>
                </a:solidFill>
                <a:effectLst/>
                <a:latin typeface="+mn-lt"/>
                <a:ea typeface="+mn-ea"/>
                <a:cs typeface="+mn-cs"/>
              </a:rPr>
              <a:t>IoT</a:t>
            </a:r>
            <a:r>
              <a:rPr kumimoji="1" lang="ja-JP" altLang="en-US" sz="1200" b="0" i="0" kern="1200" smtClean="0">
                <a:solidFill>
                  <a:schemeClr val="tx1"/>
                </a:solidFill>
                <a:effectLst/>
                <a:latin typeface="+mn-lt"/>
                <a:ea typeface="+mn-ea"/>
                <a:cs typeface="+mn-cs"/>
              </a:rPr>
              <a:t>の普及によるデータ流通量のさらなる増大、「ムーアの法則」に支えられたコンピュータに変わる新たなテクノロジーの登場により、人工知能の新たな発展の可能性が模索されています。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1942081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【図解】コレ１枚でわかる統計確率的機械学習とディープラーニング</a:t>
            </a:r>
          </a:p>
          <a:p>
            <a:r>
              <a:rPr kumimoji="1" lang="ja-JP" altLang="ja-JP" sz="1200" kern="1200" dirty="0" smtClean="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smtClean="0">
                <a:solidFill>
                  <a:schemeClr val="tx1"/>
                </a:solidFill>
                <a:effectLst/>
                <a:latin typeface="+mn-lt"/>
                <a:ea typeface="+mn-ea"/>
                <a:cs typeface="+mn-cs"/>
              </a:rPr>
              <a:t>学習</a:t>
            </a:r>
          </a:p>
          <a:p>
            <a:r>
              <a:rPr kumimoji="1" lang="ja-JP" altLang="ja-JP" sz="1200" kern="1200" dirty="0" smtClean="0">
                <a:solidFill>
                  <a:schemeClr val="tx1"/>
                </a:solidFill>
                <a:effectLst/>
                <a:latin typeface="+mn-lt"/>
                <a:ea typeface="+mn-ea"/>
                <a:cs typeface="+mn-cs"/>
              </a:rPr>
              <a:t>大量のデータから特徴を抽出し、推論を行うための「ひな形」となる「推論モデル」を生成するプロセスです。</a:t>
            </a:r>
          </a:p>
          <a:p>
            <a:r>
              <a:rPr kumimoji="1" lang="ja-JP" altLang="ja-JP" sz="1200" kern="1200" dirty="0" smtClean="0">
                <a:solidFill>
                  <a:schemeClr val="tx1"/>
                </a:solidFill>
                <a:effectLst/>
                <a:latin typeface="+mn-lt"/>
                <a:ea typeface="+mn-ea"/>
                <a:cs typeface="+mn-cs"/>
              </a:rPr>
              <a:t>学習を行うには、入力された学習データにどのような特徴があるのかを見つけ出す必要があります。例えば、コップであれば、大きさ、重さ、直径、形状といった特徴の組合せを決めなくてはなりません。この特徴の組合せを「特徴量」と呼んでいます。この特徴量に対し、コップを識別するのに最適な値を決定してゆきます。</a:t>
            </a:r>
          </a:p>
          <a:p>
            <a:r>
              <a:rPr kumimoji="1" lang="ja-JP" altLang="ja-JP" sz="1200" kern="1200" dirty="0" smtClean="0">
                <a:solidFill>
                  <a:schemeClr val="tx1"/>
                </a:solidFill>
                <a:effectLst/>
                <a:latin typeface="+mn-lt"/>
                <a:ea typeface="+mn-ea"/>
                <a:cs typeface="+mn-cs"/>
              </a:rPr>
              <a:t>統計確率的機械学習では、特徴量の決定は人間が行い、その最適値を大量のデータを分析することで決定します。これに対し、機械学習のひとつの手法であるディープラーニングでは特徴量と最適値の両方を大量のデータを分析することで決定します。人間の経験や思い込みにとらわれることなく純粋にデータだけから特徴量や最適値を決定できることで、機械学習の性能は飛躍的に向上しました。</a:t>
            </a:r>
          </a:p>
          <a:p>
            <a:r>
              <a:rPr kumimoji="1" lang="ja-JP" altLang="ja-JP" sz="1200" kern="1200" dirty="0" smtClean="0">
                <a:solidFill>
                  <a:schemeClr val="tx1"/>
                </a:solidFill>
                <a:effectLst/>
                <a:latin typeface="+mn-lt"/>
                <a:ea typeface="+mn-ea"/>
                <a:cs typeface="+mn-cs"/>
              </a:rPr>
              <a:t>このようにして、「コップであること」を決定する特徴量の値とその組合せパターン、すなわち「推論モデル」が作られるのです。</a:t>
            </a:r>
          </a:p>
          <a:p>
            <a:r>
              <a:rPr kumimoji="1" lang="ja-JP" altLang="ja-JP" sz="1200" kern="1200" dirty="0" smtClean="0">
                <a:solidFill>
                  <a:schemeClr val="tx1"/>
                </a:solidFill>
                <a:effectLst/>
                <a:latin typeface="+mn-lt"/>
                <a:ea typeface="+mn-ea"/>
                <a:cs typeface="+mn-cs"/>
              </a:rPr>
              <a:t>推論</a:t>
            </a:r>
          </a:p>
          <a:p>
            <a:r>
              <a:rPr kumimoji="1" lang="ja-JP" altLang="ja-JP" sz="1200" kern="1200" dirty="0" smtClean="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smtClean="0">
                <a:solidFill>
                  <a:schemeClr val="tx1"/>
                </a:solidFill>
                <a:effectLst/>
                <a:latin typeface="+mn-lt"/>
                <a:ea typeface="+mn-ea"/>
                <a:cs typeface="+mn-cs"/>
              </a:rPr>
              <a:t>例えば、コップの写真から、その特徴を抽出し、予め用意されている「推論モデル」とその特徴を照合します。それがコップの特徴を著す推論モデルと近いとなれば、「これはコップです」という推論結果が導かれ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497830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smtClean="0">
                <a:solidFill>
                  <a:schemeClr val="tx1"/>
                </a:solidFill>
                <a:effectLst/>
                <a:latin typeface="+mn-lt"/>
                <a:ea typeface="+mn-ea"/>
                <a:cs typeface="+mn-cs"/>
              </a:rPr>
              <a:t>学習</a:t>
            </a:r>
          </a:p>
          <a:p>
            <a:r>
              <a:rPr kumimoji="1" lang="ja-JP" altLang="ja-JP" sz="1200" kern="1200" dirty="0" smtClean="0">
                <a:solidFill>
                  <a:schemeClr val="tx1"/>
                </a:solidFill>
                <a:effectLst/>
                <a:latin typeface="+mn-lt"/>
                <a:ea typeface="+mn-ea"/>
                <a:cs typeface="+mn-cs"/>
              </a:rPr>
              <a:t>大量の学習データから特徴を抽出し、推論を行うための「ひな形」となる「推論モデル」を生成するプロセスです。</a:t>
            </a:r>
          </a:p>
          <a:p>
            <a:r>
              <a:rPr kumimoji="1" lang="ja-JP" altLang="ja-JP" sz="1200" kern="1200" dirty="0" smtClean="0">
                <a:solidFill>
                  <a:schemeClr val="tx1"/>
                </a:solidFill>
                <a:effectLst/>
                <a:latin typeface="+mn-lt"/>
                <a:ea typeface="+mn-ea"/>
                <a:cs typeface="+mn-cs"/>
              </a:rPr>
              <a:t>例えば、学習データである写真から「ネコの特徴」、「イヌの特徴」、「トリの特徴」を取り出し、それぞれに典型的な特徴の組合せパターン（＝推論モデル）を作ります。</a:t>
            </a:r>
          </a:p>
          <a:p>
            <a:r>
              <a:rPr kumimoji="1" lang="ja-JP" altLang="ja-JP" sz="1200" kern="1200" dirty="0" smtClean="0">
                <a:solidFill>
                  <a:schemeClr val="tx1"/>
                </a:solidFill>
                <a:effectLst/>
                <a:latin typeface="+mn-lt"/>
                <a:ea typeface="+mn-ea"/>
                <a:cs typeface="+mn-cs"/>
              </a:rPr>
              <a:t>学習には、入力データとそれに対応する答えの組み合わせて与え特徴抽出のパターンを予め方向付ける「教師あり学習」、入力データだけを与えて特徴抽出のパターンを機械自らが創り出す「教師なし学習」があります。例えば、前者であれば、「ネコ」の写真に、これは「ネコ」であるという答え付けてデータを与えるやり方です。後者は、そのような答えを与えず機械自身に特徴の抽出や特徴パターンの生成をやらせるやり方です。</a:t>
            </a:r>
          </a:p>
          <a:p>
            <a:r>
              <a:rPr kumimoji="1" lang="ja-JP" altLang="ja-JP" sz="1200" kern="1200" dirty="0" smtClean="0">
                <a:solidFill>
                  <a:schemeClr val="tx1"/>
                </a:solidFill>
                <a:effectLst/>
                <a:latin typeface="+mn-lt"/>
                <a:ea typeface="+mn-ea"/>
                <a:cs typeface="+mn-cs"/>
              </a:rPr>
              <a:t>推論</a:t>
            </a:r>
          </a:p>
          <a:p>
            <a:r>
              <a:rPr kumimoji="1" lang="ja-JP" altLang="ja-JP" sz="1200" kern="1200" dirty="0" smtClean="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smtClean="0">
                <a:solidFill>
                  <a:schemeClr val="tx1"/>
                </a:solidFill>
                <a:effectLst/>
                <a:latin typeface="+mn-lt"/>
                <a:ea typeface="+mn-ea"/>
                <a:cs typeface="+mn-cs"/>
              </a:rPr>
              <a:t>例えば、ネコの写真から、その特徴を抽出し、予め用意されている「推論モデル」にその特徴を照合します。そして、ネコの推論モデルが、もっともその特徴パターンに近いと判断すれば、「コレはネコです。」という推論結果を導き出し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が登場する以前は、人間が、このような特徴を抽出し推論モデルを作成し、推論ルールを作成していました。しかし、人手による作業では、特徴の多様性においても、絶対量においても限界がありました。</a:t>
            </a:r>
          </a:p>
          <a:p>
            <a:r>
              <a:rPr kumimoji="1" lang="ja-JP" altLang="ja-JP" sz="1200" kern="1200" dirty="0" smtClean="0">
                <a:solidFill>
                  <a:schemeClr val="tx1"/>
                </a:solidFill>
                <a:effectLst/>
                <a:latin typeface="+mn-lt"/>
                <a:ea typeface="+mn-ea"/>
                <a:cs typeface="+mn-cs"/>
              </a:rPr>
              <a:t>インターネットの普及によって、大量の学習データが簡単に手に入るようになったこと、高性能のコンピューターやストレージを安いコストで利用できるようになったこと、</a:t>
            </a:r>
            <a:r>
              <a:rPr kumimoji="1" lang="en-US" altLang="ja-JP" sz="1200" kern="1200" dirty="0" err="1" smtClean="0">
                <a:solidFill>
                  <a:schemeClr val="tx1"/>
                </a:solidFill>
                <a:effectLst/>
                <a:latin typeface="+mn-lt"/>
                <a:ea typeface="+mn-ea"/>
                <a:cs typeface="+mn-cs"/>
              </a:rPr>
              <a:t>Hadoop</a:t>
            </a:r>
            <a:r>
              <a:rPr kumimoji="1" lang="ja-JP" altLang="ja-JP" sz="1200" kern="1200" dirty="0" smtClean="0">
                <a:solidFill>
                  <a:schemeClr val="tx1"/>
                </a:solidFill>
                <a:effectLst/>
                <a:latin typeface="+mn-lt"/>
                <a:ea typeface="+mn-ea"/>
                <a:cs typeface="+mn-cs"/>
              </a:rPr>
              <a:t>などの大規模なデータを効率よく並列処理でできるソフトウェアが登場したことなどが、機械学習を実用性で使えるものにしたと言えるでしょう。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1098020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2886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【図解】コレ１枚で分かる人工知能・機械学習・ディープラーニングの関係</a:t>
            </a:r>
          </a:p>
          <a:p>
            <a:r>
              <a:rPr kumimoji="1" lang="ja-JP" altLang="ja-JP" sz="1200" kern="1200" dirty="0" smtClean="0">
                <a:solidFill>
                  <a:schemeClr val="tx1"/>
                </a:solidFill>
                <a:effectLst/>
                <a:latin typeface="+mn-lt"/>
                <a:ea typeface="+mn-ea"/>
                <a:cs typeface="+mn-cs"/>
              </a:rPr>
              <a:t>「人間の“知能”は機械で人工的に再現できる」</a:t>
            </a:r>
          </a:p>
          <a:p>
            <a:r>
              <a:rPr kumimoji="1" lang="ja-JP" altLang="ja-JP" sz="1200" kern="1200" dirty="0" smtClean="0">
                <a:solidFill>
                  <a:schemeClr val="tx1"/>
                </a:solidFill>
                <a:effectLst/>
                <a:latin typeface="+mn-lt"/>
                <a:ea typeface="+mn-ea"/>
                <a:cs typeface="+mn-cs"/>
              </a:rPr>
              <a:t>そんな研究者の理想から 「人工知能」という言葉が生まれたのは</a:t>
            </a:r>
            <a:r>
              <a:rPr kumimoji="1" lang="en-US" altLang="ja-JP" sz="1200" kern="1200" dirty="0" smtClean="0">
                <a:solidFill>
                  <a:schemeClr val="tx1"/>
                </a:solidFill>
                <a:effectLst/>
                <a:latin typeface="+mn-lt"/>
                <a:ea typeface="+mn-ea"/>
                <a:cs typeface="+mn-cs"/>
              </a:rPr>
              <a:t>1956</a:t>
            </a:r>
            <a:r>
              <a:rPr kumimoji="1" lang="ja-JP" altLang="ja-JP" sz="1200" kern="1200" dirty="0" smtClean="0">
                <a:solidFill>
                  <a:schemeClr val="tx1"/>
                </a:solidFill>
                <a:effectLst/>
                <a:latin typeface="+mn-lt"/>
                <a:ea typeface="+mn-ea"/>
                <a:cs typeface="+mn-cs"/>
              </a:rPr>
              <a:t>年のことです。その後、半世紀以上にわたり研究が続けられてきました。この間、迷路やパズル、チェスや将棋といったゲームをうまく解くところから始まり、人間が持つ知識を辞書やルールとしてコンピューターに登録し、専門家のような回答を導こうとする研究が行われてきました。しかし、人間が辞書やルールを作るわけですから、世の中の全ての事象を登録することなどできません。そのため狭い限られた分野では成果を上げることはできましたが、様々な分野で広く応用が利く「人間の“知能”」にはほど遠いもので、大きな成果をあげることはありませんでした。</a:t>
            </a:r>
          </a:p>
          <a:p>
            <a:r>
              <a:rPr kumimoji="1" lang="ja-JP" altLang="ja-JP" sz="1200" kern="1200" dirty="0" smtClean="0">
                <a:solidFill>
                  <a:schemeClr val="tx1"/>
                </a:solidFill>
                <a:effectLst/>
                <a:latin typeface="+mn-lt"/>
                <a:ea typeface="+mn-ea"/>
                <a:cs typeface="+mn-cs"/>
              </a:rPr>
              <a:t>その後、特定の業務や分野でのデータを解析し、その結果から分類や区別、判断や予測を行うための規則性やルールを見つけ出す手法「機械学習」が登場します。「機械学習」の考え方は以前からありました。しかし、コンピューター性能が不十分であり、その能力を発揮するには至らなかったのですが、コンピューター性能の向上と手法の進化と共に、その能力を高めてゆきます。</a:t>
            </a:r>
          </a:p>
          <a:p>
            <a:r>
              <a:rPr kumimoji="1" lang="ja-JP" altLang="ja-JP" sz="1200" kern="1200" dirty="0" smtClean="0">
                <a:solidFill>
                  <a:schemeClr val="tx1"/>
                </a:solidFill>
                <a:effectLst/>
                <a:latin typeface="+mn-lt"/>
                <a:ea typeface="+mn-ea"/>
                <a:cs typeface="+mn-cs"/>
              </a:rPr>
              <a:t>「機械学習」は、どのような点に着目して分類や区別、判断や予測をおこなえばいいのか、その基準となる「特徴の選定と組合せ（特徴量）」を使ってデータを分析し、そのデータに潜む規則性やルールを見つけ出してゆきます。しかし、特徴量は人間が設計し登録しなければならず、その巧緻が結果を大きく左右しました。</a:t>
            </a:r>
          </a:p>
          <a:p>
            <a:r>
              <a:rPr kumimoji="1" lang="ja-JP" altLang="ja-JP" sz="1200" kern="1200" dirty="0" smtClean="0">
                <a:solidFill>
                  <a:schemeClr val="tx1"/>
                </a:solidFill>
                <a:effectLst/>
                <a:latin typeface="+mn-lt"/>
                <a:ea typeface="+mn-ea"/>
                <a:cs typeface="+mn-cs"/>
              </a:rPr>
              <a:t>しかし、ここ最近になって人間の脳の働きついての研究が進み、その成果を応用した機械学習の一手法である「ディープラーニング」が登場します。この技術は、特徴量の選定や組合せを、データを解析することで自ら作り出すことができます。そのため、人間の能力に依存せずデータ量を増やすほどに、その性能を向上させることができます。いまでは、画像や音声の認識などで人間の能力を凌駕する性能を発揮し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1292865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【図解】コレ１枚でわかる機械学習モデル</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機械学習の方法には、大別して「教師あり学習」、「教師なし学習」そして、「強化学習」があります。</a:t>
            </a:r>
          </a:p>
          <a:p>
            <a:r>
              <a:rPr kumimoji="1" lang="ja-JP" altLang="ja-JP" sz="1200" kern="1200" dirty="0" smtClean="0">
                <a:solidFill>
                  <a:schemeClr val="tx1"/>
                </a:solidFill>
                <a:effectLst/>
                <a:latin typeface="+mn-lt"/>
                <a:ea typeface="+mn-ea"/>
                <a:cs typeface="+mn-cs"/>
              </a:rPr>
              <a:t>教師あり学習</a:t>
            </a:r>
          </a:p>
          <a:p>
            <a:r>
              <a:rPr kumimoji="1" lang="ja-JP" altLang="ja-JP" sz="1200" kern="1200" dirty="0" smtClean="0">
                <a:solidFill>
                  <a:schemeClr val="tx1"/>
                </a:solidFill>
                <a:effectLst/>
                <a:latin typeface="+mn-lt"/>
                <a:ea typeface="+mn-ea"/>
                <a:cs typeface="+mn-cs"/>
              </a:rPr>
              <a:t>入力と正解例の関係を示したデータを学習データとして入力し、その関係を再現するように特徴を抽出、モデルを生成するやり方です。</a:t>
            </a:r>
          </a:p>
          <a:p>
            <a:r>
              <a:rPr kumimoji="1" lang="ja-JP" altLang="ja-JP" sz="1200" kern="1200" dirty="0" smtClean="0">
                <a:solidFill>
                  <a:schemeClr val="tx1"/>
                </a:solidFill>
                <a:effectLst/>
                <a:latin typeface="+mn-lt"/>
                <a:ea typeface="+mn-ea"/>
                <a:cs typeface="+mn-cs"/>
              </a:rPr>
              <a:t>例えば、「イヌ」という正解を付した写真、「ネコ」という正解を付した写真を機械に学習させ「イヌ」や「ネコ」それぞれに固有の特徴やパターンを見つけ出し、両者の違いをうまく表現できる推論ルールやモデルを創り出します。</a:t>
            </a:r>
          </a:p>
          <a:p>
            <a:r>
              <a:rPr kumimoji="1" lang="ja-JP" altLang="ja-JP" sz="1200" kern="1200" dirty="0" smtClean="0">
                <a:solidFill>
                  <a:schemeClr val="tx1"/>
                </a:solidFill>
                <a:effectLst/>
                <a:latin typeface="+mn-lt"/>
                <a:ea typeface="+mn-ea"/>
                <a:cs typeface="+mn-cs"/>
              </a:rPr>
              <a:t>教師なし学習</a:t>
            </a:r>
          </a:p>
          <a:p>
            <a:r>
              <a:rPr kumimoji="1" lang="ja-JP" altLang="ja-JP" sz="1200" kern="1200" dirty="0" smtClean="0">
                <a:solidFill>
                  <a:schemeClr val="tx1"/>
                </a:solidFill>
                <a:effectLst/>
                <a:latin typeface="+mn-lt"/>
                <a:ea typeface="+mn-ea"/>
                <a:cs typeface="+mn-cs"/>
              </a:rPr>
              <a:t>なんの説明もない学習データを入力し、抽出した特徴のパターンから類似したグループを見つけ出し、それぞれのモデルを生成するやり方です。</a:t>
            </a:r>
          </a:p>
          <a:p>
            <a:r>
              <a:rPr kumimoji="1" lang="ja-JP" altLang="ja-JP" sz="1200" kern="1200" dirty="0" smtClean="0">
                <a:solidFill>
                  <a:schemeClr val="tx1"/>
                </a:solidFill>
                <a:effectLst/>
                <a:latin typeface="+mn-lt"/>
                <a:ea typeface="+mn-ea"/>
                <a:cs typeface="+mn-cs"/>
              </a:rPr>
              <a:t>例えば、「イヌ」、「ネコ」、「トリ」を区別することなく学習データとして入力すると、それぞれの特徴パターンの違いを見つけ出し、推論ルールや固有のモデルを生成します。それぞれを特徴付ける「概念」といえるものを創り出していると言えるかもしれません。</a:t>
            </a:r>
          </a:p>
          <a:p>
            <a:r>
              <a:rPr kumimoji="1" lang="ja-JP" altLang="ja-JP" sz="1200" kern="1200" dirty="0" smtClean="0">
                <a:solidFill>
                  <a:schemeClr val="tx1"/>
                </a:solidFill>
                <a:effectLst/>
                <a:latin typeface="+mn-lt"/>
                <a:ea typeface="+mn-ea"/>
                <a:cs typeface="+mn-cs"/>
              </a:rPr>
              <a:t>強化学習</a:t>
            </a:r>
          </a:p>
          <a:p>
            <a:r>
              <a:rPr kumimoji="1" lang="ja-JP" altLang="ja-JP" sz="1200" kern="1200" dirty="0" smtClean="0">
                <a:solidFill>
                  <a:schemeClr val="tx1"/>
                </a:solidFill>
                <a:effectLst/>
                <a:latin typeface="+mn-lt"/>
                <a:ea typeface="+mn-ea"/>
                <a:cs typeface="+mn-cs"/>
              </a:rPr>
              <a:t>推論結果に対して評価（報酬）を与えることで、どのような結果を出して欲しいかを示し、その結果をもうまく再現できるモデルを生成するやり方です。</a:t>
            </a:r>
          </a:p>
          <a:p>
            <a:r>
              <a:rPr kumimoji="1" lang="ja-JP" altLang="ja-JP" sz="1200" kern="1200" dirty="0" smtClean="0">
                <a:solidFill>
                  <a:schemeClr val="tx1"/>
                </a:solidFill>
                <a:effectLst/>
                <a:latin typeface="+mn-lt"/>
                <a:ea typeface="+mn-ea"/>
                <a:cs typeface="+mn-cs"/>
              </a:rPr>
              <a:t>例えば、ゲームの得点が高ければ＋に評価し、低ければ−に評価することを繰り返してゆくことで、得点が高くなる、つまり、プラス評価という報酬が与えられるようなゲームのやり方を再現できるルールやモデルを生成します。</a:t>
            </a:r>
          </a:p>
          <a:p>
            <a:r>
              <a:rPr kumimoji="1" lang="ja-JP" altLang="ja-JP" sz="1200" kern="1200" dirty="0" smtClean="0">
                <a:solidFill>
                  <a:schemeClr val="tx1"/>
                </a:solidFill>
                <a:effectLst/>
                <a:latin typeface="+mn-lt"/>
                <a:ea typeface="+mn-ea"/>
                <a:cs typeface="+mn-cs"/>
              </a:rPr>
              <a:t>それぞれの学習モデルについて、その性能を高めるための研究が進んでいます。ただ、それぞれに特徴があり、用途の向き不向きもあります。これらをうまく使い分け、あるいは組み合わせることで、機械学習の実用性を高めることが、すすめら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981515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20276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【図解】コレ１枚で分かる人工知能の適用領域</a:t>
            </a:r>
          </a:p>
          <a:p>
            <a:r>
              <a:rPr kumimoji="1" lang="ja-JP" altLang="ja-JP" sz="1200" kern="1200" dirty="0" smtClean="0">
                <a:solidFill>
                  <a:schemeClr val="tx1"/>
                </a:solidFill>
                <a:effectLst/>
                <a:latin typeface="+mn-lt"/>
                <a:ea typeface="+mn-ea"/>
                <a:cs typeface="+mn-cs"/>
              </a:rPr>
              <a:t>人工知能は、</a:t>
            </a:r>
            <a:r>
              <a:rPr kumimoji="1" lang="ja-JP" altLang="ja-JP" sz="1200" b="1" u="sng" kern="1200" dirty="0" smtClean="0">
                <a:solidFill>
                  <a:schemeClr val="tx1"/>
                </a:solidFill>
                <a:effectLst/>
                <a:latin typeface="+mn-lt"/>
                <a:ea typeface="+mn-ea"/>
                <a:cs typeface="+mn-cs"/>
              </a:rPr>
              <a:t>人間の関与を前提</a:t>
            </a:r>
            <a:r>
              <a:rPr kumimoji="1" lang="ja-JP" altLang="ja-JP" sz="1200" kern="1200" dirty="0" smtClean="0">
                <a:solidFill>
                  <a:schemeClr val="tx1"/>
                </a:solidFill>
                <a:effectLst/>
                <a:latin typeface="+mn-lt"/>
                <a:ea typeface="+mn-ea"/>
                <a:cs typeface="+mn-cs"/>
              </a:rPr>
              <a:t>とした「人間の知的作業を支援」、あるいは「人間の知的能力を拡張」といった適用領域と、</a:t>
            </a:r>
            <a:r>
              <a:rPr kumimoji="1" lang="ja-JP" altLang="ja-JP" sz="1200" b="1" u="sng" kern="1200" dirty="0" smtClean="0">
                <a:solidFill>
                  <a:schemeClr val="tx1"/>
                </a:solidFill>
                <a:effectLst/>
                <a:latin typeface="+mn-lt"/>
                <a:ea typeface="+mn-ea"/>
                <a:cs typeface="+mn-cs"/>
              </a:rPr>
              <a:t>人間の関与を前提としない</a:t>
            </a:r>
            <a:r>
              <a:rPr kumimoji="1" lang="ja-JP" altLang="ja-JP" sz="1200" kern="1200" dirty="0" smtClean="0">
                <a:solidFill>
                  <a:schemeClr val="tx1"/>
                </a:solidFill>
                <a:effectLst/>
                <a:latin typeface="+mn-lt"/>
                <a:ea typeface="+mn-ea"/>
                <a:cs typeface="+mn-cs"/>
              </a:rPr>
              <a:t>「知的作業の自律化」の２つの方向に拡がっています。</a:t>
            </a:r>
          </a:p>
          <a:p>
            <a:r>
              <a:rPr kumimoji="1" lang="ja-JP" altLang="ja-JP" sz="1200" kern="1200" dirty="0" smtClean="0">
                <a:solidFill>
                  <a:schemeClr val="tx1"/>
                </a:solidFill>
                <a:effectLst/>
                <a:latin typeface="+mn-lt"/>
                <a:ea typeface="+mn-ea"/>
                <a:cs typeface="+mn-cs"/>
              </a:rPr>
              <a:t>例えば、人間の関与が前提となる適用領域としては、要求に従って大量の情報を整理し、そこから必要な情報を探し出す「情報整理・提供」があります。質問応答や判例検索などで利用が始まっています。また、日常使う言葉で機器を制御、操作したり、サービスを利用したりといったことを実現する「対話的操作」もこの領域に位置付けられるでしょう。</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Cortana</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などのスマートアシスタントや人とのコミュニケーションを実現するサービスロボットなどがあります。</a:t>
            </a:r>
          </a:p>
          <a:p>
            <a:r>
              <a:rPr kumimoji="1" lang="ja-JP" altLang="ja-JP" sz="1200" kern="1200" dirty="0" smtClean="0">
                <a:solidFill>
                  <a:schemeClr val="tx1"/>
                </a:solidFill>
                <a:effectLst/>
                <a:latin typeface="+mn-lt"/>
                <a:ea typeface="+mn-ea"/>
                <a:cs typeface="+mn-cs"/>
              </a:rPr>
              <a:t>人間と人工知能が協力し合い成果をあげようという領域として、「知識の発見」があります。データを解析し、そこに潜在する規則性やルールを発見しようというものです。故障の診断や予知、創薬用の新物質を発見するなどに使われます。</a:t>
            </a:r>
          </a:p>
          <a:p>
            <a:r>
              <a:rPr kumimoji="1" lang="ja-JP" altLang="ja-JP" sz="1200" kern="1200" dirty="0" smtClean="0">
                <a:solidFill>
                  <a:schemeClr val="tx1"/>
                </a:solidFill>
                <a:effectLst/>
                <a:latin typeface="+mn-lt"/>
                <a:ea typeface="+mn-ea"/>
                <a:cs typeface="+mn-cs"/>
              </a:rPr>
              <a:t>人間が関与を前提とせず機械の自律性を活かしていこうという領域では、データを解析し最適な答えを機械自身に見つけ出させようという「推奨・判断」があります。</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Watson</a:t>
            </a:r>
            <a:r>
              <a:rPr kumimoji="1" lang="ja-JP" altLang="ja-JP" sz="1200" kern="1200" dirty="0" smtClean="0">
                <a:solidFill>
                  <a:schemeClr val="tx1"/>
                </a:solidFill>
                <a:effectLst/>
                <a:latin typeface="+mn-lt"/>
                <a:ea typeface="+mn-ea"/>
                <a:cs typeface="+mn-cs"/>
              </a:rPr>
              <a:t>が行っている癌の診断支援のように膨大な論文を読み込み、さらに患者の診断所見や検査データを分析することで、癌を診断し治療法を提案してくれるサービスや、自分の好みやライフスタイルを教えることで自分にふさわしい商品を紹介してくれるサービスなどに応用が拡がっています。</a:t>
            </a:r>
          </a:p>
          <a:p>
            <a:r>
              <a:rPr kumimoji="1" lang="ja-JP" altLang="ja-JP" sz="1200" kern="1200" dirty="0" smtClean="0">
                <a:solidFill>
                  <a:schemeClr val="tx1"/>
                </a:solidFill>
                <a:effectLst/>
                <a:latin typeface="+mn-lt"/>
                <a:ea typeface="+mn-ea"/>
                <a:cs typeface="+mn-cs"/>
              </a:rPr>
              <a:t>さらに、自ら状況を把握、学習し、自律的に判断して実行する「自律制御」があります。自動運転の自動車や株の自動取引、工場の自動操業や建設現場での自動工事などに適用分野は拡がり始めています。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1634204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Amazon=</a:t>
            </a:r>
            <a:r>
              <a:rPr kumimoji="1" lang="ja-JP" altLang="en-US" dirty="0"/>
              <a:t>手軽に利用できるが、細かいチューニングは難しい</a:t>
            </a:r>
            <a:endParaRPr kumimoji="1" lang="en-US" altLang="ja-JP" dirty="0"/>
          </a:p>
          <a:p>
            <a:r>
              <a:rPr kumimoji="1" lang="en-US" altLang="ja-JP" dirty="0"/>
              <a:t>IBM=</a:t>
            </a:r>
            <a:r>
              <a:rPr kumimoji="1" lang="ja-JP" altLang="en-US" dirty="0"/>
              <a:t>サードパーティが</a:t>
            </a:r>
            <a:r>
              <a:rPr kumimoji="1" lang="en-US" altLang="ja-JP" dirty="0"/>
              <a:t>Watson</a:t>
            </a:r>
            <a:r>
              <a:rPr kumimoji="1" lang="ja-JP" altLang="en-US" dirty="0"/>
              <a:t>をサービスとして利用できるよう環境が整っている</a:t>
            </a:r>
            <a:endParaRPr kumimoji="1" lang="en-US" altLang="ja-JP" dirty="0"/>
          </a:p>
          <a:p>
            <a:r>
              <a:rPr kumimoji="1" lang="en-US" altLang="ja-JP" dirty="0"/>
              <a:t>Google=API</a:t>
            </a:r>
            <a:r>
              <a:rPr kumimoji="1" lang="ja-JP" altLang="en-US" dirty="0"/>
              <a:t>としての提供なので、利用者側もある程度作り込みが必要</a:t>
            </a:r>
            <a:endParaRPr kumimoji="1" lang="en-US" altLang="ja-JP" dirty="0"/>
          </a:p>
          <a:p>
            <a:r>
              <a:rPr kumimoji="1" lang="en-US" altLang="ja-JP" dirty="0"/>
              <a:t>Microsoft=R</a:t>
            </a:r>
            <a:r>
              <a:rPr kumimoji="1" lang="ja-JP" altLang="en-US" dirty="0"/>
              <a:t>や</a:t>
            </a:r>
            <a:r>
              <a:rPr kumimoji="1" lang="en-US" altLang="ja-JP" dirty="0"/>
              <a:t>Hadoop</a:t>
            </a:r>
            <a:r>
              <a:rPr kumimoji="1" lang="ja-JP" altLang="en-US" dirty="0"/>
              <a:t>との連携、</a:t>
            </a:r>
            <a:r>
              <a:rPr kumimoji="1" lang="en-US" altLang="ja-JP" dirty="0"/>
              <a:t>UI</a:t>
            </a:r>
            <a:r>
              <a:rPr kumimoji="1" lang="ja-JP" altLang="en-US" dirty="0"/>
              <a:t>の作り込みなど、使いやすい印象</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766890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402740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【【図解】コレ１枚でわかる「弱い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」と「強い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機械は人が操作するか、手順を教えてその通り動かすものでした。しかし、「人工知能（</a:t>
            </a:r>
            <a:r>
              <a:rPr kumimoji="1" lang="en-US" altLang="ja-JP" sz="1200" kern="1200" dirty="0" smtClean="0">
                <a:solidFill>
                  <a:schemeClr val="tx1"/>
                </a:solidFill>
                <a:effectLst/>
                <a:latin typeface="+mn-lt"/>
                <a:ea typeface="+mn-ea"/>
                <a:cs typeface="+mn-cs"/>
              </a:rPr>
              <a:t>AI: Artificial Intelligence</a:t>
            </a:r>
            <a:r>
              <a:rPr kumimoji="1" lang="ja-JP" altLang="ja-JP" sz="1200" kern="1200" dirty="0" smtClean="0">
                <a:solidFill>
                  <a:schemeClr val="tx1"/>
                </a:solidFill>
                <a:effectLst/>
                <a:latin typeface="+mn-lt"/>
                <a:ea typeface="+mn-ea"/>
                <a:cs typeface="+mn-cs"/>
              </a:rPr>
              <a:t>）」は、自ら学習し、状況を把握し、推論して判断できる能力を機械に与えます。</a:t>
            </a:r>
          </a:p>
          <a:p>
            <a:r>
              <a:rPr kumimoji="1" lang="ja-JP" altLang="ja-JP" sz="1200" kern="1200" dirty="0" smtClean="0">
                <a:solidFill>
                  <a:schemeClr val="tx1"/>
                </a:solidFill>
                <a:effectLst/>
                <a:latin typeface="+mn-lt"/>
                <a:ea typeface="+mn-ea"/>
                <a:cs typeface="+mn-cs"/>
              </a:rPr>
              <a:t>人工知能には、「</a:t>
            </a:r>
            <a:r>
              <a:rPr kumimoji="1" lang="ja-JP" altLang="ja-JP" sz="1200" b="1" kern="1200" dirty="0" smtClean="0">
                <a:solidFill>
                  <a:schemeClr val="tx1"/>
                </a:solidFill>
                <a:effectLst/>
                <a:latin typeface="+mn-lt"/>
                <a:ea typeface="+mn-ea"/>
                <a:cs typeface="+mn-cs"/>
              </a:rPr>
              <a:t>人間のような知的処理の実現</a:t>
            </a:r>
            <a:r>
              <a:rPr kumimoji="1" lang="ja-JP" altLang="ja-JP" sz="1200" kern="1200" dirty="0" smtClean="0">
                <a:solidFill>
                  <a:schemeClr val="tx1"/>
                </a:solidFill>
                <a:effectLst/>
                <a:latin typeface="+mn-lt"/>
                <a:ea typeface="+mn-ea"/>
                <a:cs typeface="+mn-cs"/>
              </a:rPr>
              <a:t>」と「</a:t>
            </a:r>
            <a:r>
              <a:rPr kumimoji="1" lang="ja-JP" altLang="ja-JP" sz="1200" b="1" kern="1200" dirty="0" smtClean="0">
                <a:solidFill>
                  <a:schemeClr val="tx1"/>
                </a:solidFill>
                <a:effectLst/>
                <a:latin typeface="+mn-lt"/>
                <a:ea typeface="+mn-ea"/>
                <a:cs typeface="+mn-cs"/>
              </a:rPr>
              <a:t>人間と同等の知能の実現</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」の２つのアプローチがあります。</a:t>
            </a:r>
          </a:p>
          <a:p>
            <a:r>
              <a:rPr kumimoji="1" lang="ja-JP" altLang="ja-JP" sz="1200" kern="1200" dirty="0" smtClean="0">
                <a:solidFill>
                  <a:schemeClr val="tx1"/>
                </a:solidFill>
                <a:effectLst/>
                <a:latin typeface="+mn-lt"/>
                <a:ea typeface="+mn-ea"/>
                <a:cs typeface="+mn-cs"/>
              </a:rPr>
              <a:t>前者は「弱い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も呼ばれ、人間の脳で行う処理のしくみにかかわらず、結果として人間が行う知的処理ができるようになることを目指します。例えば、馬のように走りたいからといって、馬をつくるのではなく、自動車を作ろうという考え方です。</a:t>
            </a:r>
          </a:p>
          <a:p>
            <a:r>
              <a:rPr kumimoji="1" lang="ja-JP" altLang="ja-JP" sz="1200" kern="1200" dirty="0" smtClean="0">
                <a:solidFill>
                  <a:schemeClr val="tx1"/>
                </a:solidFill>
                <a:effectLst/>
                <a:latin typeface="+mn-lt"/>
                <a:ea typeface="+mn-ea"/>
                <a:cs typeface="+mn-cs"/>
              </a:rPr>
              <a:t>これに対して、後者は、知能そのものをもつ機械を作る取り組みで、「強い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」とも呼ばれ、脳科学や神経科学の研究成果を取り入れながら、人間の脳機能と同等の汎用的な知的処理ができるようになることを目指します。</a:t>
            </a:r>
          </a:p>
          <a:p>
            <a:r>
              <a:rPr kumimoji="1" lang="ja-JP" altLang="ja-JP" sz="1200" kern="1200" dirty="0" smtClean="0">
                <a:solidFill>
                  <a:schemeClr val="tx1"/>
                </a:solidFill>
                <a:effectLst/>
                <a:latin typeface="+mn-lt"/>
                <a:ea typeface="+mn-ea"/>
                <a:cs typeface="+mn-cs"/>
              </a:rPr>
              <a:t>「弱い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あらかじめ「ルール」をたくさん用意しておく「ルールベース」が始まりでした。外国語翻訳者や医者、弁護士といった専門家のノウハウをルール化して組み入れた「エキスパート・システム」が実用化されています。ただ、ルールを人が作り登録しなければなりません。そのため多大な手間がかかり、また様々な知的活動を全て人間がルール化するには限界があり、結果として普及しませんでした。</a:t>
            </a:r>
          </a:p>
          <a:p>
            <a:r>
              <a:rPr kumimoji="1" lang="ja-JP" altLang="ja-JP" sz="1200" kern="1200" dirty="0" smtClean="0">
                <a:solidFill>
                  <a:schemeClr val="tx1"/>
                </a:solidFill>
                <a:effectLst/>
                <a:latin typeface="+mn-lt"/>
                <a:ea typeface="+mn-ea"/>
                <a:cs typeface="+mn-cs"/>
              </a:rPr>
              <a:t>この状況を変えたのが、「機械学習」です。ビッグデータを統計的に解析して、「日本の首都」と「東京」の関係を見つけ出し、「日本の首都が東京である確率は</a:t>
            </a:r>
            <a:r>
              <a:rPr kumimoji="1" lang="en-US" altLang="ja-JP" sz="1200" kern="1200" dirty="0" smtClean="0">
                <a:solidFill>
                  <a:schemeClr val="tx1"/>
                </a:solidFill>
                <a:effectLst/>
                <a:latin typeface="+mn-lt"/>
                <a:ea typeface="+mn-ea"/>
                <a:cs typeface="+mn-cs"/>
              </a:rPr>
              <a:t>99%</a:t>
            </a:r>
            <a:r>
              <a:rPr kumimoji="1" lang="ja-JP" altLang="ja-JP" sz="1200" kern="1200" dirty="0" smtClean="0">
                <a:solidFill>
                  <a:schemeClr val="tx1"/>
                </a:solidFill>
                <a:effectLst/>
                <a:latin typeface="+mn-lt"/>
                <a:ea typeface="+mn-ea"/>
                <a:cs typeface="+mn-cs"/>
              </a:rPr>
              <a:t>」といった確率に基づき、「日本の首都は東京である」という推論を自動的におこないます。一方で、「変なヤツ」という表現が、嫌悪の意味なのか親しさの表明なのかといった文脈に即した意味は解釈できず限界もあります。</a:t>
            </a:r>
          </a:p>
          <a:p>
            <a:r>
              <a:rPr kumimoji="1" lang="ja-JP" altLang="ja-JP" sz="1200" kern="1200" dirty="0" smtClean="0">
                <a:solidFill>
                  <a:schemeClr val="tx1"/>
                </a:solidFill>
                <a:effectLst/>
                <a:latin typeface="+mn-lt"/>
                <a:ea typeface="+mn-ea"/>
                <a:cs typeface="+mn-cs"/>
              </a:rPr>
              <a:t>「強い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人の脳の仕組みを模倣して、機械に人のように学習させ考えさせようというものです。神経細胞（ニューロン）のつながりをモデルにするため、「ニューラル・ネットワーク」と呼ばれています。これを使えば、人がルールを教える必要はありません。例えば、ネコと人間が映っている画像を大量に見せることで、両者の特徴を自分で学習し、両者の違いを区別できるようにしようといったことが実現できます。</a:t>
            </a:r>
          </a:p>
          <a:p>
            <a:r>
              <a:rPr kumimoji="1" lang="ja-JP" altLang="ja-JP" sz="1200" kern="1200" dirty="0" smtClean="0">
                <a:solidFill>
                  <a:schemeClr val="tx1"/>
                </a:solidFill>
                <a:effectLst/>
                <a:latin typeface="+mn-lt"/>
                <a:ea typeface="+mn-ea"/>
                <a:cs typeface="+mn-cs"/>
              </a:rPr>
              <a:t>現状では、前者の実用化が先んじていますが、後者の研究も急速に進んでおり、両者ともに、実用レベルでの適用範囲が拡大するものと期待されています。</a:t>
            </a:r>
          </a:p>
          <a:p>
            <a:r>
              <a:rPr kumimoji="1" lang="en-US" altLang="ja-JP" sz="1200" kern="1200" smtClean="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1857560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【図解】コレ１枚でわかる特化型人工知能と汎用型人工知能</a:t>
            </a:r>
          </a:p>
          <a:p>
            <a:r>
              <a:rPr kumimoji="1" lang="ja-JP" altLang="ja-JP" sz="1200" kern="1200" dirty="0" smtClean="0">
                <a:solidFill>
                  <a:schemeClr val="tx1"/>
                </a:solidFill>
                <a:effectLst/>
                <a:latin typeface="+mn-lt"/>
                <a:ea typeface="+mn-ea"/>
                <a:cs typeface="+mn-cs"/>
              </a:rPr>
              <a:t>人工知能の進化には、ここ数年目を見張るものがあります。例えば、画像認識では、画像の中に何が写っているかを識別する能力は、既に人間の能力を超える成果が示されています。その技術を使って、</a:t>
            </a:r>
            <a:r>
              <a:rPr kumimoji="1" lang="en-US" altLang="ja-JP" sz="1200" kern="1200" dirty="0" smtClean="0">
                <a:solidFill>
                  <a:schemeClr val="tx1"/>
                </a:solidFill>
                <a:effectLst/>
                <a:latin typeface="+mn-lt"/>
                <a:ea typeface="+mn-ea"/>
                <a:cs typeface="+mn-cs"/>
              </a:rPr>
              <a:t>CT</a:t>
            </a:r>
            <a:r>
              <a:rPr kumimoji="1" lang="ja-JP" altLang="ja-JP" sz="1200" kern="1200" dirty="0" smtClean="0">
                <a:solidFill>
                  <a:schemeClr val="tx1"/>
                </a:solidFill>
                <a:effectLst/>
                <a:latin typeface="+mn-lt"/>
                <a:ea typeface="+mn-ea"/>
                <a:cs typeface="+mn-cs"/>
              </a:rPr>
              <a:t>やレントゲンの映像から病巣を見つけ出す、あるいは防犯カメラに写った来店客の挙動から窃盗の可能性を察知するなどの実用例も登場しています。また、音声認識では、異なる言語同士の対話をリアルタイムで翻訳するサービスが登場しました。さらに、対話応答の分野では、</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のように自然な言葉で語りかけるだけでエアコンを操作する、オンラインで買い物をする、好きな音楽を再生するなどのことができるようになっています。</a:t>
            </a:r>
          </a:p>
          <a:p>
            <a:r>
              <a:rPr kumimoji="1" lang="ja-JP" altLang="ja-JP" sz="1200" kern="1200" dirty="0" smtClean="0">
                <a:solidFill>
                  <a:schemeClr val="tx1"/>
                </a:solidFill>
                <a:effectLst/>
                <a:latin typeface="+mn-lt"/>
                <a:ea typeface="+mn-ea"/>
                <a:cs typeface="+mn-cs"/>
              </a:rPr>
              <a:t>このように、人工知能は特定の知的作業領域において、既に人間の能力を凌駕するほどの実力を示しています。</a:t>
            </a:r>
          </a:p>
          <a:p>
            <a:r>
              <a:rPr kumimoji="1" lang="ja-JP" altLang="ja-JP" sz="1200" kern="1200" dirty="0" smtClean="0">
                <a:solidFill>
                  <a:schemeClr val="tx1"/>
                </a:solidFill>
                <a:effectLst/>
                <a:latin typeface="+mn-lt"/>
                <a:ea typeface="+mn-ea"/>
                <a:cs typeface="+mn-cs"/>
              </a:rPr>
              <a:t>しかし、その成果は、ここに示したような特定の知的作業を専門にこなす「特化型人工知能」です。人間のようにひとつの脳で画像認識や音声認識、対話応答ができ、それらを組み合わせた高度な知的作業をこなせる能力はありません。また、人間の脳には自分が何ものかという「自己理解」、自分が何をしているのかが分かる「意識」、興味を持ち自らの行動を選択する「意欲」などがあるわけですが、そのような能力は未だ人工知能で実現できていません。</a:t>
            </a:r>
          </a:p>
          <a:p>
            <a:r>
              <a:rPr kumimoji="1" lang="ja-JP" altLang="ja-JP" sz="1200" kern="1200" dirty="0" smtClean="0">
                <a:solidFill>
                  <a:schemeClr val="tx1"/>
                </a:solidFill>
                <a:effectLst/>
                <a:latin typeface="+mn-lt"/>
                <a:ea typeface="+mn-ea"/>
                <a:cs typeface="+mn-cs"/>
              </a:rPr>
              <a:t>例えば、</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の人工知能</a:t>
            </a:r>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が囲碁の世界チャンピオンに勝ちましたが、</a:t>
            </a:r>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自身が、その勝利を励みとして自らの能力を他の分野でも活かしていこうと意欲を持ち、自らに課題を課して能力を拡げ、磨いてゆこうという「意志」は持ちません。</a:t>
            </a:r>
          </a:p>
          <a:p>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は、囲碁という分野では人間を凌駕する能力を発揮した「特化型人工知能」ですが、だからといって人間の脳の機能を全て代替できるわけではないのです。</a:t>
            </a:r>
          </a:p>
          <a:p>
            <a:r>
              <a:rPr kumimoji="1" lang="ja-JP" altLang="ja-JP" sz="1200" kern="1200" dirty="0" smtClean="0">
                <a:solidFill>
                  <a:schemeClr val="tx1"/>
                </a:solidFill>
                <a:effectLst/>
                <a:latin typeface="+mn-lt"/>
                <a:ea typeface="+mn-ea"/>
                <a:cs typeface="+mn-cs"/>
              </a:rPr>
              <a:t>ただ、人間の脳全体の仕組みを解明し、同様の機能を持つ「汎用型人工知能」を実現しようという取り組みもすすんでいます。将来的には、意志を持ち自ら課題を発見し、自律的に能力を高めてゆく人工知能が登場するかもしれません。ただ、いまの段階では、まだまだハードルが高いのも現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2025252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「日本の労働人口の</a:t>
            </a:r>
            <a:r>
              <a:rPr kumimoji="1" lang="en-US" altLang="ja-JP" sz="1200" kern="1200" dirty="0" smtClean="0">
                <a:solidFill>
                  <a:schemeClr val="tx1"/>
                </a:solidFill>
                <a:effectLst/>
                <a:latin typeface="+mn-lt"/>
                <a:ea typeface="+mn-ea"/>
                <a:cs typeface="+mn-cs"/>
              </a:rPr>
              <a:t>49</a:t>
            </a:r>
            <a:r>
              <a:rPr kumimoji="1" lang="ja-JP" altLang="ja-JP" sz="1200" kern="1200" dirty="0" smtClean="0">
                <a:solidFill>
                  <a:schemeClr val="tx1"/>
                </a:solidFill>
                <a:effectLst/>
                <a:latin typeface="+mn-lt"/>
                <a:ea typeface="+mn-ea"/>
                <a:cs typeface="+mn-cs"/>
              </a:rPr>
              <a:t>％が人工知能やロボット等で代替可能に」</a:t>
            </a:r>
          </a:p>
          <a:p>
            <a:r>
              <a:rPr kumimoji="1" lang="ja-JP" altLang="ja-JP" sz="1200" kern="1200" dirty="0" smtClean="0">
                <a:solidFill>
                  <a:schemeClr val="tx1"/>
                </a:solidFill>
                <a:effectLst/>
                <a:latin typeface="+mn-lt"/>
                <a:ea typeface="+mn-ea"/>
                <a:cs typeface="+mn-cs"/>
              </a:rPr>
              <a:t>野村総研が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年末、今から</a:t>
            </a:r>
            <a:r>
              <a:rPr kumimoji="1" lang="en-US" altLang="ja-JP" sz="1200" kern="1200" dirty="0" smtClean="0">
                <a:solidFill>
                  <a:schemeClr val="tx1"/>
                </a:solidFill>
                <a:effectLst/>
                <a:latin typeface="+mn-lt"/>
                <a:ea typeface="+mn-ea"/>
                <a:cs typeface="+mn-cs"/>
              </a:rPr>
              <a:t>15</a:t>
            </a:r>
            <a:r>
              <a:rPr kumimoji="1" lang="ja-JP" altLang="ja-JP" sz="1200" kern="1200" dirty="0" smtClean="0">
                <a:solidFill>
                  <a:schemeClr val="tx1"/>
                </a:solidFill>
                <a:effectLst/>
                <a:latin typeface="+mn-lt"/>
                <a:ea typeface="+mn-ea"/>
                <a:cs typeface="+mn-cs"/>
              </a:rPr>
              <a:t>年後の「</a:t>
            </a:r>
            <a:r>
              <a:rPr kumimoji="1" lang="en-US" altLang="ja-JP" sz="1200" kern="1200" dirty="0" smtClean="0">
                <a:solidFill>
                  <a:schemeClr val="tx1"/>
                </a:solidFill>
                <a:effectLst/>
                <a:latin typeface="+mn-lt"/>
                <a:ea typeface="+mn-ea"/>
                <a:cs typeface="+mn-cs"/>
              </a:rPr>
              <a:t>2030</a:t>
            </a:r>
            <a:r>
              <a:rPr kumimoji="1" lang="ja-JP" altLang="ja-JP" sz="1200" kern="1200" dirty="0" smtClean="0">
                <a:solidFill>
                  <a:schemeClr val="tx1"/>
                </a:solidFill>
                <a:effectLst/>
                <a:latin typeface="+mn-lt"/>
                <a:ea typeface="+mn-ea"/>
                <a:cs typeface="+mn-cs"/>
              </a:rPr>
              <a:t>年の日本に備える」をテーマにこのようなレポートを発表しています。</a:t>
            </a:r>
            <a:r>
              <a:rPr kumimoji="1" lang="en-US" altLang="ja-JP" sz="1200" kern="1200" dirty="0" smtClean="0">
                <a:solidFill>
                  <a:schemeClr val="tx1"/>
                </a:solidFill>
                <a:effectLst/>
                <a:latin typeface="+mn-lt"/>
                <a:ea typeface="+mn-ea"/>
                <a:cs typeface="+mn-cs"/>
              </a:rPr>
              <a:t>2013</a:t>
            </a:r>
            <a:r>
              <a:rPr kumimoji="1" lang="ja-JP" altLang="ja-JP" sz="1200" kern="1200" dirty="0" smtClean="0">
                <a:solidFill>
                  <a:schemeClr val="tx1"/>
                </a:solidFill>
                <a:effectLst/>
                <a:latin typeface="+mn-lt"/>
                <a:ea typeface="+mn-ea"/>
                <a:cs typeface="+mn-cs"/>
              </a:rPr>
              <a:t>年、イギリスで同様の論文を発表した英オックスフォード大学のマイケル・Ａ・オズボーン准教授との共同研究で、日本でも同様の結果となったことが示されました。</a:t>
            </a:r>
          </a:p>
          <a:p>
            <a:r>
              <a:rPr kumimoji="1" lang="ja-JP" altLang="ja-JP" sz="1200" kern="1200" dirty="0" smtClean="0">
                <a:solidFill>
                  <a:schemeClr val="tx1"/>
                </a:solidFill>
                <a:effectLst/>
                <a:latin typeface="+mn-lt"/>
                <a:ea typeface="+mn-ea"/>
                <a:cs typeface="+mn-cs"/>
              </a:rPr>
              <a:t>「芸術、歴史学・考古学、哲学・神学など抽象的な概念を整理・創出するための知識が要求される職業、他者との協調や、他者の理解、説得、ネゴシエーション、サービス志向性が求められる職業は、人工知能等での代替は難しい傾向があります。一方、必ずしも特別の知識・スキルが求められない職業に加え、データの分析や秩序的・体系的操作が求められる職業については、人工知能等で代替できる可能性が高い傾向が確認できました。」</a:t>
            </a:r>
          </a:p>
          <a:p>
            <a:r>
              <a:rPr kumimoji="1" lang="ja-JP" altLang="ja-JP" sz="1200" kern="1200" dirty="0" smtClean="0">
                <a:solidFill>
                  <a:schemeClr val="tx1"/>
                </a:solidFill>
                <a:effectLst/>
                <a:latin typeface="+mn-lt"/>
                <a:ea typeface="+mn-ea"/>
                <a:cs typeface="+mn-cs"/>
              </a:rPr>
              <a:t>このレポートからどのような能力が人工知能に置き換えられ、あるいは置き換えられないかを考えて見ると、次のようなことになりそうです。</a:t>
            </a:r>
          </a:p>
          <a:p>
            <a:r>
              <a:rPr kumimoji="1" lang="ja-JP" altLang="ja-JP" sz="1200" b="1" kern="1200" dirty="0" smtClean="0">
                <a:solidFill>
                  <a:schemeClr val="tx1"/>
                </a:solidFill>
                <a:effectLst/>
                <a:latin typeface="+mn-lt"/>
                <a:ea typeface="+mn-ea"/>
                <a:cs typeface="+mn-cs"/>
              </a:rPr>
              <a:t>置き換えられる能力</a:t>
            </a:r>
            <a:r>
              <a:rPr kumimoji="1" lang="ja-JP" altLang="ja-JP" sz="1200" kern="1200" dirty="0" smtClean="0">
                <a:solidFill>
                  <a:schemeClr val="tx1"/>
                </a:solidFill>
                <a:effectLst/>
                <a:latin typeface="+mn-lt"/>
                <a:ea typeface="+mn-ea"/>
                <a:cs typeface="+mn-cs"/>
              </a:rPr>
              <a:t>：代替される職業技能や経験の蓄積に依存し、パターン化しやすく定型的で、特定の領域を越えない能力</a:t>
            </a:r>
          </a:p>
          <a:p>
            <a:r>
              <a:rPr kumimoji="1" lang="ja-JP" altLang="ja-JP" sz="1200" b="1" kern="1200" dirty="0" smtClean="0">
                <a:solidFill>
                  <a:schemeClr val="tx1"/>
                </a:solidFill>
                <a:effectLst/>
                <a:latin typeface="+mn-lt"/>
                <a:ea typeface="+mn-ea"/>
                <a:cs typeface="+mn-cs"/>
              </a:rPr>
              <a:t>置き換えられない能力</a:t>
            </a:r>
            <a:r>
              <a:rPr kumimoji="1" lang="ja-JP" altLang="ja-JP" sz="1200" kern="1200" dirty="0" smtClean="0">
                <a:solidFill>
                  <a:schemeClr val="tx1"/>
                </a:solidFill>
                <a:effectLst/>
                <a:latin typeface="+mn-lt"/>
                <a:ea typeface="+mn-ea"/>
                <a:cs typeface="+mn-cs"/>
              </a:rPr>
              <a:t>：感性、協調性、創造性、好奇心、問題発見力など非定型的で、機械を何にどう使うかを決められる能力</a:t>
            </a:r>
          </a:p>
          <a:p>
            <a:r>
              <a:rPr kumimoji="1" lang="ja-JP" altLang="ja-JP" sz="1200" kern="1200" dirty="0" smtClean="0">
                <a:solidFill>
                  <a:schemeClr val="tx1"/>
                </a:solidFill>
                <a:effectLst/>
                <a:latin typeface="+mn-lt"/>
                <a:ea typeface="+mn-ea"/>
                <a:cs typeface="+mn-cs"/>
              </a:rPr>
              <a:t>人工知能との共存はもはや避けられない現実です。ならば、その現実に向き合い、改めて自分の能力を「置き換えられない能力」にシフトしていかなければなりません。また、人材育成のあり方も過去の価値基準をそのまま踏襲する方法ではなく、未来に求められる能力を育てることを考えなくてはなりません。</a:t>
            </a:r>
          </a:p>
          <a:p>
            <a:r>
              <a:rPr kumimoji="1" lang="ja-JP" altLang="ja-JP" sz="1200" kern="1200" dirty="0" smtClean="0">
                <a:solidFill>
                  <a:schemeClr val="tx1"/>
                </a:solidFill>
                <a:effectLst/>
                <a:latin typeface="+mn-lt"/>
                <a:ea typeface="+mn-ea"/>
                <a:cs typeface="+mn-cs"/>
              </a:rPr>
              <a:t>未だ多くの企業で、従順な労働者を育てることを目的に人材育成が行われています。これでは、未来を担う人材を輩出する言葉できません。私たちは、そんな時代の変化に合わせた人材評価の基準や育成のあり方を考えなければならない時期にきているの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1744568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人間の知的能力を機械に置き換えてしまおうという技術が使われはじめています。「人工知能（</a:t>
            </a:r>
            <a:r>
              <a:rPr kumimoji="1" lang="en-US" altLang="ja-JP" sz="1200" kern="1200" dirty="0" smtClean="0">
                <a:solidFill>
                  <a:schemeClr val="tx1"/>
                </a:solidFill>
                <a:effectLst/>
                <a:latin typeface="+mn-lt"/>
                <a:ea typeface="+mn-ea"/>
                <a:cs typeface="+mn-cs"/>
              </a:rPr>
              <a:t>Artificial Intelligence</a:t>
            </a:r>
            <a:r>
              <a:rPr kumimoji="1" lang="ja-JP" altLang="ja-JP" sz="1200" kern="1200" dirty="0" smtClean="0">
                <a:solidFill>
                  <a:schemeClr val="tx1"/>
                </a:solidFill>
                <a:effectLst/>
                <a:latin typeface="+mn-lt"/>
                <a:ea typeface="+mn-ea"/>
                <a:cs typeface="+mn-cs"/>
              </a:rPr>
              <a:t>）」と呼ばれるこの技術は、もはや</a:t>
            </a:r>
            <a:r>
              <a:rPr kumimoji="1" lang="en-US" altLang="ja-JP" sz="1200" kern="1200" dirty="0" smtClean="0">
                <a:solidFill>
                  <a:schemeClr val="tx1"/>
                </a:solidFill>
                <a:effectLst/>
                <a:latin typeface="+mn-lt"/>
                <a:ea typeface="+mn-ea"/>
                <a:cs typeface="+mn-cs"/>
              </a:rPr>
              <a:t>SF</a:t>
            </a:r>
            <a:r>
              <a:rPr kumimoji="1" lang="ja-JP" altLang="ja-JP" sz="1200" kern="1200" dirty="0" smtClean="0">
                <a:solidFill>
                  <a:schemeClr val="tx1"/>
                </a:solidFill>
                <a:effectLst/>
                <a:latin typeface="+mn-lt"/>
                <a:ea typeface="+mn-ea"/>
                <a:cs typeface="+mn-cs"/>
              </a:rPr>
              <a:t>世界の夢物語ではありません。私たちの日常に様々な恩恵をもたらしつつあります。</a:t>
            </a:r>
          </a:p>
          <a:p>
            <a:r>
              <a:rPr kumimoji="1" lang="ja-JP" altLang="ja-JP" sz="1200" kern="1200" dirty="0" smtClean="0">
                <a:solidFill>
                  <a:schemeClr val="tx1"/>
                </a:solidFill>
                <a:effectLst/>
                <a:latin typeface="+mn-lt"/>
                <a:ea typeface="+mn-ea"/>
                <a:cs typeface="+mn-cs"/>
              </a:rPr>
              <a:t>「人工知能」という言葉には様々な解釈がありますが、概ね「人間が行う知的な作業をソフトウェアで実現する技術や研究」を意味しています。その範囲は広く、音声をテキストに置き換える音声認識、画像に何が描かれているかを解釈する画像認識、大量のデータの中に隠れた規則性や関係性を見つけ出そうという機械学習などがあり、それを応用した技術や研究も含まれます。</a:t>
            </a:r>
          </a:p>
          <a:p>
            <a:r>
              <a:rPr kumimoji="1" lang="ja-JP" altLang="ja-JP" sz="1200" kern="1200" dirty="0" smtClean="0">
                <a:solidFill>
                  <a:schemeClr val="tx1"/>
                </a:solidFill>
                <a:effectLst/>
                <a:latin typeface="+mn-lt"/>
                <a:ea typeface="+mn-ea"/>
                <a:cs typeface="+mn-cs"/>
              </a:rPr>
              <a:t>そんな人工知能を搭載した「ロボット」も登場しています。ロボットは、これまでも様々なところで使われてきました。例えば、</a:t>
            </a:r>
          </a:p>
          <a:p>
            <a:pPr lvl="0"/>
            <a:r>
              <a:rPr kumimoji="1" lang="ja-JP" altLang="ja-JP" sz="1200" kern="1200" dirty="0" smtClean="0">
                <a:solidFill>
                  <a:schemeClr val="tx1"/>
                </a:solidFill>
                <a:effectLst/>
                <a:latin typeface="+mn-lt"/>
                <a:ea typeface="+mn-ea"/>
                <a:cs typeface="+mn-cs"/>
              </a:rPr>
              <a:t>工場のものづくりに使われてきた産業用ロボット</a:t>
            </a:r>
          </a:p>
          <a:p>
            <a:pPr lvl="0"/>
            <a:r>
              <a:rPr kumimoji="1" lang="ja-JP" altLang="ja-JP" sz="1200" kern="1200" dirty="0" smtClean="0">
                <a:solidFill>
                  <a:schemeClr val="tx1"/>
                </a:solidFill>
                <a:effectLst/>
                <a:latin typeface="+mn-lt"/>
                <a:ea typeface="+mn-ea"/>
                <a:cs typeface="+mn-cs"/>
              </a:rPr>
              <a:t>倉庫で貨物を移送するための搬送ロボット</a:t>
            </a:r>
          </a:p>
          <a:p>
            <a:pPr lvl="0"/>
            <a:r>
              <a:rPr kumimoji="1" lang="ja-JP" altLang="ja-JP" sz="1200" kern="1200" dirty="0" smtClean="0">
                <a:solidFill>
                  <a:schemeClr val="tx1"/>
                </a:solidFill>
                <a:effectLst/>
                <a:latin typeface="+mn-lt"/>
                <a:ea typeface="+mn-ea"/>
                <a:cs typeface="+mn-cs"/>
              </a:rPr>
              <a:t>宇宙ステーションの船外活動を助けるロボット・アーム　など</a:t>
            </a:r>
          </a:p>
          <a:p>
            <a:r>
              <a:rPr kumimoji="1" lang="ja-JP" altLang="ja-JP" sz="1200" kern="1200" dirty="0" smtClean="0">
                <a:solidFill>
                  <a:schemeClr val="tx1"/>
                </a:solidFill>
                <a:effectLst/>
                <a:latin typeface="+mn-lt"/>
                <a:ea typeface="+mn-ea"/>
                <a:cs typeface="+mn-cs"/>
              </a:rPr>
              <a:t>しかし、それらは人間が作ったプログラム通りに動くものや、人間が遠隔操作するものなど、知的処理の部分は人間が担っていました。しかし、人工知能を搭載すると、自分で周囲の状況を捉え、どう行動すべきかを考え、判断して行動する機械へと進化します。前者を「自動化（</a:t>
            </a:r>
            <a:r>
              <a:rPr kumimoji="1" lang="en-US" altLang="ja-JP" sz="1200" kern="1200" dirty="0" smtClean="0">
                <a:solidFill>
                  <a:schemeClr val="tx1"/>
                </a:solidFill>
                <a:effectLst/>
                <a:latin typeface="+mn-lt"/>
                <a:ea typeface="+mn-ea"/>
                <a:cs typeface="+mn-cs"/>
              </a:rPr>
              <a:t>Automation</a:t>
            </a:r>
            <a:r>
              <a:rPr kumimoji="1" lang="ja-JP" altLang="ja-JP" sz="1200" kern="1200" dirty="0" smtClean="0">
                <a:solidFill>
                  <a:schemeClr val="tx1"/>
                </a:solidFill>
                <a:effectLst/>
                <a:latin typeface="+mn-lt"/>
                <a:ea typeface="+mn-ea"/>
                <a:cs typeface="+mn-cs"/>
              </a:rPr>
              <a:t>）」、後者を「自律化（</a:t>
            </a:r>
            <a:r>
              <a:rPr kumimoji="1" lang="en-US" altLang="ja-JP" sz="1200" kern="1200" dirty="0" smtClean="0">
                <a:solidFill>
                  <a:schemeClr val="tx1"/>
                </a:solidFill>
                <a:effectLst/>
                <a:latin typeface="+mn-lt"/>
                <a:ea typeface="+mn-ea"/>
                <a:cs typeface="+mn-cs"/>
              </a:rPr>
              <a:t>Autonomy</a:t>
            </a:r>
            <a:r>
              <a:rPr kumimoji="1" lang="ja-JP" altLang="ja-JP" sz="1200" kern="1200" dirty="0" smtClean="0">
                <a:solidFill>
                  <a:schemeClr val="tx1"/>
                </a:solidFill>
                <a:effectLst/>
                <a:latin typeface="+mn-lt"/>
                <a:ea typeface="+mn-ea"/>
                <a:cs typeface="+mn-cs"/>
              </a:rPr>
              <a:t>）」と呼び、両者を区別しています。</a:t>
            </a:r>
          </a:p>
          <a:p>
            <a:r>
              <a:rPr kumimoji="1" lang="ja-JP" altLang="ja-JP" sz="1200" kern="1200" dirty="0" smtClean="0">
                <a:solidFill>
                  <a:schemeClr val="tx1"/>
                </a:solidFill>
                <a:effectLst/>
                <a:latin typeface="+mn-lt"/>
                <a:ea typeface="+mn-ea"/>
                <a:cs typeface="+mn-cs"/>
              </a:rPr>
              <a:t>ロボットには、機械の身体を持たないソフトウェアだけのものもあり、「</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（ボット）」とも呼ばれています。「ロボット</a:t>
            </a:r>
            <a:r>
              <a:rPr kumimoji="1" lang="en-US" altLang="ja-JP" sz="1200" kern="1200" dirty="0" smtClean="0">
                <a:solidFill>
                  <a:schemeClr val="tx1"/>
                </a:solidFill>
                <a:effectLst/>
                <a:latin typeface="+mn-lt"/>
                <a:ea typeface="+mn-ea"/>
                <a:cs typeface="+mn-cs"/>
              </a:rPr>
              <a:t>(ROBOT)</a:t>
            </a:r>
            <a:r>
              <a:rPr kumimoji="1" lang="ja-JP" altLang="ja-JP" sz="1200" kern="1200" dirty="0" smtClean="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が登場した当初は、次のような単純作業を行うのが一般的でした。</a:t>
            </a:r>
          </a:p>
          <a:p>
            <a:pPr lvl="0"/>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を巡回して情報を収集する</a:t>
            </a:r>
          </a:p>
          <a:p>
            <a:pPr lvl="0"/>
            <a:r>
              <a:rPr kumimoji="1" lang="ja-JP" altLang="ja-JP" sz="1200" kern="1200" dirty="0" smtClean="0">
                <a:solidFill>
                  <a:schemeClr val="tx1"/>
                </a:solidFill>
                <a:effectLst/>
                <a:latin typeface="+mn-lt"/>
                <a:ea typeface="+mn-ea"/>
                <a:cs typeface="+mn-cs"/>
              </a:rPr>
              <a:t>用意されたメッセージを指定した時間にソーシャル・メディアに発信する</a:t>
            </a:r>
          </a:p>
          <a:p>
            <a:pPr lvl="0"/>
            <a:r>
              <a:rPr kumimoji="1" lang="ja-JP" altLang="ja-JP" sz="1200" kern="1200" dirty="0" smtClean="0">
                <a:solidFill>
                  <a:schemeClr val="tx1"/>
                </a:solidFill>
                <a:effectLst/>
                <a:latin typeface="+mn-lt"/>
                <a:ea typeface="+mn-ea"/>
                <a:cs typeface="+mn-cs"/>
              </a:rPr>
              <a:t>オンライン・ゲームで一定の動作を自動で繰り返し行う　など</a:t>
            </a:r>
          </a:p>
          <a:p>
            <a:r>
              <a:rPr kumimoji="1" lang="ja-JP" altLang="ja-JP" sz="1200" kern="1200" dirty="0" smtClean="0">
                <a:solidFill>
                  <a:schemeClr val="tx1"/>
                </a:solidFill>
                <a:effectLst/>
                <a:latin typeface="+mn-lt"/>
                <a:ea typeface="+mn-ea"/>
                <a:cs typeface="+mn-cs"/>
              </a:rPr>
              <a:t>これに人工知能の技術を組合せ、</a:t>
            </a:r>
          </a:p>
          <a:p>
            <a:pPr lvl="0"/>
            <a:r>
              <a:rPr kumimoji="1" lang="ja-JP" altLang="ja-JP" sz="1200" kern="1200" dirty="0" smtClean="0">
                <a:solidFill>
                  <a:schemeClr val="tx1"/>
                </a:solidFill>
                <a:effectLst/>
                <a:latin typeface="+mn-lt"/>
                <a:ea typeface="+mn-ea"/>
                <a:cs typeface="+mn-cs"/>
              </a:rPr>
              <a:t>音声を理解して自然な対話で応対する</a:t>
            </a:r>
          </a:p>
          <a:p>
            <a:pPr lvl="0"/>
            <a:r>
              <a:rPr kumimoji="1" lang="ja-JP" altLang="ja-JP" sz="1200" kern="1200" dirty="0" smtClean="0">
                <a:solidFill>
                  <a:schemeClr val="tx1"/>
                </a:solidFill>
                <a:effectLst/>
                <a:latin typeface="+mn-lt"/>
                <a:ea typeface="+mn-ea"/>
                <a:cs typeface="+mn-cs"/>
              </a:rPr>
              <a:t>曖昧な指示からその人のやりたいことを推察する</a:t>
            </a:r>
          </a:p>
          <a:p>
            <a:pPr lvl="0"/>
            <a:r>
              <a:rPr kumimoji="1" lang="ja-JP" altLang="ja-JP" sz="1200" kern="1200" dirty="0" smtClean="0">
                <a:solidFill>
                  <a:schemeClr val="tx1"/>
                </a:solidFill>
                <a:effectLst/>
                <a:latin typeface="+mn-lt"/>
                <a:ea typeface="+mn-ea"/>
                <a:cs typeface="+mn-cs"/>
              </a:rPr>
              <a:t>機器やソフトウェアの操作、検索や要約などの知的作業を代替する　など</a:t>
            </a:r>
          </a:p>
          <a:p>
            <a:r>
              <a:rPr kumimoji="1" lang="ja-JP" altLang="ja-JP" sz="1200" kern="1200" dirty="0" smtClean="0">
                <a:solidFill>
                  <a:schemeClr val="tx1"/>
                </a:solidFill>
                <a:effectLst/>
                <a:latin typeface="+mn-lt"/>
                <a:ea typeface="+mn-ea"/>
                <a:cs typeface="+mn-cs"/>
              </a:rPr>
              <a:t>ができる</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も登場しています。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人工知能やロボットが実現しようとしていること</a:t>
            </a:r>
          </a:p>
          <a:p>
            <a:r>
              <a:rPr kumimoji="1" lang="ja-JP" altLang="ja-JP" sz="1200" kern="1200" dirty="0" smtClean="0">
                <a:solidFill>
                  <a:schemeClr val="tx1"/>
                </a:solidFill>
                <a:effectLst/>
                <a:latin typeface="+mn-lt"/>
                <a:ea typeface="+mn-ea"/>
                <a:cs typeface="+mn-cs"/>
              </a:rPr>
              <a:t>人工知能やそれを搭載したロボットは次のふたつを実現しようとしています。ひとつは「人間にしかできなかったこと」を代替し</a:t>
            </a:r>
            <a:r>
              <a:rPr kumimoji="1" lang="ja-JP" altLang="ja-JP" sz="1200" b="1" u="sng" kern="1200" dirty="0" smtClean="0">
                <a:solidFill>
                  <a:schemeClr val="tx1"/>
                </a:solidFill>
                <a:effectLst/>
                <a:latin typeface="+mn-lt"/>
                <a:ea typeface="+mn-ea"/>
                <a:cs typeface="+mn-cs"/>
              </a:rPr>
              <a:t>人間の作業を効率化</a:t>
            </a:r>
            <a:r>
              <a:rPr kumimoji="1" lang="ja-JP" altLang="ja-JP" sz="1200" kern="1200" dirty="0" smtClean="0">
                <a:solidFill>
                  <a:schemeClr val="tx1"/>
                </a:solidFill>
                <a:effectLst/>
                <a:latin typeface="+mn-lt"/>
                <a:ea typeface="+mn-ea"/>
                <a:cs typeface="+mn-cs"/>
              </a:rPr>
              <a:t>すること、そして「人間にはできなかったこと」を実現し</a:t>
            </a:r>
            <a:r>
              <a:rPr kumimoji="1" lang="ja-JP" altLang="ja-JP" sz="1200" b="1" u="sng" kern="1200" dirty="0" smtClean="0">
                <a:solidFill>
                  <a:schemeClr val="tx1"/>
                </a:solidFill>
                <a:effectLst/>
                <a:latin typeface="+mn-lt"/>
                <a:ea typeface="+mn-ea"/>
                <a:cs typeface="+mn-cs"/>
              </a:rPr>
              <a:t>人間の能力を拡張</a:t>
            </a:r>
            <a:r>
              <a:rPr kumimoji="1" lang="ja-JP" altLang="ja-JP" sz="1200" kern="1200" dirty="0" smtClean="0">
                <a:solidFill>
                  <a:schemeClr val="tx1"/>
                </a:solidFill>
                <a:effectLst/>
                <a:latin typeface="+mn-lt"/>
                <a:ea typeface="+mn-ea"/>
                <a:cs typeface="+mn-cs"/>
              </a:rPr>
              <a:t>することです。</a:t>
            </a:r>
          </a:p>
          <a:p>
            <a:r>
              <a:rPr kumimoji="1" lang="ja-JP" altLang="ja-JP" sz="1200" kern="1200" dirty="0" smtClean="0">
                <a:solidFill>
                  <a:schemeClr val="tx1"/>
                </a:solidFill>
                <a:effectLst/>
                <a:latin typeface="+mn-lt"/>
                <a:ea typeface="+mn-ea"/>
                <a:cs typeface="+mn-cs"/>
              </a:rPr>
              <a:t>前者の例としては、自動運転自動車がトラックやタクシーの運転手を、産業用ロボットが工場の作業員を、自律型無人機がパイロットの代わりをしてくれます。また音声を認識し、言葉の意味や文脈を解釈し、検索やプログラム操作を代替してくれます。</a:t>
            </a:r>
          </a:p>
          <a:p>
            <a:r>
              <a:rPr kumimoji="1" lang="ja-JP" altLang="ja-JP" sz="1200" kern="1200" dirty="0" smtClean="0">
                <a:solidFill>
                  <a:schemeClr val="tx1"/>
                </a:solidFill>
                <a:effectLst/>
                <a:latin typeface="+mn-lt"/>
                <a:ea typeface="+mn-ea"/>
                <a:cs typeface="+mn-cs"/>
              </a:rPr>
              <a:t>後者の例としては、</a:t>
            </a:r>
          </a:p>
          <a:p>
            <a:pPr lvl="0"/>
            <a:r>
              <a:rPr kumimoji="1" lang="ja-JP" altLang="ja-JP" sz="1200" kern="1200" dirty="0" smtClean="0">
                <a:solidFill>
                  <a:schemeClr val="tx1"/>
                </a:solidFill>
                <a:effectLst/>
                <a:latin typeface="+mn-lt"/>
                <a:ea typeface="+mn-ea"/>
                <a:cs typeface="+mn-cs"/>
              </a:rPr>
              <a:t>人間には一生かかっても読み尽くせない膨大な学術文献や法律文書を読み、これを分析し、最適な解釈や判断基準を示す</a:t>
            </a:r>
          </a:p>
          <a:p>
            <a:pPr lvl="0"/>
            <a:r>
              <a:rPr kumimoji="1" lang="ja-JP" altLang="ja-JP" sz="1200" kern="1200" dirty="0" smtClean="0">
                <a:solidFill>
                  <a:schemeClr val="tx1"/>
                </a:solidFill>
                <a:effectLst/>
                <a:latin typeface="+mn-lt"/>
                <a:ea typeface="+mn-ea"/>
                <a:cs typeface="+mn-cs"/>
              </a:rPr>
              <a:t>膨大な物質の組合せを検証し、遺伝子やタンパク質の合成メカニズムを探り、これまでにない薬や個人に最適化されたカスタムメイドの薬を創り出す</a:t>
            </a:r>
          </a:p>
          <a:p>
            <a:pPr lvl="0"/>
            <a:r>
              <a:rPr kumimoji="1" lang="ja-JP" altLang="ja-JP" sz="1200" kern="1200" dirty="0" smtClean="0">
                <a:solidFill>
                  <a:schemeClr val="tx1"/>
                </a:solidFill>
                <a:effectLst/>
                <a:latin typeface="+mn-lt"/>
                <a:ea typeface="+mn-ea"/>
                <a:cs typeface="+mn-cs"/>
              </a:rPr>
              <a:t>犯罪の発生場所や犯罪の内容を予測し、指定された地域のパトロールを強化することで検挙率を増やし犯罪の発生率を減らす　</a:t>
            </a:r>
          </a:p>
          <a:p>
            <a:pPr lvl="0"/>
            <a:r>
              <a:rPr kumimoji="1" lang="ja-JP" altLang="ja-JP" sz="1200" kern="1200" dirty="0" smtClean="0">
                <a:solidFill>
                  <a:schemeClr val="tx1"/>
                </a:solidFill>
                <a:effectLst/>
                <a:latin typeface="+mn-lt"/>
                <a:ea typeface="+mn-ea"/>
                <a:cs typeface="+mn-cs"/>
              </a:rPr>
              <a:t>障害者や高齢者の筋力や認知能力をロボットとともに補完し日常生活を快適なものにしてくれる</a:t>
            </a:r>
          </a:p>
          <a:p>
            <a:pPr lvl="0"/>
            <a:r>
              <a:rPr kumimoji="1" lang="ja-JP" altLang="ja-JP" sz="1200" kern="1200" dirty="0" smtClean="0">
                <a:solidFill>
                  <a:schemeClr val="tx1"/>
                </a:solidFill>
                <a:effectLst/>
                <a:latin typeface="+mn-lt"/>
                <a:ea typeface="+mn-ea"/>
                <a:cs typeface="+mn-cs"/>
              </a:rPr>
              <a:t>言葉の異なる人同士がリアルタイムで対話し、意思疎通が図る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一方で、これまで人間にしかできなかった仕事を奪ってしまうのではないかとの懸念もあり、人間は新たな役割を見つけなければならないのかもしれません。ただ過去にも、</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年代に始まるもの作りの自動化で製造現場での人間の仕事は少なくなり、管理やサービスといった仕事に役割を転じてきました。人間の役割が時代と共に変わってゆくのは今も昔も変わりません。</a:t>
            </a:r>
          </a:p>
          <a:p>
            <a:r>
              <a:rPr kumimoji="1" lang="ja-JP" altLang="ja-JP" sz="1200" kern="1200" dirty="0" smtClean="0">
                <a:solidFill>
                  <a:schemeClr val="tx1"/>
                </a:solidFill>
                <a:effectLst/>
                <a:latin typeface="+mn-lt"/>
                <a:ea typeface="+mn-ea"/>
                <a:cs typeface="+mn-cs"/>
              </a:rPr>
              <a:t>さらに、機械が人間よりも優れた知能を持つようになり、人間を支配する時代が来るかもしれないといったことも心配されています。ただ、「知能とは何か」が未だ解明できておらず、それを工学的に実現する方法の見通しもないのが現実です。それを心配するよりも、人間に代わって安全、確実に効率よく作業ができる、あるいは人間の知的能力を拡張し、これまでできなかったことができるようになるといったメリットを積極的に活かしてゆくことのほうが、現実的な係わり方と言えるでしょう。</a:t>
            </a:r>
          </a:p>
          <a:p>
            <a:r>
              <a:rPr kumimoji="1" lang="ja-JP" altLang="ja-JP" sz="1200" kern="1200" dirty="0" smtClean="0">
                <a:solidFill>
                  <a:schemeClr val="tx1"/>
                </a:solidFill>
                <a:effectLst/>
                <a:latin typeface="+mn-lt"/>
                <a:ea typeface="+mn-ea"/>
                <a:cs typeface="+mn-cs"/>
              </a:rPr>
              <a:t>特に少子高齢化がすすむ我が国では、働き手が少なくなってゆきます。不足する労働力を補い経済や生活の質を維持してゆくためには、人工知能やロボットをうまく使いこなしてゆく必要があります。また、過疎化・高齢化が進む地方の交通手段や輸送手段として自動運転車は地元の足となり、輸送手段として欠かすことができないものとなってゆくでしょう。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や機械の操作が難しくて使いにくい」というこれまでの常識が、音声で対話的に指示するだけでできるようになれば、高齢者や身体に障がいを持つ人たちにも大きな恩恵を与えることになります。</a:t>
            </a:r>
          </a:p>
          <a:p>
            <a:r>
              <a:rPr kumimoji="1" lang="ja-JP" altLang="ja-JP" sz="1200" kern="1200" dirty="0" smtClean="0">
                <a:solidFill>
                  <a:schemeClr val="tx1"/>
                </a:solidFill>
                <a:effectLst/>
                <a:latin typeface="+mn-lt"/>
                <a:ea typeface="+mn-ea"/>
                <a:cs typeface="+mn-cs"/>
              </a:rPr>
              <a:t>人工知能やロボットの実用についての模索は始まったばかりですが、着実に成果をあげつつあり、近い将来、なくてはならいな存在となっているでしょう。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30047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09462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人間が運転操作を行わなくとも自動的に走行できる自動運転車の市販が始まっています。このような自動車は、自律走行車、ロボットカー、「</a:t>
            </a:r>
            <a:r>
              <a:rPr kumimoji="1" lang="en-US" altLang="ja-JP" sz="1200" b="0" i="0" kern="1200" dirty="0" smtClean="0">
                <a:solidFill>
                  <a:schemeClr val="tx1"/>
                </a:solidFill>
                <a:effectLst/>
                <a:latin typeface="+mn-lt"/>
                <a:ea typeface="+mn-ea"/>
                <a:cs typeface="+mn-cs"/>
              </a:rPr>
              <a:t>UGV (unmanned ground vehicle)</a:t>
            </a:r>
            <a:r>
              <a:rPr kumimoji="1" lang="ja-JP" altLang="en-US" sz="1200" b="0" i="0" kern="1200" dirty="0" smtClean="0">
                <a:solidFill>
                  <a:schemeClr val="tx1"/>
                </a:solidFill>
                <a:effectLst/>
                <a:latin typeface="+mn-lt"/>
                <a:ea typeface="+mn-ea"/>
                <a:cs typeface="+mn-cs"/>
              </a:rPr>
              <a:t>」などとも呼ばれ、車に搭載されたセンサーによって周囲の状況を読み取り、人工知能の技術を使って安全性を自ら判断して走行します。公道以外の限定された環境（鉱山、建設現場等）では、既に先行して需要が広がりつつあり、建設機械大手のコマツ、キャタピラー等の企業が販売を拡大しています。</a:t>
            </a:r>
          </a:p>
          <a:p>
            <a:r>
              <a:rPr kumimoji="1" lang="ja-JP" altLang="en-US" sz="1200" b="0" i="0" kern="1200" dirty="0" smtClean="0">
                <a:solidFill>
                  <a:schemeClr val="tx1"/>
                </a:solidFill>
                <a:effectLst/>
                <a:latin typeface="+mn-lt"/>
                <a:ea typeface="+mn-ea"/>
                <a:cs typeface="+mn-cs"/>
              </a:rPr>
              <a:t>自動運転車の自動化のレベルについては、以下のように定義されています。</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0】</a:t>
            </a:r>
            <a:r>
              <a:rPr kumimoji="1" lang="ja-JP" altLang="en-US" sz="1200" b="0" i="0" kern="1200" dirty="0" smtClean="0">
                <a:solidFill>
                  <a:schemeClr val="tx1"/>
                </a:solidFill>
                <a:effectLst/>
                <a:latin typeface="+mn-lt"/>
                <a:ea typeface="+mn-ea"/>
                <a:cs typeface="+mn-cs"/>
              </a:rPr>
              <a:t>ドライバーが常にすべての操作（加速・操舵・制動）を行う。</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加速・操舵・制動のいずれかをシステムが行う。</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加速・操舵・制動のうち複数の操作をシステムが行う。ドライバーは常時、運転状況を監視し、必要に応じて操作する必要がある。</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加速・操舵・制動をシステムが行うのでドライバーは運転から解放されるが、システムから要請があればドライバーはこれに応じる必要がある。</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完全自動運転。加速・操舵・制動を全てシステムが行い、安全に関わる運転操作と周辺監視にドライバーは全く関与しない。</a:t>
            </a:r>
          </a:p>
          <a:p>
            <a:r>
              <a:rPr kumimoji="1" lang="ja-JP" altLang="en-US" sz="1200" b="0" i="0" kern="1200" dirty="0" smtClean="0">
                <a:solidFill>
                  <a:schemeClr val="tx1"/>
                </a:solidFill>
                <a:effectLst/>
                <a:latin typeface="+mn-lt"/>
                <a:ea typeface="+mn-ea"/>
                <a:cs typeface="+mn-cs"/>
              </a:rPr>
              <a:t>事故責任はレベル</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までは運転者、レベル</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は自動車になると考えられています。</a:t>
            </a:r>
          </a:p>
          <a:p>
            <a:r>
              <a:rPr kumimoji="1" lang="ja-JP" altLang="en-US" sz="1200" b="0" i="0" kern="1200" dirty="0" smtClean="0">
                <a:solidFill>
                  <a:schemeClr val="tx1"/>
                </a:solidFill>
                <a:effectLst/>
                <a:latin typeface="+mn-lt"/>
                <a:ea typeface="+mn-ea"/>
                <a:cs typeface="+mn-cs"/>
              </a:rPr>
              <a:t>このような自動車の登場により、次のような効果が期待されています。</a:t>
            </a:r>
          </a:p>
          <a:p>
            <a:r>
              <a:rPr kumimoji="1" lang="ja-JP" altLang="en-US" sz="1200" b="0" i="0" kern="1200" dirty="0" smtClean="0">
                <a:solidFill>
                  <a:schemeClr val="tx1"/>
                </a:solidFill>
                <a:effectLst/>
                <a:latin typeface="+mn-lt"/>
                <a:ea typeface="+mn-ea"/>
                <a:cs typeface="+mn-cs"/>
              </a:rPr>
              <a:t>交通事故の多くは運転者のミスや無謀な行為に起因する場合がほとんどで、運転操作を機械に任せることで交通事故を減らすことができる。</a:t>
            </a:r>
          </a:p>
          <a:p>
            <a:r>
              <a:rPr kumimoji="1" lang="ja-JP" altLang="en-US" sz="1200" b="0" i="0" kern="1200" dirty="0" smtClean="0">
                <a:solidFill>
                  <a:schemeClr val="tx1"/>
                </a:solidFill>
                <a:effectLst/>
                <a:latin typeface="+mn-lt"/>
                <a:ea typeface="+mn-ea"/>
                <a:cs typeface="+mn-cs"/>
              </a:rPr>
              <a:t>相互に速度を確認しながら走行するので渋滞が解消される。</a:t>
            </a:r>
          </a:p>
          <a:p>
            <a:r>
              <a:rPr kumimoji="1" lang="ja-JP" altLang="en-US" sz="1200" b="0" i="0" kern="1200" dirty="0" smtClean="0">
                <a:solidFill>
                  <a:schemeClr val="tx1"/>
                </a:solidFill>
                <a:effectLst/>
                <a:latin typeface="+mn-lt"/>
                <a:ea typeface="+mn-ea"/>
                <a:cs typeface="+mn-cs"/>
              </a:rPr>
              <a:t>労働人口の減少により運送従事者も減りつつある。この労働力を置き換えることで輸送力を維持・確保し、経済規模を維持できる。</a:t>
            </a:r>
          </a:p>
          <a:p>
            <a:r>
              <a:rPr kumimoji="1" lang="ja-JP" altLang="en-US" sz="1200" b="0" i="0" kern="1200" dirty="0" smtClean="0">
                <a:solidFill>
                  <a:schemeClr val="tx1"/>
                </a:solidFill>
                <a:effectLst/>
                <a:latin typeface="+mn-lt"/>
                <a:ea typeface="+mn-ea"/>
                <a:cs typeface="+mn-cs"/>
              </a:rPr>
              <a:t>過疎地域で、公共交通機関に代わる輸送手段を低コストで提供できる。</a:t>
            </a:r>
          </a:p>
          <a:p>
            <a:r>
              <a:rPr kumimoji="1" lang="ja-JP" altLang="en-US" sz="1200" b="0" i="0" kern="1200" smtClean="0">
                <a:solidFill>
                  <a:schemeClr val="tx1"/>
                </a:solidFill>
                <a:effectLst/>
                <a:latin typeface="+mn-lt"/>
                <a:ea typeface="+mn-ea"/>
                <a:cs typeface="+mn-cs"/>
              </a:rPr>
              <a:t>一方で、ドライバーを対象とした自動車保険は必要なくなり、長距離輸送時の休憩場所や宿泊施設は、その需要を減少させてしまう可能性があります。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1917677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833682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04854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が「</a:t>
            </a:r>
            <a:r>
              <a:rPr kumimoji="1" lang="en-US" altLang="ja-JP" sz="1200" b="0" i="0" kern="1200" dirty="0" smtClean="0">
                <a:solidFill>
                  <a:schemeClr val="tx1"/>
                </a:solidFill>
                <a:effectLst/>
                <a:latin typeface="+mn-lt"/>
                <a:ea typeface="+mn-ea"/>
                <a:cs typeface="+mn-cs"/>
              </a:rPr>
              <a:t>Echo</a:t>
            </a:r>
            <a:r>
              <a:rPr kumimoji="1" lang="ja-JP" altLang="en-US" sz="1200" b="0" i="0" kern="1200" dirty="0" smtClean="0">
                <a:solidFill>
                  <a:schemeClr val="tx1"/>
                </a:solidFill>
                <a:effectLst/>
                <a:latin typeface="+mn-lt"/>
                <a:ea typeface="+mn-ea"/>
                <a:cs typeface="+mn-cs"/>
              </a:rPr>
              <a:t>」というネット接続機能付きスピーカー端末を米国で発売しています。</a:t>
            </a:r>
            <a:r>
              <a:rPr kumimoji="1" lang="en-US" altLang="ja-JP" sz="1200" b="0" i="0" kern="1200" dirty="0" smtClean="0">
                <a:solidFill>
                  <a:schemeClr val="tx1"/>
                </a:solidFill>
                <a:effectLst/>
                <a:latin typeface="+mn-lt"/>
                <a:ea typeface="+mn-ea"/>
                <a:cs typeface="+mn-cs"/>
              </a:rPr>
              <a:t>2014</a:t>
            </a:r>
            <a:r>
              <a:rPr kumimoji="1" lang="ja-JP" altLang="en-US" sz="1200" b="0" i="0" kern="1200" dirty="0" smtClean="0">
                <a:solidFill>
                  <a:schemeClr val="tx1"/>
                </a:solidFill>
                <a:effectLst/>
                <a:latin typeface="+mn-lt"/>
                <a:ea typeface="+mn-ea"/>
                <a:cs typeface="+mn-cs"/>
              </a:rPr>
              <a:t>年の発売以来、数百万台も販売するベストセラー商品になっています。</a:t>
            </a:r>
          </a:p>
          <a:p>
            <a:r>
              <a:rPr kumimoji="1" lang="en-US" altLang="ja-JP" sz="1200" b="0" i="0" kern="1200" dirty="0" smtClean="0">
                <a:solidFill>
                  <a:schemeClr val="tx1"/>
                </a:solidFill>
                <a:effectLst/>
                <a:latin typeface="+mn-lt"/>
                <a:ea typeface="+mn-ea"/>
                <a:cs typeface="+mn-cs"/>
              </a:rPr>
              <a:t>Echo</a:t>
            </a:r>
            <a:r>
              <a:rPr kumimoji="1" lang="ja-JP" altLang="en-US" sz="1200" b="0" i="0" kern="1200" dirty="0" smtClean="0">
                <a:solidFill>
                  <a:schemeClr val="tx1"/>
                </a:solidFill>
                <a:effectLst/>
                <a:latin typeface="+mn-lt"/>
                <a:ea typeface="+mn-ea"/>
                <a:cs typeface="+mn-cs"/>
              </a:rPr>
              <a:t>には「</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」という音声認識システムが搭載され、話しかけると音声を認識し、指示された仕事をこなしてくれます。例えば、「（商品名）を</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つ注文して」といえば、</a:t>
            </a:r>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のショッピング・サイトに注文ができてしまいます。「照明を消して」や「エアコンの温度を</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度上げて」と話しかければ照明や空調を制御してくれます。「ガレージから車を出しておいて」と話しかけると、ガレージの扉が開いて自動運転車が出てくるデモも公開しています。</a:t>
            </a:r>
          </a:p>
          <a:p>
            <a:r>
              <a:rPr kumimoji="1" lang="ja-JP" altLang="en-US" sz="1200" b="0" i="0" kern="1200" dirty="0" smtClean="0">
                <a:solidFill>
                  <a:schemeClr val="tx1"/>
                </a:solidFill>
                <a:effectLst/>
                <a:latin typeface="+mn-lt"/>
                <a:ea typeface="+mn-ea"/>
                <a:cs typeface="+mn-cs"/>
              </a:rPr>
              <a:t>さらに、外部サービスとも連携し、例えば、「銀行の残高を教えて」といえば、自分の銀行口座を調べて答えてくれます。また配車サービスにつなぎ、「午後三時に車を呼んで」というだけで自動車の手配をしてくれます。「ピザの注文」や「音楽配信サービスの音楽再生」、「ホテルの予約」など、様々なサービスとの連携も実現しています。</a:t>
            </a:r>
          </a:p>
          <a:p>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はこの</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と連係させるためのプログラム「</a:t>
            </a:r>
            <a:r>
              <a:rPr kumimoji="1" lang="en-US" altLang="ja-JP" sz="1200" b="0" i="0" kern="1200" dirty="0" smtClean="0">
                <a:solidFill>
                  <a:schemeClr val="tx1"/>
                </a:solidFill>
                <a:effectLst/>
                <a:latin typeface="+mn-lt"/>
                <a:ea typeface="+mn-ea"/>
                <a:cs typeface="+mn-cs"/>
              </a:rPr>
              <a:t>Skill</a:t>
            </a:r>
            <a:r>
              <a:rPr kumimoji="1" lang="ja-JP" altLang="en-US" sz="1200" b="0" i="0" kern="1200" dirty="0" smtClean="0">
                <a:solidFill>
                  <a:schemeClr val="tx1"/>
                </a:solidFill>
                <a:effectLst/>
                <a:latin typeface="+mn-lt"/>
                <a:ea typeface="+mn-ea"/>
                <a:cs typeface="+mn-cs"/>
              </a:rPr>
              <a:t>」開発するためのツール・セットを公開し、連携サービスの拡充を図っており、その数は既に数千種類に達しています。</a:t>
            </a:r>
          </a:p>
          <a:p>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を使えば自然な対話で操作ができるようになり、キーボードや画面タッチなどの煩わしい操作は必要ありません。その結果、誰もが気楽にいつでも、</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で機械の操作やインターネット・サービスを使えるようになります。そうなれば、高齢者や子どもなども含め、誰もが機械やサービスを使えるようになり、利用者の裾野が広がってゆきます。こんな</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を使って</a:t>
            </a:r>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は「生活サービス</a:t>
            </a:r>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」の地位を手中に収めようとしているのです。</a:t>
            </a:r>
          </a:p>
          <a:p>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とは、難しい機械やソフトウェアの操作を使いやすいインターフェイスで覆い隠し、アプリケーションを実行させるはためのプラットフォームです。</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は日常生活に必要な様々な機械やサービスを利用するための面倒な操作を音声という使いやすいインターフェイスで覆い隠し、それらを利用するためのプラットフォームになろうとしているのです。</a:t>
            </a:r>
          </a:p>
          <a:p>
            <a:r>
              <a:rPr kumimoji="1" lang="en-US" altLang="ja-JP" sz="1200" b="0" i="0" kern="1200" dirty="0" smtClean="0">
                <a:solidFill>
                  <a:schemeClr val="tx1"/>
                </a:solidFill>
                <a:effectLst/>
                <a:latin typeface="+mn-lt"/>
                <a:ea typeface="+mn-ea"/>
                <a:cs typeface="+mn-cs"/>
              </a:rPr>
              <a:t>Windows</a:t>
            </a:r>
            <a:r>
              <a:rPr kumimoji="1" lang="ja-JP" altLang="en-US" sz="1200" b="0" i="0" kern="1200" dirty="0" smtClean="0">
                <a:solidFill>
                  <a:schemeClr val="tx1"/>
                </a:solidFill>
                <a:effectLst/>
                <a:latin typeface="+mn-lt"/>
                <a:ea typeface="+mn-ea"/>
                <a:cs typeface="+mn-cs"/>
              </a:rPr>
              <a:t>がコンピュータ</a:t>
            </a:r>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の覇権を握ったように、</a:t>
            </a:r>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は「生活サービス</a:t>
            </a:r>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」で覇権を握ることで、自らのビジネスを有利に展開しようというわけです。同様のアプローチを</a:t>
            </a:r>
            <a:r>
              <a:rPr kumimoji="1" lang="en-US" altLang="ja-JP" sz="1200" b="0" i="0" kern="1200" dirty="0" smtClean="0">
                <a:solidFill>
                  <a:schemeClr val="tx1"/>
                </a:solidFill>
                <a:effectLst/>
                <a:latin typeface="+mn-lt"/>
                <a:ea typeface="+mn-ea"/>
                <a:cs typeface="+mn-cs"/>
              </a:rPr>
              <a:t>Google</a:t>
            </a:r>
            <a:r>
              <a:rPr kumimoji="1" lang="ja-JP" altLang="en-US" sz="1200" b="0" i="0" kern="1200" dirty="0" smtClean="0">
                <a:solidFill>
                  <a:schemeClr val="tx1"/>
                </a:solidFill>
                <a:effectLst/>
                <a:latin typeface="+mn-lt"/>
                <a:ea typeface="+mn-ea"/>
                <a:cs typeface="+mn-cs"/>
              </a:rPr>
              <a:t>が</a:t>
            </a:r>
            <a:r>
              <a:rPr kumimoji="1" lang="en-US" altLang="ja-JP" sz="1200" b="0" i="0" kern="1200" dirty="0" smtClean="0">
                <a:solidFill>
                  <a:schemeClr val="tx1"/>
                </a:solidFill>
                <a:effectLst/>
                <a:latin typeface="+mn-lt"/>
                <a:ea typeface="+mn-ea"/>
                <a:cs typeface="+mn-cs"/>
              </a:rPr>
              <a:t>Google Home</a:t>
            </a:r>
            <a:r>
              <a:rPr kumimoji="1" lang="ja-JP" altLang="en-US" sz="1200" b="0" i="0" kern="1200" dirty="0" smtClean="0">
                <a:solidFill>
                  <a:schemeClr val="tx1"/>
                </a:solidFill>
                <a:effectLst/>
                <a:latin typeface="+mn-lt"/>
                <a:ea typeface="+mn-ea"/>
                <a:cs typeface="+mn-cs"/>
              </a:rPr>
              <a:t>でおこなっており、両者の覇権争いの行方に注目が集まっています。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259493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ドアノブに手をかけるとウェアラブルとの通信でロックが解除される。寒い冬の夜、帰宅時間にあわせて室温は自分好みになっていた。ドアを開けると明かりが灯り、お気に入りの曲が流れ始める。風呂も適温だ。」</a:t>
            </a:r>
          </a:p>
          <a:p>
            <a:r>
              <a:rPr kumimoji="1" lang="ja-JP" altLang="ja-JP" sz="1200" kern="1200" dirty="0" smtClean="0">
                <a:solidFill>
                  <a:schemeClr val="tx1"/>
                </a:solidFill>
                <a:effectLst/>
                <a:latin typeface="+mn-lt"/>
                <a:ea typeface="+mn-ea"/>
                <a:cs typeface="+mn-cs"/>
              </a:rPr>
              <a:t>「帰宅時間は、スマートフォンの</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や電車の運行情報などから予測されていた。お好みの室温や帰宅したらすぐ風呂に入ることなどは、室温を調整するサーモスタットや給湯器がいつの間にか覚えてしまった。」</a:t>
            </a:r>
          </a:p>
          <a:p>
            <a:r>
              <a:rPr kumimoji="1" lang="ja-JP" altLang="ja-JP" sz="1200" kern="1200" dirty="0" smtClean="0">
                <a:solidFill>
                  <a:schemeClr val="tx1"/>
                </a:solidFill>
                <a:effectLst/>
                <a:latin typeface="+mn-lt"/>
                <a:ea typeface="+mn-ea"/>
                <a:cs typeface="+mn-cs"/>
              </a:rPr>
              <a:t>「一息ついて、テレビをつけると、自分の好みに合った番組が録画されていて、そのリストが表示される。さあ、どの番組から見ることにしようか・・・」</a:t>
            </a:r>
          </a:p>
          <a:p>
            <a:r>
              <a:rPr kumimoji="1" lang="ja-JP" altLang="ja-JP" sz="1200" kern="1200" dirty="0" smtClean="0">
                <a:solidFill>
                  <a:schemeClr val="tx1"/>
                </a:solidFill>
                <a:effectLst/>
                <a:latin typeface="+mn-lt"/>
                <a:ea typeface="+mn-ea"/>
                <a:cs typeface="+mn-cs"/>
              </a:rPr>
              <a:t>コンテキスト・テクノロジーが実現しようとしている未来です。コンテキストとは、「文脈」、「背景」、「脈絡」を意味し、コンピュータがユーザーの事情や背景を知り、必要とするサービスや情報を的確に予測したり、判断したりできるようになるでしょう。</a:t>
            </a:r>
          </a:p>
          <a:p>
            <a:r>
              <a:rPr kumimoji="1" lang="ja-JP" altLang="ja-JP" sz="1200" kern="1200" dirty="0" smtClean="0">
                <a:solidFill>
                  <a:schemeClr val="tx1"/>
                </a:solidFill>
                <a:effectLst/>
                <a:latin typeface="+mn-lt"/>
                <a:ea typeface="+mn-ea"/>
                <a:cs typeface="+mn-cs"/>
              </a:rPr>
              <a:t>この動きは、ウェアラブルや</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の普及で加速するでしょう。コンピュータはもはや受け身の機械ではなく、個人を識別し、その人が無意識に望んでいるものさえも予測し、手助けするアシスタントになろうとしています。</a:t>
            </a:r>
          </a:p>
          <a:p>
            <a:r>
              <a:rPr kumimoji="1" lang="ja-JP" altLang="ja-JP" sz="1200" kern="1200" dirty="0" smtClean="0">
                <a:solidFill>
                  <a:schemeClr val="tx1"/>
                </a:solidFill>
                <a:effectLst/>
                <a:latin typeface="+mn-lt"/>
                <a:ea typeface="+mn-ea"/>
                <a:cs typeface="+mn-cs"/>
              </a:rPr>
              <a:t>一方で、メールで打ち合わせ日程のやり取りをしていた相手が、予定を早めて前日のフライトでこちらに到着することまで、コンピュータが気を利かせてくれたとしたらどうでしょうか。先方にとっては、他人には、知られたくない、お忍びでの予定かもしれません。</a:t>
            </a:r>
          </a:p>
          <a:p>
            <a:r>
              <a:rPr kumimoji="1" lang="ja-JP" altLang="ja-JP" sz="1200" kern="1200" dirty="0" smtClean="0">
                <a:solidFill>
                  <a:schemeClr val="tx1"/>
                </a:solidFill>
                <a:effectLst/>
                <a:latin typeface="+mn-lt"/>
                <a:ea typeface="+mn-ea"/>
                <a:cs typeface="+mn-cs"/>
              </a:rPr>
              <a:t>コンテキスト・テクノロジーは、生活を便利にし、快適にしてくれそうです。しかし、その一方で、余計なお世話になるかもしれません。</a:t>
            </a:r>
          </a:p>
          <a:p>
            <a:r>
              <a:rPr kumimoji="1" lang="ja-JP" altLang="ja-JP" sz="1200" kern="1200" smtClean="0">
                <a:solidFill>
                  <a:schemeClr val="tx1"/>
                </a:solidFill>
                <a:effectLst/>
                <a:latin typeface="+mn-lt"/>
                <a:ea typeface="+mn-ea"/>
                <a:cs typeface="+mn-cs"/>
              </a:rPr>
              <a:t>プライバシーをどこまで提供するかは、悩ましいことです。沈黙する権利、情報を削除する権利などが正しく行使され、自らの意志でプライバシーを管理できる社会的コンセンサスやリテラシーが求められるよう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24856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f"/><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f"/><Relationship Id="rId3" Type="http://schemas.openxmlformats.org/officeDocument/2006/relationships/image" Target="../media/image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jpg"/><Relationship Id="rId5" Type="http://schemas.openxmlformats.org/officeDocument/2006/relationships/image" Target="../media/image16.png"/><Relationship Id="rId6" Type="http://schemas.openxmlformats.org/officeDocument/2006/relationships/image" Target="../media/image10.png"/><Relationship Id="rId7"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tiff"/><Relationship Id="rId6"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jpeg"/><Relationship Id="rId13"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9.png"/><Relationship Id="rId9" Type="http://schemas.openxmlformats.org/officeDocument/2006/relationships/image" Target="../media/image8.png"/><Relationship Id="rId10"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1" Type="http://schemas.openxmlformats.org/officeDocument/2006/relationships/image" Target="../media/image39.tiff"/><Relationship Id="rId12" Type="http://schemas.openxmlformats.org/officeDocument/2006/relationships/image" Target="../media/image40.tiff"/><Relationship Id="rId13" Type="http://schemas.openxmlformats.org/officeDocument/2006/relationships/image" Target="../media/image41.tiff"/><Relationship Id="rId14" Type="http://schemas.openxmlformats.org/officeDocument/2006/relationships/image" Target="../media/image42.tiff"/><Relationship Id="rId15" Type="http://schemas.openxmlformats.org/officeDocument/2006/relationships/image" Target="../media/image43.tiff"/><Relationship Id="rId1" Type="http://schemas.openxmlformats.org/officeDocument/2006/relationships/slideLayout" Target="../slideLayouts/slideLayout6.xml"/><Relationship Id="rId2" Type="http://schemas.openxmlformats.org/officeDocument/2006/relationships/image" Target="../media/image30.tiff"/><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tiff"/><Relationship Id="rId6" Type="http://schemas.openxmlformats.org/officeDocument/2006/relationships/image" Target="../media/image34.tiff"/><Relationship Id="rId7" Type="http://schemas.openxmlformats.org/officeDocument/2006/relationships/image" Target="../media/image35.tiff"/><Relationship Id="rId8" Type="http://schemas.openxmlformats.org/officeDocument/2006/relationships/image" Target="../media/image36.tiff"/><Relationship Id="rId9" Type="http://schemas.openxmlformats.org/officeDocument/2006/relationships/image" Target="../media/image37.tiff"/><Relationship Id="rId10" Type="http://schemas.openxmlformats.org/officeDocument/2006/relationships/image" Target="../media/image3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tiff"/><Relationship Id="rId5" Type="http://schemas.openxmlformats.org/officeDocument/2006/relationships/image" Target="../media/image46.tiff"/><Relationship Id="rId6" Type="http://schemas.openxmlformats.org/officeDocument/2006/relationships/image" Target="../media/image47.tif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48.jp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49.tiff"/></Relationships>
</file>

<file path=ppt/slides/_rels/slide27.xml.rels><?xml version="1.0" encoding="UTF-8" standalone="yes"?>
<Relationships xmlns="http://schemas.openxmlformats.org/package/2006/relationships"><Relationship Id="rId11" Type="http://schemas.openxmlformats.org/officeDocument/2006/relationships/image" Target="../media/image48.jpg"/><Relationship Id="rId12" Type="http://schemas.openxmlformats.org/officeDocument/2006/relationships/image" Target="../media/image6.jpg"/><Relationship Id="rId13" Type="http://schemas.openxmlformats.org/officeDocument/2006/relationships/image" Target="../media/image55.tiff"/><Relationship Id="rId1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50.png"/><Relationship Id="rId3" Type="http://schemas.microsoft.com/office/2007/relationships/hdphoto" Target="../media/hdphoto2.wdp"/><Relationship Id="rId4" Type="http://schemas.openxmlformats.org/officeDocument/2006/relationships/image" Target="../media/image7.jpg"/><Relationship Id="rId5" Type="http://schemas.openxmlformats.org/officeDocument/2006/relationships/image" Target="../media/image25.png"/><Relationship Id="rId6" Type="http://schemas.openxmlformats.org/officeDocument/2006/relationships/image" Target="../media/image9.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tiff"/></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tiff"/><Relationship Id="rId5" Type="http://schemas.openxmlformats.org/officeDocument/2006/relationships/image" Target="../media/image59.jp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61.tiff"/><Relationship Id="rId5" Type="http://schemas.openxmlformats.org/officeDocument/2006/relationships/image" Target="../media/image62.tiff"/><Relationship Id="rId6" Type="http://schemas.openxmlformats.org/officeDocument/2006/relationships/image" Target="../media/image63.tiff"/><Relationship Id="rId7" Type="http://schemas.openxmlformats.org/officeDocument/2006/relationships/image" Target="../media/image64.tiff"/><Relationship Id="rId8" Type="http://schemas.openxmlformats.org/officeDocument/2006/relationships/image" Target="../media/image65.tiff"/><Relationship Id="rId9" Type="http://schemas.openxmlformats.org/officeDocument/2006/relationships/image" Target="../media/image66.tiff"/><Relationship Id="rId10" Type="http://schemas.openxmlformats.org/officeDocument/2006/relationships/image" Target="../media/image67.tiff"/><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tiff"/><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tiff"/><Relationship Id="rId8" Type="http://schemas.openxmlformats.org/officeDocument/2006/relationships/image" Target="../media/image73.tiff"/><Relationship Id="rId9" Type="http://schemas.openxmlformats.org/officeDocument/2006/relationships/image" Target="../media/image8.png"/><Relationship Id="rId10" Type="http://schemas.openxmlformats.org/officeDocument/2006/relationships/image" Target="../media/image74.jp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48.jpg"/><Relationship Id="rId5" Type="http://schemas.openxmlformats.org/officeDocument/2006/relationships/image" Target="../media/image58.tiff"/><Relationship Id="rId6" Type="http://schemas.openxmlformats.org/officeDocument/2006/relationships/image" Target="../media/image74.jp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tiff"/><Relationship Id="rId1" Type="http://schemas.openxmlformats.org/officeDocument/2006/relationships/slideLayout" Target="../slideLayouts/slideLayout6.xml"/><Relationship Id="rId2" Type="http://schemas.openxmlformats.org/officeDocument/2006/relationships/image" Target="../media/image7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tiff"/></Relationships>
</file>

<file path=ppt/slides/_rels/slide35.xml.rels><?xml version="1.0" encoding="UTF-8" standalone="yes"?>
<Relationships xmlns="http://schemas.openxmlformats.org/package/2006/relationships"><Relationship Id="rId11" Type="http://schemas.openxmlformats.org/officeDocument/2006/relationships/image" Target="../media/image87.jpg"/><Relationship Id="rId12" Type="http://schemas.openxmlformats.org/officeDocument/2006/relationships/image" Target="../media/image88.jpg"/><Relationship Id="rId13" Type="http://schemas.openxmlformats.org/officeDocument/2006/relationships/image" Target="../media/image89.jpg"/><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79.jpg"/><Relationship Id="rId4" Type="http://schemas.openxmlformats.org/officeDocument/2006/relationships/image" Target="../media/image80.jpg"/><Relationship Id="rId5" Type="http://schemas.openxmlformats.org/officeDocument/2006/relationships/image" Target="../media/image81.jpg"/><Relationship Id="rId6" Type="http://schemas.openxmlformats.org/officeDocument/2006/relationships/image" Target="../media/image82.jpg"/><Relationship Id="rId7" Type="http://schemas.openxmlformats.org/officeDocument/2006/relationships/image" Target="../media/image83.jpg"/><Relationship Id="rId8" Type="http://schemas.openxmlformats.org/officeDocument/2006/relationships/image" Target="../media/image84.jpg"/><Relationship Id="rId9" Type="http://schemas.openxmlformats.org/officeDocument/2006/relationships/image" Target="../media/image85.jpg"/><Relationship Id="rId10" Type="http://schemas.openxmlformats.org/officeDocument/2006/relationships/image" Target="../media/image8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48.jpg"/><Relationship Id="rId5" Type="http://schemas.openxmlformats.org/officeDocument/2006/relationships/image" Target="../media/image90.png"/><Relationship Id="rId6" Type="http://schemas.openxmlformats.org/officeDocument/2006/relationships/image" Target="../media/image91.jp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59.jpg"/><Relationship Id="rId5" Type="http://schemas.openxmlformats.org/officeDocument/2006/relationships/image" Target="../media/image93.jpg"/><Relationship Id="rId6"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 Id="rId3" Type="http://schemas.openxmlformats.org/officeDocument/2006/relationships/hyperlink" Target="http://www.netcommerce.co.j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jp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2800" dirty="0" smtClean="0">
                <a:latin typeface="Hiragino Kaku Gothic StdN W8" charset="-128"/>
                <a:ea typeface="Hiragino Kaku Gothic StdN W8" charset="-128"/>
                <a:cs typeface="Hiragino Kaku Gothic StdN W8" charset="-128"/>
              </a:rPr>
              <a:t>AI</a:t>
            </a:r>
            <a:r>
              <a:rPr lang="ja-JP" altLang="en-US" sz="2800" dirty="0" smtClean="0">
                <a:latin typeface="Hiragino Kaku Gothic StdN W8" charset="-128"/>
                <a:ea typeface="Hiragino Kaku Gothic StdN W8" charset="-128"/>
                <a:cs typeface="Hiragino Kaku Gothic StdN W8" charset="-128"/>
              </a:rPr>
              <a:t>／人工知能</a:t>
            </a:r>
            <a:r>
              <a:rPr lang="en-US" altLang="ja-JP" sz="2800" dirty="0" smtClean="0">
                <a:latin typeface="Hiragino Kaku Gothic StdN W8" charset="-128"/>
                <a:ea typeface="Hiragino Kaku Gothic StdN W8" charset="-128"/>
                <a:cs typeface="Hiragino Kaku Gothic StdN W8" charset="-128"/>
              </a:rPr>
              <a:t/>
            </a:r>
            <a:br>
              <a:rPr lang="en-US" altLang="ja-JP" sz="2800" dirty="0" smtClean="0">
                <a:latin typeface="Hiragino Kaku Gothic StdN W8" charset="-128"/>
                <a:ea typeface="Hiragino Kaku Gothic StdN W8" charset="-128"/>
                <a:cs typeface="Hiragino Kaku Gothic StdN W8" charset="-128"/>
              </a:rPr>
            </a:br>
            <a:r>
              <a:rPr lang="en-US" altLang="ja-JP" sz="1200" dirty="0" smtClean="0">
                <a:latin typeface="Hiragino Kaku Gothic Std W8" charset="-128"/>
                <a:ea typeface="Hiragino Kaku Gothic Std W8" charset="-128"/>
                <a:cs typeface="Hiragino Kaku Gothic Std W8" charset="-128"/>
              </a:rPr>
              <a:t>Artificial Intelligence</a:t>
            </a:r>
            <a:endParaRPr kumimoji="1" lang="ja-JP" altLang="en-US" sz="12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smtClean="0">
                <a:latin typeface="Meiryo" charset="-128"/>
                <a:ea typeface="Meiryo" charset="-128"/>
                <a:cs typeface="Meiryo" charset="-128"/>
              </a:rPr>
              <a:t>IT</a:t>
            </a:r>
            <a:r>
              <a:rPr kumimoji="1" lang="ja-JP" altLang="en-US" dirty="0" smtClean="0">
                <a:latin typeface="Meiryo" charset="-128"/>
                <a:ea typeface="Meiryo" charset="-128"/>
                <a:cs typeface="Meiryo" charset="-128"/>
              </a:rPr>
              <a:t>ソリューション塾</a:t>
            </a:r>
            <a:r>
              <a:rPr kumimoji="1" lang="ja-JP" altLang="en-US" dirty="0" smtClean="0">
                <a:latin typeface="Meiryo" charset="-128"/>
                <a:ea typeface="Meiryo" charset="-128"/>
                <a:cs typeface="Meiryo" charset="-128"/>
              </a:rPr>
              <a:t>・第</a:t>
            </a:r>
            <a:r>
              <a:rPr kumimoji="1" lang="en-US" altLang="ja-JP" dirty="0" smtClean="0">
                <a:latin typeface="Meiryo" charset="-128"/>
                <a:ea typeface="Meiryo" charset="-128"/>
                <a:cs typeface="Meiryo" charset="-128"/>
              </a:rPr>
              <a:t>25</a:t>
            </a:r>
            <a:r>
              <a:rPr kumimoji="1" lang="ja-JP" altLang="en-US" dirty="0" smtClean="0">
                <a:latin typeface="Meiryo" charset="-128"/>
                <a:ea typeface="Meiryo" charset="-128"/>
                <a:cs typeface="Meiryo" charset="-128"/>
              </a:rPr>
              <a:t>期</a:t>
            </a:r>
            <a:endParaRPr kumimoji="1" lang="en-US" altLang="ja-JP" dirty="0" smtClean="0">
              <a:latin typeface="Meiryo" charset="-128"/>
              <a:ea typeface="Meiryo" charset="-128"/>
              <a:cs typeface="Meiryo" charset="-128"/>
            </a:endParaRPr>
          </a:p>
          <a:p>
            <a:endParaRPr kumimoji="1" lang="en-US" altLang="ja-JP" dirty="0" smtClean="0">
              <a:latin typeface="Meiryo" charset="-128"/>
              <a:ea typeface="Meiryo" charset="-128"/>
              <a:cs typeface="Meiryo" charset="-128"/>
            </a:endParaRPr>
          </a:p>
          <a:p>
            <a:r>
              <a:rPr kumimoji="1" lang="en-US" altLang="ja-JP" dirty="0" smtClean="0">
                <a:latin typeface="Meiryo" charset="-128"/>
                <a:ea typeface="Meiryo" charset="-128"/>
                <a:cs typeface="Meiryo" charset="-128"/>
              </a:rPr>
              <a:t>2017</a:t>
            </a:r>
            <a:r>
              <a:rPr kumimoji="1" lang="ja-JP" altLang="en-US" dirty="0" smtClean="0">
                <a:latin typeface="Meiryo" charset="-128"/>
                <a:ea typeface="Meiryo" charset="-128"/>
                <a:cs typeface="Meiryo" charset="-128"/>
              </a:rPr>
              <a:t>年</a:t>
            </a:r>
            <a:r>
              <a:rPr lang="en-US" altLang="ja-JP" dirty="0" smtClean="0">
                <a:latin typeface="Meiryo" charset="-128"/>
                <a:ea typeface="Meiryo" charset="-128"/>
                <a:cs typeface="Meiryo" charset="-128"/>
              </a:rPr>
              <a:t>6</a:t>
            </a:r>
            <a:r>
              <a:rPr kumimoji="1" lang="ja-JP" altLang="en-US" dirty="0" smtClean="0">
                <a:latin typeface="Meiryo" charset="-128"/>
                <a:ea typeface="Meiryo" charset="-128"/>
                <a:cs typeface="Meiryo" charset="-128"/>
              </a:rPr>
              <a:t>月</a:t>
            </a:r>
            <a:r>
              <a:rPr lang="en-US" altLang="ja-JP" dirty="0" smtClean="0">
                <a:latin typeface="Meiryo" charset="-128"/>
                <a:ea typeface="Meiryo" charset="-128"/>
                <a:cs typeface="Meiryo" charset="-128"/>
              </a:rPr>
              <a:t>14</a:t>
            </a:r>
            <a:r>
              <a:rPr lang="ja-JP" altLang="en-US" dirty="0" smtClean="0">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知的望遠鏡</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35418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ローチャート: 磁気ディスク 20"/>
          <p:cNvSpPr/>
          <p:nvPr/>
        </p:nvSpPr>
        <p:spPr>
          <a:xfrm>
            <a:off x="706654" y="4239205"/>
            <a:ext cx="1462127" cy="1281039"/>
          </a:xfrm>
          <a:prstGeom prst="flowChartMagneticDisk">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専門家と</a:t>
            </a:r>
            <a:r>
              <a:rPr lang="ja-JP" altLang="en-US" dirty="0" smtClean="0"/>
              <a:t>人工知能</a:t>
            </a:r>
            <a:endParaRPr kumimoji="1" lang="ja-JP" altLang="en-US" dirty="0"/>
          </a:p>
        </p:txBody>
      </p:sp>
      <p:sp>
        <p:nvSpPr>
          <p:cNvPr id="3" name="スライド番号プレースホルダー 2"/>
          <p:cNvSpPr>
            <a:spLocks noGrp="1"/>
          </p:cNvSpPr>
          <p:nvPr>
            <p:ph type="sldNum" sz="quarter" idx="12"/>
          </p:nvPr>
        </p:nvSpPr>
        <p:spPr>
          <a:xfrm>
            <a:off x="6932246" y="6651704"/>
            <a:ext cx="2133600" cy="217800"/>
          </a:xfrm>
        </p:spPr>
        <p:txBody>
          <a:bodyPr/>
          <a:lstStyle/>
          <a:p>
            <a:fld id="{8FF8CC5D-A65D-5946-99B5-645367A967AD}" type="slidenum">
              <a:rPr kumimoji="1" lang="ja-JP" altLang="en-US" smtClean="0"/>
              <a:t>11</a:t>
            </a:fld>
            <a:endParaRPr kumimoji="1" lang="ja-JP" altLang="en-US"/>
          </a:p>
        </p:txBody>
      </p:sp>
      <p:pic>
        <p:nvPicPr>
          <p:cNvPr id="18" name="図 17"/>
          <p:cNvPicPr>
            <a:picLocks noChangeAspect="1"/>
          </p:cNvPicPr>
          <p:nvPr/>
        </p:nvPicPr>
        <p:blipFill>
          <a:blip r:embed="rId2">
            <a:duotone>
              <a:schemeClr val="accent5">
                <a:shade val="45000"/>
                <a:satMod val="135000"/>
              </a:schemeClr>
              <a:prstClr val="white"/>
            </a:duotone>
          </a:blip>
          <a:stretch>
            <a:fillRect/>
          </a:stretch>
        </p:blipFill>
        <p:spPr>
          <a:xfrm>
            <a:off x="662039" y="1729948"/>
            <a:ext cx="783303" cy="783303"/>
          </a:xfrm>
          <a:prstGeom prst="rect">
            <a:avLst/>
          </a:prstGeom>
        </p:spPr>
      </p:pic>
      <p:pic>
        <p:nvPicPr>
          <p:cNvPr id="37" name="図 36"/>
          <p:cNvPicPr>
            <a:picLocks noChangeAspect="1"/>
          </p:cNvPicPr>
          <p:nvPr/>
        </p:nvPicPr>
        <p:blipFill>
          <a:blip r:embed="rId2">
            <a:duotone>
              <a:schemeClr val="bg2">
                <a:shade val="45000"/>
                <a:satMod val="135000"/>
              </a:schemeClr>
              <a:prstClr val="white"/>
            </a:duotone>
          </a:blip>
          <a:stretch>
            <a:fillRect/>
          </a:stretch>
        </p:blipFill>
        <p:spPr>
          <a:xfrm>
            <a:off x="1445342" y="1729948"/>
            <a:ext cx="783303" cy="783303"/>
          </a:xfrm>
          <a:prstGeom prst="rect">
            <a:avLst/>
          </a:prstGeom>
        </p:spPr>
      </p:pic>
      <p:pic>
        <p:nvPicPr>
          <p:cNvPr id="38" name="図 37"/>
          <p:cNvPicPr>
            <a:picLocks noChangeAspect="1"/>
          </p:cNvPicPr>
          <p:nvPr/>
        </p:nvPicPr>
        <p:blipFill>
          <a:blip r:embed="rId2">
            <a:duotone>
              <a:schemeClr val="accent3">
                <a:shade val="45000"/>
                <a:satMod val="135000"/>
              </a:schemeClr>
              <a:prstClr val="white"/>
            </a:duotone>
          </a:blip>
          <a:stretch>
            <a:fillRect/>
          </a:stretch>
        </p:blipFill>
        <p:spPr>
          <a:xfrm>
            <a:off x="1445342" y="1753177"/>
            <a:ext cx="783303" cy="783303"/>
          </a:xfrm>
          <a:prstGeom prst="rect">
            <a:avLst/>
          </a:prstGeom>
        </p:spPr>
      </p:pic>
      <p:pic>
        <p:nvPicPr>
          <p:cNvPr id="41" name="図 40"/>
          <p:cNvPicPr>
            <a:picLocks noChangeAspect="1"/>
          </p:cNvPicPr>
          <p:nvPr/>
        </p:nvPicPr>
        <p:blipFill>
          <a:blip r:embed="rId2">
            <a:duotone>
              <a:schemeClr val="accent6">
                <a:shade val="45000"/>
                <a:satMod val="135000"/>
              </a:schemeClr>
              <a:prstClr val="white"/>
            </a:duotone>
          </a:blip>
          <a:stretch>
            <a:fillRect/>
          </a:stretch>
        </p:blipFill>
        <p:spPr>
          <a:xfrm>
            <a:off x="706654" y="2357400"/>
            <a:ext cx="783303" cy="783303"/>
          </a:xfrm>
          <a:prstGeom prst="rect">
            <a:avLst/>
          </a:prstGeom>
        </p:spPr>
      </p:pic>
      <p:pic>
        <p:nvPicPr>
          <p:cNvPr id="39" name="図 38"/>
          <p:cNvPicPr>
            <a:picLocks noChangeAspect="1"/>
          </p:cNvPicPr>
          <p:nvPr/>
        </p:nvPicPr>
        <p:blipFill>
          <a:blip r:embed="rId2">
            <a:duotone>
              <a:schemeClr val="accent4">
                <a:shade val="45000"/>
                <a:satMod val="135000"/>
              </a:schemeClr>
              <a:prstClr val="white"/>
            </a:duotone>
          </a:blip>
          <a:stretch>
            <a:fillRect/>
          </a:stretch>
        </p:blipFill>
        <p:spPr>
          <a:xfrm>
            <a:off x="1053690" y="2007658"/>
            <a:ext cx="783303" cy="783303"/>
          </a:xfrm>
          <a:prstGeom prst="rect">
            <a:avLst/>
          </a:prstGeom>
        </p:spPr>
      </p:pic>
      <p:grpSp>
        <p:nvGrpSpPr>
          <p:cNvPr id="14" name="図形グループ 13"/>
          <p:cNvGrpSpPr/>
          <p:nvPr/>
        </p:nvGrpSpPr>
        <p:grpSpPr>
          <a:xfrm>
            <a:off x="1621527" y="2104740"/>
            <a:ext cx="430933" cy="929476"/>
            <a:chOff x="1946324" y="4125162"/>
            <a:chExt cx="969964" cy="2007872"/>
          </a:xfrm>
          <a:solidFill>
            <a:srgbClr val="0432FF"/>
          </a:solidFill>
        </p:grpSpPr>
        <p:sp>
          <p:nvSpPr>
            <p:cNvPr id="15" name="円/楕円 1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正方形/長方形 18"/>
          <p:cNvSpPr/>
          <p:nvPr/>
        </p:nvSpPr>
        <p:spPr>
          <a:xfrm>
            <a:off x="2728795" y="1753177"/>
            <a:ext cx="2625213"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smtClean="0">
                <a:solidFill>
                  <a:srgbClr val="FFFFFF"/>
                </a:solidFill>
                <a:latin typeface="Meiryo" charset="-128"/>
                <a:ea typeface="Meiryo" charset="-128"/>
                <a:cs typeface="Meiryo" charset="-128"/>
              </a:rPr>
              <a:t>学習・考察</a:t>
            </a:r>
            <a:endParaRPr kumimoji="1" lang="ja-JP" altLang="en-US" sz="2800" dirty="0">
              <a:solidFill>
                <a:srgbClr val="FFFFFF"/>
              </a:solidFill>
              <a:latin typeface="Meiryo" charset="-128"/>
              <a:ea typeface="Meiryo" charset="-128"/>
              <a:cs typeface="Meiryo" charset="-128"/>
            </a:endParaRPr>
          </a:p>
        </p:txBody>
      </p:sp>
      <p:sp>
        <p:nvSpPr>
          <p:cNvPr id="43" name="正方形/長方形 42"/>
          <p:cNvSpPr/>
          <p:nvPr/>
        </p:nvSpPr>
        <p:spPr>
          <a:xfrm>
            <a:off x="5677393" y="1753177"/>
            <a:ext cx="1329099"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44" name="正方形/長方形 43"/>
          <p:cNvSpPr/>
          <p:nvPr/>
        </p:nvSpPr>
        <p:spPr>
          <a:xfrm>
            <a:off x="7334496" y="1753177"/>
            <a:ext cx="1329099"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洞察</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決定</a:t>
            </a:r>
            <a:endParaRPr kumimoji="1" lang="ja-JP" altLang="en-US" sz="2000" dirty="0">
              <a:solidFill>
                <a:srgbClr val="FFFFFF"/>
              </a:solidFill>
              <a:latin typeface="Meiryo" charset="-128"/>
              <a:ea typeface="Meiryo" charset="-128"/>
              <a:cs typeface="Meiryo" charset="-128"/>
            </a:endParaRPr>
          </a:p>
        </p:txBody>
      </p:sp>
      <p:sp>
        <p:nvSpPr>
          <p:cNvPr id="53" name="正方形/長方形 52"/>
          <p:cNvSpPr/>
          <p:nvPr/>
        </p:nvSpPr>
        <p:spPr>
          <a:xfrm>
            <a:off x="2728795" y="4239205"/>
            <a:ext cx="2625213"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機械学習</a:t>
            </a:r>
            <a:endParaRPr kumimoji="1" lang="en-US" altLang="ja-JP" sz="2800"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a:t>
            </a:r>
            <a:r>
              <a:rPr lang="ja-JP" altLang="en-US" sz="1400" dirty="0" smtClean="0">
                <a:solidFill>
                  <a:srgbClr val="FFFFFF"/>
                </a:solidFill>
                <a:latin typeface="Meiryo" charset="-128"/>
                <a:ea typeface="Meiryo" charset="-128"/>
                <a:cs typeface="Meiryo" charset="-128"/>
              </a:rPr>
              <a:t>ディープラーニング</a:t>
            </a:r>
            <a:r>
              <a:rPr lang="en-US" altLang="ja-JP" sz="1400" dirty="0" smtClean="0">
                <a:solidFill>
                  <a:srgbClr val="FFFFFF"/>
                </a:solidFill>
                <a:latin typeface="Meiryo" charset="-128"/>
                <a:ea typeface="Meiryo" charset="-128"/>
                <a:cs typeface="Meiryo" charset="-128"/>
              </a:rPr>
              <a:t>)</a:t>
            </a:r>
          </a:p>
        </p:txBody>
      </p:sp>
      <p:sp>
        <p:nvSpPr>
          <p:cNvPr id="54" name="正方形/長方形 53"/>
          <p:cNvSpPr/>
          <p:nvPr/>
        </p:nvSpPr>
        <p:spPr>
          <a:xfrm>
            <a:off x="5677393" y="4239205"/>
            <a:ext cx="1329099"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55" name="正方形/長方形 54"/>
          <p:cNvSpPr/>
          <p:nvPr/>
        </p:nvSpPr>
        <p:spPr>
          <a:xfrm>
            <a:off x="7334496" y="4239205"/>
            <a:ext cx="1329099" cy="128103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smtClean="0">
                <a:solidFill>
                  <a:srgbClr val="FFFFFF"/>
                </a:solidFill>
                <a:latin typeface="Meiryo" charset="-128"/>
                <a:ea typeface="Meiryo" charset="-128"/>
                <a:cs typeface="Meiryo" charset="-128"/>
              </a:rPr>
              <a:t>洞察</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決定</a:t>
            </a:r>
            <a:endParaRPr kumimoji="1" lang="ja-JP" altLang="en-US" sz="2000" dirty="0">
              <a:solidFill>
                <a:srgbClr val="FFFFFF"/>
              </a:solidFill>
              <a:latin typeface="Meiryo" charset="-128"/>
              <a:ea typeface="Meiryo" charset="-128"/>
              <a:cs typeface="Meiryo" charset="-128"/>
            </a:endParaRPr>
          </a:p>
        </p:txBody>
      </p:sp>
      <p:sp>
        <p:nvSpPr>
          <p:cNvPr id="22" name="テキスト ボックス 21"/>
          <p:cNvSpPr txBox="1"/>
          <p:nvPr/>
        </p:nvSpPr>
        <p:spPr>
          <a:xfrm>
            <a:off x="684346" y="4787750"/>
            <a:ext cx="1521991" cy="461665"/>
          </a:xfrm>
          <a:prstGeom prst="rect">
            <a:avLst/>
          </a:prstGeom>
          <a:noFill/>
        </p:spPr>
        <p:txBody>
          <a:bodyPr wrap="square" rtlCol="0">
            <a:spAutoFit/>
          </a:bodyPr>
          <a:lstStyle/>
          <a:p>
            <a:pPr algn="ctr"/>
            <a:r>
              <a:rPr kumimoji="1" lang="en-US" altLang="ja-JP" sz="2400" b="1" smtClean="0">
                <a:solidFill>
                  <a:schemeClr val="bg1"/>
                </a:solidFill>
              </a:rPr>
              <a:t>BIG </a:t>
            </a:r>
            <a:r>
              <a:rPr lang="en-US" altLang="ja-JP" sz="2400" b="1" dirty="0" smtClean="0">
                <a:solidFill>
                  <a:schemeClr val="bg1"/>
                </a:solidFill>
              </a:rPr>
              <a:t>DATA</a:t>
            </a:r>
            <a:endParaRPr kumimoji="1" lang="en-US" altLang="ja-JP" sz="2400" b="1" dirty="0" smtClean="0">
              <a:solidFill>
                <a:schemeClr val="bg1"/>
              </a:solidFill>
            </a:endParaRPr>
          </a:p>
        </p:txBody>
      </p:sp>
      <p:grpSp>
        <p:nvGrpSpPr>
          <p:cNvPr id="71" name="図形グループ 70"/>
          <p:cNvGrpSpPr/>
          <p:nvPr/>
        </p:nvGrpSpPr>
        <p:grpSpPr>
          <a:xfrm>
            <a:off x="4943093" y="1321002"/>
            <a:ext cx="317090" cy="689732"/>
            <a:chOff x="1946324" y="4125162"/>
            <a:chExt cx="969964" cy="2007872"/>
          </a:xfrm>
          <a:solidFill>
            <a:srgbClr val="0432FF"/>
          </a:solidFill>
        </p:grpSpPr>
        <p:sp>
          <p:nvSpPr>
            <p:cNvPr id="72" name="円/楕円 7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6615156" y="1321002"/>
            <a:ext cx="317090" cy="689732"/>
            <a:chOff x="1946324" y="4125162"/>
            <a:chExt cx="969964" cy="2007872"/>
          </a:xfrm>
          <a:solidFill>
            <a:srgbClr val="0432FF"/>
          </a:solidFill>
        </p:grpSpPr>
        <p:sp>
          <p:nvSpPr>
            <p:cNvPr id="75" name="円/楕円 7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7" name="図形グループ 76"/>
          <p:cNvGrpSpPr/>
          <p:nvPr/>
        </p:nvGrpSpPr>
        <p:grpSpPr>
          <a:xfrm>
            <a:off x="8217065" y="1321002"/>
            <a:ext cx="317090" cy="689732"/>
            <a:chOff x="1946324" y="4125162"/>
            <a:chExt cx="969964" cy="2007872"/>
          </a:xfrm>
          <a:solidFill>
            <a:srgbClr val="0432FF"/>
          </a:solidFill>
        </p:grpSpPr>
        <p:sp>
          <p:nvSpPr>
            <p:cNvPr id="78" name="円/楕円 7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論理積ゲート 7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0" name="図 79"/>
          <p:cNvPicPr>
            <a:picLocks noChangeAspect="1"/>
          </p:cNvPicPr>
          <p:nvPr/>
        </p:nvPicPr>
        <p:blipFill>
          <a:blip r:embed="rId3">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4603650" y="5249415"/>
            <a:ext cx="745739" cy="697660"/>
          </a:xfrm>
          <a:prstGeom prst="rect">
            <a:avLst/>
          </a:prstGeom>
          <a:effectLst>
            <a:outerShdw blurRad="50800" dist="38100" dir="2700000" algn="tl" rotWithShape="0">
              <a:prstClr val="black">
                <a:alpha val="40000"/>
              </a:prstClr>
            </a:outerShdw>
          </a:effectLst>
        </p:spPr>
      </p:pic>
      <p:pic>
        <p:nvPicPr>
          <p:cNvPr id="81" name="図 80"/>
          <p:cNvPicPr>
            <a:picLocks noChangeAspect="1"/>
          </p:cNvPicPr>
          <p:nvPr/>
        </p:nvPicPr>
        <p:blipFill>
          <a:blip r:embed="rId3">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6260753" y="5249415"/>
            <a:ext cx="745739" cy="697660"/>
          </a:xfrm>
          <a:prstGeom prst="rect">
            <a:avLst/>
          </a:prstGeom>
          <a:effectLst>
            <a:outerShdw blurRad="50800" dist="38100" dir="2700000" algn="tl" rotWithShape="0">
              <a:prstClr val="black">
                <a:alpha val="40000"/>
              </a:prstClr>
            </a:outerShdw>
          </a:effectLst>
        </p:spPr>
      </p:pic>
      <p:pic>
        <p:nvPicPr>
          <p:cNvPr id="82" name="図 81"/>
          <p:cNvPicPr>
            <a:picLocks noChangeAspect="1"/>
          </p:cNvPicPr>
          <p:nvPr/>
        </p:nvPicPr>
        <p:blipFill>
          <a:blip r:embed="rId3">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8072314" y="5249415"/>
            <a:ext cx="745739" cy="697660"/>
          </a:xfrm>
          <a:prstGeom prst="rect">
            <a:avLst/>
          </a:prstGeom>
          <a:effectLst>
            <a:outerShdw blurRad="50800" dist="38100" dir="2700000" algn="tl" rotWithShape="0">
              <a:prstClr val="black">
                <a:alpha val="40000"/>
              </a:prstClr>
            </a:outerShdw>
          </a:effectLst>
        </p:spPr>
      </p:pic>
      <p:grpSp>
        <p:nvGrpSpPr>
          <p:cNvPr id="83" name="図形グループ 82"/>
          <p:cNvGrpSpPr/>
          <p:nvPr/>
        </p:nvGrpSpPr>
        <p:grpSpPr>
          <a:xfrm>
            <a:off x="8286640" y="3850138"/>
            <a:ext cx="317090" cy="689732"/>
            <a:chOff x="1946324" y="4125162"/>
            <a:chExt cx="969964" cy="2007872"/>
          </a:xfrm>
          <a:solidFill>
            <a:srgbClr val="0432FF"/>
          </a:solidFill>
        </p:grpSpPr>
        <p:sp>
          <p:nvSpPr>
            <p:cNvPr id="84" name="円/楕円 8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右矢印 23"/>
          <p:cNvSpPr/>
          <p:nvPr/>
        </p:nvSpPr>
        <p:spPr>
          <a:xfrm>
            <a:off x="2208191" y="190341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右矢印 85"/>
          <p:cNvSpPr/>
          <p:nvPr/>
        </p:nvSpPr>
        <p:spPr>
          <a:xfrm>
            <a:off x="5145144" y="1913682"/>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矢印 86"/>
          <p:cNvSpPr/>
          <p:nvPr/>
        </p:nvSpPr>
        <p:spPr>
          <a:xfrm>
            <a:off x="6864929" y="1895848"/>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a:off x="2228645" y="438955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右矢印 88"/>
          <p:cNvSpPr/>
          <p:nvPr/>
        </p:nvSpPr>
        <p:spPr>
          <a:xfrm>
            <a:off x="5208711" y="4415850"/>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矢印 89"/>
          <p:cNvSpPr/>
          <p:nvPr/>
        </p:nvSpPr>
        <p:spPr>
          <a:xfrm>
            <a:off x="6928496" y="4398016"/>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662039" y="1209368"/>
            <a:ext cx="2723823" cy="369332"/>
          </a:xfrm>
          <a:prstGeom prst="rect">
            <a:avLst/>
          </a:prstGeom>
          <a:noFill/>
        </p:spPr>
        <p:txBody>
          <a:bodyPr wrap="none" rtlCol="0">
            <a:spAutoFit/>
          </a:bodyPr>
          <a:lstStyle/>
          <a:p>
            <a:r>
              <a:rPr kumimoji="1" lang="ja-JP" altLang="en-US" smtClean="0">
                <a:solidFill>
                  <a:srgbClr val="0070C0"/>
                </a:solidFill>
                <a:latin typeface="Meiryo" charset="-128"/>
                <a:ea typeface="Meiryo" charset="-128"/>
                <a:cs typeface="Meiryo" charset="-128"/>
              </a:rPr>
              <a:t>専門家によるアプローチ</a:t>
            </a:r>
            <a:endParaRPr kumimoji="1" lang="ja-JP" altLang="en-US">
              <a:solidFill>
                <a:srgbClr val="0070C0"/>
              </a:solidFill>
              <a:latin typeface="Meiryo" charset="-128"/>
              <a:ea typeface="Meiryo" charset="-128"/>
              <a:cs typeface="Meiryo" charset="-128"/>
            </a:endParaRPr>
          </a:p>
        </p:txBody>
      </p:sp>
      <p:sp>
        <p:nvSpPr>
          <p:cNvPr id="91" name="テキスト ボックス 90"/>
          <p:cNvSpPr txBox="1"/>
          <p:nvPr/>
        </p:nvSpPr>
        <p:spPr>
          <a:xfrm>
            <a:off x="662039" y="3701644"/>
            <a:ext cx="2954655" cy="369332"/>
          </a:xfrm>
          <a:prstGeom prst="rect">
            <a:avLst/>
          </a:prstGeom>
          <a:noFill/>
        </p:spPr>
        <p:txBody>
          <a:bodyPr wrap="none" rtlCol="0">
            <a:spAutoFit/>
          </a:bodyPr>
          <a:lstStyle/>
          <a:p>
            <a:r>
              <a:rPr kumimoji="1" lang="ja-JP" altLang="en-US" smtClean="0">
                <a:solidFill>
                  <a:schemeClr val="accent3">
                    <a:lumMod val="75000"/>
                  </a:schemeClr>
                </a:solidFill>
                <a:latin typeface="Meiryo" charset="-128"/>
                <a:ea typeface="Meiryo" charset="-128"/>
                <a:cs typeface="Meiryo" charset="-128"/>
              </a:rPr>
              <a:t>人工知能によるアプローチ</a:t>
            </a:r>
            <a:endParaRPr kumimoji="1" lang="ja-JP" altLang="en-US">
              <a:solidFill>
                <a:schemeClr val="accent3">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17610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人工知能は「知的望遠鏡」である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p:cNvPicPr>
            <a:picLocks noChangeAspect="1"/>
          </p:cNvPicPr>
          <p:nvPr/>
        </p:nvPicPr>
        <p:blipFill>
          <a:blip r:embed="rId2"/>
          <a:stretch>
            <a:fillRect/>
          </a:stretch>
        </p:blipFill>
        <p:spPr>
          <a:xfrm>
            <a:off x="404511" y="912082"/>
            <a:ext cx="8334977" cy="5209361"/>
          </a:xfrm>
          <a:prstGeom prst="rect">
            <a:avLst/>
          </a:prstGeom>
        </p:spPr>
      </p:pic>
      <p:pic>
        <p:nvPicPr>
          <p:cNvPr id="7" name="図 6"/>
          <p:cNvPicPr>
            <a:picLocks noChangeAspect="1"/>
          </p:cNvPicPr>
          <p:nvPr/>
        </p:nvPicPr>
        <p:blipFill>
          <a:blip r:embed="rId3"/>
          <a:stretch>
            <a:fillRect/>
          </a:stretch>
        </p:blipFill>
        <p:spPr>
          <a:xfrm>
            <a:off x="5334001" y="3516763"/>
            <a:ext cx="4114800" cy="3341237"/>
          </a:xfrm>
          <a:prstGeom prst="rect">
            <a:avLst/>
          </a:prstGeom>
        </p:spPr>
      </p:pic>
      <p:sp>
        <p:nvSpPr>
          <p:cNvPr id="8" name="テキスト ボックス 7"/>
          <p:cNvSpPr txBox="1"/>
          <p:nvPr/>
        </p:nvSpPr>
        <p:spPr>
          <a:xfrm>
            <a:off x="755374" y="5417076"/>
            <a:ext cx="5878532" cy="646331"/>
          </a:xfrm>
          <a:prstGeom prst="rect">
            <a:avLst/>
          </a:prstGeom>
          <a:noFill/>
        </p:spPr>
        <p:txBody>
          <a:bodyPr wrap="none" rtlCol="0">
            <a:spAutoFit/>
          </a:bodyPr>
          <a:lstStyle/>
          <a:p>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ディープラーニング／</a:t>
            </a:r>
            <a:r>
              <a:rPr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深層学習</a:t>
            </a:r>
            <a:endParaRPr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a:t>
            </a:r>
            <a:r>
              <a:rPr lang="ja-JP" altLang="en-US" sz="12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が教えなくても森羅万象の中からパターンを</a:t>
            </a:r>
            <a:r>
              <a:rPr lang="ja-JP" altLang="en-US" sz="12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見つけ出し世界</a:t>
            </a:r>
            <a:r>
              <a:rPr lang="ja-JP" altLang="en-US" sz="12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を分類・整理する</a:t>
            </a:r>
          </a:p>
        </p:txBody>
      </p:sp>
      <p:sp>
        <p:nvSpPr>
          <p:cNvPr id="9" name="テキスト ボックス 8"/>
          <p:cNvSpPr txBox="1"/>
          <p:nvPr/>
        </p:nvSpPr>
        <p:spPr>
          <a:xfrm>
            <a:off x="632459" y="1221118"/>
            <a:ext cx="7879081" cy="830997"/>
          </a:xfrm>
          <a:prstGeom prst="rect">
            <a:avLst/>
          </a:prstGeom>
          <a:noFill/>
        </p:spPr>
        <p:txBody>
          <a:bodyPr wrap="none" rtlCol="0">
            <a:spAutoFit/>
          </a:bodyPr>
          <a:lstStyle/>
          <a:p>
            <a:pPr algn="r"/>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これまで人間には見えなかったことが見えるようになり</a:t>
            </a:r>
            <a:endParaRPr kumimoji="1" lang="en-US" altLang="ja-JP"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人間の知見を広げ、知性を高めることに役立つ</a:t>
            </a:r>
            <a:endParaRPr lang="ja-JP" altLang="en-US" sz="2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1870025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知的補完</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1400" dirty="0" smtClean="0">
                <a:solidFill>
                  <a:schemeClr val="bg1"/>
                </a:solidFill>
                <a:latin typeface="Arial Black" panose="020B0A04020102020204" pitchFamily="34" charset="0"/>
                <a:ea typeface="HGP創英角ｺﾞｼｯｸUB" pitchFamily="50" charset="-128"/>
                <a:cs typeface="Arial" pitchFamily="34" charset="0"/>
              </a:rPr>
              <a:t>人に寄り添う技術</a:t>
            </a:r>
            <a:endParaRPr lang="ja-JP" altLang="en-US" sz="1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6614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Amazon Alexa</a:t>
            </a:r>
            <a:endParaRPr kumimoji="1" lang="ja-JP" altLang="en-US" dirty="0"/>
          </a:p>
        </p:txBody>
      </p:sp>
      <p:sp>
        <p:nvSpPr>
          <p:cNvPr id="3" name="スライド番号プレースホルダー 2"/>
          <p:cNvSpPr>
            <a:spLocks noGrp="1"/>
          </p:cNvSpPr>
          <p:nvPr>
            <p:ph type="sldNum" sz="quarter" idx="12"/>
          </p:nvPr>
        </p:nvSpPr>
        <p:spPr>
          <a:xfrm>
            <a:off x="6978692" y="6640200"/>
            <a:ext cx="2133600" cy="217800"/>
          </a:xfrm>
        </p:spPr>
        <p:txBody>
          <a:bodyPr/>
          <a:lstStyle/>
          <a:p>
            <a:fld id="{8FF8CC5D-A65D-5946-99B5-645367A967AD}" type="slidenum">
              <a:rPr kumimoji="1" lang="ja-JP" altLang="en-US" smtClean="0"/>
              <a:t>14</a:t>
            </a:fld>
            <a:endParaRPr kumimoji="1" lang="ja-JP" altLang="en-US" dirty="0"/>
          </a:p>
        </p:txBody>
      </p:sp>
      <p:grpSp>
        <p:nvGrpSpPr>
          <p:cNvPr id="8" name="図形グループ 7"/>
          <p:cNvGrpSpPr/>
          <p:nvPr/>
        </p:nvGrpSpPr>
        <p:grpSpPr>
          <a:xfrm>
            <a:off x="2064289" y="2940501"/>
            <a:ext cx="5107476" cy="2549206"/>
            <a:chOff x="1480380" y="2603151"/>
            <a:chExt cx="5107476" cy="2549206"/>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798" y="2638922"/>
              <a:ext cx="1994642" cy="2477665"/>
            </a:xfrm>
            <a:prstGeom prst="rect">
              <a:avLst/>
            </a:prstGeom>
          </p:spPr>
        </p:pic>
        <p:pic>
          <p:nvPicPr>
            <p:cNvPr id="5" name="図 4" descr="brain-illustration-1940x900_35269.jpg"/>
            <p:cNvPicPr>
              <a:picLocks noChangeAspect="1"/>
            </p:cNvPicPr>
            <p:nvPr/>
          </p:nvPicPr>
          <p:blipFill>
            <a:blip r:embed="rId4">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480380" y="2603151"/>
              <a:ext cx="5107476" cy="2549206"/>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5691" y="3252489"/>
              <a:ext cx="3384800" cy="1805227"/>
            </a:xfrm>
            <a:prstGeom prst="rect">
              <a:avLst/>
            </a:prstGeom>
            <a:effectLst>
              <a:outerShdw blurRad="50800" dist="38100" dir="2700000" algn="tl" rotWithShape="0">
                <a:prstClr val="black">
                  <a:alpha val="40000"/>
                </a:prstClr>
              </a:outerShdw>
            </a:effectLst>
          </p:spPr>
        </p:pic>
      </p:grpSp>
      <p:sp>
        <p:nvSpPr>
          <p:cNvPr id="9" name="正方形/長方形 8"/>
          <p:cNvSpPr/>
          <p:nvPr/>
        </p:nvSpPr>
        <p:spPr>
          <a:xfrm>
            <a:off x="327543"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自動車を</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ガレージから出す</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2064289"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ピザを注文する</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3813804"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空調の温度を</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調整する</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5537781"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配車サービスで</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車を呼ぶ</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7274527"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預金残高を</a:t>
            </a: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確認する</a:t>
            </a:r>
            <a:endParaRPr kumimoji="1" lang="ja-JP" altLang="en-US" sz="1200" dirty="0">
              <a:solidFill>
                <a:srgbClr val="FFFFFF"/>
              </a:solidFill>
              <a:latin typeface="Meiryo" charset="-128"/>
              <a:ea typeface="Meiryo" charset="-128"/>
              <a:cs typeface="Meiryo" charset="-128"/>
            </a:endParaRPr>
          </a:p>
        </p:txBody>
      </p:sp>
      <p:pic>
        <p:nvPicPr>
          <p:cNvPr id="14" name="図 13" descr="design_img_f_1133791_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43" y="-65837"/>
            <a:ext cx="8488914" cy="3460193"/>
          </a:xfrm>
          <a:prstGeom prst="rect">
            <a:avLst/>
          </a:prstGeom>
          <a:ln>
            <a:noFill/>
          </a:ln>
          <a:effectLst>
            <a:outerShdw blurRad="292100" dist="139700" dir="2700000" algn="tl" rotWithShape="0">
              <a:srgbClr val="333333">
                <a:alpha val="65000"/>
              </a:srgbClr>
            </a:outerShdw>
          </a:effectLst>
        </p:spPr>
      </p:pic>
      <p:cxnSp>
        <p:nvCxnSpPr>
          <p:cNvPr id="18" name="カギ線コネクタ 17"/>
          <p:cNvCxnSpPr>
            <a:stCxn id="43" idx="2"/>
            <a:endCxn id="9" idx="0"/>
          </p:cNvCxnSpPr>
          <p:nvPr/>
        </p:nvCxnSpPr>
        <p:spPr>
          <a:xfrm rot="5400000">
            <a:off x="2520366" y="3901418"/>
            <a:ext cx="642545" cy="3486260"/>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カギ線コネクタ 19"/>
          <p:cNvCxnSpPr>
            <a:stCxn id="43" idx="2"/>
            <a:endCxn id="10" idx="0"/>
          </p:cNvCxnSpPr>
          <p:nvPr/>
        </p:nvCxnSpPr>
        <p:spPr>
          <a:xfrm rot="5400000">
            <a:off x="3388739" y="4769791"/>
            <a:ext cx="642545" cy="174951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p:cNvCxnSpPr>
            <a:stCxn id="43" idx="2"/>
            <a:endCxn id="13" idx="0"/>
          </p:cNvCxnSpPr>
          <p:nvPr/>
        </p:nvCxnSpPr>
        <p:spPr>
          <a:xfrm rot="16200000" flipH="1">
            <a:off x="5993858" y="3914186"/>
            <a:ext cx="642545" cy="346072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0" name="カギ線コネクタ 29"/>
          <p:cNvCxnSpPr>
            <a:stCxn id="43" idx="2"/>
            <a:endCxn id="12" idx="0"/>
          </p:cNvCxnSpPr>
          <p:nvPr/>
        </p:nvCxnSpPr>
        <p:spPr>
          <a:xfrm rot="16200000" flipH="1">
            <a:off x="5125485" y="4782559"/>
            <a:ext cx="642545" cy="1723978"/>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6" name="カギ線コネクタ 35"/>
          <p:cNvCxnSpPr>
            <a:stCxn id="43" idx="2"/>
            <a:endCxn id="11" idx="0"/>
          </p:cNvCxnSpPr>
          <p:nvPr/>
        </p:nvCxnSpPr>
        <p:spPr>
          <a:xfrm rot="16200000" flipH="1">
            <a:off x="4263496" y="5644547"/>
            <a:ext cx="642545" cy="1"/>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1381721" y="158188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19086" y="1571941"/>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257131" y="157796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5148163" y="158392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6085528" y="1581884"/>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7022893" y="1566796"/>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4210798" y="158547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p:cNvCxnSpPr>
            <a:stCxn id="60" idx="2"/>
            <a:endCxn id="17" idx="0"/>
          </p:cNvCxnSpPr>
          <p:nvPr/>
        </p:nvCxnSpPr>
        <p:spPr>
          <a:xfrm>
            <a:off x="1749274" y="2026162"/>
            <a:ext cx="2829077" cy="95729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61" idx="2"/>
            <a:endCxn id="17" idx="0"/>
          </p:cNvCxnSpPr>
          <p:nvPr/>
        </p:nvCxnSpPr>
        <p:spPr>
          <a:xfrm>
            <a:off x="2686639" y="2016220"/>
            <a:ext cx="1891712" cy="967234"/>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3" name="直線コネクタ 72"/>
          <p:cNvCxnSpPr>
            <a:stCxn id="62" idx="2"/>
            <a:endCxn id="17" idx="0"/>
          </p:cNvCxnSpPr>
          <p:nvPr/>
        </p:nvCxnSpPr>
        <p:spPr>
          <a:xfrm>
            <a:off x="3624684" y="2022242"/>
            <a:ext cx="953667" cy="96121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6" name="直線コネクタ 75"/>
          <p:cNvCxnSpPr>
            <a:stCxn id="66" idx="2"/>
            <a:endCxn id="17" idx="0"/>
          </p:cNvCxnSpPr>
          <p:nvPr/>
        </p:nvCxnSpPr>
        <p:spPr>
          <a:xfrm>
            <a:off x="4578351" y="2029751"/>
            <a:ext cx="0" cy="95370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4394769" y="2983454"/>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401186" y="4980956"/>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 name="直線コネクタ 43"/>
          <p:cNvCxnSpPr>
            <a:stCxn id="63" idx="2"/>
            <a:endCxn id="17" idx="0"/>
          </p:cNvCxnSpPr>
          <p:nvPr/>
        </p:nvCxnSpPr>
        <p:spPr>
          <a:xfrm flipH="1">
            <a:off x="4578351" y="2028201"/>
            <a:ext cx="937365" cy="95525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a:stCxn id="64" idx="2"/>
            <a:endCxn id="17" idx="0"/>
          </p:cNvCxnSpPr>
          <p:nvPr/>
        </p:nvCxnSpPr>
        <p:spPr>
          <a:xfrm flipH="1">
            <a:off x="4578351" y="2026163"/>
            <a:ext cx="1874730" cy="957291"/>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a:stCxn id="65" idx="2"/>
            <a:endCxn id="17" idx="0"/>
          </p:cNvCxnSpPr>
          <p:nvPr/>
        </p:nvCxnSpPr>
        <p:spPr>
          <a:xfrm flipH="1">
            <a:off x="4578351" y="2011075"/>
            <a:ext cx="2812095" cy="972379"/>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163" y="2731506"/>
            <a:ext cx="1553583" cy="346449"/>
          </a:xfrm>
          <a:prstGeom prst="rect">
            <a:avLst/>
          </a:prstGeom>
        </p:spPr>
      </p:pic>
      <p:sp>
        <p:nvSpPr>
          <p:cNvPr id="48" name="テキスト ボックス 47"/>
          <p:cNvSpPr txBox="1"/>
          <p:nvPr/>
        </p:nvSpPr>
        <p:spPr>
          <a:xfrm>
            <a:off x="3325505" y="1083352"/>
            <a:ext cx="2492990" cy="400110"/>
          </a:xfrm>
          <a:prstGeom prst="rect">
            <a:avLst/>
          </a:prstGeom>
          <a:noFill/>
        </p:spPr>
        <p:txBody>
          <a:bodyPr wrap="none" rtlCol="0">
            <a:spAutoFit/>
          </a:bodyPr>
          <a:lstStyle/>
          <a:p>
            <a:pPr algn="ctr"/>
            <a:r>
              <a:rPr kumimoji="1" lang="ja-JP" altLang="en-US" sz="2000" b="1" smtClean="0">
                <a:solidFill>
                  <a:schemeClr val="bg1"/>
                </a:solidFill>
                <a:latin typeface="Meiryo" charset="-128"/>
                <a:ea typeface="Meiryo" charset="-128"/>
                <a:cs typeface="Meiryo" charset="-128"/>
              </a:rPr>
              <a:t>クラウド・サービス</a:t>
            </a:r>
            <a:endParaRPr kumimoji="1" lang="ja-JP" altLang="en-US" sz="2000" b="1">
              <a:solidFill>
                <a:schemeClr val="bg1"/>
              </a:solidFill>
              <a:latin typeface="Meiryo" charset="-128"/>
              <a:ea typeface="Meiryo" charset="-128"/>
              <a:cs typeface="Meiryo" charset="-128"/>
            </a:endParaRPr>
          </a:p>
        </p:txBody>
      </p:sp>
      <p:sp>
        <p:nvSpPr>
          <p:cNvPr id="49" name="ホームベース 48"/>
          <p:cNvSpPr/>
          <p:nvPr/>
        </p:nvSpPr>
        <p:spPr>
          <a:xfrm>
            <a:off x="331315" y="3223345"/>
            <a:ext cx="2642428" cy="715207"/>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サービス提供者を巻き込む</a:t>
            </a:r>
            <a:endParaRPr kumimoji="1" lang="en-US" altLang="ja-JP" sz="1200" b="1" dirty="0" smtClean="0">
              <a:solidFill>
                <a:srgbClr val="FFFFFF"/>
              </a:solidFill>
              <a:latin typeface="Meiryo" charset="-128"/>
              <a:ea typeface="Meiryo" charset="-128"/>
              <a:cs typeface="Meiryo" charset="-128"/>
            </a:endParaRPr>
          </a:p>
          <a:p>
            <a:pPr algn="ctr"/>
            <a:r>
              <a:rPr kumimoji="1" lang="en-US" altLang="ja-JP" sz="2000" dirty="0" smtClean="0">
                <a:solidFill>
                  <a:srgbClr val="FFFFFF"/>
                </a:solidFill>
                <a:latin typeface="Meiryo" charset="-128"/>
                <a:ea typeface="Meiryo" charset="-128"/>
                <a:cs typeface="Meiryo" charset="-128"/>
              </a:rPr>
              <a:t>“</a:t>
            </a:r>
            <a:r>
              <a:rPr kumimoji="1" lang="en-US" altLang="ja-JP" sz="2000" dirty="0" err="1" smtClean="0">
                <a:solidFill>
                  <a:srgbClr val="FFFFFF"/>
                </a:solidFill>
                <a:latin typeface="Meiryo" charset="-128"/>
                <a:ea typeface="Meiryo" charset="-128"/>
                <a:cs typeface="Meiryo" charset="-128"/>
              </a:rPr>
              <a:t>Skill”SDK</a:t>
            </a:r>
            <a:r>
              <a:rPr kumimoji="1" lang="ja-JP" altLang="en-US" sz="2000" dirty="0" smtClean="0">
                <a:solidFill>
                  <a:srgbClr val="FFFFFF"/>
                </a:solidFill>
                <a:latin typeface="Meiryo" charset="-128"/>
                <a:ea typeface="Meiryo" charset="-128"/>
                <a:cs typeface="Meiryo" charset="-128"/>
              </a:rPr>
              <a:t>を提供</a:t>
            </a:r>
            <a:endParaRPr kumimoji="1" lang="en-US" altLang="ja-JP" sz="2000" dirty="0" smtClean="0">
              <a:solidFill>
                <a:srgbClr val="FFFFFF"/>
              </a:solidFill>
              <a:latin typeface="Meiryo" charset="-128"/>
              <a:ea typeface="Meiryo" charset="-128"/>
              <a:cs typeface="Meiryo" charset="-128"/>
            </a:endParaRPr>
          </a:p>
        </p:txBody>
      </p:sp>
      <p:sp>
        <p:nvSpPr>
          <p:cNvPr id="67" name="ホームベース 66"/>
          <p:cNvSpPr/>
          <p:nvPr/>
        </p:nvSpPr>
        <p:spPr>
          <a:xfrm>
            <a:off x="331315" y="4150898"/>
            <a:ext cx="2642428" cy="71520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rgbClr val="FFFFFF"/>
                </a:solidFill>
                <a:latin typeface="Meiryo" charset="-128"/>
                <a:ea typeface="Meiryo" charset="-128"/>
                <a:cs typeface="Meiryo" charset="-128"/>
              </a:rPr>
              <a:t>サービス利用者の抵抗を無くす</a:t>
            </a:r>
            <a:endParaRPr kumimoji="1" lang="en-US" altLang="ja-JP" sz="1200" b="1"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自然な音声対話</a:t>
            </a:r>
            <a:endParaRPr kumimoji="1" lang="ja-JP" altLang="en-US" sz="2000" dirty="0">
              <a:solidFill>
                <a:srgbClr val="FFFFFF"/>
              </a:solidFill>
              <a:latin typeface="Meiryo" charset="-128"/>
              <a:ea typeface="Meiryo" charset="-128"/>
              <a:cs typeface="Meiryo" charset="-128"/>
            </a:endParaRPr>
          </a:p>
        </p:txBody>
      </p:sp>
      <p:sp>
        <p:nvSpPr>
          <p:cNvPr id="69" name="ホームベース 68"/>
          <p:cNvSpPr/>
          <p:nvPr/>
        </p:nvSpPr>
        <p:spPr>
          <a:xfrm flipH="1">
            <a:off x="6170257" y="3585952"/>
            <a:ext cx="2646200" cy="928877"/>
          </a:xfrm>
          <a:prstGeom prst="homePlate">
            <a:avLst>
              <a:gd name="adj" fmla="val 3406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生活サービス</a:t>
            </a:r>
            <a:r>
              <a:rPr kumimoji="1" lang="en-US" altLang="ja-JP" sz="2000" b="1" dirty="0" smtClean="0">
                <a:solidFill>
                  <a:srgbClr val="FFFFFF"/>
                </a:solidFill>
                <a:latin typeface="Meiryo" charset="-128"/>
                <a:ea typeface="Meiryo" charset="-128"/>
                <a:cs typeface="Meiryo" charset="-128"/>
              </a:rPr>
              <a:t>OS</a:t>
            </a:r>
          </a:p>
          <a:p>
            <a:pPr algn="ctr"/>
            <a:r>
              <a:rPr lang="ja-JP" altLang="en-US" sz="2000" dirty="0" smtClean="0">
                <a:solidFill>
                  <a:srgbClr val="FFFFFF"/>
                </a:solidFill>
                <a:latin typeface="Meiryo" charset="-128"/>
                <a:ea typeface="Meiryo" charset="-128"/>
                <a:cs typeface="Meiryo" charset="-128"/>
              </a:rPr>
              <a:t>覇権を握る戦略</a:t>
            </a:r>
            <a:endParaRPr kumimoji="1" lang="en-US" altLang="ja-JP" sz="2000" dirty="0" smtClean="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2853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p:cNvSpPr/>
          <p:nvPr/>
        </p:nvSpPr>
        <p:spPr>
          <a:xfrm>
            <a:off x="3112647" y="2616804"/>
            <a:ext cx="5019772" cy="70750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2699792" y="3173258"/>
            <a:ext cx="5832648" cy="315555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699792" y="836712"/>
            <a:ext cx="5832648" cy="189238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ja-JP" dirty="0" smtClean="0"/>
              <a:t>Amazon</a:t>
            </a:r>
            <a:r>
              <a:rPr lang="ja-JP" altLang="en-US" dirty="0" smtClean="0"/>
              <a:t>の戦略と日本の現状</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640" y="1691846"/>
            <a:ext cx="498719" cy="619489"/>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602" y="1964264"/>
            <a:ext cx="650757" cy="347071"/>
          </a:xfrm>
          <a:prstGeom prst="rect">
            <a:avLst/>
          </a:prstGeom>
          <a:effectLst>
            <a:outerShdw blurRad="50800" dist="38100" dir="2700000" algn="tl" rotWithShape="0">
              <a:prstClr val="black">
                <a:alpha val="40000"/>
              </a:prstClr>
            </a:outerShdw>
          </a:effectLst>
        </p:spPr>
      </p:pic>
      <p:sp>
        <p:nvSpPr>
          <p:cNvPr id="12" name="正方形/長方形 11"/>
          <p:cNvSpPr/>
          <p:nvPr/>
        </p:nvSpPr>
        <p:spPr>
          <a:xfrm>
            <a:off x="5438952" y="4717423"/>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161" y="1685652"/>
            <a:ext cx="1712397" cy="381865"/>
          </a:xfrm>
          <a:prstGeom prst="rect">
            <a:avLst/>
          </a:prstGeom>
        </p:spPr>
      </p:pic>
      <p:sp>
        <p:nvSpPr>
          <p:cNvPr id="16" name="正方形/長方形 15"/>
          <p:cNvSpPr/>
          <p:nvPr/>
        </p:nvSpPr>
        <p:spPr>
          <a:xfrm>
            <a:off x="2829142" y="927365"/>
            <a:ext cx="1780883" cy="3027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家電製品</a:t>
            </a:r>
            <a:endParaRPr kumimoji="1" lang="ja-JP" altLang="en-US" sz="1200" dirty="0">
              <a:solidFill>
                <a:srgbClr val="FFFFFF"/>
              </a:solidFill>
              <a:latin typeface="Meiryo" charset="-128"/>
              <a:ea typeface="Meiryo" charset="-128"/>
              <a:cs typeface="Meiryo" charset="-128"/>
            </a:endParaRPr>
          </a:p>
        </p:txBody>
      </p:sp>
      <p:sp>
        <p:nvSpPr>
          <p:cNvPr id="17" name="正方形/長方形 16"/>
          <p:cNvSpPr/>
          <p:nvPr/>
        </p:nvSpPr>
        <p:spPr>
          <a:xfrm>
            <a:off x="4723510" y="927365"/>
            <a:ext cx="1780883" cy="3027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オンライン通販</a:t>
            </a:r>
            <a:endParaRPr kumimoji="1" lang="ja-JP" altLang="en-US" sz="1200" dirty="0">
              <a:solidFill>
                <a:srgbClr val="FFFFFF"/>
              </a:solidFill>
              <a:latin typeface="Meiryo" charset="-128"/>
              <a:ea typeface="Meiryo" charset="-128"/>
              <a:cs typeface="Meiryo" charset="-128"/>
            </a:endParaRPr>
          </a:p>
        </p:txBody>
      </p:sp>
      <p:sp>
        <p:nvSpPr>
          <p:cNvPr id="18" name="正方形/長方形 17"/>
          <p:cNvSpPr/>
          <p:nvPr/>
        </p:nvSpPr>
        <p:spPr>
          <a:xfrm>
            <a:off x="6617878" y="927365"/>
            <a:ext cx="1780883" cy="3027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オンライン・</a:t>
            </a:r>
            <a:r>
              <a:rPr kumimoji="1" lang="ja-JP" altLang="en-US" sz="1200" dirty="0" smtClean="0">
                <a:solidFill>
                  <a:srgbClr val="FFFFFF"/>
                </a:solidFill>
                <a:latin typeface="Meiryo" charset="-128"/>
                <a:ea typeface="Meiryo" charset="-128"/>
                <a:cs typeface="Meiryo" charset="-128"/>
              </a:rPr>
              <a:t>サービス</a:t>
            </a:r>
            <a:endParaRPr kumimoji="1" lang="ja-JP" altLang="en-US" sz="1200" dirty="0">
              <a:solidFill>
                <a:srgbClr val="FFFFFF"/>
              </a:solidFill>
              <a:latin typeface="Meiryo" charset="-128"/>
              <a:ea typeface="Meiryo" charset="-128"/>
              <a:cs typeface="Meiryo" charset="-128"/>
            </a:endParaRPr>
          </a:p>
        </p:txBody>
      </p:sp>
      <p:sp>
        <p:nvSpPr>
          <p:cNvPr id="21" name="正方形/長方形 20"/>
          <p:cNvSpPr/>
          <p:nvPr/>
        </p:nvSpPr>
        <p:spPr>
          <a:xfrm>
            <a:off x="2829142" y="4699703"/>
            <a:ext cx="1780883" cy="30278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メーカー</a:t>
            </a:r>
            <a:endParaRPr kumimoji="1" lang="ja-JP" altLang="en-US" sz="1200" dirty="0">
              <a:solidFill>
                <a:srgbClr val="FFFFFF"/>
              </a:solidFill>
              <a:latin typeface="Meiryo" charset="-128"/>
              <a:ea typeface="Meiryo" charset="-128"/>
              <a:cs typeface="Meiryo" charset="-128"/>
            </a:endParaRPr>
          </a:p>
        </p:txBody>
      </p:sp>
      <p:sp>
        <p:nvSpPr>
          <p:cNvPr id="22" name="正方形/長方形 21"/>
          <p:cNvSpPr/>
          <p:nvPr/>
        </p:nvSpPr>
        <p:spPr>
          <a:xfrm>
            <a:off x="4723510" y="4699703"/>
            <a:ext cx="1780883" cy="30278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小売店</a:t>
            </a:r>
            <a:endParaRPr kumimoji="1" lang="ja-JP" altLang="en-US" sz="1200" dirty="0">
              <a:solidFill>
                <a:srgbClr val="FFFFFF"/>
              </a:solidFill>
              <a:latin typeface="Meiryo" charset="-128"/>
              <a:ea typeface="Meiryo" charset="-128"/>
              <a:cs typeface="Meiryo" charset="-128"/>
            </a:endParaRPr>
          </a:p>
        </p:txBody>
      </p:sp>
      <p:sp>
        <p:nvSpPr>
          <p:cNvPr id="23" name="正方形/長方形 22"/>
          <p:cNvSpPr/>
          <p:nvPr/>
        </p:nvSpPr>
        <p:spPr>
          <a:xfrm>
            <a:off x="6617878" y="4699703"/>
            <a:ext cx="1780883" cy="30278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物流事業者</a:t>
            </a: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2824956" y="5055499"/>
            <a:ext cx="5569619" cy="3693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商品個別の情報を識別し、詳細な商品管理を実現</a:t>
            </a:r>
            <a:endParaRPr kumimoji="1" lang="ja-JP" altLang="en-US" sz="1400" dirty="0">
              <a:solidFill>
                <a:srgbClr val="FFFFFF"/>
              </a:solidFill>
              <a:latin typeface="Meiryo" charset="-128"/>
              <a:ea typeface="Meiryo" charset="-128"/>
              <a:cs typeface="Meiryo" charset="-128"/>
            </a:endParaRPr>
          </a:p>
        </p:txBody>
      </p:sp>
      <p:sp>
        <p:nvSpPr>
          <p:cNvPr id="25" name="正方形/長方形 24"/>
          <p:cNvSpPr/>
          <p:nvPr/>
        </p:nvSpPr>
        <p:spPr>
          <a:xfrm>
            <a:off x="2829141" y="5466628"/>
            <a:ext cx="1780883" cy="369379"/>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Meiryo" charset="-128"/>
                <a:ea typeface="Meiryo" charset="-128"/>
                <a:cs typeface="Meiryo" charset="-128"/>
              </a:rPr>
              <a:t>詳細なマーケティング分析</a:t>
            </a:r>
            <a:endParaRPr kumimoji="1" lang="en-US" altLang="ja-JP" sz="1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販促・宣伝</a:t>
            </a:r>
            <a:endParaRPr kumimoji="1" lang="ja-JP" altLang="en-US" sz="1000" dirty="0">
              <a:solidFill>
                <a:srgbClr val="FFFFFF"/>
              </a:solidFill>
              <a:latin typeface="Meiryo" charset="-128"/>
              <a:ea typeface="Meiryo" charset="-128"/>
              <a:cs typeface="Meiryo" charset="-128"/>
            </a:endParaRPr>
          </a:p>
        </p:txBody>
      </p:sp>
      <p:sp>
        <p:nvSpPr>
          <p:cNvPr id="26" name="正方形/長方形 25"/>
          <p:cNvSpPr/>
          <p:nvPr/>
        </p:nvSpPr>
        <p:spPr>
          <a:xfrm>
            <a:off x="4723510" y="5885946"/>
            <a:ext cx="1780884" cy="3693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仕入れの最適化</a:t>
            </a:r>
            <a:endParaRPr kumimoji="1" lang="ja-JP" altLang="en-US" sz="1200" dirty="0">
              <a:solidFill>
                <a:srgbClr val="FFFFFF"/>
              </a:solidFill>
              <a:latin typeface="Meiryo" charset="-128"/>
              <a:ea typeface="Meiryo" charset="-128"/>
              <a:cs typeface="Meiryo" charset="-128"/>
            </a:endParaRPr>
          </a:p>
        </p:txBody>
      </p:sp>
      <p:sp>
        <p:nvSpPr>
          <p:cNvPr id="27" name="正方形/長方形 26"/>
          <p:cNvSpPr/>
          <p:nvPr/>
        </p:nvSpPr>
        <p:spPr>
          <a:xfrm>
            <a:off x="2829141" y="5886578"/>
            <a:ext cx="1780884" cy="369379"/>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商品開発</a:t>
            </a: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6617875" y="5476130"/>
            <a:ext cx="1780885" cy="36937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棚卸し作業の効率化</a:t>
            </a: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6617876" y="5885946"/>
            <a:ext cx="1780884" cy="36937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配送の追跡</a:t>
            </a: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723508" y="5474817"/>
            <a:ext cx="1780884" cy="3693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レジ人員の削減</a:t>
            </a:r>
            <a:endParaRPr kumimoji="1" lang="ja-JP" altLang="en-US" sz="1200" dirty="0">
              <a:solidFill>
                <a:srgbClr val="FFFFFF"/>
              </a:solidFill>
              <a:latin typeface="Meiryo" charset="-128"/>
              <a:ea typeface="Meiryo" charset="-128"/>
              <a:cs typeface="Meiryo" charset="-128"/>
            </a:endParaRPr>
          </a:p>
        </p:txBody>
      </p:sp>
      <p:pic>
        <p:nvPicPr>
          <p:cNvPr id="31" name="図 30"/>
          <p:cNvPicPr>
            <a:picLocks noChangeAspect="1"/>
          </p:cNvPicPr>
          <p:nvPr/>
        </p:nvPicPr>
        <p:blipFill>
          <a:blip r:embed="rId5"/>
          <a:stretch>
            <a:fillRect/>
          </a:stretch>
        </p:blipFill>
        <p:spPr>
          <a:xfrm>
            <a:off x="4471932" y="3754291"/>
            <a:ext cx="2275668" cy="442130"/>
          </a:xfrm>
          <a:prstGeom prst="rect">
            <a:avLst/>
          </a:prstGeom>
          <a:effectLst>
            <a:outerShdw blurRad="50800" dist="38100" dir="2700000" algn="tl" rotWithShape="0">
              <a:prstClr val="black">
                <a:alpha val="40000"/>
              </a:prstClr>
            </a:outerShdw>
          </a:effectLst>
        </p:spPr>
      </p:pic>
      <p:sp>
        <p:nvSpPr>
          <p:cNvPr id="32" name="テキスト ボックス 31"/>
          <p:cNvSpPr txBox="1"/>
          <p:nvPr/>
        </p:nvSpPr>
        <p:spPr>
          <a:xfrm>
            <a:off x="3362995" y="4269144"/>
            <a:ext cx="4493538" cy="338554"/>
          </a:xfrm>
          <a:prstGeom prst="rect">
            <a:avLst/>
          </a:prstGeom>
          <a:noFill/>
        </p:spPr>
        <p:txBody>
          <a:bodyPr wrap="none" rtlCol="0">
            <a:spAutoFit/>
          </a:bodyPr>
          <a:lstStyle/>
          <a:p>
            <a:r>
              <a:rPr kumimoji="1" lang="ja-JP" altLang="en-US" sz="1600" dirty="0" smtClean="0">
                <a:latin typeface="Meiryo" charset="-128"/>
                <a:ea typeface="Meiryo" charset="-128"/>
                <a:cs typeface="Meiryo" charset="-128"/>
              </a:rPr>
              <a:t>購入時の作業時間が圧倒的に短縮される利便性</a:t>
            </a:r>
            <a:endParaRPr kumimoji="1" lang="ja-JP" altLang="en-US" sz="1600" dirty="0">
              <a:latin typeface="Meiryo" charset="-128"/>
              <a:ea typeface="Meiryo" charset="-128"/>
              <a:cs typeface="Meiryo" charset="-128"/>
            </a:endParaRPr>
          </a:p>
        </p:txBody>
      </p:sp>
      <p:sp>
        <p:nvSpPr>
          <p:cNvPr id="33" name="テキスト ボックス 32"/>
          <p:cNvSpPr txBox="1"/>
          <p:nvPr/>
        </p:nvSpPr>
        <p:spPr>
          <a:xfrm>
            <a:off x="2771800" y="2357792"/>
            <a:ext cx="1923925" cy="338554"/>
          </a:xfrm>
          <a:prstGeom prst="rect">
            <a:avLst/>
          </a:prstGeom>
          <a:noFill/>
        </p:spPr>
        <p:txBody>
          <a:bodyPr wrap="none" rtlCol="0">
            <a:spAutoFit/>
          </a:bodyPr>
          <a:lstStyle/>
          <a:p>
            <a:r>
              <a:rPr kumimoji="1" lang="ja-JP" altLang="en-US" sz="1600" b="1" dirty="0" smtClean="0">
                <a:solidFill>
                  <a:srgbClr val="3366FF"/>
                </a:solidFill>
                <a:latin typeface="Meiryo" charset="-128"/>
                <a:ea typeface="Meiryo" charset="-128"/>
                <a:cs typeface="Meiryo" charset="-128"/>
              </a:rPr>
              <a:t>家庭サービスの</a:t>
            </a:r>
            <a:r>
              <a:rPr kumimoji="1" lang="en-US" altLang="ja-JP" sz="1600" b="1" dirty="0" smtClean="0">
                <a:solidFill>
                  <a:srgbClr val="3366FF"/>
                </a:solidFill>
                <a:latin typeface="Meiryo" charset="-128"/>
                <a:ea typeface="Meiryo" charset="-128"/>
                <a:cs typeface="Meiryo" charset="-128"/>
              </a:rPr>
              <a:t>OS</a:t>
            </a:r>
            <a:endParaRPr kumimoji="1" lang="ja-JP" altLang="en-US" sz="1600" b="1" dirty="0">
              <a:solidFill>
                <a:srgbClr val="3366FF"/>
              </a:solidFill>
              <a:latin typeface="Meiryo" charset="-128"/>
              <a:ea typeface="Meiryo" charset="-128"/>
              <a:cs typeface="Meiryo" charset="-128"/>
            </a:endParaRPr>
          </a:p>
        </p:txBody>
      </p:sp>
      <p:sp>
        <p:nvSpPr>
          <p:cNvPr id="36" name="上下矢印 35"/>
          <p:cNvSpPr/>
          <p:nvPr/>
        </p:nvSpPr>
        <p:spPr>
          <a:xfrm>
            <a:off x="5042654" y="2063485"/>
            <a:ext cx="1129235" cy="1744997"/>
          </a:xfrm>
          <a:prstGeom prst="upDownArrow">
            <a:avLst>
              <a:gd name="adj1" fmla="val 58112"/>
              <a:gd name="adj2" fmla="val 54056"/>
            </a:avLst>
          </a:prstGeom>
          <a:solidFill>
            <a:srgbClr val="FFC000">
              <a:alpha val="54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5387451" y="2399403"/>
            <a:ext cx="457329" cy="982237"/>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正方形/長方形 10"/>
          <p:cNvSpPr/>
          <p:nvPr/>
        </p:nvSpPr>
        <p:spPr>
          <a:xfrm>
            <a:off x="5432535" y="3218123"/>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4" name="図 33"/>
          <p:cNvPicPr>
            <a:picLocks noChangeAspect="1"/>
          </p:cNvPicPr>
          <p:nvPr/>
        </p:nvPicPr>
        <p:blipFill>
          <a:blip r:embed="rId6">
            <a:clrChange>
              <a:clrFrom>
                <a:srgbClr val="FFFFFF"/>
              </a:clrFrom>
              <a:clrTo>
                <a:srgbClr val="FFFFFF">
                  <a:alpha val="0"/>
                </a:srgbClr>
              </a:clrTo>
            </a:clrChange>
          </a:blip>
          <a:stretch>
            <a:fillRect/>
          </a:stretch>
        </p:blipFill>
        <p:spPr>
          <a:xfrm>
            <a:off x="5924506" y="2813542"/>
            <a:ext cx="936104" cy="342988"/>
          </a:xfrm>
          <a:prstGeom prst="rect">
            <a:avLst/>
          </a:prstGeom>
        </p:spPr>
      </p:pic>
      <p:sp>
        <p:nvSpPr>
          <p:cNvPr id="35" name="テキスト ボックス 34"/>
          <p:cNvSpPr txBox="1"/>
          <p:nvPr/>
        </p:nvSpPr>
        <p:spPr>
          <a:xfrm>
            <a:off x="6699225" y="2825443"/>
            <a:ext cx="1308371" cy="276999"/>
          </a:xfrm>
          <a:prstGeom prst="rect">
            <a:avLst/>
          </a:prstGeom>
          <a:noFill/>
        </p:spPr>
        <p:txBody>
          <a:bodyPr wrap="none" rtlCol="0">
            <a:spAutoFit/>
          </a:bodyPr>
          <a:lstStyle/>
          <a:p>
            <a:r>
              <a:rPr kumimoji="1" lang="en-US" altLang="ja-JP" sz="1200" b="1" dirty="0" smtClean="0">
                <a:latin typeface="Meiryo" charset="-128"/>
                <a:ea typeface="Meiryo" charset="-128"/>
                <a:cs typeface="Meiryo" charset="-128"/>
              </a:rPr>
              <a:t>ID</a:t>
            </a:r>
            <a:r>
              <a:rPr kumimoji="1" lang="ja-JP" altLang="en-US" sz="1200" dirty="0" smtClean="0">
                <a:latin typeface="Meiryo" charset="-128"/>
                <a:ea typeface="Meiryo" charset="-128"/>
                <a:cs typeface="Meiryo" charset="-128"/>
              </a:rPr>
              <a:t>による一元化</a:t>
            </a:r>
            <a:endParaRPr kumimoji="1" lang="ja-JP" altLang="en-US" sz="1200" dirty="0">
              <a:latin typeface="Meiryo" charset="-128"/>
              <a:ea typeface="Meiryo" charset="-128"/>
              <a:cs typeface="Meiryo" charset="-128"/>
            </a:endParaRPr>
          </a:p>
        </p:txBody>
      </p:sp>
      <p:sp>
        <p:nvSpPr>
          <p:cNvPr id="37" name="正方形/長方形 36"/>
          <p:cNvSpPr/>
          <p:nvPr/>
        </p:nvSpPr>
        <p:spPr>
          <a:xfrm>
            <a:off x="559911" y="836712"/>
            <a:ext cx="1907324" cy="549210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8" name="正方形/長方形 37"/>
          <p:cNvSpPr/>
          <p:nvPr/>
        </p:nvSpPr>
        <p:spPr>
          <a:xfrm>
            <a:off x="1043609" y="4699702"/>
            <a:ext cx="1584554" cy="158688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9" name="テキスト ボックス 38"/>
          <p:cNvSpPr txBox="1"/>
          <p:nvPr/>
        </p:nvSpPr>
        <p:spPr>
          <a:xfrm>
            <a:off x="1123092" y="4804891"/>
            <a:ext cx="1415772" cy="492443"/>
          </a:xfrm>
          <a:prstGeom prst="rect">
            <a:avLst/>
          </a:prstGeom>
          <a:noFill/>
        </p:spPr>
        <p:txBody>
          <a:bodyPr wrap="none" rtlCol="0">
            <a:spAutoFit/>
          </a:bodyPr>
          <a:lstStyle/>
          <a:p>
            <a:pPr algn="ctr"/>
            <a:r>
              <a:rPr lang="ja-JP" altLang="en-US" sz="1200" b="1" dirty="0">
                <a:solidFill>
                  <a:schemeClr val="accent3">
                    <a:lumMod val="50000"/>
                  </a:schemeClr>
                </a:solidFill>
                <a:latin typeface="Meiryo" charset="-128"/>
                <a:ea typeface="Meiryo" charset="-128"/>
                <a:cs typeface="Meiryo" charset="-128"/>
              </a:rPr>
              <a:t>コンビニ電子</a:t>
            </a:r>
            <a:r>
              <a:rPr lang="ja-JP" altLang="en-US" sz="1200" b="1" dirty="0" smtClean="0">
                <a:solidFill>
                  <a:schemeClr val="accent3">
                    <a:lumMod val="50000"/>
                  </a:schemeClr>
                </a:solidFill>
                <a:latin typeface="Meiryo" charset="-128"/>
                <a:ea typeface="Meiryo" charset="-128"/>
                <a:cs typeface="Meiryo" charset="-128"/>
              </a:rPr>
              <a:t>タグ</a:t>
            </a:r>
            <a:endParaRPr lang="en-US" altLang="ja-JP" sz="1200" b="1" dirty="0" smtClean="0">
              <a:solidFill>
                <a:schemeClr val="accent3">
                  <a:lumMod val="50000"/>
                </a:schemeClr>
              </a:solidFill>
              <a:latin typeface="Meiryo" charset="-128"/>
              <a:ea typeface="Meiryo" charset="-128"/>
              <a:cs typeface="Meiryo" charset="-128"/>
            </a:endParaRPr>
          </a:p>
          <a:p>
            <a:pPr algn="ctr"/>
            <a:r>
              <a:rPr lang="en-US" altLang="ja-JP" sz="1400" b="1" dirty="0" smtClean="0">
                <a:solidFill>
                  <a:schemeClr val="accent3">
                    <a:lumMod val="50000"/>
                  </a:schemeClr>
                </a:solidFill>
                <a:latin typeface="Meiryo" charset="-128"/>
                <a:ea typeface="Meiryo" charset="-128"/>
                <a:cs typeface="Meiryo" charset="-128"/>
              </a:rPr>
              <a:t>1000</a:t>
            </a:r>
            <a:r>
              <a:rPr lang="ja-JP" altLang="en-US" sz="1400" b="1" dirty="0">
                <a:solidFill>
                  <a:schemeClr val="accent3">
                    <a:lumMod val="50000"/>
                  </a:schemeClr>
                </a:solidFill>
                <a:latin typeface="Meiryo" charset="-128"/>
                <a:ea typeface="Meiryo" charset="-128"/>
                <a:cs typeface="Meiryo" charset="-128"/>
              </a:rPr>
              <a:t>億枚宣言</a:t>
            </a:r>
            <a:endParaRPr kumimoji="1" lang="ja-JP" altLang="en-US" sz="1400" b="1" dirty="0">
              <a:solidFill>
                <a:schemeClr val="accent3">
                  <a:lumMod val="50000"/>
                </a:schemeClr>
              </a:solidFill>
              <a:latin typeface="Meiryo" charset="-128"/>
              <a:ea typeface="Meiryo" charset="-128"/>
              <a:cs typeface="Meiryo" charset="-128"/>
            </a:endParaRPr>
          </a:p>
        </p:txBody>
      </p:sp>
      <p:sp>
        <p:nvSpPr>
          <p:cNvPr id="40" name="テキスト ボックス 39"/>
          <p:cNvSpPr txBox="1"/>
          <p:nvPr/>
        </p:nvSpPr>
        <p:spPr>
          <a:xfrm>
            <a:off x="1038701" y="5338512"/>
            <a:ext cx="1584554" cy="805349"/>
          </a:xfrm>
          <a:prstGeom prst="rect">
            <a:avLst/>
          </a:prstGeom>
          <a:noFill/>
        </p:spPr>
        <p:txBody>
          <a:bodyPr wrap="square" rtlCol="0">
            <a:spAutoFit/>
          </a:bodyPr>
          <a:lstStyle/>
          <a:p>
            <a:pPr algn="ctr"/>
            <a:r>
              <a:rPr lang="ja-JP" altLang="en-US" sz="900" b="1" dirty="0" smtClean="0">
                <a:solidFill>
                  <a:schemeClr val="accent3">
                    <a:lumMod val="50000"/>
                  </a:schemeClr>
                </a:solidFill>
                <a:latin typeface="Meiryo" charset="-128"/>
                <a:ea typeface="Meiryo" charset="-128"/>
                <a:cs typeface="Meiryo" charset="-128"/>
              </a:rPr>
              <a:t>経済産業省</a:t>
            </a:r>
            <a:r>
              <a:rPr lang="en-US" altLang="ja-JP" sz="900" b="1" dirty="0" smtClean="0">
                <a:solidFill>
                  <a:schemeClr val="accent3">
                    <a:lumMod val="50000"/>
                  </a:schemeClr>
                </a:solidFill>
                <a:latin typeface="Meiryo" charset="-128"/>
                <a:ea typeface="Meiryo" charset="-128"/>
                <a:cs typeface="Meiryo" charset="-128"/>
              </a:rPr>
              <a:t>+</a:t>
            </a:r>
            <a:r>
              <a:rPr lang="ja-JP" altLang="en-US" sz="900" b="1" dirty="0" smtClean="0">
                <a:solidFill>
                  <a:schemeClr val="accent3">
                    <a:lumMod val="50000"/>
                  </a:schemeClr>
                </a:solidFill>
                <a:latin typeface="Meiryo" charset="-128"/>
                <a:ea typeface="Meiryo" charset="-128"/>
                <a:cs typeface="Meiryo" charset="-128"/>
              </a:rPr>
              <a:t>コンビニ</a:t>
            </a:r>
            <a:r>
              <a:rPr lang="en-US" altLang="ja-JP" sz="900" b="1" dirty="0" smtClean="0">
                <a:solidFill>
                  <a:schemeClr val="accent3">
                    <a:lumMod val="50000"/>
                  </a:schemeClr>
                </a:solidFill>
                <a:latin typeface="Meiryo" charset="-128"/>
                <a:ea typeface="Meiryo" charset="-128"/>
                <a:cs typeface="Meiryo" charset="-128"/>
              </a:rPr>
              <a:t>5</a:t>
            </a:r>
            <a:r>
              <a:rPr lang="ja-JP" altLang="en-US" sz="900" b="1" dirty="0" smtClean="0">
                <a:solidFill>
                  <a:schemeClr val="accent3">
                    <a:lumMod val="50000"/>
                  </a:schemeClr>
                </a:solidFill>
                <a:latin typeface="Meiryo" charset="-128"/>
                <a:ea typeface="Meiryo" charset="-128"/>
                <a:cs typeface="Meiryo" charset="-128"/>
              </a:rPr>
              <a:t>社</a:t>
            </a:r>
            <a:r>
              <a:rPr lang="ja-JP" altLang="en-US" sz="900" b="1" baseline="30000" dirty="0" smtClean="0">
                <a:solidFill>
                  <a:schemeClr val="accent3">
                    <a:lumMod val="50000"/>
                  </a:schemeClr>
                </a:solidFill>
                <a:latin typeface="Meiryo" charset="-128"/>
                <a:ea typeface="Meiryo" charset="-128"/>
                <a:cs typeface="Meiryo" charset="-128"/>
              </a:rPr>
              <a:t>＊</a:t>
            </a:r>
            <a:endParaRPr lang="en-US" altLang="ja-JP" sz="900" b="1" baseline="30000" dirty="0" smtClean="0">
              <a:solidFill>
                <a:schemeClr val="accent3">
                  <a:lumMod val="50000"/>
                </a:schemeClr>
              </a:solidFill>
              <a:latin typeface="Meiryo" charset="-128"/>
              <a:ea typeface="Meiryo" charset="-128"/>
              <a:cs typeface="Meiryo" charset="-128"/>
            </a:endParaRPr>
          </a:p>
          <a:p>
            <a:pPr algn="ctr"/>
            <a:endParaRPr lang="en-US" altLang="ja-JP" sz="800" baseline="30000" dirty="0" smtClean="0">
              <a:solidFill>
                <a:schemeClr val="accent3">
                  <a:lumMod val="50000"/>
                </a:schemeClr>
              </a:solidFill>
              <a:latin typeface="Meiryo" charset="-128"/>
              <a:ea typeface="Meiryo" charset="-128"/>
              <a:cs typeface="Meiryo" charset="-128"/>
            </a:endParaRPr>
          </a:p>
          <a:p>
            <a:r>
              <a:rPr lang="en-US" altLang="ja-JP" sz="800" dirty="0" smtClean="0">
                <a:solidFill>
                  <a:schemeClr val="accent3">
                    <a:lumMod val="50000"/>
                  </a:schemeClr>
                </a:solidFill>
                <a:latin typeface="Meiryo" charset="-128"/>
                <a:ea typeface="Meiryo" charset="-128"/>
                <a:cs typeface="Meiryo" charset="-128"/>
              </a:rPr>
              <a:t>2025</a:t>
            </a:r>
            <a:r>
              <a:rPr lang="ja-JP" altLang="en-US" sz="800" dirty="0" smtClean="0">
                <a:solidFill>
                  <a:schemeClr val="accent3">
                    <a:lumMod val="50000"/>
                  </a:schemeClr>
                </a:solidFill>
                <a:latin typeface="Meiryo" charset="-128"/>
                <a:ea typeface="Meiryo" charset="-128"/>
                <a:cs typeface="Meiryo" charset="-128"/>
              </a:rPr>
              <a:t>年までに全商品に</a:t>
            </a:r>
            <a:r>
              <a:rPr lang="en-US" altLang="ja-JP" sz="800" dirty="0" smtClean="0">
                <a:solidFill>
                  <a:schemeClr val="accent3">
                    <a:lumMod val="50000"/>
                  </a:schemeClr>
                </a:solidFill>
                <a:latin typeface="Meiryo" charset="-128"/>
                <a:ea typeface="Meiryo" charset="-128"/>
                <a:cs typeface="Meiryo" charset="-128"/>
              </a:rPr>
              <a:t>RFID</a:t>
            </a:r>
            <a:r>
              <a:rPr lang="ja-JP" altLang="en-US" sz="800" dirty="0" smtClean="0">
                <a:solidFill>
                  <a:schemeClr val="accent3">
                    <a:lumMod val="50000"/>
                  </a:schemeClr>
                </a:solidFill>
                <a:latin typeface="Meiryo" charset="-128"/>
                <a:ea typeface="Meiryo" charset="-128"/>
                <a:cs typeface="Meiryo" charset="-128"/>
              </a:rPr>
              <a:t>（</a:t>
            </a:r>
            <a:r>
              <a:rPr lang="en-US" altLang="ja-JP" sz="800" dirty="0" smtClean="0">
                <a:solidFill>
                  <a:schemeClr val="accent3">
                    <a:lumMod val="50000"/>
                  </a:schemeClr>
                </a:solidFill>
                <a:latin typeface="Meiryo" charset="-128"/>
                <a:ea typeface="Meiryo" charset="-128"/>
                <a:cs typeface="Meiryo" charset="-128"/>
              </a:rPr>
              <a:t>IC</a:t>
            </a:r>
            <a:r>
              <a:rPr lang="ja-JP" altLang="en-US" sz="800" dirty="0" smtClean="0">
                <a:solidFill>
                  <a:schemeClr val="accent3">
                    <a:lumMod val="50000"/>
                  </a:schemeClr>
                </a:solidFill>
                <a:latin typeface="Meiryo" charset="-128"/>
                <a:ea typeface="Meiryo" charset="-128"/>
                <a:cs typeface="Meiryo" charset="-128"/>
              </a:rPr>
              <a:t>タグ）を付け、カゴに入れた商品を一括で集計できるセルフレジを実現。</a:t>
            </a:r>
            <a:endParaRPr lang="en-US" altLang="ja-JP" sz="800" dirty="0" smtClean="0">
              <a:solidFill>
                <a:schemeClr val="accent3">
                  <a:lumMod val="50000"/>
                </a:schemeClr>
              </a:solidFill>
              <a:latin typeface="Meiryo" charset="-128"/>
              <a:ea typeface="Meiryo" charset="-128"/>
              <a:cs typeface="Meiryo" charset="-128"/>
            </a:endParaRPr>
          </a:p>
        </p:txBody>
      </p:sp>
      <p:sp>
        <p:nvSpPr>
          <p:cNvPr id="41" name="正方形/長方形 40"/>
          <p:cNvSpPr/>
          <p:nvPr/>
        </p:nvSpPr>
        <p:spPr>
          <a:xfrm>
            <a:off x="488204" y="6341979"/>
            <a:ext cx="5091320" cy="215444"/>
          </a:xfrm>
          <a:prstGeom prst="rect">
            <a:avLst/>
          </a:prstGeom>
        </p:spPr>
        <p:txBody>
          <a:bodyPr wrap="square">
            <a:spAutoFit/>
          </a:bodyPr>
          <a:lstStyle/>
          <a:p>
            <a:r>
              <a:rPr lang="ja-JP" altLang="en-US" sz="800" dirty="0" smtClean="0">
                <a:solidFill>
                  <a:schemeClr val="accent3">
                    <a:lumMod val="50000"/>
                  </a:schemeClr>
                </a:solidFill>
                <a:latin typeface="Meiryo" charset="-128"/>
                <a:ea typeface="Meiryo" charset="-128"/>
                <a:cs typeface="Meiryo" charset="-128"/>
              </a:rPr>
              <a:t>＊セブンイレブン</a:t>
            </a:r>
            <a:r>
              <a:rPr lang="ja-JP" altLang="en-US" sz="800" dirty="0">
                <a:solidFill>
                  <a:schemeClr val="accent3">
                    <a:lumMod val="50000"/>
                  </a:schemeClr>
                </a:solidFill>
                <a:latin typeface="Meiryo" charset="-128"/>
                <a:ea typeface="Meiryo" charset="-128"/>
                <a:cs typeface="Meiryo" charset="-128"/>
              </a:rPr>
              <a:t>、ファミマ、ローソン、ミニストップ、</a:t>
            </a:r>
            <a:r>
              <a:rPr lang="ja-JP" altLang="en-US" sz="800" dirty="0" smtClean="0">
                <a:solidFill>
                  <a:schemeClr val="accent3">
                    <a:lumMod val="50000"/>
                  </a:schemeClr>
                </a:solidFill>
                <a:latin typeface="Meiryo" charset="-128"/>
                <a:ea typeface="Meiryo" charset="-128"/>
                <a:cs typeface="Meiryo" charset="-128"/>
              </a:rPr>
              <a:t>ニューデイズ（今後</a:t>
            </a:r>
            <a:r>
              <a:rPr lang="ja-JP" altLang="en-US" sz="800" smtClean="0">
                <a:solidFill>
                  <a:schemeClr val="accent3">
                    <a:lumMod val="50000"/>
                  </a:schemeClr>
                </a:solidFill>
                <a:latin typeface="Meiryo" charset="-128"/>
                <a:ea typeface="Meiryo" charset="-128"/>
                <a:cs typeface="Meiryo" charset="-128"/>
              </a:rPr>
              <a:t>、増やしたい意向）</a:t>
            </a:r>
            <a:endParaRPr lang="en-US" altLang="ja-JP" sz="800" dirty="0">
              <a:solidFill>
                <a:schemeClr val="accent3">
                  <a:lumMod val="50000"/>
                </a:schemeClr>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632913" y="1320309"/>
            <a:ext cx="1771078" cy="648922"/>
          </a:xfrm>
          <a:prstGeom prst="rect">
            <a:avLst/>
          </a:prstGeom>
        </p:spPr>
      </p:pic>
      <p:sp>
        <p:nvSpPr>
          <p:cNvPr id="43" name="テキスト ボックス 42"/>
          <p:cNvSpPr txBox="1"/>
          <p:nvPr/>
        </p:nvSpPr>
        <p:spPr>
          <a:xfrm>
            <a:off x="559911" y="2998034"/>
            <a:ext cx="1907324" cy="1200329"/>
          </a:xfrm>
          <a:prstGeom prst="rect">
            <a:avLst/>
          </a:prstGeom>
          <a:noFill/>
        </p:spPr>
        <p:txBody>
          <a:bodyPr wrap="square" rtlCol="0">
            <a:spAutoFit/>
          </a:bodyPr>
          <a:lstStyle/>
          <a:p>
            <a:r>
              <a:rPr kumimoji="1" lang="ja-JP" altLang="en-US" sz="1200" b="1" dirty="0" smtClean="0">
                <a:latin typeface="Meiryo" charset="-128"/>
                <a:ea typeface="Meiryo" charset="-128"/>
                <a:cs typeface="Meiryo" charset="-128"/>
              </a:rPr>
              <a:t>家庭サービスの全領域</a:t>
            </a:r>
            <a:r>
              <a:rPr kumimoji="1" lang="ja-JP" altLang="en-US" sz="1000" dirty="0" smtClean="0">
                <a:latin typeface="Meiryo" charset="-128"/>
                <a:ea typeface="Meiryo" charset="-128"/>
                <a:cs typeface="Meiryo" charset="-128"/>
              </a:rPr>
              <a:t>を</a:t>
            </a:r>
            <a:r>
              <a:rPr kumimoji="1" lang="en-US" altLang="ja-JP" sz="1000" dirty="0" smtClean="0">
                <a:latin typeface="Meiryo" charset="-128"/>
                <a:ea typeface="Meiryo" charset="-128"/>
                <a:cs typeface="Meiryo" charset="-128"/>
              </a:rPr>
              <a:t>amazon ID</a:t>
            </a:r>
            <a:r>
              <a:rPr kumimoji="1" lang="ja-JP" altLang="en-US" sz="1000" dirty="0" smtClean="0">
                <a:latin typeface="Meiryo" charset="-128"/>
                <a:ea typeface="Meiryo" charset="-128"/>
                <a:cs typeface="Meiryo" charset="-128"/>
              </a:rPr>
              <a:t>で紐付けることで、個人の生活全判に関わる行動データを手に入れ、様々なビジネス分野での「絶対的仲介者」としての地位を得ようとしている。</a:t>
            </a:r>
            <a:endParaRPr kumimoji="1" lang="ja-JP" altLang="en-US" sz="1000" dirty="0">
              <a:latin typeface="Meiryo" charset="-128"/>
              <a:ea typeface="Meiryo" charset="-128"/>
              <a:cs typeface="Meiryo" charset="-128"/>
            </a:endParaRPr>
          </a:p>
        </p:txBody>
      </p:sp>
      <p:sp>
        <p:nvSpPr>
          <p:cNvPr id="44" name="テキスト ボックス 43"/>
          <p:cNvSpPr txBox="1"/>
          <p:nvPr/>
        </p:nvSpPr>
        <p:spPr>
          <a:xfrm>
            <a:off x="2771800" y="3218123"/>
            <a:ext cx="1513556" cy="338554"/>
          </a:xfrm>
          <a:prstGeom prst="rect">
            <a:avLst/>
          </a:prstGeom>
          <a:noFill/>
        </p:spPr>
        <p:txBody>
          <a:bodyPr wrap="none" rtlCol="0">
            <a:spAutoFit/>
          </a:bodyPr>
          <a:lstStyle/>
          <a:p>
            <a:r>
              <a:rPr lang="ja-JP" altLang="en-US" sz="1600" b="1" smtClean="0">
                <a:solidFill>
                  <a:srgbClr val="00B050"/>
                </a:solidFill>
                <a:latin typeface="Meiryo" charset="-128"/>
                <a:ea typeface="Meiryo" charset="-128"/>
                <a:cs typeface="Meiryo" charset="-128"/>
              </a:rPr>
              <a:t>小売店舗</a:t>
            </a:r>
            <a:r>
              <a:rPr kumimoji="1" lang="ja-JP" altLang="en-US" sz="1600" b="1" smtClean="0">
                <a:solidFill>
                  <a:srgbClr val="00B050"/>
                </a:solidFill>
                <a:latin typeface="Meiryo" charset="-128"/>
                <a:ea typeface="Meiryo" charset="-128"/>
                <a:cs typeface="Meiryo" charset="-128"/>
              </a:rPr>
              <a:t>の</a:t>
            </a:r>
            <a:r>
              <a:rPr kumimoji="1" lang="en-US" altLang="ja-JP" sz="1600" b="1" dirty="0" smtClean="0">
                <a:solidFill>
                  <a:srgbClr val="00B050"/>
                </a:solidFill>
                <a:latin typeface="Meiryo" charset="-128"/>
                <a:ea typeface="Meiryo" charset="-128"/>
                <a:cs typeface="Meiryo" charset="-128"/>
              </a:rPr>
              <a:t>OS</a:t>
            </a:r>
            <a:endParaRPr kumimoji="1" lang="ja-JP" altLang="en-US" sz="1600" b="1" dirty="0">
              <a:solidFill>
                <a:srgbClr val="00B050"/>
              </a:solidFill>
              <a:latin typeface="Meiryo" charset="-128"/>
              <a:ea typeface="Meiryo" charset="-128"/>
              <a:cs typeface="Meiryo" charset="-128"/>
            </a:endParaRPr>
          </a:p>
        </p:txBody>
      </p:sp>
      <p:sp>
        <p:nvSpPr>
          <p:cNvPr id="45" name="テキスト ボックス 44"/>
          <p:cNvSpPr txBox="1"/>
          <p:nvPr/>
        </p:nvSpPr>
        <p:spPr>
          <a:xfrm>
            <a:off x="559910" y="2033455"/>
            <a:ext cx="1916201" cy="565317"/>
          </a:xfrm>
          <a:prstGeom prst="rect">
            <a:avLst/>
          </a:prstGeom>
          <a:noFill/>
        </p:spPr>
        <p:txBody>
          <a:bodyPr wrap="square" rtlCol="0">
            <a:spAutoFit/>
          </a:bodyPr>
          <a:lstStyle/>
          <a:p>
            <a:r>
              <a:rPr kumimoji="1" lang="ja-JP" altLang="en-US" sz="1000" dirty="0" smtClean="0">
                <a:latin typeface="Meiryo" charset="-128"/>
                <a:ea typeface="Meiryo" charset="-128"/>
                <a:cs typeface="Meiryo" charset="-128"/>
              </a:rPr>
              <a:t>画像認識</a:t>
            </a:r>
            <a:r>
              <a:rPr lang="ja-JP" altLang="en-US" sz="1000" dirty="0" smtClean="0">
                <a:latin typeface="Meiryo" charset="-128"/>
                <a:ea typeface="Meiryo" charset="-128"/>
                <a:cs typeface="Meiryo" charset="-128"/>
              </a:rPr>
              <a:t>やディープラーニング、センサー技術などを駆使して実現（</a:t>
            </a:r>
            <a:r>
              <a:rPr lang="en-US" altLang="ja-JP" sz="1000" dirty="0" smtClean="0">
                <a:latin typeface="Meiryo" charset="-128"/>
                <a:ea typeface="Meiryo" charset="-128"/>
                <a:cs typeface="Meiryo" charset="-128"/>
              </a:rPr>
              <a:t>RFID</a:t>
            </a:r>
            <a:r>
              <a:rPr lang="ja-JP" altLang="en-US" sz="1000" dirty="0" smtClean="0">
                <a:latin typeface="Meiryo" charset="-128"/>
                <a:ea typeface="Meiryo" charset="-128"/>
                <a:cs typeface="Meiryo" charset="-128"/>
              </a:rPr>
              <a:t>は使用せず）</a:t>
            </a:r>
            <a:endParaRPr kumimoji="1" lang="ja-JP" altLang="en-US" sz="1000" dirty="0">
              <a:latin typeface="Meiryo" charset="-128"/>
              <a:ea typeface="Meiryo" charset="-128"/>
              <a:cs typeface="Meiryo" charset="-128"/>
            </a:endParaRPr>
          </a:p>
        </p:txBody>
      </p:sp>
      <p:sp>
        <p:nvSpPr>
          <p:cNvPr id="46" name="テキスト ボックス 45"/>
          <p:cNvSpPr txBox="1"/>
          <p:nvPr/>
        </p:nvSpPr>
        <p:spPr>
          <a:xfrm>
            <a:off x="2690916" y="1322678"/>
            <a:ext cx="5841524" cy="338554"/>
          </a:xfrm>
          <a:prstGeom prst="rect">
            <a:avLst/>
          </a:prstGeom>
          <a:noFill/>
        </p:spPr>
        <p:txBody>
          <a:bodyPr wrap="square" rtlCol="0">
            <a:spAutoFit/>
          </a:bodyPr>
          <a:lstStyle/>
          <a:p>
            <a:pPr algn="ctr"/>
            <a:r>
              <a:rPr lang="ja-JP" altLang="en-US" sz="1600" dirty="0">
                <a:latin typeface="Meiryo" charset="-128"/>
                <a:ea typeface="Meiryo" charset="-128"/>
                <a:cs typeface="Meiryo" charset="-128"/>
              </a:rPr>
              <a:t>音声というハードルの低い</a:t>
            </a:r>
            <a:r>
              <a:rPr lang="en-US" altLang="ja-JP" sz="1600" dirty="0">
                <a:latin typeface="Meiryo" charset="-128"/>
                <a:ea typeface="Meiryo" charset="-128"/>
                <a:cs typeface="Meiryo" charset="-128"/>
              </a:rPr>
              <a:t>UI</a:t>
            </a:r>
            <a:r>
              <a:rPr lang="ja-JP" altLang="en-US" sz="1600" dirty="0">
                <a:latin typeface="Meiryo" charset="-128"/>
                <a:ea typeface="Meiryo" charset="-128"/>
                <a:cs typeface="Meiryo" charset="-128"/>
              </a:rPr>
              <a:t>に</a:t>
            </a:r>
            <a:r>
              <a:rPr lang="ja-JP" altLang="en-US" sz="1600" dirty="0" smtClean="0">
                <a:latin typeface="Meiryo" charset="-128"/>
                <a:ea typeface="Meiryo" charset="-128"/>
                <a:cs typeface="Meiryo" charset="-128"/>
              </a:rPr>
              <a:t>よる</a:t>
            </a:r>
            <a:r>
              <a:rPr kumimoji="1" lang="ja-JP" altLang="en-US" sz="1600" dirty="0" smtClean="0">
                <a:latin typeface="Meiryo" charset="-128"/>
                <a:ea typeface="Meiryo" charset="-128"/>
                <a:cs typeface="Meiryo" charset="-128"/>
              </a:rPr>
              <a:t>手軽さと操作の利便性</a:t>
            </a:r>
            <a:endParaRPr kumimoji="1" lang="ja-JP" altLang="en-US" sz="1600" dirty="0">
              <a:latin typeface="Meiryo" charset="-128"/>
              <a:ea typeface="Meiryo" charset="-128"/>
              <a:cs typeface="Meiryo" charset="-128"/>
            </a:endParaRPr>
          </a:p>
        </p:txBody>
      </p:sp>
    </p:spTree>
    <p:extLst>
      <p:ext uri="{BB962C8B-B14F-4D97-AF65-F5344CB8AC3E}">
        <p14:creationId xmlns:p14="http://schemas.microsoft.com/office/powerpoint/2010/main" val="10893861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p:cNvSpPr/>
          <p:nvPr/>
        </p:nvSpPr>
        <p:spPr>
          <a:xfrm>
            <a:off x="1106644" y="1880674"/>
            <a:ext cx="6930712" cy="844550"/>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1106644" y="883724"/>
            <a:ext cx="6930712" cy="84455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コンテキスト・テクノロジー</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grpSp>
        <p:nvGrpSpPr>
          <p:cNvPr id="50" name="図形グループ 49"/>
          <p:cNvGrpSpPr/>
          <p:nvPr/>
        </p:nvGrpSpPr>
        <p:grpSpPr>
          <a:xfrm>
            <a:off x="3014582" y="3434071"/>
            <a:ext cx="3092924" cy="1809750"/>
            <a:chOff x="3039177" y="3181655"/>
            <a:chExt cx="3092924" cy="1809750"/>
          </a:xfrm>
        </p:grpSpPr>
        <p:sp>
          <p:nvSpPr>
            <p:cNvPr id="4" name="フローチャート: 磁気ディスク 3"/>
            <p:cNvSpPr/>
            <p:nvPr/>
          </p:nvSpPr>
          <p:spPr>
            <a:xfrm>
              <a:off x="3039177" y="3181655"/>
              <a:ext cx="3092924" cy="1809750"/>
            </a:xfrm>
            <a:prstGeom prst="flowChartMagneticDisk">
              <a:avLst/>
            </a:prstGeom>
            <a:solidFill>
              <a:srgbClr val="FFFBD2"/>
            </a:solidFill>
            <a:ln w="9525" cmpd="sng">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3">
              <a:clrChange>
                <a:clrFrom>
                  <a:srgbClr val="FEFEFE"/>
                </a:clrFrom>
                <a:clrTo>
                  <a:srgbClr val="FEFEFE">
                    <a:alpha val="0"/>
                  </a:srgbClr>
                </a:clrTo>
              </a:clrChange>
            </a:blip>
            <a:stretch>
              <a:fillRect/>
            </a:stretch>
          </p:blipFill>
          <p:spPr>
            <a:xfrm>
              <a:off x="4992506" y="4370485"/>
              <a:ext cx="625872" cy="513874"/>
            </a:xfrm>
            <a:prstGeom prst="rect">
              <a:avLst/>
            </a:prstGeom>
          </p:spPr>
        </p:pic>
        <p:pic>
          <p:nvPicPr>
            <p:cNvPr id="6" name="図 5"/>
            <p:cNvPicPr>
              <a:picLocks noChangeAspect="1"/>
            </p:cNvPicPr>
            <p:nvPr/>
          </p:nvPicPr>
          <p:blipFill>
            <a:blip r:embed="rId4">
              <a:clrChange>
                <a:clrFrom>
                  <a:srgbClr val="FEFEFE"/>
                </a:clrFrom>
                <a:clrTo>
                  <a:srgbClr val="FEFEFE">
                    <a:alpha val="0"/>
                  </a:srgbClr>
                </a:clrTo>
              </a:clrChange>
            </a:blip>
            <a:stretch>
              <a:fillRect/>
            </a:stretch>
          </p:blipFill>
          <p:spPr>
            <a:xfrm>
              <a:off x="5071564" y="3751862"/>
              <a:ext cx="546814" cy="527050"/>
            </a:xfrm>
            <a:prstGeom prst="rect">
              <a:avLst/>
            </a:prstGeom>
          </p:spPr>
        </p:pic>
        <p:pic>
          <p:nvPicPr>
            <p:cNvPr id="7" name="図 6"/>
            <p:cNvPicPr>
              <a:picLocks noChangeAspect="1"/>
            </p:cNvPicPr>
            <p:nvPr/>
          </p:nvPicPr>
          <p:blipFill>
            <a:blip r:embed="rId5">
              <a:clrChange>
                <a:clrFrom>
                  <a:srgbClr val="FEFEFE"/>
                </a:clrFrom>
                <a:clrTo>
                  <a:srgbClr val="FEFEFE">
                    <a:alpha val="0"/>
                  </a:srgbClr>
                </a:clrTo>
              </a:clrChange>
            </a:blip>
            <a:stretch>
              <a:fillRect/>
            </a:stretch>
          </p:blipFill>
          <p:spPr>
            <a:xfrm>
              <a:off x="3477613" y="3751862"/>
              <a:ext cx="671988" cy="487521"/>
            </a:xfrm>
            <a:prstGeom prst="rect">
              <a:avLst/>
            </a:prstGeom>
          </p:spPr>
        </p:pic>
        <p:pic>
          <p:nvPicPr>
            <p:cNvPr id="8" name="図 7"/>
            <p:cNvPicPr>
              <a:picLocks noChangeAspect="1"/>
            </p:cNvPicPr>
            <p:nvPr/>
          </p:nvPicPr>
          <p:blipFill>
            <a:blip r:embed="rId6">
              <a:clrChange>
                <a:clrFrom>
                  <a:srgbClr val="FEFEFE"/>
                </a:clrFrom>
                <a:clrTo>
                  <a:srgbClr val="FEFEFE">
                    <a:alpha val="0"/>
                  </a:srgbClr>
                </a:clrTo>
              </a:clrChange>
            </a:blip>
            <a:stretch>
              <a:fillRect/>
            </a:stretch>
          </p:blipFill>
          <p:spPr>
            <a:xfrm>
              <a:off x="3563258" y="4357309"/>
              <a:ext cx="586343" cy="527050"/>
            </a:xfrm>
            <a:prstGeom prst="rect">
              <a:avLst/>
            </a:prstGeom>
          </p:spPr>
        </p:pic>
        <p:pic>
          <p:nvPicPr>
            <p:cNvPr id="9" name="図 8"/>
            <p:cNvPicPr>
              <a:picLocks noChangeAspect="1"/>
            </p:cNvPicPr>
            <p:nvPr/>
          </p:nvPicPr>
          <p:blipFill>
            <a:blip r:embed="rId7">
              <a:clrChange>
                <a:clrFrom>
                  <a:srgbClr val="FEFEFE"/>
                </a:clrFrom>
                <a:clrTo>
                  <a:srgbClr val="FEFEFE">
                    <a:alpha val="0"/>
                  </a:srgbClr>
                </a:clrTo>
              </a:clrChange>
            </a:blip>
            <a:stretch>
              <a:fillRect/>
            </a:stretch>
          </p:blipFill>
          <p:spPr>
            <a:xfrm>
              <a:off x="4327241" y="4074508"/>
              <a:ext cx="516795" cy="546326"/>
            </a:xfrm>
            <a:prstGeom prst="rect">
              <a:avLst/>
            </a:prstGeom>
          </p:spPr>
        </p:pic>
        <p:sp>
          <p:nvSpPr>
            <p:cNvPr id="10" name="テキスト ボックス 9"/>
            <p:cNvSpPr txBox="1"/>
            <p:nvPr/>
          </p:nvSpPr>
          <p:spPr>
            <a:xfrm>
              <a:off x="3832368" y="3295955"/>
              <a:ext cx="1506542" cy="369332"/>
            </a:xfrm>
            <a:prstGeom prst="rect">
              <a:avLst/>
            </a:prstGeom>
            <a:noFill/>
          </p:spPr>
          <p:txBody>
            <a:bodyPr wrap="none" rtlCol="0">
              <a:spAutoFit/>
            </a:bodyPr>
            <a:lstStyle/>
            <a:p>
              <a:r>
                <a:rPr kumimoji="1" lang="ja-JP" altLang="en-US" dirty="0" smtClean="0">
                  <a:latin typeface="HGP創英角ｺﾞｼｯｸUB"/>
                  <a:ea typeface="HGP創英角ｺﾞｼｯｸUB"/>
                  <a:cs typeface="HGP創英角ｺﾞｼｯｸUB"/>
                </a:rPr>
                <a:t>ビッグ・データ</a:t>
              </a:r>
              <a:endParaRPr kumimoji="1" lang="ja-JP" altLang="en-US" dirty="0">
                <a:latin typeface="HGP創英角ｺﾞｼｯｸUB"/>
                <a:ea typeface="HGP創英角ｺﾞｼｯｸUB"/>
                <a:cs typeface="HGP創英角ｺﾞｼｯｸUB"/>
              </a:endParaRPr>
            </a:p>
          </p:txBody>
        </p:sp>
      </p:grpSp>
      <p:pic>
        <p:nvPicPr>
          <p:cNvPr id="11" name="図 10"/>
          <p:cNvPicPr>
            <a:picLocks noChangeAspect="1"/>
          </p:cNvPicPr>
          <p:nvPr/>
        </p:nvPicPr>
        <p:blipFill>
          <a:blip r:embed="rId8">
            <a:clrChange>
              <a:clrFrom>
                <a:srgbClr val="FFFFFF"/>
              </a:clrFrom>
              <a:clrTo>
                <a:srgbClr val="FFFFFF">
                  <a:alpha val="0"/>
                </a:srgbClr>
              </a:clrTo>
            </a:clrChange>
          </a:blip>
          <a:stretch>
            <a:fillRect/>
          </a:stretch>
        </p:blipFill>
        <p:spPr>
          <a:xfrm>
            <a:off x="5405513" y="5414586"/>
            <a:ext cx="341289" cy="550466"/>
          </a:xfrm>
          <a:prstGeom prst="rect">
            <a:avLst/>
          </a:prstGeom>
        </p:spPr>
      </p:pic>
      <p:grpSp>
        <p:nvGrpSpPr>
          <p:cNvPr id="12" name="図形グループ 11"/>
          <p:cNvGrpSpPr/>
          <p:nvPr/>
        </p:nvGrpSpPr>
        <p:grpSpPr>
          <a:xfrm>
            <a:off x="2513270" y="5245000"/>
            <a:ext cx="530176" cy="1101571"/>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フローチャート: 論理積ゲート 14"/>
          <p:cNvSpPr/>
          <p:nvPr/>
        </p:nvSpPr>
        <p:spPr>
          <a:xfrm>
            <a:off x="2975219" y="5889566"/>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 name="図形グループ 15"/>
          <p:cNvGrpSpPr/>
          <p:nvPr/>
        </p:nvGrpSpPr>
        <p:grpSpPr>
          <a:xfrm>
            <a:off x="5912303" y="5243821"/>
            <a:ext cx="530176" cy="1101571"/>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フローチャート: 論理積ゲート 18"/>
          <p:cNvSpPr/>
          <p:nvPr/>
        </p:nvSpPr>
        <p:spPr>
          <a:xfrm flipH="1">
            <a:off x="5627108" y="5888387"/>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9">
            <a:clrChange>
              <a:clrFrom>
                <a:srgbClr val="FFFFFF"/>
              </a:clrFrom>
              <a:clrTo>
                <a:srgbClr val="FFFFFF">
                  <a:alpha val="0"/>
                </a:srgbClr>
              </a:clrTo>
            </a:clrChange>
          </a:blip>
          <a:stretch>
            <a:fillRect/>
          </a:stretch>
        </p:blipFill>
        <p:spPr>
          <a:xfrm>
            <a:off x="4250835" y="5306628"/>
            <a:ext cx="681672" cy="722281"/>
          </a:xfrm>
          <a:prstGeom prst="rect">
            <a:avLst/>
          </a:prstGeom>
        </p:spPr>
      </p:pic>
      <p:grpSp>
        <p:nvGrpSpPr>
          <p:cNvPr id="21" name="図形グループ 20"/>
          <p:cNvGrpSpPr/>
          <p:nvPr/>
        </p:nvGrpSpPr>
        <p:grpSpPr>
          <a:xfrm>
            <a:off x="4362913" y="5535573"/>
            <a:ext cx="457516" cy="941963"/>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6949267" y="4446407"/>
            <a:ext cx="530176" cy="1101571"/>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7" name="フローチャート: 論理積ゲート 26"/>
          <p:cNvSpPr/>
          <p:nvPr/>
        </p:nvSpPr>
        <p:spPr>
          <a:xfrm>
            <a:off x="1895068" y="5098837"/>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図形グループ 28"/>
          <p:cNvGrpSpPr/>
          <p:nvPr/>
        </p:nvGrpSpPr>
        <p:grpSpPr>
          <a:xfrm>
            <a:off x="1427337" y="4449562"/>
            <a:ext cx="530176" cy="1101571"/>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 name="フローチャート: 論理積ゲート 31"/>
          <p:cNvSpPr/>
          <p:nvPr/>
        </p:nvSpPr>
        <p:spPr>
          <a:xfrm flipH="1">
            <a:off x="6651658" y="5090973"/>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p:cNvPicPr>
            <a:picLocks noChangeAspect="1"/>
          </p:cNvPicPr>
          <p:nvPr/>
        </p:nvPicPr>
        <p:blipFill>
          <a:blip r:embed="rId10">
            <a:clrChange>
              <a:clrFrom>
                <a:srgbClr val="FFFFFF"/>
              </a:clrFrom>
              <a:clrTo>
                <a:srgbClr val="FFFFFF">
                  <a:alpha val="0"/>
                </a:srgbClr>
              </a:clrTo>
            </a:clrChange>
          </a:blip>
          <a:stretch>
            <a:fillRect/>
          </a:stretch>
        </p:blipFill>
        <p:spPr>
          <a:xfrm>
            <a:off x="3117441" y="5359756"/>
            <a:ext cx="679541" cy="593816"/>
          </a:xfrm>
          <a:prstGeom prst="rect">
            <a:avLst/>
          </a:prstGeom>
        </p:spPr>
      </p:pic>
      <p:grpSp>
        <p:nvGrpSpPr>
          <p:cNvPr id="35" name="図形グループ 34"/>
          <p:cNvGrpSpPr/>
          <p:nvPr/>
        </p:nvGrpSpPr>
        <p:grpSpPr>
          <a:xfrm>
            <a:off x="2030154" y="5072228"/>
            <a:ext cx="161020" cy="300733"/>
            <a:chOff x="5118100" y="4941610"/>
            <a:chExt cx="190500" cy="405090"/>
          </a:xfrm>
        </p:grpSpPr>
        <p:sp>
          <p:nvSpPr>
            <p:cNvPr id="36" name="正方形/長方形 35"/>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6943251" y="4602477"/>
            <a:ext cx="441102" cy="177800"/>
            <a:chOff x="4715098" y="3962400"/>
            <a:chExt cx="441102" cy="177800"/>
          </a:xfrm>
        </p:grpSpPr>
        <p:sp>
          <p:nvSpPr>
            <p:cNvPr id="40" name="角丸四角形 39"/>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4" name="図 43" descr="l_e_company_15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1576" y="3515525"/>
            <a:ext cx="515538" cy="698246"/>
          </a:xfrm>
          <a:prstGeom prst="rect">
            <a:avLst/>
          </a:prstGeom>
          <a:effectLst>
            <a:outerShdw blurRad="50800" dist="38100" dir="2700000" algn="tl" rotWithShape="0">
              <a:prstClr val="black">
                <a:alpha val="40000"/>
              </a:prstClr>
            </a:outerShdw>
          </a:effectLst>
        </p:spPr>
      </p:pic>
      <p:pic>
        <p:nvPicPr>
          <p:cNvPr id="45" name="図 44" descr="552234196_512.png"/>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1842051" y="3515525"/>
            <a:ext cx="698246" cy="698246"/>
          </a:xfrm>
          <a:prstGeom prst="rect">
            <a:avLst/>
          </a:prstGeom>
          <a:ln>
            <a:noFill/>
          </a:ln>
          <a:effectLst>
            <a:outerShdw blurRad="292100" dist="139700" dir="2700000" algn="tl" rotWithShape="0">
              <a:srgbClr val="333333">
                <a:alpha val="65000"/>
              </a:srgbClr>
            </a:outerShdw>
          </a:effectLst>
        </p:spPr>
      </p:pic>
      <p:sp>
        <p:nvSpPr>
          <p:cNvPr id="46" name="正方形/長方形 45"/>
          <p:cNvSpPr/>
          <p:nvPr/>
        </p:nvSpPr>
        <p:spPr>
          <a:xfrm>
            <a:off x="3512452"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行動パターン</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生活習慣</a:t>
            </a:r>
            <a:endParaRPr kumimoji="1" lang="ja-JP" altLang="en-US" sz="1400" dirty="0">
              <a:solidFill>
                <a:srgbClr val="FFFFFF"/>
              </a:solidFill>
              <a:latin typeface="ＭＳ Ｐゴシック"/>
              <a:ea typeface="ＭＳ Ｐゴシック"/>
              <a:cs typeface="ＭＳ Ｐゴシック"/>
            </a:endParaRPr>
          </a:p>
        </p:txBody>
      </p:sp>
      <p:sp>
        <p:nvSpPr>
          <p:cNvPr id="47" name="正方形/長方形 46"/>
          <p:cNvSpPr/>
          <p:nvPr/>
        </p:nvSpPr>
        <p:spPr>
          <a:xfrm>
            <a:off x="1365146"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興味・関心</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好き嫌い</a:t>
            </a:r>
            <a:endParaRPr kumimoji="1" lang="ja-JP" altLang="en-US" sz="1400" dirty="0">
              <a:solidFill>
                <a:srgbClr val="FFFFFF"/>
              </a:solidFill>
              <a:latin typeface="ＭＳ Ｐゴシック"/>
              <a:ea typeface="ＭＳ Ｐゴシック"/>
              <a:cs typeface="ＭＳ Ｐゴシック"/>
            </a:endParaRPr>
          </a:p>
        </p:txBody>
      </p:sp>
      <p:sp>
        <p:nvSpPr>
          <p:cNvPr id="48" name="正方形/長方形 47"/>
          <p:cNvSpPr/>
          <p:nvPr/>
        </p:nvSpPr>
        <p:spPr>
          <a:xfrm>
            <a:off x="5663630"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ＭＳ Ｐゴシック"/>
                <a:ea typeface="ＭＳ Ｐゴシック"/>
                <a:cs typeface="ＭＳ Ｐゴシック"/>
              </a:rPr>
              <a:t>スケジュール</a:t>
            </a:r>
            <a:endParaRPr lang="en-US" altLang="ja-JP" sz="1400" dirty="0" smtClean="0">
              <a:solidFill>
                <a:srgbClr val="FFFFFF"/>
              </a:solidFill>
              <a:latin typeface="ＭＳ Ｐゴシック"/>
              <a:ea typeface="ＭＳ Ｐゴシック"/>
              <a:cs typeface="ＭＳ Ｐゴシック"/>
            </a:endParaRPr>
          </a:p>
          <a:p>
            <a:pPr algn="ctr"/>
            <a:r>
              <a:rPr kumimoji="1" lang="ja-JP" altLang="en-US" sz="1400" dirty="0" smtClean="0">
                <a:solidFill>
                  <a:srgbClr val="FFFFFF"/>
                </a:solidFill>
                <a:latin typeface="ＭＳ Ｐゴシック"/>
                <a:ea typeface="ＭＳ Ｐゴシック"/>
                <a:cs typeface="ＭＳ Ｐゴシック"/>
              </a:rPr>
              <a:t>行先・訪問相手</a:t>
            </a: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1106644" y="2921305"/>
            <a:ext cx="6930712" cy="399745"/>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アナリティクス（人工知能）</a:t>
            </a:r>
            <a:endParaRPr kumimoji="1" lang="ja-JP" altLang="en-US" sz="1400" dirty="0">
              <a:solidFill>
                <a:srgbClr val="FFFFFF"/>
              </a:solidFill>
              <a:latin typeface="ＭＳ Ｐゴシック"/>
              <a:ea typeface="ＭＳ Ｐゴシック"/>
              <a:cs typeface="ＭＳ Ｐゴシック"/>
            </a:endParaRPr>
          </a:p>
        </p:txBody>
      </p:sp>
      <p:sp>
        <p:nvSpPr>
          <p:cNvPr id="51" name="正方形/長方形 50"/>
          <p:cNvSpPr/>
          <p:nvPr/>
        </p:nvSpPr>
        <p:spPr>
          <a:xfrm>
            <a:off x="1365146"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おすすめ情報</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アドバイス</a:t>
            </a:r>
            <a:endParaRPr kumimoji="1" lang="ja-JP" altLang="en-US" sz="1400" dirty="0">
              <a:solidFill>
                <a:srgbClr val="FFFFFF"/>
              </a:solidFill>
              <a:latin typeface="ＭＳ Ｐゴシック"/>
              <a:ea typeface="ＭＳ Ｐゴシック"/>
              <a:cs typeface="ＭＳ Ｐゴシック"/>
            </a:endParaRPr>
          </a:p>
        </p:txBody>
      </p:sp>
      <p:sp>
        <p:nvSpPr>
          <p:cNvPr id="52" name="正方形/長方形 51"/>
          <p:cNvSpPr/>
          <p:nvPr/>
        </p:nvSpPr>
        <p:spPr>
          <a:xfrm>
            <a:off x="3517108"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自動操作</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自動設定</a:t>
            </a:r>
            <a:endParaRPr kumimoji="1" lang="ja-JP" altLang="en-US" sz="1400" dirty="0">
              <a:solidFill>
                <a:srgbClr val="FFFFFF"/>
              </a:solidFill>
              <a:latin typeface="ＭＳ Ｐゴシック"/>
              <a:ea typeface="ＭＳ Ｐゴシック"/>
              <a:cs typeface="ＭＳ Ｐゴシック"/>
            </a:endParaRPr>
          </a:p>
        </p:txBody>
      </p:sp>
      <p:sp>
        <p:nvSpPr>
          <p:cNvPr id="53" name="正方形/長方形 52"/>
          <p:cNvSpPr/>
          <p:nvPr/>
        </p:nvSpPr>
        <p:spPr>
          <a:xfrm>
            <a:off x="5665208"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案内・予約</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事前告知</a:t>
            </a:r>
            <a:endParaRPr kumimoji="1" lang="ja-JP" altLang="en-US" sz="1400" dirty="0">
              <a:solidFill>
                <a:srgbClr val="FFFFFF"/>
              </a:solidFill>
              <a:latin typeface="ＭＳ Ｐゴシック"/>
              <a:ea typeface="ＭＳ Ｐゴシック"/>
              <a:cs typeface="ＭＳ Ｐゴシック"/>
            </a:endParaRPr>
          </a:p>
        </p:txBody>
      </p:sp>
      <p:sp>
        <p:nvSpPr>
          <p:cNvPr id="56" name="上矢印 55"/>
          <p:cNvSpPr/>
          <p:nvPr/>
        </p:nvSpPr>
        <p:spPr>
          <a:xfrm>
            <a:off x="4110194" y="1590112"/>
            <a:ext cx="892932" cy="392162"/>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上矢印 56"/>
          <p:cNvSpPr/>
          <p:nvPr/>
        </p:nvSpPr>
        <p:spPr>
          <a:xfrm>
            <a:off x="4110194" y="2649024"/>
            <a:ext cx="892932" cy="32824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矢印 57"/>
          <p:cNvSpPr/>
          <p:nvPr/>
        </p:nvSpPr>
        <p:spPr>
          <a:xfrm>
            <a:off x="4110194" y="3220127"/>
            <a:ext cx="892932" cy="32824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U ターン矢印 58"/>
          <p:cNvSpPr/>
          <p:nvPr/>
        </p:nvSpPr>
        <p:spPr>
          <a:xfrm rot="5400000">
            <a:off x="5980032" y="3121083"/>
            <a:ext cx="4550918" cy="704850"/>
          </a:xfrm>
          <a:prstGeom prst="uturnArrow">
            <a:avLst>
              <a:gd name="adj1" fmla="val 32208"/>
              <a:gd name="adj2" fmla="val 25000"/>
              <a:gd name="adj3" fmla="val 33108"/>
              <a:gd name="adj4" fmla="val 47354"/>
              <a:gd name="adj5" fmla="val 10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U ターン矢印 59"/>
          <p:cNvSpPr/>
          <p:nvPr/>
        </p:nvSpPr>
        <p:spPr>
          <a:xfrm rot="16200000" flipH="1">
            <a:off x="-1367562" y="3121083"/>
            <a:ext cx="4550918" cy="704850"/>
          </a:xfrm>
          <a:prstGeom prst="uturnArrow">
            <a:avLst>
              <a:gd name="adj1" fmla="val 32208"/>
              <a:gd name="adj2" fmla="val 25000"/>
              <a:gd name="adj3" fmla="val 33108"/>
              <a:gd name="adj4" fmla="val 47354"/>
              <a:gd name="adj5" fmla="val 10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58538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進化した</a:t>
            </a:r>
            <a:r>
              <a:rPr kumimoji="1" lang="en-US" altLang="ja-JP" dirty="0" smtClean="0"/>
              <a:t>bot</a:t>
            </a:r>
            <a:r>
              <a:rPr kumimoji="1" lang="ja-JP" altLang="en-US" dirty="0" smtClean="0"/>
              <a:t>（ボット）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4" name="角丸四角形 3"/>
          <p:cNvSpPr/>
          <p:nvPr/>
        </p:nvSpPr>
        <p:spPr>
          <a:xfrm>
            <a:off x="5607585" y="2051100"/>
            <a:ext cx="1872208" cy="3240360"/>
          </a:xfrm>
          <a:prstGeom prst="roundRect">
            <a:avLst>
              <a:gd name="adj" fmla="val 5850"/>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51601" y="2195116"/>
            <a:ext cx="1584176" cy="2736304"/>
          </a:xfrm>
          <a:prstGeom prst="rect">
            <a:avLst/>
          </a:prstGeom>
          <a:solidFill>
            <a:schemeClr val="bg1"/>
          </a:solidFill>
          <a:ln>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6399673" y="4967424"/>
            <a:ext cx="288032" cy="288032"/>
          </a:xfrm>
          <a:prstGeom prst="ellipse">
            <a:avLst/>
          </a:prstGeom>
          <a:solidFill>
            <a:schemeClr val="bg1">
              <a:lumMod val="7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形吹き出し 6"/>
          <p:cNvSpPr/>
          <p:nvPr/>
        </p:nvSpPr>
        <p:spPr>
          <a:xfrm>
            <a:off x="6732240" y="2267124"/>
            <a:ext cx="1656184" cy="1080120"/>
          </a:xfrm>
          <a:prstGeom prst="wedgeEllipseCallout">
            <a:avLst>
              <a:gd name="adj1" fmla="val -57517"/>
              <a:gd name="adj2" fmla="val 38068"/>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福岡行き</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航空券を</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予約して！</a:t>
            </a:r>
            <a:endParaRPr kumimoji="1" lang="ja-JP" altLang="en-US" sz="1200" dirty="0">
              <a:solidFill>
                <a:srgbClr val="FFFFFF"/>
              </a:solidFill>
              <a:latin typeface="Meiryo" charset="-128"/>
              <a:ea typeface="Meiryo" charset="-128"/>
              <a:cs typeface="Meiryo" charset="-128"/>
            </a:endParaRPr>
          </a:p>
        </p:txBody>
      </p:sp>
      <p:sp>
        <p:nvSpPr>
          <p:cNvPr id="8" name="円形吹き出し 7"/>
          <p:cNvSpPr/>
          <p:nvPr/>
        </p:nvSpPr>
        <p:spPr>
          <a:xfrm>
            <a:off x="4923509" y="2761160"/>
            <a:ext cx="1656184" cy="1080120"/>
          </a:xfrm>
          <a:prstGeom prst="wedgeEllipseCallout">
            <a:avLst>
              <a:gd name="adj1" fmla="val 57723"/>
              <a:gd name="adj2" fmla="val 27841"/>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200" dirty="0" smtClean="0">
                <a:solidFill>
                  <a:srgbClr val="FFFFFF"/>
                </a:solidFill>
                <a:latin typeface="Meiryo" charset="-128"/>
                <a:ea typeface="Meiryo" charset="-128"/>
                <a:cs typeface="Meiryo" charset="-128"/>
              </a:rPr>
              <a:t>ご希望の</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日時を</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教えて</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下さい！</a:t>
            </a:r>
            <a:endParaRPr kumimoji="1" lang="ja-JP" altLang="en-US" sz="1200" dirty="0">
              <a:solidFill>
                <a:srgbClr val="FFFFFF"/>
              </a:solidFill>
              <a:latin typeface="Meiryo" charset="-128"/>
              <a:ea typeface="Meiryo" charset="-128"/>
              <a:cs typeface="Meiryo" charset="-128"/>
            </a:endParaRPr>
          </a:p>
        </p:txBody>
      </p:sp>
      <p:sp>
        <p:nvSpPr>
          <p:cNvPr id="9" name="円形吹き出し 8"/>
          <p:cNvSpPr/>
          <p:nvPr/>
        </p:nvSpPr>
        <p:spPr>
          <a:xfrm>
            <a:off x="6732240" y="3740872"/>
            <a:ext cx="1656184" cy="1080120"/>
          </a:xfrm>
          <a:prstGeom prst="wedgeEllipseCallout">
            <a:avLst>
              <a:gd name="adj1" fmla="val -59740"/>
              <a:gd name="adj2" fmla="val -23862"/>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来週金曜日</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の午前中で</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お願い！</a:t>
            </a:r>
            <a:endParaRPr kumimoji="1" lang="ja-JP" altLang="en-US" sz="1200" dirty="0">
              <a:solidFill>
                <a:srgbClr val="FFFFFF"/>
              </a:solidFill>
              <a:latin typeface="Meiryo" charset="-128"/>
              <a:ea typeface="Meiryo" charset="-128"/>
              <a:cs typeface="Meiryo" charset="-128"/>
            </a:endParaRPr>
          </a:p>
        </p:txBody>
      </p:sp>
      <p:sp>
        <p:nvSpPr>
          <p:cNvPr id="10" name="テキスト ボックス 9"/>
          <p:cNvSpPr txBox="1"/>
          <p:nvPr/>
        </p:nvSpPr>
        <p:spPr>
          <a:xfrm>
            <a:off x="5771479" y="2199087"/>
            <a:ext cx="1082348" cy="523220"/>
          </a:xfrm>
          <a:prstGeom prst="rect">
            <a:avLst/>
          </a:prstGeom>
          <a:noFill/>
        </p:spPr>
        <p:txBody>
          <a:bodyPr wrap="none" rtlCol="0">
            <a:spAutoFit/>
          </a:bodyPr>
          <a:lstStyle/>
          <a:p>
            <a:r>
              <a:rPr kumimoji="1" lang="ja-JP" altLang="en-US" sz="1400" dirty="0" smtClean="0">
                <a:latin typeface="Meiryo" charset="-128"/>
                <a:ea typeface="Meiryo" charset="-128"/>
                <a:cs typeface="Meiryo" charset="-128"/>
              </a:rPr>
              <a:t>メッセージ</a:t>
            </a:r>
            <a:endParaRPr kumimoji="1" lang="en-US" altLang="ja-JP" sz="1400" dirty="0" smtClean="0">
              <a:latin typeface="Meiryo" charset="-128"/>
              <a:ea typeface="Meiryo" charset="-128"/>
              <a:cs typeface="Meiryo" charset="-128"/>
            </a:endParaRPr>
          </a:p>
          <a:p>
            <a:r>
              <a:rPr lang="ja-JP" altLang="en-US" sz="1400" dirty="0" smtClean="0">
                <a:latin typeface="Meiryo" charset="-128"/>
                <a:ea typeface="Meiryo" charset="-128"/>
                <a:cs typeface="Meiryo" charset="-128"/>
              </a:rPr>
              <a:t>アプリ</a:t>
            </a:r>
            <a:endParaRPr kumimoji="1" lang="ja-JP" altLang="en-US" sz="1400" dirty="0">
              <a:latin typeface="Meiryo" charset="-128"/>
              <a:ea typeface="Meiryo" charset="-128"/>
              <a:cs typeface="Meiryo" charset="-128"/>
            </a:endParaRP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18513" y="3064903"/>
            <a:ext cx="429403" cy="432048"/>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782" y="2434602"/>
            <a:ext cx="730920" cy="730920"/>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305" y="3904632"/>
            <a:ext cx="730920" cy="730920"/>
          </a:xfrm>
          <a:prstGeom prst="rect">
            <a:avLst/>
          </a:prstGeom>
        </p:spPr>
      </p:pic>
      <p:pic>
        <p:nvPicPr>
          <p:cNvPr id="15" name="図 14" descr="design_img_f_1133791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163" y="942537"/>
            <a:ext cx="3809192" cy="2976816"/>
          </a:xfrm>
          <a:prstGeom prst="rect">
            <a:avLst/>
          </a:prstGeom>
          <a:ln>
            <a:noFill/>
          </a:ln>
          <a:effectLst>
            <a:outerShdw blurRad="292100" dist="139700" dir="2700000" algn="tl" rotWithShape="0">
              <a:srgbClr val="333333">
                <a:alpha val="65000"/>
              </a:srgbClr>
            </a:outerShdw>
          </a:effectLst>
        </p:spPr>
      </p:pic>
      <p:sp>
        <p:nvSpPr>
          <p:cNvPr id="20" name="テキスト ボックス 19"/>
          <p:cNvSpPr txBox="1"/>
          <p:nvPr/>
        </p:nvSpPr>
        <p:spPr>
          <a:xfrm>
            <a:off x="2108353" y="1907084"/>
            <a:ext cx="902811" cy="307777"/>
          </a:xfrm>
          <a:prstGeom prst="rect">
            <a:avLst/>
          </a:prstGeom>
          <a:noFill/>
        </p:spPr>
        <p:txBody>
          <a:bodyPr wrap="none" rtlCol="0">
            <a:spAutoFit/>
          </a:bodyPr>
          <a:lstStyle/>
          <a:p>
            <a:pPr algn="ctr"/>
            <a:r>
              <a:rPr kumimoji="1" lang="ja-JP" altLang="en-US" sz="1400" b="1" smtClean="0">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1" name="円形吹き出し 20"/>
          <p:cNvSpPr/>
          <p:nvPr/>
        </p:nvSpPr>
        <p:spPr>
          <a:xfrm>
            <a:off x="4927239" y="4063369"/>
            <a:ext cx="1656184" cy="1080120"/>
          </a:xfrm>
          <a:prstGeom prst="wedgeEllipseCallout">
            <a:avLst>
              <a:gd name="adj1" fmla="val 60687"/>
              <a:gd name="adj2" fmla="val 1079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次の日程</a:t>
            </a:r>
            <a:endParaRPr lang="en-US" altLang="ja-JP" sz="1200" dirty="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では</a:t>
            </a:r>
            <a:endParaRPr kumimoji="1"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如何？</a:t>
            </a:r>
            <a:endParaRPr kumimoji="1" lang="ja-JP" altLang="en-US" sz="1200" dirty="0">
              <a:solidFill>
                <a:srgbClr val="FFFFFF"/>
              </a:solidFill>
              <a:latin typeface="Meiryo" charset="-128"/>
              <a:ea typeface="Meiryo" charset="-128"/>
              <a:cs typeface="Meiryo" charset="-128"/>
            </a:endParaRPr>
          </a:p>
        </p:txBody>
      </p:sp>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22243" y="4367112"/>
            <a:ext cx="429403" cy="432048"/>
          </a:xfrm>
          <a:prstGeom prst="rect">
            <a:avLst/>
          </a:prstGeom>
        </p:spPr>
      </p:pic>
      <p:sp>
        <p:nvSpPr>
          <p:cNvPr id="23" name="正方形/長方形 22"/>
          <p:cNvSpPr/>
          <p:nvPr/>
        </p:nvSpPr>
        <p:spPr>
          <a:xfrm>
            <a:off x="2681450" y="220486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音声認識</a:t>
            </a:r>
            <a:endParaRPr kumimoji="1"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テキスト認識</a:t>
            </a:r>
            <a:endParaRPr kumimoji="1" lang="ja-JP" altLang="en-US" sz="1050" dirty="0">
              <a:solidFill>
                <a:srgbClr val="FFFFFF"/>
              </a:solidFill>
              <a:latin typeface="Meiryo" charset="-128"/>
              <a:ea typeface="Meiryo" charset="-128"/>
              <a:cs typeface="Meiryo" charset="-128"/>
            </a:endParaRPr>
          </a:p>
        </p:txBody>
      </p:sp>
      <p:sp>
        <p:nvSpPr>
          <p:cNvPr id="24" name="正方形/長方形 23"/>
          <p:cNvSpPr/>
          <p:nvPr/>
        </p:nvSpPr>
        <p:spPr>
          <a:xfrm>
            <a:off x="1385992" y="221100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意味の解析</a:t>
            </a:r>
            <a:endParaRPr kumimoji="1"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意図の解釈</a:t>
            </a:r>
            <a:endParaRPr kumimoji="1" lang="ja-JP" altLang="en-US" sz="1050" dirty="0">
              <a:solidFill>
                <a:srgbClr val="FFFFFF"/>
              </a:solidFill>
              <a:latin typeface="Meiryo" charset="-128"/>
              <a:ea typeface="Meiryo" charset="-128"/>
              <a:cs typeface="Meiryo" charset="-128"/>
            </a:endParaRPr>
          </a:p>
        </p:txBody>
      </p:sp>
      <p:pic>
        <p:nvPicPr>
          <p:cNvPr id="25" name="図 24" descr="design_img_f_1133791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29" y="3261634"/>
            <a:ext cx="3809192" cy="2976816"/>
          </a:xfrm>
          <a:prstGeom prst="rect">
            <a:avLst/>
          </a:prstGeom>
          <a:ln>
            <a:noFill/>
          </a:ln>
          <a:effectLst>
            <a:outerShdw blurRad="292100" dist="139700" dir="2700000" algn="tl" rotWithShape="0">
              <a:srgbClr val="333333">
                <a:alpha val="65000"/>
              </a:srgbClr>
            </a:outerShdw>
          </a:effectLst>
        </p:spPr>
      </p:pic>
      <p:sp>
        <p:nvSpPr>
          <p:cNvPr id="26" name="テキスト ボックス 25"/>
          <p:cNvSpPr txBox="1"/>
          <p:nvPr/>
        </p:nvSpPr>
        <p:spPr>
          <a:xfrm>
            <a:off x="2093219" y="4226181"/>
            <a:ext cx="902811" cy="307777"/>
          </a:xfrm>
          <a:prstGeom prst="rect">
            <a:avLst/>
          </a:prstGeom>
          <a:noFill/>
        </p:spPr>
        <p:txBody>
          <a:bodyPr wrap="none" rtlCol="0">
            <a:spAutoFit/>
          </a:bodyPr>
          <a:lstStyle/>
          <a:p>
            <a:pPr algn="ctr"/>
            <a:r>
              <a:rPr kumimoji="1" lang="ja-JP" altLang="en-US" sz="1400" b="1" smtClean="0">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8" name="正方形/長方形 27"/>
          <p:cNvSpPr/>
          <p:nvPr/>
        </p:nvSpPr>
        <p:spPr>
          <a:xfrm>
            <a:off x="1385992"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29" name="正方形/長方形 28"/>
          <p:cNvSpPr/>
          <p:nvPr/>
        </p:nvSpPr>
        <p:spPr>
          <a:xfrm>
            <a:off x="2681449"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30" name="環状矢印 29"/>
          <p:cNvSpPr/>
          <p:nvPr/>
        </p:nvSpPr>
        <p:spPr>
          <a:xfrm rot="179751" flipH="1">
            <a:off x="2410025" y="806616"/>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環状矢印 30"/>
          <p:cNvSpPr/>
          <p:nvPr/>
        </p:nvSpPr>
        <p:spPr>
          <a:xfrm rot="10552084" flipH="1">
            <a:off x="2469443" y="4385760"/>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p:cNvSpPr/>
          <p:nvPr/>
        </p:nvSpPr>
        <p:spPr>
          <a:xfrm>
            <a:off x="2285448" y="3248553"/>
            <a:ext cx="518351" cy="80173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4169528" y="1418194"/>
            <a:ext cx="2286000" cy="646331"/>
          </a:xfrm>
          <a:prstGeom prst="rect">
            <a:avLst/>
          </a:prstGeom>
        </p:spPr>
        <p:txBody>
          <a:bodyPr wrap="square">
            <a:spAutoFit/>
          </a:bodyPr>
          <a:lstStyle/>
          <a:p>
            <a:r>
              <a:rPr lang="ja-JP" altLang="ja-JP" sz="1200" dirty="0">
                <a:solidFill>
                  <a:srgbClr val="0070C0"/>
                </a:solidFill>
                <a:latin typeface="Meiryo" charset="-128"/>
                <a:ea typeface="Meiryo" charset="-128"/>
                <a:cs typeface="Meiryo" charset="-128"/>
              </a:rPr>
              <a:t>テキストや音声</a:t>
            </a:r>
            <a:r>
              <a:rPr lang="ja-JP" altLang="ja-JP" sz="1200" dirty="0" smtClean="0">
                <a:solidFill>
                  <a:srgbClr val="0070C0"/>
                </a:solidFill>
                <a:latin typeface="Meiryo" charset="-128"/>
                <a:ea typeface="Meiryo" charset="-128"/>
                <a:cs typeface="Meiryo" charset="-128"/>
              </a:rPr>
              <a:t>で</a:t>
            </a:r>
            <a:endParaRPr lang="en-US" altLang="ja-JP" sz="1200" dirty="0">
              <a:solidFill>
                <a:srgbClr val="0070C0"/>
              </a:solidFill>
              <a:latin typeface="Meiryo" charset="-128"/>
              <a:ea typeface="Meiryo" charset="-128"/>
              <a:cs typeface="Meiryo" charset="-128"/>
            </a:endParaRPr>
          </a:p>
          <a:p>
            <a:r>
              <a:rPr lang="ja-JP" altLang="ja-JP" sz="1200" dirty="0" smtClean="0">
                <a:solidFill>
                  <a:srgbClr val="0070C0"/>
                </a:solidFill>
                <a:latin typeface="Meiryo" charset="-128"/>
                <a:ea typeface="Meiryo" charset="-128"/>
                <a:cs typeface="Meiryo" charset="-128"/>
              </a:rPr>
              <a:t>普通</a:t>
            </a:r>
            <a:r>
              <a:rPr lang="ja-JP" altLang="ja-JP" sz="1200" dirty="0">
                <a:solidFill>
                  <a:srgbClr val="0070C0"/>
                </a:solidFill>
                <a:latin typeface="Meiryo" charset="-128"/>
                <a:ea typeface="Meiryo" charset="-128"/>
                <a:cs typeface="Meiryo" charset="-128"/>
              </a:rPr>
              <a:t>に会話をするよう</a:t>
            </a:r>
            <a:r>
              <a:rPr lang="ja-JP" altLang="ja-JP" sz="1200" dirty="0" smtClean="0">
                <a:solidFill>
                  <a:srgbClr val="0070C0"/>
                </a:solidFill>
                <a:latin typeface="Meiryo" charset="-128"/>
                <a:ea typeface="Meiryo" charset="-128"/>
                <a:cs typeface="Meiryo" charset="-128"/>
              </a:rPr>
              <a:t>に</a:t>
            </a:r>
            <a:endParaRPr lang="en-US" altLang="ja-JP" sz="1200" dirty="0" smtClean="0">
              <a:solidFill>
                <a:srgbClr val="0070C0"/>
              </a:solidFill>
              <a:latin typeface="Meiryo" charset="-128"/>
              <a:ea typeface="Meiryo" charset="-128"/>
              <a:cs typeface="Meiryo" charset="-128"/>
            </a:endParaRPr>
          </a:p>
          <a:p>
            <a:r>
              <a:rPr lang="ja-JP" altLang="ja-JP" sz="1200" dirty="0" smtClean="0">
                <a:solidFill>
                  <a:srgbClr val="0070C0"/>
                </a:solidFill>
                <a:latin typeface="Meiryo" charset="-128"/>
                <a:ea typeface="Meiryo" charset="-128"/>
                <a:cs typeface="Meiryo" charset="-128"/>
              </a:rPr>
              <a:t>操作</a:t>
            </a:r>
            <a:r>
              <a:rPr lang="ja-JP" altLang="ja-JP" sz="1200" dirty="0">
                <a:solidFill>
                  <a:srgbClr val="0070C0"/>
                </a:solidFill>
                <a:latin typeface="Meiryo" charset="-128"/>
                <a:ea typeface="Meiryo" charset="-128"/>
                <a:cs typeface="Meiryo" charset="-128"/>
              </a:rPr>
              <a:t>や指示が</a:t>
            </a:r>
            <a:r>
              <a:rPr lang="ja-JP" altLang="ja-JP" sz="1200" dirty="0" smtClean="0">
                <a:solidFill>
                  <a:srgbClr val="0070C0"/>
                </a:solidFill>
                <a:latin typeface="Meiryo" charset="-128"/>
                <a:ea typeface="Meiryo" charset="-128"/>
                <a:cs typeface="Meiryo" charset="-128"/>
              </a:rPr>
              <a:t>できる</a:t>
            </a:r>
            <a:endParaRPr lang="ja-JP" altLang="en-US" sz="1200" dirty="0">
              <a:solidFill>
                <a:srgbClr val="0070C0"/>
              </a:solidFill>
              <a:latin typeface="Meiryo" charset="-128"/>
              <a:ea typeface="Meiryo" charset="-128"/>
              <a:cs typeface="Meiryo" charset="-128"/>
            </a:endParaRPr>
          </a:p>
        </p:txBody>
      </p:sp>
      <p:sp>
        <p:nvSpPr>
          <p:cNvPr id="34" name="正方形/長方形 33"/>
          <p:cNvSpPr/>
          <p:nvPr/>
        </p:nvSpPr>
        <p:spPr>
          <a:xfrm>
            <a:off x="2697314" y="5246321"/>
            <a:ext cx="2914761" cy="646331"/>
          </a:xfrm>
          <a:prstGeom prst="rect">
            <a:avLst/>
          </a:prstGeom>
        </p:spPr>
        <p:txBody>
          <a:bodyPr wrap="square">
            <a:spAutoFit/>
          </a:bodyPr>
          <a:lstStyle/>
          <a:p>
            <a:pPr algn="r"/>
            <a:r>
              <a:rPr lang="ja-JP" altLang="en-US" sz="1200" smtClean="0">
                <a:solidFill>
                  <a:srgbClr val="0070C0"/>
                </a:solidFill>
                <a:latin typeface="Meiryo" charset="-128"/>
                <a:ea typeface="Meiryo" charset="-128"/>
                <a:cs typeface="Meiryo" charset="-128"/>
              </a:rPr>
              <a:t>「難しい</a:t>
            </a:r>
            <a:r>
              <a:rPr lang="ja-JP" altLang="en-US" sz="1200" dirty="0" smtClean="0">
                <a:solidFill>
                  <a:srgbClr val="0070C0"/>
                </a:solidFill>
                <a:latin typeface="Meiryo" charset="-128"/>
                <a:ea typeface="Meiryo" charset="-128"/>
                <a:cs typeface="Meiryo" charset="-128"/>
              </a:rPr>
              <a:t>」を解消し</a:t>
            </a:r>
            <a:endParaRPr lang="en-US" altLang="ja-JP" sz="1200" dirty="0" smtClean="0">
              <a:solidFill>
                <a:srgbClr val="0070C0"/>
              </a:solidFill>
              <a:latin typeface="Meiryo" charset="-128"/>
              <a:ea typeface="Meiryo" charset="-128"/>
              <a:cs typeface="Meiryo" charset="-128"/>
            </a:endParaRPr>
          </a:p>
          <a:p>
            <a:pPr algn="r"/>
            <a:r>
              <a:rPr lang="ja-JP" altLang="en-US" sz="1200" dirty="0" smtClean="0">
                <a:solidFill>
                  <a:srgbClr val="0070C0"/>
                </a:solidFill>
                <a:latin typeface="Meiryo" charset="-128"/>
                <a:ea typeface="Meiryo" charset="-128"/>
                <a:cs typeface="Meiryo" charset="-128"/>
              </a:rPr>
              <a:t>利用者の裾野を拡げ</a:t>
            </a:r>
            <a:endParaRPr lang="en-US" altLang="ja-JP" sz="1200" dirty="0" smtClean="0">
              <a:solidFill>
                <a:srgbClr val="0070C0"/>
              </a:solidFill>
              <a:latin typeface="Meiryo" charset="-128"/>
              <a:ea typeface="Meiryo" charset="-128"/>
              <a:cs typeface="Meiryo" charset="-128"/>
            </a:endParaRPr>
          </a:p>
          <a:p>
            <a:pPr algn="r"/>
            <a:r>
              <a:rPr lang="ja-JP" altLang="en-US" sz="1200" dirty="0" smtClean="0">
                <a:solidFill>
                  <a:srgbClr val="0070C0"/>
                </a:solidFill>
                <a:latin typeface="Meiryo" charset="-128"/>
                <a:ea typeface="Meiryo" charset="-128"/>
                <a:cs typeface="Meiryo" charset="-128"/>
              </a:rPr>
              <a:t>利用頻度を増やす</a:t>
            </a:r>
            <a:endParaRPr lang="ja-JP" altLang="en-US" sz="1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381942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2"/>
          <a:stretch>
            <a:fillRect/>
          </a:stretch>
        </p:blipFill>
        <p:spPr>
          <a:xfrm>
            <a:off x="6184563" y="5449228"/>
            <a:ext cx="1869695" cy="949686"/>
          </a:xfrm>
          <a:prstGeom prst="rect">
            <a:avLst/>
          </a:prstGeom>
        </p:spPr>
      </p:pic>
      <p:pic>
        <p:nvPicPr>
          <p:cNvPr id="37" name="図 36"/>
          <p:cNvPicPr>
            <a:picLocks noChangeAspect="1"/>
          </p:cNvPicPr>
          <p:nvPr/>
        </p:nvPicPr>
        <p:blipFill>
          <a:blip r:embed="rId3"/>
          <a:stretch>
            <a:fillRect/>
          </a:stretch>
        </p:blipFill>
        <p:spPr>
          <a:xfrm>
            <a:off x="554274" y="849345"/>
            <a:ext cx="2408996" cy="1359917"/>
          </a:xfrm>
          <a:prstGeom prst="rect">
            <a:avLst/>
          </a:prstGeom>
        </p:spPr>
      </p:pic>
      <p:sp>
        <p:nvSpPr>
          <p:cNvPr id="47" name="右カーブ矢印 46"/>
          <p:cNvSpPr/>
          <p:nvPr/>
        </p:nvSpPr>
        <p:spPr>
          <a:xfrm rot="17394653">
            <a:off x="2233337" y="978384"/>
            <a:ext cx="2712066" cy="6474523"/>
          </a:xfrm>
          <a:prstGeom prst="curvedRightArrow">
            <a:avLst>
              <a:gd name="adj1" fmla="val 25000"/>
              <a:gd name="adj2" fmla="val 42591"/>
              <a:gd name="adj3" fmla="val 25000"/>
            </a:avLst>
          </a:prstGeom>
          <a:solidFill>
            <a:srgbClr val="92D050">
              <a:alpha val="4431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IT</a:t>
            </a:r>
            <a:r>
              <a:rPr kumimoji="1" lang="ja-JP" altLang="en-US" dirty="0" smtClean="0"/>
              <a:t>と人間との関係の変遷</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pic>
        <p:nvPicPr>
          <p:cNvPr id="5" name="図 4"/>
          <p:cNvPicPr>
            <a:picLocks noChangeAspect="1"/>
          </p:cNvPicPr>
          <p:nvPr/>
        </p:nvPicPr>
        <p:blipFill>
          <a:blip r:embed="rId4"/>
          <a:stretch>
            <a:fillRect/>
          </a:stretch>
        </p:blipFill>
        <p:spPr>
          <a:xfrm>
            <a:off x="7518464" y="5120017"/>
            <a:ext cx="1313363" cy="875575"/>
          </a:xfrm>
          <a:prstGeom prst="rect">
            <a:avLst/>
          </a:prstGeom>
          <a:effectLst>
            <a:outerShdw blurRad="50800" dist="38100" dir="5400000" algn="t" rotWithShape="0">
              <a:prstClr val="black">
                <a:alpha val="40000"/>
              </a:prstClr>
            </a:outerShdw>
          </a:effectLst>
        </p:spPr>
      </p:pic>
      <p:pic>
        <p:nvPicPr>
          <p:cNvPr id="8" name="図 7"/>
          <p:cNvPicPr>
            <a:picLocks noChangeAspect="1"/>
          </p:cNvPicPr>
          <p:nvPr/>
        </p:nvPicPr>
        <p:blipFill>
          <a:blip r:embed="rId5">
            <a:clrChange>
              <a:clrFrom>
                <a:srgbClr val="FFFFFF"/>
              </a:clrFrom>
              <a:clrTo>
                <a:srgbClr val="FFFFFF">
                  <a:alpha val="0"/>
                </a:srgbClr>
              </a:clrTo>
            </a:clrChange>
          </a:blip>
          <a:stretch>
            <a:fillRect/>
          </a:stretch>
        </p:blipFill>
        <p:spPr>
          <a:xfrm>
            <a:off x="582217" y="2460861"/>
            <a:ext cx="1665853" cy="1217771"/>
          </a:xfrm>
          <a:prstGeom prst="rect">
            <a:avLst/>
          </a:prstGeom>
        </p:spPr>
      </p:pic>
      <p:pic>
        <p:nvPicPr>
          <p:cNvPr id="12" name="図 11"/>
          <p:cNvPicPr>
            <a:picLocks noChangeAspect="1"/>
          </p:cNvPicPr>
          <p:nvPr/>
        </p:nvPicPr>
        <p:blipFill>
          <a:blip r:embed="rId6">
            <a:clrChange>
              <a:clrFrom>
                <a:srgbClr val="FFFFFF"/>
              </a:clrFrom>
              <a:clrTo>
                <a:srgbClr val="FFFFFF">
                  <a:alpha val="0"/>
                </a:srgbClr>
              </a:clrTo>
            </a:clrChange>
          </a:blip>
          <a:stretch>
            <a:fillRect/>
          </a:stretch>
        </p:blipFill>
        <p:spPr>
          <a:xfrm>
            <a:off x="759975" y="4897451"/>
            <a:ext cx="1219937" cy="1501462"/>
          </a:xfrm>
          <a:prstGeom prst="rect">
            <a:avLst/>
          </a:prstGeom>
        </p:spPr>
      </p:pic>
      <p:pic>
        <p:nvPicPr>
          <p:cNvPr id="13" name="図 12"/>
          <p:cNvPicPr>
            <a:picLocks noChangeAspect="1"/>
          </p:cNvPicPr>
          <p:nvPr/>
        </p:nvPicPr>
        <p:blipFill>
          <a:blip r:embed="rId7">
            <a:clrChange>
              <a:clrFrom>
                <a:srgbClr val="FFFFFF"/>
              </a:clrFrom>
              <a:clrTo>
                <a:srgbClr val="FFFFFF">
                  <a:alpha val="0"/>
                </a:srgbClr>
              </a:clrTo>
            </a:clrChange>
          </a:blip>
          <a:stretch>
            <a:fillRect/>
          </a:stretch>
        </p:blipFill>
        <p:spPr>
          <a:xfrm>
            <a:off x="2567845" y="5412158"/>
            <a:ext cx="1489160" cy="994329"/>
          </a:xfrm>
          <a:prstGeom prst="rect">
            <a:avLst/>
          </a:prstGeom>
        </p:spPr>
      </p:pic>
      <p:pic>
        <p:nvPicPr>
          <p:cNvPr id="14" name="図 13"/>
          <p:cNvPicPr>
            <a:picLocks noChangeAspect="1"/>
          </p:cNvPicPr>
          <p:nvPr/>
        </p:nvPicPr>
        <p:blipFill>
          <a:blip r:embed="rId8">
            <a:clrChange>
              <a:clrFrom>
                <a:srgbClr val="FFFFFF"/>
              </a:clrFrom>
              <a:clrTo>
                <a:srgbClr val="FFFFFF">
                  <a:alpha val="0"/>
                </a:srgbClr>
              </a:clrTo>
            </a:clrChange>
          </a:blip>
          <a:stretch>
            <a:fillRect/>
          </a:stretch>
        </p:blipFill>
        <p:spPr>
          <a:xfrm>
            <a:off x="2653241" y="4424909"/>
            <a:ext cx="805274" cy="820187"/>
          </a:xfrm>
          <a:prstGeom prst="rect">
            <a:avLst/>
          </a:prstGeom>
        </p:spPr>
      </p:pic>
      <p:pic>
        <p:nvPicPr>
          <p:cNvPr id="15" name="図 14"/>
          <p:cNvPicPr>
            <a:picLocks noChangeAspect="1"/>
          </p:cNvPicPr>
          <p:nvPr/>
        </p:nvPicPr>
        <p:blipFill>
          <a:blip r:embed="rId9"/>
          <a:stretch>
            <a:fillRect/>
          </a:stretch>
        </p:blipFill>
        <p:spPr>
          <a:xfrm>
            <a:off x="3521923" y="4424909"/>
            <a:ext cx="535082" cy="792713"/>
          </a:xfrm>
          <a:prstGeom prst="rect">
            <a:avLst/>
          </a:prstGeom>
        </p:spPr>
      </p:pic>
      <p:pic>
        <p:nvPicPr>
          <p:cNvPr id="17" name="図 16"/>
          <p:cNvPicPr>
            <a:picLocks noChangeAspect="1"/>
          </p:cNvPicPr>
          <p:nvPr/>
        </p:nvPicPr>
        <p:blipFill>
          <a:blip r:embed="rId10"/>
          <a:stretch>
            <a:fillRect/>
          </a:stretch>
        </p:blipFill>
        <p:spPr>
          <a:xfrm>
            <a:off x="7162324" y="3287495"/>
            <a:ext cx="1673444" cy="1369777"/>
          </a:xfrm>
          <a:prstGeom prst="rect">
            <a:avLst/>
          </a:prstGeom>
          <a:effectLst>
            <a:outerShdw blurRad="50800" dist="38100" dir="5400000" algn="t" rotWithShape="0">
              <a:prstClr val="black">
                <a:alpha val="40000"/>
              </a:prstClr>
            </a:outerShdw>
          </a:effectLst>
        </p:spPr>
      </p:pic>
      <p:pic>
        <p:nvPicPr>
          <p:cNvPr id="19" name="図 18"/>
          <p:cNvPicPr>
            <a:picLocks noChangeAspect="1"/>
          </p:cNvPicPr>
          <p:nvPr/>
        </p:nvPicPr>
        <p:blipFill>
          <a:blip r:embed="rId11"/>
          <a:stretch>
            <a:fillRect/>
          </a:stretch>
        </p:blipFill>
        <p:spPr>
          <a:xfrm>
            <a:off x="4920881" y="156772"/>
            <a:ext cx="3275765" cy="3275765"/>
          </a:xfrm>
          <a:prstGeom prst="rect">
            <a:avLst/>
          </a:prstGeom>
        </p:spPr>
      </p:pic>
      <p:cxnSp>
        <p:nvCxnSpPr>
          <p:cNvPr id="21" name="直線コネクタ 20"/>
          <p:cNvCxnSpPr/>
          <p:nvPr/>
        </p:nvCxnSpPr>
        <p:spPr>
          <a:xfrm>
            <a:off x="7579894" y="2674994"/>
            <a:ext cx="160458" cy="612501"/>
          </a:xfrm>
          <a:prstGeom prst="line">
            <a:avLst/>
          </a:prstGeom>
          <a:ln w="7620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7061485" y="4776792"/>
            <a:ext cx="1826141" cy="338554"/>
          </a:xfrm>
          <a:prstGeom prst="rect">
            <a:avLst/>
          </a:prstGeom>
          <a:noFill/>
        </p:spPr>
        <p:txBody>
          <a:bodyPr wrap="none" rtlCol="0">
            <a:spAutoFit/>
          </a:bodyPr>
          <a:lstStyle/>
          <a:p>
            <a:r>
              <a:rPr kumimoji="1" lang="ja-JP" altLang="en-US" sz="1600" b="1" smtClean="0">
                <a:solidFill>
                  <a:srgbClr val="0432FF"/>
                </a:solidFill>
                <a:latin typeface="Meiryo" charset="-128"/>
                <a:ea typeface="Meiryo" charset="-128"/>
                <a:cs typeface="Meiryo" charset="-128"/>
              </a:rPr>
              <a:t>インプランタブル</a:t>
            </a:r>
            <a:endParaRPr kumimoji="1" lang="ja-JP" altLang="en-US" sz="1600" b="1" dirty="0">
              <a:solidFill>
                <a:srgbClr val="0432FF"/>
              </a:solidFill>
              <a:latin typeface="Meiryo" charset="-128"/>
              <a:ea typeface="Meiryo" charset="-128"/>
              <a:cs typeface="Meiryo" charset="-128"/>
            </a:endParaRPr>
          </a:p>
        </p:txBody>
      </p:sp>
      <p:sp>
        <p:nvSpPr>
          <p:cNvPr id="23" name="テキスト ボックス 22"/>
          <p:cNvSpPr txBox="1"/>
          <p:nvPr/>
        </p:nvSpPr>
        <p:spPr>
          <a:xfrm>
            <a:off x="2677672" y="5210083"/>
            <a:ext cx="1415772"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ウェアラブル</a:t>
            </a:r>
            <a:endParaRPr kumimoji="1" lang="ja-JP" altLang="en-US" sz="1600" b="1" dirty="0">
              <a:solidFill>
                <a:srgbClr val="0432FF"/>
              </a:solidFill>
              <a:latin typeface="Meiryo" charset="-128"/>
              <a:ea typeface="Meiryo" charset="-128"/>
              <a:cs typeface="Meiryo" charset="-128"/>
            </a:endParaRPr>
          </a:p>
        </p:txBody>
      </p:sp>
      <p:sp>
        <p:nvSpPr>
          <p:cNvPr id="24" name="テキスト ボックス 23"/>
          <p:cNvSpPr txBox="1"/>
          <p:nvPr/>
        </p:nvSpPr>
        <p:spPr>
          <a:xfrm>
            <a:off x="866381" y="4488693"/>
            <a:ext cx="1005403"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モバイル</a:t>
            </a:r>
            <a:endParaRPr kumimoji="1" lang="ja-JP" altLang="en-US" sz="1600" b="1" dirty="0">
              <a:solidFill>
                <a:srgbClr val="0432FF"/>
              </a:solidFill>
              <a:latin typeface="Meiryo" charset="-128"/>
              <a:ea typeface="Meiryo" charset="-128"/>
              <a:cs typeface="Meiryo" charset="-128"/>
            </a:endParaRPr>
          </a:p>
        </p:txBody>
      </p:sp>
      <p:sp>
        <p:nvSpPr>
          <p:cNvPr id="25" name="テキスト ボックス 24"/>
          <p:cNvSpPr txBox="1"/>
          <p:nvPr/>
        </p:nvSpPr>
        <p:spPr>
          <a:xfrm>
            <a:off x="2215160" y="2798057"/>
            <a:ext cx="1415772"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デスクトップ</a:t>
            </a:r>
            <a:endParaRPr kumimoji="1" lang="ja-JP" altLang="en-US" sz="1600" b="1" dirty="0">
              <a:solidFill>
                <a:srgbClr val="0432FF"/>
              </a:solidFill>
              <a:latin typeface="Meiryo" charset="-128"/>
              <a:ea typeface="Meiryo" charset="-128"/>
              <a:cs typeface="Meiryo" charset="-128"/>
            </a:endParaRPr>
          </a:p>
        </p:txBody>
      </p:sp>
      <p:sp>
        <p:nvSpPr>
          <p:cNvPr id="26" name="テキスト ボックス 25"/>
          <p:cNvSpPr txBox="1"/>
          <p:nvPr/>
        </p:nvSpPr>
        <p:spPr>
          <a:xfrm>
            <a:off x="5569628" y="1684396"/>
            <a:ext cx="1800494" cy="646331"/>
          </a:xfrm>
          <a:prstGeom prst="rect">
            <a:avLst/>
          </a:prstGeom>
          <a:noFill/>
        </p:spPr>
        <p:txBody>
          <a:bodyPr wrap="none" rtlCol="0">
            <a:spAutoFit/>
          </a:bodyPr>
          <a:lstStyle/>
          <a:p>
            <a:pPr algn="ctr"/>
            <a:r>
              <a:rPr kumimoji="1" lang="ja-JP" altLang="en-US" dirty="0" smtClean="0">
                <a:solidFill>
                  <a:srgbClr val="0432FF"/>
                </a:solidFill>
                <a:latin typeface="Meiryo" charset="-128"/>
                <a:ea typeface="Meiryo" charset="-128"/>
                <a:cs typeface="Meiryo" charset="-128"/>
              </a:rPr>
              <a:t>インターネット</a:t>
            </a:r>
            <a:endParaRPr kumimoji="1" lang="en-US" altLang="ja-JP" dirty="0" smtClean="0">
              <a:solidFill>
                <a:srgbClr val="0432FF"/>
              </a:solidFill>
              <a:latin typeface="Meiryo" charset="-128"/>
              <a:ea typeface="Meiryo" charset="-128"/>
              <a:cs typeface="Meiryo" charset="-128"/>
            </a:endParaRPr>
          </a:p>
          <a:p>
            <a:pPr algn="ctr"/>
            <a:r>
              <a:rPr lang="en-US" altLang="ja-JP" dirty="0" smtClean="0">
                <a:solidFill>
                  <a:srgbClr val="0432FF"/>
                </a:solidFill>
                <a:latin typeface="Meiryo" charset="-128"/>
                <a:ea typeface="Meiryo" charset="-128"/>
                <a:cs typeface="Meiryo" charset="-128"/>
              </a:rPr>
              <a:t>&amp; </a:t>
            </a:r>
            <a:r>
              <a:rPr lang="ja-JP" altLang="en-US" dirty="0" smtClean="0">
                <a:solidFill>
                  <a:srgbClr val="0432FF"/>
                </a:solidFill>
                <a:latin typeface="Meiryo" charset="-128"/>
                <a:ea typeface="Meiryo" charset="-128"/>
                <a:cs typeface="Meiryo" charset="-128"/>
              </a:rPr>
              <a:t>クラウド</a:t>
            </a:r>
            <a:endParaRPr kumimoji="1" lang="ja-JP" altLang="en-US" dirty="0">
              <a:solidFill>
                <a:srgbClr val="0432FF"/>
              </a:solidFill>
              <a:latin typeface="Meiryo" charset="-128"/>
              <a:ea typeface="Meiryo" charset="-128"/>
              <a:cs typeface="Meiryo" charset="-128"/>
            </a:endParaRPr>
          </a:p>
        </p:txBody>
      </p:sp>
      <p:cxnSp>
        <p:nvCxnSpPr>
          <p:cNvPr id="27" name="直線コネクタ 26"/>
          <p:cNvCxnSpPr/>
          <p:nvPr/>
        </p:nvCxnSpPr>
        <p:spPr>
          <a:xfrm flipH="1">
            <a:off x="2787418" y="2342484"/>
            <a:ext cx="2391512" cy="1165708"/>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flipH="1">
            <a:off x="3484065" y="2622821"/>
            <a:ext cx="2031282" cy="1848650"/>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a:off x="6662531" y="2665559"/>
            <a:ext cx="418514" cy="2781452"/>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flipH="1">
            <a:off x="1862180" y="2525206"/>
            <a:ext cx="3466185" cy="2626271"/>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pic>
        <p:nvPicPr>
          <p:cNvPr id="9" name="図 8"/>
          <p:cNvPicPr>
            <a:picLocks noChangeAspect="1"/>
          </p:cNvPicPr>
          <p:nvPr/>
        </p:nvPicPr>
        <p:blipFill>
          <a:blip r:embed="rId12">
            <a:clrChange>
              <a:clrFrom>
                <a:srgbClr val="FFFFFF"/>
              </a:clrFrom>
              <a:clrTo>
                <a:srgbClr val="FFFFFF">
                  <a:alpha val="0"/>
                </a:srgbClr>
              </a:clrTo>
            </a:clrChange>
          </a:blip>
          <a:stretch>
            <a:fillRect/>
          </a:stretch>
        </p:blipFill>
        <p:spPr>
          <a:xfrm>
            <a:off x="1114530" y="3432537"/>
            <a:ext cx="2020654" cy="1010327"/>
          </a:xfrm>
          <a:prstGeom prst="rect">
            <a:avLst/>
          </a:prstGeom>
        </p:spPr>
      </p:pic>
      <p:cxnSp>
        <p:nvCxnSpPr>
          <p:cNvPr id="56" name="直線コネクタ 55"/>
          <p:cNvCxnSpPr/>
          <p:nvPr/>
        </p:nvCxnSpPr>
        <p:spPr>
          <a:xfrm flipH="1">
            <a:off x="2213786" y="2018089"/>
            <a:ext cx="2915087" cy="710374"/>
          </a:xfrm>
          <a:prstGeom prst="line">
            <a:avLst/>
          </a:prstGeom>
          <a:ln w="3175">
            <a:solidFill>
              <a:srgbClr val="00B0F0"/>
            </a:solidFill>
            <a:prstDash val="sysDot"/>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2951043" y="892934"/>
            <a:ext cx="1620957" cy="338554"/>
          </a:xfrm>
          <a:prstGeom prst="rect">
            <a:avLst/>
          </a:prstGeom>
          <a:noFill/>
        </p:spPr>
        <p:txBody>
          <a:bodyPr wrap="none" rtlCol="0">
            <a:spAutoFit/>
          </a:bodyPr>
          <a:lstStyle/>
          <a:p>
            <a:r>
              <a:rPr kumimoji="1" lang="ja-JP" altLang="en-US" sz="1600" b="1" smtClean="0">
                <a:solidFill>
                  <a:srgbClr val="0432FF"/>
                </a:solidFill>
                <a:latin typeface="Meiryo" charset="-128"/>
                <a:ea typeface="Meiryo" charset="-128"/>
                <a:cs typeface="Meiryo" charset="-128"/>
              </a:rPr>
              <a:t>メインフレーム</a:t>
            </a:r>
            <a:endParaRPr kumimoji="1" lang="ja-JP" altLang="en-US" sz="1600" b="1" dirty="0">
              <a:solidFill>
                <a:srgbClr val="0432FF"/>
              </a:solidFill>
              <a:latin typeface="Meiryo" charset="-128"/>
              <a:ea typeface="Meiryo" charset="-128"/>
              <a:cs typeface="Meiryo" charset="-128"/>
            </a:endParaRPr>
          </a:p>
        </p:txBody>
      </p:sp>
      <p:pic>
        <p:nvPicPr>
          <p:cNvPr id="11" name="図 10"/>
          <p:cNvPicPr>
            <a:picLocks noChangeAspect="1"/>
          </p:cNvPicPr>
          <p:nvPr/>
        </p:nvPicPr>
        <p:blipFill>
          <a:blip r:embed="rId13"/>
          <a:stretch>
            <a:fillRect/>
          </a:stretch>
        </p:blipFill>
        <p:spPr>
          <a:xfrm>
            <a:off x="4333322" y="4523644"/>
            <a:ext cx="1010280" cy="1010280"/>
          </a:xfrm>
          <a:prstGeom prst="rect">
            <a:avLst/>
          </a:prstGeom>
        </p:spPr>
      </p:pic>
      <p:pic>
        <p:nvPicPr>
          <p:cNvPr id="18" name="図 17"/>
          <p:cNvPicPr>
            <a:picLocks noChangeAspect="1"/>
          </p:cNvPicPr>
          <p:nvPr/>
        </p:nvPicPr>
        <p:blipFill>
          <a:blip r:embed="rId14"/>
          <a:stretch>
            <a:fillRect/>
          </a:stretch>
        </p:blipFill>
        <p:spPr>
          <a:xfrm>
            <a:off x="4649807" y="5251265"/>
            <a:ext cx="1620208" cy="1147648"/>
          </a:xfrm>
          <a:prstGeom prst="rect">
            <a:avLst/>
          </a:prstGeom>
        </p:spPr>
      </p:pic>
      <p:pic>
        <p:nvPicPr>
          <p:cNvPr id="20" name="図 19"/>
          <p:cNvPicPr>
            <a:picLocks noChangeAspect="1"/>
          </p:cNvPicPr>
          <p:nvPr/>
        </p:nvPicPr>
        <p:blipFill>
          <a:blip r:embed="rId15">
            <a:clrChange>
              <a:clrFrom>
                <a:srgbClr val="FFFFFF"/>
              </a:clrFrom>
              <a:clrTo>
                <a:srgbClr val="FFFFFF">
                  <a:alpha val="0"/>
                </a:srgbClr>
              </a:clrTo>
            </a:clrChange>
          </a:blip>
          <a:stretch>
            <a:fillRect/>
          </a:stretch>
        </p:blipFill>
        <p:spPr>
          <a:xfrm>
            <a:off x="4155103" y="5731891"/>
            <a:ext cx="1023827" cy="682551"/>
          </a:xfrm>
          <a:prstGeom prst="rect">
            <a:avLst/>
          </a:prstGeom>
        </p:spPr>
      </p:pic>
      <p:sp>
        <p:nvSpPr>
          <p:cNvPr id="39" name="テキスト ボックス 38"/>
          <p:cNvSpPr txBox="1"/>
          <p:nvPr/>
        </p:nvSpPr>
        <p:spPr>
          <a:xfrm>
            <a:off x="4480542" y="5424046"/>
            <a:ext cx="800219" cy="338554"/>
          </a:xfrm>
          <a:prstGeom prst="rect">
            <a:avLst/>
          </a:prstGeom>
          <a:noFill/>
        </p:spPr>
        <p:txBody>
          <a:bodyPr wrap="none" rtlCol="0">
            <a:spAutoFit/>
          </a:bodyPr>
          <a:lstStyle/>
          <a:p>
            <a:r>
              <a:rPr lang="ja-JP" altLang="en-US" sz="1600" b="1" dirty="0" smtClean="0">
                <a:solidFill>
                  <a:srgbClr val="0432FF"/>
                </a:solidFill>
                <a:latin typeface="Meiryo" charset="-128"/>
                <a:ea typeface="Meiryo" charset="-128"/>
                <a:cs typeface="Meiryo" charset="-128"/>
              </a:rPr>
              <a:t>ホーム</a:t>
            </a:r>
            <a:endParaRPr kumimoji="1" lang="ja-JP" altLang="en-US" sz="1600" b="1" dirty="0">
              <a:solidFill>
                <a:srgbClr val="0432FF"/>
              </a:solidFill>
              <a:latin typeface="Meiryo" charset="-128"/>
              <a:ea typeface="Meiryo" charset="-128"/>
              <a:cs typeface="Meiryo" charset="-128"/>
            </a:endParaRPr>
          </a:p>
        </p:txBody>
      </p:sp>
      <p:cxnSp>
        <p:nvCxnSpPr>
          <p:cNvPr id="41" name="直線コネクタ 40"/>
          <p:cNvCxnSpPr/>
          <p:nvPr/>
        </p:nvCxnSpPr>
        <p:spPr>
          <a:xfrm flipH="1">
            <a:off x="5317888" y="2674994"/>
            <a:ext cx="756710" cy="2200565"/>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7802894" y="2871104"/>
            <a:ext cx="1107996" cy="369332"/>
          </a:xfrm>
          <a:prstGeom prst="rect">
            <a:avLst/>
          </a:prstGeom>
          <a:noFill/>
        </p:spPr>
        <p:txBody>
          <a:bodyPr wrap="none" rtlCol="0">
            <a:spAutoFit/>
          </a:bodyPr>
          <a:lstStyle/>
          <a:p>
            <a:r>
              <a:rPr kumimoji="1" lang="ja-JP" altLang="en-US" sz="900" b="1" dirty="0" smtClean="0">
                <a:solidFill>
                  <a:srgbClr val="0432FF"/>
                </a:solidFill>
                <a:latin typeface="Meiryo" charset="-128"/>
                <a:ea typeface="Meiryo" charset="-128"/>
                <a:cs typeface="Meiryo" charset="-128"/>
              </a:rPr>
              <a:t>ブレイン・マシン</a:t>
            </a:r>
            <a:endParaRPr kumimoji="1" lang="en-US" altLang="ja-JP" sz="900" b="1" dirty="0" smtClean="0">
              <a:solidFill>
                <a:srgbClr val="0432FF"/>
              </a:solidFill>
              <a:latin typeface="Meiryo" charset="-128"/>
              <a:ea typeface="Meiryo" charset="-128"/>
              <a:cs typeface="Meiryo" charset="-128"/>
            </a:endParaRPr>
          </a:p>
          <a:p>
            <a:r>
              <a:rPr lang="ja-JP" altLang="en-US" sz="900" b="1" dirty="0" smtClean="0">
                <a:solidFill>
                  <a:srgbClr val="0432FF"/>
                </a:solidFill>
                <a:latin typeface="Meiryo" charset="-128"/>
                <a:ea typeface="Meiryo" charset="-128"/>
                <a:cs typeface="Meiryo" charset="-128"/>
              </a:rPr>
              <a:t>インターフェイス</a:t>
            </a:r>
            <a:endParaRPr kumimoji="1" lang="ja-JP" altLang="en-US" sz="900" b="1" dirty="0">
              <a:solidFill>
                <a:srgbClr val="0432FF"/>
              </a:solidFill>
              <a:latin typeface="Meiryo" charset="-128"/>
              <a:ea typeface="Meiryo" charset="-128"/>
              <a:cs typeface="Meiryo" charset="-128"/>
            </a:endParaRPr>
          </a:p>
        </p:txBody>
      </p:sp>
      <p:sp>
        <p:nvSpPr>
          <p:cNvPr id="43" name="テキスト ボックス 42"/>
          <p:cNvSpPr txBox="1"/>
          <p:nvPr/>
        </p:nvSpPr>
        <p:spPr>
          <a:xfrm>
            <a:off x="3182009" y="2231186"/>
            <a:ext cx="1082348" cy="307777"/>
          </a:xfrm>
          <a:prstGeom prst="rect">
            <a:avLst/>
          </a:prstGeom>
          <a:noFill/>
        </p:spPr>
        <p:txBody>
          <a:bodyPr wrap="none" rtlCol="0">
            <a:spAutoFit/>
          </a:bodyPr>
          <a:lstStyle/>
          <a:p>
            <a:r>
              <a:rPr kumimoji="1" lang="ja-JP" altLang="en-US" sz="1400" dirty="0" smtClean="0">
                <a:solidFill>
                  <a:srgbClr val="00B050"/>
                </a:solidFill>
                <a:latin typeface="Meiryo" charset="-128"/>
                <a:ea typeface="Meiryo" charset="-128"/>
                <a:cs typeface="Meiryo" charset="-128"/>
              </a:rPr>
              <a:t>キーボード</a:t>
            </a:r>
            <a:endParaRPr kumimoji="1" lang="ja-JP" altLang="en-US" sz="1400" dirty="0">
              <a:solidFill>
                <a:srgbClr val="00B050"/>
              </a:solidFill>
              <a:latin typeface="Meiryo" charset="-128"/>
              <a:ea typeface="Meiryo" charset="-128"/>
              <a:cs typeface="Meiryo" charset="-128"/>
            </a:endParaRPr>
          </a:p>
        </p:txBody>
      </p:sp>
      <p:sp>
        <p:nvSpPr>
          <p:cNvPr id="48" name="テキスト ボックス 47"/>
          <p:cNvSpPr txBox="1"/>
          <p:nvPr/>
        </p:nvSpPr>
        <p:spPr>
          <a:xfrm>
            <a:off x="3369907" y="3206205"/>
            <a:ext cx="723275" cy="307777"/>
          </a:xfrm>
          <a:prstGeom prst="rect">
            <a:avLst/>
          </a:prstGeom>
          <a:noFill/>
        </p:spPr>
        <p:txBody>
          <a:bodyPr wrap="none" rtlCol="0">
            <a:spAutoFit/>
          </a:bodyPr>
          <a:lstStyle/>
          <a:p>
            <a:r>
              <a:rPr kumimoji="1" lang="ja-JP" altLang="en-US" sz="1400" dirty="0" smtClean="0">
                <a:solidFill>
                  <a:srgbClr val="00B050"/>
                </a:solidFill>
                <a:latin typeface="Meiryo" charset="-128"/>
                <a:ea typeface="Meiryo" charset="-128"/>
                <a:cs typeface="Meiryo" charset="-128"/>
              </a:rPr>
              <a:t>タッチ</a:t>
            </a:r>
            <a:endParaRPr kumimoji="1" lang="ja-JP" altLang="en-US" sz="1400" dirty="0">
              <a:solidFill>
                <a:srgbClr val="00B050"/>
              </a:solidFill>
              <a:latin typeface="Meiryo" charset="-128"/>
              <a:ea typeface="Meiryo" charset="-128"/>
              <a:cs typeface="Meiryo" charset="-128"/>
            </a:endParaRPr>
          </a:p>
        </p:txBody>
      </p:sp>
      <p:sp>
        <p:nvSpPr>
          <p:cNvPr id="49" name="テキスト ボックス 48"/>
          <p:cNvSpPr txBox="1"/>
          <p:nvPr/>
        </p:nvSpPr>
        <p:spPr>
          <a:xfrm>
            <a:off x="2884233" y="4028008"/>
            <a:ext cx="902811" cy="307777"/>
          </a:xfrm>
          <a:prstGeom prst="rect">
            <a:avLst/>
          </a:prstGeom>
          <a:noFill/>
        </p:spPr>
        <p:txBody>
          <a:bodyPr wrap="none" rtlCol="0">
            <a:spAutoFit/>
          </a:bodyPr>
          <a:lstStyle/>
          <a:p>
            <a:r>
              <a:rPr lang="ja-JP" altLang="en-US" sz="1400" smtClean="0">
                <a:solidFill>
                  <a:srgbClr val="00B050"/>
                </a:solidFill>
                <a:latin typeface="Meiryo" charset="-128"/>
                <a:ea typeface="Meiryo" charset="-128"/>
                <a:cs typeface="Meiryo" charset="-128"/>
              </a:rPr>
              <a:t>センサー</a:t>
            </a:r>
            <a:endParaRPr kumimoji="1" lang="ja-JP" altLang="en-US" sz="1400" dirty="0">
              <a:solidFill>
                <a:srgbClr val="00B050"/>
              </a:solidFill>
              <a:latin typeface="Meiryo" charset="-128"/>
              <a:ea typeface="Meiryo" charset="-128"/>
              <a:cs typeface="Meiryo" charset="-128"/>
            </a:endParaRPr>
          </a:p>
        </p:txBody>
      </p:sp>
      <p:sp>
        <p:nvSpPr>
          <p:cNvPr id="50" name="テキスト ボックス 49"/>
          <p:cNvSpPr txBox="1"/>
          <p:nvPr/>
        </p:nvSpPr>
        <p:spPr>
          <a:xfrm>
            <a:off x="4667016" y="4393889"/>
            <a:ext cx="543739" cy="307777"/>
          </a:xfrm>
          <a:prstGeom prst="rect">
            <a:avLst/>
          </a:prstGeom>
          <a:noFill/>
        </p:spPr>
        <p:txBody>
          <a:bodyPr wrap="none" rtlCol="0">
            <a:spAutoFit/>
          </a:bodyPr>
          <a:lstStyle/>
          <a:p>
            <a:r>
              <a:rPr lang="ja-JP" altLang="en-US" sz="1400" smtClean="0">
                <a:solidFill>
                  <a:srgbClr val="00B050"/>
                </a:solidFill>
                <a:latin typeface="Meiryo" charset="-128"/>
                <a:ea typeface="Meiryo" charset="-128"/>
                <a:cs typeface="Meiryo" charset="-128"/>
              </a:rPr>
              <a:t>音声</a:t>
            </a:r>
            <a:endParaRPr kumimoji="1" lang="ja-JP" altLang="en-US" sz="1400" dirty="0">
              <a:solidFill>
                <a:srgbClr val="00B050"/>
              </a:solidFill>
              <a:latin typeface="Meiryo" charset="-128"/>
              <a:ea typeface="Meiryo" charset="-128"/>
              <a:cs typeface="Meiryo" charset="-128"/>
            </a:endParaRPr>
          </a:p>
        </p:txBody>
      </p:sp>
      <p:sp>
        <p:nvSpPr>
          <p:cNvPr id="51" name="テキスト ボックス 50"/>
          <p:cNvSpPr txBox="1"/>
          <p:nvPr/>
        </p:nvSpPr>
        <p:spPr>
          <a:xfrm>
            <a:off x="6725642" y="2914557"/>
            <a:ext cx="902811" cy="307777"/>
          </a:xfrm>
          <a:prstGeom prst="rect">
            <a:avLst/>
          </a:prstGeom>
          <a:noFill/>
        </p:spPr>
        <p:txBody>
          <a:bodyPr wrap="none" rtlCol="0">
            <a:spAutoFit/>
          </a:bodyPr>
          <a:lstStyle/>
          <a:p>
            <a:r>
              <a:rPr lang="ja-JP" altLang="en-US" sz="1400" dirty="0" smtClean="0">
                <a:solidFill>
                  <a:srgbClr val="00B050"/>
                </a:solidFill>
                <a:latin typeface="Meiryo" charset="-128"/>
                <a:ea typeface="Meiryo" charset="-128"/>
                <a:cs typeface="Meiryo" charset="-128"/>
              </a:rPr>
              <a:t>生体器官</a:t>
            </a:r>
            <a:endParaRPr kumimoji="1" lang="ja-JP" altLang="en-US" sz="1400"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13533298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人工知能と人間の進化</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88840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図形グループ 70"/>
          <p:cNvGrpSpPr/>
          <p:nvPr/>
        </p:nvGrpSpPr>
        <p:grpSpPr>
          <a:xfrm>
            <a:off x="333557" y="3355977"/>
            <a:ext cx="4014158" cy="2050374"/>
            <a:chOff x="333557" y="3355977"/>
            <a:chExt cx="4014158" cy="2050374"/>
          </a:xfrm>
        </p:grpSpPr>
        <p:sp>
          <p:nvSpPr>
            <p:cNvPr id="9" name="正方形/長方形 8"/>
            <p:cNvSpPr/>
            <p:nvPr/>
          </p:nvSpPr>
          <p:spPr>
            <a:xfrm>
              <a:off x="333557" y="3998608"/>
              <a:ext cx="4014158" cy="140774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10" name="正方形/長方形 9"/>
            <p:cNvSpPr/>
            <p:nvPr/>
          </p:nvSpPr>
          <p:spPr>
            <a:xfrm>
              <a:off x="776747" y="4094320"/>
              <a:ext cx="3057247" cy="584775"/>
            </a:xfrm>
            <a:prstGeom prst="rect">
              <a:avLst/>
            </a:prstGeom>
          </p:spPr>
          <p:txBody>
            <a:bodyPr wrap="none">
              <a:spAutoFit/>
            </a:bodyPr>
            <a:lstStyle/>
            <a:p>
              <a:pPr algn="ctr"/>
              <a:r>
                <a:rPr lang="ja-JP" altLang="en-US" sz="1600" b="1" dirty="0" smtClean="0">
                  <a:solidFill>
                    <a:srgbClr val="FFFFFF"/>
                  </a:solidFill>
                  <a:latin typeface="Meiryo" charset="-128"/>
                  <a:ea typeface="Meiryo" charset="-128"/>
                  <a:cs typeface="Meiryo" charset="-128"/>
                </a:rPr>
                <a:t>人間の頭脳を機械に置き換え</a:t>
              </a:r>
              <a:endParaRPr lang="en-US" altLang="ja-JP" sz="1600" b="1" dirty="0" smtClean="0">
                <a:solidFill>
                  <a:srgbClr val="FFFFFF"/>
                </a:solidFill>
                <a:latin typeface="Meiryo" charset="-128"/>
                <a:ea typeface="Meiryo" charset="-128"/>
                <a:cs typeface="Meiryo" charset="-128"/>
              </a:endParaRPr>
            </a:p>
            <a:p>
              <a:pPr algn="ctr"/>
              <a:r>
                <a:rPr lang="ja-JP" altLang="en-US" sz="1600" b="1" dirty="0" smtClean="0">
                  <a:solidFill>
                    <a:srgbClr val="FFFFFF"/>
                  </a:solidFill>
                  <a:latin typeface="Meiryo" charset="-128"/>
                  <a:ea typeface="Meiryo" charset="-128"/>
                  <a:cs typeface="Meiryo" charset="-128"/>
                </a:rPr>
                <a:t>知的作業を機械にやらせる技術</a:t>
              </a:r>
              <a:endParaRPr lang="en-US" altLang="ja-JP" sz="1600" b="1" dirty="0">
                <a:solidFill>
                  <a:srgbClr val="FFFFFF"/>
                </a:solidFill>
                <a:latin typeface="Meiryo" charset="-128"/>
                <a:ea typeface="Meiryo" charset="-128"/>
                <a:cs typeface="Meiryo" charset="-128"/>
              </a:endParaRPr>
            </a:p>
          </p:txBody>
        </p:sp>
        <p:sp>
          <p:nvSpPr>
            <p:cNvPr id="11" name="正方形/長方形 10"/>
            <p:cNvSpPr/>
            <p:nvPr/>
          </p:nvSpPr>
          <p:spPr>
            <a:xfrm>
              <a:off x="741480" y="4679095"/>
              <a:ext cx="3127779" cy="646331"/>
            </a:xfrm>
            <a:prstGeom prst="rect">
              <a:avLst/>
            </a:prstGeom>
          </p:spPr>
          <p:txBody>
            <a:bodyPr wrap="none">
              <a:spAutoFit/>
            </a:bodyPr>
            <a:lstStyle/>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人間の仕事はなくなるの？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人間は働かなくてもよくなるの？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人間は機械に支配される時代が来るの？</a:t>
              </a:r>
              <a:endParaRPr lang="en-US" altLang="ja-JP" sz="1200" dirty="0">
                <a:solidFill>
                  <a:srgbClr val="FFFFFF"/>
                </a:solidFill>
                <a:latin typeface="Meiryo" charset="-128"/>
                <a:ea typeface="Meiryo" charset="-128"/>
                <a:cs typeface="Meiryo" charset="-128"/>
              </a:endParaRPr>
            </a:p>
          </p:txBody>
        </p:sp>
        <p:pic>
          <p:nvPicPr>
            <p:cNvPr id="17" name="図 16"/>
            <p:cNvPicPr>
              <a:picLocks noChangeAspect="1"/>
            </p:cNvPicPr>
            <p:nvPr/>
          </p:nvPicPr>
          <p:blipFill>
            <a:blip r:embed="rId2">
              <a:duotone>
                <a:schemeClr val="accent1">
                  <a:shade val="45000"/>
                  <a:satMod val="135000"/>
                </a:schemeClr>
                <a:prstClr val="white"/>
              </a:duotone>
            </a:blip>
            <a:stretch>
              <a:fillRect/>
            </a:stretch>
          </p:blipFill>
          <p:spPr>
            <a:xfrm>
              <a:off x="394225" y="3355977"/>
              <a:ext cx="830235" cy="588930"/>
            </a:xfrm>
            <a:prstGeom prst="rect">
              <a:avLst/>
            </a:prstGeom>
            <a:effectLst>
              <a:outerShdw blurRad="50800" dist="38100" dir="2700000" algn="tl" rotWithShape="0">
                <a:prstClr val="black">
                  <a:alpha val="40000"/>
                </a:prstClr>
              </a:outerShdw>
            </a:effectLst>
          </p:spPr>
        </p:pic>
        <p:sp>
          <p:nvSpPr>
            <p:cNvPr id="62" name="テキスト ボックス 61"/>
            <p:cNvSpPr txBox="1"/>
            <p:nvPr/>
          </p:nvSpPr>
          <p:spPr>
            <a:xfrm>
              <a:off x="1079924" y="3413834"/>
              <a:ext cx="3159839" cy="584775"/>
            </a:xfrm>
            <a:prstGeom prst="rect">
              <a:avLst/>
            </a:prstGeom>
            <a:noFill/>
          </p:spPr>
          <p:txBody>
            <a:bodyPr wrap="none" rtlCol="0">
              <a:spAutoFit/>
            </a:bodyPr>
            <a:lstStyle/>
            <a:p>
              <a:r>
                <a:rPr lang="en-US" altLang="ja-JP" sz="3200" b="1" dirty="0" smtClean="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AI</a:t>
              </a:r>
              <a:r>
                <a:rPr lang="ja-JP" altLang="en-US" sz="3200" b="1" dirty="0" smtClean="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ja-JP" altLang="en-US" sz="32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grpSp>
      <p:grpSp>
        <p:nvGrpSpPr>
          <p:cNvPr id="70" name="図形グループ 69"/>
          <p:cNvGrpSpPr/>
          <p:nvPr/>
        </p:nvGrpSpPr>
        <p:grpSpPr>
          <a:xfrm>
            <a:off x="333557" y="1080793"/>
            <a:ext cx="4127164" cy="2007464"/>
            <a:chOff x="333557" y="1080793"/>
            <a:chExt cx="4127164" cy="2007464"/>
          </a:xfrm>
        </p:grpSpPr>
        <p:sp>
          <p:nvSpPr>
            <p:cNvPr id="4" name="正方形/長方形 3"/>
            <p:cNvSpPr/>
            <p:nvPr/>
          </p:nvSpPr>
          <p:spPr>
            <a:xfrm>
              <a:off x="333557" y="1680514"/>
              <a:ext cx="4014158" cy="140774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5" name="正方形/長方形 4"/>
            <p:cNvSpPr/>
            <p:nvPr/>
          </p:nvSpPr>
          <p:spPr>
            <a:xfrm>
              <a:off x="504233" y="1850081"/>
              <a:ext cx="3672801" cy="338554"/>
            </a:xfrm>
            <a:prstGeom prst="rect">
              <a:avLst/>
            </a:prstGeom>
          </p:spPr>
          <p:txBody>
            <a:bodyPr wrap="none">
              <a:spAutoFit/>
            </a:bodyPr>
            <a:lstStyle/>
            <a:p>
              <a:pPr algn="ctr"/>
              <a:r>
                <a:rPr lang="ja-JP" altLang="en-US" sz="1600" b="1" dirty="0">
                  <a:solidFill>
                    <a:srgbClr val="FFFFFF"/>
                  </a:solidFill>
                  <a:latin typeface="Meiryo" charset="-128"/>
                  <a:ea typeface="Meiryo" charset="-128"/>
                  <a:cs typeface="Meiryo" charset="-128"/>
                </a:rPr>
                <a:t>モノをインターネットにつなげる技術</a:t>
              </a:r>
              <a:endParaRPr lang="en-US" altLang="ja-JP" sz="1600" b="1" dirty="0">
                <a:solidFill>
                  <a:srgbClr val="FFFFFF"/>
                </a:solidFill>
                <a:latin typeface="Meiryo" charset="-128"/>
                <a:ea typeface="Meiryo" charset="-128"/>
                <a:cs typeface="Meiryo" charset="-128"/>
              </a:endParaRPr>
            </a:p>
          </p:txBody>
        </p:sp>
        <p:sp>
          <p:nvSpPr>
            <p:cNvPr id="6" name="正方形/長方形 5"/>
            <p:cNvSpPr/>
            <p:nvPr/>
          </p:nvSpPr>
          <p:spPr>
            <a:xfrm>
              <a:off x="683424" y="2265290"/>
              <a:ext cx="3435556" cy="646331"/>
            </a:xfrm>
            <a:prstGeom prst="rect">
              <a:avLst/>
            </a:prstGeom>
          </p:spPr>
          <p:txBody>
            <a:bodyPr wrap="none">
              <a:spAutoFit/>
            </a:bodyPr>
            <a:lstStyle/>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つなげてどうするの？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つなげると何ができるようになるの？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つなげると社会やビジネスはどう変わるの？</a:t>
              </a:r>
              <a:endParaRPr lang="en-US" altLang="ja-JP" sz="1200" dirty="0">
                <a:solidFill>
                  <a:srgbClr val="FFFFFF"/>
                </a:solidFill>
                <a:latin typeface="Meiryo" charset="-128"/>
                <a:ea typeface="Meiryo" charset="-128"/>
                <a:cs typeface="Meiryo" charset="-128"/>
              </a:endParaRPr>
            </a:p>
          </p:txBody>
        </p:sp>
        <p:sp>
          <p:nvSpPr>
            <p:cNvPr id="19" name="円/楕円 18"/>
            <p:cNvSpPr/>
            <p:nvPr/>
          </p:nvSpPr>
          <p:spPr>
            <a:xfrm>
              <a:off x="848060" y="1085925"/>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p:cNvSpPr/>
            <p:nvPr/>
          </p:nvSpPr>
          <p:spPr>
            <a:xfrm>
              <a:off x="567631" y="1384044"/>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p:cNvSpPr/>
            <p:nvPr/>
          </p:nvSpPr>
          <p:spPr>
            <a:xfrm>
              <a:off x="725955" y="1241184"/>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p:cNvSpPr/>
            <p:nvPr/>
          </p:nvSpPr>
          <p:spPr>
            <a:xfrm>
              <a:off x="563405" y="1080793"/>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 name="直線コネクタ 25"/>
            <p:cNvCxnSpPr>
              <a:stCxn id="24" idx="6"/>
              <a:endCxn id="19" idx="2"/>
            </p:cNvCxnSpPr>
            <p:nvPr/>
          </p:nvCxnSpPr>
          <p:spPr>
            <a:xfrm>
              <a:off x="730182" y="1163152"/>
              <a:ext cx="117878" cy="513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直線コネクタ 34"/>
            <p:cNvCxnSpPr>
              <a:stCxn id="23" idx="1"/>
              <a:endCxn id="24" idx="5"/>
            </p:cNvCxnSpPr>
            <p:nvPr/>
          </p:nvCxnSpPr>
          <p:spPr>
            <a:xfrm flipH="1" flipV="1">
              <a:off x="705758" y="1221388"/>
              <a:ext cx="44621" cy="4391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23" idx="3"/>
              <a:endCxn id="21" idx="7"/>
            </p:cNvCxnSpPr>
            <p:nvPr/>
          </p:nvCxnSpPr>
          <p:spPr>
            <a:xfrm flipH="1">
              <a:off x="709984" y="1381779"/>
              <a:ext cx="40395" cy="26387"/>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1079924" y="1084404"/>
              <a:ext cx="3380797" cy="584775"/>
            </a:xfrm>
            <a:prstGeom prst="rect">
              <a:avLst/>
            </a:prstGeom>
            <a:noFill/>
          </p:spPr>
          <p:txBody>
            <a:bodyPr wrap="none" rtlCol="0">
              <a:spAutoFit/>
            </a:bodyPr>
            <a:lstStyle/>
            <a:p>
              <a:r>
                <a:rPr lang="en-US" altLang="ja-JP" sz="3200" b="1" dirty="0" err="1"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IoT</a:t>
              </a:r>
              <a:r>
                <a:rPr lang="ja-JP" altLang="en-US" sz="3200" b="1" dirty="0"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　　　　）</a:t>
              </a:r>
              <a:endParaRPr kumimoji="1" lang="ja-JP" altLang="en-US" sz="32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4" name="正方形/長方形 63"/>
            <p:cNvSpPr/>
            <p:nvPr/>
          </p:nvSpPr>
          <p:spPr>
            <a:xfrm>
              <a:off x="2427839" y="1089091"/>
              <a:ext cx="1441420" cy="523220"/>
            </a:xfrm>
            <a:prstGeom prst="rect">
              <a:avLst/>
            </a:prstGeom>
          </p:spPr>
          <p:txBody>
            <a:bodyPr wrap="none">
              <a:spAutoFit/>
            </a:bodyPr>
            <a:lstStyle/>
            <a:p>
              <a:r>
                <a:rPr lang="ja-JP" altLang="en-US" sz="1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モノ</a:t>
              </a:r>
              <a:r>
                <a:rPr lang="ja-JP" altLang="en-US" sz="1400" b="1" dirty="0"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の</a:t>
              </a:r>
              <a:endParaRPr lang="en-US" altLang="ja-JP" sz="1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b="1" dirty="0"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インターネット</a:t>
              </a:r>
              <a:endParaRPr lang="ja-JP" altLang="en-US" sz="1400" dirty="0">
                <a:solidFill>
                  <a:schemeClr val="accent3">
                    <a:lumMod val="50000"/>
                  </a:schemeClr>
                </a:solidFill>
                <a:effectLst>
                  <a:outerShdw blurRad="50800" dist="38100" dir="2700000" algn="tl" rotWithShape="0">
                    <a:prstClr val="black">
                      <a:alpha val="40000"/>
                    </a:prstClr>
                  </a:outerShdw>
                </a:effectLst>
              </a:endParaRPr>
            </a:p>
          </p:txBody>
        </p:sp>
      </p:grpSp>
      <p:sp>
        <p:nvSpPr>
          <p:cNvPr id="69" name="タイトル 68"/>
          <p:cNvSpPr>
            <a:spLocks noGrp="1"/>
          </p:cNvSpPr>
          <p:nvPr>
            <p:ph type="title"/>
          </p:nvPr>
        </p:nvSpPr>
        <p:spPr/>
        <p:txBody>
          <a:bodyPr/>
          <a:lstStyle/>
          <a:p>
            <a:r>
              <a:rPr lang="en-US" altLang="ja-JP" dirty="0" err="1" smtClean="0"/>
              <a:t>IoT</a:t>
            </a:r>
            <a:r>
              <a:rPr lang="ja-JP" altLang="en-US" dirty="0" smtClean="0"/>
              <a:t>と</a:t>
            </a:r>
            <a:r>
              <a:rPr lang="en-US" altLang="ja-JP" dirty="0" smtClean="0"/>
              <a:t>AI</a:t>
            </a:r>
            <a:r>
              <a:rPr lang="ja-JP" altLang="en-US" dirty="0" smtClean="0"/>
              <a:t>の一般的理解と本当のところ</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grpSp>
        <p:nvGrpSpPr>
          <p:cNvPr id="73" name="図形グループ 72"/>
          <p:cNvGrpSpPr/>
          <p:nvPr/>
        </p:nvGrpSpPr>
        <p:grpSpPr>
          <a:xfrm>
            <a:off x="4194290" y="1680514"/>
            <a:ext cx="4616157" cy="1407744"/>
            <a:chOff x="4194290" y="1680514"/>
            <a:chExt cx="4616157" cy="1407744"/>
          </a:xfrm>
        </p:grpSpPr>
        <p:sp>
          <p:nvSpPr>
            <p:cNvPr id="7" name="正方形/長方形 6"/>
            <p:cNvSpPr/>
            <p:nvPr/>
          </p:nvSpPr>
          <p:spPr>
            <a:xfrm>
              <a:off x="4796289" y="1680514"/>
              <a:ext cx="4014158" cy="140774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8" name="正方形/長方形 7"/>
            <p:cNvSpPr/>
            <p:nvPr/>
          </p:nvSpPr>
          <p:spPr>
            <a:xfrm>
              <a:off x="5095204" y="1919561"/>
              <a:ext cx="3416321" cy="923330"/>
            </a:xfrm>
            <a:prstGeom prst="rect">
              <a:avLst/>
            </a:prstGeom>
          </p:spPr>
          <p:txBody>
            <a:bodyPr wrap="none">
              <a:spAutoFit/>
            </a:bodyPr>
            <a:lstStyle/>
            <a:p>
              <a:pPr algn="ctr"/>
              <a:r>
                <a:rPr lang="ja-JP" altLang="en-US" b="1" dirty="0" smtClean="0">
                  <a:solidFill>
                    <a:srgbClr val="FFFFFF"/>
                  </a:solidFill>
                  <a:latin typeface="Meiryo" charset="-128"/>
                  <a:ea typeface="Meiryo" charset="-128"/>
                  <a:cs typeface="Meiryo" charset="-128"/>
                </a:rPr>
                <a:t>現実の出来事をデータで捉え</a:t>
              </a:r>
              <a:endParaRPr lang="en-US" altLang="ja-JP" b="1"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最適なやり方を見つけ出し</a:t>
              </a:r>
              <a:endParaRPr lang="en-US" altLang="ja-JP" b="1"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社会やビジネスを動かす仕組み</a:t>
              </a:r>
              <a:endParaRPr lang="en-US" altLang="ja-JP" b="1" dirty="0">
                <a:solidFill>
                  <a:srgbClr val="FFFFFF"/>
                </a:solidFill>
                <a:latin typeface="Meiryo" charset="-128"/>
                <a:ea typeface="Meiryo" charset="-128"/>
                <a:cs typeface="Meiryo" charset="-128"/>
              </a:endParaRPr>
            </a:p>
          </p:txBody>
        </p:sp>
        <p:sp>
          <p:nvSpPr>
            <p:cNvPr id="14" name="右矢印 13"/>
            <p:cNvSpPr/>
            <p:nvPr/>
          </p:nvSpPr>
          <p:spPr>
            <a:xfrm>
              <a:off x="4194290" y="1882422"/>
              <a:ext cx="759125" cy="9976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4192440" y="3998607"/>
            <a:ext cx="4618007" cy="1407744"/>
            <a:chOff x="4192440" y="3998607"/>
            <a:chExt cx="4618007" cy="1407744"/>
          </a:xfrm>
        </p:grpSpPr>
        <p:sp>
          <p:nvSpPr>
            <p:cNvPr id="12" name="正方形/長方形 11"/>
            <p:cNvSpPr/>
            <p:nvPr/>
          </p:nvSpPr>
          <p:spPr>
            <a:xfrm>
              <a:off x="4796289" y="3998607"/>
              <a:ext cx="4014158" cy="140774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13" name="正方形/長方形 12"/>
            <p:cNvSpPr/>
            <p:nvPr/>
          </p:nvSpPr>
          <p:spPr>
            <a:xfrm>
              <a:off x="4816794" y="4252055"/>
              <a:ext cx="3993401" cy="1015663"/>
            </a:xfrm>
            <a:prstGeom prst="rect">
              <a:avLst/>
            </a:prstGeom>
          </p:spPr>
          <p:txBody>
            <a:bodyPr wrap="none">
              <a:spAutoFit/>
            </a:bodyPr>
            <a:lstStyle/>
            <a:p>
              <a:pPr algn="ctr"/>
              <a:r>
                <a:rPr lang="ja-JP" altLang="en-US" b="1" dirty="0" smtClean="0">
                  <a:solidFill>
                    <a:srgbClr val="FFFFFF"/>
                  </a:solidFill>
                  <a:latin typeface="Meiryo" charset="-128"/>
                  <a:ea typeface="Meiryo" charset="-128"/>
                  <a:cs typeface="Meiryo" charset="-128"/>
                </a:rPr>
                <a:t>人間の新たな進化を後押しする</a:t>
              </a:r>
              <a:endParaRPr lang="en-US" altLang="ja-JP" b="1" dirty="0" smtClean="0">
                <a:solidFill>
                  <a:srgbClr val="FFFFFF"/>
                </a:solidFill>
                <a:latin typeface="Meiryo" charset="-128"/>
                <a:ea typeface="Meiryo" charset="-128"/>
                <a:cs typeface="Meiryo" charset="-128"/>
              </a:endParaRPr>
            </a:p>
            <a:p>
              <a:endParaRPr lang="en-US" altLang="ja-JP" sz="1050" b="1"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b="1" dirty="0">
                  <a:solidFill>
                    <a:srgbClr val="FFFFFF"/>
                  </a:solidFill>
                  <a:latin typeface="Meiryo" charset="-128"/>
                  <a:ea typeface="Meiryo" charset="-128"/>
                  <a:cs typeface="Meiryo" charset="-128"/>
                </a:rPr>
                <a:t>自動化の範囲が広がり人間に新たな役割を担う機会を与える</a:t>
              </a:r>
              <a:endParaRPr lang="en-US" altLang="ja-JP" sz="1050" b="1"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b="1" dirty="0" smtClean="0">
                  <a:solidFill>
                    <a:srgbClr val="FFFFFF"/>
                  </a:solidFill>
                  <a:latin typeface="Meiryo" charset="-128"/>
                  <a:ea typeface="Meiryo" charset="-128"/>
                  <a:cs typeface="Meiryo" charset="-128"/>
                </a:rPr>
                <a:t>これまで人間には見えなかったことが見えるようになる</a:t>
              </a:r>
              <a:endParaRPr lang="en-US" altLang="ja-JP" sz="1050" b="1"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1050" b="1" dirty="0" smtClean="0">
                  <a:solidFill>
                    <a:srgbClr val="FFFFFF"/>
                  </a:solidFill>
                  <a:latin typeface="Meiryo" charset="-128"/>
                  <a:ea typeface="Meiryo" charset="-128"/>
                  <a:cs typeface="Meiryo" charset="-128"/>
                </a:rPr>
                <a:t>人間の知的能力を劇的に拡張する</a:t>
              </a:r>
              <a:endParaRPr lang="en-US" altLang="ja-JP" sz="1050" b="1" dirty="0" smtClean="0">
                <a:solidFill>
                  <a:srgbClr val="FFFFFF"/>
                </a:solidFill>
                <a:latin typeface="Meiryo" charset="-128"/>
                <a:ea typeface="Meiryo" charset="-128"/>
                <a:cs typeface="Meiryo" charset="-128"/>
              </a:endParaRPr>
            </a:p>
          </p:txBody>
        </p:sp>
        <p:sp>
          <p:nvSpPr>
            <p:cNvPr id="15" name="右矢印 14"/>
            <p:cNvSpPr/>
            <p:nvPr/>
          </p:nvSpPr>
          <p:spPr>
            <a:xfrm>
              <a:off x="4192440" y="4203675"/>
              <a:ext cx="759125" cy="9976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四角形吹き出し 64"/>
          <p:cNvSpPr/>
          <p:nvPr/>
        </p:nvSpPr>
        <p:spPr>
          <a:xfrm>
            <a:off x="4572002" y="1187087"/>
            <a:ext cx="3209297" cy="385609"/>
          </a:xfrm>
          <a:prstGeom prst="wedgeRectCallout">
            <a:avLst>
              <a:gd name="adj1" fmla="val -618"/>
              <a:gd name="adj2" fmla="val 10101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技術は</a:t>
            </a:r>
            <a:r>
              <a:rPr kumimoji="1" lang="ja-JP" altLang="en-US" sz="1600" smtClean="0">
                <a:solidFill>
                  <a:srgbClr val="FFFFFF"/>
                </a:solidFill>
                <a:latin typeface="Meiryo" charset="-128"/>
                <a:ea typeface="Meiryo" charset="-128"/>
                <a:cs typeface="Meiryo" charset="-128"/>
              </a:rPr>
              <a:t>使うが技術ではない！</a:t>
            </a:r>
            <a:endParaRPr kumimoji="1" lang="ja-JP" altLang="en-US" sz="1600" dirty="0">
              <a:solidFill>
                <a:srgbClr val="FFFFFF"/>
              </a:solidFill>
              <a:latin typeface="Meiryo" charset="-128"/>
              <a:ea typeface="Meiryo" charset="-128"/>
              <a:cs typeface="Meiryo" charset="-128"/>
            </a:endParaRPr>
          </a:p>
        </p:txBody>
      </p:sp>
      <p:sp>
        <p:nvSpPr>
          <p:cNvPr id="66" name="四角形吹き出し 65"/>
          <p:cNvSpPr/>
          <p:nvPr/>
        </p:nvSpPr>
        <p:spPr>
          <a:xfrm>
            <a:off x="4572000" y="3502929"/>
            <a:ext cx="3209297" cy="385609"/>
          </a:xfrm>
          <a:prstGeom prst="wedgeRectCallout">
            <a:avLst>
              <a:gd name="adj1" fmla="val -618"/>
              <a:gd name="adj2" fmla="val 10101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本物の人工</a:t>
            </a:r>
            <a:r>
              <a:rPr kumimoji="1" lang="en-US" altLang="ja-JP" sz="1600" dirty="0" smtClean="0">
                <a:solidFill>
                  <a:srgbClr val="FFFFFF"/>
                </a:solidFill>
                <a:latin typeface="Meiryo" charset="-128"/>
                <a:ea typeface="Meiryo" charset="-128"/>
                <a:cs typeface="Meiryo" charset="-128"/>
              </a:rPr>
              <a:t>”</a:t>
            </a:r>
            <a:r>
              <a:rPr kumimoji="1" lang="ja-JP" altLang="en-US" sz="1600" dirty="0" smtClean="0">
                <a:solidFill>
                  <a:srgbClr val="FFFFFF"/>
                </a:solidFill>
                <a:latin typeface="Meiryo" charset="-128"/>
                <a:ea typeface="Meiryo" charset="-128"/>
                <a:cs typeface="Meiryo" charset="-128"/>
              </a:rPr>
              <a:t>知能</a:t>
            </a:r>
            <a:r>
              <a:rPr kumimoji="1" lang="en-US" altLang="ja-JP" sz="1600" dirty="0" smtClean="0">
                <a:solidFill>
                  <a:srgbClr val="FFFFFF"/>
                </a:solidFill>
                <a:latin typeface="Meiryo" charset="-128"/>
                <a:ea typeface="Meiryo" charset="-128"/>
                <a:cs typeface="Meiryo" charset="-128"/>
              </a:rPr>
              <a:t>”</a:t>
            </a:r>
            <a:r>
              <a:rPr kumimoji="1" lang="ja-JP" altLang="en-US" sz="1600" dirty="0" smtClean="0">
                <a:solidFill>
                  <a:srgbClr val="FFFFFF"/>
                </a:solidFill>
                <a:latin typeface="Meiryo" charset="-128"/>
                <a:ea typeface="Meiryo" charset="-128"/>
                <a:cs typeface="Meiryo" charset="-128"/>
              </a:rPr>
              <a:t>はない！</a:t>
            </a:r>
            <a:endParaRPr kumimoji="1" lang="ja-JP" altLang="en-US" sz="1600" dirty="0">
              <a:solidFill>
                <a:srgbClr val="FFFFFF"/>
              </a:solidFill>
              <a:latin typeface="Meiryo" charset="-128"/>
              <a:ea typeface="Meiryo" charset="-128"/>
              <a:cs typeface="Meiryo" charset="-128"/>
            </a:endParaRPr>
          </a:p>
        </p:txBody>
      </p:sp>
      <p:sp>
        <p:nvSpPr>
          <p:cNvPr id="67" name="テキスト ボックス 66"/>
          <p:cNvSpPr txBox="1"/>
          <p:nvPr/>
        </p:nvSpPr>
        <p:spPr>
          <a:xfrm>
            <a:off x="7865193" y="3502929"/>
            <a:ext cx="945002" cy="415498"/>
          </a:xfrm>
          <a:prstGeom prst="rect">
            <a:avLst/>
          </a:prstGeom>
          <a:noFill/>
        </p:spPr>
        <p:txBody>
          <a:bodyPr wrap="none" rtlCol="0">
            <a:spAutoFit/>
          </a:bodyPr>
          <a:lstStyle/>
          <a:p>
            <a:r>
              <a:rPr kumimoji="1" lang="ja-JP" altLang="en-US" sz="900" b="1" dirty="0" smtClean="0">
                <a:solidFill>
                  <a:srgbClr val="0432FF"/>
                </a:solidFill>
                <a:latin typeface="Meiryo" charset="-128"/>
                <a:ea typeface="Meiryo" charset="-128"/>
                <a:cs typeface="Meiryo" charset="-128"/>
              </a:rPr>
              <a:t>コグニティブ</a:t>
            </a:r>
            <a:endParaRPr kumimoji="1" lang="en-US" altLang="ja-JP" sz="900" b="1" dirty="0" smtClean="0">
              <a:solidFill>
                <a:srgbClr val="0432FF"/>
              </a:solidFill>
              <a:latin typeface="Meiryo" charset="-128"/>
              <a:ea typeface="Meiryo" charset="-128"/>
              <a:cs typeface="Meiryo" charset="-128"/>
            </a:endParaRPr>
          </a:p>
          <a:p>
            <a:r>
              <a:rPr lang="en-US" altLang="ja-JP" sz="1200" b="1" dirty="0" smtClean="0">
                <a:solidFill>
                  <a:srgbClr val="0432FF"/>
                </a:solidFill>
                <a:latin typeface="Meiryo" charset="-128"/>
                <a:ea typeface="Meiryo" charset="-128"/>
                <a:cs typeface="Meiryo" charset="-128"/>
              </a:rPr>
              <a:t>Cognitive</a:t>
            </a:r>
            <a:endParaRPr kumimoji="1" lang="ja-JP" altLang="en-US" sz="1200" b="1" dirty="0">
              <a:solidFill>
                <a:srgbClr val="0432FF"/>
              </a:solidFill>
              <a:latin typeface="Meiryo" charset="-128"/>
              <a:ea typeface="Meiryo" charset="-128"/>
              <a:cs typeface="Meiryo" charset="-128"/>
            </a:endParaRPr>
          </a:p>
        </p:txBody>
      </p:sp>
      <p:sp>
        <p:nvSpPr>
          <p:cNvPr id="68" name="テキスト ボックス 67"/>
          <p:cNvSpPr txBox="1"/>
          <p:nvPr/>
        </p:nvSpPr>
        <p:spPr>
          <a:xfrm>
            <a:off x="287012" y="5821560"/>
            <a:ext cx="8569975" cy="584775"/>
          </a:xfrm>
          <a:prstGeom prst="rect">
            <a:avLst/>
          </a:prstGeom>
          <a:noFill/>
        </p:spPr>
        <p:txBody>
          <a:bodyPr wrap="none" rtlCol="0">
            <a:spAutoFit/>
          </a:bodyPr>
          <a:lstStyle/>
          <a:p>
            <a:r>
              <a:rPr kumimoji="1" lang="ja-JP" altLang="en-US" sz="2400" dirty="0" smtClean="0">
                <a:solidFill>
                  <a:schemeClr val="accent6">
                    <a:lumMod val="75000"/>
                  </a:schemeClr>
                </a:solidFill>
                <a:latin typeface="Meiryo" charset="-128"/>
                <a:ea typeface="Meiryo" charset="-128"/>
                <a:cs typeface="Meiryo" charset="-128"/>
              </a:rPr>
              <a:t>社会やビジネスに</a:t>
            </a:r>
            <a:r>
              <a:rPr kumimoji="1" lang="en-US" altLang="ja-JP" sz="2400" dirty="0" smtClean="0">
                <a:solidFill>
                  <a:schemeClr val="accent6">
                    <a:lumMod val="75000"/>
                  </a:schemeClr>
                </a:solidFill>
                <a:latin typeface="Meiryo" charset="-128"/>
                <a:ea typeface="Meiryo" charset="-128"/>
                <a:cs typeface="Meiryo" charset="-128"/>
              </a:rPr>
              <a:t> </a:t>
            </a:r>
            <a:r>
              <a:rPr kumimoji="1" lang="ja-JP" altLang="en-US" sz="3200" b="1" dirty="0" smtClean="0">
                <a:solidFill>
                  <a:schemeClr val="accent6">
                    <a:lumMod val="75000"/>
                  </a:schemeClr>
                </a:solidFill>
                <a:latin typeface="Meiryo" charset="-128"/>
                <a:ea typeface="Meiryo" charset="-128"/>
                <a:cs typeface="Meiryo" charset="-128"/>
              </a:rPr>
              <a:t>新たな</a:t>
            </a:r>
            <a:r>
              <a:rPr kumimoji="1" lang="en-US" altLang="ja-JP" sz="3200" b="1" dirty="0" smtClean="0">
                <a:solidFill>
                  <a:schemeClr val="accent6">
                    <a:lumMod val="75000"/>
                  </a:schemeClr>
                </a:solidFill>
                <a:latin typeface="Meiryo" charset="-128"/>
                <a:ea typeface="Meiryo" charset="-128"/>
                <a:cs typeface="Meiryo" charset="-128"/>
              </a:rPr>
              <a:t> </a:t>
            </a:r>
            <a:r>
              <a:rPr kumimoji="1" lang="en-US" altLang="ja-JP" sz="2400" dirty="0" smtClean="0">
                <a:solidFill>
                  <a:schemeClr val="accent6">
                    <a:lumMod val="75000"/>
                  </a:schemeClr>
                </a:solidFill>
                <a:latin typeface="Meiryo" charset="-128"/>
                <a:ea typeface="Meiryo" charset="-128"/>
                <a:cs typeface="Meiryo" charset="-128"/>
              </a:rPr>
              <a:t>X </a:t>
            </a:r>
            <a:r>
              <a:rPr kumimoji="1" lang="ja-JP" altLang="en-US" sz="3200" b="1" dirty="0" smtClean="0">
                <a:solidFill>
                  <a:schemeClr val="accent6">
                    <a:lumMod val="75000"/>
                  </a:schemeClr>
                </a:solidFill>
                <a:latin typeface="Meiryo" charset="-128"/>
                <a:ea typeface="Meiryo" charset="-128"/>
                <a:cs typeface="Meiryo" charset="-128"/>
              </a:rPr>
              <a:t>急激な</a:t>
            </a:r>
            <a:r>
              <a:rPr lang="en-US" altLang="ja-JP" sz="3200" dirty="0">
                <a:solidFill>
                  <a:schemeClr val="accent6">
                    <a:lumMod val="75000"/>
                  </a:schemeClr>
                </a:solidFill>
                <a:latin typeface="Meiryo" charset="-128"/>
                <a:ea typeface="Meiryo" charset="-128"/>
                <a:cs typeface="Meiryo" charset="-128"/>
              </a:rPr>
              <a:t> </a:t>
            </a:r>
            <a:r>
              <a:rPr kumimoji="1" lang="ja-JP" altLang="en-US" sz="2400" b="1" dirty="0" smtClean="0">
                <a:solidFill>
                  <a:schemeClr val="accent6">
                    <a:lumMod val="75000"/>
                  </a:schemeClr>
                </a:solidFill>
                <a:latin typeface="Meiryo" charset="-128"/>
                <a:ea typeface="Meiryo" charset="-128"/>
                <a:cs typeface="Meiryo" charset="-128"/>
              </a:rPr>
              <a:t>変革</a:t>
            </a:r>
            <a:r>
              <a:rPr kumimoji="1" lang="ja-JP" altLang="en-US" sz="2400" dirty="0" smtClean="0">
                <a:solidFill>
                  <a:schemeClr val="accent6">
                    <a:lumMod val="75000"/>
                  </a:schemeClr>
                </a:solidFill>
                <a:latin typeface="Meiryo" charset="-128"/>
                <a:ea typeface="Meiryo" charset="-128"/>
                <a:cs typeface="Meiryo" charset="-128"/>
              </a:rPr>
              <a:t>を促す</a:t>
            </a:r>
            <a:r>
              <a:rPr kumimoji="1" lang="ja-JP" altLang="en-US" sz="3200" b="1" dirty="0" smtClean="0">
                <a:solidFill>
                  <a:schemeClr val="accent6">
                    <a:lumMod val="75000"/>
                  </a:schemeClr>
                </a:solidFill>
                <a:latin typeface="Meiryo" charset="-128"/>
                <a:ea typeface="Meiryo" charset="-128"/>
                <a:cs typeface="Meiryo" charset="-128"/>
              </a:rPr>
              <a:t>ちから</a:t>
            </a:r>
            <a:endParaRPr kumimoji="1" lang="ja-JP" altLang="en-US" sz="3200" b="1"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43481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down)">
                                      <p:cBhvr>
                                        <p:cTn id="18" dur="500"/>
                                        <p:tgtEl>
                                          <p:spTgt spid="6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left)">
                                      <p:cBhvr>
                                        <p:cTn id="23" dur="500"/>
                                        <p:tgtEl>
                                          <p:spTgt spid="7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down)">
                                      <p:cBhvr>
                                        <p:cTn id="28" dur="500"/>
                                        <p:tgtEl>
                                          <p:spTgt spid="6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p:cTn id="33" dur="500" fill="hold"/>
                                        <p:tgtEl>
                                          <p:spTgt spid="67"/>
                                        </p:tgtEl>
                                        <p:attrNameLst>
                                          <p:attrName>ppt_w</p:attrName>
                                        </p:attrNameLst>
                                      </p:cBhvr>
                                      <p:tavLst>
                                        <p:tav tm="0">
                                          <p:val>
                                            <p:fltVal val="0"/>
                                          </p:val>
                                        </p:tav>
                                        <p:tav tm="100000">
                                          <p:val>
                                            <p:strVal val="#ppt_w"/>
                                          </p:val>
                                        </p:tav>
                                      </p:tavLst>
                                    </p:anim>
                                    <p:anim calcmode="lin" valueType="num">
                                      <p:cBhvr>
                                        <p:cTn id="34" dur="500" fill="hold"/>
                                        <p:tgtEl>
                                          <p:spTgt spid="67"/>
                                        </p:tgtEl>
                                        <p:attrNameLst>
                                          <p:attrName>ppt_h</p:attrName>
                                        </p:attrNameLst>
                                      </p:cBhvr>
                                      <p:tavLst>
                                        <p:tav tm="0">
                                          <p:val>
                                            <p:fltVal val="0"/>
                                          </p:val>
                                        </p:tav>
                                        <p:tav tm="100000">
                                          <p:val>
                                            <p:strVal val="#ppt_h"/>
                                          </p:val>
                                        </p:tav>
                                      </p:tavLst>
                                    </p:anim>
                                    <p:animEffect transition="in" filter="fade">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1"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anim calcmode="lin" valueType="num">
                                      <p:cBhvr additive="base">
                                        <p:cTn id="40" dur="500"/>
                                        <p:tgtEl>
                                          <p:spTgt spid="68"/>
                                        </p:tgtEl>
                                        <p:attrNameLst>
                                          <p:attrName>ppt_y</p:attrName>
                                        </p:attrNameLst>
                                      </p:cBhvr>
                                      <p:tavLst>
                                        <p:tav tm="0">
                                          <p:val>
                                            <p:strVal val="#ppt_y-#ppt_h*1.125000"/>
                                          </p:val>
                                        </p:tav>
                                        <p:tav tm="100000">
                                          <p:val>
                                            <p:strVal val="#ppt_y"/>
                                          </p:val>
                                        </p:tav>
                                      </p:tavLst>
                                    </p:anim>
                                    <p:animEffect transition="in" filter="wipe(down)">
                                      <p:cBhvr>
                                        <p:cTn id="4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p:bldP spid="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操作の無意識化と利用者の拡大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9" name="正方形/長方形 8"/>
          <p:cNvSpPr/>
          <p:nvPr/>
        </p:nvSpPr>
        <p:spPr>
          <a:xfrm>
            <a:off x="1374310" y="3974814"/>
            <a:ext cx="2088232" cy="1686434"/>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642562" y="3172777"/>
            <a:ext cx="2088232" cy="2488545"/>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5910814" y="1772816"/>
            <a:ext cx="2088232" cy="38884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3"/>
          <a:stretch>
            <a:fillRect/>
          </a:stretch>
        </p:blipFill>
        <p:spPr>
          <a:xfrm>
            <a:off x="4195831" y="4437762"/>
            <a:ext cx="1066911" cy="1166023"/>
          </a:xfrm>
          <a:prstGeom prst="rect">
            <a:avLst/>
          </a:prstGeom>
        </p:spPr>
      </p:pic>
      <p:pic>
        <p:nvPicPr>
          <p:cNvPr id="14" name="図 13"/>
          <p:cNvPicPr>
            <a:picLocks noChangeAspect="1"/>
          </p:cNvPicPr>
          <p:nvPr/>
        </p:nvPicPr>
        <p:blipFill>
          <a:blip r:embed="rId4"/>
          <a:stretch>
            <a:fillRect/>
          </a:stretch>
        </p:blipFill>
        <p:spPr>
          <a:xfrm>
            <a:off x="1806358" y="4464975"/>
            <a:ext cx="1319404" cy="1166023"/>
          </a:xfrm>
          <a:prstGeom prst="rect">
            <a:avLst/>
          </a:prstGeom>
        </p:spPr>
      </p:pic>
      <p:pic>
        <p:nvPicPr>
          <p:cNvPr id="15" name="図 14"/>
          <p:cNvPicPr>
            <a:picLocks noChangeAspect="1"/>
          </p:cNvPicPr>
          <p:nvPr/>
        </p:nvPicPr>
        <p:blipFill>
          <a:blip r:embed="rId5"/>
          <a:stretch>
            <a:fillRect/>
          </a:stretch>
        </p:blipFill>
        <p:spPr>
          <a:xfrm>
            <a:off x="6198846" y="4334854"/>
            <a:ext cx="1609415" cy="1398403"/>
          </a:xfrm>
          <a:prstGeom prst="rect">
            <a:avLst/>
          </a:prstGeom>
        </p:spPr>
      </p:pic>
      <p:sp>
        <p:nvSpPr>
          <p:cNvPr id="17" name="正方形/長方形 16"/>
          <p:cNvSpPr/>
          <p:nvPr/>
        </p:nvSpPr>
        <p:spPr>
          <a:xfrm flipH="1">
            <a:off x="7165572" y="4334854"/>
            <a:ext cx="689458" cy="129614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p:cNvPicPr>
            <a:picLocks noChangeAspect="1"/>
          </p:cNvPicPr>
          <p:nvPr/>
        </p:nvPicPr>
        <p:blipFill>
          <a:blip r:embed="rId6"/>
          <a:stretch>
            <a:fillRect/>
          </a:stretch>
        </p:blipFill>
        <p:spPr>
          <a:xfrm>
            <a:off x="7073729" y="4550879"/>
            <a:ext cx="784536" cy="942400"/>
          </a:xfrm>
          <a:prstGeom prst="rect">
            <a:avLst/>
          </a:prstGeom>
        </p:spPr>
      </p:pic>
      <p:sp>
        <p:nvSpPr>
          <p:cNvPr id="18" name="上矢印 17"/>
          <p:cNvSpPr/>
          <p:nvPr/>
        </p:nvSpPr>
        <p:spPr>
          <a:xfrm>
            <a:off x="1806358" y="2894694"/>
            <a:ext cx="1301402" cy="1302232"/>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a:off x="4035977" y="2319081"/>
            <a:ext cx="1301402" cy="105450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a:off x="6352852" y="1310518"/>
            <a:ext cx="1301402" cy="678327"/>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194190" y="3390310"/>
            <a:ext cx="543739"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学習</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2" name="テキスト ボックス 21"/>
          <p:cNvSpPr txBox="1"/>
          <p:nvPr/>
        </p:nvSpPr>
        <p:spPr>
          <a:xfrm>
            <a:off x="4442288" y="2715035"/>
            <a:ext cx="543739"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学習</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6731683" y="1439197"/>
            <a:ext cx="543739"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学習</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4" name="右矢印 23"/>
          <p:cNvSpPr/>
          <p:nvPr/>
        </p:nvSpPr>
        <p:spPr>
          <a:xfrm>
            <a:off x="1401790" y="5751070"/>
            <a:ext cx="6624736" cy="64807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利用者の拡大</a:t>
            </a:r>
            <a:endParaRPr kumimoji="1" lang="ja-JP" altLang="en-US" sz="1400" dirty="0">
              <a:solidFill>
                <a:srgbClr val="FFFFFF"/>
              </a:solidFill>
              <a:latin typeface="Meiryo" charset="-128"/>
              <a:ea typeface="Meiryo" charset="-128"/>
              <a:cs typeface="Meiryo" charset="-128"/>
            </a:endParaRPr>
          </a:p>
        </p:txBody>
      </p:sp>
      <p:sp>
        <p:nvSpPr>
          <p:cNvPr id="25" name="テキスト ボックス 24"/>
          <p:cNvSpPr txBox="1"/>
          <p:nvPr/>
        </p:nvSpPr>
        <p:spPr>
          <a:xfrm>
            <a:off x="1607948" y="4311086"/>
            <a:ext cx="1620957" cy="338554"/>
          </a:xfrm>
          <a:prstGeom prst="rect">
            <a:avLst/>
          </a:prstGeom>
          <a:noFill/>
        </p:spPr>
        <p:txBody>
          <a:bodyPr wrap="none" rtlCol="0">
            <a:spAutoFit/>
          </a:bodyPr>
          <a:lstStyle/>
          <a:p>
            <a:pPr algn="ctr"/>
            <a:r>
              <a:rPr kumimoji="1" lang="ja-JP" altLang="en-US" sz="1600" b="1" dirty="0" smtClean="0">
                <a:solidFill>
                  <a:schemeClr val="accent3">
                    <a:lumMod val="50000"/>
                  </a:schemeClr>
                </a:solidFill>
                <a:latin typeface="Meiryo" charset="-128"/>
                <a:ea typeface="Meiryo" charset="-128"/>
                <a:cs typeface="Meiryo" charset="-128"/>
              </a:rPr>
              <a:t>キーボード操作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081384" y="3820925"/>
            <a:ext cx="1210589" cy="338554"/>
          </a:xfrm>
          <a:prstGeom prst="rect">
            <a:avLst/>
          </a:prstGeom>
          <a:noFill/>
        </p:spPr>
        <p:txBody>
          <a:bodyPr wrap="none" rtlCol="0">
            <a:spAutoFit/>
          </a:bodyPr>
          <a:lstStyle/>
          <a:p>
            <a:pPr algn="ctr"/>
            <a:r>
              <a:rPr kumimoji="1" lang="ja-JP" altLang="en-US" sz="1600" b="1" dirty="0" smtClean="0">
                <a:solidFill>
                  <a:schemeClr val="accent3">
                    <a:lumMod val="50000"/>
                  </a:schemeClr>
                </a:solidFill>
                <a:latin typeface="Meiryo" charset="-128"/>
                <a:ea typeface="Meiryo" charset="-128"/>
                <a:cs typeface="Meiryo" charset="-128"/>
              </a:rPr>
              <a:t>タッチ操作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27" name="テキスト ボックス 26"/>
          <p:cNvSpPr txBox="1"/>
          <p:nvPr/>
        </p:nvSpPr>
        <p:spPr>
          <a:xfrm>
            <a:off x="6500851" y="3322404"/>
            <a:ext cx="1005403" cy="338554"/>
          </a:xfrm>
          <a:prstGeom prst="rect">
            <a:avLst/>
          </a:prstGeom>
          <a:noFill/>
        </p:spPr>
        <p:txBody>
          <a:bodyPr wrap="none" rtlCol="0">
            <a:spAutoFit/>
          </a:bodyPr>
          <a:lstStyle/>
          <a:p>
            <a:pPr algn="ctr"/>
            <a:r>
              <a:rPr kumimoji="1" lang="ja-JP" altLang="en-US" sz="1600" b="1" dirty="0" smtClean="0">
                <a:solidFill>
                  <a:schemeClr val="accent3">
                    <a:lumMod val="50000"/>
                  </a:schemeClr>
                </a:solidFill>
                <a:latin typeface="Meiryo" charset="-128"/>
                <a:ea typeface="Meiryo" charset="-128"/>
                <a:cs typeface="Meiryo" charset="-128"/>
              </a:rPr>
              <a:t>音声操作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28" name="上矢印 27"/>
          <p:cNvSpPr/>
          <p:nvPr/>
        </p:nvSpPr>
        <p:spPr>
          <a:xfrm>
            <a:off x="622912" y="1310518"/>
            <a:ext cx="720080" cy="435073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操作の無意識化</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55566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右矢印 20"/>
          <p:cNvSpPr/>
          <p:nvPr/>
        </p:nvSpPr>
        <p:spPr>
          <a:xfrm>
            <a:off x="3203848" y="4683926"/>
            <a:ext cx="2736304" cy="67385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502143" y="785539"/>
            <a:ext cx="6139714" cy="38164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自動化・自律化によってもたらされる進歩・進化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正方形/長方形 3"/>
          <p:cNvSpPr/>
          <p:nvPr/>
        </p:nvSpPr>
        <p:spPr>
          <a:xfrm>
            <a:off x="2231740" y="1505618"/>
            <a:ext cx="4608512" cy="252028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599892" y="2162753"/>
            <a:ext cx="1944216" cy="12150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意識しなければ</a:t>
            </a:r>
            <a:endParaRPr kumimoji="1" lang="en-US" altLang="ja-JP" b="1"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できないこと</a:t>
            </a:r>
            <a:endParaRPr kumimoji="1" lang="ja-JP" altLang="en-US" dirty="0">
              <a:solidFill>
                <a:srgbClr val="FFFFFF"/>
              </a:solidFill>
              <a:latin typeface="Meiryo" charset="-128"/>
              <a:ea typeface="Meiryo" charset="-128"/>
              <a:cs typeface="Meiryo" charset="-128"/>
            </a:endParaRPr>
          </a:p>
        </p:txBody>
      </p:sp>
      <p:sp>
        <p:nvSpPr>
          <p:cNvPr id="6" name="右矢印 5"/>
          <p:cNvSpPr/>
          <p:nvPr/>
        </p:nvSpPr>
        <p:spPr>
          <a:xfrm rot="1959700">
            <a:off x="2223113" y="1360524"/>
            <a:ext cx="1440160" cy="72079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自動化</a:t>
            </a: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rot="19640300" flipV="1">
            <a:off x="2223112" y="3420698"/>
            <a:ext cx="1440160" cy="72079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charset="-128"/>
              <a:ea typeface="Meiryo" charset="-128"/>
              <a:cs typeface="Meiryo" charset="-128"/>
            </a:endParaRPr>
          </a:p>
        </p:txBody>
      </p:sp>
      <p:sp>
        <p:nvSpPr>
          <p:cNvPr id="8" name="テキスト ボックス 7"/>
          <p:cNvSpPr txBox="1"/>
          <p:nvPr/>
        </p:nvSpPr>
        <p:spPr>
          <a:xfrm rot="19609784">
            <a:off x="2543082" y="3647055"/>
            <a:ext cx="800219"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自律化</a:t>
            </a:r>
            <a:endParaRPr kumimoji="1" lang="ja-JP" altLang="en-US" sz="1600">
              <a:solidFill>
                <a:schemeClr val="bg1"/>
              </a:solidFill>
              <a:latin typeface="Meiryo" charset="-128"/>
              <a:ea typeface="Meiryo" charset="-128"/>
              <a:cs typeface="Meiryo" charset="-128"/>
            </a:endParaRPr>
          </a:p>
        </p:txBody>
      </p:sp>
      <p:sp>
        <p:nvSpPr>
          <p:cNvPr id="9" name="右矢印 8"/>
          <p:cNvSpPr/>
          <p:nvPr/>
        </p:nvSpPr>
        <p:spPr>
          <a:xfrm rot="19640300" flipH="1">
            <a:off x="5480727" y="1360524"/>
            <a:ext cx="1440160" cy="72079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自動化</a:t>
            </a:r>
            <a:endParaRPr kumimoji="1" lang="ja-JP" altLang="en-US" sz="1600" dirty="0">
              <a:solidFill>
                <a:srgbClr val="FFFFFF"/>
              </a:solidFill>
              <a:latin typeface="Meiryo" charset="-128"/>
              <a:ea typeface="Meiryo" charset="-128"/>
              <a:cs typeface="Meiryo" charset="-128"/>
            </a:endParaRPr>
          </a:p>
        </p:txBody>
      </p:sp>
      <p:sp>
        <p:nvSpPr>
          <p:cNvPr id="10" name="右矢印 9"/>
          <p:cNvSpPr/>
          <p:nvPr/>
        </p:nvSpPr>
        <p:spPr>
          <a:xfrm rot="1959700" flipH="1" flipV="1">
            <a:off x="5480726" y="3420698"/>
            <a:ext cx="1440160" cy="72079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charset="-128"/>
              <a:ea typeface="Meiryo" charset="-128"/>
              <a:cs typeface="Meiryo" charset="-128"/>
            </a:endParaRPr>
          </a:p>
        </p:txBody>
      </p:sp>
      <p:sp>
        <p:nvSpPr>
          <p:cNvPr id="11" name="テキスト ボックス 10"/>
          <p:cNvSpPr txBox="1"/>
          <p:nvPr/>
        </p:nvSpPr>
        <p:spPr>
          <a:xfrm rot="1990216" flipH="1">
            <a:off x="5800696" y="3647055"/>
            <a:ext cx="800219"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自律化</a:t>
            </a:r>
            <a:endParaRPr kumimoji="1" lang="ja-JP" altLang="en-US" sz="1600">
              <a:solidFill>
                <a:schemeClr val="bg1"/>
              </a:solidFill>
              <a:latin typeface="Meiryo" charset="-128"/>
              <a:ea typeface="Meiryo" charset="-128"/>
              <a:cs typeface="Meiryo" charset="-128"/>
            </a:endParaRPr>
          </a:p>
        </p:txBody>
      </p:sp>
      <p:sp>
        <p:nvSpPr>
          <p:cNvPr id="12" name="テキスト ボックス 11"/>
          <p:cNvSpPr txBox="1"/>
          <p:nvPr/>
        </p:nvSpPr>
        <p:spPr>
          <a:xfrm>
            <a:off x="3671754" y="1178356"/>
            <a:ext cx="1800493" cy="646331"/>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意識しなくても</a:t>
            </a:r>
            <a:endParaRPr kumimoji="1" lang="en-US" altLang="ja-JP" b="1" dirty="0" smtClean="0">
              <a:solidFill>
                <a:schemeClr val="bg1"/>
              </a:solidFill>
              <a:latin typeface="Meiryo" charset="-128"/>
              <a:ea typeface="Meiryo" charset="-128"/>
              <a:cs typeface="Meiryo" charset="-128"/>
            </a:endParaRPr>
          </a:p>
          <a:p>
            <a:pPr algn="ctr"/>
            <a:r>
              <a:rPr kumimoji="1" lang="ja-JP" altLang="en-US" dirty="0" smtClean="0">
                <a:solidFill>
                  <a:schemeClr val="bg1"/>
                </a:solidFill>
                <a:latin typeface="Meiryo" charset="-128"/>
                <a:ea typeface="Meiryo" charset="-128"/>
                <a:cs typeface="Meiryo" charset="-128"/>
              </a:rPr>
              <a:t>できること</a:t>
            </a:r>
            <a:endParaRPr kumimoji="1" lang="ja-JP" altLang="en-US" dirty="0">
              <a:solidFill>
                <a:schemeClr val="bg1"/>
              </a:solidFill>
              <a:latin typeface="Meiryo" charset="-128"/>
              <a:ea typeface="Meiryo" charset="-128"/>
              <a:cs typeface="Meiryo" charset="-128"/>
            </a:endParaRPr>
          </a:p>
        </p:txBody>
      </p:sp>
      <p:sp>
        <p:nvSpPr>
          <p:cNvPr id="14" name="テキスト ボックス 13"/>
          <p:cNvSpPr txBox="1"/>
          <p:nvPr/>
        </p:nvSpPr>
        <p:spPr>
          <a:xfrm>
            <a:off x="3966705" y="4168495"/>
            <a:ext cx="1210589" cy="400110"/>
          </a:xfrm>
          <a:prstGeom prst="rect">
            <a:avLst/>
          </a:prstGeom>
          <a:noFill/>
        </p:spPr>
        <p:txBody>
          <a:bodyPr wrap="none" rtlCol="0">
            <a:spAutoFit/>
          </a:bodyPr>
          <a:lstStyle/>
          <a:p>
            <a:pPr algn="ctr"/>
            <a:r>
              <a:rPr kumimoji="1" lang="ja-JP" altLang="en-US" sz="2000" b="1" smtClean="0">
                <a:solidFill>
                  <a:schemeClr val="bg1"/>
                </a:solidFill>
                <a:latin typeface="Meiryo" charset="-128"/>
                <a:ea typeface="Meiryo" charset="-128"/>
                <a:cs typeface="Meiryo" charset="-128"/>
              </a:rPr>
              <a:t>肉体労働</a:t>
            </a:r>
            <a:endParaRPr kumimoji="1" lang="ja-JP" altLang="en-US" sz="2000" dirty="0">
              <a:solidFill>
                <a:schemeClr val="bg1"/>
              </a:solidFill>
              <a:latin typeface="Meiryo" charset="-128"/>
              <a:ea typeface="Meiryo" charset="-128"/>
              <a:cs typeface="Meiryo" charset="-128"/>
            </a:endParaRPr>
          </a:p>
        </p:txBody>
      </p:sp>
      <p:sp>
        <p:nvSpPr>
          <p:cNvPr id="15" name="テキスト ボックス 14"/>
          <p:cNvSpPr txBox="1"/>
          <p:nvPr/>
        </p:nvSpPr>
        <p:spPr>
          <a:xfrm>
            <a:off x="3930702" y="3534179"/>
            <a:ext cx="1210589"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知識労働</a:t>
            </a:r>
            <a:endParaRPr kumimoji="1" lang="ja-JP" altLang="en-US" sz="2000" dirty="0">
              <a:solidFill>
                <a:schemeClr val="bg1"/>
              </a:solidFill>
              <a:latin typeface="Meiryo" charset="-128"/>
              <a:ea typeface="Meiryo" charset="-128"/>
              <a:cs typeface="Meiryo" charset="-128"/>
            </a:endParaRPr>
          </a:p>
        </p:txBody>
      </p:sp>
      <p:sp>
        <p:nvSpPr>
          <p:cNvPr id="16" name="テキスト ボックス 15"/>
          <p:cNvSpPr txBox="1"/>
          <p:nvPr/>
        </p:nvSpPr>
        <p:spPr>
          <a:xfrm>
            <a:off x="1550303" y="4797152"/>
            <a:ext cx="1362874" cy="461665"/>
          </a:xfrm>
          <a:prstGeom prst="rect">
            <a:avLst/>
          </a:prstGeom>
          <a:noFill/>
        </p:spPr>
        <p:txBody>
          <a:bodyPr wrap="none" rtlCol="0">
            <a:spAutoFit/>
          </a:bodyPr>
          <a:lstStyle/>
          <a:p>
            <a:pPr algn="ctr"/>
            <a:r>
              <a:rPr kumimoji="1" lang="ja-JP" altLang="en-US" sz="2400" b="1" dirty="0" smtClean="0">
                <a:solidFill>
                  <a:srgbClr val="00B050"/>
                </a:solidFill>
              </a:rPr>
              <a:t>意識する</a:t>
            </a:r>
            <a:endParaRPr kumimoji="1" lang="ja-JP" altLang="en-US" sz="2400" b="1" dirty="0">
              <a:solidFill>
                <a:srgbClr val="00B050"/>
              </a:solidFill>
            </a:endParaRPr>
          </a:p>
        </p:txBody>
      </p:sp>
      <p:sp>
        <p:nvSpPr>
          <p:cNvPr id="17" name="テキスト ボックス 16"/>
          <p:cNvSpPr txBox="1"/>
          <p:nvPr/>
        </p:nvSpPr>
        <p:spPr>
          <a:xfrm>
            <a:off x="6036930" y="4797152"/>
            <a:ext cx="1604927" cy="461665"/>
          </a:xfrm>
          <a:prstGeom prst="rect">
            <a:avLst/>
          </a:prstGeom>
          <a:noFill/>
        </p:spPr>
        <p:txBody>
          <a:bodyPr wrap="none" rtlCol="0">
            <a:spAutoFit/>
          </a:bodyPr>
          <a:lstStyle/>
          <a:p>
            <a:pPr algn="ctr"/>
            <a:r>
              <a:rPr kumimoji="1" lang="ja-JP" altLang="en-US" sz="2400" b="1" dirty="0" smtClean="0">
                <a:solidFill>
                  <a:srgbClr val="7030A0"/>
                </a:solidFill>
              </a:rPr>
              <a:t>意識しない</a:t>
            </a:r>
            <a:endParaRPr kumimoji="1" lang="ja-JP" altLang="en-US" sz="2400" b="1" dirty="0">
              <a:solidFill>
                <a:srgbClr val="7030A0"/>
              </a:solidFill>
            </a:endParaRPr>
          </a:p>
        </p:txBody>
      </p:sp>
      <p:sp>
        <p:nvSpPr>
          <p:cNvPr id="18" name="テキスト ボックス 17"/>
          <p:cNvSpPr txBox="1"/>
          <p:nvPr/>
        </p:nvSpPr>
        <p:spPr>
          <a:xfrm>
            <a:off x="3150844" y="5504458"/>
            <a:ext cx="2852063" cy="338554"/>
          </a:xfrm>
          <a:prstGeom prst="rect">
            <a:avLst/>
          </a:prstGeom>
          <a:noFill/>
        </p:spPr>
        <p:txBody>
          <a:bodyPr wrap="none" rtlCol="0">
            <a:spAutoFit/>
          </a:bodyPr>
          <a:lstStyle/>
          <a:p>
            <a:pPr algn="ctr"/>
            <a:r>
              <a:rPr kumimoji="1" lang="ja-JP" altLang="en-US" sz="1600" dirty="0" smtClean="0">
                <a:solidFill>
                  <a:srgbClr val="FF6666"/>
                </a:solidFill>
                <a:latin typeface="Meiryo" charset="-128"/>
                <a:ea typeface="Meiryo" charset="-128"/>
                <a:cs typeface="Meiryo" charset="-128"/>
              </a:rPr>
              <a:t>意識</a:t>
            </a:r>
            <a:r>
              <a:rPr kumimoji="1" lang="ja-JP" altLang="en-US" sz="1600" smtClean="0">
                <a:solidFill>
                  <a:srgbClr val="FF6666"/>
                </a:solidFill>
                <a:latin typeface="Meiryo" charset="-128"/>
                <a:ea typeface="Meiryo" charset="-128"/>
                <a:cs typeface="Meiryo" charset="-128"/>
              </a:rPr>
              <a:t>すべき新た</a:t>
            </a:r>
            <a:r>
              <a:rPr kumimoji="1" lang="ja-JP" altLang="en-US" sz="1600" dirty="0" smtClean="0">
                <a:solidFill>
                  <a:srgbClr val="FF6666"/>
                </a:solidFill>
                <a:latin typeface="Meiryo" charset="-128"/>
                <a:ea typeface="Meiryo" charset="-128"/>
                <a:cs typeface="Meiryo" charset="-128"/>
              </a:rPr>
              <a:t>な</a:t>
            </a:r>
            <a:r>
              <a:rPr kumimoji="1" lang="ja-JP" altLang="en-US" sz="1600" smtClean="0">
                <a:solidFill>
                  <a:srgbClr val="FF6666"/>
                </a:solidFill>
                <a:latin typeface="Meiryo" charset="-128"/>
                <a:ea typeface="Meiryo" charset="-128"/>
                <a:cs typeface="Meiryo" charset="-128"/>
              </a:rPr>
              <a:t>領域を拡大</a:t>
            </a:r>
            <a:endParaRPr kumimoji="1" lang="ja-JP" altLang="en-US" sz="1600" dirty="0">
              <a:solidFill>
                <a:srgbClr val="FF6666"/>
              </a:solidFill>
              <a:latin typeface="Meiryo" charset="-128"/>
              <a:ea typeface="Meiryo" charset="-128"/>
              <a:cs typeface="Meiryo" charset="-128"/>
            </a:endParaRPr>
          </a:p>
        </p:txBody>
      </p:sp>
      <p:sp>
        <p:nvSpPr>
          <p:cNvPr id="20" name="テキスト ボックス 19"/>
          <p:cNvSpPr txBox="1"/>
          <p:nvPr/>
        </p:nvSpPr>
        <p:spPr>
          <a:xfrm>
            <a:off x="3743907" y="4873516"/>
            <a:ext cx="1620958" cy="338554"/>
          </a:xfrm>
          <a:prstGeom prst="rect">
            <a:avLst/>
          </a:prstGeom>
          <a:noFill/>
        </p:spPr>
        <p:txBody>
          <a:bodyPr wrap="none" rtlCol="0">
            <a:spAutoFit/>
          </a:bodyPr>
          <a:lstStyle/>
          <a:p>
            <a:pPr algn="ctr"/>
            <a:r>
              <a:rPr kumimoji="1" lang="ja-JP" altLang="en-US" sz="1600" dirty="0" smtClean="0">
                <a:solidFill>
                  <a:schemeClr val="bg1"/>
                </a:solidFill>
                <a:latin typeface="Meiryo" charset="-128"/>
                <a:ea typeface="Meiryo" charset="-128"/>
                <a:cs typeface="Meiryo" charset="-128"/>
              </a:rPr>
              <a:t>自動化・自律化</a:t>
            </a:r>
            <a:endParaRPr kumimoji="1" lang="ja-JP" altLang="en-US" sz="1600" dirty="0">
              <a:solidFill>
                <a:schemeClr val="bg1"/>
              </a:solidFill>
              <a:latin typeface="Meiryo" charset="-128"/>
              <a:ea typeface="Meiryo" charset="-128"/>
              <a:cs typeface="Meiryo" charset="-128"/>
            </a:endParaRPr>
          </a:p>
        </p:txBody>
      </p:sp>
      <p:sp>
        <p:nvSpPr>
          <p:cNvPr id="22" name="下カーブ矢印 21"/>
          <p:cNvSpPr/>
          <p:nvPr/>
        </p:nvSpPr>
        <p:spPr>
          <a:xfrm rot="10800000">
            <a:off x="2463712" y="5258817"/>
            <a:ext cx="4216573" cy="807381"/>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2515664" y="6144469"/>
            <a:ext cx="4185761" cy="461665"/>
          </a:xfrm>
          <a:prstGeom prst="rect">
            <a:avLst/>
          </a:prstGeom>
          <a:noFill/>
        </p:spPr>
        <p:txBody>
          <a:bodyPr wrap="none" rtlCol="0">
            <a:spAutoFit/>
          </a:bodyPr>
          <a:lstStyle/>
          <a:p>
            <a:pPr algn="ctr"/>
            <a:r>
              <a:rPr kumimoji="1" lang="ja-JP" altLang="en-US" sz="2400" dirty="0" smtClean="0">
                <a:solidFill>
                  <a:schemeClr val="accent6">
                    <a:lumMod val="75000"/>
                  </a:schemeClr>
                </a:solidFill>
                <a:latin typeface="Meiryo" charset="-128"/>
                <a:ea typeface="Meiryo" charset="-128"/>
                <a:cs typeface="Meiryo" charset="-128"/>
              </a:rPr>
              <a:t>人間</a:t>
            </a:r>
            <a:r>
              <a:rPr kumimoji="1" lang="ja-JP" altLang="en-US" sz="2400" smtClean="0">
                <a:solidFill>
                  <a:schemeClr val="accent6">
                    <a:lumMod val="75000"/>
                  </a:schemeClr>
                </a:solidFill>
                <a:latin typeface="Meiryo" charset="-128"/>
                <a:ea typeface="Meiryo" charset="-128"/>
                <a:cs typeface="Meiryo" charset="-128"/>
              </a:rPr>
              <a:t>独自の進歩・文明の進化</a:t>
            </a:r>
            <a:endParaRPr kumimoji="1" lang="ja-JP" altLang="en-US" sz="24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515779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人工知能と機械学習</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5869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827584" y="1039668"/>
            <a:ext cx="7416824" cy="53416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pic>
        <p:nvPicPr>
          <p:cNvPr id="64" name="図 63"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664746" y="1445953"/>
            <a:ext cx="1774784" cy="959337"/>
          </a:xfrm>
          <a:prstGeom prst="rect">
            <a:avLst/>
          </a:prstGeom>
        </p:spPr>
      </p:pic>
      <p:pic>
        <p:nvPicPr>
          <p:cNvPr id="65" name="図 64"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485" y="1384965"/>
            <a:ext cx="1250242" cy="1081314"/>
          </a:xfrm>
          <a:prstGeom prst="rect">
            <a:avLst/>
          </a:prstGeom>
        </p:spPr>
      </p:pic>
      <p:sp>
        <p:nvSpPr>
          <p:cNvPr id="66" name="右矢印 65"/>
          <p:cNvSpPr/>
          <p:nvPr/>
        </p:nvSpPr>
        <p:spPr>
          <a:xfrm>
            <a:off x="2448723" y="1660396"/>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1134632" y="1129778"/>
            <a:ext cx="3342775" cy="400110"/>
          </a:xfrm>
          <a:prstGeom prst="rect">
            <a:avLst/>
          </a:prstGeom>
          <a:noFill/>
        </p:spPr>
        <p:txBody>
          <a:bodyPr wrap="none" rtlCol="0">
            <a:spAutoFit/>
          </a:bodyPr>
          <a:lstStyle/>
          <a:p>
            <a:r>
              <a:rPr kumimoji="1" lang="ja-JP" altLang="en-US" sz="2000" b="1" dirty="0" smtClean="0">
                <a:solidFill>
                  <a:srgbClr val="0432FF"/>
                </a:solidFill>
                <a:latin typeface="Meiryo" charset="-128"/>
                <a:ea typeface="Meiryo" charset="-128"/>
                <a:cs typeface="Meiryo" charset="-128"/>
              </a:rPr>
              <a:t>人工知能</a:t>
            </a:r>
            <a:r>
              <a:rPr kumimoji="1" lang="ja-JP" altLang="en-US" sz="1400" dirty="0" smtClean="0">
                <a:solidFill>
                  <a:srgbClr val="0432FF"/>
                </a:solidFill>
                <a:latin typeface="Meiryo" charset="-128"/>
                <a:ea typeface="Meiryo" charset="-128"/>
                <a:cs typeface="Meiryo" charset="-128"/>
              </a:rPr>
              <a:t>（</a:t>
            </a:r>
            <a:r>
              <a:rPr kumimoji="1" lang="en-US" altLang="ja-JP" sz="1400" dirty="0" smtClean="0">
                <a:solidFill>
                  <a:srgbClr val="0432FF"/>
                </a:solidFill>
                <a:latin typeface="Meiryo" charset="-128"/>
                <a:ea typeface="Meiryo" charset="-128"/>
                <a:cs typeface="Meiryo" charset="-128"/>
              </a:rPr>
              <a:t>Artificial Intelligence</a:t>
            </a:r>
            <a:r>
              <a:rPr kumimoji="1" lang="ja-JP" altLang="en-US" sz="1400" dirty="0" smtClean="0">
                <a:solidFill>
                  <a:srgbClr val="0432FF"/>
                </a:solidFill>
                <a:latin typeface="Meiryo" charset="-128"/>
                <a:ea typeface="Meiryo" charset="-128"/>
                <a:cs typeface="Meiryo" charset="-128"/>
              </a:rPr>
              <a:t>）</a:t>
            </a:r>
            <a:endParaRPr kumimoji="1" lang="ja-JP" altLang="en-US" sz="1400" dirty="0">
              <a:solidFill>
                <a:srgbClr val="0432FF"/>
              </a:solidFill>
              <a:latin typeface="Meiryo" charset="-128"/>
              <a:ea typeface="Meiryo" charset="-128"/>
              <a:cs typeface="Meiryo" charset="-128"/>
            </a:endParaRPr>
          </a:p>
        </p:txBody>
      </p:sp>
      <p:sp>
        <p:nvSpPr>
          <p:cNvPr id="68" name="テキスト ボックス 67"/>
          <p:cNvSpPr txBox="1"/>
          <p:nvPr/>
        </p:nvSpPr>
        <p:spPr>
          <a:xfrm>
            <a:off x="4363521" y="1384965"/>
            <a:ext cx="3775393" cy="954107"/>
          </a:xfrm>
          <a:prstGeom prst="rect">
            <a:avLst/>
          </a:prstGeom>
          <a:noFill/>
        </p:spPr>
        <p:txBody>
          <a:bodyPr wrap="none" rtlCol="0">
            <a:spAutoFit/>
          </a:bodyPr>
          <a:lstStyle/>
          <a:p>
            <a:r>
              <a:rPr kumimoji="1" lang="ja-JP" altLang="en-US" sz="2800" dirty="0" smtClean="0">
                <a:solidFill>
                  <a:srgbClr val="0432FF"/>
                </a:solidFill>
                <a:latin typeface="Meiryo" charset="-128"/>
                <a:ea typeface="Meiryo" charset="-128"/>
                <a:cs typeface="Meiryo" charset="-128"/>
              </a:rPr>
              <a:t>人間の”知能”を機械で</a:t>
            </a:r>
            <a:endParaRPr kumimoji="1" lang="en-US" altLang="ja-JP" sz="2800" dirty="0" smtClean="0">
              <a:solidFill>
                <a:srgbClr val="0432FF"/>
              </a:solidFill>
              <a:latin typeface="Meiryo" charset="-128"/>
              <a:ea typeface="Meiryo" charset="-128"/>
              <a:cs typeface="Meiryo" charset="-128"/>
            </a:endParaRPr>
          </a:p>
          <a:p>
            <a:r>
              <a:rPr kumimoji="1" lang="ja-JP" altLang="en-US" sz="2800" dirty="0" smtClean="0">
                <a:solidFill>
                  <a:srgbClr val="0432FF"/>
                </a:solidFill>
                <a:latin typeface="Meiryo" charset="-128"/>
                <a:ea typeface="Meiryo" charset="-128"/>
                <a:cs typeface="Meiryo" charset="-128"/>
              </a:rPr>
              <a:t>人工的に再現したもの</a:t>
            </a:r>
            <a:endParaRPr kumimoji="1" lang="ja-JP" altLang="en-US" sz="2800" dirty="0">
              <a:solidFill>
                <a:srgbClr val="0432FF"/>
              </a:solidFill>
              <a:latin typeface="Meiryo" charset="-128"/>
              <a:ea typeface="Meiryo" charset="-128"/>
              <a:cs typeface="Meiryo" charset="-128"/>
            </a:endParaRPr>
          </a:p>
        </p:txBody>
      </p:sp>
      <p:sp>
        <p:nvSpPr>
          <p:cNvPr id="69" name="正方形/長方形 68"/>
          <p:cNvSpPr/>
          <p:nvPr/>
        </p:nvSpPr>
        <p:spPr>
          <a:xfrm>
            <a:off x="1259632" y="2564904"/>
            <a:ext cx="6624736" cy="3068315"/>
          </a:xfrm>
          <a:prstGeom prst="rect">
            <a:avLst/>
          </a:prstGeom>
          <a:gradFill flip="none" rotWithShape="1">
            <a:gsLst>
              <a:gs pos="0">
                <a:schemeClr val="accent3">
                  <a:lumMod val="40000"/>
                  <a:lumOff val="60000"/>
                </a:schemeClr>
              </a:gs>
              <a:gs pos="100000">
                <a:schemeClr val="accent6">
                  <a:lumMod val="40000"/>
                  <a:lumOff val="60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chemeClr val="tx1">
                  <a:lumMod val="65000"/>
                  <a:lumOff val="35000"/>
                </a:schemeClr>
              </a:solidFill>
              <a:latin typeface="ＭＳ Ｐゴシック"/>
              <a:ea typeface="ＭＳ Ｐゴシック"/>
              <a:cs typeface="ＭＳ Ｐゴシック"/>
            </a:endParaRPr>
          </a:p>
        </p:txBody>
      </p:sp>
      <p:sp>
        <p:nvSpPr>
          <p:cNvPr id="5" name="テキスト ボックス 4"/>
          <p:cNvSpPr txBox="1"/>
          <p:nvPr/>
        </p:nvSpPr>
        <p:spPr>
          <a:xfrm>
            <a:off x="1257839" y="5060976"/>
            <a:ext cx="1415772" cy="584775"/>
          </a:xfrm>
          <a:prstGeom prst="rect">
            <a:avLst/>
          </a:prstGeom>
          <a:noFill/>
        </p:spPr>
        <p:txBody>
          <a:bodyPr wrap="none" rtlCol="0">
            <a:spAutoFit/>
          </a:bodyPr>
          <a:lstStyle/>
          <a:p>
            <a:r>
              <a:rPr kumimoji="1" lang="ja-JP" altLang="en-US" sz="3200" b="1" dirty="0" smtClean="0">
                <a:solidFill>
                  <a:schemeClr val="accent6">
                    <a:lumMod val="50000"/>
                  </a:schemeClr>
                </a:solidFill>
                <a:latin typeface="Meiryo" charset="-128"/>
                <a:ea typeface="Meiryo" charset="-128"/>
                <a:cs typeface="Meiryo" charset="-128"/>
              </a:rPr>
              <a:t>基礎的</a:t>
            </a:r>
            <a:endParaRPr kumimoji="1" lang="ja-JP" altLang="en-US" sz="3200" b="1" dirty="0">
              <a:solidFill>
                <a:schemeClr val="accent6">
                  <a:lumMod val="50000"/>
                </a:schemeClr>
              </a:solidFill>
              <a:latin typeface="Meiryo" charset="-128"/>
              <a:ea typeface="Meiryo" charset="-128"/>
              <a:cs typeface="Meiryo" charset="-128"/>
            </a:endParaRPr>
          </a:p>
        </p:txBody>
      </p:sp>
      <p:sp>
        <p:nvSpPr>
          <p:cNvPr id="71" name="テキスト ボックス 70"/>
          <p:cNvSpPr txBox="1"/>
          <p:nvPr/>
        </p:nvSpPr>
        <p:spPr>
          <a:xfrm>
            <a:off x="6486423" y="2610259"/>
            <a:ext cx="1415773" cy="584775"/>
          </a:xfrm>
          <a:prstGeom prst="rect">
            <a:avLst/>
          </a:prstGeom>
          <a:noFill/>
        </p:spPr>
        <p:txBody>
          <a:bodyPr wrap="none" rtlCol="0">
            <a:spAutoFit/>
          </a:bodyPr>
          <a:lstStyle/>
          <a:p>
            <a:pPr algn="r"/>
            <a:r>
              <a:rPr kumimoji="1" lang="ja-JP" altLang="en-US" sz="3200" b="1" dirty="0" smtClean="0">
                <a:solidFill>
                  <a:srgbClr val="009051"/>
                </a:solidFill>
                <a:latin typeface="Meiryo" charset="-128"/>
                <a:ea typeface="Meiryo" charset="-128"/>
                <a:cs typeface="Meiryo" charset="-128"/>
              </a:rPr>
              <a:t>応用的</a:t>
            </a:r>
            <a:endParaRPr kumimoji="1" lang="ja-JP" altLang="en-US" sz="3200" b="1" dirty="0">
              <a:solidFill>
                <a:srgbClr val="009051"/>
              </a:solidFill>
              <a:latin typeface="Meiryo" charset="-128"/>
              <a:ea typeface="Meiryo" charset="-128"/>
              <a:cs typeface="Meiryo" charset="-128"/>
            </a:endParaRPr>
          </a:p>
        </p:txBody>
      </p:sp>
      <p:sp>
        <p:nvSpPr>
          <p:cNvPr id="6" name="正方形/長方形 5"/>
          <p:cNvSpPr/>
          <p:nvPr/>
        </p:nvSpPr>
        <p:spPr>
          <a:xfrm>
            <a:off x="2701752" y="5205323"/>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知識表現</a:t>
            </a:r>
            <a:endParaRPr lang="ja-JP" altLang="en-US">
              <a:solidFill>
                <a:schemeClr val="tx1">
                  <a:lumMod val="65000"/>
                  <a:lumOff val="35000"/>
                </a:schemeClr>
              </a:solidFill>
            </a:endParaRPr>
          </a:p>
        </p:txBody>
      </p:sp>
      <p:sp>
        <p:nvSpPr>
          <p:cNvPr id="7" name="正方形/長方形 6"/>
          <p:cNvSpPr/>
          <p:nvPr/>
        </p:nvSpPr>
        <p:spPr>
          <a:xfrm>
            <a:off x="1750063" y="4549863"/>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推論</a:t>
            </a:r>
            <a:endParaRPr lang="ja-JP" altLang="en-US" dirty="0">
              <a:solidFill>
                <a:schemeClr val="tx1">
                  <a:lumMod val="65000"/>
                  <a:lumOff val="35000"/>
                </a:schemeClr>
              </a:solidFill>
            </a:endParaRPr>
          </a:p>
        </p:txBody>
      </p:sp>
      <p:sp>
        <p:nvSpPr>
          <p:cNvPr id="8" name="正方形/長方形 7"/>
          <p:cNvSpPr/>
          <p:nvPr/>
        </p:nvSpPr>
        <p:spPr>
          <a:xfrm>
            <a:off x="3190290" y="4544436"/>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探索</a:t>
            </a:r>
            <a:endParaRPr lang="ja-JP" altLang="en-US" dirty="0">
              <a:solidFill>
                <a:schemeClr val="tx1">
                  <a:lumMod val="65000"/>
                  <a:lumOff val="35000"/>
                </a:schemeClr>
              </a:solidFill>
            </a:endParaRPr>
          </a:p>
        </p:txBody>
      </p:sp>
      <p:sp>
        <p:nvSpPr>
          <p:cNvPr id="9" name="正方形/長方形 8"/>
          <p:cNvSpPr/>
          <p:nvPr/>
        </p:nvSpPr>
        <p:spPr>
          <a:xfrm>
            <a:off x="3923349" y="4899327"/>
            <a:ext cx="1620957" cy="523220"/>
          </a:xfrm>
          <a:prstGeom prst="rect">
            <a:avLst/>
          </a:prstGeom>
        </p:spPr>
        <p:txBody>
          <a:bodyPr wrap="none">
            <a:spAutoFit/>
          </a:bodyPr>
          <a:lstStyle/>
          <a:p>
            <a:r>
              <a:rPr lang="ja-JP" altLang="en-US" sz="2800" dirty="0">
                <a:solidFill>
                  <a:schemeClr val="accent6">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機械学習</a:t>
            </a:r>
            <a:endParaRPr lang="ja-JP" altLang="en-US" sz="2800" dirty="0">
              <a:solidFill>
                <a:schemeClr val="accent6">
                  <a:lumMod val="75000"/>
                </a:schemeClr>
              </a:solidFill>
              <a:effectLst>
                <a:outerShdw blurRad="50800" dist="38100" dir="2700000" algn="tl" rotWithShape="0">
                  <a:prstClr val="black">
                    <a:alpha val="40000"/>
                  </a:prstClr>
                </a:outerShdw>
              </a:effectLst>
            </a:endParaRPr>
          </a:p>
        </p:txBody>
      </p:sp>
      <p:sp>
        <p:nvSpPr>
          <p:cNvPr id="10" name="正方形/長方形 9"/>
          <p:cNvSpPr/>
          <p:nvPr/>
        </p:nvSpPr>
        <p:spPr>
          <a:xfrm>
            <a:off x="3415911" y="4029694"/>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自然言語理解</a:t>
            </a:r>
            <a:endParaRPr lang="ja-JP" altLang="en-US" dirty="0">
              <a:solidFill>
                <a:schemeClr val="tx1">
                  <a:lumMod val="65000"/>
                  <a:lumOff val="35000"/>
                </a:schemeClr>
              </a:solidFill>
            </a:endParaRPr>
          </a:p>
        </p:txBody>
      </p:sp>
      <p:sp>
        <p:nvSpPr>
          <p:cNvPr id="11" name="正方形/長方形 10"/>
          <p:cNvSpPr/>
          <p:nvPr/>
        </p:nvSpPr>
        <p:spPr>
          <a:xfrm>
            <a:off x="1300519" y="4027896"/>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感性処理</a:t>
            </a:r>
            <a:endParaRPr lang="ja-JP" altLang="en-US" dirty="0">
              <a:solidFill>
                <a:schemeClr val="tx1">
                  <a:lumMod val="65000"/>
                  <a:lumOff val="35000"/>
                </a:schemeClr>
              </a:solidFill>
            </a:endParaRPr>
          </a:p>
        </p:txBody>
      </p:sp>
      <p:sp>
        <p:nvSpPr>
          <p:cNvPr id="12" name="正方形/長方形 11"/>
          <p:cNvSpPr/>
          <p:nvPr/>
        </p:nvSpPr>
        <p:spPr>
          <a:xfrm>
            <a:off x="1300519" y="3599023"/>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画像認識</a:t>
            </a:r>
            <a:endParaRPr lang="ja-JP" altLang="en-US" dirty="0">
              <a:solidFill>
                <a:schemeClr val="tx1">
                  <a:lumMod val="65000"/>
                  <a:lumOff val="35000"/>
                </a:schemeClr>
              </a:solidFill>
            </a:endParaRPr>
          </a:p>
        </p:txBody>
      </p:sp>
      <p:sp>
        <p:nvSpPr>
          <p:cNvPr id="13" name="正方形/長方形 12"/>
          <p:cNvSpPr/>
          <p:nvPr/>
        </p:nvSpPr>
        <p:spPr>
          <a:xfrm>
            <a:off x="2682383" y="2633609"/>
            <a:ext cx="249299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エキスパートシステム</a:t>
            </a:r>
            <a:endParaRPr lang="ja-JP" altLang="en-US" dirty="0">
              <a:solidFill>
                <a:schemeClr val="tx1">
                  <a:lumMod val="65000"/>
                  <a:lumOff val="35000"/>
                </a:schemeClr>
              </a:solidFill>
            </a:endParaRPr>
          </a:p>
        </p:txBody>
      </p:sp>
      <p:sp>
        <p:nvSpPr>
          <p:cNvPr id="14" name="正方形/長方形 13"/>
          <p:cNvSpPr/>
          <p:nvPr/>
        </p:nvSpPr>
        <p:spPr>
          <a:xfrm>
            <a:off x="5800181" y="3094967"/>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データマイニング</a:t>
            </a:r>
            <a:endParaRPr lang="ja-JP" altLang="en-US" dirty="0">
              <a:solidFill>
                <a:schemeClr val="tx1">
                  <a:lumMod val="65000"/>
                  <a:lumOff val="35000"/>
                </a:schemeClr>
              </a:solidFill>
            </a:endParaRPr>
          </a:p>
        </p:txBody>
      </p:sp>
      <p:sp>
        <p:nvSpPr>
          <p:cNvPr id="15" name="正方形/長方形 14"/>
          <p:cNvSpPr/>
          <p:nvPr/>
        </p:nvSpPr>
        <p:spPr>
          <a:xfrm>
            <a:off x="5162403" y="2637271"/>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情報検索</a:t>
            </a:r>
            <a:endParaRPr lang="ja-JP" altLang="en-US">
              <a:solidFill>
                <a:schemeClr val="tx1">
                  <a:lumMod val="65000"/>
                  <a:lumOff val="35000"/>
                </a:schemeClr>
              </a:solidFill>
            </a:endParaRPr>
          </a:p>
        </p:txBody>
      </p:sp>
      <p:sp>
        <p:nvSpPr>
          <p:cNvPr id="16" name="正方形/長方形 15"/>
          <p:cNvSpPr/>
          <p:nvPr/>
        </p:nvSpPr>
        <p:spPr>
          <a:xfrm>
            <a:off x="4545212" y="3094967"/>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音声認識</a:t>
            </a:r>
            <a:endParaRPr lang="ja-JP" altLang="en-US">
              <a:solidFill>
                <a:schemeClr val="tx1">
                  <a:lumMod val="65000"/>
                  <a:lumOff val="35000"/>
                </a:schemeClr>
              </a:solidFill>
            </a:endParaRPr>
          </a:p>
        </p:txBody>
      </p:sp>
      <p:sp>
        <p:nvSpPr>
          <p:cNvPr id="17" name="正方形/長方形 16"/>
          <p:cNvSpPr/>
          <p:nvPr/>
        </p:nvSpPr>
        <p:spPr>
          <a:xfrm>
            <a:off x="1277768" y="3093200"/>
            <a:ext cx="3185487"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ヒューマンインターフェース</a:t>
            </a:r>
            <a:endParaRPr lang="ja-JP" altLang="en-US">
              <a:solidFill>
                <a:schemeClr val="tx1">
                  <a:lumMod val="65000"/>
                  <a:lumOff val="35000"/>
                </a:schemeClr>
              </a:solidFill>
            </a:endParaRPr>
          </a:p>
        </p:txBody>
      </p:sp>
      <p:sp>
        <p:nvSpPr>
          <p:cNvPr id="18" name="正方形/長方形 17"/>
          <p:cNvSpPr/>
          <p:nvPr/>
        </p:nvSpPr>
        <p:spPr>
          <a:xfrm>
            <a:off x="5799659" y="5207005"/>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遺伝アルゴリズム</a:t>
            </a:r>
            <a:endParaRPr lang="ja-JP" altLang="en-US" dirty="0">
              <a:solidFill>
                <a:schemeClr val="tx1">
                  <a:lumMod val="65000"/>
                  <a:lumOff val="35000"/>
                </a:schemeClr>
              </a:solidFill>
            </a:endParaRPr>
          </a:p>
        </p:txBody>
      </p:sp>
      <p:sp>
        <p:nvSpPr>
          <p:cNvPr id="19" name="正方形/長方形 18"/>
          <p:cNvSpPr/>
          <p:nvPr/>
        </p:nvSpPr>
        <p:spPr>
          <a:xfrm>
            <a:off x="5564813" y="4012953"/>
            <a:ext cx="2262158"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マルチエージェント</a:t>
            </a:r>
            <a:endParaRPr lang="ja-JP" altLang="en-US">
              <a:solidFill>
                <a:schemeClr val="tx1">
                  <a:lumMod val="65000"/>
                  <a:lumOff val="35000"/>
                </a:schemeClr>
              </a:solidFill>
            </a:endParaRPr>
          </a:p>
        </p:txBody>
      </p:sp>
      <p:sp>
        <p:nvSpPr>
          <p:cNvPr id="20" name="正方形/長方形 19"/>
          <p:cNvSpPr/>
          <p:nvPr/>
        </p:nvSpPr>
        <p:spPr>
          <a:xfrm>
            <a:off x="2954246" y="3599023"/>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ニューラルネット</a:t>
            </a:r>
            <a:endParaRPr lang="ja-JP" altLang="en-US" dirty="0">
              <a:solidFill>
                <a:schemeClr val="tx1">
                  <a:lumMod val="65000"/>
                  <a:lumOff val="35000"/>
                </a:schemeClr>
              </a:solidFill>
            </a:endParaRPr>
          </a:p>
        </p:txBody>
      </p:sp>
      <p:sp>
        <p:nvSpPr>
          <p:cNvPr id="21" name="正方形/長方形 20"/>
          <p:cNvSpPr/>
          <p:nvPr/>
        </p:nvSpPr>
        <p:spPr>
          <a:xfrm>
            <a:off x="1300519" y="2661014"/>
            <a:ext cx="877163"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ゲーム</a:t>
            </a:r>
            <a:endParaRPr lang="ja-JP" altLang="en-US" dirty="0">
              <a:solidFill>
                <a:schemeClr val="tx1">
                  <a:lumMod val="65000"/>
                  <a:lumOff val="35000"/>
                </a:schemeClr>
              </a:solidFill>
            </a:endParaRPr>
          </a:p>
        </p:txBody>
      </p:sp>
      <p:sp>
        <p:nvSpPr>
          <p:cNvPr id="22" name="正方形/長方形 21"/>
          <p:cNvSpPr/>
          <p:nvPr/>
        </p:nvSpPr>
        <p:spPr>
          <a:xfrm>
            <a:off x="5799659" y="4550377"/>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プランニング</a:t>
            </a:r>
            <a:endParaRPr lang="ja-JP" altLang="en-US" dirty="0">
              <a:solidFill>
                <a:schemeClr val="tx1">
                  <a:lumMod val="65000"/>
                  <a:lumOff val="35000"/>
                </a:schemeClr>
              </a:solidFill>
            </a:endParaRPr>
          </a:p>
        </p:txBody>
      </p:sp>
      <p:sp>
        <p:nvSpPr>
          <p:cNvPr id="24" name="正方形/長方形 23"/>
          <p:cNvSpPr/>
          <p:nvPr/>
        </p:nvSpPr>
        <p:spPr>
          <a:xfrm>
            <a:off x="5564813" y="3604267"/>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ロボット</a:t>
            </a:r>
          </a:p>
        </p:txBody>
      </p:sp>
      <p:sp>
        <p:nvSpPr>
          <p:cNvPr id="25" name="四角形吹き出し 24"/>
          <p:cNvSpPr/>
          <p:nvPr/>
        </p:nvSpPr>
        <p:spPr>
          <a:xfrm>
            <a:off x="4584251" y="5735094"/>
            <a:ext cx="2160240" cy="449783"/>
          </a:xfrm>
          <a:prstGeom prst="wedgeRectCallout">
            <a:avLst>
              <a:gd name="adj1" fmla="val -39881"/>
              <a:gd name="adj2" fmla="val -13571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bg1"/>
                </a:solidFill>
                <a:latin typeface="Meiryo" charset="-128"/>
                <a:ea typeface="Meiryo" charset="-128"/>
                <a:cs typeface="Meiryo" charset="-128"/>
              </a:rPr>
              <a:t>人工</a:t>
            </a:r>
            <a:r>
              <a:rPr kumimoji="1" lang="ja-JP" altLang="en-US" sz="1400" dirty="0" smtClean="0">
                <a:solidFill>
                  <a:schemeClr val="bg1"/>
                </a:solidFill>
                <a:latin typeface="Meiryo" charset="-128"/>
                <a:ea typeface="Meiryo" charset="-128"/>
                <a:cs typeface="Meiryo" charset="-128"/>
              </a:rPr>
              <a:t>知能の一研究分野</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59136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正方形/長方形 129"/>
          <p:cNvSpPr/>
          <p:nvPr/>
        </p:nvSpPr>
        <p:spPr>
          <a:xfrm>
            <a:off x="4957988" y="772118"/>
            <a:ext cx="3724503" cy="582523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514931" y="772118"/>
            <a:ext cx="3724503" cy="58252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ルールベースと機械学習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grpSp>
        <p:nvGrpSpPr>
          <p:cNvPr id="32" name="図形グループ 31"/>
          <p:cNvGrpSpPr/>
          <p:nvPr/>
        </p:nvGrpSpPr>
        <p:grpSpPr>
          <a:xfrm>
            <a:off x="1054423" y="2539009"/>
            <a:ext cx="907339" cy="1833509"/>
            <a:chOff x="1684118" y="2708920"/>
            <a:chExt cx="1375714" cy="2957396"/>
          </a:xfrm>
        </p:grpSpPr>
        <p:sp>
          <p:nvSpPr>
            <p:cNvPr id="33" name="円/楕円 32"/>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2077668" y="2500311"/>
            <a:ext cx="1800201" cy="1944216"/>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1" name="図 40"/>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44" name="上矢印 43"/>
          <p:cNvSpPr/>
          <p:nvPr/>
        </p:nvSpPr>
        <p:spPr>
          <a:xfrm rot="5400000">
            <a:off x="1835130" y="3222884"/>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四角形吹き出し 22"/>
          <p:cNvSpPr/>
          <p:nvPr/>
        </p:nvSpPr>
        <p:spPr>
          <a:xfrm>
            <a:off x="1054422" y="1492198"/>
            <a:ext cx="2775340" cy="833026"/>
          </a:xfrm>
          <a:prstGeom prst="wedgeRectCallout">
            <a:avLst>
              <a:gd name="adj1" fmla="val -37271"/>
              <a:gd name="adj2" fmla="val 9030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smtClean="0">
                <a:solidFill>
                  <a:srgbClr val="FFFFFF"/>
                </a:solidFill>
                <a:latin typeface="Meiryo" charset="-128"/>
                <a:ea typeface="Meiryo" charset="-128"/>
                <a:cs typeface="Meiryo" charset="-128"/>
              </a:rPr>
              <a:t>人間の体験や伝聞</a:t>
            </a:r>
            <a:r>
              <a:rPr kumimoji="1" lang="ja-JP" altLang="en-US" smtClean="0">
                <a:solidFill>
                  <a:srgbClr val="FFFFFF"/>
                </a:solidFill>
                <a:latin typeface="Meiryo" charset="-128"/>
                <a:ea typeface="Meiryo" charset="-128"/>
                <a:cs typeface="Meiryo" charset="-128"/>
              </a:rPr>
              <a:t>によって得られた知識</a:t>
            </a:r>
            <a:endParaRPr kumimoji="1" lang="ja-JP" altLang="en-US" dirty="0">
              <a:solidFill>
                <a:srgbClr val="FFFFFF"/>
              </a:solidFill>
              <a:latin typeface="Meiryo" charset="-128"/>
              <a:ea typeface="Meiryo" charset="-128"/>
              <a:cs typeface="Meiryo" charset="-128"/>
            </a:endParaRPr>
          </a:p>
        </p:txBody>
      </p:sp>
      <p:sp>
        <p:nvSpPr>
          <p:cNvPr id="26" name="テキスト ボックス 25"/>
          <p:cNvSpPr txBox="1"/>
          <p:nvPr/>
        </p:nvSpPr>
        <p:spPr>
          <a:xfrm>
            <a:off x="2224378" y="2768221"/>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答えを出すための</a:t>
            </a:r>
            <a:endParaRPr kumimoji="1" lang="en-US" altLang="ja-JP" sz="1200" dirty="0" smtClean="0">
              <a:latin typeface="Meiryo" charset="-128"/>
              <a:ea typeface="Meiryo" charset="-128"/>
              <a:cs typeface="Meiryo" charset="-128"/>
            </a:endParaRPr>
          </a:p>
          <a:p>
            <a:r>
              <a:rPr kumimoji="1" lang="ja-JP" altLang="en-US" sz="1200" dirty="0" smtClean="0">
                <a:latin typeface="Meiryo" charset="-128"/>
                <a:ea typeface="Meiryo" charset="-128"/>
                <a:cs typeface="Meiryo" charset="-128"/>
              </a:rPr>
              <a:t>ルールを人間が記述</a:t>
            </a:r>
            <a:endParaRPr kumimoji="1" lang="ja-JP" altLang="en-US" sz="1200" dirty="0">
              <a:latin typeface="Meiryo" charset="-128"/>
              <a:ea typeface="Meiryo" charset="-128"/>
              <a:cs typeface="Meiryo" charset="-128"/>
            </a:endParaRPr>
          </a:p>
        </p:txBody>
      </p:sp>
      <p:sp>
        <p:nvSpPr>
          <p:cNvPr id="45" name="テキスト ボックス 44"/>
          <p:cNvSpPr txBox="1"/>
          <p:nvPr/>
        </p:nvSpPr>
        <p:spPr>
          <a:xfrm>
            <a:off x="2260141" y="3257503"/>
            <a:ext cx="1435008" cy="307777"/>
          </a:xfrm>
          <a:prstGeom prst="rect">
            <a:avLst/>
          </a:prstGeom>
          <a:noFill/>
        </p:spPr>
        <p:txBody>
          <a:bodyPr wrap="none" rtlCol="0">
            <a:spAutoFit/>
          </a:bodyPr>
          <a:lstStyle/>
          <a:p>
            <a:r>
              <a:rPr kumimoji="1" lang="en-US" altLang="ja-JP" sz="1400" dirty="0" smtClean="0"/>
              <a:t>If 〜</a:t>
            </a:r>
            <a:r>
              <a:rPr lang="en-US" altLang="ja-JP" sz="1400" dirty="0"/>
              <a:t> </a:t>
            </a:r>
            <a:r>
              <a:rPr lang="en-US" altLang="ja-JP" sz="1400" dirty="0" smtClean="0"/>
              <a:t>then </a:t>
            </a:r>
            <a:r>
              <a:rPr lang="en-US" altLang="ja-JP" sz="1400" smtClean="0"/>
              <a:t>〜 else</a:t>
            </a:r>
            <a:endParaRPr kumimoji="1" lang="ja-JP" altLang="en-US" sz="1400" dirty="0"/>
          </a:p>
        </p:txBody>
      </p:sp>
      <p:sp>
        <p:nvSpPr>
          <p:cNvPr id="46" name="円柱 45"/>
          <p:cNvSpPr/>
          <p:nvPr/>
        </p:nvSpPr>
        <p:spPr>
          <a:xfrm>
            <a:off x="5318028" y="1476662"/>
            <a:ext cx="2775341" cy="86409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データ</a:t>
            </a:r>
            <a:endParaRPr kumimoji="1" lang="en-US" altLang="ja-JP" sz="2000" b="1" dirty="0" smtClean="0">
              <a:solidFill>
                <a:srgbClr val="FFFFFF"/>
              </a:solidFill>
              <a:latin typeface="Meiryo" charset="-128"/>
              <a:ea typeface="Meiryo" charset="-128"/>
              <a:cs typeface="Meiryo" charset="-128"/>
            </a:endParaRPr>
          </a:p>
          <a:p>
            <a:pPr algn="ctr"/>
            <a:r>
              <a:rPr lang="ja-JP" altLang="en-US" sz="900" dirty="0" smtClean="0">
                <a:solidFill>
                  <a:srgbClr val="FFFFFF"/>
                </a:solidFill>
                <a:latin typeface="Meiryo" charset="-128"/>
                <a:ea typeface="Meiryo" charset="-128"/>
                <a:cs typeface="Meiryo" charset="-128"/>
              </a:rPr>
              <a:t>センサーや業務システム、</a:t>
            </a:r>
            <a:r>
              <a:rPr lang="en-US" altLang="ja-JP" sz="900" dirty="0" smtClean="0">
                <a:solidFill>
                  <a:srgbClr val="FFFFFF"/>
                </a:solidFill>
                <a:latin typeface="Meiryo" charset="-128"/>
                <a:ea typeface="Meiryo" charset="-128"/>
                <a:cs typeface="Meiryo" charset="-128"/>
              </a:rPr>
              <a:t>Web</a:t>
            </a:r>
            <a:r>
              <a:rPr lang="ja-JP" altLang="en-US" sz="900" dirty="0" smtClean="0">
                <a:solidFill>
                  <a:srgbClr val="FFFFFF"/>
                </a:solidFill>
                <a:latin typeface="Meiryo" charset="-128"/>
                <a:ea typeface="Meiryo" charset="-128"/>
                <a:cs typeface="Meiryo" charset="-128"/>
              </a:rPr>
              <a:t>サイトなどから</a:t>
            </a:r>
            <a:endParaRPr kumimoji="1" lang="ja-JP" altLang="en-US" sz="900" dirty="0">
              <a:solidFill>
                <a:srgbClr val="FFFFFF"/>
              </a:solidFill>
              <a:latin typeface="Meiryo" charset="-128"/>
              <a:ea typeface="Meiryo" charset="-128"/>
              <a:cs typeface="Meiryo" charset="-128"/>
            </a:endParaRPr>
          </a:p>
        </p:txBody>
      </p:sp>
      <p:sp>
        <p:nvSpPr>
          <p:cNvPr id="47" name="正方形/長方形 46"/>
          <p:cNvSpPr/>
          <p:nvPr/>
        </p:nvSpPr>
        <p:spPr>
          <a:xfrm>
            <a:off x="5317356" y="2541440"/>
            <a:ext cx="2776014" cy="181972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5843588" y="2663951"/>
            <a:ext cx="172354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grpSp>
        <p:nvGrpSpPr>
          <p:cNvPr id="72" name="図形グループ 71"/>
          <p:cNvGrpSpPr/>
          <p:nvPr/>
        </p:nvGrpSpPr>
        <p:grpSpPr>
          <a:xfrm>
            <a:off x="7249637" y="3657591"/>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9637" y="3851053"/>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9637" y="4032646"/>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624287" y="3660132"/>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6" name="図形グループ 95"/>
          <p:cNvGrpSpPr/>
          <p:nvPr/>
        </p:nvGrpSpPr>
        <p:grpSpPr>
          <a:xfrm>
            <a:off x="7624287" y="3853594"/>
            <a:ext cx="317500" cy="157483"/>
            <a:chOff x="6769100" y="1390650"/>
            <a:chExt cx="317500" cy="157483"/>
          </a:xfrm>
        </p:grpSpPr>
        <p:sp>
          <p:nvSpPr>
            <p:cNvPr id="97" name="正方形/長方形 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99"/>
          <p:cNvGrpSpPr/>
          <p:nvPr/>
        </p:nvGrpSpPr>
        <p:grpSpPr>
          <a:xfrm>
            <a:off x="7624287" y="4035187"/>
            <a:ext cx="317500" cy="157483"/>
            <a:chOff x="6769100" y="1390650"/>
            <a:chExt cx="317500" cy="157483"/>
          </a:xfrm>
        </p:grpSpPr>
        <p:sp>
          <p:nvSpPr>
            <p:cNvPr id="101" name="正方形/長方形 1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3" name="テキスト ボックス 112"/>
          <p:cNvSpPr txBox="1"/>
          <p:nvPr/>
        </p:nvSpPr>
        <p:spPr>
          <a:xfrm>
            <a:off x="5474240" y="3065431"/>
            <a:ext cx="2339102" cy="738664"/>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答えを出すためのルールを</a:t>
            </a:r>
            <a:endParaRPr kumimoji="1" lang="en-US" altLang="ja-JP" sz="1400" dirty="0" smtClean="0">
              <a:solidFill>
                <a:schemeClr val="bg1"/>
              </a:solidFill>
              <a:latin typeface="Meiryo" charset="-128"/>
              <a:ea typeface="Meiryo" charset="-128"/>
              <a:cs typeface="Meiryo" charset="-128"/>
            </a:endParaRPr>
          </a:p>
          <a:p>
            <a:r>
              <a:rPr kumimoji="1" lang="ja-JP" altLang="en-US" sz="1400" dirty="0" smtClean="0">
                <a:solidFill>
                  <a:schemeClr val="bg1"/>
                </a:solidFill>
                <a:latin typeface="Meiryo" charset="-128"/>
                <a:ea typeface="Meiryo" charset="-128"/>
                <a:cs typeface="Meiryo" charset="-128"/>
              </a:rPr>
              <a:t>データを解析して</a:t>
            </a:r>
            <a:endParaRPr kumimoji="1" lang="en-US" altLang="ja-JP" sz="1400" dirty="0" smtClean="0">
              <a:solidFill>
                <a:schemeClr val="bg1"/>
              </a:solidFill>
              <a:latin typeface="Meiryo" charset="-128"/>
              <a:ea typeface="Meiryo" charset="-128"/>
              <a:cs typeface="Meiryo" charset="-128"/>
            </a:endParaRPr>
          </a:p>
          <a:p>
            <a:r>
              <a:rPr kumimoji="1" lang="ja-JP" altLang="en-US" sz="1400" dirty="0" smtClean="0">
                <a:solidFill>
                  <a:schemeClr val="bg1"/>
                </a:solidFill>
                <a:latin typeface="Meiryo" charset="-128"/>
                <a:ea typeface="Meiryo" charset="-128"/>
                <a:cs typeface="Meiryo" charset="-128"/>
              </a:rPr>
              <a:t>見つけ出す</a:t>
            </a:r>
            <a:endParaRPr kumimoji="1" lang="ja-JP" altLang="en-US" sz="1400" dirty="0">
              <a:solidFill>
                <a:schemeClr val="bg1"/>
              </a:solidFill>
              <a:latin typeface="Meiryo" charset="-128"/>
              <a:ea typeface="Meiryo" charset="-128"/>
              <a:cs typeface="Meiryo" charset="-128"/>
            </a:endParaRPr>
          </a:p>
        </p:txBody>
      </p:sp>
      <p:grpSp>
        <p:nvGrpSpPr>
          <p:cNvPr id="114" name="図形グループ 113"/>
          <p:cNvGrpSpPr/>
          <p:nvPr/>
        </p:nvGrpSpPr>
        <p:grpSpPr>
          <a:xfrm>
            <a:off x="6872953" y="3657591"/>
            <a:ext cx="317500" cy="157483"/>
            <a:chOff x="6769100" y="1390650"/>
            <a:chExt cx="317500" cy="157483"/>
          </a:xfrm>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6872953" y="3851053"/>
            <a:ext cx="317500" cy="157483"/>
            <a:chOff x="6769100" y="1390650"/>
            <a:chExt cx="317500" cy="157483"/>
          </a:xfrm>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2" name="図形グループ 121"/>
          <p:cNvGrpSpPr/>
          <p:nvPr/>
        </p:nvGrpSpPr>
        <p:grpSpPr>
          <a:xfrm>
            <a:off x="6872953" y="4032646"/>
            <a:ext cx="317500" cy="157483"/>
            <a:chOff x="6769100" y="1390650"/>
            <a:chExt cx="317500" cy="157483"/>
          </a:xfrm>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8" name="上矢印 127"/>
          <p:cNvSpPr/>
          <p:nvPr/>
        </p:nvSpPr>
        <p:spPr>
          <a:xfrm rot="10800000">
            <a:off x="6468859" y="2237768"/>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1050631" y="4724119"/>
            <a:ext cx="7042737" cy="96460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smtClean="0">
                <a:solidFill>
                  <a:srgbClr val="FFFFFF"/>
                </a:solidFill>
                <a:latin typeface="Meiryo" charset="-128"/>
                <a:ea typeface="Meiryo" charset="-128"/>
                <a:cs typeface="Meiryo" charset="-128"/>
              </a:rPr>
              <a:t>推論</a:t>
            </a:r>
            <a:endParaRPr lang="en-US" altLang="ja-JP" sz="4000" b="1"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ルールを使って矛盾のない答えを導き出す</a:t>
            </a:r>
            <a:endParaRPr kumimoji="1" lang="ja-JP" altLang="en-US" sz="1600" dirty="0">
              <a:solidFill>
                <a:srgbClr val="FFFFFF"/>
              </a:solidFill>
              <a:latin typeface="Meiryo" charset="-128"/>
              <a:ea typeface="Meiryo" charset="-128"/>
              <a:cs typeface="Meiryo" charset="-128"/>
            </a:endParaRPr>
          </a:p>
        </p:txBody>
      </p:sp>
      <p:sp>
        <p:nvSpPr>
          <p:cNvPr id="132" name="上矢印 131"/>
          <p:cNvSpPr/>
          <p:nvPr/>
        </p:nvSpPr>
        <p:spPr>
          <a:xfrm rot="10800000">
            <a:off x="1793069" y="4441859"/>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上矢印 132"/>
          <p:cNvSpPr/>
          <p:nvPr/>
        </p:nvSpPr>
        <p:spPr>
          <a:xfrm rot="10800000">
            <a:off x="6121249" y="4437112"/>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1272541" y="842725"/>
            <a:ext cx="2339102" cy="523220"/>
          </a:xfrm>
          <a:prstGeom prst="rect">
            <a:avLst/>
          </a:prstGeom>
          <a:noFill/>
        </p:spPr>
        <p:txBody>
          <a:bodyPr wrap="none" rtlCol="0">
            <a:spAutoFit/>
          </a:bodyPr>
          <a:lstStyle/>
          <a:p>
            <a:pPr algn="ctr"/>
            <a:r>
              <a:rPr kumimoji="1" lang="ja-JP" altLang="en-US" sz="2800" b="1" dirty="0" smtClean="0">
                <a:solidFill>
                  <a:srgbClr val="0070C0"/>
                </a:solidFill>
                <a:latin typeface="Meiryo" charset="-128"/>
                <a:ea typeface="Meiryo" charset="-128"/>
                <a:cs typeface="Meiryo" charset="-128"/>
              </a:rPr>
              <a:t>ルールベース</a:t>
            </a:r>
            <a:endParaRPr kumimoji="1" lang="ja-JP" altLang="en-US" sz="2800" b="1" dirty="0">
              <a:solidFill>
                <a:srgbClr val="0070C0"/>
              </a:solidFill>
              <a:latin typeface="Meiryo" charset="-128"/>
              <a:ea typeface="Meiryo" charset="-128"/>
              <a:cs typeface="Meiryo" charset="-128"/>
            </a:endParaRPr>
          </a:p>
        </p:txBody>
      </p:sp>
      <p:sp>
        <p:nvSpPr>
          <p:cNvPr id="135" name="テキスト ボックス 134"/>
          <p:cNvSpPr txBox="1"/>
          <p:nvPr/>
        </p:nvSpPr>
        <p:spPr>
          <a:xfrm>
            <a:off x="6009760" y="842725"/>
            <a:ext cx="1620957" cy="523220"/>
          </a:xfrm>
          <a:prstGeom prst="rect">
            <a:avLst/>
          </a:prstGeom>
          <a:noFill/>
        </p:spPr>
        <p:txBody>
          <a:bodyPr wrap="none" rtlCol="0">
            <a:spAutoFit/>
          </a:bodyPr>
          <a:lstStyle/>
          <a:p>
            <a:pPr algn="ctr"/>
            <a:r>
              <a:rPr kumimoji="1" lang="ja-JP" altLang="en-US" sz="2800" b="1" smtClean="0">
                <a:solidFill>
                  <a:srgbClr val="00B050"/>
                </a:solidFill>
                <a:latin typeface="Meiryo" charset="-128"/>
                <a:ea typeface="Meiryo" charset="-128"/>
                <a:cs typeface="Meiryo" charset="-128"/>
              </a:rPr>
              <a:t>機械学習</a:t>
            </a:r>
            <a:endParaRPr kumimoji="1" lang="ja-JP" altLang="en-US" sz="2800" b="1" dirty="0">
              <a:solidFill>
                <a:srgbClr val="00B050"/>
              </a:solidFill>
              <a:latin typeface="Meiryo" charset="-128"/>
              <a:ea typeface="Meiryo" charset="-128"/>
              <a:cs typeface="Meiryo" charset="-128"/>
            </a:endParaRPr>
          </a:p>
        </p:txBody>
      </p:sp>
      <p:sp>
        <p:nvSpPr>
          <p:cNvPr id="4" name="テキスト ボックス 3"/>
          <p:cNvSpPr txBox="1"/>
          <p:nvPr/>
        </p:nvSpPr>
        <p:spPr>
          <a:xfrm>
            <a:off x="514931" y="5896819"/>
            <a:ext cx="3724503" cy="461665"/>
          </a:xfrm>
          <a:prstGeom prst="rect">
            <a:avLst/>
          </a:prstGeom>
          <a:noFill/>
        </p:spPr>
        <p:txBody>
          <a:bodyPr wrap="square" rtlCol="0">
            <a:spAutoFit/>
          </a:bodyPr>
          <a:lstStyle/>
          <a:p>
            <a:r>
              <a:rPr kumimoji="1" lang="ja-JP" altLang="en-US" sz="1200" dirty="0" smtClean="0">
                <a:solidFill>
                  <a:srgbClr val="0432FF"/>
                </a:solidFill>
                <a:latin typeface="Meiryo" charset="-128"/>
                <a:ea typeface="Meiryo" charset="-128"/>
                <a:cs typeface="Meiryo" charset="-128"/>
              </a:rPr>
              <a:t>人間は自分が知っている以上のことを知っている</a:t>
            </a:r>
            <a:r>
              <a:rPr lang="ja-JP" altLang="en-US" sz="1200" dirty="0" smtClean="0">
                <a:solidFill>
                  <a:srgbClr val="0432FF"/>
                </a:solidFill>
                <a:latin typeface="Meiryo" charset="-128"/>
                <a:ea typeface="Meiryo" charset="-128"/>
                <a:cs typeface="Meiryo" charset="-128"/>
              </a:rPr>
              <a:t>。</a:t>
            </a:r>
            <a:endParaRPr lang="en-US" altLang="ja-JP" sz="1200" dirty="0" smtClean="0">
              <a:solidFill>
                <a:srgbClr val="0432FF"/>
              </a:solidFill>
              <a:latin typeface="Meiryo" charset="-128"/>
              <a:ea typeface="Meiryo" charset="-128"/>
              <a:cs typeface="Meiryo" charset="-128"/>
            </a:endParaRPr>
          </a:p>
          <a:p>
            <a:r>
              <a:rPr lang="ja-JP" altLang="en-US" sz="1200" b="1" u="sng" dirty="0" smtClean="0">
                <a:solidFill>
                  <a:schemeClr val="accent6">
                    <a:lumMod val="75000"/>
                  </a:schemeClr>
                </a:solidFill>
                <a:latin typeface="Meiryo" charset="-128"/>
                <a:ea typeface="Meiryo" charset="-128"/>
                <a:cs typeface="Meiryo" charset="-128"/>
              </a:rPr>
              <a:t>意識していない経験や知識</a:t>
            </a:r>
            <a:r>
              <a:rPr lang="ja-JP" altLang="en-US" sz="1200" dirty="0" smtClean="0">
                <a:solidFill>
                  <a:srgbClr val="0432FF"/>
                </a:solidFill>
                <a:latin typeface="Meiryo" charset="-128"/>
                <a:ea typeface="Meiryo" charset="-128"/>
                <a:cs typeface="Meiryo" charset="-128"/>
              </a:rPr>
              <a:t>が判断に影響を与える。</a:t>
            </a:r>
            <a:endParaRPr kumimoji="1" lang="en-US" altLang="ja-JP" sz="1200" dirty="0" smtClean="0">
              <a:solidFill>
                <a:srgbClr val="0432FF"/>
              </a:solidFill>
              <a:latin typeface="Meiryo" charset="-128"/>
              <a:ea typeface="Meiryo" charset="-128"/>
              <a:cs typeface="Meiryo" charset="-128"/>
            </a:endParaRPr>
          </a:p>
        </p:txBody>
      </p:sp>
      <p:sp>
        <p:nvSpPr>
          <p:cNvPr id="63" name="テキスト ボックス 62"/>
          <p:cNvSpPr txBox="1"/>
          <p:nvPr/>
        </p:nvSpPr>
        <p:spPr>
          <a:xfrm>
            <a:off x="4957988" y="5898297"/>
            <a:ext cx="3724503" cy="461665"/>
          </a:xfrm>
          <a:prstGeom prst="rect">
            <a:avLst/>
          </a:prstGeom>
          <a:noFill/>
        </p:spPr>
        <p:txBody>
          <a:bodyPr wrap="square" rtlCol="0">
            <a:spAutoFit/>
          </a:bodyPr>
          <a:lstStyle/>
          <a:p>
            <a:r>
              <a:rPr kumimoji="1" lang="ja-JP" altLang="en-US" sz="1200" dirty="0" smtClean="0">
                <a:solidFill>
                  <a:srgbClr val="0432FF"/>
                </a:solidFill>
                <a:latin typeface="Meiryo" charset="-128"/>
                <a:ea typeface="Meiryo" charset="-128"/>
                <a:cs typeface="Meiryo" charset="-128"/>
              </a:rPr>
              <a:t>人間が意識する／しないにかかわらず</a:t>
            </a:r>
            <a:r>
              <a:rPr kumimoji="1" lang="ja-JP" altLang="en-US" sz="1200" b="1" u="sng" dirty="0" smtClean="0">
                <a:solidFill>
                  <a:schemeClr val="accent6">
                    <a:lumMod val="75000"/>
                  </a:schemeClr>
                </a:solidFill>
                <a:latin typeface="Meiryo" charset="-128"/>
                <a:ea typeface="Meiryo" charset="-128"/>
                <a:cs typeface="Meiryo" charset="-128"/>
              </a:rPr>
              <a:t>データを分析</a:t>
            </a:r>
            <a:endParaRPr kumimoji="1" lang="en-US" altLang="ja-JP" sz="1200" b="1" u="sng" dirty="0" smtClean="0">
              <a:solidFill>
                <a:schemeClr val="accent6">
                  <a:lumMod val="75000"/>
                </a:schemeClr>
              </a:solidFill>
              <a:latin typeface="Meiryo" charset="-128"/>
              <a:ea typeface="Meiryo" charset="-128"/>
              <a:cs typeface="Meiryo" charset="-128"/>
            </a:endParaRPr>
          </a:p>
          <a:p>
            <a:r>
              <a:rPr kumimoji="1" lang="ja-JP" altLang="en-US" sz="1200" dirty="0" smtClean="0">
                <a:solidFill>
                  <a:srgbClr val="0432FF"/>
                </a:solidFill>
                <a:latin typeface="Meiryo" charset="-128"/>
                <a:ea typeface="Meiryo" charset="-128"/>
                <a:cs typeface="Meiryo" charset="-128"/>
              </a:rPr>
              <a:t>することで、そこに内在する</a:t>
            </a:r>
            <a:r>
              <a:rPr kumimoji="1" lang="ja-JP" altLang="en-US" sz="1200" b="1" u="sng" dirty="0" smtClean="0">
                <a:solidFill>
                  <a:schemeClr val="accent6">
                    <a:lumMod val="75000"/>
                  </a:schemeClr>
                </a:solidFill>
                <a:latin typeface="Meiryo" charset="-128"/>
                <a:ea typeface="Meiryo" charset="-128"/>
                <a:cs typeface="Meiryo" charset="-128"/>
              </a:rPr>
              <a:t>規則性を見つけ出す</a:t>
            </a:r>
            <a:r>
              <a:rPr lang="ja-JP" altLang="en-US" sz="1200" dirty="0" smtClean="0">
                <a:solidFill>
                  <a:srgbClr val="0432FF"/>
                </a:solidFill>
                <a:latin typeface="Meiryo" charset="-128"/>
                <a:ea typeface="Meiryo" charset="-128"/>
                <a:cs typeface="Meiryo" charset="-128"/>
              </a:rPr>
              <a:t>。</a:t>
            </a:r>
            <a:endParaRPr kumimoji="1" lang="en-US" altLang="ja-JP" sz="1200" dirty="0" smtClean="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2378698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4693118" y="836712"/>
            <a:ext cx="3703001" cy="50405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755575" y="836712"/>
            <a:ext cx="3703001" cy="50405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smtClean="0"/>
              <a:t>学習と推論</a:t>
            </a:r>
            <a:endParaRPr kumimoji="1" lang="ja-JP" altLang="en-US"/>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円柱 3"/>
          <p:cNvSpPr/>
          <p:nvPr/>
        </p:nvSpPr>
        <p:spPr>
          <a:xfrm>
            <a:off x="1187624" y="1484784"/>
            <a:ext cx="2016224" cy="1584176"/>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大量の学習データ</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1187624" y="4192833"/>
            <a:ext cx="2016224" cy="79278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機械学習</a:t>
            </a:r>
            <a:endParaRPr kumimoji="1" lang="ja-JP" altLang="en-US" sz="2000" dirty="0">
              <a:solidFill>
                <a:srgbClr val="FFFFFF"/>
              </a:solidFill>
              <a:latin typeface="Meiryo" charset="-128"/>
              <a:ea typeface="Meiryo" charset="-128"/>
              <a:cs typeface="Meiryo" charset="-128"/>
            </a:endParaRPr>
          </a:p>
        </p:txBody>
      </p:sp>
      <p:sp>
        <p:nvSpPr>
          <p:cNvPr id="6" name="円柱 5"/>
          <p:cNvSpPr/>
          <p:nvPr/>
        </p:nvSpPr>
        <p:spPr>
          <a:xfrm>
            <a:off x="4085946" y="4192833"/>
            <a:ext cx="972108" cy="792782"/>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学習済</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推論モデル</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5831884" y="2923556"/>
            <a:ext cx="2016224" cy="79278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80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5831884" y="1650642"/>
            <a:ext cx="1096138" cy="7927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対象</a:t>
            </a:r>
            <a:endParaRPr kumimoji="1" lang="en-US" altLang="ja-JP" sz="14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データ</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22508" y="3068960"/>
            <a:ext cx="920086" cy="49470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推論</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エンジン</a:t>
            </a:r>
            <a:endParaRPr kumimoji="1" lang="ja-JP" altLang="en-US" sz="1400" dirty="0">
              <a:solidFill>
                <a:srgbClr val="FFFFFF"/>
              </a:solidFill>
              <a:latin typeface="Meiryo" charset="-128"/>
              <a:ea typeface="Meiryo" charset="-128"/>
              <a:cs typeface="Meiryo" charset="-128"/>
            </a:endParaRPr>
          </a:p>
        </p:txBody>
      </p:sp>
      <p:sp>
        <p:nvSpPr>
          <p:cNvPr id="10" name="テキスト ボックス 9"/>
          <p:cNvSpPr txBox="1"/>
          <p:nvPr/>
        </p:nvSpPr>
        <p:spPr>
          <a:xfrm>
            <a:off x="6932904" y="1754645"/>
            <a:ext cx="1075936" cy="584775"/>
          </a:xfrm>
          <a:prstGeom prst="rect">
            <a:avLst/>
          </a:prstGeom>
          <a:noFill/>
        </p:spPr>
        <p:txBody>
          <a:bodyPr wrap="none" rtlCol="0">
            <a:spAutoFit/>
          </a:bodyPr>
          <a:lstStyle/>
          <a:p>
            <a:pPr marL="171450" indent="-171450">
              <a:buFont typeface="Wingdings" charset="2"/>
              <a:buChar char="Ø"/>
            </a:pPr>
            <a:r>
              <a:rPr kumimoji="1" lang="en-US" altLang="ja-JP" sz="800" dirty="0" smtClean="0">
                <a:solidFill>
                  <a:schemeClr val="accent3">
                    <a:lumMod val="50000"/>
                  </a:schemeClr>
                </a:solidFill>
                <a:latin typeface="Meiryo" charset="-128"/>
                <a:ea typeface="Meiryo" charset="-128"/>
                <a:cs typeface="Meiryo" charset="-128"/>
              </a:rPr>
              <a:t>CT</a:t>
            </a:r>
            <a:r>
              <a:rPr kumimoji="1" lang="ja-JP" altLang="en-US" sz="800" dirty="0" smtClean="0">
                <a:solidFill>
                  <a:schemeClr val="accent3">
                    <a:lumMod val="50000"/>
                  </a:schemeClr>
                </a:solidFill>
                <a:latin typeface="Meiryo" charset="-128"/>
                <a:ea typeface="Meiryo" charset="-128"/>
                <a:cs typeface="Meiryo" charset="-128"/>
              </a:rPr>
              <a:t>画像データ</a:t>
            </a:r>
            <a:endParaRPr kumimoji="1"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通話音声データ</a:t>
            </a:r>
            <a:endParaRPr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800" dirty="0" smtClean="0">
                <a:solidFill>
                  <a:schemeClr val="accent3">
                    <a:lumMod val="50000"/>
                  </a:schemeClr>
                </a:solidFill>
                <a:latin typeface="Meiryo" charset="-128"/>
                <a:ea typeface="Meiryo" charset="-128"/>
                <a:cs typeface="Meiryo" charset="-128"/>
              </a:rPr>
              <a:t>LIDER</a:t>
            </a:r>
            <a:r>
              <a:rPr lang="ja-JP" altLang="en-US" sz="800" dirty="0" smtClean="0">
                <a:solidFill>
                  <a:schemeClr val="accent3">
                    <a:lumMod val="50000"/>
                  </a:schemeClr>
                </a:solidFill>
                <a:latin typeface="Meiryo" charset="-128"/>
                <a:ea typeface="Meiryo" charset="-128"/>
                <a:cs typeface="Meiryo" charset="-128"/>
              </a:rPr>
              <a:t>データ</a:t>
            </a:r>
            <a:endParaRPr kumimoji="1" lang="en-US" altLang="ja-JP" sz="800" dirty="0" smtClean="0">
              <a:solidFill>
                <a:schemeClr val="accent3">
                  <a:lumMod val="50000"/>
                </a:schemeClr>
              </a:solidFill>
              <a:latin typeface="Meiryo" charset="-128"/>
              <a:ea typeface="Meiryo" charset="-128"/>
              <a:cs typeface="Meiryo" charset="-128"/>
            </a:endParaRPr>
          </a:p>
          <a:p>
            <a:r>
              <a:rPr lang="ja-JP" altLang="en-US" sz="800" dirty="0" smtClean="0">
                <a:solidFill>
                  <a:schemeClr val="accent3">
                    <a:lumMod val="50000"/>
                  </a:schemeClr>
                </a:solidFill>
                <a:latin typeface="Meiryo" charset="-128"/>
                <a:ea typeface="Meiryo" charset="-128"/>
                <a:cs typeface="Meiryo" charset="-128"/>
              </a:rPr>
              <a:t>　　　　　　</a:t>
            </a:r>
            <a:r>
              <a:rPr kumimoji="1" lang="ja-JP" altLang="en-US" sz="800" dirty="0" smtClean="0">
                <a:solidFill>
                  <a:schemeClr val="accent3">
                    <a:lumMod val="50000"/>
                  </a:schemeClr>
                </a:solidFill>
                <a:latin typeface="Meiryo" charset="-128"/>
                <a:ea typeface="Meiryo" charset="-128"/>
                <a:cs typeface="Meiryo" charset="-128"/>
              </a:rPr>
              <a:t>など</a:t>
            </a:r>
            <a:endParaRPr kumimoji="1" lang="ja-JP" altLang="en-US" sz="800" dirty="0">
              <a:solidFill>
                <a:schemeClr val="accent3">
                  <a:lumMod val="50000"/>
                </a:schemeClr>
              </a:solidFill>
              <a:latin typeface="Meiryo" charset="-128"/>
              <a:ea typeface="Meiryo" charset="-128"/>
              <a:cs typeface="Meiryo" charset="-128"/>
            </a:endParaRPr>
          </a:p>
        </p:txBody>
      </p:sp>
      <p:sp>
        <p:nvSpPr>
          <p:cNvPr id="11" name="正方形/長方形 10"/>
          <p:cNvSpPr/>
          <p:nvPr/>
        </p:nvSpPr>
        <p:spPr>
          <a:xfrm>
            <a:off x="5831884" y="4189197"/>
            <a:ext cx="1096138" cy="80005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推論</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判別</a:t>
            </a:r>
            <a:endParaRPr kumimoji="1" lang="ja-JP" altLang="en-US" sz="1400" dirty="0">
              <a:solidFill>
                <a:srgbClr val="FFFFFF"/>
              </a:solidFill>
              <a:latin typeface="Meiryo" charset="-128"/>
              <a:ea typeface="Meiryo" charset="-128"/>
              <a:cs typeface="Meiryo" charset="-128"/>
            </a:endParaRPr>
          </a:p>
        </p:txBody>
      </p:sp>
      <p:sp>
        <p:nvSpPr>
          <p:cNvPr id="12" name="テキスト ボックス 11"/>
          <p:cNvSpPr txBox="1"/>
          <p:nvPr/>
        </p:nvSpPr>
        <p:spPr>
          <a:xfrm>
            <a:off x="6928022" y="4374121"/>
            <a:ext cx="1316386" cy="584775"/>
          </a:xfrm>
          <a:prstGeom prst="rect">
            <a:avLst/>
          </a:prstGeom>
          <a:noFill/>
        </p:spPr>
        <p:txBody>
          <a:bodyPr wrap="none" rtlCol="0">
            <a:spAutoFit/>
          </a:bodyPr>
          <a:lstStyle/>
          <a:p>
            <a:pPr marL="171450" indent="-171450">
              <a:buFont typeface="Wingdings" charset="2"/>
              <a:buChar char="Ø"/>
            </a:pPr>
            <a:r>
              <a:rPr kumimoji="1" lang="ja-JP" altLang="en-US" sz="800" dirty="0" smtClean="0">
                <a:solidFill>
                  <a:schemeClr val="accent6">
                    <a:lumMod val="50000"/>
                  </a:schemeClr>
                </a:solidFill>
                <a:latin typeface="Meiryo" charset="-128"/>
                <a:ea typeface="Meiryo" charset="-128"/>
                <a:cs typeface="Meiryo" charset="-128"/>
              </a:rPr>
              <a:t>画像：癌病巣の発見</a:t>
            </a:r>
            <a:endParaRPr kumimoji="1" lang="en-US" altLang="ja-JP" sz="800" dirty="0" smtClean="0">
              <a:solidFill>
                <a:schemeClr val="accent6">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6">
                    <a:lumMod val="50000"/>
                  </a:schemeClr>
                </a:solidFill>
                <a:latin typeface="Meiryo" charset="-128"/>
                <a:ea typeface="Meiryo" charset="-128"/>
                <a:cs typeface="Meiryo" charset="-128"/>
              </a:rPr>
              <a:t>音声：話者の特定</a:t>
            </a:r>
            <a:endParaRPr lang="en-US" altLang="ja-JP" sz="800" dirty="0" smtClean="0">
              <a:solidFill>
                <a:schemeClr val="accent6">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chemeClr val="accent6">
                    <a:lumMod val="50000"/>
                  </a:schemeClr>
                </a:solidFill>
                <a:latin typeface="Meiryo" charset="-128"/>
                <a:ea typeface="Meiryo" charset="-128"/>
                <a:cs typeface="Meiryo" charset="-128"/>
              </a:rPr>
              <a:t>センサ：障害物回避</a:t>
            </a:r>
            <a:r>
              <a:rPr kumimoji="1" lang="en-US" altLang="ja-JP" sz="800" dirty="0" smtClean="0">
                <a:solidFill>
                  <a:schemeClr val="accent6">
                    <a:lumMod val="50000"/>
                  </a:schemeClr>
                </a:solidFill>
                <a:latin typeface="Meiryo" charset="-128"/>
                <a:ea typeface="Meiryo" charset="-128"/>
                <a:cs typeface="Meiryo" charset="-128"/>
              </a:rPr>
              <a:t> </a:t>
            </a:r>
          </a:p>
          <a:p>
            <a:r>
              <a:rPr lang="ja-JP" altLang="en-US" sz="800" dirty="0" smtClean="0">
                <a:solidFill>
                  <a:schemeClr val="accent6">
                    <a:lumMod val="50000"/>
                  </a:schemeClr>
                </a:solidFill>
                <a:latin typeface="Meiryo" charset="-128"/>
                <a:ea typeface="Meiryo" charset="-128"/>
                <a:cs typeface="Meiryo" charset="-128"/>
              </a:rPr>
              <a:t>　　　　　　</a:t>
            </a:r>
            <a:r>
              <a:rPr kumimoji="1" lang="ja-JP" altLang="en-US" sz="800" dirty="0" smtClean="0">
                <a:solidFill>
                  <a:schemeClr val="accent6">
                    <a:lumMod val="50000"/>
                  </a:schemeClr>
                </a:solidFill>
                <a:latin typeface="Meiryo" charset="-128"/>
                <a:ea typeface="Meiryo" charset="-128"/>
                <a:cs typeface="Meiryo" charset="-128"/>
              </a:rPr>
              <a:t>など</a:t>
            </a:r>
            <a:endParaRPr kumimoji="1" lang="ja-JP" altLang="en-US" sz="800" dirty="0">
              <a:solidFill>
                <a:schemeClr val="accent6">
                  <a:lumMod val="50000"/>
                </a:schemeClr>
              </a:solidFill>
              <a:latin typeface="Meiryo" charset="-128"/>
              <a:ea typeface="Meiryo" charset="-128"/>
              <a:cs typeface="Meiryo" charset="-128"/>
            </a:endParaRPr>
          </a:p>
        </p:txBody>
      </p:sp>
      <p:cxnSp>
        <p:nvCxnSpPr>
          <p:cNvPr id="14" name="カギ線コネクタ 13"/>
          <p:cNvCxnSpPr>
            <a:stCxn id="6" idx="4"/>
            <a:endCxn id="9" idx="1"/>
          </p:cNvCxnSpPr>
          <p:nvPr/>
        </p:nvCxnSpPr>
        <p:spPr>
          <a:xfrm flipV="1">
            <a:off x="5058054" y="3316311"/>
            <a:ext cx="864454" cy="1272913"/>
          </a:xfrm>
          <a:prstGeom prst="bentConnector3">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4" idx="3"/>
            <a:endCxn id="5" idx="0"/>
          </p:cNvCxnSpPr>
          <p:nvPr/>
        </p:nvCxnSpPr>
        <p:spPr>
          <a:xfrm>
            <a:off x="2195736" y="3068960"/>
            <a:ext cx="0" cy="1123873"/>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5" idx="3"/>
            <a:endCxn id="6" idx="2"/>
          </p:cNvCxnSpPr>
          <p:nvPr/>
        </p:nvCxnSpPr>
        <p:spPr>
          <a:xfrm>
            <a:off x="3203848" y="4589224"/>
            <a:ext cx="882098"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8" idx="2"/>
            <a:endCxn id="9" idx="0"/>
          </p:cNvCxnSpPr>
          <p:nvPr/>
        </p:nvCxnSpPr>
        <p:spPr>
          <a:xfrm>
            <a:off x="6379953" y="2443424"/>
            <a:ext cx="2598" cy="62553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9" idx="2"/>
            <a:endCxn id="11" idx="0"/>
          </p:cNvCxnSpPr>
          <p:nvPr/>
        </p:nvCxnSpPr>
        <p:spPr>
          <a:xfrm flipH="1">
            <a:off x="6379953" y="3563661"/>
            <a:ext cx="2598" cy="62553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1401456" y="5189877"/>
            <a:ext cx="2411238" cy="523220"/>
          </a:xfrm>
          <a:prstGeom prst="rect">
            <a:avLst/>
          </a:prstGeom>
          <a:noFill/>
        </p:spPr>
        <p:txBody>
          <a:bodyPr wrap="none" rtlCol="0">
            <a:spAutoFit/>
          </a:bodyPr>
          <a:lstStyle/>
          <a:p>
            <a:r>
              <a:rPr kumimoji="1" lang="en-US" altLang="ja-JP" dirty="0" smtClean="0">
                <a:solidFill>
                  <a:srgbClr val="3366FF"/>
                </a:solidFill>
                <a:latin typeface="Meiryo" charset="-128"/>
                <a:ea typeface="Meiryo" charset="-128"/>
                <a:cs typeface="Meiryo" charset="-128"/>
              </a:rPr>
              <a:t>GPU</a:t>
            </a:r>
            <a:r>
              <a:rPr kumimoji="1" lang="ja-JP" altLang="en-US" dirty="0" smtClean="0">
                <a:solidFill>
                  <a:srgbClr val="3366FF"/>
                </a:solidFill>
                <a:latin typeface="Meiryo" charset="-128"/>
                <a:ea typeface="Meiryo" charset="-128"/>
                <a:cs typeface="Meiryo" charset="-128"/>
              </a:rPr>
              <a:t>や専用</a:t>
            </a:r>
            <a:r>
              <a:rPr kumimoji="1" lang="en-US" altLang="ja-JP" dirty="0" smtClean="0">
                <a:solidFill>
                  <a:srgbClr val="3366FF"/>
                </a:solidFill>
                <a:latin typeface="Meiryo" charset="-128"/>
                <a:ea typeface="Meiryo" charset="-128"/>
                <a:cs typeface="Meiryo" charset="-128"/>
              </a:rPr>
              <a:t>LSI</a:t>
            </a:r>
            <a:r>
              <a:rPr kumimoji="1" lang="ja-JP" altLang="en-US" dirty="0" smtClean="0">
                <a:solidFill>
                  <a:srgbClr val="3366FF"/>
                </a:solidFill>
                <a:latin typeface="Meiryo" charset="-128"/>
                <a:ea typeface="Meiryo" charset="-128"/>
                <a:cs typeface="Meiryo" charset="-128"/>
              </a:rPr>
              <a:t>を使用</a:t>
            </a:r>
            <a:endParaRPr lang="en-US" altLang="ja-JP" dirty="0">
              <a:solidFill>
                <a:srgbClr val="3366FF"/>
              </a:solidFill>
              <a:latin typeface="Meiryo" charset="-128"/>
              <a:ea typeface="Meiryo" charset="-128"/>
              <a:cs typeface="Meiryo" charset="-128"/>
            </a:endParaRPr>
          </a:p>
          <a:p>
            <a:pPr algn="ctr"/>
            <a:r>
              <a:rPr kumimoji="1" lang="ja-JP" altLang="en-US" sz="1000" dirty="0" smtClean="0">
                <a:solidFill>
                  <a:srgbClr val="3366FF"/>
                </a:solidFill>
                <a:latin typeface="Meiryo" charset="-128"/>
                <a:ea typeface="Meiryo" charset="-128"/>
                <a:cs typeface="Meiryo" charset="-128"/>
              </a:rPr>
              <a:t>消費電力より並列処理性能を優先</a:t>
            </a:r>
            <a:endParaRPr kumimoji="1" lang="en-US" altLang="ja-JP" sz="1000" dirty="0" smtClean="0">
              <a:solidFill>
                <a:srgbClr val="3366FF"/>
              </a:solidFill>
              <a:latin typeface="Meiryo" charset="-128"/>
              <a:ea typeface="Meiryo" charset="-128"/>
              <a:cs typeface="Meiryo" charset="-128"/>
            </a:endParaRPr>
          </a:p>
        </p:txBody>
      </p:sp>
      <p:sp>
        <p:nvSpPr>
          <p:cNvPr id="31" name="テキスト ボックス 30"/>
          <p:cNvSpPr txBox="1"/>
          <p:nvPr/>
        </p:nvSpPr>
        <p:spPr>
          <a:xfrm>
            <a:off x="5377815" y="5189877"/>
            <a:ext cx="2621231" cy="523220"/>
          </a:xfrm>
          <a:prstGeom prst="rect">
            <a:avLst/>
          </a:prstGeom>
          <a:noFill/>
        </p:spPr>
        <p:txBody>
          <a:bodyPr wrap="none" rtlCol="0">
            <a:spAutoFit/>
          </a:bodyPr>
          <a:lstStyle/>
          <a:p>
            <a:pPr algn="ctr"/>
            <a:r>
              <a:rPr kumimoji="1" lang="en-US" altLang="ja-JP" dirty="0" smtClean="0">
                <a:solidFill>
                  <a:schemeClr val="accent3">
                    <a:lumMod val="50000"/>
                  </a:schemeClr>
                </a:solidFill>
                <a:latin typeface="Meiryo" charset="-128"/>
                <a:ea typeface="Meiryo" charset="-128"/>
                <a:cs typeface="Meiryo" charset="-128"/>
              </a:rPr>
              <a:t>FPGA</a:t>
            </a:r>
            <a:r>
              <a:rPr kumimoji="1" lang="ja-JP" altLang="en-US" dirty="0" smtClean="0">
                <a:solidFill>
                  <a:schemeClr val="accent3">
                    <a:lumMod val="50000"/>
                  </a:schemeClr>
                </a:solidFill>
                <a:latin typeface="Meiryo" charset="-128"/>
                <a:ea typeface="Meiryo" charset="-128"/>
                <a:cs typeface="Meiryo" charset="-128"/>
              </a:rPr>
              <a:t>や</a:t>
            </a:r>
            <a:r>
              <a:rPr kumimoji="1" lang="en-US" altLang="ja-JP" dirty="0" smtClean="0">
                <a:solidFill>
                  <a:schemeClr val="accent3">
                    <a:lumMod val="50000"/>
                  </a:schemeClr>
                </a:solidFill>
                <a:latin typeface="Meiryo" charset="-128"/>
                <a:ea typeface="Meiryo" charset="-128"/>
                <a:cs typeface="Meiryo" charset="-128"/>
              </a:rPr>
              <a:t>DSP</a:t>
            </a:r>
            <a:r>
              <a:rPr kumimoji="1" lang="ja-JP" altLang="en-US" dirty="0" smtClean="0">
                <a:solidFill>
                  <a:schemeClr val="accent3">
                    <a:lumMod val="50000"/>
                  </a:schemeClr>
                </a:solidFill>
                <a:latin typeface="Meiryo" charset="-128"/>
                <a:ea typeface="Meiryo" charset="-128"/>
                <a:cs typeface="Meiryo" charset="-128"/>
              </a:rPr>
              <a:t>などを使用</a:t>
            </a:r>
            <a:endParaRPr lang="en-US" altLang="ja-JP" dirty="0" smtClean="0">
              <a:solidFill>
                <a:schemeClr val="accent3">
                  <a:lumMod val="50000"/>
                </a:schemeClr>
              </a:solidFill>
              <a:latin typeface="Meiryo" charset="-128"/>
              <a:ea typeface="Meiryo" charset="-128"/>
              <a:cs typeface="Meiryo" charset="-128"/>
            </a:endParaRPr>
          </a:p>
          <a:p>
            <a:pPr algn="ctr"/>
            <a:r>
              <a:rPr kumimoji="1" lang="ja-JP" altLang="en-US" sz="1000" dirty="0" smtClean="0">
                <a:solidFill>
                  <a:schemeClr val="accent3">
                    <a:lumMod val="50000"/>
                  </a:schemeClr>
                </a:solidFill>
                <a:latin typeface="Meiryo" charset="-128"/>
                <a:ea typeface="Meiryo" charset="-128"/>
                <a:cs typeface="Meiryo" charset="-128"/>
              </a:rPr>
              <a:t>高速処理と低消費電力を優先</a:t>
            </a:r>
            <a:endParaRPr kumimoji="1" lang="en-US" altLang="ja-JP" sz="1000" dirty="0" smtClean="0">
              <a:solidFill>
                <a:schemeClr val="accent3">
                  <a:lumMod val="50000"/>
                </a:schemeClr>
              </a:solidFill>
              <a:latin typeface="Meiryo" charset="-128"/>
              <a:ea typeface="Meiryo" charset="-128"/>
              <a:cs typeface="Meiryo" charset="-128"/>
            </a:endParaRPr>
          </a:p>
        </p:txBody>
      </p:sp>
      <p:sp>
        <p:nvSpPr>
          <p:cNvPr id="34" name="テキスト ボックス 33"/>
          <p:cNvSpPr txBox="1"/>
          <p:nvPr/>
        </p:nvSpPr>
        <p:spPr>
          <a:xfrm>
            <a:off x="5040583" y="6017460"/>
            <a:ext cx="3482043" cy="584775"/>
          </a:xfrm>
          <a:prstGeom prst="rect">
            <a:avLst/>
          </a:prstGeom>
          <a:noFill/>
        </p:spPr>
        <p:txBody>
          <a:bodyPr wrap="none" rtlCol="0">
            <a:spAutoFit/>
          </a:bodyPr>
          <a:lstStyle/>
          <a:p>
            <a:r>
              <a:rPr kumimoji="1" lang="en-US" altLang="ja-JP" sz="800" dirty="0" smtClean="0">
                <a:solidFill>
                  <a:schemeClr val="tx1">
                    <a:lumMod val="50000"/>
                    <a:lumOff val="50000"/>
                  </a:schemeClr>
                </a:solidFill>
                <a:latin typeface="Meiryo" charset="-128"/>
                <a:ea typeface="Meiryo" charset="-128"/>
                <a:cs typeface="Meiryo" charset="-128"/>
              </a:rPr>
              <a:t>GPU: </a:t>
            </a:r>
            <a:r>
              <a:rPr kumimoji="1" lang="ja-JP" altLang="en-US" sz="800" dirty="0" smtClean="0">
                <a:solidFill>
                  <a:schemeClr val="tx1">
                    <a:lumMod val="50000"/>
                    <a:lumOff val="50000"/>
                  </a:schemeClr>
                </a:solidFill>
                <a:latin typeface="Meiryo" charset="-128"/>
                <a:ea typeface="Meiryo" charset="-128"/>
                <a:cs typeface="Meiryo" charset="-128"/>
              </a:rPr>
              <a:t>大規模並列処理可能なプロセッサ</a:t>
            </a:r>
            <a:endParaRPr lang="en-US" altLang="ja-JP" sz="800" dirty="0" smtClean="0">
              <a:solidFill>
                <a:schemeClr val="tx1">
                  <a:lumMod val="50000"/>
                  <a:lumOff val="50000"/>
                </a:schemeClr>
              </a:solidFill>
              <a:latin typeface="Meiryo" charset="-128"/>
              <a:ea typeface="Meiryo" charset="-128"/>
              <a:cs typeface="Meiryo" charset="-128"/>
            </a:endParaRPr>
          </a:p>
          <a:p>
            <a:r>
              <a:rPr kumimoji="1" lang="en-US" altLang="ja-JP" sz="800" dirty="0" smtClean="0">
                <a:solidFill>
                  <a:schemeClr val="tx1">
                    <a:lumMod val="50000"/>
                    <a:lumOff val="50000"/>
                  </a:schemeClr>
                </a:solidFill>
                <a:latin typeface="Meiryo" charset="-128"/>
                <a:ea typeface="Meiryo" charset="-128"/>
                <a:cs typeface="Meiryo" charset="-128"/>
              </a:rPr>
              <a:t>FPGA:</a:t>
            </a:r>
            <a:r>
              <a:rPr lang="ja-JP" altLang="en-US" sz="800" dirty="0" smtClean="0">
                <a:solidFill>
                  <a:schemeClr val="tx1">
                    <a:lumMod val="50000"/>
                    <a:lumOff val="50000"/>
                  </a:schemeClr>
                </a:solidFill>
                <a:latin typeface="Meiryo" charset="-128"/>
                <a:ea typeface="Meiryo" charset="-128"/>
                <a:cs typeface="Meiryo" charset="-128"/>
              </a:rPr>
              <a:t>プログラミング可能な</a:t>
            </a:r>
            <a:r>
              <a:rPr lang="en-US" altLang="ja-JP" sz="800" dirty="0" smtClean="0">
                <a:solidFill>
                  <a:schemeClr val="tx1">
                    <a:lumMod val="50000"/>
                    <a:lumOff val="50000"/>
                  </a:schemeClr>
                </a:solidFill>
                <a:latin typeface="Meiryo" charset="-128"/>
                <a:ea typeface="Meiryo" charset="-128"/>
                <a:cs typeface="Meiryo" charset="-128"/>
              </a:rPr>
              <a:t>LSI</a:t>
            </a:r>
          </a:p>
          <a:p>
            <a:r>
              <a:rPr kumimoji="1" lang="en-US" altLang="ja-JP" sz="800" dirty="0" smtClean="0">
                <a:solidFill>
                  <a:schemeClr val="tx1">
                    <a:lumMod val="50000"/>
                    <a:lumOff val="50000"/>
                  </a:schemeClr>
                </a:solidFill>
                <a:latin typeface="Meiryo" charset="-128"/>
                <a:ea typeface="Meiryo" charset="-128"/>
                <a:cs typeface="Meiryo" charset="-128"/>
              </a:rPr>
              <a:t>DSP:</a:t>
            </a:r>
            <a:r>
              <a:rPr kumimoji="1" lang="ja-JP" altLang="en-US" sz="800" dirty="0" smtClean="0">
                <a:solidFill>
                  <a:schemeClr val="tx1">
                    <a:lumMod val="50000"/>
                    <a:lumOff val="50000"/>
                  </a:schemeClr>
                </a:solidFill>
                <a:latin typeface="Meiryo" charset="-128"/>
                <a:ea typeface="Meiryo" charset="-128"/>
                <a:cs typeface="Meiryo" charset="-128"/>
              </a:rPr>
              <a:t>信号処理に特化した</a:t>
            </a:r>
            <a:r>
              <a:rPr kumimoji="1" lang="en-US" altLang="ja-JP" sz="800" dirty="0" smtClean="0">
                <a:solidFill>
                  <a:schemeClr val="tx1">
                    <a:lumMod val="50000"/>
                    <a:lumOff val="50000"/>
                  </a:schemeClr>
                </a:solidFill>
                <a:latin typeface="Meiryo" charset="-128"/>
                <a:ea typeface="Meiryo" charset="-128"/>
                <a:cs typeface="Meiryo" charset="-128"/>
              </a:rPr>
              <a:t>LSI</a:t>
            </a:r>
          </a:p>
          <a:p>
            <a:r>
              <a:rPr lang="en-US" altLang="ja-JP" sz="800" dirty="0">
                <a:solidFill>
                  <a:schemeClr val="tx1">
                    <a:lumMod val="50000"/>
                    <a:lumOff val="50000"/>
                  </a:schemeClr>
                </a:solidFill>
                <a:latin typeface="Meiryo" charset="-128"/>
                <a:ea typeface="Meiryo" charset="-128"/>
                <a:cs typeface="Meiryo" charset="-128"/>
              </a:rPr>
              <a:t>LIDAR:</a:t>
            </a:r>
            <a:r>
              <a:rPr lang="ja-JP" altLang="en-US" sz="800" dirty="0">
                <a:solidFill>
                  <a:schemeClr val="tx1">
                    <a:lumMod val="50000"/>
                    <a:lumOff val="50000"/>
                  </a:schemeClr>
                </a:solidFill>
                <a:latin typeface="Meiryo" charset="-128"/>
                <a:ea typeface="Meiryo" charset="-128"/>
                <a:cs typeface="Meiryo" charset="-128"/>
              </a:rPr>
              <a:t>レーザーの反射光から周辺環境の</a:t>
            </a:r>
            <a:r>
              <a:rPr lang="en-US" altLang="ja-JP" sz="800" dirty="0">
                <a:solidFill>
                  <a:schemeClr val="tx1">
                    <a:lumMod val="50000"/>
                    <a:lumOff val="50000"/>
                  </a:schemeClr>
                </a:solidFill>
                <a:latin typeface="Meiryo" charset="-128"/>
                <a:ea typeface="Meiryo" charset="-128"/>
                <a:cs typeface="Meiryo" charset="-128"/>
              </a:rPr>
              <a:t>3</a:t>
            </a:r>
            <a:r>
              <a:rPr lang="ja-JP" altLang="en-US" sz="800" dirty="0">
                <a:solidFill>
                  <a:schemeClr val="tx1">
                    <a:lumMod val="50000"/>
                    <a:lumOff val="50000"/>
                  </a:schemeClr>
                </a:solidFill>
                <a:latin typeface="Meiryo" charset="-128"/>
                <a:ea typeface="Meiryo" charset="-128"/>
                <a:cs typeface="Meiryo" charset="-128"/>
              </a:rPr>
              <a:t>次元的な構造を読み取る</a:t>
            </a:r>
            <a:r>
              <a:rPr lang="ja-JP" altLang="en-US" sz="800" dirty="0" smtClean="0">
                <a:solidFill>
                  <a:schemeClr val="tx1">
                    <a:lumMod val="50000"/>
                    <a:lumOff val="50000"/>
                  </a:schemeClr>
                </a:solidFill>
                <a:latin typeface="Meiryo" charset="-128"/>
                <a:ea typeface="Meiryo" charset="-128"/>
                <a:cs typeface="Meiryo" charset="-128"/>
              </a:rPr>
              <a:t>装置</a:t>
            </a:r>
            <a:endParaRPr lang="ja-JP" altLang="en-US" sz="800" dirty="0">
              <a:solidFill>
                <a:schemeClr val="tx1">
                  <a:lumMod val="50000"/>
                  <a:lumOff val="50000"/>
                </a:schemeClr>
              </a:solidFill>
              <a:latin typeface="Meiryo" charset="-128"/>
              <a:ea typeface="Meiryo" charset="-128"/>
              <a:cs typeface="Meiryo" charset="-128"/>
            </a:endParaRPr>
          </a:p>
        </p:txBody>
      </p:sp>
      <p:sp>
        <p:nvSpPr>
          <p:cNvPr id="36" name="テキスト ボックス 35"/>
          <p:cNvSpPr txBox="1"/>
          <p:nvPr/>
        </p:nvSpPr>
        <p:spPr>
          <a:xfrm>
            <a:off x="3379806" y="906906"/>
            <a:ext cx="902811" cy="707886"/>
          </a:xfrm>
          <a:prstGeom prst="rect">
            <a:avLst/>
          </a:prstGeom>
          <a:noFill/>
        </p:spPr>
        <p:txBody>
          <a:bodyPr wrap="none" rtlCol="0">
            <a:spAutoFit/>
          </a:bodyPr>
          <a:lstStyle/>
          <a:p>
            <a:pPr algn="ctr"/>
            <a:r>
              <a:rPr kumimoji="1" lang="ja-JP" altLang="en-US" sz="2800" b="1" dirty="0" smtClean="0">
                <a:solidFill>
                  <a:srgbClr val="3366FF"/>
                </a:solidFill>
                <a:latin typeface="Meiryo" charset="-128"/>
                <a:ea typeface="Meiryo" charset="-128"/>
                <a:cs typeface="Meiryo" charset="-128"/>
              </a:rPr>
              <a:t>学習</a:t>
            </a:r>
            <a:endParaRPr lang="en-US" altLang="ja-JP" sz="2800" dirty="0" smtClean="0">
              <a:solidFill>
                <a:srgbClr val="3366FF"/>
              </a:solidFill>
              <a:latin typeface="Meiryo" charset="-128"/>
              <a:ea typeface="Meiryo" charset="-128"/>
              <a:cs typeface="Meiryo" charset="-128"/>
            </a:endParaRPr>
          </a:p>
          <a:p>
            <a:pPr algn="ctr"/>
            <a:r>
              <a:rPr kumimoji="1" lang="en-US" altLang="ja-JP" sz="1200" dirty="0" smtClean="0">
                <a:solidFill>
                  <a:srgbClr val="3366FF"/>
                </a:solidFill>
                <a:latin typeface="Meiryo" charset="-128"/>
                <a:ea typeface="Meiryo" charset="-128"/>
                <a:cs typeface="Meiryo" charset="-128"/>
              </a:rPr>
              <a:t>Learning</a:t>
            </a:r>
            <a:endParaRPr kumimoji="1" lang="ja-JP" altLang="en-US" sz="1200" dirty="0">
              <a:solidFill>
                <a:srgbClr val="3366FF"/>
              </a:solidFill>
              <a:latin typeface="Meiryo" charset="-128"/>
              <a:ea typeface="Meiryo" charset="-128"/>
              <a:cs typeface="Meiryo" charset="-128"/>
            </a:endParaRPr>
          </a:p>
        </p:txBody>
      </p:sp>
      <p:sp>
        <p:nvSpPr>
          <p:cNvPr id="37" name="テキスト ボックス 36"/>
          <p:cNvSpPr txBox="1"/>
          <p:nvPr/>
        </p:nvSpPr>
        <p:spPr>
          <a:xfrm>
            <a:off x="4831757" y="906906"/>
            <a:ext cx="902811" cy="707886"/>
          </a:xfrm>
          <a:prstGeom prst="rect">
            <a:avLst/>
          </a:prstGeom>
          <a:noFill/>
        </p:spPr>
        <p:txBody>
          <a:bodyPr wrap="none" rtlCol="0">
            <a:spAutoFit/>
          </a:bodyPr>
          <a:lstStyle/>
          <a:p>
            <a:pPr algn="ctr"/>
            <a:r>
              <a:rPr kumimoji="1" lang="ja-JP" altLang="en-US" sz="2800" b="1" dirty="0" smtClean="0">
                <a:solidFill>
                  <a:srgbClr val="00B050"/>
                </a:solidFill>
                <a:latin typeface="Meiryo" charset="-128"/>
                <a:ea typeface="Meiryo" charset="-128"/>
                <a:cs typeface="Meiryo" charset="-128"/>
              </a:rPr>
              <a:t>推論</a:t>
            </a:r>
            <a:endParaRPr lang="en-US" altLang="ja-JP" sz="2800" dirty="0" smtClean="0">
              <a:solidFill>
                <a:srgbClr val="00B050"/>
              </a:solidFill>
              <a:latin typeface="Meiryo" charset="-128"/>
              <a:ea typeface="Meiryo" charset="-128"/>
              <a:cs typeface="Meiryo" charset="-128"/>
            </a:endParaRPr>
          </a:p>
          <a:p>
            <a:pPr algn="ctr"/>
            <a:r>
              <a:rPr lang="en-US" altLang="ja-JP" sz="1200" dirty="0" smtClean="0">
                <a:solidFill>
                  <a:srgbClr val="00B050"/>
                </a:solidFill>
                <a:latin typeface="Meiryo" charset="-128"/>
                <a:ea typeface="Meiryo" charset="-128"/>
                <a:cs typeface="Meiryo" charset="-128"/>
              </a:rPr>
              <a:t>Inference</a:t>
            </a:r>
            <a:endParaRPr kumimoji="1" lang="ja-JP" altLang="en-US" sz="1200"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2758923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ローチャート: 磁気ディスク 20"/>
          <p:cNvSpPr/>
          <p:nvPr/>
        </p:nvSpPr>
        <p:spPr>
          <a:xfrm>
            <a:off x="677158" y="4239205"/>
            <a:ext cx="1462127" cy="1281039"/>
          </a:xfrm>
          <a:prstGeom prst="flowChartMagneticDisk">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これまでの機械学習とディープラーニング</a:t>
            </a:r>
            <a:endParaRPr kumimoji="1" lang="ja-JP" altLang="en-US" dirty="0"/>
          </a:p>
        </p:txBody>
      </p:sp>
      <p:sp>
        <p:nvSpPr>
          <p:cNvPr id="3" name="スライド番号プレースホルダー 2"/>
          <p:cNvSpPr>
            <a:spLocks noGrp="1"/>
          </p:cNvSpPr>
          <p:nvPr>
            <p:ph type="sldNum" sz="quarter" idx="12"/>
          </p:nvPr>
        </p:nvSpPr>
        <p:spPr>
          <a:xfrm>
            <a:off x="6932246" y="6651704"/>
            <a:ext cx="2133600" cy="217800"/>
          </a:xfrm>
        </p:spPr>
        <p:txBody>
          <a:bodyPr/>
          <a:lstStyle/>
          <a:p>
            <a:fld id="{8FF8CC5D-A65D-5946-99B5-645367A967AD}" type="slidenum">
              <a:rPr kumimoji="1" lang="ja-JP" altLang="en-US" smtClean="0"/>
              <a:t>26</a:t>
            </a:fld>
            <a:endParaRPr kumimoji="1" lang="ja-JP" altLang="en-US"/>
          </a:p>
        </p:txBody>
      </p:sp>
      <p:sp>
        <p:nvSpPr>
          <p:cNvPr id="19" name="正方形/長方形 18"/>
          <p:cNvSpPr/>
          <p:nvPr/>
        </p:nvSpPr>
        <p:spPr>
          <a:xfrm>
            <a:off x="2728795" y="1753177"/>
            <a:ext cx="2625213"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計算式</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ルール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特徴量</a:t>
            </a:r>
            <a:endParaRPr kumimoji="1" lang="ja-JP" altLang="en-US" sz="2000" dirty="0">
              <a:solidFill>
                <a:srgbClr val="FFFFFF"/>
              </a:solidFill>
              <a:latin typeface="Meiryo" charset="-128"/>
              <a:ea typeface="Meiryo" charset="-128"/>
              <a:cs typeface="Meiryo" charset="-128"/>
            </a:endParaRPr>
          </a:p>
        </p:txBody>
      </p:sp>
      <p:sp>
        <p:nvSpPr>
          <p:cNvPr id="43" name="正方形/長方形 42"/>
          <p:cNvSpPr/>
          <p:nvPr/>
        </p:nvSpPr>
        <p:spPr>
          <a:xfrm>
            <a:off x="5677393" y="1753177"/>
            <a:ext cx="1329099" cy="128103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44" name="正方形/長方形 43"/>
          <p:cNvSpPr/>
          <p:nvPr/>
        </p:nvSpPr>
        <p:spPr>
          <a:xfrm>
            <a:off x="7334496" y="1753177"/>
            <a:ext cx="1329099" cy="128103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識別</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分類</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判断</a:t>
            </a:r>
            <a:endParaRPr kumimoji="1" lang="ja-JP" altLang="en-US" sz="2000" dirty="0">
              <a:solidFill>
                <a:srgbClr val="FFFFFF"/>
              </a:solidFill>
              <a:latin typeface="Meiryo" charset="-128"/>
              <a:ea typeface="Meiryo" charset="-128"/>
              <a:cs typeface="Meiryo" charset="-128"/>
            </a:endParaRPr>
          </a:p>
        </p:txBody>
      </p:sp>
      <p:sp>
        <p:nvSpPr>
          <p:cNvPr id="53" name="正方形/長方形 52"/>
          <p:cNvSpPr/>
          <p:nvPr/>
        </p:nvSpPr>
        <p:spPr>
          <a:xfrm>
            <a:off x="2728795" y="4239205"/>
            <a:ext cx="2625213"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機械学習</a:t>
            </a:r>
            <a:endParaRPr kumimoji="1" lang="en-US" altLang="ja-JP" sz="2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（ディープラーニング）</a:t>
            </a:r>
            <a:endParaRPr lang="en-US" altLang="ja-JP" sz="1400" dirty="0" smtClean="0">
              <a:solidFill>
                <a:srgbClr val="FFFFFF"/>
              </a:solidFill>
              <a:latin typeface="Meiryo" charset="-128"/>
              <a:ea typeface="Meiryo" charset="-128"/>
              <a:cs typeface="Meiryo" charset="-128"/>
            </a:endParaRPr>
          </a:p>
        </p:txBody>
      </p:sp>
      <p:sp>
        <p:nvSpPr>
          <p:cNvPr id="54" name="正方形/長方形 53"/>
          <p:cNvSpPr/>
          <p:nvPr/>
        </p:nvSpPr>
        <p:spPr>
          <a:xfrm>
            <a:off x="5677393" y="4239205"/>
            <a:ext cx="1329099"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55" name="正方形/長方形 54"/>
          <p:cNvSpPr/>
          <p:nvPr/>
        </p:nvSpPr>
        <p:spPr>
          <a:xfrm>
            <a:off x="7334496" y="4239205"/>
            <a:ext cx="1329099"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識別</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分類</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判断</a:t>
            </a:r>
            <a:endParaRPr kumimoji="1" lang="ja-JP" altLang="en-US" sz="2000" dirty="0">
              <a:solidFill>
                <a:srgbClr val="FFFFFF"/>
              </a:solidFill>
              <a:latin typeface="Meiryo" charset="-128"/>
              <a:ea typeface="Meiryo" charset="-128"/>
              <a:cs typeface="Meiryo" charset="-128"/>
            </a:endParaRPr>
          </a:p>
        </p:txBody>
      </p:sp>
      <p:sp>
        <p:nvSpPr>
          <p:cNvPr id="22" name="テキスト ボックス 21"/>
          <p:cNvSpPr txBox="1"/>
          <p:nvPr/>
        </p:nvSpPr>
        <p:spPr>
          <a:xfrm>
            <a:off x="654850" y="4787750"/>
            <a:ext cx="1521991" cy="461665"/>
          </a:xfrm>
          <a:prstGeom prst="rect">
            <a:avLst/>
          </a:prstGeom>
          <a:noFill/>
        </p:spPr>
        <p:txBody>
          <a:bodyPr wrap="square" rtlCol="0">
            <a:spAutoFit/>
          </a:bodyPr>
          <a:lstStyle/>
          <a:p>
            <a:pPr algn="ctr"/>
            <a:r>
              <a:rPr kumimoji="1" lang="en-US" altLang="ja-JP" sz="2400" b="1" smtClean="0">
                <a:solidFill>
                  <a:schemeClr val="bg1"/>
                </a:solidFill>
              </a:rPr>
              <a:t>BIG </a:t>
            </a:r>
            <a:r>
              <a:rPr lang="en-US" altLang="ja-JP" sz="2400" b="1" dirty="0" smtClean="0">
                <a:solidFill>
                  <a:schemeClr val="bg1"/>
                </a:solidFill>
              </a:rPr>
              <a:t>DATA</a:t>
            </a:r>
            <a:endParaRPr kumimoji="1" lang="en-US" altLang="ja-JP" sz="2400" b="1" dirty="0" smtClean="0">
              <a:solidFill>
                <a:schemeClr val="bg1"/>
              </a:solidFill>
            </a:endParaRPr>
          </a:p>
        </p:txBody>
      </p:sp>
      <p:pic>
        <p:nvPicPr>
          <p:cNvPr id="80" name="図 79"/>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4603650" y="5249415"/>
            <a:ext cx="745739" cy="697660"/>
          </a:xfrm>
          <a:prstGeom prst="rect">
            <a:avLst/>
          </a:prstGeom>
          <a:effectLst>
            <a:outerShdw blurRad="50800" dist="38100" dir="2700000" algn="tl" rotWithShape="0">
              <a:prstClr val="black">
                <a:alpha val="40000"/>
              </a:prstClr>
            </a:outerShdw>
          </a:effectLst>
        </p:spPr>
      </p:pic>
      <p:pic>
        <p:nvPicPr>
          <p:cNvPr id="81" name="図 80"/>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6260753" y="5249415"/>
            <a:ext cx="745739" cy="697660"/>
          </a:xfrm>
          <a:prstGeom prst="rect">
            <a:avLst/>
          </a:prstGeom>
          <a:effectLst>
            <a:outerShdw blurRad="50800" dist="38100" dir="2700000" algn="tl" rotWithShape="0">
              <a:prstClr val="black">
                <a:alpha val="40000"/>
              </a:prstClr>
            </a:outerShdw>
          </a:effectLst>
        </p:spPr>
      </p:pic>
      <p:pic>
        <p:nvPicPr>
          <p:cNvPr id="82" name="図 81"/>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8072314" y="5249415"/>
            <a:ext cx="745739" cy="697660"/>
          </a:xfrm>
          <a:prstGeom prst="rect">
            <a:avLst/>
          </a:prstGeom>
          <a:effectLst>
            <a:outerShdw blurRad="50800" dist="38100" dir="2700000" algn="tl" rotWithShape="0">
              <a:prstClr val="black">
                <a:alpha val="40000"/>
              </a:prstClr>
            </a:outerShdw>
          </a:effectLst>
        </p:spPr>
      </p:pic>
      <p:sp>
        <p:nvSpPr>
          <p:cNvPr id="24" name="右矢印 23"/>
          <p:cNvSpPr/>
          <p:nvPr/>
        </p:nvSpPr>
        <p:spPr>
          <a:xfrm>
            <a:off x="2208191" y="190341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右矢印 85"/>
          <p:cNvSpPr/>
          <p:nvPr/>
        </p:nvSpPr>
        <p:spPr>
          <a:xfrm>
            <a:off x="5145144" y="1913682"/>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矢印 86"/>
          <p:cNvSpPr/>
          <p:nvPr/>
        </p:nvSpPr>
        <p:spPr>
          <a:xfrm>
            <a:off x="6864929" y="1895848"/>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a:off x="2228645" y="438955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右矢印 88"/>
          <p:cNvSpPr/>
          <p:nvPr/>
        </p:nvSpPr>
        <p:spPr>
          <a:xfrm>
            <a:off x="5208711" y="4415850"/>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矢印 89"/>
          <p:cNvSpPr/>
          <p:nvPr/>
        </p:nvSpPr>
        <p:spPr>
          <a:xfrm>
            <a:off x="6928496" y="4398016"/>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662039" y="1209368"/>
            <a:ext cx="3647152" cy="369332"/>
          </a:xfrm>
          <a:prstGeom prst="rect">
            <a:avLst/>
          </a:prstGeom>
          <a:noFill/>
        </p:spPr>
        <p:txBody>
          <a:bodyPr wrap="none" rtlCol="0">
            <a:spAutoFit/>
          </a:bodyPr>
          <a:lstStyle/>
          <a:p>
            <a:r>
              <a:rPr lang="ja-JP" altLang="en-US" dirty="0" smtClean="0">
                <a:solidFill>
                  <a:srgbClr val="0070C0"/>
                </a:solidFill>
                <a:latin typeface="Meiryo" charset="-128"/>
                <a:ea typeface="Meiryo" charset="-128"/>
                <a:cs typeface="Meiryo" charset="-128"/>
              </a:rPr>
              <a:t>これまでの機械学習の</a:t>
            </a:r>
            <a:r>
              <a:rPr kumimoji="1" lang="ja-JP" altLang="en-US" dirty="0" smtClean="0">
                <a:solidFill>
                  <a:srgbClr val="0070C0"/>
                </a:solidFill>
                <a:latin typeface="Meiryo" charset="-128"/>
                <a:ea typeface="Meiryo" charset="-128"/>
                <a:cs typeface="Meiryo" charset="-128"/>
              </a:rPr>
              <a:t>アプローチ</a:t>
            </a:r>
            <a:endParaRPr kumimoji="1" lang="ja-JP" altLang="en-US" dirty="0">
              <a:solidFill>
                <a:srgbClr val="0070C0"/>
              </a:solidFill>
              <a:latin typeface="Meiryo" charset="-128"/>
              <a:ea typeface="Meiryo" charset="-128"/>
              <a:cs typeface="Meiryo" charset="-128"/>
            </a:endParaRPr>
          </a:p>
        </p:txBody>
      </p:sp>
      <p:sp>
        <p:nvSpPr>
          <p:cNvPr id="91" name="テキスト ボックス 90"/>
          <p:cNvSpPr txBox="1"/>
          <p:nvPr/>
        </p:nvSpPr>
        <p:spPr>
          <a:xfrm>
            <a:off x="662039" y="3701644"/>
            <a:ext cx="4108817" cy="369332"/>
          </a:xfrm>
          <a:prstGeom prst="rect">
            <a:avLst/>
          </a:prstGeom>
          <a:noFill/>
        </p:spPr>
        <p:txBody>
          <a:bodyPr wrap="none" rtlCol="0">
            <a:spAutoFit/>
          </a:bodyPr>
          <a:lstStyle/>
          <a:p>
            <a:r>
              <a:rPr kumimoji="1" lang="ja-JP" altLang="en-US" dirty="0" smtClean="0">
                <a:solidFill>
                  <a:schemeClr val="accent3">
                    <a:lumMod val="75000"/>
                  </a:schemeClr>
                </a:solidFill>
                <a:latin typeface="Meiryo" charset="-128"/>
                <a:ea typeface="Meiryo" charset="-128"/>
                <a:cs typeface="Meiryo" charset="-128"/>
              </a:rPr>
              <a:t>ディープラーニングによるアプローチ</a:t>
            </a:r>
            <a:endParaRPr kumimoji="1" lang="ja-JP" altLang="en-US" dirty="0">
              <a:solidFill>
                <a:schemeClr val="accent3">
                  <a:lumMod val="75000"/>
                </a:schemeClr>
              </a:solidFill>
              <a:latin typeface="Meiryo" charset="-128"/>
              <a:ea typeface="Meiryo" charset="-128"/>
              <a:cs typeface="Meiryo" charset="-128"/>
            </a:endParaRPr>
          </a:p>
        </p:txBody>
      </p:sp>
      <p:pic>
        <p:nvPicPr>
          <p:cNvPr id="49" name="図 48"/>
          <p:cNvPicPr>
            <a:picLocks noChangeAspect="1"/>
          </p:cNvPicPr>
          <p:nvPr/>
        </p:nvPicPr>
        <p:blipFill>
          <a:blip r:embed="rId3"/>
          <a:stretch>
            <a:fillRect/>
          </a:stretch>
        </p:blipFill>
        <p:spPr>
          <a:xfrm>
            <a:off x="2785085" y="2451697"/>
            <a:ext cx="884641" cy="884641"/>
          </a:xfrm>
          <a:prstGeom prst="rect">
            <a:avLst/>
          </a:prstGeom>
        </p:spPr>
      </p:pic>
      <p:grpSp>
        <p:nvGrpSpPr>
          <p:cNvPr id="71" name="図形グループ 70"/>
          <p:cNvGrpSpPr/>
          <p:nvPr/>
        </p:nvGrpSpPr>
        <p:grpSpPr>
          <a:xfrm>
            <a:off x="2936546" y="2621733"/>
            <a:ext cx="317090" cy="689732"/>
            <a:chOff x="1946324" y="4125162"/>
            <a:chExt cx="969964" cy="2007872"/>
          </a:xfrm>
          <a:solidFill>
            <a:srgbClr val="0432FF"/>
          </a:solidFill>
        </p:grpSpPr>
        <p:sp>
          <p:nvSpPr>
            <p:cNvPr id="72" name="円/楕円 7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0" name="フローチャート: 磁気ディスク 49"/>
          <p:cNvSpPr/>
          <p:nvPr/>
        </p:nvSpPr>
        <p:spPr>
          <a:xfrm>
            <a:off x="677158" y="1756072"/>
            <a:ext cx="1462127" cy="1281039"/>
          </a:xfrm>
          <a:prstGeom prst="flowChartMagneticDisk">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654850" y="2304617"/>
            <a:ext cx="1521991" cy="461665"/>
          </a:xfrm>
          <a:prstGeom prst="rect">
            <a:avLst/>
          </a:prstGeom>
          <a:noFill/>
        </p:spPr>
        <p:txBody>
          <a:bodyPr wrap="square" rtlCol="0">
            <a:spAutoFit/>
          </a:bodyPr>
          <a:lstStyle/>
          <a:p>
            <a:pPr algn="ctr"/>
            <a:r>
              <a:rPr kumimoji="1" lang="en-US" altLang="ja-JP" sz="2400" b="1" smtClean="0">
                <a:solidFill>
                  <a:schemeClr val="bg1"/>
                </a:solidFill>
              </a:rPr>
              <a:t>BIG </a:t>
            </a:r>
            <a:r>
              <a:rPr lang="en-US" altLang="ja-JP" sz="2400" b="1" dirty="0" smtClean="0">
                <a:solidFill>
                  <a:schemeClr val="bg1"/>
                </a:solidFill>
              </a:rPr>
              <a:t>DATA</a:t>
            </a:r>
            <a:endParaRPr kumimoji="1" lang="en-US" altLang="ja-JP" sz="2400" b="1" dirty="0" smtClean="0">
              <a:solidFill>
                <a:schemeClr val="bg1"/>
              </a:solidFill>
            </a:endParaRPr>
          </a:p>
        </p:txBody>
      </p:sp>
      <p:pic>
        <p:nvPicPr>
          <p:cNvPr id="52" name="図 51"/>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6260753" y="2710773"/>
            <a:ext cx="745739" cy="697660"/>
          </a:xfrm>
          <a:prstGeom prst="rect">
            <a:avLst/>
          </a:prstGeom>
          <a:effectLst>
            <a:outerShdw blurRad="50800" dist="38100" dir="2700000" algn="tl" rotWithShape="0">
              <a:prstClr val="black">
                <a:alpha val="40000"/>
              </a:prstClr>
            </a:outerShdw>
          </a:effectLst>
        </p:spPr>
      </p:pic>
      <p:pic>
        <p:nvPicPr>
          <p:cNvPr id="56" name="図 55"/>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8072314" y="2710773"/>
            <a:ext cx="745739" cy="6976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4760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design_img_f_1133791_s.png"/>
          <p:cNvPicPr>
            <a:picLocks noChangeAspect="1"/>
          </p:cNvPicPr>
          <p:nvPr/>
        </p:nvPicPr>
        <p:blipFill>
          <a:blip r:embed="rId2">
            <a:alphaModFix amt="7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87424" y="3879104"/>
            <a:ext cx="2769152" cy="2164044"/>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ja-JP" altLang="en-US" dirty="0" smtClean="0"/>
              <a:t>なぜいま人工知能なのか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pic>
        <p:nvPicPr>
          <p:cNvPr id="10" name="図 9"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1600" y="5952886"/>
            <a:ext cx="473555" cy="325023"/>
          </a:xfrm>
          <a:prstGeom prst="rect">
            <a:avLst/>
          </a:prstGeom>
        </p:spPr>
      </p:pic>
      <p:grpSp>
        <p:nvGrpSpPr>
          <p:cNvPr id="11" name="図形グループ 10"/>
          <p:cNvGrpSpPr/>
          <p:nvPr/>
        </p:nvGrpSpPr>
        <p:grpSpPr>
          <a:xfrm>
            <a:off x="1372428" y="5904177"/>
            <a:ext cx="150831" cy="353086"/>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977259" y="5877231"/>
            <a:ext cx="332159" cy="403970"/>
            <a:chOff x="921147" y="2673903"/>
            <a:chExt cx="2035043" cy="2195257"/>
          </a:xfrm>
        </p:grpSpPr>
        <p:sp>
          <p:nvSpPr>
            <p:cNvPr id="15" name="台形 14"/>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rot="18523230">
              <a:off x="289583" y="3305467"/>
              <a:ext cx="1602719" cy="339591"/>
              <a:chOff x="1084045" y="2295821"/>
              <a:chExt cx="1399064" cy="288032"/>
            </a:xfrm>
          </p:grpSpPr>
          <p:grpSp>
            <p:nvGrpSpPr>
              <p:cNvPr id="22" name="図形グループ 21"/>
              <p:cNvGrpSpPr/>
              <p:nvPr/>
            </p:nvGrpSpPr>
            <p:grpSpPr>
              <a:xfrm>
                <a:off x="1084045" y="2295821"/>
                <a:ext cx="1399064" cy="288032"/>
                <a:chOff x="531457" y="2456892"/>
                <a:chExt cx="1399064" cy="288032"/>
              </a:xfrm>
            </p:grpSpPr>
            <p:sp>
              <p:nvSpPr>
                <p:cNvPr id="24" name="正方形/長方形 23"/>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円/楕円 22"/>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円/楕円 17"/>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台形 20"/>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29"/>
          <p:cNvGrpSpPr/>
          <p:nvPr/>
        </p:nvGrpSpPr>
        <p:grpSpPr>
          <a:xfrm>
            <a:off x="2981173" y="5826998"/>
            <a:ext cx="407275" cy="377525"/>
            <a:chOff x="-62676" y="3965594"/>
            <a:chExt cx="679541" cy="593816"/>
          </a:xfrm>
        </p:grpSpPr>
        <p:sp>
          <p:nvSpPr>
            <p:cNvPr id="31" name="角丸四角形 30"/>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5">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3" name="図形グループ 32"/>
          <p:cNvGrpSpPr/>
          <p:nvPr/>
        </p:nvGrpSpPr>
        <p:grpSpPr>
          <a:xfrm>
            <a:off x="3309745" y="5927944"/>
            <a:ext cx="204548" cy="349965"/>
            <a:chOff x="1140657" y="4229811"/>
            <a:chExt cx="341289" cy="550466"/>
          </a:xfrm>
        </p:grpSpPr>
        <p:sp>
          <p:nvSpPr>
            <p:cNvPr id="34" name="角丸四角形 3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p:cNvPicPr>
              <a:picLocks noChangeAspect="1"/>
            </p:cNvPicPr>
            <p:nvPr/>
          </p:nvPicPr>
          <p:blipFill>
            <a:blip r:embed="rId6">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26" name="図形グループ 25"/>
          <p:cNvGrpSpPr/>
          <p:nvPr/>
        </p:nvGrpSpPr>
        <p:grpSpPr>
          <a:xfrm>
            <a:off x="3578382" y="5885881"/>
            <a:ext cx="125894" cy="372746"/>
            <a:chOff x="5118100" y="4941610"/>
            <a:chExt cx="190500" cy="405090"/>
          </a:xfrm>
        </p:grpSpPr>
        <p:sp>
          <p:nvSpPr>
            <p:cNvPr id="27" name="正方形/長方形 2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5778" y="5913324"/>
            <a:ext cx="372541" cy="372541"/>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7771" y="5924295"/>
            <a:ext cx="334332" cy="334332"/>
          </a:xfrm>
          <a:prstGeom prst="rect">
            <a:avLst/>
          </a:prstGeom>
        </p:spPr>
      </p:pic>
      <p:pic>
        <p:nvPicPr>
          <p:cNvPr id="38" name="図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4679" y="5925971"/>
            <a:ext cx="443541" cy="332656"/>
          </a:xfrm>
          <a:prstGeom prst="rect">
            <a:avLst/>
          </a:prstGeom>
        </p:spPr>
      </p:pic>
      <p:pic>
        <p:nvPicPr>
          <p:cNvPr id="40" name="図 39"/>
          <p:cNvPicPr>
            <a:picLocks noChangeAspect="1"/>
          </p:cNvPicPr>
          <p:nvPr/>
        </p:nvPicPr>
        <p:blipFill>
          <a:blip r:embed="rId10"/>
          <a:stretch>
            <a:fillRect/>
          </a:stretch>
        </p:blipFill>
        <p:spPr>
          <a:xfrm>
            <a:off x="7251235" y="5777814"/>
            <a:ext cx="739257" cy="591789"/>
          </a:xfrm>
          <a:prstGeom prst="rect">
            <a:avLst/>
          </a:prstGeom>
        </p:spPr>
      </p:pic>
      <p:sp>
        <p:nvSpPr>
          <p:cNvPr id="47" name="テキスト ボックス 46"/>
          <p:cNvSpPr txBox="1"/>
          <p:nvPr/>
        </p:nvSpPr>
        <p:spPr>
          <a:xfrm>
            <a:off x="1237178" y="6344817"/>
            <a:ext cx="433388" cy="276999"/>
          </a:xfrm>
          <a:prstGeom prst="rect">
            <a:avLst/>
          </a:prstGeom>
          <a:noFill/>
        </p:spPr>
        <p:txBody>
          <a:bodyPr wrap="none" rtlCol="0">
            <a:spAutoFit/>
          </a:bodyPr>
          <a:lstStyle/>
          <a:p>
            <a:pPr algn="ctr"/>
            <a:r>
              <a:rPr lang="en-US" altLang="ja-JP" sz="1200" dirty="0" err="1" smtClean="0">
                <a:latin typeface="Meiryo" charset="-128"/>
                <a:ea typeface="Meiryo" charset="-128"/>
                <a:cs typeface="Meiryo" charset="-128"/>
              </a:rPr>
              <a:t>IoT</a:t>
            </a:r>
            <a:endParaRPr kumimoji="1" lang="ja-JP" altLang="en-US" sz="1200" dirty="0">
              <a:latin typeface="Meiryo" charset="-128"/>
              <a:ea typeface="Meiryo" charset="-128"/>
              <a:cs typeface="Meiryo" charset="-128"/>
            </a:endParaRPr>
          </a:p>
        </p:txBody>
      </p:sp>
      <p:sp>
        <p:nvSpPr>
          <p:cNvPr id="48" name="テキスト ボックス 47"/>
          <p:cNvSpPr txBox="1"/>
          <p:nvPr/>
        </p:nvSpPr>
        <p:spPr>
          <a:xfrm>
            <a:off x="2400308" y="6336517"/>
            <a:ext cx="1944216"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モバイル・ウェアラブル</a:t>
            </a:r>
            <a:endParaRPr kumimoji="1" lang="ja-JP" altLang="en-US" sz="1200" dirty="0">
              <a:latin typeface="Meiryo" charset="-128"/>
              <a:ea typeface="Meiryo" charset="-128"/>
              <a:cs typeface="Meiryo" charset="-128"/>
            </a:endParaRPr>
          </a:p>
        </p:txBody>
      </p:sp>
      <p:sp>
        <p:nvSpPr>
          <p:cNvPr id="49" name="テキスト ボックス 48"/>
          <p:cNvSpPr txBox="1"/>
          <p:nvPr/>
        </p:nvSpPr>
        <p:spPr>
          <a:xfrm>
            <a:off x="4864674" y="6325535"/>
            <a:ext cx="1723550" cy="276999"/>
          </a:xfrm>
          <a:prstGeom prst="rect">
            <a:avLst/>
          </a:prstGeom>
          <a:noFill/>
        </p:spPr>
        <p:txBody>
          <a:bodyPr wrap="none" rtlCol="0">
            <a:spAutoFit/>
          </a:bodyPr>
          <a:lstStyle/>
          <a:p>
            <a:pPr algn="ctr"/>
            <a:r>
              <a:rPr kumimoji="1" lang="ja-JP" altLang="en-US" sz="1200" smtClean="0">
                <a:latin typeface="Meiryo" charset="-128"/>
                <a:ea typeface="Meiryo" charset="-128"/>
                <a:cs typeface="Meiryo" charset="-128"/>
              </a:rPr>
              <a:t>ソーシャル・メディア</a:t>
            </a:r>
            <a:endParaRPr kumimoji="1" lang="ja-JP" altLang="en-US" sz="1200" dirty="0">
              <a:latin typeface="Meiryo" charset="-128"/>
              <a:ea typeface="Meiryo" charset="-128"/>
              <a:cs typeface="Meiryo" charset="-128"/>
            </a:endParaRPr>
          </a:p>
        </p:txBody>
      </p:sp>
      <p:sp>
        <p:nvSpPr>
          <p:cNvPr id="50" name="テキスト ボックス 49"/>
          <p:cNvSpPr txBox="1"/>
          <p:nvPr/>
        </p:nvSpPr>
        <p:spPr>
          <a:xfrm>
            <a:off x="7038348" y="6326015"/>
            <a:ext cx="1107997" cy="276999"/>
          </a:xfrm>
          <a:prstGeom prst="rect">
            <a:avLst/>
          </a:prstGeom>
          <a:noFill/>
        </p:spPr>
        <p:txBody>
          <a:bodyPr wrap="none" rtlCol="0">
            <a:spAutoFit/>
          </a:bodyPr>
          <a:lstStyle/>
          <a:p>
            <a:pPr algn="ctr"/>
            <a:r>
              <a:rPr kumimoji="1" lang="ja-JP" altLang="en-US" sz="1200" dirty="0" smtClean="0">
                <a:latin typeface="Meiryo" charset="-128"/>
                <a:ea typeface="Meiryo" charset="-128"/>
                <a:cs typeface="Meiryo" charset="-128"/>
              </a:rPr>
              <a:t>ウェブサイト</a:t>
            </a:r>
            <a:endParaRPr kumimoji="1" lang="ja-JP" altLang="en-US" sz="1200" dirty="0">
              <a:latin typeface="Meiryo" charset="-128"/>
              <a:ea typeface="Meiryo" charset="-128"/>
              <a:cs typeface="Meiryo" charset="-128"/>
            </a:endParaRPr>
          </a:p>
        </p:txBody>
      </p:sp>
      <p:cxnSp>
        <p:nvCxnSpPr>
          <p:cNvPr id="56" name="曲線コネクタ 55"/>
          <p:cNvCxnSpPr>
            <a:endCxn id="6" idx="3"/>
          </p:cNvCxnSpPr>
          <p:nvPr/>
        </p:nvCxnSpPr>
        <p:spPr>
          <a:xfrm flipV="1">
            <a:off x="1523259" y="4134855"/>
            <a:ext cx="3050719" cy="1642960"/>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曲線コネクタ 59"/>
          <p:cNvCxnSpPr>
            <a:endCxn id="6" idx="3"/>
          </p:cNvCxnSpPr>
          <p:nvPr/>
        </p:nvCxnSpPr>
        <p:spPr>
          <a:xfrm rot="5400000" flipH="1" flipV="1">
            <a:off x="3130086" y="4411605"/>
            <a:ext cx="1720641" cy="1167143"/>
          </a:xfrm>
          <a:prstGeom prst="curvedConnector3">
            <a:avLst>
              <a:gd name="adj1" fmla="val 2360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曲線コネクタ 64"/>
          <p:cNvCxnSpPr>
            <a:endCxn id="6" idx="3"/>
          </p:cNvCxnSpPr>
          <p:nvPr/>
        </p:nvCxnSpPr>
        <p:spPr>
          <a:xfrm rot="16200000" flipV="1">
            <a:off x="4269823" y="4439010"/>
            <a:ext cx="1769322" cy="1161012"/>
          </a:xfrm>
          <a:prstGeom prst="curvedConnector3">
            <a:avLst>
              <a:gd name="adj1" fmla="val 2502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曲線コネクタ 68"/>
          <p:cNvCxnSpPr>
            <a:endCxn id="6" idx="3"/>
          </p:cNvCxnSpPr>
          <p:nvPr/>
        </p:nvCxnSpPr>
        <p:spPr>
          <a:xfrm rot="10800000">
            <a:off x="4573978" y="4134855"/>
            <a:ext cx="2950350" cy="1626476"/>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3598958" y="4810313"/>
            <a:ext cx="198002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インターネット</a:t>
            </a:r>
            <a:endParaRPr kumimoji="1" lang="ja-JP" altLang="en-US" sz="2000" b="1" dirty="0">
              <a:solidFill>
                <a:schemeClr val="bg1"/>
              </a:solidFill>
              <a:latin typeface="Meiryo" charset="-128"/>
              <a:ea typeface="Meiryo" charset="-128"/>
              <a:cs typeface="Meiryo" charset="-128"/>
            </a:endParaRPr>
          </a:p>
        </p:txBody>
      </p:sp>
      <p:sp>
        <p:nvSpPr>
          <p:cNvPr id="80" name="三角形 79"/>
          <p:cNvSpPr/>
          <p:nvPr/>
        </p:nvSpPr>
        <p:spPr>
          <a:xfrm flipV="1">
            <a:off x="611558" y="1447650"/>
            <a:ext cx="7920882" cy="1626475"/>
          </a:xfrm>
          <a:prstGeom prst="triangle">
            <a:avLst>
              <a:gd name="adj" fmla="val 49923"/>
            </a:avLst>
          </a:prstGeom>
          <a:gradFill flip="none" rotWithShape="1">
            <a:gsLst>
              <a:gs pos="0">
                <a:srgbClr val="0070C0"/>
              </a:gs>
              <a:gs pos="100000">
                <a:schemeClr val="accent3">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5343615" y="1772815"/>
            <a:ext cx="3188825" cy="208823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611560" y="1771484"/>
            <a:ext cx="3188825" cy="208823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descr="11105b75.jpg"/>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3247" y="2164241"/>
            <a:ext cx="1591052" cy="1376075"/>
          </a:xfrm>
          <a:prstGeom prst="rect">
            <a:avLst/>
          </a:prstGeom>
        </p:spPr>
      </p:pic>
      <p:pic>
        <p:nvPicPr>
          <p:cNvPr id="4" name="図 3" descr="brain-illustration-1940x900_35269.jpg"/>
          <p:cNvPicPr>
            <a:picLocks noChangeAspect="1"/>
          </p:cNvPicPr>
          <p:nvPr/>
        </p:nvPicPr>
        <p:blipFill>
          <a:blip r:embed="rId1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672546" y="2259806"/>
            <a:ext cx="2258582" cy="1220848"/>
          </a:xfrm>
          <a:prstGeom prst="rect">
            <a:avLst/>
          </a:prstGeom>
        </p:spPr>
      </p:pic>
      <p:pic>
        <p:nvPicPr>
          <p:cNvPr id="7" name="図 6"/>
          <p:cNvPicPr>
            <a:picLocks noChangeAspect="1"/>
          </p:cNvPicPr>
          <p:nvPr/>
        </p:nvPicPr>
        <p:blipFill>
          <a:blip r:embed="rId13"/>
          <a:stretch>
            <a:fillRect/>
          </a:stretch>
        </p:blipFill>
        <p:spPr>
          <a:xfrm>
            <a:off x="5813598" y="2279270"/>
            <a:ext cx="2060214" cy="776802"/>
          </a:xfrm>
          <a:prstGeom prst="rect">
            <a:avLst/>
          </a:prstGeom>
        </p:spPr>
      </p:pic>
      <p:pic>
        <p:nvPicPr>
          <p:cNvPr id="8" name="図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6694" y="2347188"/>
            <a:ext cx="1163756" cy="936824"/>
          </a:xfrm>
          <a:prstGeom prst="rect">
            <a:avLst/>
          </a:prstGeom>
        </p:spPr>
      </p:pic>
      <p:sp>
        <p:nvSpPr>
          <p:cNvPr id="41" name="テキスト ボックス 40"/>
          <p:cNvSpPr txBox="1"/>
          <p:nvPr/>
        </p:nvSpPr>
        <p:spPr>
          <a:xfrm>
            <a:off x="1315192" y="1916798"/>
            <a:ext cx="172354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sp>
        <p:nvSpPr>
          <p:cNvPr id="42" name="テキスト ボックス 41"/>
          <p:cNvSpPr txBox="1"/>
          <p:nvPr/>
        </p:nvSpPr>
        <p:spPr>
          <a:xfrm>
            <a:off x="5813598" y="1863451"/>
            <a:ext cx="2324675" cy="400110"/>
          </a:xfrm>
          <a:prstGeom prst="rect">
            <a:avLst/>
          </a:prstGeom>
          <a:noFill/>
        </p:spPr>
        <p:txBody>
          <a:bodyPr wrap="none" rtlCol="0">
            <a:spAutoFit/>
          </a:bodyPr>
          <a:lstStyle/>
          <a:p>
            <a:r>
              <a:rPr lang="en-US" altLang="ja-JP" sz="2000" b="1" dirty="0" smtClean="0">
                <a:solidFill>
                  <a:schemeClr val="bg1"/>
                </a:solidFill>
                <a:latin typeface="Meiryo" charset="-128"/>
                <a:ea typeface="Meiryo" charset="-128"/>
                <a:cs typeface="Meiryo" charset="-128"/>
              </a:rPr>
              <a:t>GPU</a:t>
            </a:r>
            <a:r>
              <a:rPr lang="ja-JP" altLang="en-US" sz="800" b="1" dirty="0" smtClean="0">
                <a:solidFill>
                  <a:schemeClr val="bg1"/>
                </a:solidFill>
                <a:latin typeface="Meiryo" charset="-128"/>
                <a:ea typeface="Meiryo" charset="-128"/>
                <a:cs typeface="Meiryo" charset="-128"/>
              </a:rPr>
              <a:t>（</a:t>
            </a:r>
            <a:r>
              <a:rPr lang="en-US" altLang="ja-JP" sz="800" b="1" dirty="0">
                <a:solidFill>
                  <a:schemeClr val="bg1"/>
                </a:solidFill>
                <a:latin typeface="Meiryo" charset="-128"/>
                <a:ea typeface="Meiryo" charset="-128"/>
                <a:cs typeface="Meiryo" charset="-128"/>
              </a:rPr>
              <a:t>Graphics Processing Unit</a:t>
            </a:r>
            <a:r>
              <a:rPr lang="ja-JP" altLang="en-US" sz="800" b="1" dirty="0" smtClean="0">
                <a:solidFill>
                  <a:schemeClr val="bg1"/>
                </a:solidFill>
                <a:latin typeface="Meiryo" charset="-128"/>
                <a:ea typeface="Meiryo" charset="-128"/>
                <a:cs typeface="Meiryo" charset="-128"/>
              </a:rPr>
              <a:t>）</a:t>
            </a:r>
            <a:endParaRPr kumimoji="1" lang="ja-JP" altLang="en-US" sz="800" b="1" dirty="0">
              <a:solidFill>
                <a:schemeClr val="bg1"/>
              </a:solidFill>
              <a:latin typeface="Meiryo" charset="-128"/>
              <a:ea typeface="Meiryo" charset="-128"/>
              <a:cs typeface="Meiryo" charset="-128"/>
            </a:endParaRPr>
          </a:p>
        </p:txBody>
      </p:sp>
      <p:sp>
        <p:nvSpPr>
          <p:cNvPr id="43" name="テキスト ボックス 42"/>
          <p:cNvSpPr txBox="1"/>
          <p:nvPr/>
        </p:nvSpPr>
        <p:spPr>
          <a:xfrm>
            <a:off x="1220623" y="3437684"/>
            <a:ext cx="1877437"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脳科学の研究成果を反映</a:t>
            </a:r>
            <a:endParaRPr kumimoji="1" lang="ja-JP" altLang="en-US" sz="1200" dirty="0">
              <a:solidFill>
                <a:schemeClr val="bg1"/>
              </a:solidFill>
              <a:latin typeface="Meiryo" charset="-128"/>
              <a:ea typeface="Meiryo" charset="-128"/>
              <a:cs typeface="Meiryo" charset="-128"/>
            </a:endParaRPr>
          </a:p>
        </p:txBody>
      </p:sp>
      <p:sp>
        <p:nvSpPr>
          <p:cNvPr id="44" name="テキスト ボックス 43"/>
          <p:cNvSpPr txBox="1"/>
          <p:nvPr/>
        </p:nvSpPr>
        <p:spPr>
          <a:xfrm>
            <a:off x="6014433" y="3444995"/>
            <a:ext cx="2185214"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高速・並列・大規模計算能力</a:t>
            </a:r>
            <a:endParaRPr kumimoji="1" lang="ja-JP" altLang="en-US" sz="1200" dirty="0">
              <a:solidFill>
                <a:schemeClr val="bg1"/>
              </a:solidFill>
              <a:latin typeface="Meiryo" charset="-128"/>
              <a:ea typeface="Meiryo" charset="-128"/>
              <a:cs typeface="Meiryo" charset="-128"/>
            </a:endParaRPr>
          </a:p>
        </p:txBody>
      </p:sp>
      <p:sp>
        <p:nvSpPr>
          <p:cNvPr id="78" name="正方形/長方形 77"/>
          <p:cNvSpPr/>
          <p:nvPr/>
        </p:nvSpPr>
        <p:spPr>
          <a:xfrm>
            <a:off x="611559" y="861914"/>
            <a:ext cx="7920881" cy="5901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0432FF"/>
                </a:solidFill>
                <a:latin typeface="Meiryo" charset="-128"/>
                <a:ea typeface="Meiryo" charset="-128"/>
                <a:cs typeface="Meiryo" charset="-128"/>
              </a:rPr>
              <a:t>人工知能</a:t>
            </a:r>
            <a:r>
              <a:rPr lang="ja-JP" altLang="en-US" sz="2400" dirty="0">
                <a:solidFill>
                  <a:srgbClr val="0432FF"/>
                </a:solidFill>
                <a:latin typeface="Meiryo" charset="-128"/>
                <a:ea typeface="Meiryo" charset="-128"/>
                <a:cs typeface="Meiryo" charset="-128"/>
              </a:rPr>
              <a:t>（</a:t>
            </a:r>
            <a:r>
              <a:rPr lang="en-US" altLang="ja-JP" sz="2400" dirty="0">
                <a:solidFill>
                  <a:srgbClr val="0432FF"/>
                </a:solidFill>
                <a:latin typeface="Meiryo" charset="-128"/>
                <a:ea typeface="Meiryo" charset="-128"/>
                <a:cs typeface="Meiryo" charset="-128"/>
              </a:rPr>
              <a:t>Artificial </a:t>
            </a:r>
            <a:r>
              <a:rPr lang="en-US" altLang="ja-JP" sz="2400" dirty="0" smtClean="0">
                <a:solidFill>
                  <a:srgbClr val="0432FF"/>
                </a:solidFill>
                <a:latin typeface="Meiryo" charset="-128"/>
                <a:ea typeface="Meiryo" charset="-128"/>
                <a:cs typeface="Meiryo" charset="-128"/>
              </a:rPr>
              <a:t>Intelligence</a:t>
            </a:r>
            <a:r>
              <a:rPr lang="ja-JP" altLang="en-US" sz="2400" dirty="0" smtClean="0">
                <a:solidFill>
                  <a:srgbClr val="0432FF"/>
                </a:solidFill>
                <a:latin typeface="Meiryo" charset="-128"/>
                <a:ea typeface="Meiryo" charset="-128"/>
                <a:cs typeface="Meiryo" charset="-128"/>
              </a:rPr>
              <a:t>）</a:t>
            </a:r>
            <a:endParaRPr lang="ja-JP" altLang="en-US" sz="2400" dirty="0">
              <a:solidFill>
                <a:srgbClr val="0432FF"/>
              </a:solidFill>
              <a:latin typeface="Meiryo" charset="-128"/>
              <a:ea typeface="Meiryo" charset="-128"/>
              <a:cs typeface="Meiryo" charset="-128"/>
            </a:endParaRPr>
          </a:p>
        </p:txBody>
      </p:sp>
      <p:sp>
        <p:nvSpPr>
          <p:cNvPr id="6" name="円柱 5"/>
          <p:cNvSpPr/>
          <p:nvPr/>
        </p:nvSpPr>
        <p:spPr>
          <a:xfrm>
            <a:off x="3379788" y="3074128"/>
            <a:ext cx="2388379" cy="106072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FFFFFF"/>
                </a:solidFill>
                <a:latin typeface="Meiryo" charset="-128"/>
                <a:ea typeface="Meiryo" charset="-128"/>
                <a:cs typeface="Meiryo" charset="-128"/>
              </a:rPr>
              <a:t>ビッグデータ</a:t>
            </a:r>
            <a:endParaRPr kumimoji="1" lang="ja-JP" altLang="en-US" sz="20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722561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「記号処理」から「パターン認識」へ</a:t>
            </a:r>
            <a:endParaRPr kumimoji="1" lang="ja-JP" altLang="en-US" dirty="0"/>
          </a:p>
        </p:txBody>
      </p:sp>
      <p:sp>
        <p:nvSpPr>
          <p:cNvPr id="4" name="正方形/長方形 3"/>
          <p:cNvSpPr/>
          <p:nvPr/>
        </p:nvSpPr>
        <p:spPr>
          <a:xfrm>
            <a:off x="1475656" y="1299206"/>
            <a:ext cx="3508406" cy="108012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コンピューターの登場</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数値計算だけではなく</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記号処理への適用拡大</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475656" y="2492150"/>
            <a:ext cx="3508406"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論理的思考の機械化</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2400" dirty="0" smtClean="0">
                <a:solidFill>
                  <a:srgbClr val="FFFFFF"/>
                </a:solidFill>
                <a:latin typeface="Meiryo" charset="-128"/>
                <a:ea typeface="Meiryo" charset="-128"/>
                <a:cs typeface="Meiryo" charset="-128"/>
              </a:rPr>
              <a:t>論理計算・記号処理</a:t>
            </a:r>
            <a:endParaRPr kumimoji="1" lang="ja-JP" altLang="en-US" sz="2400" dirty="0">
              <a:solidFill>
                <a:srgbClr val="FFFFFF"/>
              </a:solidFill>
              <a:latin typeface="Meiryo" charset="-128"/>
              <a:ea typeface="Meiryo" charset="-128"/>
              <a:cs typeface="Meiryo" charset="-128"/>
            </a:endParaRPr>
          </a:p>
        </p:txBody>
      </p:sp>
      <p:sp>
        <p:nvSpPr>
          <p:cNvPr id="6" name="ホームベース 5"/>
          <p:cNvSpPr/>
          <p:nvPr/>
        </p:nvSpPr>
        <p:spPr>
          <a:xfrm>
            <a:off x="323528" y="1299206"/>
            <a:ext cx="1080120" cy="1080120"/>
          </a:xfrm>
          <a:prstGeom prst="homePlate">
            <a:avLst>
              <a:gd name="adj" fmla="val 24053"/>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a:off x="323528" y="2492150"/>
            <a:ext cx="1080120" cy="1080120"/>
          </a:xfrm>
          <a:prstGeom prst="homePlate">
            <a:avLst>
              <a:gd name="adj" fmla="val 2405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475656" y="5013176"/>
            <a:ext cx="3508406" cy="108012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ルールベース</a:t>
            </a:r>
            <a:endParaRPr kumimoji="1" lang="en-US" altLang="ja-JP" sz="2000" b="1" dirty="0" smtClean="0">
              <a:solidFill>
                <a:srgbClr val="FFFFFF"/>
              </a:solidFill>
              <a:latin typeface="Meiryo" charset="-128"/>
              <a:ea typeface="Meiryo" charset="-128"/>
              <a:cs typeface="Meiryo" charset="-128"/>
            </a:endParaRPr>
          </a:p>
          <a:p>
            <a:pPr algn="ctr"/>
            <a:endParaRPr lang="en-US" altLang="ja-JP" sz="500" b="1"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人間が知識を記述する</a:t>
            </a:r>
            <a:endParaRPr kumimoji="1" lang="ja-JP" altLang="en-US" sz="1400" dirty="0">
              <a:solidFill>
                <a:srgbClr val="FFFFFF"/>
              </a:solidFill>
              <a:latin typeface="Meiryo" charset="-128"/>
              <a:ea typeface="Meiryo" charset="-128"/>
              <a:cs typeface="Meiryo" charset="-128"/>
            </a:endParaRPr>
          </a:p>
        </p:txBody>
      </p:sp>
      <p:sp>
        <p:nvSpPr>
          <p:cNvPr id="9" name="ホームベース 8"/>
          <p:cNvSpPr/>
          <p:nvPr/>
        </p:nvSpPr>
        <p:spPr>
          <a:xfrm>
            <a:off x="323528" y="5013176"/>
            <a:ext cx="1080120" cy="1080120"/>
          </a:xfrm>
          <a:prstGeom prst="homePlate">
            <a:avLst>
              <a:gd name="adj" fmla="val 24053"/>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248076" y="1299206"/>
            <a:ext cx="3572073" cy="108012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コンピューター性能の向上</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大規模並列処理技術の向上</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利用可能データの拡大</a:t>
            </a:r>
            <a:endParaRPr kumimoji="1" lang="ja-JP" altLang="en-US" sz="2000" dirty="0">
              <a:solidFill>
                <a:srgbClr val="FFFFFF"/>
              </a:solidFill>
              <a:latin typeface="Meiryo" charset="-128"/>
              <a:ea typeface="Meiryo" charset="-128"/>
              <a:cs typeface="Meiryo" charset="-128"/>
            </a:endParaRPr>
          </a:p>
        </p:txBody>
      </p:sp>
      <p:sp>
        <p:nvSpPr>
          <p:cNvPr id="11" name="正方形/長方形 10"/>
          <p:cNvSpPr/>
          <p:nvPr/>
        </p:nvSpPr>
        <p:spPr>
          <a:xfrm>
            <a:off x="5248076" y="2492150"/>
            <a:ext cx="3572073"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感覚的思考の機械化</a:t>
            </a:r>
            <a:endParaRPr kumimoji="1" lang="en-US" altLang="ja-JP" sz="2400" b="1" dirty="0" smtClean="0">
              <a:solidFill>
                <a:srgbClr val="FFFFFF"/>
              </a:solidFill>
              <a:latin typeface="Meiryo" charset="-128"/>
              <a:ea typeface="Meiryo" charset="-128"/>
              <a:cs typeface="Meiryo" charset="-128"/>
            </a:endParaRPr>
          </a:p>
          <a:p>
            <a:pPr algn="ctr"/>
            <a:r>
              <a:rPr lang="ja-JP" altLang="en-US" sz="2400" dirty="0" smtClean="0">
                <a:solidFill>
                  <a:srgbClr val="FFFFFF"/>
                </a:solidFill>
                <a:latin typeface="Meiryo" charset="-128"/>
                <a:ea typeface="Meiryo" charset="-128"/>
                <a:cs typeface="Meiryo" charset="-128"/>
              </a:rPr>
              <a:t>パターン認識</a:t>
            </a:r>
            <a:endParaRPr kumimoji="1" lang="ja-JP" altLang="en-US" sz="2400" dirty="0">
              <a:solidFill>
                <a:srgbClr val="FFFFFF"/>
              </a:solidFill>
              <a:latin typeface="Meiryo" charset="-128"/>
              <a:ea typeface="Meiryo" charset="-128"/>
              <a:cs typeface="Meiryo" charset="-128"/>
            </a:endParaRPr>
          </a:p>
        </p:txBody>
      </p:sp>
      <p:sp>
        <p:nvSpPr>
          <p:cNvPr id="12" name="正方形/長方形 11"/>
          <p:cNvSpPr/>
          <p:nvPr/>
        </p:nvSpPr>
        <p:spPr>
          <a:xfrm>
            <a:off x="5248076" y="5013176"/>
            <a:ext cx="3572073" cy="10801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確率・統計的</a:t>
            </a:r>
            <a:r>
              <a:rPr lang="ja-JP" altLang="en-US" sz="1400" dirty="0" smtClean="0">
                <a:solidFill>
                  <a:srgbClr val="FFFFFF"/>
                </a:solidFill>
                <a:latin typeface="Meiryo" charset="-128"/>
                <a:ea typeface="Meiryo" charset="-128"/>
                <a:cs typeface="Meiryo" charset="-128"/>
              </a:rPr>
              <a:t>アプローチから</a:t>
            </a:r>
            <a:endParaRPr lang="en-US" altLang="ja-JP" sz="1400" dirty="0" smtClean="0">
              <a:solidFill>
                <a:srgbClr val="FFFFFF"/>
              </a:solidFill>
              <a:latin typeface="Meiryo" charset="-128"/>
              <a:ea typeface="Meiryo" charset="-128"/>
              <a:cs typeface="Meiryo" charset="-128"/>
            </a:endParaRPr>
          </a:p>
          <a:p>
            <a:pPr algn="ctr"/>
            <a:r>
              <a:rPr kumimoji="1" lang="ja-JP" altLang="en-US" sz="2000" b="1" dirty="0" smtClean="0">
                <a:solidFill>
                  <a:srgbClr val="FFFFFF"/>
                </a:solidFill>
                <a:latin typeface="Meiryo" charset="-128"/>
                <a:ea typeface="Meiryo" charset="-128"/>
                <a:cs typeface="Meiryo" charset="-128"/>
              </a:rPr>
              <a:t>脳科学的アプローチ</a:t>
            </a:r>
            <a:endParaRPr kumimoji="1" lang="en-US" altLang="ja-JP" sz="2000" b="1" dirty="0" smtClean="0">
              <a:solidFill>
                <a:srgbClr val="FFFFFF"/>
              </a:solidFill>
              <a:latin typeface="Meiryo" charset="-128"/>
              <a:ea typeface="Meiryo" charset="-128"/>
              <a:cs typeface="Meiryo" charset="-128"/>
            </a:endParaRPr>
          </a:p>
          <a:p>
            <a:pPr algn="ctr"/>
            <a:endParaRPr lang="en-US" altLang="ja-JP" sz="500" b="1" dirty="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データから知識を見つけ出す</a:t>
            </a:r>
            <a:endParaRPr kumimoji="1" lang="ja-JP" altLang="en-US" sz="1400" dirty="0">
              <a:solidFill>
                <a:srgbClr val="FFFFFF"/>
              </a:solidFill>
              <a:latin typeface="Meiryo" charset="-128"/>
              <a:ea typeface="Meiryo" charset="-128"/>
              <a:cs typeface="Meiryo" charset="-128"/>
            </a:endParaRPr>
          </a:p>
        </p:txBody>
      </p:sp>
      <p:sp>
        <p:nvSpPr>
          <p:cNvPr id="13" name="テキスト ボックス 12"/>
          <p:cNvSpPr txBox="1"/>
          <p:nvPr/>
        </p:nvSpPr>
        <p:spPr>
          <a:xfrm>
            <a:off x="1403648" y="836712"/>
            <a:ext cx="1492716" cy="400110"/>
          </a:xfrm>
          <a:prstGeom prst="rect">
            <a:avLst/>
          </a:prstGeom>
          <a:noFill/>
        </p:spPr>
        <p:txBody>
          <a:bodyPr wrap="none" rtlCol="0">
            <a:spAutoFit/>
          </a:bodyPr>
          <a:lstStyle/>
          <a:p>
            <a:pPr algn="r"/>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〜2000</a:t>
            </a:r>
            <a:r>
              <a:rPr kumimoji="1" lang="ja-JP" altLang="en-US" sz="2000" dirty="0" smtClean="0">
                <a:solidFill>
                  <a:schemeClr val="tx1">
                    <a:lumMod val="65000"/>
                    <a:lumOff val="35000"/>
                  </a:schemeClr>
                </a:solidFill>
                <a:latin typeface="Hiragino Kaku Gothic Std W8" charset="-128"/>
                <a:ea typeface="Hiragino Kaku Gothic Std W8" charset="-128"/>
                <a:cs typeface="Hiragino Kaku Gothic Std W8" charset="-128"/>
              </a:rPr>
              <a:t>年</a:t>
            </a:r>
            <a:endParaRPr kumimoji="1" lang="ja-JP" altLang="en-US" sz="2000" dirty="0">
              <a:solidFill>
                <a:schemeClr val="tx1">
                  <a:lumMod val="65000"/>
                  <a:lumOff val="35000"/>
                </a:schemeClr>
              </a:solidFill>
              <a:latin typeface="Hiragino Kaku Gothic Std W8" charset="-128"/>
              <a:ea typeface="Hiragino Kaku Gothic Std W8" charset="-128"/>
              <a:cs typeface="Hiragino Kaku Gothic Std W8" charset="-128"/>
            </a:endParaRPr>
          </a:p>
        </p:txBody>
      </p:sp>
      <p:sp>
        <p:nvSpPr>
          <p:cNvPr id="14" name="テキスト ボックス 13"/>
          <p:cNvSpPr txBox="1"/>
          <p:nvPr/>
        </p:nvSpPr>
        <p:spPr>
          <a:xfrm>
            <a:off x="5146308" y="836712"/>
            <a:ext cx="1492716" cy="400110"/>
          </a:xfrm>
          <a:prstGeom prst="rect">
            <a:avLst/>
          </a:prstGeom>
          <a:noFill/>
        </p:spPr>
        <p:txBody>
          <a:bodyPr wrap="none" rtlCol="0">
            <a:spAutoFit/>
          </a:bodyPr>
          <a:lstStyle/>
          <a:p>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2000</a:t>
            </a:r>
            <a:r>
              <a:rPr kumimoji="1" lang="ja-JP" altLang="en-US" sz="2000" dirty="0" smtClean="0">
                <a:solidFill>
                  <a:schemeClr val="tx1">
                    <a:lumMod val="65000"/>
                    <a:lumOff val="35000"/>
                  </a:schemeClr>
                </a:solidFill>
                <a:latin typeface="Hiragino Kaku Gothic Std W8" charset="-128"/>
                <a:ea typeface="Hiragino Kaku Gothic Std W8" charset="-128"/>
                <a:cs typeface="Hiragino Kaku Gothic Std W8" charset="-128"/>
              </a:rPr>
              <a:t>年</a:t>
            </a:r>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a:t>
            </a:r>
            <a:endParaRPr kumimoji="1" lang="ja-JP" altLang="en-US" sz="2000" dirty="0">
              <a:solidFill>
                <a:schemeClr val="tx1">
                  <a:lumMod val="65000"/>
                  <a:lumOff val="35000"/>
                </a:schemeClr>
              </a:solidFill>
              <a:latin typeface="Hiragino Kaku Gothic Std W8" charset="-128"/>
              <a:ea typeface="Hiragino Kaku Gothic Std W8" charset="-128"/>
              <a:cs typeface="Hiragino Kaku Gothic Std W8" charset="-128"/>
            </a:endParaRPr>
          </a:p>
        </p:txBody>
      </p:sp>
      <p:sp>
        <p:nvSpPr>
          <p:cNvPr id="15" name="テキスト ボックス 14"/>
          <p:cNvSpPr txBox="1"/>
          <p:nvPr/>
        </p:nvSpPr>
        <p:spPr>
          <a:xfrm>
            <a:off x="460091" y="1371214"/>
            <a:ext cx="615553" cy="945728"/>
          </a:xfrm>
          <a:prstGeom prst="rect">
            <a:avLst/>
          </a:prstGeom>
          <a:noFill/>
        </p:spPr>
        <p:txBody>
          <a:bodyPr vert="eaVert" wrap="square" rtlCol="0">
            <a:spAutoFit/>
          </a:bodyPr>
          <a:lstStyle/>
          <a:p>
            <a:r>
              <a:rPr kumimoji="1" lang="ja-JP" altLang="en-US" sz="2800" b="1" dirty="0" smtClean="0">
                <a:solidFill>
                  <a:schemeClr val="bg1"/>
                </a:solidFill>
                <a:latin typeface="Meiryo" charset="-128"/>
                <a:ea typeface="Meiryo" charset="-128"/>
                <a:cs typeface="Meiryo" charset="-128"/>
              </a:rPr>
              <a:t>背景</a:t>
            </a:r>
            <a:endParaRPr kumimoji="1" lang="ja-JP" altLang="en-US" sz="2800" b="1" dirty="0">
              <a:solidFill>
                <a:schemeClr val="bg1"/>
              </a:solidFill>
              <a:latin typeface="Meiryo" charset="-128"/>
              <a:ea typeface="Meiryo" charset="-128"/>
              <a:cs typeface="Meiryo" charset="-128"/>
            </a:endParaRPr>
          </a:p>
        </p:txBody>
      </p:sp>
      <p:sp>
        <p:nvSpPr>
          <p:cNvPr id="16" name="テキスト ボックス 15"/>
          <p:cNvSpPr txBox="1"/>
          <p:nvPr/>
        </p:nvSpPr>
        <p:spPr>
          <a:xfrm>
            <a:off x="457200" y="2559346"/>
            <a:ext cx="615553" cy="945728"/>
          </a:xfrm>
          <a:prstGeom prst="rect">
            <a:avLst/>
          </a:prstGeom>
          <a:noFill/>
        </p:spPr>
        <p:txBody>
          <a:bodyPr vert="eaVert" wrap="square" rtlCol="0">
            <a:spAutoFit/>
          </a:bodyPr>
          <a:lstStyle/>
          <a:p>
            <a:r>
              <a:rPr kumimoji="1" lang="ja-JP" altLang="en-US" sz="2800" b="1" smtClean="0">
                <a:solidFill>
                  <a:schemeClr val="bg1"/>
                </a:solidFill>
                <a:latin typeface="Meiryo" charset="-128"/>
                <a:ea typeface="Meiryo" charset="-128"/>
                <a:cs typeface="Meiryo" charset="-128"/>
              </a:rPr>
              <a:t>目的</a:t>
            </a:r>
            <a:endParaRPr kumimoji="1" lang="ja-JP" altLang="en-US" sz="2800" b="1" dirty="0">
              <a:solidFill>
                <a:schemeClr val="bg1"/>
              </a:solidFill>
              <a:latin typeface="Meiryo" charset="-128"/>
              <a:ea typeface="Meiryo" charset="-128"/>
              <a:cs typeface="Meiryo" charset="-128"/>
            </a:endParaRPr>
          </a:p>
        </p:txBody>
      </p:sp>
      <p:sp>
        <p:nvSpPr>
          <p:cNvPr id="17" name="テキスト ボックス 16"/>
          <p:cNvSpPr txBox="1"/>
          <p:nvPr/>
        </p:nvSpPr>
        <p:spPr>
          <a:xfrm>
            <a:off x="460091" y="5080372"/>
            <a:ext cx="615553" cy="945728"/>
          </a:xfrm>
          <a:prstGeom prst="rect">
            <a:avLst/>
          </a:prstGeom>
          <a:noFill/>
        </p:spPr>
        <p:txBody>
          <a:bodyPr vert="eaVert" wrap="square" rtlCol="0">
            <a:spAutoFit/>
          </a:bodyPr>
          <a:lstStyle/>
          <a:p>
            <a:r>
              <a:rPr kumimoji="1" lang="ja-JP" altLang="en-US" sz="2800" b="1" dirty="0" smtClean="0">
                <a:solidFill>
                  <a:schemeClr val="bg1"/>
                </a:solidFill>
                <a:latin typeface="Meiryo" charset="-128"/>
                <a:ea typeface="Meiryo" charset="-128"/>
                <a:cs typeface="Meiryo" charset="-128"/>
              </a:rPr>
              <a:t>手法</a:t>
            </a:r>
            <a:endParaRPr kumimoji="1" lang="ja-JP" altLang="en-US" sz="2800" b="1" dirty="0">
              <a:solidFill>
                <a:schemeClr val="bg1"/>
              </a:solidFill>
              <a:latin typeface="Meiryo" charset="-128"/>
              <a:ea typeface="Meiryo" charset="-128"/>
              <a:cs typeface="Meiryo" charset="-128"/>
            </a:endParaRPr>
          </a:p>
        </p:txBody>
      </p:sp>
      <p:sp>
        <p:nvSpPr>
          <p:cNvPr id="18" name="右矢印 17"/>
          <p:cNvSpPr/>
          <p:nvPr/>
        </p:nvSpPr>
        <p:spPr>
          <a:xfrm>
            <a:off x="4932040" y="1515230"/>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932040" y="2761729"/>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p:cNvSpPr/>
          <p:nvPr/>
        </p:nvSpPr>
        <p:spPr>
          <a:xfrm>
            <a:off x="4932040" y="5229200"/>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図形グループ 26"/>
          <p:cNvGrpSpPr/>
          <p:nvPr/>
        </p:nvGrpSpPr>
        <p:grpSpPr>
          <a:xfrm>
            <a:off x="1475656" y="3685094"/>
            <a:ext cx="3508406" cy="1256074"/>
            <a:chOff x="663530" y="2299279"/>
            <a:chExt cx="2415395" cy="981974"/>
          </a:xfrm>
        </p:grpSpPr>
        <p:sp>
          <p:nvSpPr>
            <p:cNvPr id="28" name="正方形/長方形 27"/>
            <p:cNvSpPr/>
            <p:nvPr/>
          </p:nvSpPr>
          <p:spPr>
            <a:xfrm>
              <a:off x="663530" y="2299279"/>
              <a:ext cx="241539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descr="expert syste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94" y="2358398"/>
              <a:ext cx="2353465" cy="922855"/>
            </a:xfrm>
            <a:prstGeom prst="rect">
              <a:avLst/>
            </a:prstGeom>
          </p:spPr>
        </p:pic>
      </p:grpSp>
      <p:pic>
        <p:nvPicPr>
          <p:cNvPr id="25" name="図 24"/>
          <p:cNvPicPr>
            <a:picLocks noChangeAspect="1"/>
          </p:cNvPicPr>
          <p:nvPr/>
        </p:nvPicPr>
        <p:blipFill>
          <a:blip r:embed="rId4"/>
          <a:stretch>
            <a:fillRect/>
          </a:stretch>
        </p:blipFill>
        <p:spPr>
          <a:xfrm>
            <a:off x="5248076" y="3655233"/>
            <a:ext cx="1700188" cy="1278072"/>
          </a:xfrm>
          <a:prstGeom prst="rect">
            <a:avLst/>
          </a:prstGeom>
        </p:spPr>
      </p:pic>
      <p:pic>
        <p:nvPicPr>
          <p:cNvPr id="32" name="図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729" y="3652141"/>
            <a:ext cx="1795925" cy="1281164"/>
          </a:xfrm>
          <a:prstGeom prst="rect">
            <a:avLst/>
          </a:prstGeom>
          <a:ln>
            <a:noFill/>
          </a:ln>
          <a:effectLst>
            <a:outerShdw blurRad="292100" dist="139700" dir="2700000" algn="tl" rotWithShape="0">
              <a:srgbClr val="333333">
                <a:alpha val="65000"/>
              </a:srgbClr>
            </a:outerShdw>
          </a:effectLst>
        </p:spPr>
      </p:pic>
      <p:sp>
        <p:nvSpPr>
          <p:cNvPr id="34" name="テキスト ボックス 33"/>
          <p:cNvSpPr txBox="1"/>
          <p:nvPr/>
        </p:nvSpPr>
        <p:spPr>
          <a:xfrm>
            <a:off x="1835696" y="4694947"/>
            <a:ext cx="2383986" cy="246221"/>
          </a:xfrm>
          <a:prstGeom prst="rect">
            <a:avLst/>
          </a:prstGeom>
          <a:noFill/>
        </p:spPr>
        <p:txBody>
          <a:bodyPr wrap="none" rtlCol="0">
            <a:spAutoFit/>
          </a:bodyPr>
          <a:lstStyle/>
          <a:p>
            <a:r>
              <a:rPr lang="en-US" altLang="ja-JP" sz="1000" b="1" dirty="0">
                <a:solidFill>
                  <a:schemeClr val="accent4">
                    <a:lumMod val="75000"/>
                  </a:schemeClr>
                </a:solidFill>
                <a:latin typeface="Meiryo" charset="-128"/>
                <a:ea typeface="Meiryo" charset="-128"/>
                <a:cs typeface="Meiryo" charset="-128"/>
              </a:rPr>
              <a:t>i</a:t>
            </a:r>
            <a:r>
              <a:rPr kumimoji="1" lang="en-US" altLang="ja-JP" sz="1000" b="1" dirty="0" smtClean="0">
                <a:solidFill>
                  <a:schemeClr val="accent4">
                    <a:lumMod val="75000"/>
                  </a:schemeClr>
                </a:solidFill>
                <a:latin typeface="Meiryo" charset="-128"/>
                <a:ea typeface="Meiryo" charset="-128"/>
                <a:cs typeface="Meiryo" charset="-128"/>
              </a:rPr>
              <a:t>f (</a:t>
            </a:r>
            <a:r>
              <a:rPr kumimoji="1" lang="ja-JP" altLang="en-US" sz="1000" b="1" dirty="0" smtClean="0">
                <a:solidFill>
                  <a:schemeClr val="accent4">
                    <a:lumMod val="75000"/>
                  </a:schemeClr>
                </a:solidFill>
                <a:latin typeface="Meiryo" charset="-128"/>
                <a:ea typeface="Meiryo" charset="-128"/>
                <a:cs typeface="Meiryo" charset="-128"/>
              </a:rPr>
              <a:t>条件</a:t>
            </a:r>
            <a:r>
              <a:rPr kumimoji="1" lang="en-US" altLang="ja-JP" sz="1000" b="1" dirty="0" smtClean="0">
                <a:solidFill>
                  <a:schemeClr val="accent4">
                    <a:lumMod val="75000"/>
                  </a:schemeClr>
                </a:solidFill>
                <a:latin typeface="Meiryo" charset="-128"/>
                <a:ea typeface="Meiryo" charset="-128"/>
                <a:cs typeface="Meiryo" charset="-128"/>
              </a:rPr>
              <a:t>) then </a:t>
            </a:r>
            <a:r>
              <a:rPr lang="en-US" altLang="ja-JP" sz="1000" b="1" dirty="0" smtClean="0">
                <a:solidFill>
                  <a:schemeClr val="accent4">
                    <a:lumMod val="75000"/>
                  </a:schemeClr>
                </a:solidFill>
                <a:latin typeface="Meiryo" charset="-128"/>
                <a:ea typeface="Meiryo" charset="-128"/>
                <a:cs typeface="Meiryo" charset="-128"/>
              </a:rPr>
              <a:t>(</a:t>
            </a:r>
            <a:r>
              <a:rPr lang="ja-JP" altLang="en-US" sz="1000" b="1" dirty="0" smtClean="0">
                <a:solidFill>
                  <a:schemeClr val="accent4">
                    <a:lumMod val="75000"/>
                  </a:schemeClr>
                </a:solidFill>
                <a:latin typeface="Meiryo" charset="-128"/>
                <a:ea typeface="Meiryo" charset="-128"/>
                <a:cs typeface="Meiryo" charset="-128"/>
              </a:rPr>
              <a:t>処理</a:t>
            </a:r>
            <a:r>
              <a:rPr lang="en-US" altLang="ja-JP" sz="1000" b="1" dirty="0" smtClean="0">
                <a:solidFill>
                  <a:schemeClr val="accent4">
                    <a:lumMod val="75000"/>
                  </a:schemeClr>
                </a:solidFill>
                <a:latin typeface="Meiryo" charset="-128"/>
                <a:ea typeface="Meiryo" charset="-128"/>
                <a:cs typeface="Meiryo" charset="-128"/>
              </a:rPr>
              <a:t>1)</a:t>
            </a:r>
            <a:r>
              <a:rPr kumimoji="1" lang="en-US" altLang="ja-JP" sz="1000" b="1" dirty="0" smtClean="0">
                <a:solidFill>
                  <a:schemeClr val="accent4">
                    <a:lumMod val="75000"/>
                  </a:schemeClr>
                </a:solidFill>
                <a:latin typeface="Meiryo" charset="-128"/>
                <a:ea typeface="Meiryo" charset="-128"/>
                <a:cs typeface="Meiryo" charset="-128"/>
              </a:rPr>
              <a:t> else </a:t>
            </a:r>
            <a:r>
              <a:rPr lang="en-US" altLang="ja-JP" sz="1000" b="1" dirty="0" smtClean="0">
                <a:solidFill>
                  <a:schemeClr val="accent4">
                    <a:lumMod val="75000"/>
                  </a:schemeClr>
                </a:solidFill>
                <a:latin typeface="Meiryo" charset="-128"/>
                <a:ea typeface="Meiryo" charset="-128"/>
                <a:cs typeface="Meiryo" charset="-128"/>
              </a:rPr>
              <a:t>(</a:t>
            </a:r>
            <a:r>
              <a:rPr lang="ja-JP" altLang="en-US" sz="1000" b="1" dirty="0" smtClean="0">
                <a:solidFill>
                  <a:schemeClr val="accent4">
                    <a:lumMod val="75000"/>
                  </a:schemeClr>
                </a:solidFill>
                <a:latin typeface="Meiryo" charset="-128"/>
                <a:ea typeface="Meiryo" charset="-128"/>
                <a:cs typeface="Meiryo" charset="-128"/>
              </a:rPr>
              <a:t>処理</a:t>
            </a:r>
            <a:r>
              <a:rPr lang="en-US" altLang="ja-JP" sz="1000" b="1" dirty="0" smtClean="0">
                <a:solidFill>
                  <a:schemeClr val="accent4">
                    <a:lumMod val="75000"/>
                  </a:schemeClr>
                </a:solidFill>
                <a:latin typeface="Meiryo" charset="-128"/>
                <a:ea typeface="Meiryo" charset="-128"/>
                <a:cs typeface="Meiryo" charset="-128"/>
              </a:rPr>
              <a:t>2)</a:t>
            </a:r>
          </a:p>
        </p:txBody>
      </p:sp>
      <p:sp>
        <p:nvSpPr>
          <p:cNvPr id="3" name="テキスト ボックス 2"/>
          <p:cNvSpPr txBox="1"/>
          <p:nvPr/>
        </p:nvSpPr>
        <p:spPr>
          <a:xfrm>
            <a:off x="1970538" y="6165304"/>
            <a:ext cx="2518638" cy="307777"/>
          </a:xfrm>
          <a:prstGeom prst="rect">
            <a:avLst/>
          </a:prstGeom>
          <a:noFill/>
        </p:spPr>
        <p:txBody>
          <a:bodyPr wrap="none" rtlCol="0">
            <a:spAutoFit/>
          </a:bodyPr>
          <a:lstStyle/>
          <a:p>
            <a:pPr algn="ctr"/>
            <a:r>
              <a:rPr kumimoji="1" lang="ja-JP" altLang="en-US" sz="1400" smtClean="0">
                <a:solidFill>
                  <a:schemeClr val="accent6">
                    <a:lumMod val="50000"/>
                  </a:schemeClr>
                </a:solidFill>
                <a:latin typeface="Meiryo" charset="-128"/>
                <a:ea typeface="Meiryo" charset="-128"/>
                <a:cs typeface="Meiryo" charset="-128"/>
              </a:rPr>
              <a:t>人間の知的処理能力の範囲内</a:t>
            </a:r>
            <a:endParaRPr kumimoji="1" lang="ja-JP" altLang="en-US" sz="1400">
              <a:solidFill>
                <a:schemeClr val="accent6">
                  <a:lumMod val="50000"/>
                </a:schemeClr>
              </a:solidFill>
              <a:latin typeface="Meiryo" charset="-128"/>
              <a:ea typeface="Meiryo" charset="-128"/>
              <a:cs typeface="Meiryo" charset="-128"/>
            </a:endParaRPr>
          </a:p>
        </p:txBody>
      </p:sp>
      <p:sp>
        <p:nvSpPr>
          <p:cNvPr id="30" name="テキスト ボックス 29"/>
          <p:cNvSpPr txBox="1"/>
          <p:nvPr/>
        </p:nvSpPr>
        <p:spPr>
          <a:xfrm>
            <a:off x="5236185" y="6173167"/>
            <a:ext cx="3595856" cy="307777"/>
          </a:xfrm>
          <a:prstGeom prst="rect">
            <a:avLst/>
          </a:prstGeom>
          <a:noFill/>
        </p:spPr>
        <p:txBody>
          <a:bodyPr wrap="none" rtlCol="0">
            <a:spAutoFit/>
          </a:bodyPr>
          <a:lstStyle/>
          <a:p>
            <a:pPr algn="ctr"/>
            <a:r>
              <a:rPr kumimoji="1" lang="ja-JP" altLang="en-US" sz="1400" dirty="0" smtClean="0">
                <a:solidFill>
                  <a:schemeClr val="accent6">
                    <a:lumMod val="75000"/>
                  </a:schemeClr>
                </a:solidFill>
                <a:latin typeface="Meiryo" charset="-128"/>
                <a:ea typeface="Meiryo" charset="-128"/>
                <a:cs typeface="Meiryo" charset="-128"/>
              </a:rPr>
              <a:t>人間の知的処理能力の範囲を超える可能性</a:t>
            </a:r>
            <a:endParaRPr kumimoji="1" lang="ja-JP" altLang="en-US" sz="14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0033741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6313851" y="2065624"/>
            <a:ext cx="2599959" cy="394938"/>
          </a:xfrm>
          <a:prstGeom prst="rect">
            <a:avLst/>
          </a:prstGeom>
          <a:solidFill>
            <a:schemeClr val="tx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b="1" dirty="0">
              <a:solidFill>
                <a:srgbClr val="FFFFFF"/>
              </a:solidFill>
              <a:latin typeface="Meiryo" charset="-128"/>
              <a:ea typeface="Meiryo" charset="-128"/>
              <a:cs typeface="Meiryo" charset="-128"/>
            </a:endParaRPr>
          </a:p>
        </p:txBody>
      </p:sp>
      <p:cxnSp>
        <p:nvCxnSpPr>
          <p:cNvPr id="67" name="直線矢印コネクタ 66"/>
          <p:cNvCxnSpPr/>
          <p:nvPr/>
        </p:nvCxnSpPr>
        <p:spPr>
          <a:xfrm flipH="1">
            <a:off x="5927595" y="3821385"/>
            <a:ext cx="628" cy="138329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5" name="正方形/長方形 74"/>
          <p:cNvSpPr/>
          <p:nvPr/>
        </p:nvSpPr>
        <p:spPr>
          <a:xfrm>
            <a:off x="5803322" y="4347818"/>
            <a:ext cx="301416" cy="282544"/>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800453" y="4863721"/>
            <a:ext cx="301416" cy="177492"/>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7052877" y="5744269"/>
            <a:ext cx="1846841" cy="655881"/>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リーフォーム 23"/>
          <p:cNvSpPr/>
          <p:nvPr/>
        </p:nvSpPr>
        <p:spPr>
          <a:xfrm>
            <a:off x="6074996" y="5733256"/>
            <a:ext cx="2838814"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 name="connsiteX0" fmla="*/ 0 w 3403218"/>
              <a:gd name="connsiteY0" fmla="*/ 0 h 666894"/>
              <a:gd name="connsiteX1" fmla="*/ 0 w 3403218"/>
              <a:gd name="connsiteY1" fmla="*/ 653143 h 666894"/>
              <a:gd name="connsiteX2" fmla="*/ 3403218 w 3403218"/>
              <a:gd name="connsiteY2" fmla="*/ 666894 h 666894"/>
              <a:gd name="connsiteX3" fmla="*/ 1151054 w 3403218"/>
              <a:gd name="connsiteY3" fmla="*/ 6875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1151054" y="6875"/>
                </a:lnTo>
                <a:lnTo>
                  <a:pt x="0" y="0"/>
                </a:lnTo>
                <a:close/>
              </a:path>
            </a:pathLst>
          </a:custGeom>
          <a:solidFill>
            <a:srgbClr val="00B05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リーフォーム 22"/>
          <p:cNvSpPr/>
          <p:nvPr/>
        </p:nvSpPr>
        <p:spPr>
          <a:xfrm>
            <a:off x="3075534" y="5733256"/>
            <a:ext cx="4520802"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2261936" y="0"/>
                </a:lnTo>
                <a:lnTo>
                  <a:pt x="0" y="0"/>
                </a:lnTo>
                <a:close/>
              </a:path>
            </a:pathLst>
          </a:cu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第</a:t>
            </a:r>
            <a:r>
              <a:rPr kumimoji="1" lang="en-US" altLang="ja-JP" dirty="0" smtClean="0"/>
              <a:t>3</a:t>
            </a:r>
            <a:r>
              <a:rPr lang="ja-JP" altLang="en-US" dirty="0" smtClean="0"/>
              <a:t>次</a:t>
            </a:r>
            <a:r>
              <a:rPr lang="en-US" altLang="ja-JP" dirty="0" smtClean="0"/>
              <a:t>AI</a:t>
            </a:r>
            <a:r>
              <a:rPr lang="ja-JP" altLang="en-US" dirty="0" smtClean="0"/>
              <a:t>ブームの背景とこれから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4" name="テキスト ボックス 3"/>
          <p:cNvSpPr txBox="1"/>
          <p:nvPr/>
        </p:nvSpPr>
        <p:spPr>
          <a:xfrm>
            <a:off x="558021" y="5452553"/>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1960</a:t>
            </a:r>
            <a:endParaRPr kumimoji="1" lang="ja-JP" altLang="en-US" sz="1200" dirty="0">
              <a:latin typeface="Meiryo" charset="-128"/>
              <a:ea typeface="Meiryo" charset="-128"/>
              <a:cs typeface="Meiryo" charset="-128"/>
            </a:endParaRPr>
          </a:p>
        </p:txBody>
      </p:sp>
      <p:sp>
        <p:nvSpPr>
          <p:cNvPr id="5" name="テキスト ボックス 4"/>
          <p:cNvSpPr txBox="1"/>
          <p:nvPr/>
        </p:nvSpPr>
        <p:spPr>
          <a:xfrm>
            <a:off x="1665732"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1970</a:t>
            </a:r>
            <a:endParaRPr kumimoji="1" lang="ja-JP" altLang="en-US" sz="1200" dirty="0">
              <a:latin typeface="Meiryo" charset="-128"/>
              <a:ea typeface="Meiryo" charset="-128"/>
              <a:cs typeface="Meiryo" charset="-128"/>
            </a:endParaRPr>
          </a:p>
        </p:txBody>
      </p:sp>
      <p:sp>
        <p:nvSpPr>
          <p:cNvPr id="6" name="テキスト ボックス 5"/>
          <p:cNvSpPr txBox="1"/>
          <p:nvPr/>
        </p:nvSpPr>
        <p:spPr>
          <a:xfrm>
            <a:off x="2768048" y="5453790"/>
            <a:ext cx="569387" cy="276999"/>
          </a:xfrm>
          <a:prstGeom prst="rect">
            <a:avLst/>
          </a:prstGeom>
          <a:noFill/>
        </p:spPr>
        <p:txBody>
          <a:bodyPr wrap="none" rtlCol="0">
            <a:spAutoFit/>
          </a:bodyPr>
          <a:lstStyle/>
          <a:p>
            <a:r>
              <a:rPr kumimoji="1" lang="en-US" altLang="ja-JP" sz="1200" dirty="0" smtClean="0">
                <a:latin typeface="Meiryo" charset="-128"/>
                <a:ea typeface="Meiryo" charset="-128"/>
                <a:cs typeface="Meiryo" charset="-128"/>
              </a:rPr>
              <a:t>1980</a:t>
            </a:r>
            <a:endParaRPr kumimoji="1" lang="ja-JP" altLang="en-US" sz="1200" dirty="0">
              <a:latin typeface="Meiryo" charset="-128"/>
              <a:ea typeface="Meiryo" charset="-128"/>
              <a:cs typeface="Meiryo" charset="-128"/>
            </a:endParaRPr>
          </a:p>
        </p:txBody>
      </p:sp>
      <p:sp>
        <p:nvSpPr>
          <p:cNvPr id="7" name="テキスト ボックス 6"/>
          <p:cNvSpPr txBox="1"/>
          <p:nvPr/>
        </p:nvSpPr>
        <p:spPr>
          <a:xfrm>
            <a:off x="3870364"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1990</a:t>
            </a:r>
            <a:endParaRPr kumimoji="1" lang="ja-JP" altLang="en-US" sz="1200" dirty="0">
              <a:latin typeface="Meiryo" charset="-128"/>
              <a:ea typeface="Meiryo" charset="-128"/>
              <a:cs typeface="Meiryo" charset="-128"/>
            </a:endParaRPr>
          </a:p>
        </p:txBody>
      </p:sp>
      <p:sp>
        <p:nvSpPr>
          <p:cNvPr id="8" name="テキスト ボックス 7"/>
          <p:cNvSpPr txBox="1"/>
          <p:nvPr/>
        </p:nvSpPr>
        <p:spPr>
          <a:xfrm>
            <a:off x="4972680" y="5456257"/>
            <a:ext cx="569387" cy="276999"/>
          </a:xfrm>
          <a:prstGeom prst="rect">
            <a:avLst/>
          </a:prstGeom>
          <a:noFill/>
        </p:spPr>
        <p:txBody>
          <a:bodyPr wrap="none" rtlCol="0">
            <a:spAutoFit/>
          </a:bodyPr>
          <a:lstStyle/>
          <a:p>
            <a:r>
              <a:rPr kumimoji="1" lang="en-US" altLang="ja-JP" sz="1200" dirty="0" smtClean="0">
                <a:latin typeface="Meiryo" charset="-128"/>
                <a:ea typeface="Meiryo" charset="-128"/>
                <a:cs typeface="Meiryo" charset="-128"/>
              </a:rPr>
              <a:t>2000</a:t>
            </a:r>
            <a:endParaRPr kumimoji="1" lang="ja-JP" altLang="en-US" sz="1200" dirty="0">
              <a:latin typeface="Meiryo" charset="-128"/>
              <a:ea typeface="Meiryo" charset="-128"/>
              <a:cs typeface="Meiryo" charset="-128"/>
            </a:endParaRPr>
          </a:p>
        </p:txBody>
      </p:sp>
      <p:sp>
        <p:nvSpPr>
          <p:cNvPr id="9" name="テキスト ボックス 8"/>
          <p:cNvSpPr txBox="1"/>
          <p:nvPr/>
        </p:nvSpPr>
        <p:spPr>
          <a:xfrm>
            <a:off x="6074996"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2010</a:t>
            </a:r>
            <a:endParaRPr kumimoji="1" lang="ja-JP" altLang="en-US" sz="1200" dirty="0">
              <a:latin typeface="Meiryo" charset="-128"/>
              <a:ea typeface="Meiryo" charset="-128"/>
              <a:cs typeface="Meiryo" charset="-128"/>
            </a:endParaRPr>
          </a:p>
        </p:txBody>
      </p:sp>
      <p:sp>
        <p:nvSpPr>
          <p:cNvPr id="10" name="テキスト ボックス 9"/>
          <p:cNvSpPr txBox="1"/>
          <p:nvPr/>
        </p:nvSpPr>
        <p:spPr>
          <a:xfrm>
            <a:off x="7177312"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2020</a:t>
            </a:r>
            <a:endParaRPr kumimoji="1" lang="ja-JP" altLang="en-US" sz="1200" dirty="0">
              <a:latin typeface="Meiryo" charset="-128"/>
              <a:ea typeface="Meiryo" charset="-128"/>
              <a:cs typeface="Meiryo" charset="-128"/>
            </a:endParaRPr>
          </a:p>
        </p:txBody>
      </p:sp>
      <p:sp>
        <p:nvSpPr>
          <p:cNvPr id="11" name="テキスト ボックス 10"/>
          <p:cNvSpPr txBox="1"/>
          <p:nvPr/>
        </p:nvSpPr>
        <p:spPr>
          <a:xfrm>
            <a:off x="8273810" y="5452551"/>
            <a:ext cx="569387" cy="276999"/>
          </a:xfrm>
          <a:prstGeom prst="rect">
            <a:avLst/>
          </a:prstGeom>
          <a:noFill/>
        </p:spPr>
        <p:txBody>
          <a:bodyPr wrap="none" rtlCol="0">
            <a:spAutoFit/>
          </a:bodyPr>
          <a:lstStyle/>
          <a:p>
            <a:r>
              <a:rPr kumimoji="1" lang="en-US" altLang="ja-JP" sz="1200" dirty="0" smtClean="0">
                <a:latin typeface="Meiryo" charset="-128"/>
                <a:ea typeface="Meiryo" charset="-128"/>
                <a:cs typeface="Meiryo" charset="-128"/>
              </a:rPr>
              <a:t>2030</a:t>
            </a:r>
            <a:endParaRPr kumimoji="1" lang="ja-JP" altLang="en-US" sz="1200" dirty="0">
              <a:latin typeface="Meiryo" charset="-128"/>
              <a:ea typeface="Meiryo" charset="-128"/>
              <a:cs typeface="Meiryo" charset="-128"/>
            </a:endParaRPr>
          </a:p>
        </p:txBody>
      </p:sp>
      <p:sp>
        <p:nvSpPr>
          <p:cNvPr id="12" name="フリーフォーム 11"/>
          <p:cNvSpPr/>
          <p:nvPr/>
        </p:nvSpPr>
        <p:spPr>
          <a:xfrm>
            <a:off x="545807" y="987571"/>
            <a:ext cx="8353911" cy="4323838"/>
          </a:xfrm>
          <a:custGeom>
            <a:avLst/>
            <a:gdLst>
              <a:gd name="connsiteX0" fmla="*/ 0 w 7335825"/>
              <a:gd name="connsiteY0" fmla="*/ 4310743 h 4316150"/>
              <a:gd name="connsiteX1" fmla="*/ 3313840 w 7335825"/>
              <a:gd name="connsiteY1" fmla="*/ 4283242 h 4316150"/>
              <a:gd name="connsiteX2" fmla="*/ 5348896 w 7335825"/>
              <a:gd name="connsiteY2" fmla="*/ 4221366 h 4316150"/>
              <a:gd name="connsiteX3" fmla="*/ 6428300 w 7335825"/>
              <a:gd name="connsiteY3" fmla="*/ 3210713 h 4316150"/>
              <a:gd name="connsiteX4" fmla="*/ 7040192 w 7335825"/>
              <a:gd name="connsiteY4" fmla="*/ 1821925 h 4316150"/>
              <a:gd name="connsiteX5" fmla="*/ 7335825 w 7335825"/>
              <a:gd name="connsiteY5" fmla="*/ 0 h 4316150"/>
              <a:gd name="connsiteX0" fmla="*/ 0 w 7335825"/>
              <a:gd name="connsiteY0" fmla="*/ 4310743 h 4310743"/>
              <a:gd name="connsiteX1" fmla="*/ 3313840 w 7335825"/>
              <a:gd name="connsiteY1" fmla="*/ 4283242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13840 w 7335825"/>
              <a:gd name="connsiteY1" fmla="*/ 4283242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504750 w 7335825"/>
              <a:gd name="connsiteY3" fmla="*/ 3217588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504750 w 7335825"/>
              <a:gd name="connsiteY3" fmla="*/ 3217588 h 4310743"/>
              <a:gd name="connsiteX4" fmla="*/ 7078417 w 7335825"/>
              <a:gd name="connsiteY4" fmla="*/ 1828800 h 4310743"/>
              <a:gd name="connsiteX5" fmla="*/ 7335825 w 7335825"/>
              <a:gd name="connsiteY5" fmla="*/ 0 h 4310743"/>
              <a:gd name="connsiteX0" fmla="*/ 0 w 7475983"/>
              <a:gd name="connsiteY0" fmla="*/ 4290117 h 4290117"/>
              <a:gd name="connsiteX1" fmla="*/ 3307468 w 7475983"/>
              <a:gd name="connsiteY1" fmla="*/ 4276367 h 4290117"/>
              <a:gd name="connsiteX2" fmla="*/ 5361638 w 7475983"/>
              <a:gd name="connsiteY2" fmla="*/ 4111362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290117"/>
              <a:gd name="connsiteX1" fmla="*/ 3307468 w 7475983"/>
              <a:gd name="connsiteY1" fmla="*/ 4276367 h 4290117"/>
              <a:gd name="connsiteX2" fmla="*/ 5412606 w 7475983"/>
              <a:gd name="connsiteY2" fmla="*/ 4118238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322379"/>
              <a:gd name="connsiteX1" fmla="*/ 3307468 w 7475983"/>
              <a:gd name="connsiteY1" fmla="*/ 4276367 h 4322379"/>
              <a:gd name="connsiteX2" fmla="*/ 5412606 w 7475983"/>
              <a:gd name="connsiteY2" fmla="*/ 4118238 h 4322379"/>
              <a:gd name="connsiteX3" fmla="*/ 6504750 w 7475983"/>
              <a:gd name="connsiteY3" fmla="*/ 3196962 h 4322379"/>
              <a:gd name="connsiteX4" fmla="*/ 7078417 w 7475983"/>
              <a:gd name="connsiteY4" fmla="*/ 1808174 h 4322379"/>
              <a:gd name="connsiteX5" fmla="*/ 7475983 w 7475983"/>
              <a:gd name="connsiteY5" fmla="*/ 0 h 4322379"/>
              <a:gd name="connsiteX0" fmla="*/ 0 w 7475983"/>
              <a:gd name="connsiteY0" fmla="*/ 4290117 h 4290117"/>
              <a:gd name="connsiteX1" fmla="*/ 3307468 w 7475983"/>
              <a:gd name="connsiteY1" fmla="*/ 4276367 h 4290117"/>
              <a:gd name="connsiteX2" fmla="*/ 5412606 w 7475983"/>
              <a:gd name="connsiteY2" fmla="*/ 4118238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336028"/>
              <a:gd name="connsiteX1" fmla="*/ 3307468 w 7475983"/>
              <a:gd name="connsiteY1" fmla="*/ 4276367 h 4336028"/>
              <a:gd name="connsiteX2" fmla="*/ 4947535 w 7475983"/>
              <a:gd name="connsiteY2" fmla="*/ 4221366 h 4336028"/>
              <a:gd name="connsiteX3" fmla="*/ 6504750 w 7475983"/>
              <a:gd name="connsiteY3" fmla="*/ 3196962 h 4336028"/>
              <a:gd name="connsiteX4" fmla="*/ 7078417 w 7475983"/>
              <a:gd name="connsiteY4" fmla="*/ 1808174 h 4336028"/>
              <a:gd name="connsiteX5" fmla="*/ 7475983 w 7475983"/>
              <a:gd name="connsiteY5" fmla="*/ 0 h 4336028"/>
              <a:gd name="connsiteX0" fmla="*/ 0 w 7475983"/>
              <a:gd name="connsiteY0" fmla="*/ 4290117 h 4303403"/>
              <a:gd name="connsiteX1" fmla="*/ 3307468 w 7475983"/>
              <a:gd name="connsiteY1" fmla="*/ 4276367 h 4303403"/>
              <a:gd name="connsiteX2" fmla="*/ 4947535 w 7475983"/>
              <a:gd name="connsiteY2" fmla="*/ 4221366 h 4303403"/>
              <a:gd name="connsiteX3" fmla="*/ 6504750 w 7475983"/>
              <a:gd name="connsiteY3" fmla="*/ 3196962 h 4303403"/>
              <a:gd name="connsiteX4" fmla="*/ 7078417 w 7475983"/>
              <a:gd name="connsiteY4" fmla="*/ 1808174 h 4303403"/>
              <a:gd name="connsiteX5" fmla="*/ 7475983 w 7475983"/>
              <a:gd name="connsiteY5" fmla="*/ 0 h 4303403"/>
              <a:gd name="connsiteX0" fmla="*/ 0 w 7475983"/>
              <a:gd name="connsiteY0" fmla="*/ 4290117 h 4290117"/>
              <a:gd name="connsiteX1" fmla="*/ 3307468 w 7475983"/>
              <a:gd name="connsiteY1" fmla="*/ 4276367 h 4290117"/>
              <a:gd name="connsiteX2" fmla="*/ 4928422 w 7475983"/>
              <a:gd name="connsiteY2" fmla="*/ 4186990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296980"/>
              <a:gd name="connsiteX1" fmla="*/ 3307468 w 7475983"/>
              <a:gd name="connsiteY1" fmla="*/ 4276367 h 4296980"/>
              <a:gd name="connsiteX2" fmla="*/ 4928422 w 7475983"/>
              <a:gd name="connsiteY2" fmla="*/ 4186990 h 4296980"/>
              <a:gd name="connsiteX3" fmla="*/ 6383704 w 7475983"/>
              <a:gd name="connsiteY3" fmla="*/ 3135086 h 4296980"/>
              <a:gd name="connsiteX4" fmla="*/ 7078417 w 7475983"/>
              <a:gd name="connsiteY4" fmla="*/ 1808174 h 4296980"/>
              <a:gd name="connsiteX5" fmla="*/ 7475983 w 7475983"/>
              <a:gd name="connsiteY5" fmla="*/ 0 h 4296980"/>
              <a:gd name="connsiteX0" fmla="*/ 0 w 7475983"/>
              <a:gd name="connsiteY0" fmla="*/ 4290117 h 4290117"/>
              <a:gd name="connsiteX1" fmla="*/ 3307468 w 7475983"/>
              <a:gd name="connsiteY1" fmla="*/ 4276367 h 4290117"/>
              <a:gd name="connsiteX2" fmla="*/ 4941163 w 7475983"/>
              <a:gd name="connsiteY2" fmla="*/ 4152614 h 4290117"/>
              <a:gd name="connsiteX3" fmla="*/ 6383704 w 7475983"/>
              <a:gd name="connsiteY3" fmla="*/ 3135086 h 4290117"/>
              <a:gd name="connsiteX4" fmla="*/ 7078417 w 7475983"/>
              <a:gd name="connsiteY4" fmla="*/ 1808174 h 4290117"/>
              <a:gd name="connsiteX5" fmla="*/ 7475983 w 7475983"/>
              <a:gd name="connsiteY5" fmla="*/ 0 h 4290117"/>
              <a:gd name="connsiteX0" fmla="*/ 0 w 7475983"/>
              <a:gd name="connsiteY0" fmla="*/ 4290117 h 4290117"/>
              <a:gd name="connsiteX1" fmla="*/ 3307468 w 7475983"/>
              <a:gd name="connsiteY1" fmla="*/ 4276367 h 4290117"/>
              <a:gd name="connsiteX2" fmla="*/ 5055838 w 7475983"/>
              <a:gd name="connsiteY2" fmla="*/ 4125113 h 4290117"/>
              <a:gd name="connsiteX3" fmla="*/ 6383704 w 7475983"/>
              <a:gd name="connsiteY3" fmla="*/ 3135086 h 4290117"/>
              <a:gd name="connsiteX4" fmla="*/ 7078417 w 7475983"/>
              <a:gd name="connsiteY4" fmla="*/ 1808174 h 4290117"/>
              <a:gd name="connsiteX5" fmla="*/ 7475983 w 7475983"/>
              <a:gd name="connsiteY5" fmla="*/ 0 h 429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5983" h="4290117">
                <a:moveTo>
                  <a:pt x="0" y="4290117"/>
                </a:moveTo>
                <a:lnTo>
                  <a:pt x="3307468" y="4276367"/>
                </a:lnTo>
                <a:cubicBezTo>
                  <a:pt x="4150108" y="4248866"/>
                  <a:pt x="4543132" y="4315326"/>
                  <a:pt x="5055838" y="4125113"/>
                </a:cubicBezTo>
                <a:cubicBezTo>
                  <a:pt x="5568544" y="3934900"/>
                  <a:pt x="6046608" y="3521243"/>
                  <a:pt x="6383704" y="3135086"/>
                </a:cubicBezTo>
                <a:cubicBezTo>
                  <a:pt x="6720801" y="2748930"/>
                  <a:pt x="6896371" y="2330688"/>
                  <a:pt x="7078417" y="1808174"/>
                </a:cubicBezTo>
                <a:cubicBezTo>
                  <a:pt x="7260463" y="1285660"/>
                  <a:pt x="7426711" y="246361"/>
                  <a:pt x="7475983" y="0"/>
                </a:cubicBezTo>
              </a:path>
            </a:pathLst>
          </a:custGeom>
          <a:noFill/>
          <a:ln w="38100">
            <a:solidFill>
              <a:schemeClr val="accent6"/>
            </a:solidFill>
            <a:headEnd type="none" w="med" len="med"/>
            <a:tailEnd type="arrow" w="med" len="me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ホームベース 12"/>
          <p:cNvSpPr/>
          <p:nvPr/>
        </p:nvSpPr>
        <p:spPr>
          <a:xfrm>
            <a:off x="845992" y="987571"/>
            <a:ext cx="1277736" cy="910130"/>
          </a:xfrm>
          <a:prstGeom prst="homePlate">
            <a:avLst>
              <a:gd name="adj" fmla="val 28093"/>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a:off x="3052742" y="983022"/>
            <a:ext cx="1519258" cy="910130"/>
          </a:xfrm>
          <a:prstGeom prst="homePlate">
            <a:avLst>
              <a:gd name="adj" fmla="val 2809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ホームベース 15"/>
          <p:cNvSpPr/>
          <p:nvPr/>
        </p:nvSpPr>
        <p:spPr>
          <a:xfrm>
            <a:off x="7462005" y="980728"/>
            <a:ext cx="1451805" cy="910130"/>
          </a:xfrm>
          <a:prstGeom prst="homePlate">
            <a:avLst/>
          </a:prstGeom>
          <a:solidFill>
            <a:srgbClr val="3366FF">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a:off x="6479788" y="980728"/>
            <a:ext cx="1266911" cy="910130"/>
          </a:xfrm>
          <a:prstGeom prst="homePlate">
            <a:avLst>
              <a:gd name="adj" fmla="val 29604"/>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p:cNvSpPr txBox="1"/>
          <p:nvPr/>
        </p:nvSpPr>
        <p:spPr>
          <a:xfrm>
            <a:off x="824260" y="1004298"/>
            <a:ext cx="1210588" cy="900246"/>
          </a:xfrm>
          <a:prstGeom prst="rect">
            <a:avLst/>
          </a:prstGeom>
          <a:noFill/>
        </p:spPr>
        <p:txBody>
          <a:bodyPr wrap="none" rtlCol="0">
            <a:spAutoFit/>
          </a:bodyPr>
          <a:lstStyle/>
          <a:p>
            <a:r>
              <a:rPr kumimoji="1" lang="ja-JP" altLang="en-US" sz="1050" b="1" dirty="0" smtClean="0">
                <a:solidFill>
                  <a:schemeClr val="bg1"/>
                </a:solidFill>
                <a:latin typeface="Meiryo" charset="-128"/>
                <a:ea typeface="Meiryo" charset="-128"/>
                <a:cs typeface="Meiryo" charset="-128"/>
              </a:rPr>
              <a:t>第</a:t>
            </a:r>
            <a:r>
              <a:rPr kumimoji="1" lang="en-US" altLang="ja-JP" sz="1050" b="1" dirty="0" smtClean="0">
                <a:solidFill>
                  <a:schemeClr val="bg1"/>
                </a:solidFill>
                <a:latin typeface="Meiryo" charset="-128"/>
                <a:ea typeface="Meiryo" charset="-128"/>
                <a:cs typeface="Meiryo" charset="-128"/>
              </a:rPr>
              <a:t>1</a:t>
            </a:r>
            <a:r>
              <a:rPr kumimoji="1" lang="ja-JP" altLang="en-US" sz="1050" b="1" dirty="0" smtClean="0">
                <a:solidFill>
                  <a:schemeClr val="bg1"/>
                </a:solidFill>
                <a:latin typeface="Meiryo" charset="-128"/>
                <a:ea typeface="Meiryo" charset="-128"/>
                <a:cs typeface="Meiryo" charset="-128"/>
              </a:rPr>
              <a:t>次</a:t>
            </a:r>
            <a:r>
              <a:rPr kumimoji="1" lang="en-US" altLang="ja-JP" sz="1050" b="1" dirty="0" smtClean="0">
                <a:solidFill>
                  <a:schemeClr val="bg1"/>
                </a:solidFill>
                <a:latin typeface="Meiryo" charset="-128"/>
                <a:ea typeface="Meiryo" charset="-128"/>
                <a:cs typeface="Meiryo" charset="-128"/>
              </a:rPr>
              <a:t>AI</a:t>
            </a:r>
            <a:r>
              <a:rPr kumimoji="1" lang="ja-JP" altLang="en-US" sz="1050" b="1" dirty="0" smtClean="0">
                <a:solidFill>
                  <a:schemeClr val="bg1"/>
                </a:solidFill>
                <a:latin typeface="Meiryo" charset="-128"/>
                <a:ea typeface="Meiryo" charset="-128"/>
                <a:cs typeface="Meiryo" charset="-128"/>
              </a:rPr>
              <a:t>ブーム</a:t>
            </a:r>
            <a:endParaRPr kumimoji="1" lang="en-US" altLang="ja-JP" sz="1050" b="1" dirty="0" smtClean="0">
              <a:solidFill>
                <a:schemeClr val="bg1"/>
              </a:solidFill>
              <a:latin typeface="Meiryo" charset="-128"/>
              <a:ea typeface="Meiryo" charset="-128"/>
              <a:cs typeface="Meiryo" charset="-128"/>
            </a:endParaRPr>
          </a:p>
          <a:p>
            <a:r>
              <a:rPr lang="ja-JP" altLang="en-US" sz="1000" dirty="0" smtClean="0">
                <a:solidFill>
                  <a:schemeClr val="bg1"/>
                </a:solidFill>
                <a:latin typeface="Meiryo" charset="-128"/>
                <a:ea typeface="Meiryo" charset="-128"/>
                <a:cs typeface="Meiryo" charset="-128"/>
              </a:rPr>
              <a:t>推論・探査など</a:t>
            </a:r>
            <a:endParaRPr lang="en-US" altLang="ja-JP" sz="1000" dirty="0" smtClean="0">
              <a:solidFill>
                <a:schemeClr val="bg1"/>
              </a:solidFill>
              <a:latin typeface="Meiryo" charset="-128"/>
              <a:ea typeface="Meiryo" charset="-128"/>
              <a:cs typeface="Meiryo" charset="-128"/>
            </a:endParaRPr>
          </a:p>
          <a:p>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ゲームや迷路などに</a:t>
            </a:r>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用途は限られ実用性は</a:t>
            </a:r>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無かった</a:t>
            </a:r>
            <a:endParaRPr lang="en-US" altLang="ja-JP" sz="800" dirty="0" smtClean="0">
              <a:solidFill>
                <a:schemeClr val="bg1"/>
              </a:solidFill>
              <a:latin typeface="Meiryo" charset="-128"/>
              <a:ea typeface="Meiryo" charset="-128"/>
              <a:cs typeface="Meiryo" charset="-128"/>
            </a:endParaRPr>
          </a:p>
        </p:txBody>
      </p:sp>
      <p:sp>
        <p:nvSpPr>
          <p:cNvPr id="18" name="テキスト ボックス 17"/>
          <p:cNvSpPr txBox="1"/>
          <p:nvPr/>
        </p:nvSpPr>
        <p:spPr>
          <a:xfrm>
            <a:off x="3032095" y="985670"/>
            <a:ext cx="1312477" cy="900246"/>
          </a:xfrm>
          <a:prstGeom prst="rect">
            <a:avLst/>
          </a:prstGeom>
          <a:noFill/>
        </p:spPr>
        <p:txBody>
          <a:bodyPr wrap="square" rtlCol="0">
            <a:spAutoFit/>
          </a:bodyPr>
          <a:lstStyle/>
          <a:p>
            <a:r>
              <a:rPr kumimoji="1" lang="ja-JP" altLang="en-US" sz="1050" b="1" dirty="0" smtClean="0">
                <a:solidFill>
                  <a:schemeClr val="bg1"/>
                </a:solidFill>
                <a:latin typeface="Meiryo" charset="-128"/>
                <a:ea typeface="Meiryo" charset="-128"/>
                <a:cs typeface="Meiryo" charset="-128"/>
              </a:rPr>
              <a:t>第</a:t>
            </a:r>
            <a:r>
              <a:rPr kumimoji="1" lang="en-US" altLang="ja-JP" sz="1050" b="1" dirty="0" smtClean="0">
                <a:solidFill>
                  <a:schemeClr val="bg1"/>
                </a:solidFill>
                <a:latin typeface="Meiryo" charset="-128"/>
                <a:ea typeface="Meiryo" charset="-128"/>
                <a:cs typeface="Meiryo" charset="-128"/>
              </a:rPr>
              <a:t>2</a:t>
            </a:r>
            <a:r>
              <a:rPr kumimoji="1" lang="ja-JP" altLang="en-US" sz="1050" b="1" dirty="0" smtClean="0">
                <a:solidFill>
                  <a:schemeClr val="bg1"/>
                </a:solidFill>
                <a:latin typeface="Meiryo" charset="-128"/>
                <a:ea typeface="Meiryo" charset="-128"/>
                <a:cs typeface="Meiryo" charset="-128"/>
              </a:rPr>
              <a:t>次</a:t>
            </a:r>
            <a:r>
              <a:rPr kumimoji="1" lang="en-US" altLang="ja-JP" sz="1050" b="1" dirty="0" smtClean="0">
                <a:solidFill>
                  <a:schemeClr val="bg1"/>
                </a:solidFill>
                <a:latin typeface="Meiryo" charset="-128"/>
                <a:ea typeface="Meiryo" charset="-128"/>
                <a:cs typeface="Meiryo" charset="-128"/>
              </a:rPr>
              <a:t>AI</a:t>
            </a:r>
            <a:r>
              <a:rPr kumimoji="1" lang="ja-JP" altLang="en-US" sz="1050" b="1" dirty="0" smtClean="0">
                <a:solidFill>
                  <a:schemeClr val="bg1"/>
                </a:solidFill>
                <a:latin typeface="Meiryo" charset="-128"/>
                <a:ea typeface="Meiryo" charset="-128"/>
                <a:cs typeface="Meiryo" charset="-128"/>
              </a:rPr>
              <a:t>ブーム</a:t>
            </a:r>
            <a:endParaRPr kumimoji="1" lang="en-US" altLang="ja-JP" sz="1050" b="1" dirty="0" smtClean="0">
              <a:solidFill>
                <a:schemeClr val="bg1"/>
              </a:solidFill>
              <a:latin typeface="Meiryo" charset="-128"/>
              <a:ea typeface="Meiryo" charset="-128"/>
              <a:cs typeface="Meiryo" charset="-128"/>
            </a:endParaRPr>
          </a:p>
          <a:p>
            <a:r>
              <a:rPr lang="ja-JP" altLang="en-US" sz="1000" dirty="0" smtClean="0">
                <a:solidFill>
                  <a:schemeClr val="bg1"/>
                </a:solidFill>
                <a:latin typeface="Meiryo" charset="-128"/>
                <a:ea typeface="Meiryo" charset="-128"/>
                <a:cs typeface="Meiryo" charset="-128"/>
              </a:rPr>
              <a:t>ルールベースなど</a:t>
            </a:r>
            <a:endParaRPr lang="en-US" altLang="ja-JP" sz="1000" dirty="0" smtClean="0">
              <a:solidFill>
                <a:schemeClr val="bg1"/>
              </a:solidFill>
              <a:latin typeface="Meiryo" charset="-128"/>
              <a:ea typeface="Meiryo" charset="-128"/>
              <a:cs typeface="Meiryo" charset="-128"/>
            </a:endParaRPr>
          </a:p>
          <a:p>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エキスバーとシステムとして実用化されたが汎用性が無かった</a:t>
            </a:r>
            <a:endParaRPr lang="en-US" altLang="ja-JP" sz="800" dirty="0" smtClean="0">
              <a:solidFill>
                <a:schemeClr val="bg1"/>
              </a:solidFill>
              <a:latin typeface="Meiryo" charset="-128"/>
              <a:ea typeface="Meiryo" charset="-128"/>
              <a:cs typeface="Meiryo" charset="-128"/>
            </a:endParaRPr>
          </a:p>
        </p:txBody>
      </p:sp>
      <p:sp>
        <p:nvSpPr>
          <p:cNvPr id="19" name="テキスト ボックス 18"/>
          <p:cNvSpPr txBox="1"/>
          <p:nvPr/>
        </p:nvSpPr>
        <p:spPr>
          <a:xfrm>
            <a:off x="6479787" y="992513"/>
            <a:ext cx="2220845" cy="777136"/>
          </a:xfrm>
          <a:prstGeom prst="rect">
            <a:avLst/>
          </a:prstGeom>
          <a:noFill/>
        </p:spPr>
        <p:txBody>
          <a:bodyPr wrap="square" rtlCol="0">
            <a:spAutoFit/>
          </a:bodyPr>
          <a:lstStyle/>
          <a:p>
            <a:r>
              <a:rPr kumimoji="1" lang="ja-JP" altLang="en-US" sz="1050" b="1" dirty="0" smtClean="0">
                <a:solidFill>
                  <a:schemeClr val="bg1"/>
                </a:solidFill>
                <a:latin typeface="Meiryo" charset="-128"/>
                <a:ea typeface="Meiryo" charset="-128"/>
                <a:cs typeface="Meiryo" charset="-128"/>
              </a:rPr>
              <a:t>第</a:t>
            </a:r>
            <a:r>
              <a:rPr kumimoji="1" lang="en-US" altLang="ja-JP" sz="1050" b="1" dirty="0" smtClean="0">
                <a:solidFill>
                  <a:schemeClr val="bg1"/>
                </a:solidFill>
                <a:latin typeface="Meiryo" charset="-128"/>
                <a:ea typeface="Meiryo" charset="-128"/>
                <a:cs typeface="Meiryo" charset="-128"/>
              </a:rPr>
              <a:t>3</a:t>
            </a:r>
            <a:r>
              <a:rPr kumimoji="1" lang="ja-JP" altLang="en-US" sz="1050" b="1" dirty="0" smtClean="0">
                <a:solidFill>
                  <a:schemeClr val="bg1"/>
                </a:solidFill>
                <a:latin typeface="Meiryo" charset="-128"/>
                <a:ea typeface="Meiryo" charset="-128"/>
                <a:cs typeface="Meiryo" charset="-128"/>
              </a:rPr>
              <a:t>次</a:t>
            </a:r>
            <a:r>
              <a:rPr kumimoji="1" lang="en-US" altLang="ja-JP" sz="1050" b="1" dirty="0" smtClean="0">
                <a:solidFill>
                  <a:schemeClr val="bg1"/>
                </a:solidFill>
                <a:latin typeface="Meiryo" charset="-128"/>
                <a:ea typeface="Meiryo" charset="-128"/>
                <a:cs typeface="Meiryo" charset="-128"/>
              </a:rPr>
              <a:t>AI</a:t>
            </a:r>
            <a:r>
              <a:rPr kumimoji="1" lang="ja-JP" altLang="en-US" sz="1050" b="1" dirty="0" smtClean="0">
                <a:solidFill>
                  <a:schemeClr val="bg1"/>
                </a:solidFill>
                <a:latin typeface="Meiryo" charset="-128"/>
                <a:ea typeface="Meiryo" charset="-128"/>
                <a:cs typeface="Meiryo" charset="-128"/>
              </a:rPr>
              <a:t>ブーム</a:t>
            </a:r>
            <a:endParaRPr kumimoji="1" lang="en-US" altLang="ja-JP" sz="1050" b="1" dirty="0" smtClean="0">
              <a:solidFill>
                <a:schemeClr val="bg1"/>
              </a:solidFill>
              <a:latin typeface="Meiryo" charset="-128"/>
              <a:ea typeface="Meiryo" charset="-128"/>
              <a:cs typeface="Meiryo" charset="-128"/>
            </a:endParaRPr>
          </a:p>
          <a:p>
            <a:r>
              <a:rPr lang="ja-JP" altLang="en-US" sz="1000" dirty="0" smtClean="0">
                <a:solidFill>
                  <a:schemeClr val="bg1"/>
                </a:solidFill>
                <a:latin typeface="Meiryo" charset="-128"/>
                <a:ea typeface="Meiryo" charset="-128"/>
                <a:cs typeface="Meiryo" charset="-128"/>
              </a:rPr>
              <a:t>機械学習</a:t>
            </a:r>
            <a:r>
              <a:rPr lang="ja-JP" altLang="en-US" sz="800" dirty="0" smtClean="0">
                <a:solidFill>
                  <a:schemeClr val="bg1"/>
                </a:solidFill>
                <a:latin typeface="Meiryo" charset="-128"/>
                <a:ea typeface="Meiryo" charset="-128"/>
                <a:cs typeface="Meiryo" charset="-128"/>
              </a:rPr>
              <a:t>（</a:t>
            </a:r>
            <a:r>
              <a:rPr lang="ja-JP" altLang="en-US" sz="800" dirty="0">
                <a:solidFill>
                  <a:schemeClr val="bg1"/>
                </a:solidFill>
                <a:latin typeface="Meiryo" charset="-128"/>
                <a:ea typeface="Meiryo" charset="-128"/>
                <a:cs typeface="Meiryo" charset="-128"/>
              </a:rPr>
              <a:t>統計確率論や深層学習など）</a:t>
            </a:r>
            <a:endParaRPr lang="en-US" altLang="ja-JP" sz="800" dirty="0" smtClean="0">
              <a:solidFill>
                <a:schemeClr val="bg1"/>
              </a:solidFill>
              <a:latin typeface="Meiryo" charset="-128"/>
              <a:ea typeface="Meiryo" charset="-128"/>
              <a:cs typeface="Meiryo" charset="-128"/>
            </a:endParaRPr>
          </a:p>
          <a:p>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汎用性、実用性が高まり、様々な分野の適用が期待されている</a:t>
            </a:r>
            <a:endParaRPr lang="en-US" altLang="ja-JP" sz="800" dirty="0" smtClean="0">
              <a:solidFill>
                <a:schemeClr val="bg1"/>
              </a:solidFill>
              <a:latin typeface="Meiryo" charset="-128"/>
              <a:ea typeface="Meiryo" charset="-128"/>
              <a:cs typeface="Meiryo" charset="-128"/>
            </a:endParaRPr>
          </a:p>
        </p:txBody>
      </p:sp>
      <p:sp>
        <p:nvSpPr>
          <p:cNvPr id="22" name="フリーフォーム 21"/>
          <p:cNvSpPr/>
          <p:nvPr/>
        </p:nvSpPr>
        <p:spPr>
          <a:xfrm>
            <a:off x="825023" y="5735662"/>
            <a:ext cx="3403218"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2261936" y="0"/>
                </a:lnTo>
                <a:lnTo>
                  <a:pt x="0" y="0"/>
                </a:lnTo>
                <a:close/>
              </a:path>
            </a:pathLst>
          </a:custGeom>
          <a:solidFill>
            <a:schemeClr val="accent3">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1172097" y="5835870"/>
            <a:ext cx="1569660"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大型コンピューター</a:t>
            </a:r>
            <a:endParaRPr kumimoji="1" lang="en-US" altLang="ja-JP" sz="12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メインフレーム</a:t>
            </a:r>
            <a:endParaRPr kumimoji="1" lang="ja-JP" altLang="en-US" sz="1200" dirty="0">
              <a:solidFill>
                <a:schemeClr val="bg1"/>
              </a:solidFill>
              <a:latin typeface="Meiryo" charset="-128"/>
              <a:ea typeface="Meiryo" charset="-128"/>
              <a:cs typeface="Meiryo" charset="-128"/>
            </a:endParaRPr>
          </a:p>
        </p:txBody>
      </p:sp>
      <p:sp>
        <p:nvSpPr>
          <p:cNvPr id="27" name="テキスト ボックス 26"/>
          <p:cNvSpPr txBox="1"/>
          <p:nvPr/>
        </p:nvSpPr>
        <p:spPr>
          <a:xfrm>
            <a:off x="4191834" y="5928202"/>
            <a:ext cx="2185214" cy="276999"/>
          </a:xfrm>
          <a:prstGeom prst="rect">
            <a:avLst/>
          </a:prstGeom>
          <a:noFill/>
        </p:spPr>
        <p:txBody>
          <a:bodyPr wrap="none" rtlCol="0">
            <a:spAutoFit/>
          </a:bodyPr>
          <a:lstStyle/>
          <a:p>
            <a:r>
              <a:rPr kumimoji="1" lang="ja-JP" altLang="en-US" sz="1200" smtClean="0">
                <a:solidFill>
                  <a:schemeClr val="bg1"/>
                </a:solidFill>
                <a:latin typeface="Meiryo" charset="-128"/>
                <a:ea typeface="Meiryo" charset="-128"/>
                <a:cs typeface="Meiryo" charset="-128"/>
              </a:rPr>
              <a:t>パーソナル・コンピューター</a:t>
            </a:r>
            <a:endParaRPr kumimoji="1" lang="ja-JP" altLang="en-US" sz="1200" dirty="0">
              <a:solidFill>
                <a:schemeClr val="bg1"/>
              </a:solidFill>
              <a:latin typeface="Meiryo" charset="-128"/>
              <a:ea typeface="Meiryo" charset="-128"/>
              <a:cs typeface="Meiryo" charset="-128"/>
            </a:endParaRPr>
          </a:p>
        </p:txBody>
      </p:sp>
      <p:sp>
        <p:nvSpPr>
          <p:cNvPr id="28" name="テキスト ボックス 27"/>
          <p:cNvSpPr txBox="1"/>
          <p:nvPr/>
        </p:nvSpPr>
        <p:spPr>
          <a:xfrm>
            <a:off x="6673705" y="5834824"/>
            <a:ext cx="1107996"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スマート</a:t>
            </a:r>
            <a:endParaRPr kumimoji="1"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　　　フォン</a:t>
            </a:r>
            <a:endParaRPr kumimoji="1" lang="ja-JP" altLang="en-US"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8256452" y="5927156"/>
            <a:ext cx="433388" cy="276999"/>
          </a:xfrm>
          <a:prstGeom prst="rect">
            <a:avLst/>
          </a:prstGeom>
          <a:noFill/>
        </p:spPr>
        <p:txBody>
          <a:bodyPr wrap="none" rtlCol="0">
            <a:spAutoFit/>
          </a:bodyPr>
          <a:lstStyle/>
          <a:p>
            <a:r>
              <a:rPr kumimoji="1" lang="en-US" altLang="ja-JP" sz="1200" smtClean="0">
                <a:solidFill>
                  <a:schemeClr val="bg1"/>
                </a:solidFill>
                <a:latin typeface="Meiryo" charset="-128"/>
                <a:ea typeface="Meiryo" charset="-128"/>
                <a:cs typeface="Meiryo" charset="-128"/>
              </a:rPr>
              <a:t>IoT</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6458023" y="5050792"/>
            <a:ext cx="2441695" cy="338554"/>
          </a:xfrm>
          <a:prstGeom prst="rect">
            <a:avLst/>
          </a:prstGeom>
          <a:noFill/>
        </p:spPr>
        <p:txBody>
          <a:bodyPr wrap="none" rtlCol="0">
            <a:spAutoFit/>
          </a:bodyPr>
          <a:lstStyle/>
          <a:p>
            <a:pPr algn="r"/>
            <a:r>
              <a:rPr kumimoji="1" lang="ja-JP" altLang="en-US" sz="1600" b="1" smtClean="0">
                <a:solidFill>
                  <a:schemeClr val="accent6">
                    <a:lumMod val="75000"/>
                  </a:schemeClr>
                </a:solidFill>
                <a:latin typeface="Meiryo" charset="-128"/>
                <a:ea typeface="Meiryo" charset="-128"/>
                <a:cs typeface="Meiryo" charset="-128"/>
              </a:rPr>
              <a:t>ビッグデータ</a:t>
            </a:r>
            <a:r>
              <a:rPr lang="ja-JP" altLang="en-US" sz="1600" b="1" smtClean="0">
                <a:solidFill>
                  <a:schemeClr val="accent6">
                    <a:lumMod val="75000"/>
                  </a:schemeClr>
                </a:solidFill>
                <a:latin typeface="Meiryo" charset="-128"/>
                <a:ea typeface="Meiryo" charset="-128"/>
                <a:cs typeface="Meiryo" charset="-128"/>
              </a:rPr>
              <a:t>時代</a:t>
            </a:r>
            <a:r>
              <a:rPr lang="ja-JP" altLang="en-US" sz="1600" b="1" dirty="0" smtClean="0">
                <a:solidFill>
                  <a:schemeClr val="accent6">
                    <a:lumMod val="75000"/>
                  </a:schemeClr>
                </a:solidFill>
                <a:latin typeface="Meiryo" charset="-128"/>
                <a:ea typeface="Meiryo" charset="-128"/>
                <a:cs typeface="Meiryo" charset="-128"/>
              </a:rPr>
              <a:t>の到来</a:t>
            </a:r>
            <a:endParaRPr kumimoji="1" lang="ja-JP" altLang="en-US" sz="1600" b="1" dirty="0">
              <a:solidFill>
                <a:schemeClr val="accent6">
                  <a:lumMod val="75000"/>
                </a:schemeClr>
              </a:solidFill>
              <a:latin typeface="Meiryo" charset="-128"/>
              <a:ea typeface="Meiryo" charset="-128"/>
              <a:cs typeface="Meiryo" charset="-128"/>
            </a:endParaRPr>
          </a:p>
        </p:txBody>
      </p:sp>
      <p:cxnSp>
        <p:nvCxnSpPr>
          <p:cNvPr id="33" name="直線矢印コネクタ 32"/>
          <p:cNvCxnSpPr/>
          <p:nvPr/>
        </p:nvCxnSpPr>
        <p:spPr>
          <a:xfrm>
            <a:off x="1973669" y="2907119"/>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1943103" y="2912282"/>
            <a:ext cx="615874" cy="215444"/>
          </a:xfrm>
          <a:prstGeom prst="rect">
            <a:avLst/>
          </a:prstGeom>
          <a:noFill/>
        </p:spPr>
        <p:txBody>
          <a:bodyPr wrap="none" rtlCol="0">
            <a:spAutoFit/>
          </a:bodyPr>
          <a:lstStyle/>
          <a:p>
            <a:r>
              <a:rPr lang="en-US" altLang="ja-JP" sz="800" dirty="0" err="1" smtClean="0">
                <a:solidFill>
                  <a:srgbClr val="3366FF"/>
                </a:solidFill>
                <a:latin typeface="Meiryo" charset="-128"/>
                <a:ea typeface="Meiryo" charset="-128"/>
                <a:cs typeface="Meiryo" charset="-128"/>
              </a:rPr>
              <a:t>ARPAnet</a:t>
            </a:r>
            <a:endParaRPr kumimoji="1" lang="ja-JP" altLang="en-US" sz="800" dirty="0">
              <a:solidFill>
                <a:srgbClr val="3366FF"/>
              </a:solidFill>
              <a:latin typeface="Meiryo" charset="-128"/>
              <a:ea typeface="Meiryo" charset="-128"/>
              <a:cs typeface="Meiryo" charset="-128"/>
            </a:endParaRPr>
          </a:p>
        </p:txBody>
      </p:sp>
      <p:cxnSp>
        <p:nvCxnSpPr>
          <p:cNvPr id="35" name="直線矢印コネクタ 34"/>
          <p:cNvCxnSpPr/>
          <p:nvPr/>
        </p:nvCxnSpPr>
        <p:spPr>
          <a:xfrm>
            <a:off x="4165579" y="2898970"/>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2981246" y="2912440"/>
            <a:ext cx="1210588" cy="338554"/>
          </a:xfrm>
          <a:prstGeom prst="rect">
            <a:avLst/>
          </a:prstGeom>
          <a:noFill/>
        </p:spPr>
        <p:txBody>
          <a:bodyPr wrap="none" rtlCol="0">
            <a:spAutoFit/>
          </a:bodyPr>
          <a:lstStyle/>
          <a:p>
            <a:pPr algn="r"/>
            <a:r>
              <a:rPr lang="ja-JP" altLang="en-US" sz="800" dirty="0" smtClean="0">
                <a:solidFill>
                  <a:srgbClr val="3366FF"/>
                </a:solidFill>
                <a:latin typeface="Meiryo" charset="-128"/>
                <a:ea typeface="Meiryo" charset="-128"/>
                <a:cs typeface="Meiryo" charset="-128"/>
              </a:rPr>
              <a:t>米国・インターネット</a:t>
            </a:r>
            <a:endParaRPr lang="en-US" altLang="ja-JP" sz="800" dirty="0" smtClean="0">
              <a:solidFill>
                <a:srgbClr val="3366FF"/>
              </a:solidFill>
              <a:latin typeface="Meiryo" charset="-128"/>
              <a:ea typeface="Meiryo" charset="-128"/>
              <a:cs typeface="Meiryo" charset="-128"/>
            </a:endParaRPr>
          </a:p>
          <a:p>
            <a:pPr algn="r"/>
            <a:r>
              <a:rPr lang="ja-JP" altLang="en-US" sz="800" dirty="0" smtClean="0">
                <a:solidFill>
                  <a:srgbClr val="3366FF"/>
                </a:solidFill>
                <a:latin typeface="Meiryo" charset="-128"/>
                <a:ea typeface="Meiryo" charset="-128"/>
                <a:cs typeface="Meiryo" charset="-128"/>
              </a:rPr>
              <a:t>商用利用開始</a:t>
            </a:r>
            <a:endParaRPr kumimoji="1" lang="ja-JP" altLang="en-US" sz="800" dirty="0">
              <a:solidFill>
                <a:srgbClr val="3366FF"/>
              </a:solidFill>
              <a:latin typeface="Meiryo" charset="-128"/>
              <a:ea typeface="Meiryo" charset="-128"/>
              <a:cs typeface="Meiryo" charset="-128"/>
            </a:endParaRPr>
          </a:p>
        </p:txBody>
      </p:sp>
      <p:cxnSp>
        <p:nvCxnSpPr>
          <p:cNvPr id="37" name="直線矢印コネクタ 36"/>
          <p:cNvCxnSpPr/>
          <p:nvPr/>
        </p:nvCxnSpPr>
        <p:spPr>
          <a:xfrm>
            <a:off x="4439751" y="2898970"/>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4427984" y="2908697"/>
            <a:ext cx="1210588"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日本・インターネット</a:t>
            </a:r>
            <a:endParaRPr lang="en-US" altLang="ja-JP" sz="800" dirty="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商用利用開始（</a:t>
            </a:r>
            <a:r>
              <a:rPr lang="en-US" altLang="ja-JP" sz="800" dirty="0" smtClean="0">
                <a:solidFill>
                  <a:srgbClr val="3366FF"/>
                </a:solidFill>
                <a:latin typeface="Meiryo" charset="-128"/>
                <a:ea typeface="Meiryo" charset="-128"/>
                <a:cs typeface="Meiryo" charset="-128"/>
              </a:rPr>
              <a:t>IIJ</a:t>
            </a:r>
            <a:r>
              <a:rPr lang="ja-JP" altLang="en-US" sz="800" dirty="0" smtClean="0">
                <a:solidFill>
                  <a:srgbClr val="3366FF"/>
                </a:solidFill>
                <a:latin typeface="Meiryo" charset="-128"/>
                <a:ea typeface="Meiryo" charset="-128"/>
                <a:cs typeface="Meiryo" charset="-128"/>
              </a:rPr>
              <a:t>）</a:t>
            </a:r>
            <a:endParaRPr kumimoji="1" lang="ja-JP" altLang="en-US" sz="800" dirty="0">
              <a:solidFill>
                <a:srgbClr val="3366FF"/>
              </a:solidFill>
              <a:latin typeface="Meiryo" charset="-128"/>
              <a:ea typeface="Meiryo" charset="-128"/>
              <a:cs typeface="Meiryo" charset="-128"/>
            </a:endParaRPr>
          </a:p>
        </p:txBody>
      </p:sp>
      <p:sp>
        <p:nvSpPr>
          <p:cNvPr id="39" name="テキスト ボックス 38"/>
          <p:cNvSpPr txBox="1"/>
          <p:nvPr/>
        </p:nvSpPr>
        <p:spPr>
          <a:xfrm>
            <a:off x="3208436" y="3276809"/>
            <a:ext cx="1023037"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World Wide Web</a:t>
            </a:r>
          </a:p>
          <a:p>
            <a:r>
              <a:rPr lang="ja-JP" altLang="en-US" sz="800" dirty="0" smtClean="0">
                <a:solidFill>
                  <a:srgbClr val="3366FF"/>
                </a:solidFill>
                <a:latin typeface="Meiryo" charset="-128"/>
                <a:ea typeface="Meiryo" charset="-128"/>
                <a:cs typeface="Meiryo" charset="-128"/>
              </a:rPr>
              <a:t>が開発され公開</a:t>
            </a:r>
            <a:endParaRPr kumimoji="1" lang="ja-JP" altLang="en-US" sz="800" dirty="0">
              <a:solidFill>
                <a:srgbClr val="3366FF"/>
              </a:solidFill>
              <a:latin typeface="Meiryo" charset="-128"/>
              <a:ea typeface="Meiryo" charset="-128"/>
              <a:cs typeface="Meiryo" charset="-128"/>
            </a:endParaRPr>
          </a:p>
        </p:txBody>
      </p:sp>
      <p:sp>
        <p:nvSpPr>
          <p:cNvPr id="40" name="テキスト ボックス 39"/>
          <p:cNvSpPr txBox="1"/>
          <p:nvPr/>
        </p:nvSpPr>
        <p:spPr>
          <a:xfrm>
            <a:off x="4427984" y="3270514"/>
            <a:ext cx="1620957"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画像が扱える</a:t>
            </a:r>
            <a:r>
              <a:rPr lang="en-US" altLang="ja-JP" sz="800" dirty="0" smtClean="0">
                <a:solidFill>
                  <a:srgbClr val="3366FF"/>
                </a:solidFill>
                <a:latin typeface="Meiryo" charset="-128"/>
                <a:ea typeface="Meiryo" charset="-128"/>
                <a:cs typeface="Meiryo" charset="-128"/>
              </a:rPr>
              <a:t>WWW</a:t>
            </a:r>
            <a:r>
              <a:rPr lang="ja-JP" altLang="en-US" sz="800" dirty="0" smtClean="0">
                <a:solidFill>
                  <a:srgbClr val="3366FF"/>
                </a:solidFill>
                <a:latin typeface="Meiryo" charset="-128"/>
                <a:ea typeface="Meiryo" charset="-128"/>
                <a:cs typeface="Meiryo" charset="-128"/>
              </a:rPr>
              <a:t>ブラウザー</a:t>
            </a:r>
            <a:endParaRPr lang="en-US" altLang="ja-JP" sz="800" dirty="0" smtClean="0">
              <a:solidFill>
                <a:srgbClr val="3366FF"/>
              </a:solidFill>
              <a:latin typeface="Meiryo" charset="-128"/>
              <a:ea typeface="Meiryo" charset="-128"/>
              <a:cs typeface="Meiryo" charset="-128"/>
            </a:endParaRPr>
          </a:p>
          <a:p>
            <a:r>
              <a:rPr lang="en-US" altLang="ja-JP" sz="800" dirty="0" err="1" smtClean="0">
                <a:solidFill>
                  <a:srgbClr val="3366FF"/>
                </a:solidFill>
                <a:latin typeface="Meiryo" charset="-128"/>
                <a:ea typeface="Meiryo" charset="-128"/>
                <a:cs typeface="Meiryo" charset="-128"/>
              </a:rPr>
              <a:t>Mozaic</a:t>
            </a:r>
            <a:r>
              <a:rPr lang="ja-JP" altLang="en-US" sz="800" dirty="0" smtClean="0">
                <a:solidFill>
                  <a:srgbClr val="3366FF"/>
                </a:solidFill>
                <a:latin typeface="Meiryo" charset="-128"/>
                <a:ea typeface="Meiryo" charset="-128"/>
                <a:cs typeface="Meiryo" charset="-128"/>
              </a:rPr>
              <a:t>が開発され公開</a:t>
            </a:r>
            <a:endParaRPr kumimoji="1" lang="ja-JP" altLang="en-US" sz="800" dirty="0">
              <a:solidFill>
                <a:srgbClr val="3366FF"/>
              </a:solidFill>
              <a:latin typeface="Meiryo" charset="-128"/>
              <a:ea typeface="Meiryo" charset="-128"/>
              <a:cs typeface="Meiryo" charset="-128"/>
            </a:endParaRPr>
          </a:p>
        </p:txBody>
      </p:sp>
      <p:cxnSp>
        <p:nvCxnSpPr>
          <p:cNvPr id="41" name="直線矢印コネクタ 40"/>
          <p:cNvCxnSpPr/>
          <p:nvPr/>
        </p:nvCxnSpPr>
        <p:spPr>
          <a:xfrm>
            <a:off x="4675838" y="4230489"/>
            <a:ext cx="0" cy="1037041"/>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4675838" y="4212545"/>
            <a:ext cx="1521570" cy="461665"/>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Windows95</a:t>
            </a:r>
            <a:r>
              <a:rPr lang="ja-JP" altLang="en-US" sz="800" dirty="0" smtClean="0">
                <a:solidFill>
                  <a:srgbClr val="3366FF"/>
                </a:solidFill>
                <a:latin typeface="Meiryo" charset="-128"/>
                <a:ea typeface="Meiryo" charset="-128"/>
                <a:cs typeface="Meiryo" charset="-128"/>
              </a:rPr>
              <a:t>発売</a:t>
            </a:r>
            <a:endParaRPr lang="en-US" altLang="ja-JP" sz="800" dirty="0" smtClean="0">
              <a:solidFill>
                <a:srgbClr val="3366FF"/>
              </a:solidFill>
              <a:latin typeface="Meiryo" charset="-128"/>
              <a:ea typeface="Meiryo" charset="-128"/>
              <a:cs typeface="Meiryo" charset="-128"/>
            </a:endParaRPr>
          </a:p>
          <a:p>
            <a:r>
              <a:rPr kumimoji="1" lang="en-US" altLang="ja-JP" sz="800" dirty="0" smtClean="0">
                <a:solidFill>
                  <a:srgbClr val="3366FF"/>
                </a:solidFill>
                <a:latin typeface="Meiryo" charset="-128"/>
                <a:ea typeface="Meiryo" charset="-128"/>
                <a:cs typeface="Meiryo" charset="-128"/>
              </a:rPr>
              <a:t>IE</a:t>
            </a:r>
            <a:r>
              <a:rPr lang="ja-JP" altLang="en-US" sz="800" dirty="0" smtClean="0">
                <a:solidFill>
                  <a:srgbClr val="3366FF"/>
                </a:solidFill>
                <a:latin typeface="Meiryo" charset="-128"/>
                <a:ea typeface="Meiryo" charset="-128"/>
                <a:cs typeface="Meiryo" charset="-128"/>
              </a:rPr>
              <a:t>が付属し、ブラウザーでの</a:t>
            </a:r>
            <a:endParaRPr lang="en-US" altLang="ja-JP" sz="800" dirty="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インターネット利用者が拡大</a:t>
            </a:r>
            <a:endParaRPr kumimoji="1" lang="ja-JP" altLang="en-US" sz="800" dirty="0">
              <a:solidFill>
                <a:srgbClr val="3366FF"/>
              </a:solidFill>
              <a:latin typeface="Meiryo" charset="-128"/>
              <a:ea typeface="Meiryo" charset="-128"/>
              <a:cs typeface="Meiryo" charset="-128"/>
            </a:endParaRPr>
          </a:p>
        </p:txBody>
      </p:sp>
      <p:cxnSp>
        <p:nvCxnSpPr>
          <p:cNvPr id="44" name="直線矢印コネクタ 43"/>
          <p:cNvCxnSpPr/>
          <p:nvPr/>
        </p:nvCxnSpPr>
        <p:spPr>
          <a:xfrm>
            <a:off x="6574541" y="2919632"/>
            <a:ext cx="13683" cy="2024491"/>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6571081" y="2917838"/>
            <a:ext cx="1313180"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ISLVRC</a:t>
            </a:r>
            <a:r>
              <a:rPr lang="ja-JP" altLang="en-US" sz="800" dirty="0" smtClean="0">
                <a:solidFill>
                  <a:srgbClr val="3366FF"/>
                </a:solidFill>
                <a:latin typeface="Meiryo" charset="-128"/>
                <a:ea typeface="Meiryo" charset="-128"/>
                <a:cs typeface="Meiryo" charset="-128"/>
              </a:rPr>
              <a:t>にて</a:t>
            </a:r>
            <a:endParaRPr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ディープラーニング圧勝</a:t>
            </a:r>
            <a:endParaRPr lang="en-US" altLang="ja-JP" sz="800" dirty="0" smtClean="0">
              <a:solidFill>
                <a:srgbClr val="3366FF"/>
              </a:solidFill>
              <a:latin typeface="Meiryo" charset="-128"/>
              <a:ea typeface="Meiryo" charset="-128"/>
              <a:cs typeface="Meiryo" charset="-128"/>
            </a:endParaRPr>
          </a:p>
        </p:txBody>
      </p:sp>
      <p:sp>
        <p:nvSpPr>
          <p:cNvPr id="49" name="テキスト ボックス 48"/>
          <p:cNvSpPr txBox="1"/>
          <p:nvPr/>
        </p:nvSpPr>
        <p:spPr>
          <a:xfrm>
            <a:off x="1686604" y="2642633"/>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1969</a:t>
            </a:r>
            <a:endParaRPr kumimoji="1" lang="ja-JP" altLang="en-US" sz="1200" dirty="0">
              <a:solidFill>
                <a:schemeClr val="bg1">
                  <a:lumMod val="50000"/>
                </a:schemeClr>
              </a:solidFill>
              <a:latin typeface="Meiryo" charset="-128"/>
              <a:ea typeface="Meiryo" charset="-128"/>
              <a:cs typeface="Meiryo" charset="-128"/>
            </a:endParaRPr>
          </a:p>
        </p:txBody>
      </p:sp>
      <p:sp>
        <p:nvSpPr>
          <p:cNvPr id="50" name="テキスト ボックス 49"/>
          <p:cNvSpPr txBox="1"/>
          <p:nvPr/>
        </p:nvSpPr>
        <p:spPr>
          <a:xfrm>
            <a:off x="3786589" y="2633959"/>
            <a:ext cx="569387" cy="276999"/>
          </a:xfrm>
          <a:prstGeom prst="rect">
            <a:avLst/>
          </a:prstGeom>
          <a:noFill/>
        </p:spPr>
        <p:txBody>
          <a:bodyPr wrap="none" rtlCol="0">
            <a:spAutoFit/>
          </a:bodyPr>
          <a:lstStyle/>
          <a:p>
            <a:r>
              <a:rPr kumimoji="1" lang="en-US" altLang="ja-JP" sz="1200" smtClean="0">
                <a:solidFill>
                  <a:schemeClr val="bg1">
                    <a:lumMod val="50000"/>
                  </a:schemeClr>
                </a:solidFill>
                <a:latin typeface="Meiryo" charset="-128"/>
                <a:ea typeface="Meiryo" charset="-128"/>
                <a:cs typeface="Meiryo" charset="-128"/>
              </a:rPr>
              <a:t>1990</a:t>
            </a:r>
            <a:endParaRPr kumimoji="1" lang="ja-JP" altLang="en-US" sz="1200" dirty="0">
              <a:solidFill>
                <a:schemeClr val="bg1">
                  <a:lumMod val="50000"/>
                </a:schemeClr>
              </a:solidFill>
              <a:latin typeface="Meiryo" charset="-128"/>
              <a:ea typeface="Meiryo" charset="-128"/>
              <a:cs typeface="Meiryo" charset="-128"/>
            </a:endParaRPr>
          </a:p>
        </p:txBody>
      </p:sp>
      <p:sp>
        <p:nvSpPr>
          <p:cNvPr id="51" name="テキスト ボックス 50"/>
          <p:cNvSpPr txBox="1"/>
          <p:nvPr/>
        </p:nvSpPr>
        <p:spPr>
          <a:xfrm>
            <a:off x="4270497" y="2629292"/>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1993</a:t>
            </a:r>
            <a:endParaRPr kumimoji="1" lang="ja-JP" altLang="en-US" sz="1200" dirty="0">
              <a:solidFill>
                <a:schemeClr val="bg1">
                  <a:lumMod val="50000"/>
                </a:schemeClr>
              </a:solidFill>
              <a:latin typeface="Meiryo" charset="-128"/>
              <a:ea typeface="Meiryo" charset="-128"/>
              <a:cs typeface="Meiryo" charset="-128"/>
            </a:endParaRPr>
          </a:p>
        </p:txBody>
      </p:sp>
      <p:sp>
        <p:nvSpPr>
          <p:cNvPr id="52" name="テキスト ボックス 51"/>
          <p:cNvSpPr txBox="1"/>
          <p:nvPr/>
        </p:nvSpPr>
        <p:spPr>
          <a:xfrm>
            <a:off x="4539253" y="3953490"/>
            <a:ext cx="569387" cy="276999"/>
          </a:xfrm>
          <a:prstGeom prst="rect">
            <a:avLst/>
          </a:prstGeom>
          <a:noFill/>
        </p:spPr>
        <p:txBody>
          <a:bodyPr wrap="none" rtlCol="0">
            <a:spAutoFit/>
          </a:bodyPr>
          <a:lstStyle/>
          <a:p>
            <a:r>
              <a:rPr kumimoji="1" lang="en-US" altLang="ja-JP" sz="1200" smtClean="0">
                <a:solidFill>
                  <a:schemeClr val="bg1">
                    <a:lumMod val="50000"/>
                  </a:schemeClr>
                </a:solidFill>
                <a:latin typeface="Meiryo" charset="-128"/>
                <a:ea typeface="Meiryo" charset="-128"/>
                <a:cs typeface="Meiryo" charset="-128"/>
              </a:rPr>
              <a:t>1995</a:t>
            </a:r>
            <a:endParaRPr kumimoji="1" lang="ja-JP" altLang="en-US" sz="1200" dirty="0">
              <a:solidFill>
                <a:schemeClr val="bg1">
                  <a:lumMod val="50000"/>
                </a:schemeClr>
              </a:solidFill>
              <a:latin typeface="Meiryo" charset="-128"/>
              <a:ea typeface="Meiryo" charset="-128"/>
              <a:cs typeface="Meiryo" charset="-128"/>
            </a:endParaRPr>
          </a:p>
        </p:txBody>
      </p:sp>
      <p:sp>
        <p:nvSpPr>
          <p:cNvPr id="53" name="テキスト ボックス 52"/>
          <p:cNvSpPr txBox="1"/>
          <p:nvPr/>
        </p:nvSpPr>
        <p:spPr>
          <a:xfrm>
            <a:off x="6485180" y="2642634"/>
            <a:ext cx="569387" cy="276999"/>
          </a:xfrm>
          <a:prstGeom prst="rect">
            <a:avLst/>
          </a:prstGeom>
          <a:noFill/>
        </p:spPr>
        <p:txBody>
          <a:bodyPr wrap="none" rtlCol="0">
            <a:spAutoFit/>
          </a:bodyPr>
          <a:lstStyle/>
          <a:p>
            <a:r>
              <a:rPr lang="en-US" altLang="ja-JP" sz="1200" dirty="0" smtClean="0">
                <a:solidFill>
                  <a:schemeClr val="bg1">
                    <a:lumMod val="50000"/>
                  </a:schemeClr>
                </a:solidFill>
                <a:latin typeface="Meiryo" charset="-128"/>
                <a:ea typeface="Meiryo" charset="-128"/>
                <a:cs typeface="Meiryo" charset="-128"/>
              </a:rPr>
              <a:t>2012</a:t>
            </a:r>
            <a:endParaRPr kumimoji="1" lang="ja-JP" altLang="en-US" sz="1200" dirty="0">
              <a:solidFill>
                <a:schemeClr val="bg1">
                  <a:lumMod val="50000"/>
                </a:schemeClr>
              </a:solidFill>
              <a:latin typeface="Meiryo" charset="-128"/>
              <a:ea typeface="Meiryo" charset="-128"/>
              <a:cs typeface="Meiryo" charset="-128"/>
            </a:endParaRPr>
          </a:p>
        </p:txBody>
      </p:sp>
      <p:sp>
        <p:nvSpPr>
          <p:cNvPr id="54" name="テキスト ボックス 53"/>
          <p:cNvSpPr txBox="1"/>
          <p:nvPr/>
        </p:nvSpPr>
        <p:spPr>
          <a:xfrm>
            <a:off x="6565637" y="3252845"/>
            <a:ext cx="837089"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Google</a:t>
            </a:r>
            <a:r>
              <a:rPr lang="ja-JP" altLang="en-US" sz="800" dirty="0" smtClean="0">
                <a:solidFill>
                  <a:srgbClr val="3366FF"/>
                </a:solidFill>
                <a:latin typeface="Meiryo" charset="-128"/>
                <a:ea typeface="Meiryo" charset="-128"/>
                <a:cs typeface="Meiryo" charset="-128"/>
              </a:rPr>
              <a:t>による</a:t>
            </a:r>
            <a:endParaRPr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猫認識</a:t>
            </a:r>
            <a:endParaRPr lang="en-US" altLang="ja-JP" sz="800" dirty="0" smtClean="0">
              <a:solidFill>
                <a:srgbClr val="3366FF"/>
              </a:solidFill>
              <a:latin typeface="Meiryo" charset="-128"/>
              <a:ea typeface="Meiryo" charset="-128"/>
              <a:cs typeface="Meiryo" charset="-128"/>
            </a:endParaRPr>
          </a:p>
        </p:txBody>
      </p:sp>
      <p:cxnSp>
        <p:nvCxnSpPr>
          <p:cNvPr id="56" name="直線矢印コネクタ 55"/>
          <p:cNvCxnSpPr/>
          <p:nvPr/>
        </p:nvCxnSpPr>
        <p:spPr>
          <a:xfrm>
            <a:off x="6458023" y="2919632"/>
            <a:ext cx="21764" cy="2093544"/>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テキスト ボックス 57"/>
          <p:cNvSpPr txBox="1"/>
          <p:nvPr/>
        </p:nvSpPr>
        <p:spPr>
          <a:xfrm>
            <a:off x="6005154" y="2635709"/>
            <a:ext cx="569387" cy="276999"/>
          </a:xfrm>
          <a:prstGeom prst="rect">
            <a:avLst/>
          </a:prstGeom>
          <a:noFill/>
        </p:spPr>
        <p:txBody>
          <a:bodyPr wrap="none" rtlCol="0">
            <a:spAutoFit/>
          </a:bodyPr>
          <a:lstStyle/>
          <a:p>
            <a:r>
              <a:rPr lang="en-US" altLang="ja-JP" sz="1200" dirty="0" smtClean="0">
                <a:solidFill>
                  <a:schemeClr val="bg1">
                    <a:lumMod val="50000"/>
                  </a:schemeClr>
                </a:solidFill>
                <a:latin typeface="Meiryo" charset="-128"/>
                <a:ea typeface="Meiryo" charset="-128"/>
                <a:cs typeface="Meiryo" charset="-128"/>
              </a:rPr>
              <a:t>2011</a:t>
            </a:r>
            <a:endParaRPr kumimoji="1" lang="ja-JP" altLang="en-US" sz="1200" dirty="0">
              <a:solidFill>
                <a:schemeClr val="bg1">
                  <a:lumMod val="50000"/>
                </a:schemeClr>
              </a:solidFill>
              <a:latin typeface="Meiryo" charset="-128"/>
              <a:ea typeface="Meiryo" charset="-128"/>
              <a:cs typeface="Meiryo" charset="-128"/>
            </a:endParaRPr>
          </a:p>
        </p:txBody>
      </p:sp>
      <p:sp>
        <p:nvSpPr>
          <p:cNvPr id="59" name="テキスト ボックス 58"/>
          <p:cNvSpPr txBox="1"/>
          <p:nvPr/>
        </p:nvSpPr>
        <p:spPr>
          <a:xfrm>
            <a:off x="5508104" y="2898970"/>
            <a:ext cx="997389" cy="338554"/>
          </a:xfrm>
          <a:prstGeom prst="rect">
            <a:avLst/>
          </a:prstGeom>
          <a:noFill/>
        </p:spPr>
        <p:txBody>
          <a:bodyPr wrap="none" rtlCol="0">
            <a:spAutoFit/>
          </a:bodyPr>
          <a:lstStyle/>
          <a:p>
            <a:pPr algn="r"/>
            <a:r>
              <a:rPr lang="en-US" altLang="ja-JP" sz="800" dirty="0" smtClean="0">
                <a:solidFill>
                  <a:srgbClr val="3366FF"/>
                </a:solidFill>
                <a:latin typeface="Meiryo" charset="-128"/>
                <a:ea typeface="Meiryo" charset="-128"/>
                <a:cs typeface="Meiryo" charset="-128"/>
              </a:rPr>
              <a:t>Jeopardy</a:t>
            </a:r>
            <a:r>
              <a:rPr lang="ja-JP" altLang="en-US" sz="800" dirty="0" smtClean="0">
                <a:solidFill>
                  <a:srgbClr val="3366FF"/>
                </a:solidFill>
                <a:latin typeface="Meiryo" charset="-128"/>
                <a:ea typeface="Meiryo" charset="-128"/>
                <a:cs typeface="Meiryo" charset="-128"/>
              </a:rPr>
              <a:t>にて</a:t>
            </a:r>
            <a:endParaRPr lang="en-US" altLang="ja-JP" sz="800" dirty="0" smtClean="0">
              <a:solidFill>
                <a:srgbClr val="3366FF"/>
              </a:solidFill>
              <a:latin typeface="Meiryo" charset="-128"/>
              <a:ea typeface="Meiryo" charset="-128"/>
              <a:cs typeface="Meiryo" charset="-128"/>
            </a:endParaRPr>
          </a:p>
          <a:p>
            <a:pPr algn="r"/>
            <a:r>
              <a:rPr lang="en-US" altLang="ja-JP" sz="800" dirty="0" smtClean="0">
                <a:solidFill>
                  <a:srgbClr val="3366FF"/>
                </a:solidFill>
                <a:latin typeface="Meiryo" charset="-128"/>
                <a:ea typeface="Meiryo" charset="-128"/>
                <a:cs typeface="Meiryo" charset="-128"/>
              </a:rPr>
              <a:t>IBM Watson</a:t>
            </a:r>
            <a:r>
              <a:rPr lang="ja-JP" altLang="en-US" sz="800" dirty="0" smtClean="0">
                <a:solidFill>
                  <a:srgbClr val="3366FF"/>
                </a:solidFill>
                <a:latin typeface="Meiryo" charset="-128"/>
                <a:ea typeface="Meiryo" charset="-128"/>
                <a:cs typeface="Meiryo" charset="-128"/>
              </a:rPr>
              <a:t>勝利</a:t>
            </a:r>
            <a:endParaRPr lang="en-US" altLang="ja-JP" sz="800" dirty="0" smtClean="0">
              <a:solidFill>
                <a:srgbClr val="3366FF"/>
              </a:solidFill>
              <a:latin typeface="Meiryo" charset="-128"/>
              <a:ea typeface="Meiryo" charset="-128"/>
              <a:cs typeface="Meiryo" charset="-128"/>
            </a:endParaRPr>
          </a:p>
        </p:txBody>
      </p:sp>
      <p:sp>
        <p:nvSpPr>
          <p:cNvPr id="60" name="テキスト ボックス 59"/>
          <p:cNvSpPr txBox="1"/>
          <p:nvPr/>
        </p:nvSpPr>
        <p:spPr>
          <a:xfrm>
            <a:off x="6581416" y="3698097"/>
            <a:ext cx="732893"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電脳将棋</a:t>
            </a:r>
            <a:endParaRPr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竜王戦</a:t>
            </a:r>
            <a:r>
              <a:rPr lang="en-US" altLang="ja-JP" sz="800" dirty="0" smtClean="0">
                <a:solidFill>
                  <a:srgbClr val="3366FF"/>
                </a:solidFill>
                <a:latin typeface="Meiryo" charset="-128"/>
                <a:ea typeface="Meiryo" charset="-128"/>
                <a:cs typeface="Meiryo" charset="-128"/>
              </a:rPr>
              <a:t> </a:t>
            </a:r>
            <a:r>
              <a:rPr lang="ja-JP" altLang="en-US" sz="800" dirty="0" smtClean="0">
                <a:solidFill>
                  <a:srgbClr val="3366FF"/>
                </a:solidFill>
                <a:latin typeface="Meiryo" charset="-128"/>
                <a:ea typeface="Meiryo" charset="-128"/>
                <a:cs typeface="Meiryo" charset="-128"/>
              </a:rPr>
              <a:t>開始</a:t>
            </a:r>
            <a:endParaRPr lang="en-US" altLang="ja-JP" sz="800" dirty="0" smtClean="0">
              <a:solidFill>
                <a:srgbClr val="3366FF"/>
              </a:solidFill>
              <a:latin typeface="Meiryo" charset="-128"/>
              <a:ea typeface="Meiryo" charset="-128"/>
              <a:cs typeface="Meiryo" charset="-128"/>
            </a:endParaRPr>
          </a:p>
        </p:txBody>
      </p:sp>
      <p:cxnSp>
        <p:nvCxnSpPr>
          <p:cNvPr id="61" name="直線矢印コネクタ 60"/>
          <p:cNvCxnSpPr/>
          <p:nvPr/>
        </p:nvCxnSpPr>
        <p:spPr>
          <a:xfrm flipH="1">
            <a:off x="4838391" y="4866750"/>
            <a:ext cx="1493" cy="38283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720643" y="4640237"/>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1997</a:t>
            </a:r>
            <a:endParaRPr kumimoji="1" lang="ja-JP" altLang="en-US" sz="1200" dirty="0">
              <a:solidFill>
                <a:schemeClr val="bg1">
                  <a:lumMod val="50000"/>
                </a:schemeClr>
              </a:solidFill>
              <a:latin typeface="Meiryo" charset="-128"/>
              <a:ea typeface="Meiryo" charset="-128"/>
              <a:cs typeface="Meiryo" charset="-128"/>
            </a:endParaRPr>
          </a:p>
        </p:txBody>
      </p:sp>
      <p:sp>
        <p:nvSpPr>
          <p:cNvPr id="66" name="テキスト ボックス 65"/>
          <p:cNvSpPr txBox="1"/>
          <p:nvPr/>
        </p:nvSpPr>
        <p:spPr>
          <a:xfrm>
            <a:off x="4795487" y="4866127"/>
            <a:ext cx="1518364"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チェス・チャンピオンに勝利</a:t>
            </a:r>
            <a:endParaRPr lang="en-US" altLang="ja-JP" sz="800" dirty="0" smtClean="0">
              <a:solidFill>
                <a:srgbClr val="3366FF"/>
              </a:solidFill>
              <a:latin typeface="Meiryo" charset="-128"/>
              <a:ea typeface="Meiryo" charset="-128"/>
              <a:cs typeface="Meiryo" charset="-128"/>
            </a:endParaRPr>
          </a:p>
          <a:p>
            <a:r>
              <a:rPr lang="en-US" altLang="ja-JP" sz="800" dirty="0" smtClean="0">
                <a:solidFill>
                  <a:srgbClr val="3366FF"/>
                </a:solidFill>
                <a:latin typeface="Meiryo" charset="-128"/>
                <a:ea typeface="Meiryo" charset="-128"/>
                <a:cs typeface="Meiryo" charset="-128"/>
              </a:rPr>
              <a:t>IBM Deep Blue</a:t>
            </a:r>
          </a:p>
        </p:txBody>
      </p:sp>
      <p:sp>
        <p:nvSpPr>
          <p:cNvPr id="72" name="テキスト ボックス 71"/>
          <p:cNvSpPr txBox="1"/>
          <p:nvPr/>
        </p:nvSpPr>
        <p:spPr>
          <a:xfrm>
            <a:off x="5786658" y="3568544"/>
            <a:ext cx="569387" cy="276999"/>
          </a:xfrm>
          <a:prstGeom prst="rect">
            <a:avLst/>
          </a:prstGeom>
          <a:noFill/>
        </p:spPr>
        <p:txBody>
          <a:bodyPr wrap="none" rtlCol="0">
            <a:spAutoFit/>
          </a:bodyPr>
          <a:lstStyle/>
          <a:p>
            <a:r>
              <a:rPr kumimoji="1" lang="en-US" altLang="ja-JP" sz="1200" smtClean="0">
                <a:solidFill>
                  <a:schemeClr val="bg1">
                    <a:lumMod val="50000"/>
                  </a:schemeClr>
                </a:solidFill>
                <a:latin typeface="Meiryo" charset="-128"/>
                <a:ea typeface="Meiryo" charset="-128"/>
                <a:cs typeface="Meiryo" charset="-128"/>
              </a:rPr>
              <a:t>2007</a:t>
            </a:r>
            <a:endParaRPr kumimoji="1" lang="ja-JP" altLang="en-US" sz="1200" dirty="0">
              <a:solidFill>
                <a:schemeClr val="bg1">
                  <a:lumMod val="50000"/>
                </a:schemeClr>
              </a:solidFill>
              <a:latin typeface="Meiryo" charset="-128"/>
              <a:ea typeface="Meiryo" charset="-128"/>
              <a:cs typeface="Meiryo" charset="-128"/>
            </a:endParaRPr>
          </a:p>
        </p:txBody>
      </p:sp>
      <p:sp>
        <p:nvSpPr>
          <p:cNvPr id="74" name="テキスト ボックス 73"/>
          <p:cNvSpPr txBox="1"/>
          <p:nvPr/>
        </p:nvSpPr>
        <p:spPr>
          <a:xfrm>
            <a:off x="5927833" y="3794677"/>
            <a:ext cx="519694"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iPhone</a:t>
            </a:r>
          </a:p>
          <a:p>
            <a:r>
              <a:rPr lang="ja-JP" altLang="en-US" sz="800" dirty="0" smtClean="0">
                <a:solidFill>
                  <a:srgbClr val="3366FF"/>
                </a:solidFill>
                <a:latin typeface="Meiryo" charset="-128"/>
                <a:ea typeface="Meiryo" charset="-128"/>
                <a:cs typeface="Meiryo" charset="-128"/>
              </a:rPr>
              <a:t>発売</a:t>
            </a:r>
            <a:endParaRPr lang="en-US" altLang="ja-JP" sz="800" dirty="0" smtClean="0">
              <a:solidFill>
                <a:srgbClr val="3366FF"/>
              </a:solidFill>
              <a:latin typeface="Meiryo" charset="-128"/>
              <a:ea typeface="Meiryo" charset="-128"/>
              <a:cs typeface="Meiryo" charset="-128"/>
            </a:endParaRPr>
          </a:p>
        </p:txBody>
      </p:sp>
      <p:cxnSp>
        <p:nvCxnSpPr>
          <p:cNvPr id="77" name="直線矢印コネクタ 76"/>
          <p:cNvCxnSpPr/>
          <p:nvPr/>
        </p:nvCxnSpPr>
        <p:spPr>
          <a:xfrm>
            <a:off x="3075534" y="3921546"/>
            <a:ext cx="3226" cy="1372869"/>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テキスト ボックス 78"/>
          <p:cNvSpPr txBox="1"/>
          <p:nvPr/>
        </p:nvSpPr>
        <p:spPr>
          <a:xfrm>
            <a:off x="2936392" y="3702659"/>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1981</a:t>
            </a:r>
            <a:endParaRPr kumimoji="1" lang="ja-JP" altLang="en-US" sz="1200" dirty="0">
              <a:solidFill>
                <a:schemeClr val="bg1">
                  <a:lumMod val="50000"/>
                </a:schemeClr>
              </a:solidFill>
              <a:latin typeface="Meiryo" charset="-128"/>
              <a:ea typeface="Meiryo" charset="-128"/>
              <a:cs typeface="Meiryo" charset="-128"/>
            </a:endParaRPr>
          </a:p>
        </p:txBody>
      </p:sp>
      <p:sp>
        <p:nvSpPr>
          <p:cNvPr id="80" name="テキスト ボックス 79"/>
          <p:cNvSpPr txBox="1"/>
          <p:nvPr/>
        </p:nvSpPr>
        <p:spPr>
          <a:xfrm>
            <a:off x="3066075" y="3888945"/>
            <a:ext cx="837089"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IBM PC 5150</a:t>
            </a:r>
          </a:p>
          <a:p>
            <a:r>
              <a:rPr kumimoji="1" lang="ja-JP" altLang="en-US" sz="800" dirty="0" smtClean="0">
                <a:solidFill>
                  <a:srgbClr val="3366FF"/>
                </a:solidFill>
                <a:latin typeface="Meiryo" charset="-128"/>
                <a:ea typeface="Meiryo" charset="-128"/>
                <a:cs typeface="Meiryo" charset="-128"/>
              </a:rPr>
              <a:t>発売</a:t>
            </a:r>
            <a:endParaRPr kumimoji="1" lang="ja-JP" altLang="en-US" sz="800" dirty="0">
              <a:solidFill>
                <a:srgbClr val="3366FF"/>
              </a:solidFill>
              <a:latin typeface="Meiryo" charset="-128"/>
              <a:ea typeface="Meiryo" charset="-128"/>
              <a:cs typeface="Meiryo" charset="-128"/>
            </a:endParaRPr>
          </a:p>
        </p:txBody>
      </p:sp>
      <p:sp>
        <p:nvSpPr>
          <p:cNvPr id="63" name="テキスト ボックス 62"/>
          <p:cNvSpPr txBox="1"/>
          <p:nvPr/>
        </p:nvSpPr>
        <p:spPr>
          <a:xfrm>
            <a:off x="7401561" y="4367514"/>
            <a:ext cx="1499395" cy="553998"/>
          </a:xfrm>
          <a:prstGeom prst="rect">
            <a:avLst/>
          </a:prstGeom>
          <a:noFill/>
        </p:spPr>
        <p:txBody>
          <a:bodyPr wrap="square" rtlCol="0">
            <a:spAutoFit/>
          </a:bodyPr>
          <a:lstStyle/>
          <a:p>
            <a:pPr algn="r"/>
            <a:r>
              <a:rPr kumimoji="1" lang="ja-JP" altLang="en-US" sz="1200" b="1" dirty="0" smtClean="0">
                <a:solidFill>
                  <a:srgbClr val="3366FF"/>
                </a:solidFill>
                <a:latin typeface="Meiryo" charset="-128"/>
                <a:ea typeface="Meiryo" charset="-128"/>
                <a:cs typeface="Meiryo" charset="-128"/>
              </a:rPr>
              <a:t>汎用人工知能</a:t>
            </a:r>
            <a:endParaRPr kumimoji="1" lang="en-US" altLang="ja-JP" sz="1200" b="1" dirty="0" smtClean="0">
              <a:solidFill>
                <a:srgbClr val="3366FF"/>
              </a:solidFill>
              <a:latin typeface="Meiryo" charset="-128"/>
              <a:ea typeface="Meiryo" charset="-128"/>
              <a:cs typeface="Meiryo" charset="-128"/>
            </a:endParaRPr>
          </a:p>
          <a:p>
            <a:pPr algn="r"/>
            <a:r>
              <a:rPr lang="en-US" altLang="ja-JP" sz="600" b="1" dirty="0" smtClean="0">
                <a:solidFill>
                  <a:srgbClr val="3366FF"/>
                </a:solidFill>
                <a:latin typeface="Meiryo" charset="-128"/>
                <a:ea typeface="Meiryo" charset="-128"/>
                <a:cs typeface="Meiryo" charset="-128"/>
              </a:rPr>
              <a:t>Artificial</a:t>
            </a:r>
            <a:r>
              <a:rPr lang="ja-JP" altLang="en-US" sz="600" b="1" dirty="0" smtClean="0">
                <a:solidFill>
                  <a:srgbClr val="3366FF"/>
                </a:solidFill>
                <a:latin typeface="Meiryo" charset="-128"/>
                <a:ea typeface="Meiryo" charset="-128"/>
                <a:cs typeface="Meiryo" charset="-128"/>
              </a:rPr>
              <a:t> </a:t>
            </a:r>
            <a:r>
              <a:rPr lang="en-US" altLang="ja-JP" sz="600" b="1" dirty="0" smtClean="0">
                <a:solidFill>
                  <a:srgbClr val="3366FF"/>
                </a:solidFill>
                <a:latin typeface="Meiryo" charset="-128"/>
                <a:ea typeface="Meiryo" charset="-128"/>
                <a:cs typeface="Meiryo" charset="-128"/>
              </a:rPr>
              <a:t>General</a:t>
            </a:r>
            <a:r>
              <a:rPr lang="ja-JP" altLang="en-US" sz="600" b="1" dirty="0" smtClean="0">
                <a:solidFill>
                  <a:srgbClr val="3366FF"/>
                </a:solidFill>
                <a:latin typeface="Meiryo" charset="-128"/>
                <a:ea typeface="Meiryo" charset="-128"/>
                <a:cs typeface="Meiryo" charset="-128"/>
              </a:rPr>
              <a:t> </a:t>
            </a:r>
            <a:r>
              <a:rPr lang="en-US" altLang="ja-JP" sz="600" b="1" dirty="0" smtClean="0">
                <a:solidFill>
                  <a:srgbClr val="3366FF"/>
                </a:solidFill>
                <a:latin typeface="Meiryo" charset="-128"/>
                <a:ea typeface="Meiryo" charset="-128"/>
                <a:cs typeface="Meiryo" charset="-128"/>
              </a:rPr>
              <a:t>Intelligence</a:t>
            </a:r>
          </a:p>
          <a:p>
            <a:pPr algn="r"/>
            <a:r>
              <a:rPr lang="ja-JP" altLang="en-US" sz="1200" b="1" dirty="0" smtClean="0">
                <a:solidFill>
                  <a:srgbClr val="3366FF"/>
                </a:solidFill>
                <a:latin typeface="Meiryo" charset="-128"/>
                <a:ea typeface="Meiryo" charset="-128"/>
                <a:cs typeface="Meiryo" charset="-128"/>
              </a:rPr>
              <a:t>登場の可能性</a:t>
            </a:r>
            <a:endParaRPr lang="en-US" altLang="ja-JP" sz="1200" dirty="0" smtClean="0">
              <a:solidFill>
                <a:srgbClr val="3366FF"/>
              </a:solidFill>
              <a:latin typeface="Meiryo" charset="-128"/>
              <a:ea typeface="Meiryo" charset="-128"/>
              <a:cs typeface="Meiryo" charset="-128"/>
            </a:endParaRPr>
          </a:p>
        </p:txBody>
      </p:sp>
      <p:sp>
        <p:nvSpPr>
          <p:cNvPr id="64" name="フリーフォーム 63"/>
          <p:cNvSpPr/>
          <p:nvPr/>
        </p:nvSpPr>
        <p:spPr>
          <a:xfrm>
            <a:off x="1547664" y="2065624"/>
            <a:ext cx="5399142" cy="394938"/>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 name="connsiteX0" fmla="*/ 0 w 3403218"/>
              <a:gd name="connsiteY0" fmla="*/ 0 h 666894"/>
              <a:gd name="connsiteX1" fmla="*/ 0 w 3403218"/>
              <a:gd name="connsiteY1" fmla="*/ 653143 h 666894"/>
              <a:gd name="connsiteX2" fmla="*/ 3403218 w 3403218"/>
              <a:gd name="connsiteY2" fmla="*/ 666894 h 666894"/>
              <a:gd name="connsiteX3" fmla="*/ 3001155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3001155" y="0"/>
                </a:lnTo>
                <a:lnTo>
                  <a:pt x="0" y="0"/>
                </a:lnTo>
                <a:close/>
              </a:path>
            </a:pathLst>
          </a:custGeom>
          <a:solidFill>
            <a:schemeClr val="accent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dirty="0" smtClean="0">
                <a:solidFill>
                  <a:srgbClr val="FFFFFF"/>
                </a:solidFill>
                <a:latin typeface="Meiryo" charset="-128"/>
                <a:ea typeface="Meiryo" charset="-128"/>
                <a:cs typeface="Meiryo" charset="-128"/>
              </a:rPr>
              <a:t>ムーアの法則</a:t>
            </a:r>
            <a:r>
              <a:rPr lang="ja-JP" altLang="en-US" sz="1000" b="1" dirty="0" smtClean="0">
                <a:solidFill>
                  <a:srgbClr val="FFFFFF"/>
                </a:solidFill>
                <a:latin typeface="Meiryo" charset="-128"/>
                <a:ea typeface="Meiryo" charset="-128"/>
                <a:cs typeface="Meiryo" charset="-128"/>
              </a:rPr>
              <a:t>／コンピュータ性能</a:t>
            </a:r>
            <a:r>
              <a:rPr lang="ja-JP" altLang="en-US" sz="1000" b="1" smtClean="0">
                <a:solidFill>
                  <a:srgbClr val="FFFFFF"/>
                </a:solidFill>
                <a:latin typeface="Meiryo" charset="-128"/>
                <a:ea typeface="Meiryo" charset="-128"/>
                <a:cs typeface="Meiryo" charset="-128"/>
              </a:rPr>
              <a:t>の加速度的向上</a:t>
            </a:r>
            <a:endParaRPr kumimoji="1" lang="ja-JP" altLang="en-US" sz="1000" b="1" dirty="0">
              <a:solidFill>
                <a:srgbClr val="FFFFFF"/>
              </a:solidFill>
              <a:latin typeface="Meiryo" charset="-128"/>
              <a:ea typeface="Meiryo" charset="-128"/>
              <a:cs typeface="Meiryo" charset="-128"/>
            </a:endParaRPr>
          </a:p>
        </p:txBody>
      </p:sp>
      <p:sp>
        <p:nvSpPr>
          <p:cNvPr id="68" name="テキスト ボックス 67"/>
          <p:cNvSpPr txBox="1"/>
          <p:nvPr/>
        </p:nvSpPr>
        <p:spPr>
          <a:xfrm>
            <a:off x="1560449" y="2145258"/>
            <a:ext cx="723275" cy="276999"/>
          </a:xfrm>
          <a:prstGeom prst="rect">
            <a:avLst/>
          </a:prstGeom>
          <a:noFill/>
        </p:spPr>
        <p:txBody>
          <a:bodyPr wrap="none" rtlCol="0">
            <a:spAutoFit/>
          </a:bodyPr>
          <a:lstStyle/>
          <a:p>
            <a:r>
              <a:rPr kumimoji="1" lang="en-US" altLang="ja-JP" sz="1200" smtClean="0">
                <a:solidFill>
                  <a:schemeClr val="bg1"/>
                </a:solidFill>
                <a:latin typeface="Meiryo" charset="-128"/>
                <a:ea typeface="Meiryo" charset="-128"/>
                <a:cs typeface="Meiryo" charset="-128"/>
              </a:rPr>
              <a:t>1965〜</a:t>
            </a:r>
            <a:endParaRPr kumimoji="1" lang="ja-JP" altLang="en-US" sz="1200" dirty="0">
              <a:solidFill>
                <a:schemeClr val="bg1"/>
              </a:solidFill>
              <a:latin typeface="Meiryo" charset="-128"/>
              <a:ea typeface="Meiryo" charset="-128"/>
              <a:cs typeface="Meiryo" charset="-128"/>
            </a:endParaRPr>
          </a:p>
        </p:txBody>
      </p:sp>
      <p:sp>
        <p:nvSpPr>
          <p:cNvPr id="21" name="テキスト ボックス 20"/>
          <p:cNvSpPr txBox="1"/>
          <p:nvPr/>
        </p:nvSpPr>
        <p:spPr>
          <a:xfrm>
            <a:off x="6620966" y="2033126"/>
            <a:ext cx="2101857" cy="461665"/>
          </a:xfrm>
          <a:prstGeom prst="rect">
            <a:avLst/>
          </a:prstGeom>
          <a:noFill/>
        </p:spPr>
        <p:txBody>
          <a:bodyPr wrap="none" rtlCol="0">
            <a:spAutoFit/>
          </a:bodyPr>
          <a:lstStyle/>
          <a:p>
            <a:r>
              <a:rPr kumimoji="1" lang="ja-JP" altLang="en-US" sz="800" b="1" dirty="0" smtClean="0">
                <a:solidFill>
                  <a:schemeClr val="bg1"/>
                </a:solidFill>
              </a:rPr>
              <a:t>ムーアの法則の限界／新たな選択肢の登場</a:t>
            </a:r>
            <a:endParaRPr kumimoji="1" lang="en-US" altLang="ja-JP" sz="800" b="1" dirty="0" smtClean="0">
              <a:solidFill>
                <a:schemeClr val="bg1"/>
              </a:solidFill>
            </a:endParaRPr>
          </a:p>
          <a:p>
            <a:r>
              <a:rPr lang="ja-JP" altLang="en-US" sz="800" b="1" dirty="0" smtClean="0">
                <a:solidFill>
                  <a:schemeClr val="bg1"/>
                </a:solidFill>
              </a:rPr>
              <a:t>　　　</a:t>
            </a:r>
            <a:r>
              <a:rPr lang="en-US" altLang="ja-JP" sz="800" b="1" dirty="0" smtClean="0">
                <a:solidFill>
                  <a:schemeClr val="bg1"/>
                </a:solidFill>
              </a:rPr>
              <a:t>GPGPU</a:t>
            </a:r>
            <a:r>
              <a:rPr lang="ja-JP" altLang="en-US" sz="800" b="1" dirty="0" smtClean="0">
                <a:solidFill>
                  <a:schemeClr val="bg1"/>
                </a:solidFill>
              </a:rPr>
              <a:t>、ニューロモーフィング・チップ</a:t>
            </a:r>
            <a:endParaRPr lang="en-US" altLang="ja-JP" sz="800" b="1" dirty="0" smtClean="0">
              <a:solidFill>
                <a:schemeClr val="bg1"/>
              </a:solidFill>
            </a:endParaRPr>
          </a:p>
          <a:p>
            <a:r>
              <a:rPr lang="ja-JP" altLang="en-US" sz="800" b="1" dirty="0" smtClean="0">
                <a:solidFill>
                  <a:schemeClr val="bg1"/>
                </a:solidFill>
              </a:rPr>
              <a:t>　　　　　　　　　　　　　　量子コンピュータ等</a:t>
            </a:r>
            <a:endParaRPr kumimoji="1" lang="ja-JP" altLang="en-US" sz="800" b="1" dirty="0">
              <a:solidFill>
                <a:schemeClr val="bg1"/>
              </a:solidFill>
            </a:endParaRPr>
          </a:p>
        </p:txBody>
      </p:sp>
      <p:cxnSp>
        <p:nvCxnSpPr>
          <p:cNvPr id="70" name="直線矢印コネクタ 69"/>
          <p:cNvCxnSpPr/>
          <p:nvPr/>
        </p:nvCxnSpPr>
        <p:spPr>
          <a:xfrm>
            <a:off x="1306098" y="2907119"/>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70288" y="2903822"/>
            <a:ext cx="902811" cy="338554"/>
          </a:xfrm>
          <a:prstGeom prst="rect">
            <a:avLst/>
          </a:prstGeom>
          <a:noFill/>
        </p:spPr>
        <p:txBody>
          <a:bodyPr wrap="none" rtlCol="0">
            <a:spAutoFit/>
          </a:bodyPr>
          <a:lstStyle/>
          <a:p>
            <a:pPr algn="r"/>
            <a:r>
              <a:rPr lang="en-US" altLang="ja-JP" sz="800" dirty="0" smtClean="0">
                <a:solidFill>
                  <a:srgbClr val="3366FF"/>
                </a:solidFill>
                <a:latin typeface="Meiryo" charset="-128"/>
                <a:ea typeface="Meiryo" charset="-128"/>
                <a:cs typeface="Meiryo" charset="-128"/>
              </a:rPr>
              <a:t>IBM</a:t>
            </a:r>
            <a:r>
              <a:rPr lang="ja-JP" altLang="en-US" sz="800" dirty="0" smtClean="0">
                <a:solidFill>
                  <a:srgbClr val="3366FF"/>
                </a:solidFill>
                <a:latin typeface="Meiryo" charset="-128"/>
                <a:ea typeface="Meiryo" charset="-128"/>
                <a:cs typeface="Meiryo" charset="-128"/>
              </a:rPr>
              <a:t> </a:t>
            </a:r>
            <a:r>
              <a:rPr lang="en-US" altLang="ja-JP" sz="800" dirty="0" smtClean="0">
                <a:solidFill>
                  <a:srgbClr val="3366FF"/>
                </a:solidFill>
                <a:latin typeface="Meiryo" charset="-128"/>
                <a:ea typeface="Meiryo" charset="-128"/>
                <a:cs typeface="Meiryo" charset="-128"/>
              </a:rPr>
              <a:t>S/360</a:t>
            </a:r>
          </a:p>
          <a:p>
            <a:pPr algn="r"/>
            <a:r>
              <a:rPr kumimoji="1" lang="ja-JP" altLang="en-US" sz="800" dirty="0" smtClean="0">
                <a:solidFill>
                  <a:srgbClr val="3366FF"/>
                </a:solidFill>
                <a:latin typeface="Meiryo" charset="-128"/>
                <a:ea typeface="Meiryo" charset="-128"/>
                <a:cs typeface="Meiryo" charset="-128"/>
              </a:rPr>
              <a:t>メインフレーム</a:t>
            </a:r>
            <a:endParaRPr kumimoji="1" lang="ja-JP" altLang="en-US" sz="800" dirty="0">
              <a:solidFill>
                <a:srgbClr val="3366FF"/>
              </a:solidFill>
              <a:latin typeface="Meiryo" charset="-128"/>
              <a:ea typeface="Meiryo" charset="-128"/>
              <a:cs typeface="Meiryo" charset="-128"/>
            </a:endParaRPr>
          </a:p>
        </p:txBody>
      </p:sp>
      <p:sp>
        <p:nvSpPr>
          <p:cNvPr id="73" name="テキスト ボックス 72"/>
          <p:cNvSpPr txBox="1"/>
          <p:nvPr/>
        </p:nvSpPr>
        <p:spPr>
          <a:xfrm>
            <a:off x="1021404" y="2639847"/>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1964</a:t>
            </a:r>
            <a:endParaRPr kumimoji="1" lang="ja-JP" altLang="en-US" sz="1200" dirty="0">
              <a:solidFill>
                <a:schemeClr val="bg1">
                  <a:lumMod val="50000"/>
                </a:schemeClr>
              </a:solidFill>
              <a:latin typeface="Meiryo" charset="-128"/>
              <a:ea typeface="Meiryo" charset="-128"/>
              <a:cs typeface="Meiryo" charset="-128"/>
            </a:endParaRPr>
          </a:p>
        </p:txBody>
      </p:sp>
      <p:sp>
        <p:nvSpPr>
          <p:cNvPr id="78" name="テキスト ボックス 77"/>
          <p:cNvSpPr txBox="1"/>
          <p:nvPr/>
        </p:nvSpPr>
        <p:spPr>
          <a:xfrm>
            <a:off x="574626" y="4254311"/>
            <a:ext cx="800284" cy="461665"/>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ニューラル</a:t>
            </a:r>
            <a:endParaRPr lang="en-US" altLang="ja-JP" sz="800" dirty="0" smtClean="0">
              <a:solidFill>
                <a:srgbClr val="3366FF"/>
              </a:solidFill>
              <a:latin typeface="Meiryo" charset="-128"/>
              <a:ea typeface="Meiryo" charset="-128"/>
              <a:cs typeface="Meiryo" charset="-128"/>
            </a:endParaRPr>
          </a:p>
          <a:p>
            <a:r>
              <a:rPr kumimoji="1" lang="ja-JP" altLang="en-US" sz="800" dirty="0" smtClean="0">
                <a:solidFill>
                  <a:srgbClr val="3366FF"/>
                </a:solidFill>
                <a:latin typeface="Meiryo" charset="-128"/>
                <a:ea typeface="Meiryo" charset="-128"/>
                <a:cs typeface="Meiryo" charset="-128"/>
              </a:rPr>
              <a:t>ネットワーク</a:t>
            </a:r>
            <a:endParaRPr kumimoji="1"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考案</a:t>
            </a:r>
            <a:endParaRPr kumimoji="1" lang="ja-JP" altLang="en-US" sz="800" dirty="0">
              <a:solidFill>
                <a:srgbClr val="3366FF"/>
              </a:solidFill>
              <a:latin typeface="Meiryo" charset="-128"/>
              <a:ea typeface="Meiryo" charset="-128"/>
              <a:cs typeface="Meiryo" charset="-128"/>
            </a:endParaRPr>
          </a:p>
        </p:txBody>
      </p:sp>
      <p:cxnSp>
        <p:nvCxnSpPr>
          <p:cNvPr id="81" name="直線矢印コネクタ 80"/>
          <p:cNvCxnSpPr/>
          <p:nvPr/>
        </p:nvCxnSpPr>
        <p:spPr>
          <a:xfrm flipH="1">
            <a:off x="2055554" y="4227499"/>
            <a:ext cx="1891" cy="106691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テキスト ボックス 81"/>
          <p:cNvSpPr txBox="1"/>
          <p:nvPr/>
        </p:nvSpPr>
        <p:spPr>
          <a:xfrm>
            <a:off x="2025366" y="4234342"/>
            <a:ext cx="1107996"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Intel</a:t>
            </a:r>
            <a:r>
              <a:rPr lang="ja-JP" altLang="en-US" sz="800" dirty="0" smtClean="0">
                <a:solidFill>
                  <a:srgbClr val="3366FF"/>
                </a:solidFill>
                <a:latin typeface="Meiryo" charset="-128"/>
                <a:ea typeface="Meiryo" charset="-128"/>
                <a:cs typeface="Meiryo" charset="-128"/>
              </a:rPr>
              <a:t> </a:t>
            </a:r>
            <a:r>
              <a:rPr lang="en-US" altLang="ja-JP" sz="800" dirty="0" smtClean="0">
                <a:solidFill>
                  <a:srgbClr val="3366FF"/>
                </a:solidFill>
                <a:latin typeface="Meiryo" charset="-128"/>
                <a:ea typeface="Meiryo" charset="-128"/>
                <a:cs typeface="Meiryo" charset="-128"/>
              </a:rPr>
              <a:t>404</a:t>
            </a:r>
          </a:p>
          <a:p>
            <a:r>
              <a:rPr kumimoji="1" lang="ja-JP" altLang="en-US" sz="800" dirty="0" smtClean="0">
                <a:solidFill>
                  <a:srgbClr val="3366FF"/>
                </a:solidFill>
                <a:latin typeface="Meiryo" charset="-128"/>
                <a:ea typeface="Meiryo" charset="-128"/>
                <a:cs typeface="Meiryo" charset="-128"/>
              </a:rPr>
              <a:t>マイクロプロセッサ</a:t>
            </a:r>
            <a:endParaRPr kumimoji="1" lang="ja-JP" altLang="en-US" sz="800" dirty="0">
              <a:solidFill>
                <a:srgbClr val="3366FF"/>
              </a:solidFill>
              <a:latin typeface="Meiryo" charset="-128"/>
              <a:ea typeface="Meiryo" charset="-128"/>
              <a:cs typeface="Meiryo" charset="-128"/>
            </a:endParaRPr>
          </a:p>
        </p:txBody>
      </p:sp>
      <p:sp>
        <p:nvSpPr>
          <p:cNvPr id="83" name="テキスト ボックス 82"/>
          <p:cNvSpPr txBox="1"/>
          <p:nvPr/>
        </p:nvSpPr>
        <p:spPr>
          <a:xfrm>
            <a:off x="1951050" y="3950500"/>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1971</a:t>
            </a:r>
            <a:endParaRPr kumimoji="1" lang="ja-JP" altLang="en-US" sz="1200" dirty="0">
              <a:solidFill>
                <a:schemeClr val="bg1">
                  <a:lumMod val="50000"/>
                </a:schemeClr>
              </a:solidFill>
              <a:latin typeface="Meiryo" charset="-128"/>
              <a:ea typeface="Meiryo" charset="-128"/>
              <a:cs typeface="Meiryo" charset="-128"/>
            </a:endParaRPr>
          </a:p>
        </p:txBody>
      </p:sp>
      <p:sp>
        <p:nvSpPr>
          <p:cNvPr id="84" name="テキスト ボックス 83"/>
          <p:cNvSpPr txBox="1"/>
          <p:nvPr/>
        </p:nvSpPr>
        <p:spPr>
          <a:xfrm>
            <a:off x="456553" y="5318669"/>
            <a:ext cx="800219" cy="215444"/>
          </a:xfrm>
          <a:prstGeom prst="rect">
            <a:avLst/>
          </a:prstGeom>
          <a:noFill/>
        </p:spPr>
        <p:txBody>
          <a:bodyPr wrap="none" rtlCol="0">
            <a:spAutoFit/>
          </a:bodyPr>
          <a:lstStyle/>
          <a:p>
            <a:r>
              <a:rPr kumimoji="1" lang="ja-JP" altLang="en-US" sz="800" smtClean="0">
                <a:solidFill>
                  <a:schemeClr val="accent6">
                    <a:lumMod val="75000"/>
                  </a:schemeClr>
                </a:solidFill>
                <a:latin typeface="Meiryo" charset="-128"/>
                <a:ea typeface="Meiryo" charset="-128"/>
                <a:cs typeface="Meiryo" charset="-128"/>
              </a:rPr>
              <a:t>データ流通量</a:t>
            </a:r>
            <a:endParaRPr kumimoji="1" lang="ja-JP" altLang="en-US" sz="800" dirty="0">
              <a:solidFill>
                <a:schemeClr val="accent6">
                  <a:lumMod val="75000"/>
                </a:schemeClr>
              </a:solidFill>
              <a:latin typeface="Meiryo" charset="-128"/>
              <a:ea typeface="Meiryo" charset="-128"/>
              <a:cs typeface="Meiryo" charset="-128"/>
            </a:endParaRPr>
          </a:p>
        </p:txBody>
      </p:sp>
      <p:sp>
        <p:nvSpPr>
          <p:cNvPr id="85" name="テキスト ボックス 84"/>
          <p:cNvSpPr txBox="1"/>
          <p:nvPr/>
        </p:nvSpPr>
        <p:spPr>
          <a:xfrm rot="19272460">
            <a:off x="6492759" y="4281085"/>
            <a:ext cx="1415772" cy="215444"/>
          </a:xfrm>
          <a:prstGeom prst="rect">
            <a:avLst/>
          </a:prstGeom>
          <a:noFill/>
        </p:spPr>
        <p:txBody>
          <a:bodyPr wrap="none" rtlCol="0">
            <a:spAutoFit/>
          </a:bodyPr>
          <a:lstStyle/>
          <a:p>
            <a:r>
              <a:rPr kumimoji="1" lang="ja-JP" altLang="en-US" sz="800" b="1" dirty="0" smtClean="0">
                <a:solidFill>
                  <a:schemeClr val="accent6">
                    <a:lumMod val="75000"/>
                  </a:schemeClr>
                </a:solidFill>
                <a:latin typeface="Meiryo" charset="-128"/>
                <a:ea typeface="Meiryo" charset="-128"/>
                <a:cs typeface="Meiryo" charset="-128"/>
              </a:rPr>
              <a:t>データ</a:t>
            </a:r>
            <a:r>
              <a:rPr kumimoji="1" lang="ja-JP" altLang="en-US" sz="800" b="1" smtClean="0">
                <a:solidFill>
                  <a:schemeClr val="accent6">
                    <a:lumMod val="75000"/>
                  </a:schemeClr>
                </a:solidFill>
                <a:latin typeface="Meiryo" charset="-128"/>
                <a:ea typeface="Meiryo" charset="-128"/>
                <a:cs typeface="Meiryo" charset="-128"/>
              </a:rPr>
              <a:t>流通量の爆発的</a:t>
            </a:r>
            <a:r>
              <a:rPr kumimoji="1" lang="ja-JP" altLang="en-US" sz="800" b="1" dirty="0" smtClean="0">
                <a:solidFill>
                  <a:schemeClr val="accent6">
                    <a:lumMod val="75000"/>
                  </a:schemeClr>
                </a:solidFill>
                <a:latin typeface="Meiryo" charset="-128"/>
                <a:ea typeface="Meiryo" charset="-128"/>
                <a:cs typeface="Meiryo" charset="-128"/>
              </a:rPr>
              <a:t>拡大</a:t>
            </a:r>
            <a:endParaRPr kumimoji="1" lang="ja-JP" altLang="en-US" sz="800" b="1" dirty="0">
              <a:solidFill>
                <a:schemeClr val="accent6">
                  <a:lumMod val="75000"/>
                </a:schemeClr>
              </a:solidFill>
              <a:latin typeface="Meiryo" charset="-128"/>
              <a:ea typeface="Meiryo" charset="-128"/>
              <a:cs typeface="Meiryo" charset="-128"/>
            </a:endParaRPr>
          </a:p>
        </p:txBody>
      </p:sp>
      <p:cxnSp>
        <p:nvCxnSpPr>
          <p:cNvPr id="86" name="直線矢印コネクタ 85"/>
          <p:cNvCxnSpPr/>
          <p:nvPr/>
        </p:nvCxnSpPr>
        <p:spPr>
          <a:xfrm>
            <a:off x="611560" y="4236667"/>
            <a:ext cx="1239" cy="1048580"/>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7" name="テキスト ボックス 86"/>
          <p:cNvSpPr txBox="1"/>
          <p:nvPr/>
        </p:nvSpPr>
        <p:spPr>
          <a:xfrm>
            <a:off x="506383" y="3950500"/>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1957</a:t>
            </a:r>
            <a:endParaRPr kumimoji="1" lang="ja-JP" altLang="en-US" sz="1200" dirty="0">
              <a:solidFill>
                <a:schemeClr val="bg1">
                  <a:lumMod val="50000"/>
                </a:schemeClr>
              </a:solidFill>
              <a:latin typeface="Meiryo" charset="-128"/>
              <a:ea typeface="Meiryo" charset="-128"/>
              <a:cs typeface="Meiryo" charset="-128"/>
            </a:endParaRPr>
          </a:p>
        </p:txBody>
      </p:sp>
      <p:cxnSp>
        <p:nvCxnSpPr>
          <p:cNvPr id="88" name="直線矢印コネクタ 87"/>
          <p:cNvCxnSpPr/>
          <p:nvPr/>
        </p:nvCxnSpPr>
        <p:spPr>
          <a:xfrm flipH="1">
            <a:off x="545916" y="3568544"/>
            <a:ext cx="3727" cy="1716703"/>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9" name="テキスト ボックス 88"/>
          <p:cNvSpPr txBox="1"/>
          <p:nvPr/>
        </p:nvSpPr>
        <p:spPr>
          <a:xfrm>
            <a:off x="426164" y="3328625"/>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1956</a:t>
            </a:r>
            <a:endParaRPr kumimoji="1" lang="ja-JP" altLang="en-US" sz="1200" dirty="0">
              <a:solidFill>
                <a:schemeClr val="bg1">
                  <a:lumMod val="50000"/>
                </a:schemeClr>
              </a:solidFill>
              <a:latin typeface="Meiryo" charset="-128"/>
              <a:ea typeface="Meiryo" charset="-128"/>
              <a:cs typeface="Meiryo" charset="-128"/>
            </a:endParaRPr>
          </a:p>
        </p:txBody>
      </p:sp>
      <p:sp>
        <p:nvSpPr>
          <p:cNvPr id="90" name="テキスト ボックス 89"/>
          <p:cNvSpPr txBox="1"/>
          <p:nvPr/>
        </p:nvSpPr>
        <p:spPr>
          <a:xfrm>
            <a:off x="516254" y="3542521"/>
            <a:ext cx="697627"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ダートマス</a:t>
            </a:r>
            <a:endParaRPr lang="en-US" altLang="ja-JP" sz="800" dirty="0" smtClean="0">
              <a:solidFill>
                <a:srgbClr val="3366FF"/>
              </a:solidFill>
              <a:latin typeface="Meiryo" charset="-128"/>
              <a:ea typeface="Meiryo" charset="-128"/>
              <a:cs typeface="Meiryo" charset="-128"/>
            </a:endParaRPr>
          </a:p>
          <a:p>
            <a:r>
              <a:rPr kumimoji="1" lang="ja-JP" altLang="en-US" sz="800" dirty="0" smtClean="0">
                <a:solidFill>
                  <a:srgbClr val="3366FF"/>
                </a:solidFill>
                <a:latin typeface="Meiryo" charset="-128"/>
                <a:ea typeface="Meiryo" charset="-128"/>
                <a:cs typeface="Meiryo" charset="-128"/>
              </a:rPr>
              <a:t>会議</a:t>
            </a:r>
            <a:endParaRPr kumimoji="1" lang="ja-JP" altLang="en-US" sz="800" dirty="0">
              <a:solidFill>
                <a:srgbClr val="3366FF"/>
              </a:solidFill>
              <a:latin typeface="Meiryo" charset="-128"/>
              <a:ea typeface="Meiryo" charset="-128"/>
              <a:cs typeface="Meiryo" charset="-128"/>
            </a:endParaRPr>
          </a:p>
        </p:txBody>
      </p:sp>
      <p:cxnSp>
        <p:nvCxnSpPr>
          <p:cNvPr id="91" name="直線矢印コネクタ 90"/>
          <p:cNvCxnSpPr/>
          <p:nvPr/>
        </p:nvCxnSpPr>
        <p:spPr>
          <a:xfrm flipH="1">
            <a:off x="3131840" y="4863721"/>
            <a:ext cx="1522" cy="430694"/>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92" name="テキスト ボックス 91"/>
          <p:cNvSpPr txBox="1"/>
          <p:nvPr/>
        </p:nvSpPr>
        <p:spPr>
          <a:xfrm>
            <a:off x="3027411" y="4643208"/>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1982</a:t>
            </a:r>
            <a:endParaRPr kumimoji="1" lang="ja-JP" altLang="en-US" sz="1200" dirty="0">
              <a:solidFill>
                <a:schemeClr val="bg1">
                  <a:lumMod val="50000"/>
                </a:schemeClr>
              </a:solidFill>
              <a:latin typeface="Meiryo" charset="-128"/>
              <a:ea typeface="Meiryo" charset="-128"/>
              <a:cs typeface="Meiryo" charset="-128"/>
            </a:endParaRPr>
          </a:p>
        </p:txBody>
      </p:sp>
      <p:sp>
        <p:nvSpPr>
          <p:cNvPr id="93" name="テキスト ボックス 92"/>
          <p:cNvSpPr txBox="1"/>
          <p:nvPr/>
        </p:nvSpPr>
        <p:spPr>
          <a:xfrm>
            <a:off x="3087169" y="4831038"/>
            <a:ext cx="800219" cy="461665"/>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第５世代</a:t>
            </a:r>
            <a:endParaRPr lang="en-US" altLang="ja-JP" sz="800" dirty="0" smtClean="0">
              <a:solidFill>
                <a:srgbClr val="3366FF"/>
              </a:solidFill>
              <a:latin typeface="Meiryo" charset="-128"/>
              <a:ea typeface="Meiryo" charset="-128"/>
              <a:cs typeface="Meiryo" charset="-128"/>
            </a:endParaRPr>
          </a:p>
          <a:p>
            <a:r>
              <a:rPr kumimoji="1" lang="ja-JP" altLang="en-US" sz="800" dirty="0" smtClean="0">
                <a:solidFill>
                  <a:srgbClr val="3366FF"/>
                </a:solidFill>
                <a:latin typeface="Meiryo" charset="-128"/>
                <a:ea typeface="Meiryo" charset="-128"/>
                <a:cs typeface="Meiryo" charset="-128"/>
              </a:rPr>
              <a:t>コンピュータ</a:t>
            </a:r>
            <a:endParaRPr kumimoji="1"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プロジェクト</a:t>
            </a:r>
            <a:endParaRPr kumimoji="1" lang="ja-JP" altLang="en-US" sz="800" dirty="0">
              <a:solidFill>
                <a:srgbClr val="3366FF"/>
              </a:solidFill>
              <a:latin typeface="Meiryo" charset="-128"/>
              <a:ea typeface="Meiryo" charset="-128"/>
              <a:cs typeface="Meiryo" charset="-128"/>
            </a:endParaRPr>
          </a:p>
        </p:txBody>
      </p:sp>
    </p:spTree>
    <p:extLst>
      <p:ext uri="{BB962C8B-B14F-4D97-AF65-F5344CB8AC3E}">
        <p14:creationId xmlns:p14="http://schemas.microsoft.com/office/powerpoint/2010/main" val="1943928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人工知能とは何か</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7257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正方形/長方形 90"/>
          <p:cNvSpPr/>
          <p:nvPr/>
        </p:nvSpPr>
        <p:spPr>
          <a:xfrm>
            <a:off x="213591" y="1931167"/>
            <a:ext cx="8716815" cy="3745814"/>
          </a:xfrm>
          <a:prstGeom prst="rect">
            <a:avLst/>
          </a:prstGeom>
          <a:solidFill>
            <a:srgbClr val="F4F4D7"/>
          </a:solidFill>
          <a:ln>
            <a:no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a:off x="4676579" y="2800168"/>
            <a:ext cx="4143893" cy="82224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4676579" y="3681322"/>
            <a:ext cx="4143893" cy="82224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1259630" y="2801846"/>
            <a:ext cx="3366558" cy="822244"/>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1259630" y="3683000"/>
            <a:ext cx="3366558" cy="82224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テキスト ボックス 71"/>
          <p:cNvSpPr txBox="1"/>
          <p:nvPr/>
        </p:nvSpPr>
        <p:spPr>
          <a:xfrm>
            <a:off x="2632599" y="2724653"/>
            <a:ext cx="1872208" cy="1872208"/>
          </a:xfrm>
          <a:prstGeom prst="rect">
            <a:avLst/>
          </a:prstGeom>
          <a:solidFill>
            <a:srgbClr val="984807">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Wingdings" charset="2"/>
              <a:buChar char="ü"/>
            </a:pPr>
            <a:r>
              <a:rPr lang="ja-JP" altLang="en-US" sz="1400" dirty="0" smtClean="0">
                <a:latin typeface="Meiryo" charset="-128"/>
                <a:ea typeface="Meiryo" charset="-128"/>
                <a:cs typeface="Meiryo" charset="-128"/>
              </a:rPr>
              <a:t>大きさ</a:t>
            </a:r>
            <a:endParaRPr lang="en-US" altLang="ja-JP" sz="1400" dirty="0" smtClean="0">
              <a:latin typeface="Meiryo" charset="-128"/>
              <a:ea typeface="Meiryo" charset="-128"/>
              <a:cs typeface="Meiryo" charset="-128"/>
            </a:endParaRPr>
          </a:p>
          <a:p>
            <a:pPr marL="285750" indent="-285750" algn="l">
              <a:buFont typeface="Wingdings" charset="2"/>
              <a:buChar char="ü"/>
            </a:pPr>
            <a:r>
              <a:rPr lang="ja-JP" altLang="en-US" sz="1400" dirty="0">
                <a:latin typeface="Meiryo" charset="-128"/>
                <a:ea typeface="Meiryo" charset="-128"/>
                <a:cs typeface="Meiryo" charset="-128"/>
              </a:rPr>
              <a:t>直径</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重さ</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中空かどうか</a:t>
            </a:r>
            <a:endParaRPr lang="en-US" altLang="ja-JP" sz="1400" dirty="0" smtClean="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底のあるなし</a:t>
            </a:r>
            <a:endParaRPr lang="en-US" altLang="ja-JP" sz="1400" dirty="0" smtClean="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a:t>
            </a: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a:latin typeface="Meiryo" charset="-128"/>
                <a:ea typeface="Meiryo" charset="-128"/>
                <a:cs typeface="Meiryo" charset="-128"/>
              </a:rPr>
              <a:t>・・</a:t>
            </a:r>
            <a:r>
              <a:rPr lang="ja-JP" altLang="en-US" sz="1400" dirty="0" smtClean="0">
                <a:latin typeface="Meiryo" charset="-128"/>
                <a:ea typeface="Meiryo" charset="-128"/>
                <a:cs typeface="Meiryo" charset="-128"/>
              </a:rPr>
              <a:t>・</a:t>
            </a:r>
            <a:endParaRPr lang="en-US" altLang="ja-JP" sz="1400" dirty="0">
              <a:latin typeface="Meiryo" charset="-128"/>
              <a:ea typeface="Meiryo" charset="-128"/>
              <a:cs typeface="Meiryo" charset="-128"/>
            </a:endParaRPr>
          </a:p>
        </p:txBody>
      </p:sp>
      <p:sp>
        <p:nvSpPr>
          <p:cNvPr id="73" name="テキスト ボックス 72"/>
          <p:cNvSpPr txBox="1"/>
          <p:nvPr/>
        </p:nvSpPr>
        <p:spPr>
          <a:xfrm>
            <a:off x="4661511" y="2724653"/>
            <a:ext cx="2709832" cy="1872208"/>
          </a:xfrm>
          <a:prstGeom prst="rect">
            <a:avLst/>
          </a:prstGeom>
          <a:solidFill>
            <a:srgbClr val="7030A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Wingdings" charset="2"/>
              <a:buChar char="Ø"/>
            </a:pP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cm</a:t>
            </a:r>
            <a:r>
              <a:rPr lang="ja-JP" altLang="en-US" sz="1400" dirty="0" smtClean="0">
                <a:latin typeface="Meiryo" charset="-128"/>
                <a:ea typeface="Meiryo" charset="-128"/>
                <a:cs typeface="Meiryo" charset="-128"/>
              </a:rPr>
              <a:t>以上</a:t>
            </a:r>
            <a:r>
              <a:rPr lang="en-US" altLang="ja-JP" sz="1400" dirty="0" smtClean="0">
                <a:latin typeface="Meiryo" charset="-128"/>
                <a:ea typeface="Meiryo" charset="-128"/>
                <a:cs typeface="Meiryo" charset="-128"/>
              </a:rPr>
              <a:t>〜</a:t>
            </a: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cm</a:t>
            </a:r>
            <a:r>
              <a:rPr lang="ja-JP" altLang="en-US" sz="1400" dirty="0" smtClean="0">
                <a:latin typeface="Meiryo" charset="-128"/>
                <a:ea typeface="Meiryo" charset="-128"/>
                <a:cs typeface="Meiryo" charset="-128"/>
              </a:rPr>
              <a:t>未満</a:t>
            </a:r>
            <a:endParaRPr lang="en-US" altLang="ja-JP" sz="1400" dirty="0" smtClean="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〇〇</a:t>
            </a:r>
            <a:r>
              <a:rPr lang="en-US" altLang="ja-JP" sz="1400" dirty="0">
                <a:latin typeface="Meiryo" charset="-128"/>
                <a:ea typeface="Meiryo" charset="-128"/>
                <a:cs typeface="Meiryo" charset="-128"/>
              </a:rPr>
              <a:t>cm</a:t>
            </a:r>
            <a:r>
              <a:rPr lang="ja-JP" altLang="en-US" sz="1400" dirty="0">
                <a:latin typeface="Meiryo" charset="-128"/>
                <a:ea typeface="Meiryo" charset="-128"/>
                <a:cs typeface="Meiryo" charset="-128"/>
              </a:rPr>
              <a:t>以上</a:t>
            </a:r>
            <a:r>
              <a:rPr lang="en-US" altLang="ja-JP" sz="1400" dirty="0">
                <a:latin typeface="Meiryo" charset="-128"/>
                <a:ea typeface="Meiryo" charset="-128"/>
                <a:cs typeface="Meiryo" charset="-128"/>
              </a:rPr>
              <a:t>〜</a:t>
            </a:r>
            <a:r>
              <a:rPr lang="ja-JP" altLang="en-US" sz="1400" dirty="0">
                <a:latin typeface="Meiryo" charset="-128"/>
                <a:ea typeface="Meiryo" charset="-128"/>
                <a:cs typeface="Meiryo" charset="-128"/>
              </a:rPr>
              <a:t>〇〇</a:t>
            </a:r>
            <a:r>
              <a:rPr lang="en-US" altLang="ja-JP" sz="1400" dirty="0">
                <a:latin typeface="Meiryo" charset="-128"/>
                <a:ea typeface="Meiryo" charset="-128"/>
                <a:cs typeface="Meiryo" charset="-128"/>
              </a:rPr>
              <a:t>cm</a:t>
            </a:r>
            <a:r>
              <a:rPr lang="ja-JP" altLang="en-US" sz="1400" dirty="0">
                <a:latin typeface="Meiryo" charset="-128"/>
                <a:ea typeface="Meiryo" charset="-128"/>
                <a:cs typeface="Meiryo" charset="-128"/>
              </a:rPr>
              <a:t>未満</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g  </a:t>
            </a:r>
            <a:r>
              <a:rPr lang="ja-JP" altLang="en-US" sz="1400" dirty="0" smtClean="0">
                <a:latin typeface="Meiryo" charset="-128"/>
                <a:ea typeface="Meiryo" charset="-128"/>
                <a:cs typeface="Meiryo" charset="-128"/>
              </a:rPr>
              <a:t>以上</a:t>
            </a:r>
            <a:r>
              <a:rPr lang="en-US" altLang="ja-JP" sz="1400" dirty="0">
                <a:latin typeface="Meiryo" charset="-128"/>
                <a:ea typeface="Meiryo" charset="-128"/>
                <a:cs typeface="Meiryo" charset="-128"/>
              </a:rPr>
              <a:t>〜</a:t>
            </a: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g  </a:t>
            </a:r>
            <a:r>
              <a:rPr lang="ja-JP" altLang="en-US" sz="1400" dirty="0" smtClean="0">
                <a:latin typeface="Meiryo" charset="-128"/>
                <a:ea typeface="Meiryo" charset="-128"/>
                <a:cs typeface="Meiryo" charset="-128"/>
              </a:rPr>
              <a:t>未満</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smtClean="0">
                <a:latin typeface="Meiryo" charset="-128"/>
                <a:ea typeface="Meiryo" charset="-128"/>
                <a:cs typeface="Meiryo" charset="-128"/>
              </a:rPr>
              <a:t>中空である</a:t>
            </a:r>
            <a:endParaRPr lang="en-US" altLang="ja-JP" sz="1400" dirty="0" smtClean="0">
              <a:latin typeface="Meiryo" charset="-128"/>
              <a:ea typeface="Meiryo" charset="-128"/>
              <a:cs typeface="Meiryo" charset="-128"/>
            </a:endParaRPr>
          </a:p>
          <a:p>
            <a:pPr marL="285750" indent="-285750" algn="l">
              <a:buFont typeface="Wingdings" charset="2"/>
              <a:buChar char="Ø"/>
            </a:pPr>
            <a:r>
              <a:rPr lang="ja-JP" altLang="en-US" sz="1400" dirty="0" smtClean="0">
                <a:latin typeface="Meiryo" charset="-128"/>
                <a:ea typeface="Meiryo" charset="-128"/>
                <a:cs typeface="Meiryo" charset="-128"/>
              </a:rPr>
              <a:t>底がある</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p:txBody>
      </p:sp>
      <p:grpSp>
        <p:nvGrpSpPr>
          <p:cNvPr id="81" name="図形グループ 80"/>
          <p:cNvGrpSpPr/>
          <p:nvPr/>
        </p:nvGrpSpPr>
        <p:grpSpPr>
          <a:xfrm>
            <a:off x="1361794" y="2924042"/>
            <a:ext cx="265954" cy="577851"/>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93" name="円柱 92"/>
          <p:cNvSpPr/>
          <p:nvPr/>
        </p:nvSpPr>
        <p:spPr>
          <a:xfrm>
            <a:off x="8379524" y="2842596"/>
            <a:ext cx="274158" cy="365190"/>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94" name="図形グループ 93"/>
          <p:cNvGrpSpPr/>
          <p:nvPr/>
        </p:nvGrpSpPr>
        <p:grpSpPr>
          <a:xfrm>
            <a:off x="8426554" y="3147141"/>
            <a:ext cx="274123" cy="121951"/>
            <a:chOff x="6769100" y="1390650"/>
            <a:chExt cx="317500" cy="157483"/>
          </a:xfrm>
        </p:grpSpPr>
        <p:sp>
          <p:nvSpPr>
            <p:cNvPr id="95" name="正方形/長方形 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7" name="直線コネクタ 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97"/>
          <p:cNvGrpSpPr/>
          <p:nvPr/>
        </p:nvGrpSpPr>
        <p:grpSpPr>
          <a:xfrm>
            <a:off x="8426554" y="3292514"/>
            <a:ext cx="274123" cy="121951"/>
            <a:chOff x="6769100" y="1390650"/>
            <a:chExt cx="317500" cy="157483"/>
          </a:xfrm>
        </p:grpSpPr>
        <p:sp>
          <p:nvSpPr>
            <p:cNvPr id="99" name="正方形/長方形 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円/楕円 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1" name="直線コネクタ 1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101"/>
          <p:cNvGrpSpPr/>
          <p:nvPr/>
        </p:nvGrpSpPr>
        <p:grpSpPr>
          <a:xfrm>
            <a:off x="8432454" y="3431721"/>
            <a:ext cx="274123" cy="121951"/>
            <a:chOff x="6769100" y="1390650"/>
            <a:chExt cx="317500" cy="157483"/>
          </a:xfrm>
        </p:grpSpPr>
        <p:sp>
          <p:nvSpPr>
            <p:cNvPr id="103" name="正方形/長方形 1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5" name="直線コネクタ 1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6" name="テキスト ボックス 105"/>
          <p:cNvSpPr txBox="1"/>
          <p:nvPr/>
        </p:nvSpPr>
        <p:spPr>
          <a:xfrm>
            <a:off x="1701266" y="2853102"/>
            <a:ext cx="877163" cy="784830"/>
          </a:xfrm>
          <a:prstGeom prst="rect">
            <a:avLst/>
          </a:prstGeom>
          <a:noFill/>
        </p:spPr>
        <p:txBody>
          <a:bodyPr wrap="none" rtlCol="0">
            <a:spAutoFit/>
          </a:bodyPr>
          <a:lstStyle/>
          <a:p>
            <a:pPr algn="ctr"/>
            <a:r>
              <a:rPr kumimoji="1" lang="ja-JP" altLang="en-US" dirty="0" smtClean="0">
                <a:solidFill>
                  <a:srgbClr val="00B050"/>
                </a:solidFill>
                <a:latin typeface="Meiryo" charset="-128"/>
                <a:ea typeface="Meiryo" charset="-128"/>
                <a:cs typeface="Meiryo" charset="-128"/>
              </a:rPr>
              <a:t>人間が</a:t>
            </a:r>
            <a:endParaRPr kumimoji="1" lang="en-US" altLang="ja-JP" dirty="0" smtClean="0">
              <a:solidFill>
                <a:srgbClr val="00B050"/>
              </a:solidFill>
              <a:latin typeface="Meiryo" charset="-128"/>
              <a:ea typeface="Meiryo" charset="-128"/>
              <a:cs typeface="Meiryo" charset="-128"/>
            </a:endParaRPr>
          </a:p>
          <a:p>
            <a:pPr algn="ctr"/>
            <a:r>
              <a:rPr lang="ja-JP" altLang="en-US" sz="900" dirty="0">
                <a:solidFill>
                  <a:srgbClr val="00B050"/>
                </a:solidFill>
                <a:latin typeface="Meiryo" charset="-128"/>
                <a:ea typeface="Meiryo" charset="-128"/>
                <a:cs typeface="Meiryo" charset="-128"/>
              </a:rPr>
              <a:t>観察と</a:t>
            </a:r>
            <a:r>
              <a:rPr kumimoji="1" lang="ja-JP" altLang="en-US" sz="900" dirty="0" smtClean="0">
                <a:solidFill>
                  <a:srgbClr val="00B050"/>
                </a:solidFill>
                <a:latin typeface="Meiryo" charset="-128"/>
                <a:ea typeface="Meiryo" charset="-128"/>
                <a:cs typeface="Meiryo" charset="-128"/>
              </a:rPr>
              <a:t>経験で</a:t>
            </a:r>
            <a:endParaRPr kumimoji="1" lang="en-US" altLang="ja-JP" sz="900" dirty="0" smtClean="0">
              <a:solidFill>
                <a:srgbClr val="00B050"/>
              </a:solidFill>
              <a:latin typeface="Meiryo" charset="-128"/>
              <a:ea typeface="Meiryo" charset="-128"/>
              <a:cs typeface="Meiryo" charset="-128"/>
            </a:endParaRPr>
          </a:p>
          <a:p>
            <a:pPr algn="ctr"/>
            <a:r>
              <a:rPr kumimoji="1" lang="ja-JP" altLang="en-US" dirty="0" smtClean="0">
                <a:solidFill>
                  <a:srgbClr val="00B050"/>
                </a:solidFill>
                <a:latin typeface="Meiryo" charset="-128"/>
                <a:ea typeface="Meiryo" charset="-128"/>
                <a:cs typeface="Meiryo" charset="-128"/>
              </a:rPr>
              <a:t>決める</a:t>
            </a:r>
            <a:endParaRPr kumimoji="1" lang="ja-JP" altLang="en-US" dirty="0">
              <a:solidFill>
                <a:srgbClr val="00B050"/>
              </a:solidFill>
              <a:latin typeface="Meiryo" charset="-128"/>
              <a:ea typeface="Meiryo" charset="-128"/>
              <a:cs typeface="Meiryo" charset="-128"/>
            </a:endParaRPr>
          </a:p>
        </p:txBody>
      </p:sp>
      <p:sp>
        <p:nvSpPr>
          <p:cNvPr id="111" name="テキスト ボックス 110"/>
          <p:cNvSpPr txBox="1"/>
          <p:nvPr/>
        </p:nvSpPr>
        <p:spPr>
          <a:xfrm>
            <a:off x="7452729" y="2864387"/>
            <a:ext cx="902811" cy="769441"/>
          </a:xfrm>
          <a:prstGeom prst="rect">
            <a:avLst/>
          </a:prstGeom>
          <a:noFill/>
        </p:spPr>
        <p:txBody>
          <a:bodyPr wrap="none" rtlCol="0">
            <a:spAutoFit/>
          </a:bodyPr>
          <a:lstStyle/>
          <a:p>
            <a:pPr algn="ctr"/>
            <a:r>
              <a:rPr lang="ja-JP" altLang="en-US"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が</a:t>
            </a:r>
            <a:endParaRPr kumimoji="1" lang="en-US" altLang="ja-JP" dirty="0" smtClean="0">
              <a:solidFill>
                <a:srgbClr val="0432FF"/>
              </a:solidFill>
              <a:latin typeface="Meiryo" charset="-128"/>
              <a:ea typeface="Meiryo" charset="-128"/>
              <a:cs typeface="Meiryo" charset="-128"/>
            </a:endParaRPr>
          </a:p>
          <a:p>
            <a:pPr algn="ctr"/>
            <a:r>
              <a:rPr kumimoji="1" lang="ja-JP" altLang="en-US" sz="800" dirty="0" smtClean="0">
                <a:solidFill>
                  <a:srgbClr val="0432FF"/>
                </a:solidFill>
                <a:latin typeface="Meiryo" charset="-128"/>
                <a:ea typeface="Meiryo" charset="-128"/>
                <a:cs typeface="Meiryo" charset="-128"/>
              </a:rPr>
              <a:t>データ解析して</a:t>
            </a:r>
            <a:endParaRPr kumimoji="1" lang="en-US" altLang="ja-JP" sz="800" dirty="0" smtClean="0">
              <a:solidFill>
                <a:srgbClr val="0432FF"/>
              </a:solidFill>
              <a:latin typeface="Meiryo" charset="-128"/>
              <a:ea typeface="Meiryo" charset="-128"/>
              <a:cs typeface="Meiryo" charset="-128"/>
            </a:endParaRPr>
          </a:p>
          <a:p>
            <a:pPr algn="ctr"/>
            <a:r>
              <a:rPr kumimoji="1" lang="ja-JP" altLang="en-US" dirty="0" smtClean="0">
                <a:solidFill>
                  <a:srgbClr val="0432FF"/>
                </a:solidFill>
                <a:latin typeface="Meiryo" charset="-128"/>
                <a:ea typeface="Meiryo" charset="-128"/>
                <a:cs typeface="Meiryo" charset="-128"/>
              </a:rPr>
              <a:t>決める</a:t>
            </a:r>
            <a:endParaRPr kumimoji="1" lang="ja-JP" altLang="en-US" dirty="0">
              <a:solidFill>
                <a:srgbClr val="0432FF"/>
              </a:solidFill>
              <a:latin typeface="Meiryo" charset="-128"/>
              <a:ea typeface="Meiryo" charset="-128"/>
              <a:cs typeface="Meiryo" charset="-128"/>
            </a:endParaRPr>
          </a:p>
        </p:txBody>
      </p:sp>
      <p:sp>
        <p:nvSpPr>
          <p:cNvPr id="112" name="円柱 111"/>
          <p:cNvSpPr/>
          <p:nvPr/>
        </p:nvSpPr>
        <p:spPr>
          <a:xfrm>
            <a:off x="8388461" y="3727576"/>
            <a:ext cx="274158" cy="365190"/>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113" name="図形グループ 112"/>
          <p:cNvGrpSpPr/>
          <p:nvPr/>
        </p:nvGrpSpPr>
        <p:grpSpPr>
          <a:xfrm>
            <a:off x="8435491" y="4032121"/>
            <a:ext cx="274123" cy="121951"/>
            <a:chOff x="6769100" y="1390650"/>
            <a:chExt cx="317500" cy="157483"/>
          </a:xfrm>
        </p:grpSpPr>
        <p:sp>
          <p:nvSpPr>
            <p:cNvPr id="114" name="正方形/長方形 11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 name="図形グループ 116"/>
          <p:cNvGrpSpPr/>
          <p:nvPr/>
        </p:nvGrpSpPr>
        <p:grpSpPr>
          <a:xfrm>
            <a:off x="8435491" y="4177494"/>
            <a:ext cx="274123" cy="121951"/>
            <a:chOff x="6769100" y="1390650"/>
            <a:chExt cx="317500" cy="157483"/>
          </a:xfrm>
        </p:grpSpPr>
        <p:sp>
          <p:nvSpPr>
            <p:cNvPr id="118" name="正方形/長方形 11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コネクタ 11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 name="図形グループ 120"/>
          <p:cNvGrpSpPr/>
          <p:nvPr/>
        </p:nvGrpSpPr>
        <p:grpSpPr>
          <a:xfrm>
            <a:off x="8441391" y="4316701"/>
            <a:ext cx="274123" cy="121951"/>
            <a:chOff x="6769100" y="1390650"/>
            <a:chExt cx="317500" cy="157483"/>
          </a:xfrm>
        </p:grpSpPr>
        <p:sp>
          <p:nvSpPr>
            <p:cNvPr id="122" name="正方形/長方形 12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コネクタ 12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5" name="テキスト ボックス 124"/>
          <p:cNvSpPr txBox="1"/>
          <p:nvPr/>
        </p:nvSpPr>
        <p:spPr>
          <a:xfrm>
            <a:off x="7452320" y="3742830"/>
            <a:ext cx="992579" cy="784830"/>
          </a:xfrm>
          <a:prstGeom prst="rect">
            <a:avLst/>
          </a:prstGeom>
          <a:noFill/>
        </p:spPr>
        <p:txBody>
          <a:bodyPr wrap="none" rtlCol="0">
            <a:spAutoFit/>
          </a:bodyPr>
          <a:lstStyle/>
          <a:p>
            <a:pPr algn="ctr"/>
            <a:r>
              <a:rPr lang="ja-JP" altLang="en-US"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が</a:t>
            </a:r>
            <a:endParaRPr kumimoji="1" lang="en-US" altLang="ja-JP" dirty="0" smtClean="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a:t>
            </a:r>
            <a:r>
              <a:rPr lang="ja-JP" altLang="en-US" sz="900" dirty="0" smtClean="0">
                <a:solidFill>
                  <a:srgbClr val="0432FF"/>
                </a:solidFill>
                <a:latin typeface="Meiryo" charset="-128"/>
                <a:ea typeface="Meiryo" charset="-128"/>
                <a:cs typeface="Meiryo" charset="-128"/>
              </a:rPr>
              <a:t>して</a:t>
            </a:r>
            <a:endParaRPr kumimoji="1" lang="en-US" altLang="ja-JP" sz="900" dirty="0" smtClean="0">
              <a:solidFill>
                <a:srgbClr val="0432FF"/>
              </a:solidFill>
              <a:latin typeface="Meiryo" charset="-128"/>
              <a:ea typeface="Meiryo" charset="-128"/>
              <a:cs typeface="Meiryo" charset="-128"/>
            </a:endParaRPr>
          </a:p>
          <a:p>
            <a:pPr algn="ctr"/>
            <a:r>
              <a:rPr kumimoji="1" lang="ja-JP" altLang="en-US" dirty="0" smtClean="0">
                <a:solidFill>
                  <a:srgbClr val="0432FF"/>
                </a:solidFill>
                <a:latin typeface="Meiryo" charset="-128"/>
                <a:ea typeface="Meiryo" charset="-128"/>
                <a:cs typeface="Meiryo" charset="-128"/>
              </a:rPr>
              <a:t>決める</a:t>
            </a:r>
            <a:endParaRPr kumimoji="1" lang="ja-JP" altLang="en-US" dirty="0">
              <a:solidFill>
                <a:srgbClr val="0432FF"/>
              </a:solidFill>
              <a:latin typeface="Meiryo" charset="-128"/>
              <a:ea typeface="Meiryo" charset="-128"/>
              <a:cs typeface="Meiryo" charset="-128"/>
            </a:endParaRPr>
          </a:p>
        </p:txBody>
      </p:sp>
      <p:sp>
        <p:nvSpPr>
          <p:cNvPr id="126" name="円柱 125"/>
          <p:cNvSpPr/>
          <p:nvPr/>
        </p:nvSpPr>
        <p:spPr>
          <a:xfrm>
            <a:off x="1353589" y="3715371"/>
            <a:ext cx="274158" cy="365190"/>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127" name="図形グループ 126"/>
          <p:cNvGrpSpPr/>
          <p:nvPr/>
        </p:nvGrpSpPr>
        <p:grpSpPr>
          <a:xfrm>
            <a:off x="1400619" y="4019916"/>
            <a:ext cx="274123" cy="121951"/>
            <a:chOff x="6769100" y="1390650"/>
            <a:chExt cx="317500" cy="157483"/>
          </a:xfrm>
        </p:grpSpPr>
        <p:sp>
          <p:nvSpPr>
            <p:cNvPr id="128" name="正方形/長方形 1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楕円 1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0" name="直線コネクタ 1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 name="図形グループ 130"/>
          <p:cNvGrpSpPr/>
          <p:nvPr/>
        </p:nvGrpSpPr>
        <p:grpSpPr>
          <a:xfrm>
            <a:off x="1400619" y="4165289"/>
            <a:ext cx="274123" cy="121951"/>
            <a:chOff x="6769100" y="1390650"/>
            <a:chExt cx="317500" cy="157483"/>
          </a:xfrm>
        </p:grpSpPr>
        <p:sp>
          <p:nvSpPr>
            <p:cNvPr id="132" name="正方形/長方形 1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円/楕円 1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4" name="直線コネクタ 1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 name="図形グループ 134"/>
          <p:cNvGrpSpPr/>
          <p:nvPr/>
        </p:nvGrpSpPr>
        <p:grpSpPr>
          <a:xfrm>
            <a:off x="1406519" y="4304496"/>
            <a:ext cx="274123" cy="121951"/>
            <a:chOff x="6769100" y="1390650"/>
            <a:chExt cx="317500" cy="157483"/>
          </a:xfrm>
        </p:grpSpPr>
        <p:sp>
          <p:nvSpPr>
            <p:cNvPr id="136" name="正方形/長方形 1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円/楕円 1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8" name="直線コネクタ 1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9" name="テキスト ボックス 138"/>
          <p:cNvSpPr txBox="1"/>
          <p:nvPr/>
        </p:nvSpPr>
        <p:spPr>
          <a:xfrm>
            <a:off x="1691678" y="3742830"/>
            <a:ext cx="992579" cy="784830"/>
          </a:xfrm>
          <a:prstGeom prst="rect">
            <a:avLst/>
          </a:prstGeom>
          <a:noFill/>
        </p:spPr>
        <p:txBody>
          <a:bodyPr wrap="none" rtlCol="0">
            <a:spAutoFit/>
          </a:bodyPr>
          <a:lstStyle/>
          <a:p>
            <a:pPr algn="ctr"/>
            <a:r>
              <a:rPr lang="ja-JP" altLang="en-US"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が</a:t>
            </a:r>
            <a:endParaRPr kumimoji="1" lang="en-US" altLang="ja-JP" dirty="0" smtClean="0">
              <a:solidFill>
                <a:srgbClr val="0432FF"/>
              </a:solidFill>
              <a:latin typeface="Meiryo" charset="-128"/>
              <a:ea typeface="Meiryo" charset="-128"/>
              <a:cs typeface="Meiryo" charset="-128"/>
            </a:endParaRPr>
          </a:p>
          <a:p>
            <a:pPr algn="ctr"/>
            <a:r>
              <a:rPr lang="ja-JP" altLang="en-US" sz="900" dirty="0" smtClean="0">
                <a:solidFill>
                  <a:srgbClr val="0432FF"/>
                </a:solidFill>
                <a:latin typeface="Meiryo" charset="-128"/>
                <a:ea typeface="Meiryo" charset="-128"/>
                <a:cs typeface="Meiryo" charset="-128"/>
              </a:rPr>
              <a:t>データ</a:t>
            </a:r>
            <a:r>
              <a:rPr lang="ja-JP" altLang="en-US" sz="900" dirty="0">
                <a:solidFill>
                  <a:srgbClr val="0432FF"/>
                </a:solidFill>
                <a:latin typeface="Meiryo" charset="-128"/>
                <a:ea typeface="Meiryo" charset="-128"/>
                <a:cs typeface="Meiryo" charset="-128"/>
              </a:rPr>
              <a:t>解析して</a:t>
            </a:r>
            <a:endParaRPr lang="en-US" altLang="ja-JP" sz="900" dirty="0">
              <a:solidFill>
                <a:srgbClr val="0432FF"/>
              </a:solidFill>
              <a:latin typeface="Meiryo" charset="-128"/>
              <a:ea typeface="Meiryo" charset="-128"/>
              <a:cs typeface="Meiryo" charset="-128"/>
            </a:endParaRPr>
          </a:p>
          <a:p>
            <a:pPr algn="ctr"/>
            <a:r>
              <a:rPr kumimoji="1" lang="ja-JP" altLang="en-US" dirty="0" smtClean="0">
                <a:solidFill>
                  <a:srgbClr val="0432FF"/>
                </a:solidFill>
                <a:latin typeface="Meiryo" charset="-128"/>
                <a:ea typeface="Meiryo" charset="-128"/>
                <a:cs typeface="Meiryo" charset="-128"/>
              </a:rPr>
              <a:t>決める</a:t>
            </a:r>
            <a:endParaRPr kumimoji="1" lang="ja-JP" altLang="en-US" dirty="0">
              <a:solidFill>
                <a:srgbClr val="0432FF"/>
              </a:solidFill>
              <a:latin typeface="Meiryo" charset="-128"/>
              <a:ea typeface="Meiryo" charset="-128"/>
              <a:cs typeface="Meiryo" charset="-128"/>
            </a:endParaRPr>
          </a:p>
        </p:txBody>
      </p:sp>
      <p:sp>
        <p:nvSpPr>
          <p:cNvPr id="140" name="ホームベース 139"/>
          <p:cNvSpPr/>
          <p:nvPr/>
        </p:nvSpPr>
        <p:spPr>
          <a:xfrm>
            <a:off x="323527" y="2796661"/>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ホームベース 140"/>
          <p:cNvSpPr/>
          <p:nvPr/>
        </p:nvSpPr>
        <p:spPr>
          <a:xfrm>
            <a:off x="323527" y="3681572"/>
            <a:ext cx="988403" cy="822245"/>
          </a:xfrm>
          <a:prstGeom prst="homePlate">
            <a:avLst>
              <a:gd name="adj" fmla="val 172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テキスト ボックス 141"/>
          <p:cNvSpPr txBox="1"/>
          <p:nvPr/>
        </p:nvSpPr>
        <p:spPr>
          <a:xfrm>
            <a:off x="365040" y="2931217"/>
            <a:ext cx="800219" cy="553998"/>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機械学習</a:t>
            </a:r>
            <a:endParaRPr kumimoji="1" lang="en-US" altLang="ja-JP" sz="1200" b="1"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統計確率的</a:t>
            </a:r>
            <a:endParaRPr lang="en-US" altLang="ja-JP" sz="900" dirty="0" smtClean="0">
              <a:solidFill>
                <a:schemeClr val="bg1"/>
              </a:solidFill>
              <a:latin typeface="Meiryo" charset="-128"/>
              <a:ea typeface="Meiryo" charset="-128"/>
              <a:cs typeface="Meiryo" charset="-128"/>
            </a:endParaRPr>
          </a:p>
          <a:p>
            <a:pPr algn="ctr"/>
            <a:r>
              <a:rPr kumimoji="1" lang="ja-JP" altLang="en-US" sz="900" dirty="0" smtClean="0">
                <a:solidFill>
                  <a:schemeClr val="bg1"/>
                </a:solidFill>
                <a:latin typeface="Meiryo" charset="-128"/>
                <a:ea typeface="Meiryo" charset="-128"/>
                <a:cs typeface="Meiryo" charset="-128"/>
              </a:rPr>
              <a:t>アプローチ</a:t>
            </a:r>
            <a:endParaRPr kumimoji="1" lang="ja-JP" altLang="en-US" sz="900" dirty="0">
              <a:solidFill>
                <a:schemeClr val="bg1"/>
              </a:solidFill>
              <a:latin typeface="Meiryo" charset="-128"/>
              <a:ea typeface="Meiryo" charset="-128"/>
              <a:cs typeface="Meiryo" charset="-128"/>
            </a:endParaRPr>
          </a:p>
        </p:txBody>
      </p:sp>
      <p:sp>
        <p:nvSpPr>
          <p:cNvPr id="143" name="テキスト ボックス 142"/>
          <p:cNvSpPr txBox="1"/>
          <p:nvPr/>
        </p:nvSpPr>
        <p:spPr>
          <a:xfrm>
            <a:off x="323528" y="3849902"/>
            <a:ext cx="877163" cy="507831"/>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機械学習</a:t>
            </a:r>
            <a:endParaRPr kumimoji="1" lang="en-US" altLang="ja-JP" sz="1200" b="1" dirty="0" smtClean="0">
              <a:solidFill>
                <a:schemeClr val="bg1"/>
              </a:solidFill>
              <a:latin typeface="Meiryo" charset="-128"/>
              <a:ea typeface="Meiryo" charset="-128"/>
              <a:cs typeface="Meiryo" charset="-128"/>
            </a:endParaRPr>
          </a:p>
          <a:p>
            <a:pPr algn="ctr"/>
            <a:r>
              <a:rPr lang="ja-JP" altLang="en-US" sz="600" dirty="0" smtClean="0">
                <a:solidFill>
                  <a:schemeClr val="bg1"/>
                </a:solidFill>
                <a:latin typeface="Meiryo" charset="-128"/>
                <a:ea typeface="Meiryo" charset="-128"/>
                <a:cs typeface="Meiryo" charset="-128"/>
              </a:rPr>
              <a:t>ディープラーニング</a:t>
            </a:r>
            <a:endParaRPr lang="en-US" altLang="ja-JP" sz="600"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29" name="三角形 28"/>
          <p:cNvSpPr/>
          <p:nvPr/>
        </p:nvSpPr>
        <p:spPr>
          <a:xfrm flipV="1">
            <a:off x="213588" y="1878136"/>
            <a:ext cx="8716819" cy="909865"/>
          </a:xfrm>
          <a:prstGeom prst="triangle">
            <a:avLst>
              <a:gd name="adj" fmla="val 14696"/>
            </a:avLst>
          </a:prstGeom>
          <a:solidFill>
            <a:srgbClr val="D87B41">
              <a:alpha val="6274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三角形 143"/>
          <p:cNvSpPr/>
          <p:nvPr/>
        </p:nvSpPr>
        <p:spPr>
          <a:xfrm flipV="1">
            <a:off x="201016" y="1878468"/>
            <a:ext cx="8729390" cy="919058"/>
          </a:xfrm>
          <a:prstGeom prst="triangle">
            <a:avLst>
              <a:gd name="adj" fmla="val 96765"/>
            </a:avLst>
          </a:prstGeom>
          <a:solidFill>
            <a:srgbClr val="CCC1DA">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213589" y="821307"/>
            <a:ext cx="8716817" cy="1052682"/>
          </a:xfrm>
          <a:prstGeom prst="rect">
            <a:avLst/>
          </a:prstGeom>
          <a:noFill/>
          <a:ln>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統計確率的機械学習とディープラーニング</a:t>
            </a:r>
            <a:r>
              <a:rPr kumimoji="1" lang="ja-JP" altLang="en-US" dirty="0" smtClean="0"/>
              <a:t>の違い</a:t>
            </a:r>
            <a:endParaRPr kumimoji="1" lang="ja-JP" altLang="en-US" dirty="0"/>
          </a:p>
        </p:txBody>
      </p:sp>
      <p:pic>
        <p:nvPicPr>
          <p:cNvPr id="4" name="図 3"/>
          <p:cNvPicPr>
            <a:picLocks noChangeAspect="1"/>
          </p:cNvPicPr>
          <p:nvPr/>
        </p:nvPicPr>
        <p:blipFill>
          <a:blip r:embed="rId3">
            <a:clrChange>
              <a:clrFrom>
                <a:srgbClr val="FFFFFF"/>
              </a:clrFrom>
              <a:clrTo>
                <a:srgbClr val="FFFFFF">
                  <a:alpha val="0"/>
                </a:srgbClr>
              </a:clrTo>
            </a:clrChange>
          </a:blip>
          <a:stretch>
            <a:fillRect/>
          </a:stretch>
        </p:blipFill>
        <p:spPr>
          <a:xfrm>
            <a:off x="1141901" y="841804"/>
            <a:ext cx="1099554" cy="1070811"/>
          </a:xfrm>
          <a:prstGeom prst="rect">
            <a:avLst/>
          </a:prstGeom>
        </p:spPr>
      </p:pic>
      <p:pic>
        <p:nvPicPr>
          <p:cNvPr id="5" name="図 4"/>
          <p:cNvPicPr>
            <a:picLocks noChangeAspect="1"/>
          </p:cNvPicPr>
          <p:nvPr/>
        </p:nvPicPr>
        <p:blipFill>
          <a:blip r:embed="rId4">
            <a:clrChange>
              <a:clrFrom>
                <a:srgbClr val="FFFFFF"/>
              </a:clrFrom>
              <a:clrTo>
                <a:srgbClr val="FFFFFF">
                  <a:alpha val="0"/>
                </a:srgbClr>
              </a:clrTo>
            </a:clrChange>
          </a:blip>
          <a:stretch>
            <a:fillRect/>
          </a:stretch>
        </p:blipFill>
        <p:spPr>
          <a:xfrm>
            <a:off x="2158558" y="825760"/>
            <a:ext cx="1011333" cy="1011333"/>
          </a:xfrm>
          <a:prstGeom prst="rect">
            <a:avLst/>
          </a:prstGeom>
        </p:spPr>
      </p:pic>
      <p:pic>
        <p:nvPicPr>
          <p:cNvPr id="6" name="図 5"/>
          <p:cNvPicPr>
            <a:picLocks noChangeAspect="1"/>
          </p:cNvPicPr>
          <p:nvPr/>
        </p:nvPicPr>
        <p:blipFill>
          <a:blip r:embed="rId5"/>
          <a:stretch>
            <a:fillRect/>
          </a:stretch>
        </p:blipFill>
        <p:spPr>
          <a:xfrm>
            <a:off x="3211753" y="928364"/>
            <a:ext cx="890668" cy="890668"/>
          </a:xfrm>
          <a:prstGeom prst="rect">
            <a:avLst/>
          </a:prstGeom>
        </p:spPr>
      </p:pic>
      <p:pic>
        <p:nvPicPr>
          <p:cNvPr id="8" name="図 7"/>
          <p:cNvPicPr>
            <a:picLocks noChangeAspect="1"/>
          </p:cNvPicPr>
          <p:nvPr/>
        </p:nvPicPr>
        <p:blipFill>
          <a:blip r:embed="rId6"/>
          <a:stretch>
            <a:fillRect/>
          </a:stretch>
        </p:blipFill>
        <p:spPr>
          <a:xfrm>
            <a:off x="4260863" y="901984"/>
            <a:ext cx="755327" cy="882425"/>
          </a:xfrm>
          <a:prstGeom prst="rect">
            <a:avLst/>
          </a:prstGeom>
        </p:spPr>
      </p:pic>
      <p:pic>
        <p:nvPicPr>
          <p:cNvPr id="9" name="図 8"/>
          <p:cNvPicPr>
            <a:picLocks noChangeAspect="1"/>
          </p:cNvPicPr>
          <p:nvPr/>
        </p:nvPicPr>
        <p:blipFill>
          <a:blip r:embed="rId7"/>
          <a:stretch>
            <a:fillRect/>
          </a:stretch>
        </p:blipFill>
        <p:spPr>
          <a:xfrm>
            <a:off x="5409086" y="901225"/>
            <a:ext cx="481112" cy="899013"/>
          </a:xfrm>
          <a:prstGeom prst="rect">
            <a:avLst/>
          </a:prstGeom>
        </p:spPr>
      </p:pic>
      <p:pic>
        <p:nvPicPr>
          <p:cNvPr id="12" name="図 11"/>
          <p:cNvPicPr>
            <a:picLocks noChangeAspect="1"/>
          </p:cNvPicPr>
          <p:nvPr/>
        </p:nvPicPr>
        <p:blipFill>
          <a:blip r:embed="rId8"/>
          <a:stretch>
            <a:fillRect/>
          </a:stretch>
        </p:blipFill>
        <p:spPr>
          <a:xfrm>
            <a:off x="6386512" y="912581"/>
            <a:ext cx="1166055" cy="873416"/>
          </a:xfrm>
          <a:prstGeom prst="rect">
            <a:avLst/>
          </a:prstGeom>
        </p:spPr>
      </p:pic>
      <p:pic>
        <p:nvPicPr>
          <p:cNvPr id="15" name="図 14"/>
          <p:cNvPicPr>
            <a:picLocks noChangeAspect="1"/>
          </p:cNvPicPr>
          <p:nvPr/>
        </p:nvPicPr>
        <p:blipFill>
          <a:blip r:embed="rId9"/>
          <a:stretch>
            <a:fillRect/>
          </a:stretch>
        </p:blipFill>
        <p:spPr>
          <a:xfrm>
            <a:off x="7678510" y="897136"/>
            <a:ext cx="852825" cy="852825"/>
          </a:xfrm>
          <a:prstGeom prst="rect">
            <a:avLst/>
          </a:prstGeom>
        </p:spPr>
      </p:pic>
      <p:sp>
        <p:nvSpPr>
          <p:cNvPr id="74" name="テキスト ボックス 73"/>
          <p:cNvSpPr txBox="1"/>
          <p:nvPr/>
        </p:nvSpPr>
        <p:spPr>
          <a:xfrm>
            <a:off x="2632599" y="2007325"/>
            <a:ext cx="1872208" cy="703486"/>
          </a:xfrm>
          <a:prstGeom prst="rect">
            <a:avLst/>
          </a:prstGeom>
          <a:solidFill>
            <a:srgbClr val="984807">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2000" dirty="0" smtClean="0">
                <a:latin typeface="Meiryo" charset="-128"/>
                <a:ea typeface="Meiryo" charset="-128"/>
                <a:cs typeface="Meiryo" charset="-128"/>
              </a:rPr>
              <a:t>特徴量</a:t>
            </a:r>
            <a:endParaRPr lang="en-US" altLang="ja-JP" sz="2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「コップ</a:t>
            </a:r>
            <a:r>
              <a:rPr lang="ja-JP" altLang="en-US" sz="1000" dirty="0">
                <a:latin typeface="Meiryo" charset="-128"/>
                <a:ea typeface="Meiryo" charset="-128"/>
                <a:cs typeface="Meiryo" charset="-128"/>
              </a:rPr>
              <a:t>であること</a:t>
            </a:r>
            <a:r>
              <a:rPr lang="ja-JP" altLang="en-US" sz="1000" dirty="0" smtClean="0">
                <a:latin typeface="Meiryo" charset="-128"/>
                <a:ea typeface="Meiryo" charset="-128"/>
                <a:cs typeface="Meiryo" charset="-128"/>
              </a:rPr>
              <a:t>」を</a:t>
            </a:r>
            <a:r>
              <a:rPr lang="ja-JP" altLang="en-US" sz="1000" dirty="0">
                <a:latin typeface="Meiryo" charset="-128"/>
                <a:ea typeface="Meiryo" charset="-128"/>
                <a:cs typeface="Meiryo" charset="-128"/>
              </a:rPr>
              <a:t>決定するための</a:t>
            </a:r>
            <a:r>
              <a:rPr lang="ja-JP" altLang="en-US" sz="1000" dirty="0" smtClean="0">
                <a:latin typeface="Meiryo" charset="-128"/>
                <a:ea typeface="Meiryo" charset="-128"/>
                <a:cs typeface="Meiryo" charset="-128"/>
              </a:rPr>
              <a:t>着眼点</a:t>
            </a:r>
            <a:endParaRPr lang="ja-JP" altLang="en-US" sz="1000" dirty="0">
              <a:latin typeface="Meiryo" charset="-128"/>
              <a:ea typeface="Meiryo" charset="-128"/>
              <a:cs typeface="Meiryo" charset="-128"/>
            </a:endParaRPr>
          </a:p>
        </p:txBody>
      </p:sp>
      <p:sp>
        <p:nvSpPr>
          <p:cNvPr id="75" name="テキスト ボックス 74"/>
          <p:cNvSpPr txBox="1"/>
          <p:nvPr/>
        </p:nvSpPr>
        <p:spPr>
          <a:xfrm>
            <a:off x="4661509" y="2007325"/>
            <a:ext cx="2709834" cy="703486"/>
          </a:xfrm>
          <a:prstGeom prst="rect">
            <a:avLst/>
          </a:prstGeom>
          <a:solidFill>
            <a:srgbClr val="7030A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2000" dirty="0" smtClean="0">
                <a:latin typeface="Meiryo" charset="-128"/>
                <a:ea typeface="Meiryo" charset="-128"/>
                <a:cs typeface="Meiryo" charset="-128"/>
              </a:rPr>
              <a:t>最適値</a:t>
            </a:r>
            <a:endParaRPr lang="en-US" altLang="ja-JP" sz="2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「コップ</a:t>
            </a:r>
            <a:r>
              <a:rPr lang="ja-JP" altLang="en-US" sz="1000" dirty="0">
                <a:latin typeface="Meiryo" charset="-128"/>
                <a:ea typeface="Meiryo" charset="-128"/>
                <a:cs typeface="Meiryo" charset="-128"/>
              </a:rPr>
              <a:t>であること</a:t>
            </a:r>
            <a:r>
              <a:rPr lang="ja-JP" altLang="en-US" sz="1000" dirty="0" smtClean="0">
                <a:latin typeface="Meiryo" charset="-128"/>
                <a:ea typeface="Meiryo" charset="-128"/>
                <a:cs typeface="Meiryo" charset="-128"/>
              </a:rPr>
              <a:t>」を</a:t>
            </a:r>
            <a:endParaRPr lang="en-US" altLang="ja-JP" sz="1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決定するのに最適な値</a:t>
            </a:r>
            <a:endParaRPr lang="ja-JP" altLang="en-US" sz="1000" dirty="0">
              <a:latin typeface="Meiryo" charset="-128"/>
              <a:ea typeface="Meiryo" charset="-128"/>
              <a:cs typeface="Meiryo" charset="-128"/>
            </a:endParaRPr>
          </a:p>
        </p:txBody>
      </p:sp>
      <p:sp>
        <p:nvSpPr>
          <p:cNvPr id="85" name="正方形/長方形 84"/>
          <p:cNvSpPr/>
          <p:nvPr/>
        </p:nvSpPr>
        <p:spPr>
          <a:xfrm>
            <a:off x="331603" y="4899769"/>
            <a:ext cx="4173204" cy="647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chemeClr val="bg1"/>
                </a:solidFill>
                <a:latin typeface="Meiryo" charset="-128"/>
                <a:ea typeface="Meiryo" charset="-128"/>
                <a:cs typeface="Meiryo" charset="-128"/>
              </a:rPr>
              <a:t>推論モデルの生成</a:t>
            </a:r>
            <a:endParaRPr kumimoji="1" lang="en-US" altLang="ja-JP" sz="1600" dirty="0" smtClean="0">
              <a:solidFill>
                <a:schemeClr val="bg1"/>
              </a:solidFill>
              <a:latin typeface="Meiryo" charset="-128"/>
              <a:ea typeface="Meiryo" charset="-128"/>
              <a:cs typeface="Meiryo" charset="-128"/>
            </a:endParaRPr>
          </a:p>
          <a:p>
            <a:pPr algn="ctr"/>
            <a:r>
              <a:rPr kumimoji="1" lang="ja-JP" altLang="en-US" sz="1000" dirty="0" smtClean="0">
                <a:solidFill>
                  <a:schemeClr val="bg1"/>
                </a:solidFill>
                <a:latin typeface="Meiryo" charset="-128"/>
                <a:ea typeface="Meiryo" charset="-128"/>
                <a:cs typeface="Meiryo" charset="-128"/>
              </a:rPr>
              <a:t>コップを識別するために</a:t>
            </a:r>
            <a:r>
              <a:rPr lang="ja-JP" altLang="en-US" sz="1000" dirty="0" smtClean="0">
                <a:solidFill>
                  <a:schemeClr val="bg1"/>
                </a:solidFill>
                <a:latin typeface="Meiryo" charset="-128"/>
                <a:ea typeface="Meiryo" charset="-128"/>
                <a:cs typeface="Meiryo" charset="-128"/>
              </a:rPr>
              <a:t>最適な</a:t>
            </a:r>
            <a:endParaRPr lang="en-US" altLang="ja-JP" sz="1000" dirty="0" smtClean="0">
              <a:solidFill>
                <a:schemeClr val="bg1"/>
              </a:solidFill>
              <a:latin typeface="Meiryo" charset="-128"/>
              <a:ea typeface="Meiryo" charset="-128"/>
              <a:cs typeface="Meiryo" charset="-128"/>
            </a:endParaRPr>
          </a:p>
          <a:p>
            <a:pPr algn="ctr"/>
            <a:r>
              <a:rPr kumimoji="1" lang="ja-JP" altLang="en-US" sz="1000" dirty="0" smtClean="0">
                <a:solidFill>
                  <a:schemeClr val="bg1"/>
                </a:solidFill>
                <a:latin typeface="Meiryo" charset="-128"/>
                <a:ea typeface="Meiryo" charset="-128"/>
                <a:cs typeface="Meiryo" charset="-128"/>
              </a:rPr>
              <a:t>特徴量の値</a:t>
            </a:r>
            <a:r>
              <a:rPr lang="ja-JP" altLang="en-US" sz="1000" dirty="0" smtClean="0">
                <a:solidFill>
                  <a:schemeClr val="bg1"/>
                </a:solidFill>
                <a:latin typeface="Meiryo" charset="-128"/>
                <a:ea typeface="Meiryo" charset="-128"/>
                <a:cs typeface="Meiryo" charset="-128"/>
              </a:rPr>
              <a:t>とそ</a:t>
            </a:r>
            <a:r>
              <a:rPr kumimoji="1" lang="ja-JP" altLang="en-US" sz="1000" dirty="0" smtClean="0">
                <a:solidFill>
                  <a:schemeClr val="bg1"/>
                </a:solidFill>
                <a:latin typeface="Meiryo" charset="-128"/>
                <a:ea typeface="Meiryo" charset="-128"/>
                <a:cs typeface="Meiryo" charset="-128"/>
              </a:rPr>
              <a:t>の組合せパターン</a:t>
            </a:r>
            <a:r>
              <a:rPr lang="ja-JP" altLang="en-US" sz="1000" dirty="0" smtClean="0">
                <a:solidFill>
                  <a:schemeClr val="bg1"/>
                </a:solidFill>
                <a:latin typeface="Meiryo" charset="-128"/>
                <a:ea typeface="Meiryo" charset="-128"/>
                <a:cs typeface="Meiryo" charset="-128"/>
              </a:rPr>
              <a:t>（</a:t>
            </a:r>
            <a:r>
              <a:rPr lang="en-US" altLang="ja-JP" sz="1000" dirty="0" smtClean="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推論モデル）を決定する</a:t>
            </a:r>
            <a:endParaRPr kumimoji="1" lang="en-US" altLang="ja-JP" sz="1000" dirty="0" smtClean="0">
              <a:solidFill>
                <a:schemeClr val="bg1"/>
              </a:solidFill>
              <a:latin typeface="Meiryo" charset="-128"/>
              <a:ea typeface="Meiryo" charset="-128"/>
              <a:cs typeface="Meiryo" charset="-128"/>
            </a:endParaRPr>
          </a:p>
        </p:txBody>
      </p:sp>
      <p:sp>
        <p:nvSpPr>
          <p:cNvPr id="86" name="円柱 85"/>
          <p:cNvSpPr/>
          <p:nvPr/>
        </p:nvSpPr>
        <p:spPr>
          <a:xfrm>
            <a:off x="4661509" y="4884893"/>
            <a:ext cx="4158963" cy="658760"/>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推論モデル保存</a:t>
            </a:r>
            <a:endParaRPr kumimoji="1" lang="ja-JP" altLang="en-US" sz="1600" dirty="0">
              <a:solidFill>
                <a:srgbClr val="FFFFFF"/>
              </a:solidFill>
              <a:latin typeface="メイリオ"/>
              <a:ea typeface="メイリオ"/>
              <a:cs typeface="メイリオ"/>
            </a:endParaRPr>
          </a:p>
        </p:txBody>
      </p:sp>
      <p:sp>
        <p:nvSpPr>
          <p:cNvPr id="90" name="下矢印 89"/>
          <p:cNvSpPr/>
          <p:nvPr/>
        </p:nvSpPr>
        <p:spPr>
          <a:xfrm rot="16200000">
            <a:off x="4325586" y="5061643"/>
            <a:ext cx="553971" cy="23022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カギ線コネクタ 15"/>
          <p:cNvCxnSpPr>
            <a:stCxn id="72" idx="2"/>
            <a:endCxn id="85" idx="0"/>
          </p:cNvCxnSpPr>
          <p:nvPr/>
        </p:nvCxnSpPr>
        <p:spPr>
          <a:xfrm rot="5400000">
            <a:off x="2842000" y="4173066"/>
            <a:ext cx="302908" cy="1150498"/>
          </a:xfrm>
          <a:prstGeom prst="bentConnector3">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8" name="カギ線コネクタ 147"/>
          <p:cNvCxnSpPr>
            <a:stCxn id="73" idx="2"/>
            <a:endCxn id="85" idx="0"/>
          </p:cNvCxnSpPr>
          <p:nvPr/>
        </p:nvCxnSpPr>
        <p:spPr>
          <a:xfrm rot="5400000">
            <a:off x="4065862" y="2949204"/>
            <a:ext cx="302908" cy="3598222"/>
          </a:xfrm>
          <a:prstGeom prst="bentConnector3">
            <a:avLst>
              <a:gd name="adj1" fmla="val 50000"/>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149" name="正方形/長方形 148"/>
          <p:cNvSpPr/>
          <p:nvPr/>
        </p:nvSpPr>
        <p:spPr>
          <a:xfrm>
            <a:off x="213589" y="5719409"/>
            <a:ext cx="8716815" cy="907863"/>
          </a:xfrm>
          <a:prstGeom prst="rect">
            <a:avLst/>
          </a:prstGeom>
          <a:solidFill>
            <a:schemeClr val="accent6">
              <a:lumMod val="20000"/>
              <a:lumOff val="80000"/>
            </a:schemeClr>
          </a:solidFill>
          <a:ln>
            <a:no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0" name="図 149"/>
          <p:cNvPicPr>
            <a:picLocks noChangeAspect="1"/>
          </p:cNvPicPr>
          <p:nvPr/>
        </p:nvPicPr>
        <p:blipFill>
          <a:blip r:embed="rId10">
            <a:clrChange>
              <a:clrFrom>
                <a:srgbClr val="FFFFFF"/>
              </a:clrFrom>
              <a:clrTo>
                <a:srgbClr val="FFFFFF">
                  <a:alpha val="0"/>
                </a:srgbClr>
              </a:clrTo>
            </a:clrChange>
          </a:blip>
          <a:stretch>
            <a:fillRect/>
          </a:stretch>
        </p:blipFill>
        <p:spPr>
          <a:xfrm>
            <a:off x="1409801" y="5836510"/>
            <a:ext cx="752463" cy="752463"/>
          </a:xfrm>
          <a:prstGeom prst="rect">
            <a:avLst/>
          </a:prstGeom>
        </p:spPr>
      </p:pic>
      <p:sp>
        <p:nvSpPr>
          <p:cNvPr id="151" name="正方形/長方形 150"/>
          <p:cNvSpPr/>
          <p:nvPr/>
        </p:nvSpPr>
        <p:spPr>
          <a:xfrm>
            <a:off x="2578429" y="5957806"/>
            <a:ext cx="1926379" cy="50987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特徴抽出</a:t>
            </a:r>
            <a:endParaRPr kumimoji="1" lang="ja-JP" altLang="en-US" dirty="0">
              <a:solidFill>
                <a:srgbClr val="FFFFFF"/>
              </a:solidFill>
              <a:latin typeface="メイリオ"/>
              <a:ea typeface="メイリオ"/>
              <a:cs typeface="メイリオ"/>
            </a:endParaRPr>
          </a:p>
        </p:txBody>
      </p:sp>
      <p:sp>
        <p:nvSpPr>
          <p:cNvPr id="152" name="正方形/長方形 151"/>
          <p:cNvSpPr/>
          <p:nvPr/>
        </p:nvSpPr>
        <p:spPr>
          <a:xfrm>
            <a:off x="4661509" y="5974869"/>
            <a:ext cx="1854707" cy="475746"/>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推論</a:t>
            </a:r>
            <a:r>
              <a:rPr lang="ja-JP" altLang="en-US" smtClean="0">
                <a:solidFill>
                  <a:srgbClr val="FFFFFF"/>
                </a:solidFill>
                <a:latin typeface="メイリオ"/>
                <a:ea typeface="メイリオ"/>
                <a:cs typeface="メイリオ"/>
              </a:rPr>
              <a:t>モデル適用</a:t>
            </a:r>
            <a:endParaRPr kumimoji="1" lang="ja-JP" altLang="en-US" dirty="0">
              <a:solidFill>
                <a:srgbClr val="FFFFFF"/>
              </a:solidFill>
              <a:latin typeface="メイリオ"/>
              <a:ea typeface="メイリオ"/>
              <a:cs typeface="メイリオ"/>
            </a:endParaRPr>
          </a:p>
        </p:txBody>
      </p:sp>
      <p:sp>
        <p:nvSpPr>
          <p:cNvPr id="153" name="フローチャート: 準備 152"/>
          <p:cNvSpPr/>
          <p:nvPr/>
        </p:nvSpPr>
        <p:spPr>
          <a:xfrm>
            <a:off x="6917848" y="5957806"/>
            <a:ext cx="1902624" cy="502711"/>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mtClean="0">
                <a:solidFill>
                  <a:srgbClr val="FFFFFF"/>
                </a:solidFill>
                <a:latin typeface="メイリオ"/>
                <a:ea typeface="メイリオ"/>
                <a:cs typeface="メイリオ"/>
              </a:rPr>
              <a:t>推論結果</a:t>
            </a:r>
            <a:endParaRPr kumimoji="1" lang="en-US" altLang="ja-JP" dirty="0" smtClean="0">
              <a:solidFill>
                <a:srgbClr val="FFFFFF"/>
              </a:solidFill>
              <a:latin typeface="メイリオ"/>
              <a:ea typeface="メイリオ"/>
              <a:cs typeface="メイリオ"/>
            </a:endParaRPr>
          </a:p>
        </p:txBody>
      </p:sp>
      <p:sp>
        <p:nvSpPr>
          <p:cNvPr id="154" name="テキスト ボックス 153"/>
          <p:cNvSpPr txBox="1"/>
          <p:nvPr/>
        </p:nvSpPr>
        <p:spPr>
          <a:xfrm>
            <a:off x="1461068" y="6013897"/>
            <a:ext cx="646331" cy="461665"/>
          </a:xfrm>
          <a:prstGeom prst="rect">
            <a:avLst/>
          </a:prstGeom>
          <a:noFill/>
        </p:spPr>
        <p:txBody>
          <a:bodyPr wrap="none" rtlCol="0">
            <a:spAutoFit/>
          </a:bodyPr>
          <a:lstStyle/>
          <a:p>
            <a:r>
              <a:rPr kumimoji="1" lang="ja-JP" altLang="en-US" sz="1200" dirty="0" smtClean="0">
                <a:solidFill>
                  <a:schemeClr val="tx1">
                    <a:lumMod val="50000"/>
                    <a:lumOff val="50000"/>
                  </a:schemeClr>
                </a:solidFill>
                <a:latin typeface="Meiryo" charset="-128"/>
                <a:ea typeface="Meiryo" charset="-128"/>
                <a:cs typeface="Meiryo" charset="-128"/>
              </a:rPr>
              <a:t>未知の</a:t>
            </a:r>
            <a:endParaRPr kumimoji="1" lang="en-US" altLang="ja-JP" sz="1200" dirty="0" smtClean="0">
              <a:solidFill>
                <a:schemeClr val="tx1">
                  <a:lumMod val="50000"/>
                  <a:lumOff val="50000"/>
                </a:schemeClr>
              </a:solidFill>
              <a:latin typeface="Meiryo" charset="-128"/>
              <a:ea typeface="Meiryo" charset="-128"/>
              <a:cs typeface="Meiryo" charset="-128"/>
            </a:endParaRPr>
          </a:p>
          <a:p>
            <a:r>
              <a:rPr kumimoji="1" lang="ja-JP" altLang="en-US" sz="1200" dirty="0" smtClean="0">
                <a:solidFill>
                  <a:schemeClr val="tx1">
                    <a:lumMod val="50000"/>
                    <a:lumOff val="50000"/>
                  </a:schemeClr>
                </a:solidFill>
                <a:latin typeface="Meiryo" charset="-128"/>
                <a:ea typeface="Meiryo" charset="-128"/>
                <a:cs typeface="Meiryo" charset="-128"/>
              </a:rPr>
              <a:t>データ</a:t>
            </a:r>
            <a:endParaRPr kumimoji="1" lang="ja-JP" altLang="en-US" sz="1200" dirty="0">
              <a:solidFill>
                <a:schemeClr val="tx1">
                  <a:lumMod val="50000"/>
                  <a:lumOff val="50000"/>
                </a:schemeClr>
              </a:solidFill>
              <a:latin typeface="Meiryo" charset="-128"/>
              <a:ea typeface="Meiryo" charset="-128"/>
              <a:cs typeface="Meiryo" charset="-128"/>
            </a:endParaRPr>
          </a:p>
        </p:txBody>
      </p:sp>
      <p:sp>
        <p:nvSpPr>
          <p:cNvPr id="155" name="下矢印 154"/>
          <p:cNvSpPr/>
          <p:nvPr/>
        </p:nvSpPr>
        <p:spPr>
          <a:xfrm rot="16200000">
            <a:off x="2117488" y="6034754"/>
            <a:ext cx="461667" cy="35597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下矢印 155"/>
          <p:cNvSpPr/>
          <p:nvPr/>
        </p:nvSpPr>
        <p:spPr>
          <a:xfrm rot="16200000">
            <a:off x="4346461" y="6096451"/>
            <a:ext cx="492810" cy="24964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下矢印 156"/>
          <p:cNvSpPr/>
          <p:nvPr/>
        </p:nvSpPr>
        <p:spPr>
          <a:xfrm rot="16200000">
            <a:off x="6462096" y="6053514"/>
            <a:ext cx="509872" cy="318453"/>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カギ線コネクタ 157"/>
          <p:cNvCxnSpPr>
            <a:stCxn id="86" idx="3"/>
            <a:endCxn id="152" idx="0"/>
          </p:cNvCxnSpPr>
          <p:nvPr/>
        </p:nvCxnSpPr>
        <p:spPr>
          <a:xfrm rot="5400000">
            <a:off x="5949319" y="5183197"/>
            <a:ext cx="431216" cy="1152128"/>
          </a:xfrm>
          <a:prstGeom prst="bentConnector3">
            <a:avLst>
              <a:gd name="adj1" fmla="val 50000"/>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159" name="テキスト ボックス 158"/>
          <p:cNvSpPr txBox="1"/>
          <p:nvPr/>
        </p:nvSpPr>
        <p:spPr>
          <a:xfrm>
            <a:off x="361999" y="5974869"/>
            <a:ext cx="800219" cy="461665"/>
          </a:xfrm>
          <a:prstGeom prst="rect">
            <a:avLst/>
          </a:prstGeom>
          <a:noFill/>
        </p:spPr>
        <p:txBody>
          <a:bodyPr wrap="none" rtlCol="0">
            <a:spAutoFit/>
          </a:bodyPr>
          <a:lstStyle/>
          <a:p>
            <a:r>
              <a:rPr kumimoji="1" lang="ja-JP" altLang="en-US" sz="2400" b="1" smtClean="0">
                <a:solidFill>
                  <a:srgbClr val="00B050"/>
                </a:solidFill>
                <a:effectLst>
                  <a:outerShdw blurRad="50800" dist="38100" dir="2700000" algn="tl" rotWithShape="0">
                    <a:prstClr val="black">
                      <a:alpha val="40000"/>
                    </a:prstClr>
                  </a:outerShdw>
                </a:effectLst>
                <a:latin typeface="Meiryo" charset="-128"/>
                <a:ea typeface="Meiryo" charset="-128"/>
                <a:cs typeface="Meiryo" charset="-128"/>
              </a:rPr>
              <a:t>推論</a:t>
            </a:r>
            <a:endParaRPr kumimoji="1" lang="en-US" altLang="ja-JP" sz="2400" b="1" dirty="0" smtClean="0">
              <a:solidFill>
                <a:srgbClr val="00B05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60" name="テキスト ボックス 159"/>
          <p:cNvSpPr txBox="1"/>
          <p:nvPr/>
        </p:nvSpPr>
        <p:spPr>
          <a:xfrm>
            <a:off x="365057" y="2427124"/>
            <a:ext cx="800219" cy="461665"/>
          </a:xfrm>
          <a:prstGeom prst="rect">
            <a:avLst/>
          </a:prstGeom>
          <a:noFill/>
        </p:spPr>
        <p:txBody>
          <a:bodyPr wrap="none" rtlCol="0">
            <a:spAutoFit/>
          </a:bodyPr>
          <a:lstStyle/>
          <a:p>
            <a:r>
              <a:rPr kumimoji="1" lang="ja-JP" altLang="en-US" sz="2400" b="1" smtClean="0">
                <a:solidFill>
                  <a:srgbClr val="FF6666"/>
                </a:solidFill>
                <a:effectLst>
                  <a:outerShdw blurRad="50800" dist="38100" dir="2700000" algn="tl" rotWithShape="0">
                    <a:prstClr val="black">
                      <a:alpha val="40000"/>
                    </a:prstClr>
                  </a:outerShdw>
                </a:effectLst>
                <a:latin typeface="Meiryo" charset="-128"/>
                <a:ea typeface="Meiryo" charset="-128"/>
                <a:cs typeface="Meiryo" charset="-128"/>
              </a:rPr>
              <a:t>学習</a:t>
            </a:r>
            <a:endParaRPr kumimoji="1" lang="en-US" altLang="ja-JP" sz="2400" b="1" dirty="0" smtClean="0">
              <a:solidFill>
                <a:srgbClr val="FF6666"/>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61" name="テキスト ボックス 160"/>
          <p:cNvSpPr txBox="1"/>
          <p:nvPr/>
        </p:nvSpPr>
        <p:spPr>
          <a:xfrm>
            <a:off x="369498" y="1019755"/>
            <a:ext cx="800219" cy="707886"/>
          </a:xfrm>
          <a:prstGeom prst="rect">
            <a:avLst/>
          </a:prstGeom>
          <a:noFill/>
        </p:spPr>
        <p:txBody>
          <a:bodyPr wrap="none" rtlCol="0">
            <a:spAutoFit/>
          </a:bodyPr>
          <a:lstStyle/>
          <a:p>
            <a:r>
              <a:rPr kumimoji="1" lang="ja-JP" altLang="en-US" sz="24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rPr>
              <a:t>学習</a:t>
            </a:r>
            <a:endParaRPr kumimoji="1" lang="en-US" altLang="ja-JP" sz="24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6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rPr>
              <a:t>データ</a:t>
            </a:r>
            <a:endParaRPr kumimoji="1" lang="en-US" altLang="ja-JP" sz="16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6910864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4640178" y="862974"/>
            <a:ext cx="3899377" cy="5609333"/>
          </a:xfrm>
          <a:prstGeom prst="rect">
            <a:avLst/>
          </a:prstGeom>
          <a:solidFill>
            <a:srgbClr val="604A7B">
              <a:alpha val="6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2" name="正方形/長方形 41"/>
          <p:cNvSpPr/>
          <p:nvPr/>
        </p:nvSpPr>
        <p:spPr>
          <a:xfrm>
            <a:off x="4783672" y="1340768"/>
            <a:ext cx="3532613" cy="134585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 name="正方形/長方形 7"/>
          <p:cNvSpPr/>
          <p:nvPr/>
        </p:nvSpPr>
        <p:spPr>
          <a:xfrm>
            <a:off x="610550" y="862974"/>
            <a:ext cx="3899377" cy="5609333"/>
          </a:xfrm>
          <a:prstGeom prst="rect">
            <a:avLst/>
          </a:prstGeom>
          <a:solidFill>
            <a:srgbClr val="31859C">
              <a:alpha val="6470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78367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メイリオ"/>
                <a:ea typeface="メイリオ"/>
                <a:cs typeface="メイリオ"/>
              </a:rPr>
              <a:t>特徴抽出</a:t>
            </a: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機械学習の仕組み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79076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803942" y="4365704"/>
            <a:ext cx="3532612" cy="71439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a:t>
            </a:r>
            <a:r>
              <a:rPr lang="ja-JP" altLang="en-US" sz="2400" dirty="0">
                <a:solidFill>
                  <a:srgbClr val="FFFFFF"/>
                </a:solidFill>
                <a:latin typeface="メイリオ"/>
                <a:ea typeface="メイリオ"/>
                <a:cs typeface="メイリオ"/>
              </a:rPr>
              <a:t>モデル生成</a:t>
            </a:r>
            <a:endParaRPr lang="en-US" altLang="ja-JP" sz="24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（ルールや特徴パターン</a:t>
            </a:r>
            <a:r>
              <a:rPr lang="ja-JP" altLang="en-US" sz="1200" dirty="0" smtClean="0">
                <a:solidFill>
                  <a:srgbClr val="FFFFFF"/>
                </a:solidFill>
                <a:latin typeface="メイリオ"/>
                <a:ea typeface="メイリオ"/>
                <a:cs typeface="メイリオ"/>
              </a:rPr>
              <a:t>）</a:t>
            </a:r>
            <a:endParaRPr kumimoji="1" lang="ja-JP" altLang="en-US" sz="2400" dirty="0">
              <a:solidFill>
                <a:srgbClr val="FFFFFF"/>
              </a:solidFill>
              <a:latin typeface="メイリオ"/>
              <a:ea typeface="メイリオ"/>
              <a:cs typeface="メイリオ"/>
            </a:endParaRPr>
          </a:p>
        </p:txBody>
      </p:sp>
      <p:sp>
        <p:nvSpPr>
          <p:cNvPr id="6" name="円柱 5"/>
          <p:cNvSpPr/>
          <p:nvPr/>
        </p:nvSpPr>
        <p:spPr>
          <a:xfrm>
            <a:off x="803942" y="5539204"/>
            <a:ext cx="3532612" cy="714398"/>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推論モデル保存</a:t>
            </a:r>
            <a:endParaRPr kumimoji="1" lang="ja-JP" altLang="en-US" sz="2400" dirty="0">
              <a:solidFill>
                <a:srgbClr val="FFFFFF"/>
              </a:solidFill>
              <a:latin typeface="メイリオ"/>
              <a:ea typeface="メイリオ"/>
              <a:cs typeface="メイリオ"/>
            </a:endParaRPr>
          </a:p>
        </p:txBody>
      </p:sp>
      <p:sp>
        <p:nvSpPr>
          <p:cNvPr id="7" name="正方形/長方形 6"/>
          <p:cNvSpPr/>
          <p:nvPr/>
        </p:nvSpPr>
        <p:spPr>
          <a:xfrm>
            <a:off x="4801442" y="4365704"/>
            <a:ext cx="3532612" cy="714398"/>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推論モデル適用</a:t>
            </a:r>
            <a:endParaRPr lang="en-US" altLang="ja-JP" sz="24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（推論エンジン</a:t>
            </a:r>
            <a:r>
              <a:rPr lang="ja-JP" altLang="en-US" sz="1200" dirty="0" smtClean="0">
                <a:solidFill>
                  <a:srgbClr val="FFFFFF"/>
                </a:solidFill>
                <a:latin typeface="メイリオ"/>
                <a:ea typeface="メイリオ"/>
                <a:cs typeface="メイリオ"/>
              </a:rPr>
              <a:t>／特徴のマッチング</a:t>
            </a:r>
            <a:r>
              <a:rPr kumimoji="1" lang="ja-JP" altLang="en-US" sz="1200" dirty="0" smtClean="0">
                <a:solidFill>
                  <a:srgbClr val="FFFFFF"/>
                </a:solidFill>
                <a:latin typeface="メイリオ"/>
                <a:ea typeface="メイリオ"/>
                <a:cs typeface="メイリオ"/>
              </a:rPr>
              <a:t>）</a:t>
            </a:r>
            <a:endParaRPr kumimoji="1" lang="ja-JP" altLang="en-US" sz="1200" dirty="0">
              <a:solidFill>
                <a:srgbClr val="FFFFFF"/>
              </a:solidFill>
              <a:latin typeface="メイリオ"/>
              <a:ea typeface="メイリオ"/>
              <a:cs typeface="メイリオ"/>
            </a:endParaRPr>
          </a:p>
        </p:txBody>
      </p:sp>
      <p:sp>
        <p:nvSpPr>
          <p:cNvPr id="9" name="フローチャート: 準備 8"/>
          <p:cNvSpPr/>
          <p:nvPr/>
        </p:nvSpPr>
        <p:spPr>
          <a:xfrm>
            <a:off x="4801443" y="5539204"/>
            <a:ext cx="3532611" cy="714398"/>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推論結果</a:t>
            </a:r>
            <a:endParaRPr kumimoji="1" lang="en-US" altLang="ja-JP" sz="24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p:txBody>
      </p:sp>
      <p:cxnSp>
        <p:nvCxnSpPr>
          <p:cNvPr id="11" name="カギ線コネクタ 10"/>
          <p:cNvCxnSpPr>
            <a:stCxn id="6" idx="4"/>
            <a:endCxn id="7" idx="1"/>
          </p:cNvCxnSpPr>
          <p:nvPr/>
        </p:nvCxnSpPr>
        <p:spPr>
          <a:xfrm flipV="1">
            <a:off x="4336554" y="4722903"/>
            <a:ext cx="464888" cy="1173500"/>
          </a:xfrm>
          <a:prstGeom prst="bentConnector3">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803942" y="1361029"/>
            <a:ext cx="3519433" cy="132559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テキスト ボックス 43"/>
          <p:cNvSpPr txBox="1"/>
          <p:nvPr/>
        </p:nvSpPr>
        <p:spPr>
          <a:xfrm>
            <a:off x="1751948" y="1361029"/>
            <a:ext cx="1620957" cy="307777"/>
          </a:xfrm>
          <a:prstGeom prst="rect">
            <a:avLst/>
          </a:prstGeom>
          <a:noFill/>
        </p:spPr>
        <p:txBody>
          <a:bodyPr wrap="none" rtlCol="0">
            <a:spAutoFit/>
          </a:bodyPr>
          <a:lstStyle/>
          <a:p>
            <a:pPr algn="ctr"/>
            <a:r>
              <a:rPr kumimoji="1" lang="ja-JP" altLang="en-US" sz="1400" dirty="0" smtClean="0">
                <a:solidFill>
                  <a:srgbClr val="FF6600"/>
                </a:solidFill>
                <a:latin typeface="メイリオ"/>
                <a:ea typeface="メイリオ"/>
                <a:cs typeface="メイリオ"/>
              </a:rPr>
              <a:t>大量の学習データ</a:t>
            </a:r>
            <a:endParaRPr kumimoji="1" lang="ja-JP" altLang="en-US" sz="1400" dirty="0">
              <a:solidFill>
                <a:srgbClr val="FF6600"/>
              </a:solidFill>
              <a:latin typeface="メイリオ"/>
              <a:ea typeface="メイリオ"/>
              <a:cs typeface="メイリオ"/>
            </a:endParaRPr>
          </a:p>
        </p:txBody>
      </p:sp>
      <p:sp>
        <p:nvSpPr>
          <p:cNvPr id="45" name="下矢印 44"/>
          <p:cNvSpPr/>
          <p:nvPr/>
        </p:nvSpPr>
        <p:spPr>
          <a:xfrm>
            <a:off x="1931353" y="5014972"/>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下矢印 45"/>
          <p:cNvSpPr/>
          <p:nvPr/>
        </p:nvSpPr>
        <p:spPr>
          <a:xfrm>
            <a:off x="1955157" y="2636912"/>
            <a:ext cx="1262145" cy="41081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下矢印 47"/>
          <p:cNvSpPr/>
          <p:nvPr/>
        </p:nvSpPr>
        <p:spPr>
          <a:xfrm>
            <a:off x="1948126" y="3855693"/>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p:cNvSpPr/>
          <p:nvPr/>
        </p:nvSpPr>
        <p:spPr>
          <a:xfrm>
            <a:off x="5969122" y="4976844"/>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下矢印 49"/>
          <p:cNvSpPr/>
          <p:nvPr/>
        </p:nvSpPr>
        <p:spPr>
          <a:xfrm>
            <a:off x="5985895" y="2636912"/>
            <a:ext cx="1262145" cy="41081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5985895" y="3861491"/>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p:cNvSpPr txBox="1"/>
          <p:nvPr/>
        </p:nvSpPr>
        <p:spPr>
          <a:xfrm>
            <a:off x="6041934" y="1386891"/>
            <a:ext cx="1261884" cy="307777"/>
          </a:xfrm>
          <a:prstGeom prst="rect">
            <a:avLst/>
          </a:prstGeom>
          <a:noFill/>
        </p:spPr>
        <p:txBody>
          <a:bodyPr wrap="none" rtlCol="0">
            <a:spAutoFit/>
          </a:bodyPr>
          <a:lstStyle/>
          <a:p>
            <a:pPr algn="ctr"/>
            <a:r>
              <a:rPr kumimoji="1" lang="ja-JP" altLang="en-US" sz="1400" dirty="0" smtClean="0">
                <a:solidFill>
                  <a:schemeClr val="accent3">
                    <a:lumMod val="50000"/>
                  </a:schemeClr>
                </a:solidFill>
                <a:latin typeface="メイリオ"/>
                <a:ea typeface="メイリオ"/>
                <a:cs typeface="メイリオ"/>
              </a:rPr>
              <a:t>未知のデータ</a:t>
            </a:r>
            <a:endParaRPr kumimoji="1" lang="ja-JP" altLang="en-US" sz="1400" dirty="0">
              <a:solidFill>
                <a:schemeClr val="accent3">
                  <a:lumMod val="50000"/>
                </a:schemeClr>
              </a:solidFill>
              <a:latin typeface="メイリオ"/>
              <a:ea typeface="メイリオ"/>
              <a:cs typeface="メイリオ"/>
            </a:endParaRPr>
          </a:p>
        </p:txBody>
      </p:sp>
      <p:sp>
        <p:nvSpPr>
          <p:cNvPr id="10" name="テキスト ボックス 9"/>
          <p:cNvSpPr txBox="1"/>
          <p:nvPr/>
        </p:nvSpPr>
        <p:spPr>
          <a:xfrm>
            <a:off x="2111020" y="887397"/>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学習</a:t>
            </a:r>
            <a:endParaRPr kumimoji="1" lang="ja-JP" altLang="en-US" sz="2800" dirty="0">
              <a:solidFill>
                <a:schemeClr val="bg1"/>
              </a:solidFill>
              <a:latin typeface="メイリオ"/>
              <a:ea typeface="メイリオ"/>
              <a:cs typeface="メイリオ"/>
            </a:endParaRPr>
          </a:p>
        </p:txBody>
      </p:sp>
      <p:sp>
        <p:nvSpPr>
          <p:cNvPr id="38" name="テキスト ボックス 37"/>
          <p:cNvSpPr txBox="1"/>
          <p:nvPr/>
        </p:nvSpPr>
        <p:spPr>
          <a:xfrm>
            <a:off x="6222056" y="862974"/>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推論</a:t>
            </a:r>
            <a:endParaRPr kumimoji="1" lang="ja-JP" altLang="en-US" sz="2800" dirty="0">
              <a:solidFill>
                <a:schemeClr val="bg1"/>
              </a:solidFill>
              <a:latin typeface="メイリオ"/>
              <a:ea typeface="メイリオ"/>
              <a:cs typeface="メイリオ"/>
            </a:endParaRPr>
          </a:p>
        </p:txBody>
      </p:sp>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674808"/>
            <a:ext cx="906200" cy="906200"/>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4"/>
          <a:stretch>
            <a:fillRect/>
          </a:stretch>
        </p:blipFill>
        <p:spPr>
          <a:xfrm>
            <a:off x="1899827" y="1746284"/>
            <a:ext cx="1018976" cy="763248"/>
          </a:xfrm>
          <a:prstGeom prst="rect">
            <a:avLst/>
          </a:prstGeom>
          <a:ln>
            <a:noFill/>
          </a:ln>
          <a:effectLst>
            <a:outerShdw blurRad="292100" dist="139700" dir="2700000" algn="tl" rotWithShape="0">
              <a:srgbClr val="333333">
                <a:alpha val="65000"/>
              </a:srgbClr>
            </a:outerShdw>
          </a:effectLst>
        </p:spPr>
      </p:pic>
      <p:pic>
        <p:nvPicPr>
          <p:cNvPr id="21" name="図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7975" y="1752082"/>
            <a:ext cx="1154859" cy="769906"/>
          </a:xfrm>
          <a:prstGeom prst="rect">
            <a:avLst/>
          </a:prstGeom>
          <a:ln>
            <a:noFill/>
          </a:ln>
          <a:effectLst>
            <a:outerShdw blurRad="292100" dist="139700" dir="2700000" algn="tl" rotWithShape="0">
              <a:srgbClr val="333333">
                <a:alpha val="65000"/>
              </a:srgbClr>
            </a:outerShdw>
          </a:effectLst>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775" y="1713894"/>
            <a:ext cx="1110311" cy="738861"/>
          </a:xfrm>
          <a:prstGeom prst="rect">
            <a:avLst/>
          </a:prstGeom>
          <a:ln>
            <a:noFill/>
          </a:ln>
          <a:effectLst>
            <a:outerShdw blurRad="292100" dist="139700" dir="2700000" algn="tl" rotWithShape="0">
              <a:srgbClr val="333333">
                <a:alpha val="65000"/>
              </a:srgbClr>
            </a:outerShdw>
          </a:effectLst>
        </p:spPr>
      </p:pic>
      <p:pic>
        <p:nvPicPr>
          <p:cNvPr id="29" name="図 28"/>
          <p:cNvPicPr>
            <a:picLocks noChangeAspect="1"/>
          </p:cNvPicPr>
          <p:nvPr/>
        </p:nvPicPr>
        <p:blipFill>
          <a:blip r:embed="rId7"/>
          <a:stretch>
            <a:fillRect/>
          </a:stretch>
        </p:blipFill>
        <p:spPr>
          <a:xfrm>
            <a:off x="5969938" y="1731023"/>
            <a:ext cx="962308" cy="721731"/>
          </a:xfrm>
          <a:prstGeom prst="rect">
            <a:avLst/>
          </a:prstGeom>
          <a:ln>
            <a:noFill/>
          </a:ln>
          <a:effectLst>
            <a:outerShdw blurRad="292100" dist="139700" dir="2700000" algn="tl" rotWithShape="0">
              <a:srgbClr val="333333">
                <a:alpha val="65000"/>
              </a:srgbClr>
            </a:outerShdw>
          </a:effectLst>
        </p:spPr>
      </p:pic>
      <p:pic>
        <p:nvPicPr>
          <p:cNvPr id="31" name="図 30"/>
          <p:cNvPicPr>
            <a:picLocks noChangeAspect="1"/>
          </p:cNvPicPr>
          <p:nvPr/>
        </p:nvPicPr>
        <p:blipFill>
          <a:blip r:embed="rId8"/>
          <a:stretch>
            <a:fillRect/>
          </a:stretch>
        </p:blipFill>
        <p:spPr>
          <a:xfrm>
            <a:off x="5013783" y="1704013"/>
            <a:ext cx="891029" cy="752676"/>
          </a:xfrm>
          <a:prstGeom prst="rect">
            <a:avLst/>
          </a:prstGeom>
        </p:spPr>
      </p:pic>
      <p:sp>
        <p:nvSpPr>
          <p:cNvPr id="34" name="正方形/長方形 33"/>
          <p:cNvSpPr/>
          <p:nvPr/>
        </p:nvSpPr>
        <p:spPr>
          <a:xfrm>
            <a:off x="5292080" y="5949280"/>
            <a:ext cx="2550698" cy="246221"/>
          </a:xfrm>
          <a:prstGeom prst="rect">
            <a:avLst/>
          </a:prstGeom>
        </p:spPr>
        <p:txBody>
          <a:bodyPr wrap="none">
            <a:spAutoFit/>
          </a:bodyPr>
          <a:lstStyle/>
          <a:p>
            <a:pPr algn="ctr"/>
            <a:r>
              <a:rPr lang="ja-JP" altLang="en-US" sz="1000" dirty="0">
                <a:solidFill>
                  <a:srgbClr val="FFFFFF"/>
                </a:solidFill>
                <a:latin typeface="メイリオ"/>
                <a:ea typeface="メイリオ"/>
                <a:cs typeface="メイリオ"/>
              </a:rPr>
              <a:t>ウイルス検知・人物判別・異常</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故障検知</a:t>
            </a:r>
          </a:p>
        </p:txBody>
      </p:sp>
      <p:sp>
        <p:nvSpPr>
          <p:cNvPr id="13" name="正方形/長方形 12"/>
          <p:cNvSpPr/>
          <p:nvPr/>
        </p:nvSpPr>
        <p:spPr>
          <a:xfrm>
            <a:off x="899592" y="3356992"/>
            <a:ext cx="1584176" cy="40544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人間による</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2627784" y="3356992"/>
            <a:ext cx="1584176" cy="40544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grpSp>
        <p:nvGrpSpPr>
          <p:cNvPr id="35" name="図形グループ 34"/>
          <p:cNvGrpSpPr/>
          <p:nvPr/>
        </p:nvGrpSpPr>
        <p:grpSpPr>
          <a:xfrm>
            <a:off x="925671" y="3441873"/>
            <a:ext cx="517785" cy="587435"/>
            <a:chOff x="2667295" y="1059799"/>
            <a:chExt cx="681672" cy="722281"/>
          </a:xfrm>
        </p:grpSpPr>
        <p:sp>
          <p:nvSpPr>
            <p:cNvPr id="36" name="角丸四角形 3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9" name="図 38"/>
            <p:cNvPicPr>
              <a:picLocks noChangeAspect="1"/>
            </p:cNvPicPr>
            <p:nvPr/>
          </p:nvPicPr>
          <p:blipFill>
            <a:blip r:embed="rId9">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0" name="図形グループ 39"/>
          <p:cNvGrpSpPr/>
          <p:nvPr/>
        </p:nvGrpSpPr>
        <p:grpSpPr>
          <a:xfrm>
            <a:off x="1003956" y="3538614"/>
            <a:ext cx="265954" cy="577851"/>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3" name="図形グループ 52"/>
          <p:cNvGrpSpPr/>
          <p:nvPr/>
        </p:nvGrpSpPr>
        <p:grpSpPr>
          <a:xfrm rot="5400000">
            <a:off x="3646124" y="3500835"/>
            <a:ext cx="668408" cy="570707"/>
            <a:chOff x="4434679" y="1522802"/>
            <a:chExt cx="4147313" cy="1987721"/>
          </a:xfrm>
          <a:effectLst>
            <a:outerShdw blurRad="50800" dist="38100" dir="2700000" algn="tl" rotWithShape="0">
              <a:prstClr val="black">
                <a:alpha val="40000"/>
              </a:prstClr>
            </a:outerShdw>
          </a:effectLst>
        </p:grpSpPr>
        <p:pic>
          <p:nvPicPr>
            <p:cNvPr id="54" name="図 53" descr="DL_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56" name="円/楕円 55"/>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7" name="円/楕円 56"/>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4" name="正方形/長方形 13"/>
          <p:cNvSpPr/>
          <p:nvPr/>
        </p:nvSpPr>
        <p:spPr>
          <a:xfrm>
            <a:off x="2054366" y="3063096"/>
            <a:ext cx="1005403" cy="338554"/>
          </a:xfrm>
          <a:prstGeom prst="rect">
            <a:avLst/>
          </a:prstGeom>
        </p:spPr>
        <p:txBody>
          <a:bodyPr wrap="none">
            <a:spAutoFit/>
          </a:bodyPr>
          <a:lstStyle/>
          <a:p>
            <a:pPr algn="ctr"/>
            <a:r>
              <a:rPr lang="ja-JP" altLang="en-US" sz="1600">
                <a:solidFill>
                  <a:srgbClr val="FFFFFF"/>
                </a:solidFill>
                <a:latin typeface="メイリオ"/>
                <a:ea typeface="メイリオ"/>
                <a:cs typeface="メイリオ"/>
              </a:rPr>
              <a:t>特徴抽出</a:t>
            </a:r>
            <a:endParaRPr lang="ja-JP" altLang="en-US" sz="1600" dirty="0">
              <a:solidFill>
                <a:srgbClr val="FFFFFF"/>
              </a:solidFill>
              <a:latin typeface="メイリオ"/>
              <a:ea typeface="メイリオ"/>
              <a:cs typeface="メイリオ"/>
            </a:endParaRPr>
          </a:p>
        </p:txBody>
      </p:sp>
      <p:sp>
        <p:nvSpPr>
          <p:cNvPr id="60" name="四角形吹き出し 59"/>
          <p:cNvSpPr/>
          <p:nvPr/>
        </p:nvSpPr>
        <p:spPr>
          <a:xfrm>
            <a:off x="3201320" y="2719382"/>
            <a:ext cx="1232371" cy="469942"/>
          </a:xfrm>
          <a:prstGeom prst="wedgeRectCallout">
            <a:avLst>
              <a:gd name="adj1" fmla="val 15369"/>
              <a:gd name="adj2" fmla="val 124881"/>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dirty="0" smtClean="0">
                <a:solidFill>
                  <a:srgbClr val="FFFFFF"/>
                </a:solidFill>
                <a:latin typeface="Meiryo" charset="-128"/>
                <a:ea typeface="Meiryo" charset="-128"/>
                <a:cs typeface="Meiryo" charset="-128"/>
              </a:rPr>
              <a:t>ディープラーニング</a:t>
            </a:r>
            <a:endParaRPr kumimoji="1" lang="en-US" altLang="ja-JP" sz="800" b="1" u="sng" dirty="0" smtClean="0">
              <a:solidFill>
                <a:srgbClr val="FFFFFF"/>
              </a:solidFill>
              <a:latin typeface="Meiryo" charset="-128"/>
              <a:ea typeface="Meiryo" charset="-128"/>
              <a:cs typeface="Meiryo" charset="-128"/>
            </a:endParaRPr>
          </a:p>
          <a:p>
            <a:r>
              <a:rPr lang="ja-JP" altLang="en-US" sz="800" dirty="0" smtClean="0">
                <a:solidFill>
                  <a:srgbClr val="FFFFFF"/>
                </a:solidFill>
                <a:latin typeface="Meiryo" charset="-128"/>
                <a:ea typeface="Meiryo" charset="-128"/>
                <a:cs typeface="Meiryo" charset="-128"/>
              </a:rPr>
              <a:t>分類に必要な特徴の設定組合せは機械</a:t>
            </a:r>
            <a:endParaRPr kumimoji="1" lang="ja-JP" altLang="en-US" sz="800" dirty="0">
              <a:solidFill>
                <a:srgbClr val="FFFFFF"/>
              </a:solidFill>
              <a:latin typeface="Meiryo" charset="-128"/>
              <a:ea typeface="Meiryo" charset="-128"/>
              <a:cs typeface="Meiryo" charset="-128"/>
            </a:endParaRPr>
          </a:p>
        </p:txBody>
      </p:sp>
      <p:sp>
        <p:nvSpPr>
          <p:cNvPr id="61" name="四角形吹き出し 60"/>
          <p:cNvSpPr/>
          <p:nvPr/>
        </p:nvSpPr>
        <p:spPr>
          <a:xfrm>
            <a:off x="689072" y="2719382"/>
            <a:ext cx="1235043" cy="464573"/>
          </a:xfrm>
          <a:prstGeom prst="wedgeRectCallout">
            <a:avLst>
              <a:gd name="adj1" fmla="val -21143"/>
              <a:gd name="adj2" fmla="val 128295"/>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smtClean="0">
                <a:solidFill>
                  <a:srgbClr val="FFFFFF"/>
                </a:solidFill>
                <a:latin typeface="Meiryo" charset="-128"/>
                <a:ea typeface="Meiryo" charset="-128"/>
                <a:cs typeface="Meiryo" charset="-128"/>
              </a:rPr>
              <a:t>従来の機械学習</a:t>
            </a:r>
            <a:endParaRPr kumimoji="1" lang="en-US" altLang="ja-JP" sz="800" b="1" u="sng" dirty="0" smtClean="0">
              <a:solidFill>
                <a:srgbClr val="FFFFFF"/>
              </a:solidFill>
              <a:latin typeface="Meiryo" charset="-128"/>
              <a:ea typeface="Meiryo" charset="-128"/>
              <a:cs typeface="Meiryo" charset="-128"/>
            </a:endParaRPr>
          </a:p>
          <a:p>
            <a:r>
              <a:rPr kumimoji="1" lang="ja-JP" altLang="en-US" sz="800" dirty="0" smtClean="0">
                <a:solidFill>
                  <a:srgbClr val="FFFFFF"/>
                </a:solidFill>
                <a:latin typeface="Meiryo" charset="-128"/>
                <a:ea typeface="Meiryo" charset="-128"/>
                <a:cs typeface="Meiryo" charset="-128"/>
              </a:rPr>
              <a:t>分類に必要な特徴の設定・組合せは職人技</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778442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人工知能・機械学習・ディープラーニングの関係</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正方形/長方形 3"/>
          <p:cNvSpPr/>
          <p:nvPr/>
        </p:nvSpPr>
        <p:spPr>
          <a:xfrm>
            <a:off x="629562" y="1124744"/>
            <a:ext cx="7902878" cy="44644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275856" y="1993147"/>
            <a:ext cx="5256584" cy="35960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922150" y="2852936"/>
            <a:ext cx="2610290" cy="27363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29562"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1950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8" name="正方形/長方形 7"/>
          <p:cNvSpPr/>
          <p:nvPr/>
        </p:nvSpPr>
        <p:spPr>
          <a:xfrm>
            <a:off x="1511660"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1960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9" name="正方形/長方形 8"/>
          <p:cNvSpPr/>
          <p:nvPr/>
        </p:nvSpPr>
        <p:spPr>
          <a:xfrm>
            <a:off x="2393758"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1970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0" name="正方形/長方形 9"/>
          <p:cNvSpPr/>
          <p:nvPr/>
        </p:nvSpPr>
        <p:spPr>
          <a:xfrm>
            <a:off x="3275856"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1980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1" name="正方形/長方形 10"/>
          <p:cNvSpPr/>
          <p:nvPr/>
        </p:nvSpPr>
        <p:spPr>
          <a:xfrm>
            <a:off x="4157954"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1990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2" name="正方形/長方形 11"/>
          <p:cNvSpPr/>
          <p:nvPr/>
        </p:nvSpPr>
        <p:spPr>
          <a:xfrm>
            <a:off x="5040052"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2000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4" name="ホームベース 13"/>
          <p:cNvSpPr/>
          <p:nvPr/>
        </p:nvSpPr>
        <p:spPr>
          <a:xfrm>
            <a:off x="5922150" y="5733256"/>
            <a:ext cx="2610290" cy="432048"/>
          </a:xfrm>
          <a:prstGeom prst="homePlate">
            <a:avLst/>
          </a:prstGeom>
          <a:solidFill>
            <a:srgbClr val="0432FF"/>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smtClean="0">
                <a:solidFill>
                  <a:srgbClr val="FFFFFF"/>
                </a:solidFill>
                <a:latin typeface="Arial Rounded MT Bold" charset="0"/>
                <a:ea typeface="Arial Rounded MT Bold" charset="0"/>
                <a:cs typeface="Arial Rounded MT Bold" charset="0"/>
              </a:rPr>
              <a:t>2010</a:t>
            </a:r>
            <a:r>
              <a:rPr kumimoji="1" lang="ja-JP" altLang="en-US" sz="1400" dirty="0" smtClean="0">
                <a:solidFill>
                  <a:srgbClr val="FFFFFF"/>
                </a:solidFill>
                <a:latin typeface="HGSoeiKakugothicUB" charset="-128"/>
                <a:ea typeface="HGSoeiKakugothicUB" charset="-128"/>
                <a:cs typeface="HGSoeiKakugothicUB" charset="-128"/>
              </a:rPr>
              <a:t>年代</a:t>
            </a:r>
            <a:endParaRPr kumimoji="1" lang="ja-JP" altLang="en-US" sz="1400" dirty="0">
              <a:solidFill>
                <a:srgbClr val="FFFFFF"/>
              </a:solidFill>
              <a:latin typeface="HGSoeiKakugothicUB" charset="-128"/>
              <a:ea typeface="HGSoeiKakugothicUB" charset="-128"/>
              <a:cs typeface="HGSoeiKakugothicUB" charset="-128"/>
            </a:endParaRPr>
          </a:p>
        </p:txBody>
      </p:sp>
      <p:sp>
        <p:nvSpPr>
          <p:cNvPr id="15" name="テキスト ボックス 14"/>
          <p:cNvSpPr txBox="1"/>
          <p:nvPr/>
        </p:nvSpPr>
        <p:spPr>
          <a:xfrm>
            <a:off x="758527" y="1340768"/>
            <a:ext cx="1596912" cy="523220"/>
          </a:xfrm>
          <a:prstGeom prst="rect">
            <a:avLst/>
          </a:prstGeom>
          <a:noFill/>
        </p:spPr>
        <p:txBody>
          <a:bodyPr wrap="none" rtlCol="0">
            <a:spAutoFit/>
          </a:bodyPr>
          <a:lstStyle/>
          <a:p>
            <a:r>
              <a:rPr kumimoji="1" lang="ja-JP" altLang="en-US" b="1" dirty="0" smtClean="0">
                <a:solidFill>
                  <a:schemeClr val="bg1"/>
                </a:solidFill>
                <a:latin typeface="Meiryo" charset="-128"/>
                <a:ea typeface="Meiryo" charset="-128"/>
                <a:cs typeface="Meiryo" charset="-128"/>
              </a:rPr>
              <a:t>人工知能</a:t>
            </a:r>
            <a:endParaRPr kumimoji="1" lang="en-US" altLang="ja-JP" sz="1200" b="1" dirty="0" smtClean="0">
              <a:solidFill>
                <a:schemeClr val="bg1"/>
              </a:solidFill>
              <a:latin typeface="Meiryo" charset="-128"/>
              <a:ea typeface="Meiryo" charset="-128"/>
              <a:cs typeface="Meiryo" charset="-128"/>
            </a:endParaRPr>
          </a:p>
          <a:p>
            <a:r>
              <a:rPr kumimoji="1" lang="en-US" altLang="ja-JP" sz="1000" b="1" dirty="0" smtClean="0">
                <a:solidFill>
                  <a:schemeClr val="bg1"/>
                </a:solidFill>
                <a:latin typeface="Meiryo" charset="-128"/>
                <a:ea typeface="Meiryo" charset="-128"/>
                <a:cs typeface="Meiryo" charset="-128"/>
              </a:rPr>
              <a:t>Artificial Intelligence</a:t>
            </a:r>
            <a:endParaRPr kumimoji="1" lang="ja-JP" altLang="en-US" sz="1000" b="1" dirty="0">
              <a:solidFill>
                <a:schemeClr val="bg1"/>
              </a:solidFill>
              <a:latin typeface="Meiryo" charset="-128"/>
              <a:ea typeface="Meiryo" charset="-128"/>
              <a:cs typeface="Meiryo" charset="-128"/>
            </a:endParaRPr>
          </a:p>
        </p:txBody>
      </p:sp>
      <p:sp>
        <p:nvSpPr>
          <p:cNvPr id="16" name="テキスト ボックス 15"/>
          <p:cNvSpPr txBox="1"/>
          <p:nvPr/>
        </p:nvSpPr>
        <p:spPr>
          <a:xfrm>
            <a:off x="3393141" y="2204864"/>
            <a:ext cx="1382110" cy="523220"/>
          </a:xfrm>
          <a:prstGeom prst="rect">
            <a:avLst/>
          </a:prstGeom>
          <a:noFill/>
        </p:spPr>
        <p:txBody>
          <a:bodyPr wrap="none" rtlCol="0">
            <a:spAutoFit/>
          </a:bodyPr>
          <a:lstStyle/>
          <a:p>
            <a:r>
              <a:rPr kumimoji="1" lang="ja-JP" altLang="en-US" b="1" dirty="0" smtClean="0">
                <a:solidFill>
                  <a:schemeClr val="bg1"/>
                </a:solidFill>
                <a:latin typeface="Meiryo" charset="-128"/>
                <a:ea typeface="Meiryo" charset="-128"/>
                <a:cs typeface="Meiryo" charset="-128"/>
              </a:rPr>
              <a:t>機械学習</a:t>
            </a:r>
            <a:endParaRPr lang="en-US" altLang="ja-JP" sz="1200" b="1" dirty="0">
              <a:solidFill>
                <a:schemeClr val="bg1"/>
              </a:solidFill>
              <a:latin typeface="Meiryo" charset="-128"/>
              <a:ea typeface="Meiryo" charset="-128"/>
              <a:cs typeface="Meiryo" charset="-128"/>
            </a:endParaRPr>
          </a:p>
          <a:p>
            <a:r>
              <a:rPr kumimoji="1" lang="en-US" altLang="ja-JP" sz="1000" b="1" dirty="0" smtClean="0">
                <a:solidFill>
                  <a:schemeClr val="bg1"/>
                </a:solidFill>
                <a:latin typeface="Meiryo" charset="-128"/>
                <a:ea typeface="Meiryo" charset="-128"/>
                <a:cs typeface="Meiryo" charset="-128"/>
              </a:rPr>
              <a:t>Machine Learning</a:t>
            </a:r>
            <a:endParaRPr kumimoji="1" lang="ja-JP" altLang="en-US" sz="1000" b="1" dirty="0">
              <a:solidFill>
                <a:schemeClr val="bg1"/>
              </a:solidFill>
              <a:latin typeface="Meiryo" charset="-128"/>
              <a:ea typeface="Meiryo" charset="-128"/>
              <a:cs typeface="Meiryo" charset="-128"/>
            </a:endParaRPr>
          </a:p>
        </p:txBody>
      </p:sp>
      <p:sp>
        <p:nvSpPr>
          <p:cNvPr id="17" name="テキスト ボックス 16"/>
          <p:cNvSpPr txBox="1"/>
          <p:nvPr/>
        </p:nvSpPr>
        <p:spPr>
          <a:xfrm>
            <a:off x="6141437" y="3068960"/>
            <a:ext cx="1168910" cy="523220"/>
          </a:xfrm>
          <a:prstGeom prst="rect">
            <a:avLst/>
          </a:prstGeom>
          <a:noFill/>
        </p:spPr>
        <p:txBody>
          <a:bodyPr wrap="none" rtlCol="0">
            <a:spAutoFit/>
          </a:bodyPr>
          <a:lstStyle/>
          <a:p>
            <a:r>
              <a:rPr lang="ja-JP" altLang="en-US" b="1" dirty="0" smtClean="0">
                <a:solidFill>
                  <a:schemeClr val="bg1"/>
                </a:solidFill>
                <a:latin typeface="Meiryo" charset="-128"/>
                <a:ea typeface="Meiryo" charset="-128"/>
                <a:cs typeface="Meiryo" charset="-128"/>
              </a:rPr>
              <a:t>深層</a:t>
            </a:r>
            <a:r>
              <a:rPr kumimoji="1" lang="ja-JP" altLang="en-US" b="1" dirty="0" smtClean="0">
                <a:solidFill>
                  <a:schemeClr val="bg1"/>
                </a:solidFill>
                <a:latin typeface="Meiryo" charset="-128"/>
                <a:ea typeface="Meiryo" charset="-128"/>
                <a:cs typeface="Meiryo" charset="-128"/>
              </a:rPr>
              <a:t>学習</a:t>
            </a:r>
            <a:endParaRPr lang="en-US" altLang="ja-JP" sz="1200" b="1" dirty="0">
              <a:solidFill>
                <a:schemeClr val="bg1"/>
              </a:solidFill>
              <a:latin typeface="Meiryo" charset="-128"/>
              <a:ea typeface="Meiryo" charset="-128"/>
              <a:cs typeface="Meiryo" charset="-128"/>
            </a:endParaRPr>
          </a:p>
          <a:p>
            <a:r>
              <a:rPr kumimoji="1" lang="en-US" altLang="ja-JP" sz="1000" b="1" dirty="0" smtClean="0">
                <a:solidFill>
                  <a:schemeClr val="bg1"/>
                </a:solidFill>
                <a:latin typeface="Meiryo" charset="-128"/>
                <a:ea typeface="Meiryo" charset="-128"/>
                <a:cs typeface="Meiryo" charset="-128"/>
              </a:rPr>
              <a:t>Deep Learning</a:t>
            </a:r>
            <a:endParaRPr kumimoji="1" lang="ja-JP" altLang="en-US" sz="1000" b="1" dirty="0">
              <a:solidFill>
                <a:schemeClr val="bg1"/>
              </a:solidFill>
              <a:latin typeface="Meiryo" charset="-128"/>
              <a:ea typeface="Meiryo" charset="-128"/>
              <a:cs typeface="Meiryo" charset="-128"/>
            </a:endParaRPr>
          </a:p>
        </p:txBody>
      </p:sp>
      <p:sp>
        <p:nvSpPr>
          <p:cNvPr id="18" name="テキスト ボックス 17"/>
          <p:cNvSpPr txBox="1"/>
          <p:nvPr/>
        </p:nvSpPr>
        <p:spPr>
          <a:xfrm>
            <a:off x="758527" y="1851969"/>
            <a:ext cx="1723549"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人間の”知能”を機械で</a:t>
            </a:r>
            <a:endParaRPr kumimoji="1"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人工的に再現したもの</a:t>
            </a:r>
            <a:endParaRPr kumimoji="1" lang="ja-JP" altLang="en-US" sz="1200" dirty="0">
              <a:solidFill>
                <a:schemeClr val="bg1"/>
              </a:solidFill>
              <a:latin typeface="Meiryo" charset="-128"/>
              <a:ea typeface="Meiryo" charset="-128"/>
              <a:cs typeface="Meiryo" charset="-128"/>
            </a:endParaRPr>
          </a:p>
        </p:txBody>
      </p:sp>
      <p:sp>
        <p:nvSpPr>
          <p:cNvPr id="19" name="正方形/長方形 18"/>
          <p:cNvSpPr/>
          <p:nvPr/>
        </p:nvSpPr>
        <p:spPr>
          <a:xfrm>
            <a:off x="3393142" y="2734336"/>
            <a:ext cx="2411724" cy="830997"/>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人工知能の研究分野のひとつで</a:t>
            </a:r>
            <a:endParaRPr lang="en-US" altLang="ja-JP" sz="12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データ</a:t>
            </a:r>
            <a:r>
              <a:rPr lang="ja-JP" altLang="en-US" sz="1200" dirty="0">
                <a:solidFill>
                  <a:schemeClr val="bg1"/>
                </a:solidFill>
                <a:latin typeface="Meiryo" charset="-128"/>
                <a:ea typeface="Meiryo" charset="-128"/>
                <a:cs typeface="Meiryo" charset="-128"/>
              </a:rPr>
              <a:t>を解析し</a:t>
            </a:r>
            <a:r>
              <a:rPr lang="ja-JP" altLang="en-US" sz="1200" dirty="0" smtClean="0">
                <a:solidFill>
                  <a:schemeClr val="bg1"/>
                </a:solidFill>
                <a:latin typeface="Meiryo" charset="-128"/>
                <a:ea typeface="Meiryo" charset="-128"/>
                <a:cs typeface="Meiryo" charset="-128"/>
              </a:rPr>
              <a:t>、その</a:t>
            </a:r>
            <a:r>
              <a:rPr lang="ja-JP" altLang="en-US" sz="1200" dirty="0">
                <a:solidFill>
                  <a:schemeClr val="bg1"/>
                </a:solidFill>
                <a:latin typeface="Meiryo" charset="-128"/>
                <a:ea typeface="Meiryo" charset="-128"/>
                <a:cs typeface="Meiryo" charset="-128"/>
              </a:rPr>
              <a:t>結果</a:t>
            </a:r>
            <a:r>
              <a:rPr lang="ja-JP" altLang="en-US" sz="1200" dirty="0" smtClean="0">
                <a:solidFill>
                  <a:schemeClr val="bg1"/>
                </a:solidFill>
                <a:latin typeface="Meiryo" charset="-128"/>
                <a:ea typeface="Meiryo" charset="-128"/>
                <a:cs typeface="Meiryo" charset="-128"/>
              </a:rPr>
              <a:t>から判断</a:t>
            </a:r>
            <a:r>
              <a:rPr lang="ja-JP" altLang="en-US" sz="1200" dirty="0">
                <a:solidFill>
                  <a:schemeClr val="bg1"/>
                </a:solidFill>
                <a:latin typeface="Meiryo" charset="-128"/>
                <a:ea typeface="Meiryo" charset="-128"/>
                <a:cs typeface="Meiryo" charset="-128"/>
              </a:rPr>
              <a:t>や予測を行うため</a:t>
            </a:r>
            <a:r>
              <a:rPr lang="ja-JP" altLang="en-US" sz="1200" dirty="0" smtClean="0">
                <a:solidFill>
                  <a:schemeClr val="bg1"/>
                </a:solidFill>
                <a:latin typeface="Meiryo" charset="-128"/>
                <a:ea typeface="Meiryo" charset="-128"/>
                <a:cs typeface="Meiryo" charset="-128"/>
              </a:rPr>
              <a:t>の規則性</a:t>
            </a:r>
            <a:r>
              <a:rPr lang="ja-JP" altLang="en-US" sz="1200" dirty="0">
                <a:solidFill>
                  <a:schemeClr val="bg1"/>
                </a:solidFill>
                <a:latin typeface="Meiryo" charset="-128"/>
                <a:ea typeface="Meiryo" charset="-128"/>
                <a:cs typeface="Meiryo" charset="-128"/>
              </a:rPr>
              <a:t>やルールを見つけ出す</a:t>
            </a:r>
            <a:r>
              <a:rPr lang="ja-JP" altLang="en-US" sz="1200" dirty="0" smtClean="0">
                <a:solidFill>
                  <a:schemeClr val="bg1"/>
                </a:solidFill>
                <a:latin typeface="Meiryo" charset="-128"/>
                <a:ea typeface="Meiryo" charset="-128"/>
                <a:cs typeface="Meiryo" charset="-128"/>
              </a:rPr>
              <a:t>手法</a:t>
            </a:r>
            <a:endParaRPr lang="ja-JP" altLang="en-US" sz="1200" dirty="0">
              <a:solidFill>
                <a:schemeClr val="bg1"/>
              </a:solidFill>
              <a:latin typeface="Meiryo" charset="-128"/>
              <a:ea typeface="Meiryo" charset="-128"/>
              <a:cs typeface="Meiryo" charset="-128"/>
            </a:endParaRPr>
          </a:p>
        </p:txBody>
      </p:sp>
      <p:sp>
        <p:nvSpPr>
          <p:cNvPr id="20" name="正方形/長方形 19"/>
          <p:cNvSpPr/>
          <p:nvPr/>
        </p:nvSpPr>
        <p:spPr>
          <a:xfrm>
            <a:off x="6141437" y="3637473"/>
            <a:ext cx="2376264" cy="1015663"/>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脳科学の研究成果を基盤にデータの分類や認識の基準を人間が教えなくても、データを解析することで、自ら見つけ出すことができる機械学習の手法</a:t>
            </a:r>
            <a:endParaRPr lang="ja-JP" altLang="en-US" sz="1200" dirty="0">
              <a:solidFill>
                <a:schemeClr val="bg1"/>
              </a:solidFill>
              <a:latin typeface="Meiryo" charset="-128"/>
              <a:ea typeface="Meiryo" charset="-128"/>
              <a:cs typeface="Meiryo" charset="-128"/>
            </a:endParaRPr>
          </a:p>
        </p:txBody>
      </p:sp>
      <p:pic>
        <p:nvPicPr>
          <p:cNvPr id="21" name="図 20"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35744" y="4318828"/>
            <a:ext cx="2359480" cy="1177646"/>
          </a:xfrm>
          <a:prstGeom prst="rect">
            <a:avLst/>
          </a:prstGeom>
        </p:spPr>
      </p:pic>
      <p:pic>
        <p:nvPicPr>
          <p:cNvPr id="22" name="図 21"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092" y="2436376"/>
            <a:ext cx="1674869" cy="1448567"/>
          </a:xfrm>
          <a:prstGeom prst="rect">
            <a:avLst/>
          </a:prstGeom>
        </p:spPr>
      </p:pic>
      <p:sp>
        <p:nvSpPr>
          <p:cNvPr id="23" name="右矢印 22"/>
          <p:cNvSpPr/>
          <p:nvPr/>
        </p:nvSpPr>
        <p:spPr>
          <a:xfrm rot="5400000">
            <a:off x="1592083" y="3717235"/>
            <a:ext cx="464885" cy="580899"/>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p:cNvSpPr/>
          <p:nvPr/>
        </p:nvSpPr>
        <p:spPr>
          <a:xfrm>
            <a:off x="3784615" y="3647393"/>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データ</a:t>
            </a:r>
            <a:endParaRPr kumimoji="1" lang="en-US" altLang="ja-JP" sz="1400" b="1" dirty="0" smtClean="0">
              <a:solidFill>
                <a:srgbClr val="FFFFFF"/>
              </a:solidFill>
              <a:latin typeface="Meiryo" charset="-128"/>
              <a:ea typeface="Meiryo" charset="-128"/>
              <a:cs typeface="Meiryo" charset="-128"/>
            </a:endParaRPr>
          </a:p>
        </p:txBody>
      </p:sp>
      <p:sp>
        <p:nvSpPr>
          <p:cNvPr id="25" name="正方形/長方形 24"/>
          <p:cNvSpPr/>
          <p:nvPr/>
        </p:nvSpPr>
        <p:spPr>
          <a:xfrm>
            <a:off x="3784615" y="4405811"/>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アルゴリズム</a:t>
            </a:r>
          </a:p>
        </p:txBody>
      </p:sp>
      <p:grpSp>
        <p:nvGrpSpPr>
          <p:cNvPr id="65" name="図形グループ 64"/>
          <p:cNvGrpSpPr/>
          <p:nvPr/>
        </p:nvGrpSpPr>
        <p:grpSpPr>
          <a:xfrm>
            <a:off x="4830038" y="4688868"/>
            <a:ext cx="697233" cy="302481"/>
            <a:chOff x="6847005" y="3794192"/>
            <a:chExt cx="1068834" cy="535079"/>
          </a:xfrm>
        </p:grpSpPr>
        <p:grpSp>
          <p:nvGrpSpPr>
            <p:cNvPr id="27" name="図形グループ 26"/>
            <p:cNvGrpSpPr/>
            <p:nvPr/>
          </p:nvGrpSpPr>
          <p:grpSpPr>
            <a:xfrm>
              <a:off x="7223689" y="3794192"/>
              <a:ext cx="317500" cy="157483"/>
              <a:chOff x="6769100" y="1390650"/>
              <a:chExt cx="317500" cy="157483"/>
            </a:xfrm>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 name="直線コネクタ 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7223689" y="3987654"/>
              <a:ext cx="317500" cy="157483"/>
              <a:chOff x="6769100" y="1390650"/>
              <a:chExt cx="317500" cy="157483"/>
            </a:xfrm>
          </p:grpSpPr>
          <p:sp>
            <p:nvSpPr>
              <p:cNvPr id="32" name="正方形/長方形 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 name="図形グループ 34"/>
            <p:cNvGrpSpPr/>
            <p:nvPr/>
          </p:nvGrpSpPr>
          <p:grpSpPr>
            <a:xfrm>
              <a:off x="7223689" y="4169247"/>
              <a:ext cx="317500" cy="157483"/>
              <a:chOff x="6769100" y="1390650"/>
              <a:chExt cx="317500" cy="157483"/>
            </a:xfrm>
          </p:grpSpPr>
          <p:sp>
            <p:nvSpPr>
              <p:cNvPr id="36" name="正方形/長方形 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 name="直線コネクタ 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7598339" y="3796733"/>
              <a:ext cx="317500" cy="157483"/>
              <a:chOff x="6769100" y="1390650"/>
              <a:chExt cx="317500" cy="157483"/>
            </a:xfrm>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42"/>
            <p:cNvGrpSpPr/>
            <p:nvPr/>
          </p:nvGrpSpPr>
          <p:grpSpPr>
            <a:xfrm>
              <a:off x="7598339" y="3990195"/>
              <a:ext cx="317500" cy="157483"/>
              <a:chOff x="6769100" y="1390650"/>
              <a:chExt cx="317500" cy="157483"/>
            </a:xfrm>
          </p:grpSpPr>
          <p:sp>
            <p:nvSpPr>
              <p:cNvPr id="44" name="正方形/長方形 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598339" y="4171788"/>
              <a:ext cx="317500" cy="157483"/>
              <a:chOff x="6769100" y="1390650"/>
              <a:chExt cx="317500" cy="157483"/>
            </a:xfrm>
          </p:grpSpPr>
          <p:sp>
            <p:nvSpPr>
              <p:cNvPr id="48" name="正方形/長方形 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847005" y="3794192"/>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47005" y="3987654"/>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47005" y="4169247"/>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64" name="上矢印 63"/>
          <p:cNvSpPr/>
          <p:nvPr/>
        </p:nvSpPr>
        <p:spPr>
          <a:xfrm rot="10800000">
            <a:off x="4380085" y="4153683"/>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3795817" y="5060950"/>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smtClean="0">
                <a:solidFill>
                  <a:srgbClr val="FFFFFF"/>
                </a:solidFill>
                <a:latin typeface="Meiryo" charset="-128"/>
                <a:ea typeface="Meiryo" charset="-128"/>
                <a:cs typeface="Meiryo" charset="-128"/>
              </a:rPr>
              <a:t>規則性やルール</a:t>
            </a:r>
            <a:endParaRPr lang="ja-JP" altLang="en-US" sz="1400" b="1" dirty="0">
              <a:solidFill>
                <a:srgbClr val="FFFFFF"/>
              </a:solidFill>
              <a:latin typeface="Meiryo" charset="-128"/>
              <a:ea typeface="Meiryo" charset="-128"/>
              <a:cs typeface="Meiryo" charset="-128"/>
            </a:endParaRPr>
          </a:p>
        </p:txBody>
      </p:sp>
      <p:sp>
        <p:nvSpPr>
          <p:cNvPr id="67" name="上矢印 66"/>
          <p:cNvSpPr/>
          <p:nvPr/>
        </p:nvSpPr>
        <p:spPr>
          <a:xfrm rot="10800000">
            <a:off x="4380084" y="4798232"/>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p:cNvPicPr>
            <a:picLocks noChangeAspect="1"/>
          </p:cNvPicPr>
          <p:nvPr/>
        </p:nvPicPr>
        <p:blipFill>
          <a:blip r:embed="rId5"/>
          <a:stretch>
            <a:fillRect/>
          </a:stretch>
        </p:blipFill>
        <p:spPr>
          <a:xfrm>
            <a:off x="6252878" y="4765343"/>
            <a:ext cx="947445" cy="712217"/>
          </a:xfrm>
          <a:prstGeom prst="rect">
            <a:avLst/>
          </a:prstGeom>
        </p:spPr>
      </p:pic>
      <p:sp>
        <p:nvSpPr>
          <p:cNvPr id="69" name="正方形/長方形 68"/>
          <p:cNvSpPr/>
          <p:nvPr/>
        </p:nvSpPr>
        <p:spPr>
          <a:xfrm>
            <a:off x="7230914" y="4762037"/>
            <a:ext cx="1113441" cy="7155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7310347" y="4790912"/>
            <a:ext cx="929451" cy="657772"/>
            <a:chOff x="4434679" y="1522802"/>
            <a:chExt cx="4147313" cy="1987721"/>
          </a:xfrm>
        </p:grpSpPr>
        <p:pic>
          <p:nvPicPr>
            <p:cNvPr id="71" name="図 70" descr="DL_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72" name="円/楕円 71"/>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3" name="円/楕円 72"/>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3" name="正方形/長方形 12"/>
          <p:cNvSpPr/>
          <p:nvPr/>
        </p:nvSpPr>
        <p:spPr>
          <a:xfrm>
            <a:off x="2776070" y="1336540"/>
            <a:ext cx="5717381" cy="577081"/>
          </a:xfrm>
          <a:prstGeom prst="rect">
            <a:avLst/>
          </a:prstGeom>
        </p:spPr>
        <p:txBody>
          <a:bodyPr wrap="square">
            <a:spAutoFit/>
          </a:bodyPr>
          <a:lstStyle/>
          <a:p>
            <a:pPr algn="just">
              <a:spcAft>
                <a:spcPts val="0"/>
              </a:spcAft>
            </a:pPr>
            <a:r>
              <a:rPr lang="ja-JP" altLang="ja-JP" sz="1050" kern="100">
                <a:solidFill>
                  <a:schemeClr val="bg1"/>
                </a:solidFill>
                <a:latin typeface="Meiryo" charset="-128"/>
                <a:ea typeface="Meiryo"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a:solidFill>
                <a:schemeClr val="bg1"/>
              </a:solidFill>
              <a:effectLst/>
              <a:latin typeface="Meiryo" charset="-128"/>
              <a:ea typeface="Meiryo" charset="-128"/>
              <a:cs typeface="Meiryo" charset="-128"/>
            </a:endParaRPr>
          </a:p>
        </p:txBody>
      </p:sp>
    </p:spTree>
    <p:extLst>
      <p:ext uri="{BB962C8B-B14F-4D97-AF65-F5344CB8AC3E}">
        <p14:creationId xmlns:p14="http://schemas.microsoft.com/office/powerpoint/2010/main" val="8987056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ディープラーニングの画像認識能力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pic>
        <p:nvPicPr>
          <p:cNvPr id="5" name="図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526" y="1129705"/>
            <a:ext cx="3705439" cy="1812317"/>
          </a:xfrm>
          <a:prstGeom prst="rect">
            <a:avLst/>
          </a:prstGeom>
        </p:spPr>
      </p:pic>
      <p:pic>
        <p:nvPicPr>
          <p:cNvPr id="6" name="図 5"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818" y="3068959"/>
            <a:ext cx="4071669" cy="2560980"/>
          </a:xfrm>
          <a:prstGeom prst="rect">
            <a:avLst/>
          </a:prstGeom>
        </p:spPr>
      </p:pic>
      <p:sp>
        <p:nvSpPr>
          <p:cNvPr id="7" name="テキスト ボックス 6"/>
          <p:cNvSpPr txBox="1"/>
          <p:nvPr/>
        </p:nvSpPr>
        <p:spPr>
          <a:xfrm>
            <a:off x="198610" y="5447546"/>
            <a:ext cx="4378122" cy="1077218"/>
          </a:xfrm>
          <a:prstGeom prst="rect">
            <a:avLst/>
          </a:prstGeom>
          <a:noFill/>
        </p:spPr>
        <p:txBody>
          <a:bodyPr wrap="none" rtlCol="0">
            <a:spAutoFit/>
          </a:bodyPr>
          <a:lstStyle/>
          <a:p>
            <a:r>
              <a:rPr lang="ja-JP" altLang="en-US" sz="2400" dirty="0" smtClean="0">
                <a:solidFill>
                  <a:srgbClr val="7F7F7F"/>
                </a:solidFill>
                <a:latin typeface="メイリオ"/>
                <a:ea typeface="メイリオ"/>
                <a:cs typeface="メイリオ"/>
              </a:rPr>
              <a:t>誤</a:t>
            </a:r>
            <a:r>
              <a:rPr kumimoji="1" lang="ja-JP" altLang="en-US" sz="2400" dirty="0" smtClean="0">
                <a:solidFill>
                  <a:srgbClr val="7F7F7F"/>
                </a:solidFill>
                <a:latin typeface="メイリオ"/>
                <a:ea typeface="メイリオ"/>
                <a:cs typeface="メイリオ"/>
              </a:rPr>
              <a:t>認識率：</a:t>
            </a:r>
            <a:endParaRPr kumimoji="1" lang="en-US" altLang="ja-JP" sz="2400" dirty="0" smtClean="0">
              <a:solidFill>
                <a:srgbClr val="7F7F7F"/>
              </a:solidFill>
              <a:latin typeface="メイリオ"/>
              <a:ea typeface="メイリオ"/>
              <a:cs typeface="メイリオ"/>
            </a:endParaRPr>
          </a:p>
          <a:p>
            <a:r>
              <a:rPr lang="en-US" altLang="ja-JP" sz="2000" dirty="0" smtClean="0">
                <a:solidFill>
                  <a:srgbClr val="7F7F7F"/>
                </a:solidFill>
                <a:latin typeface="メイリオ"/>
                <a:ea typeface="メイリオ"/>
                <a:cs typeface="メイリオ"/>
              </a:rPr>
              <a:t>	4.94%,Feb.06,2015,Microsoft</a:t>
            </a:r>
          </a:p>
          <a:p>
            <a:r>
              <a:rPr kumimoji="1" lang="en-US" altLang="ja-JP" sz="2000" dirty="0" smtClean="0">
                <a:solidFill>
                  <a:srgbClr val="7F7F7F"/>
                </a:solidFill>
                <a:latin typeface="メイリオ"/>
                <a:ea typeface="メイリオ"/>
                <a:cs typeface="メイリオ"/>
              </a:rPr>
              <a:t>	4.82%,Feb.11,2015,Google</a:t>
            </a:r>
            <a:endParaRPr kumimoji="1" lang="ja-JP" altLang="en-US" sz="2000" dirty="0">
              <a:solidFill>
                <a:srgbClr val="7F7F7F"/>
              </a:solidFill>
              <a:latin typeface="メイリオ"/>
              <a:ea typeface="メイリオ"/>
              <a:cs typeface="メイリオ"/>
            </a:endParaRPr>
          </a:p>
        </p:txBody>
      </p:sp>
      <p:sp>
        <p:nvSpPr>
          <p:cNvPr id="8" name="正方形/長方形 7"/>
          <p:cNvSpPr/>
          <p:nvPr/>
        </p:nvSpPr>
        <p:spPr>
          <a:xfrm>
            <a:off x="5605214" y="5736278"/>
            <a:ext cx="2646878" cy="461665"/>
          </a:xfrm>
          <a:prstGeom prst="rect">
            <a:avLst/>
          </a:prstGeom>
        </p:spPr>
        <p:txBody>
          <a:bodyPr wrap="none">
            <a:spAutoFit/>
          </a:bodyPr>
          <a:lstStyle/>
          <a:p>
            <a:pPr lvl="0"/>
            <a:r>
              <a:rPr lang="ja-JP" altLang="en-US" sz="2400" b="1" dirty="0" smtClean="0">
                <a:solidFill>
                  <a:srgbClr val="0000FF"/>
                </a:solidFill>
                <a:latin typeface="メイリオ"/>
                <a:ea typeface="メイリオ"/>
                <a:cs typeface="メイリオ"/>
              </a:rPr>
              <a:t>人間</a:t>
            </a:r>
            <a:r>
              <a:rPr lang="ja-JP" altLang="en-US" sz="2400" b="1" smtClean="0">
                <a:solidFill>
                  <a:srgbClr val="0000FF"/>
                </a:solidFill>
                <a:latin typeface="メイリオ"/>
                <a:ea typeface="メイリオ"/>
                <a:cs typeface="メイリオ"/>
              </a:rPr>
              <a:t>以上の認識率</a:t>
            </a:r>
            <a:endParaRPr lang="en-US" altLang="ja-JP" sz="2400" b="1" dirty="0">
              <a:solidFill>
                <a:srgbClr val="0000FF"/>
              </a:solidFill>
              <a:latin typeface="メイリオ"/>
              <a:ea typeface="メイリオ"/>
              <a:cs typeface="メイリオ"/>
            </a:endParaRPr>
          </a:p>
        </p:txBody>
      </p:sp>
      <p:sp>
        <p:nvSpPr>
          <p:cNvPr id="10" name="正方形/長方形 9"/>
          <p:cNvSpPr/>
          <p:nvPr/>
        </p:nvSpPr>
        <p:spPr>
          <a:xfrm>
            <a:off x="4556751" y="6309320"/>
            <a:ext cx="4572000" cy="215444"/>
          </a:xfrm>
          <a:prstGeom prst="rect">
            <a:avLst/>
          </a:prstGeom>
        </p:spPr>
        <p:txBody>
          <a:bodyPr>
            <a:spAutoFit/>
          </a:bodyPr>
          <a:lstStyle/>
          <a:p>
            <a:pPr algn="r"/>
            <a:r>
              <a:rPr lang="en-US" altLang="ja-JP" sz="800" dirty="0"/>
              <a:t>http://</a:t>
            </a:r>
            <a:r>
              <a:rPr lang="en-US" altLang="ja-JP" sz="800" dirty="0" err="1"/>
              <a:t>sssslide.com</a:t>
            </a:r>
            <a:r>
              <a:rPr lang="en-US" altLang="ja-JP" sz="800" dirty="0"/>
              <a:t>/</a:t>
            </a:r>
            <a:r>
              <a:rPr lang="en-US" altLang="ja-JP" sz="800" dirty="0" err="1"/>
              <a:t>www.slideshare.net</a:t>
            </a:r>
            <a:r>
              <a:rPr lang="en-US" altLang="ja-JP" sz="800" dirty="0"/>
              <a:t>/</a:t>
            </a:r>
            <a:r>
              <a:rPr lang="en-US" altLang="ja-JP" sz="800" dirty="0" err="1"/>
              <a:t>NVIDIAJapan</a:t>
            </a:r>
            <a:r>
              <a:rPr lang="en-US" altLang="ja-JP" sz="800" dirty="0"/>
              <a:t>/gpu-51812232</a:t>
            </a:r>
            <a:endParaRPr lang="ja-JP" altLang="en-US" sz="800" dirty="0"/>
          </a:p>
        </p:txBody>
      </p:sp>
      <p:pic>
        <p:nvPicPr>
          <p:cNvPr id="11" name="図 10"/>
          <p:cNvPicPr>
            <a:picLocks noChangeAspect="1"/>
          </p:cNvPicPr>
          <p:nvPr/>
        </p:nvPicPr>
        <p:blipFill>
          <a:blip r:embed="rId4"/>
          <a:stretch>
            <a:fillRect/>
          </a:stretch>
        </p:blipFill>
        <p:spPr>
          <a:xfrm>
            <a:off x="198610" y="980728"/>
            <a:ext cx="4320480" cy="4367612"/>
          </a:xfrm>
          <a:prstGeom prst="rect">
            <a:avLst/>
          </a:prstGeom>
        </p:spPr>
      </p:pic>
    </p:spTree>
    <p:extLst>
      <p:ext uri="{BB962C8B-B14F-4D97-AF65-F5344CB8AC3E}">
        <p14:creationId xmlns:p14="http://schemas.microsoft.com/office/powerpoint/2010/main" val="19724809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ディープラーニング</a:t>
            </a:r>
            <a:r>
              <a:rPr lang="ja-JP" altLang="en-US" dirty="0" smtClean="0"/>
              <a:t>の音声認識</a:t>
            </a:r>
            <a:r>
              <a:rPr lang="ja-JP" altLang="en-US" dirty="0"/>
              <a:t>能力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pic>
        <p:nvPicPr>
          <p:cNvPr id="4" name="図 3"/>
          <p:cNvPicPr>
            <a:picLocks noChangeAspect="1"/>
          </p:cNvPicPr>
          <p:nvPr/>
        </p:nvPicPr>
        <p:blipFill>
          <a:blip r:embed="rId2"/>
          <a:stretch>
            <a:fillRect/>
          </a:stretch>
        </p:blipFill>
        <p:spPr>
          <a:xfrm>
            <a:off x="0" y="1268760"/>
            <a:ext cx="9144000" cy="4572000"/>
          </a:xfrm>
          <a:prstGeom prst="rect">
            <a:avLst/>
          </a:prstGeom>
        </p:spPr>
      </p:pic>
      <p:sp>
        <p:nvSpPr>
          <p:cNvPr id="5" name="正方形/長方形 4"/>
          <p:cNvSpPr/>
          <p:nvPr/>
        </p:nvSpPr>
        <p:spPr>
          <a:xfrm>
            <a:off x="4169302" y="6203217"/>
            <a:ext cx="4896544" cy="215444"/>
          </a:xfrm>
          <a:prstGeom prst="rect">
            <a:avLst/>
          </a:prstGeom>
        </p:spPr>
        <p:txBody>
          <a:bodyPr wrap="square">
            <a:spAutoFit/>
          </a:bodyPr>
          <a:lstStyle/>
          <a:p>
            <a:pPr algn="r"/>
            <a:r>
              <a:rPr lang="ja-JP" altLang="en-US" sz="800">
                <a:solidFill>
                  <a:schemeClr val="bg1">
                    <a:lumMod val="50000"/>
                  </a:schemeClr>
                </a:solidFill>
              </a:rPr>
              <a:t>https://venturebeat.com/2017/05/17/googles-speech-recognition-technology-now-has-a-4-9-word-error-rate/</a:t>
            </a:r>
          </a:p>
        </p:txBody>
      </p:sp>
    </p:spTree>
    <p:extLst>
      <p:ext uri="{BB962C8B-B14F-4D97-AF65-F5344CB8AC3E}">
        <p14:creationId xmlns:p14="http://schemas.microsoft.com/office/powerpoint/2010/main" val="276361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機械学習モデル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514185" y="887397"/>
            <a:ext cx="1928014" cy="54546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機械学習</a:t>
            </a:r>
            <a:endParaRPr kumimoji="1" lang="ja-JP" altLang="en-US" sz="2400" dirty="0">
              <a:solidFill>
                <a:srgbClr val="FFFFFF"/>
              </a:solidFill>
              <a:latin typeface="メイリオ"/>
              <a:ea typeface="メイリオ"/>
              <a:cs typeface="メイリオ"/>
            </a:endParaRPr>
          </a:p>
        </p:txBody>
      </p:sp>
      <p:sp>
        <p:nvSpPr>
          <p:cNvPr id="5" name="正方形/長方形 4"/>
          <p:cNvSpPr/>
          <p:nvPr/>
        </p:nvSpPr>
        <p:spPr>
          <a:xfrm>
            <a:off x="1701399" y="1730972"/>
            <a:ext cx="2053837" cy="46405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教師あり学習</a:t>
            </a:r>
            <a:endParaRPr kumimoji="1" lang="ja-JP" altLang="en-US" sz="2000" dirty="0">
              <a:solidFill>
                <a:srgbClr val="FFFFFF"/>
              </a:solidFill>
              <a:latin typeface="メイリオ"/>
              <a:ea typeface="メイリオ"/>
              <a:cs typeface="メイリオ"/>
            </a:endParaRPr>
          </a:p>
        </p:txBody>
      </p:sp>
      <p:sp>
        <p:nvSpPr>
          <p:cNvPr id="6" name="正方形/長方形 5"/>
          <p:cNvSpPr/>
          <p:nvPr/>
        </p:nvSpPr>
        <p:spPr>
          <a:xfrm>
            <a:off x="1701399" y="3347970"/>
            <a:ext cx="2053837" cy="46405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教師なし学習</a:t>
            </a:r>
            <a:endParaRPr kumimoji="1" lang="ja-JP" altLang="en-US" sz="2000" dirty="0">
              <a:solidFill>
                <a:srgbClr val="FFFFFF"/>
              </a:solidFill>
              <a:latin typeface="メイリオ"/>
              <a:ea typeface="メイリオ"/>
              <a:cs typeface="メイリオ"/>
            </a:endParaRPr>
          </a:p>
        </p:txBody>
      </p:sp>
      <p:sp>
        <p:nvSpPr>
          <p:cNvPr id="8" name="正方形/長方形 7"/>
          <p:cNvSpPr/>
          <p:nvPr/>
        </p:nvSpPr>
        <p:spPr>
          <a:xfrm>
            <a:off x="3903092" y="1730972"/>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kumimoji="1" lang="ja-JP" altLang="en-US" sz="1200" dirty="0" smtClean="0">
                <a:solidFill>
                  <a:srgbClr val="FFFFFF"/>
                </a:solidFill>
                <a:latin typeface="メイリオ"/>
                <a:ea typeface="メイリオ"/>
                <a:cs typeface="メイリオ"/>
              </a:rPr>
              <a:t>入力と正解例の関係を示したデータを学習データとして入力し、その関係を再現するように特徴を抽出、モデルを生成する。</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3903092" y="3347970"/>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lang="ja-JP" altLang="en-US" sz="1200" dirty="0" smtClean="0">
                <a:solidFill>
                  <a:srgbClr val="FFFFFF"/>
                </a:solidFill>
                <a:latin typeface="メイリオ"/>
                <a:ea typeface="メイリオ"/>
                <a:cs typeface="メイリオ"/>
              </a:rPr>
              <a:t>なんの説明もない学習データを入力し、抽出した特徴のパターンから類似したグループを見つけ出し、それぞれのモデルを生成する。</a:t>
            </a:r>
            <a:endParaRPr kumimoji="1" lang="ja-JP" altLang="en-US" sz="1200" dirty="0">
              <a:solidFill>
                <a:srgbClr val="FFFFFF"/>
              </a:solidFill>
              <a:latin typeface="メイリオ"/>
              <a:ea typeface="メイリオ"/>
              <a:cs typeface="メイリオ"/>
            </a:endParaRPr>
          </a:p>
        </p:txBody>
      </p:sp>
      <p:sp>
        <p:nvSpPr>
          <p:cNvPr id="12" name="正方形/長方形 11"/>
          <p:cNvSpPr/>
          <p:nvPr/>
        </p:nvSpPr>
        <p:spPr>
          <a:xfrm>
            <a:off x="3979768" y="439005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3366FF"/>
                </a:solidFill>
                <a:latin typeface="メイリオ"/>
                <a:ea typeface="メイリオ"/>
                <a:cs typeface="メイリオ"/>
              </a:rPr>
              <a:t>クラスタリング</a:t>
            </a:r>
            <a:endParaRPr kumimoji="1" lang="ja-JP" altLang="en-US" sz="800" dirty="0">
              <a:solidFill>
                <a:srgbClr val="3366FF"/>
              </a:solidFill>
              <a:latin typeface="メイリオ"/>
              <a:ea typeface="メイリオ"/>
              <a:cs typeface="メイリオ"/>
            </a:endParaRPr>
          </a:p>
        </p:txBody>
      </p:sp>
      <p:sp>
        <p:nvSpPr>
          <p:cNvPr id="13" name="正方形/長方形 12"/>
          <p:cNvSpPr/>
          <p:nvPr/>
        </p:nvSpPr>
        <p:spPr>
          <a:xfrm>
            <a:off x="5095038" y="439005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3366FF"/>
                </a:solidFill>
                <a:latin typeface="メイリオ"/>
                <a:ea typeface="メイリオ"/>
                <a:cs typeface="メイリオ"/>
              </a:rPr>
              <a:t>次元圧縮</a:t>
            </a:r>
            <a:endParaRPr kumimoji="1" lang="ja-JP" altLang="en-US" sz="1000" dirty="0">
              <a:solidFill>
                <a:srgbClr val="3366FF"/>
              </a:solidFill>
              <a:latin typeface="メイリオ"/>
              <a:ea typeface="メイリオ"/>
              <a:cs typeface="メイリオ"/>
            </a:endParaRPr>
          </a:p>
        </p:txBody>
      </p:sp>
      <p:sp>
        <p:nvSpPr>
          <p:cNvPr id="14" name="正方形/長方形 13"/>
          <p:cNvSpPr/>
          <p:nvPr/>
        </p:nvSpPr>
        <p:spPr>
          <a:xfrm>
            <a:off x="3979768" y="276898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3366FF"/>
                </a:solidFill>
                <a:latin typeface="メイリオ"/>
                <a:ea typeface="メイリオ"/>
                <a:cs typeface="メイリオ"/>
              </a:rPr>
              <a:t>分類</a:t>
            </a:r>
            <a:endParaRPr kumimoji="1" lang="ja-JP" altLang="en-US" sz="1200" dirty="0">
              <a:solidFill>
                <a:srgbClr val="3366FF"/>
              </a:solidFill>
              <a:latin typeface="メイリオ"/>
              <a:ea typeface="メイリオ"/>
              <a:cs typeface="メイリオ"/>
            </a:endParaRPr>
          </a:p>
        </p:txBody>
      </p:sp>
      <p:sp>
        <p:nvSpPr>
          <p:cNvPr id="15" name="正方形/長方形 14"/>
          <p:cNvSpPr/>
          <p:nvPr/>
        </p:nvSpPr>
        <p:spPr>
          <a:xfrm>
            <a:off x="5095038" y="276898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3366FF"/>
                </a:solidFill>
                <a:latin typeface="メイリオ"/>
                <a:ea typeface="メイリオ"/>
                <a:cs typeface="メイリオ"/>
              </a:rPr>
              <a:t>回帰</a:t>
            </a:r>
            <a:endParaRPr kumimoji="1" lang="ja-JP" altLang="en-US" sz="1200" dirty="0">
              <a:solidFill>
                <a:srgbClr val="3366FF"/>
              </a:solidFill>
              <a:latin typeface="メイリオ"/>
              <a:ea typeface="メイリオ"/>
              <a:cs typeface="メイリオ"/>
            </a:endParaRPr>
          </a:p>
        </p:txBody>
      </p:sp>
      <p:sp>
        <p:nvSpPr>
          <p:cNvPr id="16" name="正方形/長方形 15"/>
          <p:cNvSpPr/>
          <p:nvPr/>
        </p:nvSpPr>
        <p:spPr>
          <a:xfrm>
            <a:off x="6345291" y="1730972"/>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17" name="図 16"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1844711"/>
            <a:ext cx="413343" cy="309608"/>
          </a:xfrm>
          <a:prstGeom prst="rect">
            <a:avLst/>
          </a:prstGeom>
          <a:ln>
            <a:noFill/>
          </a:ln>
          <a:effectLst>
            <a:outerShdw blurRad="292100" dist="139700" dir="2700000" algn="tl" rotWithShape="0">
              <a:srgbClr val="333333">
                <a:alpha val="65000"/>
              </a:srgbClr>
            </a:outerShdw>
          </a:effectLst>
        </p:spPr>
      </p:pic>
      <p:pic>
        <p:nvPicPr>
          <p:cNvPr id="18" name="図 17"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144" y="2227350"/>
            <a:ext cx="413343" cy="309608"/>
          </a:xfrm>
          <a:prstGeom prst="rect">
            <a:avLst/>
          </a:prstGeom>
          <a:ln>
            <a:noFill/>
          </a:ln>
          <a:effectLst>
            <a:outerShdw blurRad="292100" dist="139700" dir="2700000" algn="tl" rotWithShape="0">
              <a:srgbClr val="333333">
                <a:alpha val="65000"/>
              </a:srgbClr>
            </a:outerShdw>
          </a:effectLst>
        </p:spPr>
      </p:pic>
      <p:pic>
        <p:nvPicPr>
          <p:cNvPr id="21" name="図 20" descr="imgres-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964" y="1844711"/>
            <a:ext cx="422147" cy="316203"/>
          </a:xfrm>
          <a:prstGeom prst="rect">
            <a:avLst/>
          </a:prstGeom>
          <a:ln>
            <a:noFill/>
          </a:ln>
          <a:effectLst>
            <a:outerShdw blurRad="292100" dist="139700" dir="2700000" algn="tl" rotWithShape="0">
              <a:srgbClr val="333333">
                <a:alpha val="65000"/>
              </a:srgbClr>
            </a:outerShdw>
          </a:effectLst>
        </p:spPr>
      </p:pic>
      <p:pic>
        <p:nvPicPr>
          <p:cNvPr id="22" name="図 21" descr="imgr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64" y="2227350"/>
            <a:ext cx="422148" cy="316203"/>
          </a:xfrm>
          <a:prstGeom prst="rect">
            <a:avLst/>
          </a:prstGeom>
          <a:ln>
            <a:noFill/>
          </a:ln>
          <a:effectLst>
            <a:outerShdw blurRad="292100" dist="139700" dir="2700000" algn="tl" rotWithShape="0">
              <a:srgbClr val="333333">
                <a:alpha val="65000"/>
              </a:srgbClr>
            </a:outerShdw>
          </a:effectLst>
        </p:spPr>
      </p:pic>
      <p:sp>
        <p:nvSpPr>
          <p:cNvPr id="24" name="テキスト ボックス 23"/>
          <p:cNvSpPr txBox="1"/>
          <p:nvPr/>
        </p:nvSpPr>
        <p:spPr>
          <a:xfrm>
            <a:off x="7494138" y="1996517"/>
            <a:ext cx="1107996" cy="461665"/>
          </a:xfrm>
          <a:prstGeom prst="rect">
            <a:avLst/>
          </a:prstGeom>
          <a:noFill/>
        </p:spPr>
        <p:txBody>
          <a:bodyPr wrap="none" rtlCol="0">
            <a:spAutoFit/>
          </a:bodyPr>
          <a:lstStyle/>
          <a:p>
            <a:r>
              <a:rPr kumimoji="1" lang="ja-JP" altLang="en-US" sz="2400" dirty="0" smtClean="0">
                <a:solidFill>
                  <a:schemeClr val="bg1"/>
                </a:solidFill>
                <a:latin typeface="メイリオ"/>
                <a:ea typeface="メイリオ"/>
                <a:cs typeface="メイリオ"/>
              </a:rPr>
              <a:t>＝イヌ</a:t>
            </a:r>
            <a:endParaRPr kumimoji="1" lang="ja-JP" altLang="en-US" sz="2400" dirty="0">
              <a:solidFill>
                <a:schemeClr val="bg1"/>
              </a:solidFill>
              <a:latin typeface="メイリオ"/>
              <a:ea typeface="メイリオ"/>
              <a:cs typeface="メイリオ"/>
            </a:endParaRPr>
          </a:p>
        </p:txBody>
      </p:sp>
      <p:sp>
        <p:nvSpPr>
          <p:cNvPr id="25" name="正方形/長方形 24"/>
          <p:cNvSpPr/>
          <p:nvPr/>
        </p:nvSpPr>
        <p:spPr>
          <a:xfrm>
            <a:off x="6345291" y="3347970"/>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26" name="図 25"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3451598"/>
            <a:ext cx="413343" cy="309608"/>
          </a:xfrm>
          <a:prstGeom prst="rect">
            <a:avLst/>
          </a:prstGeom>
          <a:ln>
            <a:noFill/>
          </a:ln>
          <a:effectLst>
            <a:outerShdw blurRad="292100" dist="139700" dir="2700000" algn="tl" rotWithShape="0">
              <a:srgbClr val="333333">
                <a:alpha val="65000"/>
              </a:srgbClr>
            </a:outerShdw>
          </a:effectLst>
        </p:spPr>
      </p:pic>
      <p:pic>
        <p:nvPicPr>
          <p:cNvPr id="27" name="図 26"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205" y="3862303"/>
            <a:ext cx="413343" cy="309608"/>
          </a:xfrm>
          <a:prstGeom prst="rect">
            <a:avLst/>
          </a:prstGeom>
          <a:ln>
            <a:noFill/>
          </a:ln>
          <a:effectLst>
            <a:outerShdw blurRad="292100" dist="139700" dir="2700000" algn="tl" rotWithShape="0">
              <a:srgbClr val="333333">
                <a:alpha val="65000"/>
              </a:srgbClr>
            </a:outerShdw>
          </a:effectLst>
        </p:spPr>
      </p:pic>
      <p:pic>
        <p:nvPicPr>
          <p:cNvPr id="28" name="図 27" descr="imgre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5144" y="3850240"/>
            <a:ext cx="516124" cy="321669"/>
          </a:xfrm>
          <a:prstGeom prst="rect">
            <a:avLst/>
          </a:prstGeom>
          <a:ln>
            <a:noFill/>
          </a:ln>
          <a:effectLst>
            <a:outerShdw blurRad="292100" dist="139700" dir="2700000" algn="tl" rotWithShape="0">
              <a:srgbClr val="333333">
                <a:alpha val="65000"/>
              </a:srgbClr>
            </a:outerShdw>
          </a:effectLst>
        </p:spPr>
      </p:pic>
      <p:pic>
        <p:nvPicPr>
          <p:cNvPr id="29" name="図 28" descr="imgres-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1268" y="3451599"/>
            <a:ext cx="552870" cy="309607"/>
          </a:xfrm>
          <a:prstGeom prst="rect">
            <a:avLst/>
          </a:prstGeom>
          <a:ln>
            <a:noFill/>
          </a:ln>
          <a:effectLst>
            <a:outerShdw blurRad="292100" dist="139700" dir="2700000" algn="tl" rotWithShape="0">
              <a:srgbClr val="333333">
                <a:alpha val="65000"/>
              </a:srgbClr>
            </a:outerShdw>
          </a:effectLst>
        </p:spPr>
      </p:pic>
      <p:pic>
        <p:nvPicPr>
          <p:cNvPr id="30" name="図 29" descr="images-3.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3205" y="3451599"/>
            <a:ext cx="411222" cy="309607"/>
          </a:xfrm>
          <a:prstGeom prst="rect">
            <a:avLst/>
          </a:prstGeom>
          <a:ln>
            <a:noFill/>
          </a:ln>
          <a:effectLst>
            <a:outerShdw blurRad="292100" dist="139700" dir="2700000" algn="tl" rotWithShape="0">
              <a:srgbClr val="333333">
                <a:alpha val="65000"/>
              </a:srgbClr>
            </a:outerShdw>
          </a:effectLst>
        </p:spPr>
      </p:pic>
      <p:pic>
        <p:nvPicPr>
          <p:cNvPr id="31" name="図 30" descr="images-4.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0342" y="3850240"/>
            <a:ext cx="493796" cy="328598"/>
          </a:xfrm>
          <a:prstGeom prst="rect">
            <a:avLst/>
          </a:prstGeom>
          <a:ln>
            <a:noFill/>
          </a:ln>
          <a:effectLst>
            <a:outerShdw blurRad="292100" dist="139700" dir="2700000" algn="tl" rotWithShape="0">
              <a:srgbClr val="333333">
                <a:alpha val="65000"/>
              </a:srgbClr>
            </a:outerShdw>
          </a:effectLst>
        </p:spPr>
      </p:pic>
      <p:pic>
        <p:nvPicPr>
          <p:cNvPr id="32" name="図 31" descr="imgre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9810" y="3850240"/>
            <a:ext cx="495852" cy="329967"/>
          </a:xfrm>
          <a:prstGeom prst="rect">
            <a:avLst/>
          </a:prstGeom>
          <a:ln>
            <a:noFill/>
          </a:ln>
          <a:effectLst>
            <a:outerShdw blurRad="292100" dist="139700" dir="2700000" algn="tl" rotWithShape="0">
              <a:srgbClr val="333333">
                <a:alpha val="65000"/>
              </a:srgbClr>
            </a:outerShdw>
          </a:effectLst>
        </p:spPr>
      </p:pic>
      <p:pic>
        <p:nvPicPr>
          <p:cNvPr id="33" name="図 32" descr="images-1.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42559" y="3451598"/>
            <a:ext cx="483103" cy="301088"/>
          </a:xfrm>
          <a:prstGeom prst="rect">
            <a:avLst/>
          </a:prstGeom>
          <a:ln>
            <a:noFill/>
          </a:ln>
          <a:effectLst>
            <a:outerShdw blurRad="292100" dist="139700" dir="2700000" algn="tl" rotWithShape="0">
              <a:srgbClr val="333333">
                <a:alpha val="65000"/>
              </a:srgbClr>
            </a:outerShdw>
          </a:effectLst>
        </p:spPr>
      </p:pic>
      <p:sp>
        <p:nvSpPr>
          <p:cNvPr id="37" name="正方形/長方形 36"/>
          <p:cNvSpPr/>
          <p:nvPr/>
        </p:nvSpPr>
        <p:spPr>
          <a:xfrm>
            <a:off x="1688320" y="4943662"/>
            <a:ext cx="2053837" cy="46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強化学習</a:t>
            </a:r>
            <a:endParaRPr kumimoji="1" lang="ja-JP" altLang="en-US" sz="2000" dirty="0">
              <a:solidFill>
                <a:srgbClr val="FFFFFF"/>
              </a:solidFill>
              <a:latin typeface="メイリオ"/>
              <a:ea typeface="メイリオ"/>
              <a:cs typeface="メイリオ"/>
            </a:endParaRPr>
          </a:p>
        </p:txBody>
      </p:sp>
      <p:sp>
        <p:nvSpPr>
          <p:cNvPr id="38" name="正方形/長方形 37"/>
          <p:cNvSpPr/>
          <p:nvPr/>
        </p:nvSpPr>
        <p:spPr>
          <a:xfrm>
            <a:off x="3890013" y="4943662"/>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メイリオ"/>
                <a:ea typeface="メイリオ"/>
                <a:cs typeface="メイリオ"/>
              </a:rPr>
              <a:t>推論結果に対して評価（報酬）を与えることで、どのような結果を出して欲しいかを示し、その結果をもうまく再現できるモデルを生成する。</a:t>
            </a:r>
            <a:endParaRPr kumimoji="1" lang="ja-JP" altLang="en-US" sz="1200" dirty="0">
              <a:solidFill>
                <a:srgbClr val="FFFFFF"/>
              </a:solidFill>
              <a:latin typeface="メイリオ"/>
              <a:ea typeface="メイリオ"/>
              <a:cs typeface="メイリオ"/>
            </a:endParaRPr>
          </a:p>
        </p:txBody>
      </p:sp>
      <p:sp>
        <p:nvSpPr>
          <p:cNvPr id="41" name="正方形/長方形 40"/>
          <p:cNvSpPr/>
          <p:nvPr/>
        </p:nvSpPr>
        <p:spPr>
          <a:xfrm>
            <a:off x="6332212" y="4943662"/>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50" name="図 49" descr="100406_invaders-thumb-500x666-11454.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5144" y="5137452"/>
            <a:ext cx="413343" cy="550574"/>
          </a:xfrm>
          <a:prstGeom prst="rect">
            <a:avLst/>
          </a:prstGeom>
          <a:ln>
            <a:noFill/>
          </a:ln>
          <a:effectLst>
            <a:outerShdw blurRad="292100" dist="139700" dir="2700000" algn="tl" rotWithShape="0">
              <a:srgbClr val="333333">
                <a:alpha val="65000"/>
              </a:srgbClr>
            </a:outerShdw>
          </a:effectLst>
        </p:spPr>
      </p:pic>
      <p:sp>
        <p:nvSpPr>
          <p:cNvPr id="51" name="テキスト ボックス 50"/>
          <p:cNvSpPr txBox="1"/>
          <p:nvPr/>
        </p:nvSpPr>
        <p:spPr>
          <a:xfrm>
            <a:off x="6838487" y="5117174"/>
            <a:ext cx="1776727" cy="400110"/>
          </a:xfrm>
          <a:prstGeom prst="rect">
            <a:avLst/>
          </a:prstGeom>
          <a:noFill/>
        </p:spPr>
        <p:txBody>
          <a:bodyPr wrap="square" rtlCol="0">
            <a:spAutoFit/>
          </a:bodyPr>
          <a:lstStyle/>
          <a:p>
            <a:pPr marL="171450" indent="-171450">
              <a:buFont typeface="Wingdings" charset="2"/>
              <a:buChar char="ü"/>
            </a:pPr>
            <a:r>
              <a:rPr lang="ja-JP" altLang="en-US" sz="1000" dirty="0" smtClean="0">
                <a:solidFill>
                  <a:srgbClr val="FFFFFF"/>
                </a:solidFill>
              </a:rPr>
              <a:t>得点が高ければ＋評価</a:t>
            </a:r>
            <a:endParaRPr lang="en-US" altLang="ja-JP" sz="1000" dirty="0" smtClean="0">
              <a:solidFill>
                <a:srgbClr val="FFFFFF"/>
              </a:solidFill>
            </a:endParaRPr>
          </a:p>
          <a:p>
            <a:pPr marL="171450" indent="-171450">
              <a:buFont typeface="Wingdings" charset="2"/>
              <a:buChar char="ü"/>
            </a:pPr>
            <a:r>
              <a:rPr lang="ja-JP" altLang="en-US" sz="1000" dirty="0" smtClean="0">
                <a:solidFill>
                  <a:srgbClr val="FFFFFF"/>
                </a:solidFill>
              </a:rPr>
              <a:t>得点が低ければ</a:t>
            </a:r>
            <a:r>
              <a:rPr lang="en-US" altLang="ja-JP" sz="1000" dirty="0" smtClean="0">
                <a:solidFill>
                  <a:srgbClr val="FFFFFF"/>
                </a:solidFill>
              </a:rPr>
              <a:t> − </a:t>
            </a:r>
            <a:r>
              <a:rPr lang="ja-JP" altLang="en-US" sz="1000" dirty="0" smtClean="0">
                <a:solidFill>
                  <a:srgbClr val="FFFFFF"/>
                </a:solidFill>
              </a:rPr>
              <a:t>評価</a:t>
            </a:r>
            <a:endParaRPr lang="en-US" altLang="ja-JP" sz="1000" dirty="0" smtClean="0">
              <a:solidFill>
                <a:srgbClr val="FFFFFF"/>
              </a:solidFill>
            </a:endParaRPr>
          </a:p>
        </p:txBody>
      </p:sp>
      <p:sp>
        <p:nvSpPr>
          <p:cNvPr id="52" name="正方形/長方形 51"/>
          <p:cNvSpPr/>
          <p:nvPr/>
        </p:nvSpPr>
        <p:spPr>
          <a:xfrm>
            <a:off x="6332212" y="5741574"/>
            <a:ext cx="2269922" cy="430887"/>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得点</a:t>
            </a:r>
            <a:r>
              <a:rPr lang="ja-JP" altLang="en-US" sz="1100" dirty="0">
                <a:solidFill>
                  <a:srgbClr val="FFFFFF"/>
                </a:solidFill>
                <a:latin typeface="メイリオ"/>
                <a:ea typeface="メイリオ"/>
                <a:cs typeface="メイリオ"/>
              </a:rPr>
              <a:t>が高く</a:t>
            </a:r>
            <a:r>
              <a:rPr lang="ja-JP" altLang="en-US" sz="1100" dirty="0" smtClean="0">
                <a:solidFill>
                  <a:srgbClr val="FFFFFF"/>
                </a:solidFill>
                <a:latin typeface="メイリオ"/>
                <a:ea typeface="メイリオ"/>
                <a:cs typeface="メイリオ"/>
              </a:rPr>
              <a:t>なるように推論ルール</a:t>
            </a:r>
            <a:r>
              <a:rPr lang="ja-JP" altLang="en-US" sz="1100" dirty="0">
                <a:solidFill>
                  <a:srgbClr val="FFFFFF"/>
                </a:solidFill>
                <a:latin typeface="メイリオ"/>
                <a:ea typeface="メイリオ"/>
                <a:cs typeface="メイリオ"/>
              </a:rPr>
              <a:t>やモデルを生成。</a:t>
            </a:r>
            <a:endParaRPr lang="en-US" altLang="ja-JP" sz="1100" dirty="0">
              <a:solidFill>
                <a:srgbClr val="FFFFFF"/>
              </a:solidFill>
              <a:latin typeface="メイリオ"/>
              <a:ea typeface="メイリオ"/>
              <a:cs typeface="メイリオ"/>
            </a:endParaRPr>
          </a:p>
        </p:txBody>
      </p:sp>
      <p:sp>
        <p:nvSpPr>
          <p:cNvPr id="53" name="正方形/長方形 52"/>
          <p:cNvSpPr/>
          <p:nvPr/>
        </p:nvSpPr>
        <p:spPr>
          <a:xfrm>
            <a:off x="6359177" y="2606761"/>
            <a:ext cx="2269922" cy="600164"/>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イヌに固有の特徴パターンを見つけ出し、推論ルールやモデルを生成。</a:t>
            </a:r>
            <a:endParaRPr lang="en-US" altLang="ja-JP" sz="1100" dirty="0">
              <a:solidFill>
                <a:srgbClr val="FFFFFF"/>
              </a:solidFill>
              <a:latin typeface="メイリオ"/>
              <a:ea typeface="メイリオ"/>
              <a:cs typeface="メイリオ"/>
            </a:endParaRPr>
          </a:p>
        </p:txBody>
      </p:sp>
      <p:sp>
        <p:nvSpPr>
          <p:cNvPr id="54" name="正方形/長方形 53"/>
          <p:cNvSpPr/>
          <p:nvPr/>
        </p:nvSpPr>
        <p:spPr>
          <a:xfrm>
            <a:off x="6345292" y="4231903"/>
            <a:ext cx="2269922" cy="600164"/>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特徴パターンの違いを見つけ出し、推論ルールや固有のモデルを生成。</a:t>
            </a:r>
            <a:endParaRPr lang="en-US" altLang="ja-JP" sz="1100" dirty="0">
              <a:solidFill>
                <a:srgbClr val="FFFFFF"/>
              </a:solidFill>
              <a:latin typeface="メイリオ"/>
              <a:ea typeface="メイリオ"/>
              <a:cs typeface="メイリオ"/>
            </a:endParaRPr>
          </a:p>
        </p:txBody>
      </p:sp>
      <p:cxnSp>
        <p:nvCxnSpPr>
          <p:cNvPr id="56" name="カギ線コネクタ 55"/>
          <p:cNvCxnSpPr>
            <a:stCxn id="4" idx="2"/>
            <a:endCxn id="5" idx="1"/>
          </p:cNvCxnSpPr>
          <p:nvPr/>
        </p:nvCxnSpPr>
        <p:spPr>
          <a:xfrm rot="16200000" flipH="1">
            <a:off x="1324727" y="1586326"/>
            <a:ext cx="530136"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8" name="カギ線コネクタ 57"/>
          <p:cNvCxnSpPr>
            <a:stCxn id="4" idx="2"/>
            <a:endCxn id="6" idx="1"/>
          </p:cNvCxnSpPr>
          <p:nvPr/>
        </p:nvCxnSpPr>
        <p:spPr>
          <a:xfrm rot="16200000" flipH="1">
            <a:off x="516228" y="2394825"/>
            <a:ext cx="2147134"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1" name="カギ線コネクタ 60"/>
          <p:cNvCxnSpPr>
            <a:stCxn id="4" idx="2"/>
            <a:endCxn id="37" idx="1"/>
          </p:cNvCxnSpPr>
          <p:nvPr/>
        </p:nvCxnSpPr>
        <p:spPr>
          <a:xfrm rot="16200000" flipH="1">
            <a:off x="-288157" y="3199211"/>
            <a:ext cx="3742826" cy="210128"/>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6691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人工知能のロボットへの実装</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右矢印 3"/>
          <p:cNvSpPr/>
          <p:nvPr/>
        </p:nvSpPr>
        <p:spPr>
          <a:xfrm>
            <a:off x="1367644" y="4941168"/>
            <a:ext cx="6408712" cy="7920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反射的行動</a:t>
            </a:r>
            <a:endParaRPr kumimoji="1" lang="ja-JP" altLang="en-US" sz="1200" dirty="0">
              <a:solidFill>
                <a:srgbClr val="FFFFFF"/>
              </a:solidFill>
              <a:latin typeface="Meiryo" charset="-128"/>
              <a:ea typeface="Meiryo" charset="-128"/>
              <a:cs typeface="Meiryo" charset="-128"/>
            </a:endParaRPr>
          </a:p>
        </p:txBody>
      </p:sp>
      <p:sp>
        <p:nvSpPr>
          <p:cNvPr id="5" name="右矢印 4"/>
          <p:cNvSpPr/>
          <p:nvPr/>
        </p:nvSpPr>
        <p:spPr>
          <a:xfrm>
            <a:off x="2375756" y="3626678"/>
            <a:ext cx="4392488" cy="79208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行動の抽象化</a:t>
            </a:r>
            <a:endParaRPr kumimoji="1" lang="ja-JP" altLang="en-US" sz="1200" dirty="0">
              <a:solidFill>
                <a:srgbClr val="FFFFFF"/>
              </a:solidFill>
              <a:latin typeface="Meiryo" charset="-128"/>
              <a:ea typeface="Meiryo" charset="-128"/>
              <a:cs typeface="Meiryo" charset="-128"/>
            </a:endParaRPr>
          </a:p>
        </p:txBody>
      </p:sp>
      <p:sp>
        <p:nvSpPr>
          <p:cNvPr id="6" name="右矢印 5"/>
          <p:cNvSpPr/>
          <p:nvPr/>
        </p:nvSpPr>
        <p:spPr>
          <a:xfrm>
            <a:off x="3167844" y="2312188"/>
            <a:ext cx="2808312" cy="792088"/>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理論化する</a:t>
            </a:r>
            <a:endParaRPr kumimoji="1" lang="ja-JP" altLang="en-US" sz="1200" dirty="0">
              <a:solidFill>
                <a:srgbClr val="FFFFFF"/>
              </a:solidFill>
              <a:latin typeface="Meiryo" charset="-128"/>
              <a:ea typeface="Meiryo" charset="-128"/>
              <a:cs typeface="Meiryo" charset="-128"/>
            </a:endParaRPr>
          </a:p>
        </p:txBody>
      </p:sp>
      <p:sp>
        <p:nvSpPr>
          <p:cNvPr id="7" name="円/楕円 6"/>
          <p:cNvSpPr/>
          <p:nvPr/>
        </p:nvSpPr>
        <p:spPr>
          <a:xfrm>
            <a:off x="457200" y="4977172"/>
            <a:ext cx="730424" cy="72008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7956376" y="4977172"/>
            <a:ext cx="730424" cy="72008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矢印コネクタ 9"/>
          <p:cNvCxnSpPr>
            <a:stCxn id="7" idx="6"/>
            <a:endCxn id="4" idx="1"/>
          </p:cNvCxnSpPr>
          <p:nvPr/>
        </p:nvCxnSpPr>
        <p:spPr>
          <a:xfrm>
            <a:off x="1187624" y="5337212"/>
            <a:ext cx="180020"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a:stCxn id="4" idx="3"/>
            <a:endCxn id="8" idx="2"/>
          </p:cNvCxnSpPr>
          <p:nvPr/>
        </p:nvCxnSpPr>
        <p:spPr>
          <a:xfrm>
            <a:off x="7776356" y="5337212"/>
            <a:ext cx="180020" cy="0"/>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20887" y="5206407"/>
            <a:ext cx="603050" cy="261610"/>
          </a:xfrm>
          <a:prstGeom prst="rect">
            <a:avLst/>
          </a:prstGeom>
          <a:noFill/>
        </p:spPr>
        <p:txBody>
          <a:bodyPr wrap="none" rtlCol="0">
            <a:spAutoFit/>
          </a:bodyPr>
          <a:lstStyle/>
          <a:p>
            <a:pPr algn="ctr"/>
            <a:r>
              <a:rPr kumimoji="1" lang="en-US" altLang="ja-JP" sz="1100" b="1" smtClean="0">
                <a:solidFill>
                  <a:schemeClr val="bg1"/>
                </a:solidFill>
                <a:latin typeface="Meiryo" charset="-128"/>
                <a:ea typeface="Meiryo" charset="-128"/>
                <a:cs typeface="Meiryo" charset="-128"/>
              </a:rPr>
              <a:t>Input</a:t>
            </a:r>
            <a:endParaRPr kumimoji="1" lang="ja-JP" altLang="en-US" sz="1100" b="1" dirty="0">
              <a:solidFill>
                <a:schemeClr val="bg1"/>
              </a:solidFill>
              <a:latin typeface="Meiryo" charset="-128"/>
              <a:ea typeface="Meiryo" charset="-128"/>
              <a:cs typeface="Meiryo" charset="-128"/>
            </a:endParaRPr>
          </a:p>
        </p:txBody>
      </p:sp>
      <p:sp>
        <p:nvSpPr>
          <p:cNvPr id="15" name="テキスト ボックス 14"/>
          <p:cNvSpPr txBox="1"/>
          <p:nvPr/>
        </p:nvSpPr>
        <p:spPr>
          <a:xfrm>
            <a:off x="7969569" y="5206407"/>
            <a:ext cx="704040" cy="261610"/>
          </a:xfrm>
          <a:prstGeom prst="rect">
            <a:avLst/>
          </a:prstGeom>
          <a:noFill/>
        </p:spPr>
        <p:txBody>
          <a:bodyPr wrap="none" rtlCol="0">
            <a:spAutoFit/>
          </a:bodyPr>
          <a:lstStyle/>
          <a:p>
            <a:pPr algn="ctr"/>
            <a:r>
              <a:rPr kumimoji="1" lang="en-US" altLang="ja-JP" sz="1100" b="1" dirty="0" smtClean="0">
                <a:solidFill>
                  <a:schemeClr val="bg1"/>
                </a:solidFill>
                <a:latin typeface="Meiryo" charset="-128"/>
                <a:ea typeface="Meiryo" charset="-128"/>
                <a:cs typeface="Meiryo" charset="-128"/>
              </a:rPr>
              <a:t>Output</a:t>
            </a:r>
            <a:endParaRPr kumimoji="1" lang="ja-JP" altLang="en-US" sz="1100" b="1" dirty="0">
              <a:solidFill>
                <a:schemeClr val="bg1"/>
              </a:solidFill>
              <a:latin typeface="Meiryo" charset="-128"/>
              <a:ea typeface="Meiryo" charset="-128"/>
              <a:cs typeface="Meiryo" charset="-128"/>
            </a:endParaRPr>
          </a:p>
        </p:txBody>
      </p:sp>
      <p:sp>
        <p:nvSpPr>
          <p:cNvPr id="16" name="テキスト ボックス 15"/>
          <p:cNvSpPr txBox="1"/>
          <p:nvPr/>
        </p:nvSpPr>
        <p:spPr>
          <a:xfrm>
            <a:off x="3559543" y="5638481"/>
            <a:ext cx="2024913" cy="553998"/>
          </a:xfrm>
          <a:prstGeom prst="rect">
            <a:avLst/>
          </a:prstGeom>
          <a:noFill/>
        </p:spPr>
        <p:txBody>
          <a:bodyPr wrap="none" rtlCol="0">
            <a:spAutoFit/>
          </a:bodyPr>
          <a:lstStyle/>
          <a:p>
            <a:pPr marL="171450" indent="-171450">
              <a:buFont typeface="Wingdings" charset="2"/>
              <a:buChar char="Ø"/>
            </a:pPr>
            <a:r>
              <a:rPr kumimoji="1" lang="ja-JP" altLang="en-US" sz="1000" dirty="0" smtClean="0">
                <a:solidFill>
                  <a:srgbClr val="00B0F0"/>
                </a:solidFill>
                <a:latin typeface="Meiryo" charset="-128"/>
                <a:ea typeface="Meiryo" charset="-128"/>
                <a:cs typeface="Meiryo" charset="-128"/>
              </a:rPr>
              <a:t>何かが来たらよける</a:t>
            </a:r>
            <a:endParaRPr kumimoji="1" lang="en-US" altLang="ja-JP" sz="1000" dirty="0" smtClean="0">
              <a:solidFill>
                <a:srgbClr val="00B0F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B0F0"/>
                </a:solidFill>
                <a:latin typeface="Meiryo" charset="-128"/>
                <a:ea typeface="Meiryo" charset="-128"/>
                <a:cs typeface="Meiryo" charset="-128"/>
              </a:rPr>
              <a:t>大きな音がしたら逃げだす</a:t>
            </a:r>
            <a:endParaRPr kumimoji="1" lang="en-US" altLang="ja-JP" sz="1000" dirty="0" smtClean="0">
              <a:solidFill>
                <a:srgbClr val="00B0F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B0F0"/>
                </a:solidFill>
                <a:latin typeface="Meiryo" charset="-128"/>
                <a:ea typeface="Meiryo" charset="-128"/>
                <a:cs typeface="Meiryo" charset="-128"/>
              </a:rPr>
              <a:t>段差があれば後退する　など</a:t>
            </a:r>
            <a:endParaRPr kumimoji="1" lang="ja-JP" altLang="en-US" sz="1000" dirty="0">
              <a:solidFill>
                <a:srgbClr val="00B0F0"/>
              </a:solidFill>
              <a:latin typeface="Meiryo" charset="-128"/>
              <a:ea typeface="Meiryo" charset="-128"/>
              <a:cs typeface="Meiryo" charset="-128"/>
            </a:endParaRPr>
          </a:p>
        </p:txBody>
      </p:sp>
      <p:sp>
        <p:nvSpPr>
          <p:cNvPr id="17" name="テキスト ボックス 16"/>
          <p:cNvSpPr txBox="1"/>
          <p:nvPr/>
        </p:nvSpPr>
        <p:spPr>
          <a:xfrm>
            <a:off x="2854222" y="4314799"/>
            <a:ext cx="3435556" cy="553998"/>
          </a:xfrm>
          <a:prstGeom prst="rect">
            <a:avLst/>
          </a:prstGeom>
          <a:noFill/>
        </p:spPr>
        <p:txBody>
          <a:bodyPr wrap="none" rtlCol="0">
            <a:spAutoFit/>
          </a:bodyPr>
          <a:lstStyle/>
          <a:p>
            <a:pPr marL="171450" indent="-171450">
              <a:buFont typeface="Wingdings" charset="2"/>
              <a:buChar char="Ø"/>
            </a:pPr>
            <a:r>
              <a:rPr kumimoji="1" lang="ja-JP" altLang="en-US" sz="1000" dirty="0" smtClean="0">
                <a:solidFill>
                  <a:srgbClr val="0070C0"/>
                </a:solidFill>
                <a:latin typeface="Meiryo" charset="-128"/>
                <a:ea typeface="Meiryo" charset="-128"/>
                <a:cs typeface="Meiryo" charset="-128"/>
              </a:rPr>
              <a:t>何かが近づいたら危険かどうかを判断する</a:t>
            </a:r>
            <a:endParaRPr kumimoji="1" lang="en-US" altLang="ja-JP" sz="1000" dirty="0" smtClean="0">
              <a:solidFill>
                <a:srgbClr val="0070C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70C0"/>
                </a:solidFill>
                <a:latin typeface="Meiryo" charset="-128"/>
                <a:ea typeface="Meiryo" charset="-128"/>
                <a:cs typeface="Meiryo" charset="-128"/>
              </a:rPr>
              <a:t>大きな音がしたら影響があるかを見極める</a:t>
            </a:r>
            <a:endParaRPr kumimoji="1" lang="en-US" altLang="ja-JP" sz="1000" dirty="0" smtClean="0">
              <a:solidFill>
                <a:srgbClr val="0070C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70C0"/>
                </a:solidFill>
                <a:latin typeface="Meiryo" charset="-128"/>
                <a:ea typeface="Meiryo" charset="-128"/>
                <a:cs typeface="Meiryo" charset="-128"/>
              </a:rPr>
              <a:t>段差があれば乗り越えられるかどうか判別する　など</a:t>
            </a:r>
            <a:endParaRPr kumimoji="1" lang="ja-JP" altLang="en-US" sz="1000" dirty="0">
              <a:solidFill>
                <a:srgbClr val="0070C0"/>
              </a:solidFill>
              <a:latin typeface="Meiryo" charset="-128"/>
              <a:ea typeface="Meiryo" charset="-128"/>
              <a:cs typeface="Meiryo" charset="-128"/>
            </a:endParaRPr>
          </a:p>
        </p:txBody>
      </p:sp>
      <p:sp>
        <p:nvSpPr>
          <p:cNvPr id="18" name="テキスト ボックス 17"/>
          <p:cNvSpPr txBox="1"/>
          <p:nvPr/>
        </p:nvSpPr>
        <p:spPr>
          <a:xfrm>
            <a:off x="3238943" y="2985628"/>
            <a:ext cx="2666114" cy="553998"/>
          </a:xfrm>
          <a:prstGeom prst="rect">
            <a:avLst/>
          </a:prstGeom>
          <a:noFill/>
        </p:spPr>
        <p:txBody>
          <a:bodyPr wrap="none" rtlCol="0">
            <a:spAutoFit/>
          </a:bodyPr>
          <a:lstStyle/>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どういう場所が危険かを理解する</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音の種類により危険かどうかを区別する</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段差の限界を把握する　など</a:t>
            </a:r>
            <a:endParaRPr kumimoji="1" lang="ja-JP" altLang="en-US" sz="1000" dirty="0">
              <a:solidFill>
                <a:srgbClr val="0432FF"/>
              </a:solidFill>
              <a:latin typeface="Meiryo" charset="-128"/>
              <a:ea typeface="Meiryo" charset="-128"/>
              <a:cs typeface="Meiryo" charset="-128"/>
            </a:endParaRPr>
          </a:p>
        </p:txBody>
      </p:sp>
      <p:cxnSp>
        <p:nvCxnSpPr>
          <p:cNvPr id="20" name="直線矢印コネクタ 19"/>
          <p:cNvCxnSpPr/>
          <p:nvPr/>
        </p:nvCxnSpPr>
        <p:spPr>
          <a:xfrm flipV="1">
            <a:off x="2375756" y="4221088"/>
            <a:ext cx="0" cy="936104"/>
          </a:xfrm>
          <a:prstGeom prst="straightConnector1">
            <a:avLst/>
          </a:prstGeom>
          <a:ln>
            <a:solidFill>
              <a:srgbClr val="00B0F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flipV="1">
            <a:off x="3167844" y="2907360"/>
            <a:ext cx="0" cy="936104"/>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5" idx="3"/>
          </p:cNvCxnSpPr>
          <p:nvPr/>
        </p:nvCxnSpPr>
        <p:spPr>
          <a:xfrm flipH="1">
            <a:off x="6768243" y="4022722"/>
            <a:ext cx="1" cy="1115362"/>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6" idx="3"/>
          </p:cNvCxnSpPr>
          <p:nvPr/>
        </p:nvCxnSpPr>
        <p:spPr>
          <a:xfrm flipH="1">
            <a:off x="5976155" y="2708232"/>
            <a:ext cx="1" cy="1115362"/>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7" name="上矢印 26"/>
          <p:cNvSpPr/>
          <p:nvPr/>
        </p:nvSpPr>
        <p:spPr>
          <a:xfrm>
            <a:off x="1250629" y="2339932"/>
            <a:ext cx="478467" cy="2502514"/>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情報の抽象化</a:t>
            </a:r>
          </a:p>
        </p:txBody>
      </p:sp>
      <p:sp>
        <p:nvSpPr>
          <p:cNvPr id="30" name="下矢印 29"/>
          <p:cNvSpPr/>
          <p:nvPr/>
        </p:nvSpPr>
        <p:spPr>
          <a:xfrm>
            <a:off x="7319814" y="2339932"/>
            <a:ext cx="455222" cy="2502514"/>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行動の生成</a:t>
            </a:r>
            <a:endParaRPr kumimoji="1" lang="ja-JP" altLang="en-US" sz="1200" dirty="0">
              <a:solidFill>
                <a:schemeClr val="bg1"/>
              </a:solidFill>
              <a:latin typeface="Meiryo" charset="-128"/>
              <a:ea typeface="Meiryo" charset="-128"/>
              <a:cs typeface="Meiryo" charset="-128"/>
            </a:endParaRPr>
          </a:p>
        </p:txBody>
      </p:sp>
      <p:sp>
        <p:nvSpPr>
          <p:cNvPr id="38" name="テキスト ボックス 37"/>
          <p:cNvSpPr txBox="1"/>
          <p:nvPr/>
        </p:nvSpPr>
        <p:spPr>
          <a:xfrm>
            <a:off x="520887" y="1018365"/>
            <a:ext cx="3877985" cy="646331"/>
          </a:xfrm>
          <a:prstGeom prst="rect">
            <a:avLst/>
          </a:prstGeom>
          <a:noFill/>
        </p:spPr>
        <p:txBody>
          <a:bodyPr wrap="none" rtlCol="0">
            <a:spAutoFit/>
          </a:bodyPr>
          <a:lstStyle/>
          <a:p>
            <a:r>
              <a:rPr kumimoji="1" lang="ja-JP" altLang="en-US" dirty="0" smtClean="0">
                <a:latin typeface="Meiryo" charset="-128"/>
                <a:ea typeface="Meiryo" charset="-128"/>
                <a:cs typeface="Meiryo" charset="-128"/>
              </a:rPr>
              <a:t>サブサンプション・アーキテクチャ</a:t>
            </a:r>
            <a:endParaRPr kumimoji="1" lang="en-US" altLang="ja-JP" dirty="0" smtClean="0">
              <a:latin typeface="Meiryo" charset="-128"/>
              <a:ea typeface="Meiryo" charset="-128"/>
              <a:cs typeface="Meiryo" charset="-128"/>
            </a:endParaRPr>
          </a:p>
          <a:p>
            <a:r>
              <a:rPr lang="en-US" altLang="ja-JP" dirty="0" err="1" smtClean="0">
                <a:latin typeface="Meiryo" charset="-128"/>
                <a:ea typeface="Meiryo" charset="-128"/>
                <a:cs typeface="Meiryo" charset="-128"/>
              </a:rPr>
              <a:t>Subsumption</a:t>
            </a:r>
            <a:r>
              <a:rPr lang="en-US" altLang="ja-JP" dirty="0" smtClean="0">
                <a:latin typeface="Meiryo" charset="-128"/>
                <a:ea typeface="Meiryo" charset="-128"/>
                <a:cs typeface="Meiryo" charset="-128"/>
              </a:rPr>
              <a:t> Architecture</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892396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人工知能の適用事例</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55096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人工知能の適用領域</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p:cNvSpPr/>
          <p:nvPr/>
        </p:nvSpPr>
        <p:spPr>
          <a:xfrm>
            <a:off x="539552" y="1306811"/>
            <a:ext cx="4032448" cy="52185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572000" y="1321944"/>
            <a:ext cx="4032448" cy="521853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530506" y="889904"/>
            <a:ext cx="8082987" cy="860052"/>
          </a:xfrm>
          <a:prstGeom prst="leftRightArrow">
            <a:avLst/>
          </a:prstGeom>
          <a:gradFill flip="none" rotWithShape="1">
            <a:gsLst>
              <a:gs pos="0">
                <a:srgbClr val="FF8000"/>
              </a:gs>
              <a:gs pos="42000">
                <a:schemeClr val="accent6">
                  <a:lumMod val="20000"/>
                  <a:lumOff val="80000"/>
                </a:schemeClr>
              </a:gs>
              <a:gs pos="100000">
                <a:schemeClr val="tx2">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8" name="図形グループ 57"/>
          <p:cNvGrpSpPr/>
          <p:nvPr/>
        </p:nvGrpSpPr>
        <p:grpSpPr>
          <a:xfrm>
            <a:off x="1108875" y="1035893"/>
            <a:ext cx="205489" cy="408188"/>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1264382" y="913756"/>
            <a:ext cx="205489" cy="408188"/>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1379545" y="1081107"/>
            <a:ext cx="205489" cy="408188"/>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873228"/>
            <a:ext cx="606570" cy="606570"/>
          </a:xfrm>
          <a:prstGeom prst="rect">
            <a:avLst/>
          </a:prstGeom>
          <a:effectLst>
            <a:outerShdw blurRad="50800" dist="38100" dir="2700000" algn="tl" rotWithShape="0">
              <a:prstClr val="black">
                <a:alpha val="40000"/>
              </a:prstClr>
            </a:outerShdw>
          </a:effectLst>
        </p:spPr>
      </p:pic>
      <p:sp>
        <p:nvSpPr>
          <p:cNvPr id="17" name="テキスト ボックス 16"/>
          <p:cNvSpPr txBox="1"/>
          <p:nvPr/>
        </p:nvSpPr>
        <p:spPr>
          <a:xfrm>
            <a:off x="3838465" y="1156686"/>
            <a:ext cx="1467068" cy="400110"/>
          </a:xfrm>
          <a:prstGeom prst="rect">
            <a:avLst/>
          </a:prstGeom>
          <a:noFill/>
        </p:spPr>
        <p:txBody>
          <a:bodyPr wrap="none" rtlCol="0">
            <a:spAutoFit/>
          </a:bodyPr>
          <a:lstStyle/>
          <a:p>
            <a:pPr algn="ctr"/>
            <a:r>
              <a:rPr kumimoji="1" lang="ja-JP" altLang="en-US" sz="2000" smtClean="0">
                <a:latin typeface="Meiryo" charset="-128"/>
                <a:ea typeface="Meiryo" charset="-128"/>
                <a:cs typeface="Meiryo" charset="-128"/>
              </a:rPr>
              <a:t>人間の関与</a:t>
            </a:r>
            <a:endParaRPr kumimoji="1" lang="ja-JP" altLang="en-US" sz="2000">
              <a:latin typeface="Meiryo" charset="-128"/>
              <a:ea typeface="Meiryo" charset="-128"/>
              <a:cs typeface="Meiryo" charset="-128"/>
            </a:endParaRPr>
          </a:p>
        </p:txBody>
      </p:sp>
      <p:sp>
        <p:nvSpPr>
          <p:cNvPr id="72" name="正方形/長方形 71"/>
          <p:cNvSpPr/>
          <p:nvPr/>
        </p:nvSpPr>
        <p:spPr>
          <a:xfrm>
            <a:off x="5301011" y="1772816"/>
            <a:ext cx="3150375" cy="8978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a:t>
            </a:r>
            <a:r>
              <a:rPr lang="ja-JP" altLang="en-US" sz="1000" dirty="0" smtClean="0">
                <a:solidFill>
                  <a:schemeClr val="bg1"/>
                </a:solidFill>
                <a:latin typeface="Meiryo" charset="-128"/>
                <a:ea typeface="Meiryo" charset="-128"/>
                <a:cs typeface="Meiryo" charset="-128"/>
              </a:rPr>
              <a:t>し実行</a:t>
            </a:r>
            <a:endParaRPr lang="en-US" altLang="ja-JP" sz="1000" dirty="0" smtClean="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200" b="1" dirty="0">
                <a:solidFill>
                  <a:schemeClr val="bg1"/>
                </a:solidFill>
                <a:latin typeface="Meiryo" charset="-128"/>
                <a:ea typeface="Meiryo" charset="-128"/>
                <a:cs typeface="Meiryo" charset="-128"/>
              </a:rPr>
              <a:t>自動運転自動車・株の自動取引</a:t>
            </a:r>
            <a:r>
              <a:rPr lang="ja-JP" altLang="en-US" sz="800" dirty="0">
                <a:solidFill>
                  <a:schemeClr val="bg1"/>
                </a:solidFill>
                <a:latin typeface="Meiryo" charset="-128"/>
                <a:ea typeface="Meiryo" charset="-128"/>
                <a:cs typeface="Meiryo" charset="-128"/>
              </a:rPr>
              <a:t>など</a:t>
            </a:r>
          </a:p>
        </p:txBody>
      </p:sp>
      <p:sp>
        <p:nvSpPr>
          <p:cNvPr id="73" name="正方形/長方形 72"/>
          <p:cNvSpPr/>
          <p:nvPr/>
        </p:nvSpPr>
        <p:spPr>
          <a:xfrm>
            <a:off x="4184657" y="2708520"/>
            <a:ext cx="3150375" cy="8978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推奨・判断</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データを解析し最適解を見つけ出し推奨、判断</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医療診断支援・商品レコメンド</a:t>
            </a:r>
            <a:r>
              <a:rPr kumimoji="1"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4" name="正方形/長方形 73"/>
          <p:cNvSpPr/>
          <p:nvPr/>
        </p:nvSpPr>
        <p:spPr>
          <a:xfrm>
            <a:off x="3019037" y="3644224"/>
            <a:ext cx="3150375" cy="8978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知識の発見</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データを解析し規則性やルールなどの知識を発見</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200" b="1" dirty="0" smtClean="0">
                <a:solidFill>
                  <a:srgbClr val="FFFFFF"/>
                </a:solidFill>
                <a:latin typeface="Meiryo" charset="-128"/>
                <a:ea typeface="Meiryo" charset="-128"/>
                <a:cs typeface="Meiryo" charset="-128"/>
              </a:rPr>
              <a:t>故障診断や予知・創薬用新物質発見</a:t>
            </a:r>
            <a:r>
              <a:rPr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1804100" y="4579928"/>
            <a:ext cx="3150375" cy="89786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対話的操作</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自然な対話で機器制御、サービスを利用</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100" b="1" dirty="0" smtClean="0">
                <a:solidFill>
                  <a:srgbClr val="FFFFFF"/>
                </a:solidFill>
                <a:latin typeface="Meiryo" charset="-128"/>
                <a:ea typeface="Meiryo" charset="-128"/>
                <a:cs typeface="Meiryo" charset="-128"/>
              </a:rPr>
              <a:t>スマートアシスタント・サービスロボット</a:t>
            </a:r>
            <a:r>
              <a:rPr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6" name="正方形/長方形 75"/>
          <p:cNvSpPr/>
          <p:nvPr/>
        </p:nvSpPr>
        <p:spPr>
          <a:xfrm>
            <a:off x="655169" y="5518926"/>
            <a:ext cx="3150375" cy="89786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情報整理・提供</a:t>
            </a:r>
            <a:endParaRPr lang="en-US" altLang="ja-JP" sz="2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要求に従い大量の情報を整理し情報を探し出す</a:t>
            </a:r>
            <a:endParaRPr kumimoji="1" lang="en-US" altLang="ja-JP" sz="1000" dirty="0" smtClean="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質問応答・判例検索</a:t>
            </a:r>
            <a:r>
              <a:rPr kumimoji="1"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7" name="テキスト ボックス 76"/>
          <p:cNvSpPr txBox="1"/>
          <p:nvPr/>
        </p:nvSpPr>
        <p:spPr>
          <a:xfrm>
            <a:off x="1265179" y="2112947"/>
            <a:ext cx="2339102" cy="830997"/>
          </a:xfrm>
          <a:prstGeom prst="rect">
            <a:avLst/>
          </a:prstGeom>
          <a:noFill/>
        </p:spPr>
        <p:txBody>
          <a:bodyPr wrap="none" rtlCol="0">
            <a:spAutoFit/>
          </a:bodyPr>
          <a:lstStyle/>
          <a:p>
            <a:r>
              <a:rPr kumimoji="1" lang="ja-JP" altLang="en-US" sz="2400" dirty="0" smtClean="0">
                <a:solidFill>
                  <a:schemeClr val="accent6">
                    <a:lumMod val="75000"/>
                  </a:schemeClr>
                </a:solidFill>
                <a:latin typeface="Meiryo" charset="-128"/>
                <a:ea typeface="Meiryo" charset="-128"/>
                <a:cs typeface="Meiryo" charset="-128"/>
              </a:rPr>
              <a:t>知的作業の支援</a:t>
            </a:r>
            <a:endParaRPr kumimoji="1" lang="en-US" altLang="ja-JP" sz="2400" dirty="0" smtClean="0">
              <a:solidFill>
                <a:schemeClr val="accent6">
                  <a:lumMod val="75000"/>
                </a:schemeClr>
              </a:solidFill>
              <a:latin typeface="Meiryo" charset="-128"/>
              <a:ea typeface="Meiryo" charset="-128"/>
              <a:cs typeface="Meiryo" charset="-128"/>
            </a:endParaRPr>
          </a:p>
          <a:p>
            <a:r>
              <a:rPr lang="ja-JP" altLang="en-US" sz="2400" dirty="0" smtClean="0">
                <a:solidFill>
                  <a:schemeClr val="accent6">
                    <a:lumMod val="75000"/>
                  </a:schemeClr>
                </a:solidFill>
                <a:latin typeface="Meiryo" charset="-128"/>
                <a:ea typeface="Meiryo" charset="-128"/>
                <a:cs typeface="Meiryo" charset="-128"/>
              </a:rPr>
              <a:t>知的能力の拡張</a:t>
            </a:r>
            <a:endParaRPr kumimoji="1" lang="ja-JP" altLang="en-US" sz="2400" dirty="0">
              <a:solidFill>
                <a:schemeClr val="accent6">
                  <a:lumMod val="75000"/>
                </a:schemeClr>
              </a:solidFill>
              <a:latin typeface="Meiryo" charset="-128"/>
              <a:ea typeface="Meiryo" charset="-128"/>
              <a:cs typeface="Meiryo" charset="-128"/>
            </a:endParaRPr>
          </a:p>
        </p:txBody>
      </p:sp>
      <p:sp>
        <p:nvSpPr>
          <p:cNvPr id="78" name="テキスト ボックス 77"/>
          <p:cNvSpPr txBox="1"/>
          <p:nvPr/>
        </p:nvSpPr>
        <p:spPr>
          <a:xfrm>
            <a:off x="5525373" y="5445224"/>
            <a:ext cx="2646878" cy="461665"/>
          </a:xfrm>
          <a:prstGeom prst="rect">
            <a:avLst/>
          </a:prstGeom>
          <a:noFill/>
        </p:spPr>
        <p:txBody>
          <a:bodyPr wrap="none" rtlCol="0">
            <a:spAutoFit/>
          </a:bodyPr>
          <a:lstStyle/>
          <a:p>
            <a:r>
              <a:rPr kumimoji="1" lang="ja-JP" altLang="en-US" sz="2400" dirty="0" smtClean="0">
                <a:solidFill>
                  <a:srgbClr val="0432FF"/>
                </a:solidFill>
                <a:latin typeface="Meiryo" charset="-128"/>
                <a:ea typeface="Meiryo" charset="-128"/>
                <a:cs typeface="Meiryo" charset="-128"/>
              </a:rPr>
              <a:t>知的</a:t>
            </a:r>
            <a:r>
              <a:rPr kumimoji="1" lang="ja-JP" altLang="en-US" sz="2400" smtClean="0">
                <a:solidFill>
                  <a:srgbClr val="0432FF"/>
                </a:solidFill>
                <a:latin typeface="Meiryo" charset="-128"/>
                <a:ea typeface="Meiryo" charset="-128"/>
                <a:cs typeface="Meiryo" charset="-128"/>
              </a:rPr>
              <a:t>作業の自律化</a:t>
            </a:r>
            <a:endParaRPr kumimoji="1" lang="ja-JP" altLang="en-US" sz="24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0839970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1798" y="1299666"/>
            <a:ext cx="3834612" cy="522567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altLang="ja-JP" sz="1200" dirty="0" smtClean="0">
              <a:solidFill>
                <a:srgbClr val="0432FF"/>
              </a:solidFill>
              <a:latin typeface="Meiryo" charset="-128"/>
              <a:ea typeface="Meiryo" charset="-128"/>
              <a:cs typeface="Meiryo" charset="-128"/>
            </a:endParaRPr>
          </a:p>
          <a:p>
            <a:endParaRPr lang="en-US" altLang="ja-JP" sz="1200" dirty="0" smtClean="0">
              <a:solidFill>
                <a:srgbClr val="0432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人工知能の得意分野と不得意分野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7" name="正方形/長方形 6"/>
          <p:cNvSpPr/>
          <p:nvPr/>
        </p:nvSpPr>
        <p:spPr>
          <a:xfrm>
            <a:off x="4750235" y="1299666"/>
            <a:ext cx="3834612" cy="294945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800" dirty="0" smtClean="0">
              <a:solidFill>
                <a:srgbClr val="FF0000"/>
              </a:solidFill>
              <a:latin typeface="Meiryo" charset="-128"/>
              <a:ea typeface="Meiryo" charset="-128"/>
              <a:cs typeface="Meiryo" charset="-128"/>
            </a:endParaRPr>
          </a:p>
        </p:txBody>
      </p:sp>
      <p:sp>
        <p:nvSpPr>
          <p:cNvPr id="8" name="正方形/長方形 7"/>
          <p:cNvSpPr/>
          <p:nvPr/>
        </p:nvSpPr>
        <p:spPr>
          <a:xfrm>
            <a:off x="893919" y="2780928"/>
            <a:ext cx="3150375"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a:t>
            </a:r>
            <a:r>
              <a:rPr lang="ja-JP" altLang="en-US" sz="1000" dirty="0" smtClean="0">
                <a:solidFill>
                  <a:schemeClr val="bg1"/>
                </a:solidFill>
                <a:latin typeface="Meiryo" charset="-128"/>
                <a:ea typeface="Meiryo" charset="-128"/>
                <a:cs typeface="Meiryo" charset="-128"/>
              </a:rPr>
              <a:t>し実行</a:t>
            </a:r>
            <a:endParaRPr lang="en-US" altLang="ja-JP" sz="1000" dirty="0" smtClean="0">
              <a:solidFill>
                <a:schemeClr val="bg1"/>
              </a:solidFill>
              <a:latin typeface="Meiryo" charset="-128"/>
              <a:ea typeface="Meiryo" charset="-128"/>
              <a:cs typeface="Meiryo" charset="-128"/>
            </a:endParaRPr>
          </a:p>
          <a:p>
            <a:pPr algn="ctr"/>
            <a:r>
              <a:rPr lang="ja-JP" altLang="en-US" sz="1200" b="1" dirty="0" smtClean="0">
                <a:solidFill>
                  <a:schemeClr val="bg1"/>
                </a:solidFill>
                <a:latin typeface="Meiryo" charset="-128"/>
                <a:ea typeface="Meiryo" charset="-128"/>
                <a:cs typeface="Meiryo" charset="-128"/>
              </a:rPr>
              <a:t>自動</a:t>
            </a:r>
            <a:r>
              <a:rPr lang="ja-JP" altLang="en-US" sz="1200" b="1" dirty="0">
                <a:solidFill>
                  <a:schemeClr val="bg1"/>
                </a:solidFill>
                <a:latin typeface="Meiryo" charset="-128"/>
                <a:ea typeface="Meiryo" charset="-128"/>
                <a:cs typeface="Meiryo" charset="-128"/>
              </a:rPr>
              <a:t>運転自動車・株の自動取引</a:t>
            </a:r>
            <a:r>
              <a:rPr lang="ja-JP" altLang="en-US" sz="800" dirty="0">
                <a:solidFill>
                  <a:schemeClr val="bg1"/>
                </a:solidFill>
                <a:latin typeface="Meiryo" charset="-128"/>
                <a:ea typeface="Meiryo" charset="-128"/>
                <a:cs typeface="Meiryo" charset="-128"/>
              </a:rPr>
              <a:t>など</a:t>
            </a:r>
          </a:p>
        </p:txBody>
      </p:sp>
      <p:sp>
        <p:nvSpPr>
          <p:cNvPr id="9" name="正方形/長方形 8"/>
          <p:cNvSpPr/>
          <p:nvPr/>
        </p:nvSpPr>
        <p:spPr>
          <a:xfrm>
            <a:off x="893918" y="3518756"/>
            <a:ext cx="3150375" cy="720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推奨・判断</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データを解析し最適解を見つけ出し推奨、判断</a:t>
            </a:r>
            <a:endParaRPr lang="en-US" altLang="ja-JP" sz="10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医療診断支援・商品レコメンド</a:t>
            </a:r>
            <a:r>
              <a:rPr kumimoji="1"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10" name="正方形/長方形 9"/>
          <p:cNvSpPr/>
          <p:nvPr/>
        </p:nvSpPr>
        <p:spPr>
          <a:xfrm>
            <a:off x="893918" y="4249123"/>
            <a:ext cx="3150375" cy="72008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知識の発見</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データを解析し規則性やルールなどの知識を発見</a:t>
            </a:r>
            <a:endParaRPr lang="en-US" altLang="ja-JP" sz="1000" dirty="0" smtClean="0">
              <a:solidFill>
                <a:srgbClr val="FFFFFF"/>
              </a:solidFill>
              <a:latin typeface="Meiryo" charset="-128"/>
              <a:ea typeface="Meiryo" charset="-128"/>
              <a:cs typeface="Meiryo" charset="-128"/>
            </a:endParaRPr>
          </a:p>
          <a:p>
            <a:pPr algn="ctr"/>
            <a:r>
              <a:rPr lang="ja-JP" altLang="en-US" sz="1200" b="1" dirty="0" smtClean="0">
                <a:solidFill>
                  <a:srgbClr val="FFFFFF"/>
                </a:solidFill>
                <a:latin typeface="Meiryo" charset="-128"/>
                <a:ea typeface="Meiryo" charset="-128"/>
                <a:cs typeface="Meiryo" charset="-128"/>
              </a:rPr>
              <a:t>故障診断や予知・創薬用新物質発見</a:t>
            </a:r>
            <a:r>
              <a:rPr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893917" y="4987985"/>
            <a:ext cx="3150375"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対話的操作</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自然な対話で機器制御、サービスを利用</a:t>
            </a:r>
            <a:endParaRPr lang="en-US" altLang="ja-JP" sz="1000" dirty="0" smtClean="0">
              <a:solidFill>
                <a:srgbClr val="FFFFFF"/>
              </a:solidFill>
              <a:latin typeface="Meiryo" charset="-128"/>
              <a:ea typeface="Meiryo" charset="-128"/>
              <a:cs typeface="Meiryo" charset="-128"/>
            </a:endParaRPr>
          </a:p>
          <a:p>
            <a:pPr algn="ctr"/>
            <a:r>
              <a:rPr lang="ja-JP" altLang="en-US" sz="1100" b="1" dirty="0" smtClean="0">
                <a:solidFill>
                  <a:srgbClr val="FFFFFF"/>
                </a:solidFill>
                <a:latin typeface="Meiryo" charset="-128"/>
                <a:ea typeface="Meiryo" charset="-128"/>
                <a:cs typeface="Meiryo" charset="-128"/>
              </a:rPr>
              <a:t>スマートアシスタント・サービスロボット</a:t>
            </a:r>
            <a:r>
              <a:rPr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12" name="正方形/長方形 11"/>
          <p:cNvSpPr/>
          <p:nvPr/>
        </p:nvSpPr>
        <p:spPr>
          <a:xfrm>
            <a:off x="893917" y="5725813"/>
            <a:ext cx="3150375" cy="720080"/>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情報整理・提供</a:t>
            </a:r>
            <a:endParaRPr lang="en-US" altLang="ja-JP" sz="2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要求に従い大量の情報を整理し情報を探し出す</a:t>
            </a:r>
            <a:endParaRPr kumimoji="1" lang="en-US" altLang="ja-JP" sz="10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質問応答・判例検索</a:t>
            </a:r>
            <a:r>
              <a:rPr kumimoji="1"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849953" y="1299666"/>
            <a:ext cx="3262432" cy="461665"/>
          </a:xfrm>
          <a:prstGeom prst="rect">
            <a:avLst/>
          </a:prstGeom>
        </p:spPr>
        <p:txBody>
          <a:bodyPr wrap="none">
            <a:spAutoFit/>
          </a:bodyPr>
          <a:lstStyle/>
          <a:p>
            <a:pPr algn="ctr"/>
            <a:r>
              <a:rPr lang="ja-JP" altLang="en-US" sz="2400" b="1" dirty="0">
                <a:solidFill>
                  <a:srgbClr val="0432FF"/>
                </a:solidFill>
                <a:latin typeface="Meiryo" charset="-128"/>
                <a:ea typeface="Meiryo" charset="-128"/>
                <a:cs typeface="Meiryo" charset="-128"/>
              </a:rPr>
              <a:t>静的・固定的なデータ</a:t>
            </a:r>
            <a:endParaRPr lang="en-US" altLang="ja-JP" sz="2400" b="1" dirty="0">
              <a:solidFill>
                <a:srgbClr val="0432FF"/>
              </a:solidFill>
              <a:latin typeface="Meiryo" charset="-128"/>
              <a:ea typeface="Meiryo" charset="-128"/>
              <a:cs typeface="Meiryo" charset="-128"/>
            </a:endParaRPr>
          </a:p>
        </p:txBody>
      </p:sp>
      <p:sp>
        <p:nvSpPr>
          <p:cNvPr id="14" name="正方形/長方形 13"/>
          <p:cNvSpPr/>
          <p:nvPr/>
        </p:nvSpPr>
        <p:spPr>
          <a:xfrm>
            <a:off x="5066910" y="1331147"/>
            <a:ext cx="3262432" cy="461665"/>
          </a:xfrm>
          <a:prstGeom prst="rect">
            <a:avLst/>
          </a:prstGeom>
        </p:spPr>
        <p:txBody>
          <a:bodyPr wrap="none">
            <a:spAutoFit/>
          </a:bodyPr>
          <a:lstStyle/>
          <a:p>
            <a:pPr algn="ctr"/>
            <a:r>
              <a:rPr lang="ja-JP" altLang="en-US" sz="2400" b="1" dirty="0" smtClean="0">
                <a:solidFill>
                  <a:srgbClr val="FF0000"/>
                </a:solidFill>
                <a:latin typeface="Meiryo" charset="-128"/>
                <a:ea typeface="Meiryo" charset="-128"/>
                <a:cs typeface="Meiryo" charset="-128"/>
              </a:rPr>
              <a:t>動的・解放的</a:t>
            </a:r>
            <a:r>
              <a:rPr lang="ja-JP" altLang="en-US" sz="2400" b="1" dirty="0">
                <a:solidFill>
                  <a:srgbClr val="FF0000"/>
                </a:solidFill>
                <a:latin typeface="Meiryo" charset="-128"/>
                <a:ea typeface="Meiryo" charset="-128"/>
                <a:cs typeface="Meiryo" charset="-128"/>
              </a:rPr>
              <a:t>なデータ</a:t>
            </a:r>
            <a:endParaRPr lang="en-US" altLang="ja-JP" sz="2400" b="1" dirty="0">
              <a:solidFill>
                <a:srgbClr val="FF0000"/>
              </a:solidFill>
              <a:latin typeface="Meiryo" charset="-128"/>
              <a:ea typeface="Meiryo" charset="-128"/>
              <a:cs typeface="Meiryo" charset="-128"/>
            </a:endParaRPr>
          </a:p>
        </p:txBody>
      </p:sp>
      <p:sp>
        <p:nvSpPr>
          <p:cNvPr id="16" name="正方形/長方形 15"/>
          <p:cNvSpPr/>
          <p:nvPr/>
        </p:nvSpPr>
        <p:spPr>
          <a:xfrm>
            <a:off x="755576" y="1778408"/>
            <a:ext cx="3456384" cy="984885"/>
          </a:xfrm>
          <a:prstGeom prst="rect">
            <a:avLst/>
          </a:prstGeom>
        </p:spPr>
        <p:txBody>
          <a:bodyPr wrap="square">
            <a:spAutoFit/>
          </a:bodyPr>
          <a:lstStyle/>
          <a:p>
            <a:r>
              <a:rPr lang="ja-JP" altLang="en-US" sz="1400" dirty="0">
                <a:solidFill>
                  <a:srgbClr val="0432FF"/>
                </a:solidFill>
                <a:latin typeface="Meiryo" charset="-128"/>
                <a:ea typeface="Meiryo" charset="-128"/>
                <a:cs typeface="Meiryo" charset="-128"/>
              </a:rPr>
              <a:t>全体が固定化し、ルールなどにより結果の選択肢が限定されているデータ</a:t>
            </a:r>
            <a:endParaRPr lang="en-US" altLang="ja-JP" sz="1400" dirty="0">
              <a:solidFill>
                <a:srgbClr val="0432FF"/>
              </a:solidFill>
              <a:latin typeface="Meiryo" charset="-128"/>
              <a:ea typeface="Meiryo" charset="-128"/>
              <a:cs typeface="Meiryo" charset="-128"/>
            </a:endParaRPr>
          </a:p>
          <a:p>
            <a:endParaRPr lang="en-US" altLang="ja-JP" sz="1400" dirty="0">
              <a:solidFill>
                <a:srgbClr val="0432FF"/>
              </a:solidFill>
              <a:latin typeface="Meiryo" charset="-128"/>
              <a:ea typeface="Meiryo" charset="-128"/>
              <a:cs typeface="Meiryo" charset="-128"/>
            </a:endParaRPr>
          </a:p>
          <a:p>
            <a:r>
              <a:rPr lang="ja-JP" altLang="en-US" sz="1600" dirty="0">
                <a:solidFill>
                  <a:srgbClr val="0432FF"/>
                </a:solidFill>
                <a:latin typeface="Meiryo" charset="-128"/>
                <a:ea typeface="Meiryo" charset="-128"/>
                <a:cs typeface="Meiryo" charset="-128"/>
              </a:rPr>
              <a:t>静止画、ゲーム、試験問題など</a:t>
            </a:r>
            <a:endParaRPr lang="en-US" altLang="ja-JP" sz="1600" dirty="0">
              <a:solidFill>
                <a:srgbClr val="0432FF"/>
              </a:solidFill>
              <a:latin typeface="Meiryo" charset="-128"/>
              <a:ea typeface="Meiryo" charset="-128"/>
              <a:cs typeface="Meiryo" charset="-128"/>
            </a:endParaRPr>
          </a:p>
        </p:txBody>
      </p:sp>
      <p:sp>
        <p:nvSpPr>
          <p:cNvPr id="18" name="正方形/長方形 17"/>
          <p:cNvSpPr/>
          <p:nvPr/>
        </p:nvSpPr>
        <p:spPr>
          <a:xfrm>
            <a:off x="551798" y="793773"/>
            <a:ext cx="3834612" cy="42644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smtClean="0">
                <a:solidFill>
                  <a:srgbClr val="0432FF"/>
                </a:solidFill>
                <a:latin typeface="Meiryo" charset="-128"/>
                <a:ea typeface="Meiryo" charset="-128"/>
                <a:cs typeface="Meiryo" charset="-128"/>
              </a:rPr>
              <a:t>得意な分野</a:t>
            </a:r>
            <a:endParaRPr lang="en-US" altLang="ja-JP" sz="2000" b="1" dirty="0" smtClean="0">
              <a:solidFill>
                <a:srgbClr val="0432FF"/>
              </a:solidFill>
              <a:latin typeface="Meiryo" charset="-128"/>
              <a:ea typeface="Meiryo" charset="-128"/>
              <a:cs typeface="Meiryo" charset="-128"/>
            </a:endParaRPr>
          </a:p>
        </p:txBody>
      </p:sp>
      <p:sp>
        <p:nvSpPr>
          <p:cNvPr id="19" name="正方形/長方形 18"/>
          <p:cNvSpPr/>
          <p:nvPr/>
        </p:nvSpPr>
        <p:spPr>
          <a:xfrm>
            <a:off x="4750235" y="793773"/>
            <a:ext cx="3834612" cy="42644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0000"/>
                </a:solidFill>
                <a:latin typeface="Meiryo" charset="-128"/>
                <a:ea typeface="Meiryo" charset="-128"/>
                <a:cs typeface="Meiryo" charset="-128"/>
              </a:rPr>
              <a:t>不得意な分野</a:t>
            </a:r>
            <a:endParaRPr kumimoji="1" lang="en-US" altLang="ja-JP" sz="2000" b="1" dirty="0" smtClean="0">
              <a:solidFill>
                <a:srgbClr val="FF0000"/>
              </a:solidFill>
              <a:latin typeface="Meiryo" charset="-128"/>
              <a:ea typeface="Meiryo" charset="-128"/>
              <a:cs typeface="Meiryo" charset="-128"/>
            </a:endParaRPr>
          </a:p>
        </p:txBody>
      </p:sp>
      <p:sp>
        <p:nvSpPr>
          <p:cNvPr id="22" name="正方形/長方形 21"/>
          <p:cNvSpPr/>
          <p:nvPr/>
        </p:nvSpPr>
        <p:spPr>
          <a:xfrm>
            <a:off x="4860033" y="1916113"/>
            <a:ext cx="3600400" cy="2192908"/>
          </a:xfrm>
          <a:prstGeom prst="rect">
            <a:avLst/>
          </a:prstGeom>
        </p:spPr>
        <p:txBody>
          <a:bodyPr wrap="square">
            <a:spAutoFit/>
          </a:bodyPr>
          <a:lstStyle/>
          <a:p>
            <a:r>
              <a:rPr lang="ja-JP" altLang="en-US" sz="1400" dirty="0">
                <a:solidFill>
                  <a:srgbClr val="FF0000"/>
                </a:solidFill>
                <a:latin typeface="Meiryo" charset="-128"/>
                <a:ea typeface="Meiryo" charset="-128"/>
                <a:cs typeface="Meiryo" charset="-128"/>
              </a:rPr>
              <a:t>全体が動的に変化し、結果の選択肢が限定できず完全な予測が困難なデータ</a:t>
            </a:r>
            <a:endParaRPr lang="en-US" altLang="ja-JP" sz="1400" dirty="0">
              <a:solidFill>
                <a:srgbClr val="FF0000"/>
              </a:solidFill>
              <a:latin typeface="Meiryo" charset="-128"/>
              <a:ea typeface="Meiryo" charset="-128"/>
              <a:cs typeface="Meiryo" charset="-128"/>
            </a:endParaRPr>
          </a:p>
          <a:p>
            <a:endParaRPr lang="en-US" altLang="ja-JP" sz="1050" dirty="0">
              <a:solidFill>
                <a:srgbClr val="FF0000"/>
              </a:solidFill>
              <a:latin typeface="Meiryo" charset="-128"/>
              <a:ea typeface="Meiryo" charset="-128"/>
              <a:cs typeface="Meiryo" charset="-128"/>
            </a:endParaRPr>
          </a:p>
          <a:p>
            <a:r>
              <a:rPr lang="ja-JP" altLang="en-US" sz="1600" dirty="0">
                <a:solidFill>
                  <a:srgbClr val="FF0000"/>
                </a:solidFill>
                <a:latin typeface="Meiryo" charset="-128"/>
                <a:ea typeface="Meiryo" charset="-128"/>
                <a:cs typeface="Meiryo" charset="-128"/>
              </a:rPr>
              <a:t>動画、一般的な常識を必要とする問題や物理的な動作を伴う問題など</a:t>
            </a:r>
            <a:endParaRPr lang="en-US" altLang="ja-JP" sz="1600" dirty="0">
              <a:solidFill>
                <a:srgbClr val="FF0000"/>
              </a:solidFill>
              <a:latin typeface="Meiryo" charset="-128"/>
              <a:ea typeface="Meiryo" charset="-128"/>
              <a:cs typeface="Meiryo" charset="-128"/>
            </a:endParaRPr>
          </a:p>
          <a:p>
            <a:endParaRPr lang="en-US" altLang="ja-JP"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a:solidFill>
                  <a:srgbClr val="FF0000"/>
                </a:solidFill>
                <a:latin typeface="Meiryo" charset="-128"/>
                <a:ea typeface="Meiryo" charset="-128"/>
                <a:cs typeface="Meiryo" charset="-128"/>
              </a:rPr>
              <a:t>手を放せばモノは下へ落ちる</a:t>
            </a:r>
            <a:endParaRPr lang="en-US" altLang="ja-JP" sz="1200"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a:solidFill>
                  <a:srgbClr val="FF0000"/>
                </a:solidFill>
                <a:latin typeface="Meiryo" charset="-128"/>
                <a:ea typeface="Meiryo" charset="-128"/>
                <a:cs typeface="Meiryo" charset="-128"/>
              </a:rPr>
              <a:t>高速道路で走行中に手を出すと危険だ</a:t>
            </a:r>
            <a:endParaRPr lang="en-US" altLang="ja-JP" sz="1200"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0000"/>
                </a:solidFill>
                <a:latin typeface="Meiryo" charset="-128"/>
                <a:ea typeface="Meiryo" charset="-128"/>
                <a:cs typeface="Meiryo" charset="-128"/>
              </a:rPr>
              <a:t>部屋で</a:t>
            </a:r>
            <a:r>
              <a:rPr lang="ja-JP" altLang="en-US" sz="1200" dirty="0">
                <a:solidFill>
                  <a:srgbClr val="FF0000"/>
                </a:solidFill>
                <a:latin typeface="Meiryo" charset="-128"/>
                <a:ea typeface="Meiryo" charset="-128"/>
                <a:cs typeface="Meiryo" charset="-128"/>
              </a:rPr>
              <a:t>ボールを投げても遠くには投げられない</a:t>
            </a:r>
            <a:endParaRPr lang="en-US" altLang="ja-JP" sz="1200" dirty="0">
              <a:solidFill>
                <a:srgbClr val="FF0000"/>
              </a:solidFill>
              <a:latin typeface="Meiryo" charset="-128"/>
              <a:ea typeface="Meiryo" charset="-128"/>
              <a:cs typeface="Meiryo" charset="-128"/>
            </a:endParaRPr>
          </a:p>
          <a:p>
            <a:r>
              <a:rPr lang="ja-JP" altLang="en-US" sz="1200" dirty="0">
                <a:solidFill>
                  <a:srgbClr val="FF0000"/>
                </a:solidFill>
                <a:latin typeface="Meiryo" charset="-128"/>
                <a:ea typeface="Meiryo" charset="-128"/>
                <a:cs typeface="Meiryo" charset="-128"/>
              </a:rPr>
              <a:t>　など</a:t>
            </a:r>
            <a:endParaRPr lang="en-US" altLang="ja-JP" sz="1200" dirty="0">
              <a:solidFill>
                <a:srgbClr val="FF0000"/>
              </a:solidFill>
              <a:latin typeface="Meiryo" charset="-128"/>
              <a:ea typeface="Meiryo" charset="-128"/>
              <a:cs typeface="Meiryo" charset="-128"/>
            </a:endParaRPr>
          </a:p>
        </p:txBody>
      </p:sp>
      <p:sp>
        <p:nvSpPr>
          <p:cNvPr id="23" name="正方形/長方形 22"/>
          <p:cNvSpPr/>
          <p:nvPr/>
        </p:nvSpPr>
        <p:spPr>
          <a:xfrm>
            <a:off x="4742927" y="4863235"/>
            <a:ext cx="3834612" cy="1034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chemeClr val="bg1"/>
                </a:solidFill>
                <a:latin typeface="Meiryo" charset="-128"/>
                <a:ea typeface="Meiryo" charset="-128"/>
                <a:cs typeface="Meiryo" charset="-128"/>
              </a:rPr>
              <a:t>不得意な分野も徐々に克服されつつはあるが、「特化型人工知能」では限界もあり、「汎用型人工知能」の成果をまたなければならない領域でもある。</a:t>
            </a:r>
            <a:endParaRPr kumimoji="1" lang="en-US" altLang="ja-JP" sz="1400" dirty="0" smtClean="0">
              <a:solidFill>
                <a:schemeClr val="bg1"/>
              </a:solidFill>
              <a:latin typeface="Meiryo" charset="-128"/>
              <a:ea typeface="Meiryo" charset="-128"/>
              <a:cs typeface="Meiryo" charset="-128"/>
            </a:endParaRPr>
          </a:p>
        </p:txBody>
      </p:sp>
      <p:sp>
        <p:nvSpPr>
          <p:cNvPr id="24" name="上矢印 23"/>
          <p:cNvSpPr/>
          <p:nvPr/>
        </p:nvSpPr>
        <p:spPr>
          <a:xfrm rot="10800000">
            <a:off x="6380210" y="4328575"/>
            <a:ext cx="560046" cy="472376"/>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屈折矢印 24"/>
          <p:cNvSpPr/>
          <p:nvPr/>
        </p:nvSpPr>
        <p:spPr>
          <a:xfrm>
            <a:off x="4499992" y="5959773"/>
            <a:ext cx="2432254" cy="565571"/>
          </a:xfrm>
          <a:prstGeom prst="bentUpArrow">
            <a:avLst>
              <a:gd name="adj1" fmla="val 50000"/>
              <a:gd name="adj2" fmla="val 48091"/>
              <a:gd name="adj3" fmla="val 3852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12838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コレ１枚でわかる人工知能とロボット</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latin typeface="Meiryo" charset="-128"/>
                <a:ea typeface="Meiryo" charset="-128"/>
                <a:cs typeface="Meiryo" charset="-128"/>
              </a:rPr>
              <a:t>4</a:t>
            </a:fld>
            <a:endParaRPr kumimoji="1" lang="ja-JP" altLang="en-US" dirty="0">
              <a:latin typeface="Meiryo" charset="-128"/>
              <a:ea typeface="Meiryo" charset="-128"/>
              <a:cs typeface="Meiryo" charset="-128"/>
            </a:endParaRPr>
          </a:p>
        </p:txBody>
      </p:sp>
      <p:sp>
        <p:nvSpPr>
          <p:cNvPr id="4" name="平行四辺形 3"/>
          <p:cNvSpPr/>
          <p:nvPr/>
        </p:nvSpPr>
        <p:spPr>
          <a:xfrm>
            <a:off x="331853" y="3711346"/>
            <a:ext cx="5832648" cy="2685161"/>
          </a:xfrm>
          <a:prstGeom prst="parallelogram">
            <a:avLst>
              <a:gd name="adj" fmla="val 99364"/>
            </a:avLst>
          </a:prstGeom>
          <a:solidFill>
            <a:srgbClr val="984807">
              <a:alpha val="48000"/>
            </a:srgbClr>
          </a:solidFill>
          <a:ln>
            <a:noFill/>
          </a:ln>
          <a:effectLst>
            <a:outerShdw blurRad="50800" dist="38100" dir="2700000" algn="tl" rotWithShape="0">
              <a:prstClr val="black">
                <a:alpha val="48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平行四辺形 4"/>
          <p:cNvSpPr/>
          <p:nvPr/>
        </p:nvSpPr>
        <p:spPr>
          <a:xfrm flipH="1">
            <a:off x="2996149" y="3711346"/>
            <a:ext cx="5832648" cy="2685161"/>
          </a:xfrm>
          <a:prstGeom prst="parallelogram">
            <a:avLst>
              <a:gd name="adj" fmla="val 99141"/>
            </a:avLst>
          </a:prstGeom>
          <a:solidFill>
            <a:srgbClr val="FF8000">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フリーフォーム 5"/>
          <p:cNvSpPr/>
          <p:nvPr/>
        </p:nvSpPr>
        <p:spPr>
          <a:xfrm>
            <a:off x="331853" y="874659"/>
            <a:ext cx="4862448" cy="2269323"/>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7" name="フリーフォーム 6"/>
          <p:cNvSpPr/>
          <p:nvPr/>
        </p:nvSpPr>
        <p:spPr>
          <a:xfrm flipH="1" flipV="1">
            <a:off x="3981451" y="874658"/>
            <a:ext cx="4847346" cy="2269323"/>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8" name="テキスト ボックス 7"/>
          <p:cNvSpPr txBox="1"/>
          <p:nvPr/>
        </p:nvSpPr>
        <p:spPr>
          <a:xfrm>
            <a:off x="502419" y="990494"/>
            <a:ext cx="2518638" cy="307777"/>
          </a:xfrm>
          <a:prstGeom prst="rect">
            <a:avLst/>
          </a:prstGeom>
          <a:noFill/>
        </p:spPr>
        <p:txBody>
          <a:bodyPr wrap="none" rtlCol="0">
            <a:spAutoFit/>
          </a:bodyPr>
          <a:lstStyle/>
          <a:p>
            <a:pPr algn="ctr"/>
            <a:r>
              <a:rPr kumimoji="1" lang="ja-JP" altLang="en-US" sz="1400" dirty="0" smtClean="0">
                <a:solidFill>
                  <a:srgbClr val="FFFFFF"/>
                </a:solidFill>
                <a:latin typeface="Meiryo" charset="-128"/>
                <a:ea typeface="Meiryo" charset="-128"/>
                <a:cs typeface="Meiryo" charset="-128"/>
              </a:rPr>
              <a:t>人間にしかできなかったこと</a:t>
            </a:r>
            <a:endParaRPr kumimoji="1" lang="ja-JP" altLang="en-US" sz="1400" dirty="0">
              <a:solidFill>
                <a:srgbClr val="FFFFFF"/>
              </a:solidFill>
              <a:latin typeface="Meiryo" charset="-128"/>
              <a:ea typeface="Meiryo" charset="-128"/>
              <a:cs typeface="Meiryo" charset="-128"/>
            </a:endParaRPr>
          </a:p>
        </p:txBody>
      </p:sp>
      <p:sp>
        <p:nvSpPr>
          <p:cNvPr id="10" name="テキスト ボックス 9"/>
          <p:cNvSpPr txBox="1"/>
          <p:nvPr/>
        </p:nvSpPr>
        <p:spPr>
          <a:xfrm>
            <a:off x="6393332" y="990494"/>
            <a:ext cx="2339102" cy="307777"/>
          </a:xfrm>
          <a:prstGeom prst="rect">
            <a:avLst/>
          </a:prstGeom>
          <a:noFill/>
        </p:spPr>
        <p:txBody>
          <a:bodyPr wrap="none" rtlCol="0">
            <a:spAutoFit/>
          </a:bodyPr>
          <a:lstStyle/>
          <a:p>
            <a:pPr algn="ctr"/>
            <a:r>
              <a:rPr kumimoji="1" lang="ja-JP" altLang="en-US" sz="1400" dirty="0" smtClean="0">
                <a:solidFill>
                  <a:srgbClr val="FFFFFF"/>
                </a:solidFill>
                <a:latin typeface="Meiryo" charset="-128"/>
                <a:ea typeface="Meiryo" charset="-128"/>
                <a:cs typeface="Meiryo" charset="-128"/>
              </a:rPr>
              <a:t>人間にはできなかったこと</a:t>
            </a:r>
            <a:endParaRPr kumimoji="1" lang="ja-JP" altLang="en-US" sz="1400" dirty="0">
              <a:solidFill>
                <a:srgbClr val="FFFFFF"/>
              </a:solidFill>
              <a:latin typeface="Meiryo" charset="-128"/>
              <a:ea typeface="Meiryo" charset="-128"/>
              <a:cs typeface="Meiryo" charset="-128"/>
            </a:endParaRPr>
          </a:p>
        </p:txBody>
      </p:sp>
      <p:sp>
        <p:nvSpPr>
          <p:cNvPr id="11" name="テキスト ボックス 10"/>
          <p:cNvSpPr txBox="1"/>
          <p:nvPr/>
        </p:nvSpPr>
        <p:spPr>
          <a:xfrm>
            <a:off x="457200" y="1282828"/>
            <a:ext cx="2646878" cy="584775"/>
          </a:xfrm>
          <a:prstGeom prst="rect">
            <a:avLst/>
          </a:prstGeom>
          <a:noFill/>
        </p:spPr>
        <p:txBody>
          <a:bodyPr wrap="none" rtlCol="0">
            <a:spAutoFit/>
          </a:bodyPr>
          <a:lstStyle/>
          <a:p>
            <a:r>
              <a:rPr kumimoji="1" lang="ja-JP" altLang="en-US" sz="3200" b="1" dirty="0" smtClean="0">
                <a:solidFill>
                  <a:srgbClr val="FFFFFF"/>
                </a:solidFill>
                <a:latin typeface="Meiryo" charset="-128"/>
                <a:ea typeface="Meiryo" charset="-128"/>
                <a:cs typeface="Meiryo" charset="-128"/>
              </a:rPr>
              <a:t>作業の効率化</a:t>
            </a:r>
            <a:endParaRPr kumimoji="1" lang="ja-JP" altLang="en-US" sz="3200" b="1" dirty="0">
              <a:solidFill>
                <a:srgbClr val="FFFFFF"/>
              </a:solidFill>
              <a:latin typeface="Meiryo" charset="-128"/>
              <a:ea typeface="Meiryo" charset="-128"/>
              <a:cs typeface="Meiryo" charset="-128"/>
            </a:endParaRPr>
          </a:p>
        </p:txBody>
      </p:sp>
      <p:sp>
        <p:nvSpPr>
          <p:cNvPr id="12" name="テキスト ボックス 11"/>
          <p:cNvSpPr txBox="1"/>
          <p:nvPr/>
        </p:nvSpPr>
        <p:spPr>
          <a:xfrm>
            <a:off x="6462447" y="1284446"/>
            <a:ext cx="2236510" cy="584775"/>
          </a:xfrm>
          <a:prstGeom prst="rect">
            <a:avLst/>
          </a:prstGeom>
          <a:noFill/>
        </p:spPr>
        <p:txBody>
          <a:bodyPr wrap="none" rtlCol="0">
            <a:spAutoFit/>
          </a:bodyPr>
          <a:lstStyle/>
          <a:p>
            <a:pPr algn="r"/>
            <a:r>
              <a:rPr kumimoji="1" lang="ja-JP" altLang="en-US" sz="3200" b="1" dirty="0" smtClean="0">
                <a:solidFill>
                  <a:srgbClr val="FFFFFF"/>
                </a:solidFill>
                <a:latin typeface="Meiryo" charset="-128"/>
                <a:ea typeface="Meiryo" charset="-128"/>
                <a:cs typeface="Meiryo" charset="-128"/>
              </a:rPr>
              <a:t>能力の拡張</a:t>
            </a:r>
            <a:endParaRPr kumimoji="1" lang="ja-JP" altLang="en-US" sz="3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759831" y="2000076"/>
            <a:ext cx="1338828" cy="923330"/>
          </a:xfrm>
          <a:prstGeom prst="rect">
            <a:avLst/>
          </a:prstGeom>
          <a:noFill/>
        </p:spPr>
        <p:txBody>
          <a:bodyPr wrap="none" rtlCol="0">
            <a:spAutoFit/>
          </a:bodyPr>
          <a:lstStyle/>
          <a:p>
            <a:pPr algn="ctr"/>
            <a:r>
              <a:rPr kumimoji="1" lang="ja-JP" altLang="en-US" dirty="0" smtClean="0">
                <a:solidFill>
                  <a:srgbClr val="FFFFFF"/>
                </a:solidFill>
                <a:latin typeface="Meiryo" charset="-128"/>
                <a:ea typeface="Meiryo" charset="-128"/>
                <a:cs typeface="Meiryo" charset="-128"/>
              </a:rPr>
              <a:t>運転手</a:t>
            </a:r>
            <a:endParaRPr kumimoji="1"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工場作業者</a:t>
            </a:r>
            <a:endParaRPr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兵士</a:t>
            </a:r>
            <a:endParaRPr kumimoji="1" lang="ja-JP" altLang="en-US" dirty="0">
              <a:solidFill>
                <a:srgbClr val="FFFFFF"/>
              </a:solidFill>
              <a:latin typeface="Meiryo" charset="-128"/>
              <a:ea typeface="Meiryo" charset="-128"/>
              <a:cs typeface="Meiryo" charset="-128"/>
            </a:endParaRPr>
          </a:p>
        </p:txBody>
      </p:sp>
      <p:sp>
        <p:nvSpPr>
          <p:cNvPr id="14" name="テキスト ボックス 13"/>
          <p:cNvSpPr txBox="1"/>
          <p:nvPr/>
        </p:nvSpPr>
        <p:spPr>
          <a:xfrm>
            <a:off x="2996149" y="2000076"/>
            <a:ext cx="1107996" cy="923330"/>
          </a:xfrm>
          <a:prstGeom prst="rect">
            <a:avLst/>
          </a:prstGeom>
          <a:noFill/>
        </p:spPr>
        <p:txBody>
          <a:bodyPr wrap="none" rtlCol="0">
            <a:spAutoFit/>
          </a:bodyPr>
          <a:lstStyle/>
          <a:p>
            <a:pPr algn="ctr"/>
            <a:r>
              <a:rPr lang="ja-JP" altLang="en-US" dirty="0" smtClean="0">
                <a:solidFill>
                  <a:srgbClr val="FFFFFF"/>
                </a:solidFill>
                <a:latin typeface="Meiryo" charset="-128"/>
                <a:ea typeface="Meiryo" charset="-128"/>
                <a:cs typeface="Meiryo" charset="-128"/>
              </a:rPr>
              <a:t>音声認識</a:t>
            </a:r>
            <a:endParaRPr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文脈理解</a:t>
            </a:r>
          </a:p>
          <a:p>
            <a:pPr algn="ctr"/>
            <a:r>
              <a:rPr kumimoji="1" lang="ja-JP" altLang="en-US" dirty="0" smtClean="0">
                <a:solidFill>
                  <a:srgbClr val="FFFFFF"/>
                </a:solidFill>
                <a:latin typeface="Meiryo" charset="-128"/>
                <a:ea typeface="Meiryo" charset="-128"/>
                <a:cs typeface="Meiryo" charset="-128"/>
              </a:rPr>
              <a:t>検索代行</a:t>
            </a:r>
            <a:endParaRPr kumimoji="1" lang="en-US" altLang="ja-JP" dirty="0" smtClean="0">
              <a:solidFill>
                <a:srgbClr val="FFFFFF"/>
              </a:solidFill>
              <a:latin typeface="Meiryo" charset="-128"/>
              <a:ea typeface="Meiryo" charset="-128"/>
              <a:cs typeface="Meiryo" charset="-128"/>
            </a:endParaRPr>
          </a:p>
        </p:txBody>
      </p:sp>
      <p:sp>
        <p:nvSpPr>
          <p:cNvPr id="15" name="テキスト ボックス 14"/>
          <p:cNvSpPr txBox="1"/>
          <p:nvPr/>
        </p:nvSpPr>
        <p:spPr>
          <a:xfrm>
            <a:off x="4971057" y="2001228"/>
            <a:ext cx="1800493" cy="923330"/>
          </a:xfrm>
          <a:prstGeom prst="rect">
            <a:avLst/>
          </a:prstGeom>
          <a:noFill/>
        </p:spPr>
        <p:txBody>
          <a:bodyPr wrap="none" rtlCol="0">
            <a:spAutoFit/>
          </a:bodyPr>
          <a:lstStyle/>
          <a:p>
            <a:pPr algn="ctr"/>
            <a:r>
              <a:rPr kumimoji="1" lang="ja-JP" altLang="en-US" dirty="0" smtClean="0">
                <a:solidFill>
                  <a:srgbClr val="FFFFFF"/>
                </a:solidFill>
                <a:latin typeface="Meiryo" charset="-128"/>
                <a:ea typeface="Meiryo" charset="-128"/>
                <a:cs typeface="Meiryo" charset="-128"/>
              </a:rPr>
              <a:t>知識蓄積</a:t>
            </a:r>
            <a:endParaRPr kumimoji="1"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関係付け・解釈</a:t>
            </a:r>
            <a:endParaRPr kumimoji="1"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選択・判断</a:t>
            </a:r>
            <a:endParaRPr kumimoji="1" lang="en-US" altLang="ja-JP" dirty="0" smtClean="0">
              <a:solidFill>
                <a:srgbClr val="FFFFFF"/>
              </a:solidFill>
              <a:latin typeface="Meiryo" charset="-128"/>
              <a:ea typeface="Meiryo" charset="-128"/>
              <a:cs typeface="Meiryo" charset="-128"/>
            </a:endParaRPr>
          </a:p>
        </p:txBody>
      </p:sp>
      <p:sp>
        <p:nvSpPr>
          <p:cNvPr id="16" name="テキスト ボックス 15"/>
          <p:cNvSpPr txBox="1"/>
          <p:nvPr/>
        </p:nvSpPr>
        <p:spPr>
          <a:xfrm>
            <a:off x="6876647" y="2001614"/>
            <a:ext cx="1800493" cy="923330"/>
          </a:xfrm>
          <a:prstGeom prst="rect">
            <a:avLst/>
          </a:prstGeom>
          <a:noFill/>
        </p:spPr>
        <p:txBody>
          <a:bodyPr wrap="none" rtlCol="0">
            <a:spAutoFit/>
          </a:bodyPr>
          <a:lstStyle/>
          <a:p>
            <a:pPr algn="ctr"/>
            <a:r>
              <a:rPr kumimoji="1" lang="ja-JP" altLang="en-US" dirty="0" smtClean="0">
                <a:solidFill>
                  <a:srgbClr val="FFFFFF"/>
                </a:solidFill>
                <a:latin typeface="Meiryo" charset="-128"/>
                <a:ea typeface="Meiryo" charset="-128"/>
                <a:cs typeface="Meiryo" charset="-128"/>
              </a:rPr>
              <a:t>観察・監視</a:t>
            </a:r>
            <a:endParaRPr kumimoji="1"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能力強化・補完</a:t>
            </a:r>
            <a:endParaRPr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介助</a:t>
            </a:r>
            <a:r>
              <a:rPr lang="ja-JP" altLang="en-US" dirty="0">
                <a:solidFill>
                  <a:srgbClr val="FFFFFF"/>
                </a:solidFill>
                <a:latin typeface="Meiryo" charset="-128"/>
                <a:ea typeface="Meiryo" charset="-128"/>
                <a:cs typeface="Meiryo" charset="-128"/>
              </a:rPr>
              <a:t>・</a:t>
            </a:r>
            <a:r>
              <a:rPr lang="ja-JP" altLang="en-US" dirty="0" smtClean="0">
                <a:solidFill>
                  <a:srgbClr val="FFFFFF"/>
                </a:solidFill>
                <a:latin typeface="Meiryo" charset="-128"/>
                <a:ea typeface="Meiryo" charset="-128"/>
                <a:cs typeface="Meiryo" charset="-128"/>
              </a:rPr>
              <a:t>補助</a:t>
            </a:r>
            <a:endParaRPr lang="en-US" altLang="ja-JP" dirty="0" smtClean="0">
              <a:solidFill>
                <a:srgbClr val="FFFFFF"/>
              </a:solidFill>
              <a:latin typeface="Meiryo" charset="-128"/>
              <a:ea typeface="Meiryo" charset="-128"/>
              <a:cs typeface="Meiryo" charset="-128"/>
            </a:endParaRPr>
          </a:p>
        </p:txBody>
      </p:sp>
      <p:pic>
        <p:nvPicPr>
          <p:cNvPr id="17" name="図 16"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911081" y="3711346"/>
            <a:ext cx="3338488" cy="1666281"/>
          </a:xfrm>
          <a:prstGeom prst="rect">
            <a:avLst/>
          </a:prstGeom>
        </p:spPr>
      </p:pic>
      <p:sp>
        <p:nvSpPr>
          <p:cNvPr id="18" name="テキスト ボックス 17"/>
          <p:cNvSpPr txBox="1"/>
          <p:nvPr/>
        </p:nvSpPr>
        <p:spPr>
          <a:xfrm>
            <a:off x="3667254" y="4189243"/>
            <a:ext cx="1826141" cy="769441"/>
          </a:xfrm>
          <a:prstGeom prst="rect">
            <a:avLst/>
          </a:prstGeom>
          <a:noFill/>
        </p:spPr>
        <p:txBody>
          <a:bodyPr wrap="none" rtlCol="0">
            <a:spAutoFit/>
          </a:bodyPr>
          <a:lstStyle/>
          <a:p>
            <a:pPr algn="ctr"/>
            <a:r>
              <a:rPr kumimoji="1" lang="ja-JP" altLang="en-US" sz="3200" b="1"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3200" b="1"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Artificial Intelligence</a:t>
            </a:r>
            <a:endPar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9" name="上矢印 18"/>
          <p:cNvSpPr/>
          <p:nvPr/>
        </p:nvSpPr>
        <p:spPr>
          <a:xfrm>
            <a:off x="2996150" y="3223212"/>
            <a:ext cx="3168352" cy="398666"/>
          </a:xfrm>
          <a:prstGeom prst="upArrow">
            <a:avLst>
              <a:gd name="adj1" fmla="val 779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flipH="1">
            <a:off x="5493395" y="5865958"/>
            <a:ext cx="3370400" cy="584775"/>
          </a:xfrm>
          <a:prstGeom prst="rect">
            <a:avLst/>
          </a:prstGeom>
          <a:noFill/>
        </p:spPr>
        <p:txBody>
          <a:bodyPr wrap="square" rtlCol="0">
            <a:spAutoFit/>
          </a:bodyPr>
          <a:lstStyle/>
          <a:p>
            <a:r>
              <a:rPr lang="ja-JP" altLang="ja-JP" sz="1600" dirty="0">
                <a:solidFill>
                  <a:schemeClr val="bg1"/>
                </a:solidFill>
                <a:latin typeface="Meiryo" charset="-128"/>
                <a:ea typeface="Meiryo" charset="-128"/>
                <a:cs typeface="Meiryo" charset="-128"/>
              </a:rPr>
              <a:t>人に代わって作業を</a:t>
            </a:r>
            <a:r>
              <a:rPr lang="ja-JP" altLang="ja-JP" sz="1600" dirty="0" smtClean="0">
                <a:solidFill>
                  <a:schemeClr val="bg1"/>
                </a:solidFill>
                <a:latin typeface="Meiryo" charset="-128"/>
                <a:ea typeface="Meiryo" charset="-128"/>
                <a:cs typeface="Meiryo" charset="-128"/>
              </a:rPr>
              <a:t>行う</a:t>
            </a:r>
            <a:endParaRPr lang="en-US" altLang="ja-JP" sz="1600" dirty="0" smtClean="0">
              <a:solidFill>
                <a:schemeClr val="bg1"/>
              </a:solidFill>
              <a:latin typeface="Meiryo" charset="-128"/>
              <a:ea typeface="Meiryo" charset="-128"/>
              <a:cs typeface="Meiryo" charset="-128"/>
            </a:endParaRPr>
          </a:p>
          <a:p>
            <a:r>
              <a:rPr lang="ja-JP" altLang="en-US" sz="1600" dirty="0" smtClean="0">
                <a:solidFill>
                  <a:schemeClr val="bg1"/>
                </a:solidFill>
                <a:latin typeface="Meiryo" charset="-128"/>
                <a:ea typeface="Meiryo" charset="-128"/>
                <a:cs typeface="Meiryo" charset="-128"/>
              </a:rPr>
              <a:t>　</a:t>
            </a:r>
            <a:r>
              <a:rPr lang="ja-JP" altLang="ja-JP" sz="1600" dirty="0" smtClean="0">
                <a:solidFill>
                  <a:schemeClr val="bg1"/>
                </a:solidFill>
                <a:latin typeface="Meiryo" charset="-128"/>
                <a:ea typeface="Meiryo" charset="-128"/>
                <a:cs typeface="Meiryo" charset="-128"/>
              </a:rPr>
              <a:t>コンピューター</a:t>
            </a:r>
            <a:r>
              <a:rPr lang="ja-JP" altLang="ja-JP" sz="1600" dirty="0">
                <a:solidFill>
                  <a:schemeClr val="bg1"/>
                </a:solidFill>
                <a:latin typeface="Meiryo" charset="-128"/>
                <a:ea typeface="Meiryo" charset="-128"/>
                <a:cs typeface="Meiryo" charset="-128"/>
              </a:rPr>
              <a:t>・プログラム </a:t>
            </a:r>
            <a:endParaRPr kumimoji="1" lang="ja-JP" altLang="en-US" sz="1600" dirty="0">
              <a:solidFill>
                <a:schemeClr val="bg1"/>
              </a:solidFill>
              <a:latin typeface="Meiryo" charset="-128"/>
              <a:ea typeface="Meiryo" charset="-128"/>
              <a:cs typeface="Meiryo" charset="-128"/>
            </a:endParaRPr>
          </a:p>
        </p:txBody>
      </p:sp>
      <p:sp>
        <p:nvSpPr>
          <p:cNvPr id="21" name="テキスト ボックス 20"/>
          <p:cNvSpPr txBox="1"/>
          <p:nvPr/>
        </p:nvSpPr>
        <p:spPr>
          <a:xfrm flipH="1">
            <a:off x="899592" y="5868561"/>
            <a:ext cx="2792882" cy="584775"/>
          </a:xfrm>
          <a:prstGeom prst="rect">
            <a:avLst/>
          </a:prstGeom>
          <a:noFill/>
        </p:spPr>
        <p:txBody>
          <a:bodyPr wrap="square" rtlCol="0">
            <a:spAutoFit/>
          </a:bodyPr>
          <a:lstStyle/>
          <a:p>
            <a:r>
              <a:rPr lang="ja-JP" altLang="en-US" sz="1600" dirty="0" smtClean="0">
                <a:solidFill>
                  <a:schemeClr val="bg1"/>
                </a:solidFill>
                <a:latin typeface="Meiryo" charset="-128"/>
                <a:ea typeface="Meiryo" charset="-128"/>
                <a:cs typeface="Meiryo" charset="-128"/>
              </a:rPr>
              <a:t>人に代わって作業を行う</a:t>
            </a:r>
            <a:endParaRPr lang="en-US" altLang="ja-JP" sz="1600" dirty="0" smtClean="0">
              <a:solidFill>
                <a:schemeClr val="bg1"/>
              </a:solidFill>
              <a:latin typeface="Meiryo" charset="-128"/>
              <a:ea typeface="Meiryo" charset="-128"/>
              <a:cs typeface="Meiryo" charset="-128"/>
            </a:endParaRPr>
          </a:p>
          <a:p>
            <a:r>
              <a:rPr lang="ja-JP" altLang="en-US" sz="1600" dirty="0" smtClean="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a:t>
            </a:r>
            <a:r>
              <a:rPr lang="ja-JP" altLang="en-US" sz="1600" dirty="0" smtClean="0">
                <a:solidFill>
                  <a:schemeClr val="bg1"/>
                </a:solidFill>
                <a:latin typeface="Meiryo" charset="-128"/>
                <a:ea typeface="Meiryo" charset="-128"/>
                <a:cs typeface="Meiryo" charset="-128"/>
              </a:rPr>
              <a:t>機械的駆動装置</a:t>
            </a:r>
            <a:r>
              <a:rPr lang="ja-JP" altLang="ja-JP" sz="1600" dirty="0" smtClean="0">
                <a:solidFill>
                  <a:schemeClr val="bg1"/>
                </a:solidFill>
                <a:latin typeface="Meiryo" charset="-128"/>
                <a:ea typeface="Meiryo" charset="-128"/>
                <a:cs typeface="Meiryo" charset="-128"/>
              </a:rPr>
              <a:t> </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flipH="1">
            <a:off x="1514640" y="5322499"/>
            <a:ext cx="2792882" cy="584775"/>
          </a:xfrm>
          <a:prstGeom prst="rect">
            <a:avLst/>
          </a:prstGeom>
          <a:noFill/>
        </p:spPr>
        <p:txBody>
          <a:bodyPr wrap="square" rtlCol="0">
            <a:spAutoFit/>
          </a:bodyPr>
          <a:lstStyle/>
          <a:p>
            <a:r>
              <a:rPr lang="ja-JP" altLang="en-US" sz="1600" b="1" dirty="0" smtClean="0">
                <a:solidFill>
                  <a:schemeClr val="bg1"/>
                </a:solidFill>
                <a:latin typeface="Meiryo" charset="-128"/>
                <a:ea typeface="Meiryo" charset="-128"/>
                <a:cs typeface="Meiryo" charset="-128"/>
              </a:rPr>
              <a:t>ハードウェア・ロボット</a:t>
            </a:r>
            <a:endParaRPr lang="en-US" altLang="ja-JP" sz="1600" b="1" dirty="0" smtClean="0">
              <a:solidFill>
                <a:schemeClr val="bg1"/>
              </a:solidFill>
              <a:latin typeface="Meiryo" charset="-128"/>
              <a:ea typeface="Meiryo" charset="-128"/>
              <a:cs typeface="Meiryo" charset="-128"/>
            </a:endParaRPr>
          </a:p>
          <a:p>
            <a:r>
              <a:rPr kumimoji="1" lang="ja-JP" altLang="en-US" sz="1600" b="1" dirty="0" smtClean="0">
                <a:solidFill>
                  <a:schemeClr val="bg1"/>
                </a:solidFill>
                <a:latin typeface="Meiryo" charset="-128"/>
                <a:ea typeface="Meiryo" charset="-128"/>
                <a:cs typeface="Meiryo" charset="-128"/>
              </a:rPr>
              <a:t>またはスマート・マシン</a:t>
            </a:r>
            <a:endParaRPr kumimoji="1" lang="ja-JP" altLang="en-US" sz="1600" b="1" dirty="0">
              <a:solidFill>
                <a:schemeClr val="bg1"/>
              </a:solidFill>
              <a:latin typeface="Meiryo" charset="-128"/>
              <a:ea typeface="Meiryo" charset="-128"/>
              <a:cs typeface="Meiryo" charset="-128"/>
            </a:endParaRPr>
          </a:p>
        </p:txBody>
      </p:sp>
      <p:sp>
        <p:nvSpPr>
          <p:cNvPr id="23" name="テキスト ボックス 22"/>
          <p:cNvSpPr txBox="1"/>
          <p:nvPr/>
        </p:nvSpPr>
        <p:spPr>
          <a:xfrm flipH="1">
            <a:off x="5185956" y="5318394"/>
            <a:ext cx="2792882" cy="584775"/>
          </a:xfrm>
          <a:prstGeom prst="rect">
            <a:avLst/>
          </a:prstGeom>
          <a:noFill/>
        </p:spPr>
        <p:txBody>
          <a:bodyPr wrap="square" rtlCol="0">
            <a:spAutoFit/>
          </a:bodyPr>
          <a:lstStyle/>
          <a:p>
            <a:r>
              <a:rPr lang="ja-JP" altLang="en-US" sz="1600" b="1" dirty="0" smtClean="0">
                <a:solidFill>
                  <a:schemeClr val="bg1"/>
                </a:solidFill>
                <a:latin typeface="Meiryo" charset="-128"/>
                <a:ea typeface="Meiryo" charset="-128"/>
                <a:cs typeface="Meiryo" charset="-128"/>
              </a:rPr>
              <a:t>ソフトウエア・ロボット</a:t>
            </a:r>
            <a:endParaRPr lang="en-US" altLang="ja-JP" sz="1600" b="1" dirty="0" smtClean="0">
              <a:solidFill>
                <a:schemeClr val="bg1"/>
              </a:solidFill>
              <a:latin typeface="Meiryo" charset="-128"/>
              <a:ea typeface="Meiryo" charset="-128"/>
              <a:cs typeface="Meiryo" charset="-128"/>
            </a:endParaRPr>
          </a:p>
          <a:p>
            <a:r>
              <a:rPr kumimoji="1" lang="ja-JP" altLang="en-US" sz="1600" b="1" dirty="0" smtClean="0">
                <a:solidFill>
                  <a:schemeClr val="bg1"/>
                </a:solidFill>
                <a:latin typeface="Meiryo" charset="-128"/>
                <a:ea typeface="Meiryo" charset="-128"/>
                <a:cs typeface="Meiryo" charset="-128"/>
              </a:rPr>
              <a:t>　　　　　またはボット</a:t>
            </a:r>
            <a:endParaRPr kumimoji="1" lang="ja-JP" altLang="en-US" sz="1600" b="1" dirty="0">
              <a:solidFill>
                <a:schemeClr val="bg1"/>
              </a:solidFill>
              <a:latin typeface="Meiryo" charset="-128"/>
              <a:ea typeface="Meiryo" charset="-128"/>
              <a:cs typeface="Meiryo" charset="-128"/>
            </a:endParaRPr>
          </a:p>
        </p:txBody>
      </p:sp>
      <p:pic>
        <p:nvPicPr>
          <p:cNvPr id="24" name="図 23"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2720" y="4763477"/>
            <a:ext cx="766137" cy="525836"/>
          </a:xfrm>
          <a:prstGeom prst="rect">
            <a:avLst/>
          </a:prstGeom>
        </p:spPr>
      </p:pic>
      <p:grpSp>
        <p:nvGrpSpPr>
          <p:cNvPr id="25" name="図形グループ 24"/>
          <p:cNvGrpSpPr/>
          <p:nvPr/>
        </p:nvGrpSpPr>
        <p:grpSpPr>
          <a:xfrm>
            <a:off x="2118379" y="4672651"/>
            <a:ext cx="537381" cy="619953"/>
            <a:chOff x="921147" y="2673903"/>
            <a:chExt cx="2035043" cy="2195257"/>
          </a:xfrm>
        </p:grpSpPr>
        <p:sp>
          <p:nvSpPr>
            <p:cNvPr id="26" name="台形 2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図形グループ 27"/>
            <p:cNvGrpSpPr/>
            <p:nvPr/>
          </p:nvGrpSpPr>
          <p:grpSpPr>
            <a:xfrm rot="18523230">
              <a:off x="289583" y="3305467"/>
              <a:ext cx="1602719" cy="339591"/>
              <a:chOff x="1084045" y="2295821"/>
              <a:chExt cx="1399064" cy="288032"/>
            </a:xfrm>
          </p:grpSpPr>
          <p:grpSp>
            <p:nvGrpSpPr>
              <p:cNvPr id="33" name="図形グループ 32"/>
              <p:cNvGrpSpPr/>
              <p:nvPr/>
            </p:nvGrpSpPr>
            <p:grpSpPr>
              <a:xfrm>
                <a:off x="1084045" y="2295821"/>
                <a:ext cx="1399064" cy="288032"/>
                <a:chOff x="531457" y="2456892"/>
                <a:chExt cx="1399064" cy="288032"/>
              </a:xfrm>
            </p:grpSpPr>
            <p:sp>
              <p:nvSpPr>
                <p:cNvPr id="35" name="正方形/長方形 3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4" name="円/楕円 3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 name="円/楕円 2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5771612" y="4694346"/>
            <a:ext cx="477957" cy="559890"/>
            <a:chOff x="2667295" y="1059799"/>
            <a:chExt cx="681672" cy="722281"/>
          </a:xfrm>
        </p:grpSpPr>
        <p:sp>
          <p:nvSpPr>
            <p:cNvPr id="38" name="角丸四角形 3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9" name="図 38"/>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0" name="図形グループ 39"/>
          <p:cNvGrpSpPr/>
          <p:nvPr/>
        </p:nvGrpSpPr>
        <p:grpSpPr>
          <a:xfrm>
            <a:off x="5849897" y="4791086"/>
            <a:ext cx="245497" cy="550755"/>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3" name="図形グループ 42"/>
          <p:cNvGrpSpPr/>
          <p:nvPr/>
        </p:nvGrpSpPr>
        <p:grpSpPr>
          <a:xfrm>
            <a:off x="2573947" y="4341078"/>
            <a:ext cx="924910" cy="344010"/>
            <a:chOff x="4256600" y="3356991"/>
            <a:chExt cx="3409410" cy="1039312"/>
          </a:xfrm>
        </p:grpSpPr>
        <p:sp>
          <p:nvSpPr>
            <p:cNvPr id="44" name="正方形/長方形 43"/>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リーフォーム 44"/>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リーフォーム 45"/>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47"/>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57" name="フリーフォーム 56"/>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リーフォーム 57"/>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手作業 58"/>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フリーフォーム 60"/>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52" name="フリーフォーム 51"/>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リーフォーム 52"/>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手作業 53"/>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リーフォーム 55"/>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0" name="正方形/長方形 49"/>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2" name="図形グループ 61"/>
          <p:cNvGrpSpPr/>
          <p:nvPr/>
        </p:nvGrpSpPr>
        <p:grpSpPr>
          <a:xfrm>
            <a:off x="6564468" y="4710489"/>
            <a:ext cx="207082" cy="398736"/>
            <a:chOff x="1140657" y="4229811"/>
            <a:chExt cx="341289" cy="550466"/>
          </a:xfrm>
        </p:grpSpPr>
        <p:sp>
          <p:nvSpPr>
            <p:cNvPr id="63" name="角丸四角形 6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4" name="図 63"/>
            <p:cNvPicPr>
              <a:picLocks noChangeAspect="1"/>
            </p:cNvPicPr>
            <p:nvPr/>
          </p:nvPicPr>
          <p:blipFill>
            <a:blip r:embed="rId6">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65" name="図形グループ 64"/>
          <p:cNvGrpSpPr/>
          <p:nvPr/>
        </p:nvGrpSpPr>
        <p:grpSpPr>
          <a:xfrm>
            <a:off x="6702110" y="4789802"/>
            <a:ext cx="245497" cy="550755"/>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68" name="図 67" descr="design_img_f_1133791_s.png"/>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629354" y="3930170"/>
            <a:ext cx="1090566" cy="946776"/>
          </a:xfrm>
          <a:prstGeom prst="rect">
            <a:avLst/>
          </a:prstGeom>
          <a:ln>
            <a:noFill/>
          </a:ln>
          <a:effectLst>
            <a:outerShdw blurRad="292100" dist="139700" dir="2700000" algn="tl" rotWithShape="0">
              <a:srgbClr val="333333">
                <a:alpha val="65000"/>
              </a:srgbClr>
            </a:outerShdw>
          </a:effectLst>
        </p:spPr>
      </p:pic>
      <p:sp>
        <p:nvSpPr>
          <p:cNvPr id="69" name="テキスト ボックス 68"/>
          <p:cNvSpPr txBox="1"/>
          <p:nvPr/>
        </p:nvSpPr>
        <p:spPr>
          <a:xfrm flipH="1">
            <a:off x="5661792" y="4274221"/>
            <a:ext cx="1019776" cy="276999"/>
          </a:xfrm>
          <a:prstGeom prst="rect">
            <a:avLst/>
          </a:prstGeom>
          <a:noFill/>
        </p:spPr>
        <p:txBody>
          <a:bodyPr wrap="square" rtlCol="0">
            <a:spAutoFit/>
          </a:bodyPr>
          <a:lstStyle/>
          <a:p>
            <a:pPr algn="ctr"/>
            <a:r>
              <a:rPr lang="ja-JP" altLang="en-US" sz="1200" smtClean="0">
                <a:solidFill>
                  <a:schemeClr val="bg1"/>
                </a:solidFill>
                <a:latin typeface="Meiryo" charset="-128"/>
                <a:ea typeface="Meiryo" charset="-128"/>
                <a:cs typeface="Meiryo" charset="-128"/>
              </a:rPr>
              <a:t>知的作業</a:t>
            </a:r>
            <a:endParaRPr lang="en-US" altLang="ja-JP" sz="1200" dirty="0" smtClean="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184645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各社が機械学習サービスをクラウドで提供</a:t>
            </a:r>
          </a:p>
        </p:txBody>
      </p:sp>
      <p:sp>
        <p:nvSpPr>
          <p:cNvPr id="4" name="正方形/長方形 3"/>
          <p:cNvSpPr/>
          <p:nvPr/>
        </p:nvSpPr>
        <p:spPr>
          <a:xfrm>
            <a:off x="667819" y="1417834"/>
            <a:ext cx="3750067" cy="789717"/>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smtClean="0">
                <a:solidFill>
                  <a:schemeClr val="bg1"/>
                </a:solidFill>
              </a:rPr>
              <a:t>AWS/Amazon AI</a:t>
            </a:r>
            <a:endParaRPr kumimoji="1" lang="ja-JP" altLang="en-US" dirty="0">
              <a:solidFill>
                <a:schemeClr val="bg1"/>
              </a:solidFill>
            </a:endParaRPr>
          </a:p>
        </p:txBody>
      </p:sp>
      <p:sp>
        <p:nvSpPr>
          <p:cNvPr id="5" name="正方形/長方形 4"/>
          <p:cNvSpPr/>
          <p:nvPr/>
        </p:nvSpPr>
        <p:spPr>
          <a:xfrm>
            <a:off x="4687584" y="2207550"/>
            <a:ext cx="3750067" cy="1429502"/>
          </a:xfrm>
          <a:prstGeom prst="rect">
            <a:avLst/>
          </a:prstGeom>
          <a:ln>
            <a:solidFill>
              <a:schemeClr val="accent3"/>
            </a:solidFill>
          </a:ln>
          <a:effectLst>
            <a:outerShdw blurRad="50800" dist="38100" dir="2700000" algn="tl" rotWithShape="0">
              <a:prstClr val="black">
                <a:alpha val="40000"/>
              </a:prstClr>
            </a:outerShdw>
          </a:effectLst>
        </p:spPr>
        <p:txBody>
          <a:bodyPr rtlCol="0" anchor="ctr">
            <a:noAutofit/>
          </a:bodyPr>
          <a:lstStyle/>
          <a:p>
            <a:r>
              <a:rPr lang="ja-JP" altLang="en-US" sz="900" dirty="0" smtClean="0">
                <a:latin typeface="Meiryo" charset="-128"/>
                <a:ea typeface="Meiryo" charset="-128"/>
                <a:cs typeface="Meiryo" charset="-128"/>
              </a:rPr>
              <a:t>自然</a:t>
            </a:r>
            <a:r>
              <a:rPr lang="ja-JP" altLang="en-US" sz="900" dirty="0">
                <a:latin typeface="Meiryo" charset="-128"/>
                <a:ea typeface="Meiryo" charset="-128"/>
                <a:cs typeface="Meiryo" charset="-128"/>
              </a:rPr>
              <a:t>言語による質問を理解し、回答を学習し人間の意思決定を支援する「コグニティブ・コンピューティング・システム（</a:t>
            </a:r>
            <a:r>
              <a:rPr lang="en-US" altLang="ja-JP" sz="900" dirty="0">
                <a:latin typeface="Meiryo" charset="-128"/>
                <a:ea typeface="Meiryo" charset="-128"/>
                <a:cs typeface="Meiryo" charset="-128"/>
              </a:rPr>
              <a:t>Cognitive Computing System</a:t>
            </a:r>
            <a:r>
              <a:rPr lang="ja-JP" altLang="en-US" sz="900" dirty="0">
                <a:latin typeface="Meiryo" charset="-128"/>
                <a:ea typeface="Meiryo" charset="-128"/>
                <a:cs typeface="Meiryo" charset="-128"/>
              </a:rPr>
              <a:t>）」と</a:t>
            </a:r>
            <a:r>
              <a:rPr lang="ja-JP" altLang="en-US" sz="900" dirty="0" smtClean="0">
                <a:latin typeface="Meiryo" charset="-128"/>
                <a:ea typeface="Meiryo" charset="-128"/>
                <a:cs typeface="Meiryo" charset="-128"/>
              </a:rPr>
              <a:t>定義。</a:t>
            </a:r>
            <a:r>
              <a:rPr lang="ja-JP" altLang="en-US" sz="900" dirty="0">
                <a:latin typeface="Meiryo" charset="-128"/>
                <a:ea typeface="Meiryo" charset="-128"/>
                <a:cs typeface="Meiryo" charset="-128"/>
              </a:rPr>
              <a:t>この中で「機械学習</a:t>
            </a:r>
            <a:r>
              <a:rPr lang="en-US" altLang="ja-JP" sz="900" dirty="0">
                <a:latin typeface="Meiryo" charset="-128"/>
                <a:ea typeface="Meiryo" charset="-128"/>
                <a:cs typeface="Meiryo" charset="-128"/>
              </a:rPr>
              <a:t>/AI</a:t>
            </a:r>
            <a:r>
              <a:rPr lang="ja-JP" altLang="en-US" sz="900" dirty="0">
                <a:latin typeface="Meiryo" charset="-128"/>
                <a:ea typeface="Meiryo" charset="-128"/>
                <a:cs typeface="Meiryo" charset="-128"/>
              </a:rPr>
              <a:t>」は、要素技術のひとつであり、インテリジェントな判断のためのインタフェースとして自然言語を使って質問をして学習した知識ベースから適切な回答を返す自動応答システムという形が</a:t>
            </a:r>
            <a:r>
              <a:rPr lang="ja-JP" altLang="en-US" sz="900" dirty="0" smtClean="0">
                <a:latin typeface="Meiryo" charset="-128"/>
                <a:ea typeface="Meiryo" charset="-128"/>
                <a:cs typeface="Meiryo" charset="-128"/>
              </a:rPr>
              <a:t>基本。</a:t>
            </a:r>
            <a:endParaRPr lang="en-US" altLang="ja-JP" sz="900" dirty="0">
              <a:latin typeface="Meiryo" charset="-128"/>
              <a:ea typeface="Meiryo" charset="-128"/>
              <a:cs typeface="Meiryo" charset="-128"/>
            </a:endParaRPr>
          </a:p>
        </p:txBody>
      </p:sp>
      <p:sp>
        <p:nvSpPr>
          <p:cNvPr id="6" name="正方形/長方形 5"/>
          <p:cNvSpPr/>
          <p:nvPr/>
        </p:nvSpPr>
        <p:spPr>
          <a:xfrm>
            <a:off x="667820" y="4692184"/>
            <a:ext cx="3750067" cy="1431213"/>
          </a:xfrm>
          <a:prstGeom prst="rect">
            <a:avLst/>
          </a:prstGeom>
          <a:ln>
            <a:solidFill>
              <a:schemeClr val="accent2"/>
            </a:solidFill>
          </a:ln>
          <a:effectLst>
            <a:outerShdw blurRad="50800" dist="38100" dir="2700000" algn="tl" rotWithShape="0">
              <a:prstClr val="black">
                <a:alpha val="40000"/>
              </a:prstClr>
            </a:outerShdw>
          </a:effectLst>
        </p:spPr>
        <p:txBody>
          <a:bodyPr rtlCol="0" anchor="ctr">
            <a:noAutofit/>
          </a:bodyPr>
          <a:lstStyle/>
          <a:p>
            <a:r>
              <a:rPr lang="ja-JP" altLang="en-US" sz="1000" dirty="0" smtClean="0"/>
              <a:t>機械</a:t>
            </a:r>
            <a:r>
              <a:rPr lang="ja-JP" altLang="en-US" sz="1000" dirty="0"/>
              <a:t>学習ライブラリ「</a:t>
            </a:r>
            <a:r>
              <a:rPr lang="en-US" altLang="ja-JP" sz="1000" dirty="0" err="1"/>
              <a:t>TensorFlow</a:t>
            </a:r>
            <a:r>
              <a:rPr lang="ja-JP" altLang="en-US" sz="1000" dirty="0"/>
              <a:t>」を</a:t>
            </a:r>
            <a:r>
              <a:rPr lang="ja-JP" altLang="en-US" sz="1000" dirty="0" smtClean="0"/>
              <a:t>オープンソース化。</a:t>
            </a:r>
            <a:r>
              <a:rPr lang="ja-JP" altLang="en-US" sz="1000" b="1" dirty="0" smtClean="0"/>
              <a:t>この</a:t>
            </a:r>
            <a:r>
              <a:rPr lang="ja-JP" altLang="en-US" sz="1000" b="1" dirty="0"/>
              <a:t>ような機械学習の機能を</a:t>
            </a:r>
            <a:r>
              <a:rPr lang="en-US" altLang="ja-JP" sz="1000" b="1" dirty="0"/>
              <a:t>Google Cloud Platform (GCP) </a:t>
            </a:r>
            <a:r>
              <a:rPr lang="ja-JP" altLang="en-US" sz="1000" b="1" dirty="0"/>
              <a:t>に</a:t>
            </a:r>
            <a:r>
              <a:rPr lang="ja-JP" altLang="en-US" sz="1000" b="1" dirty="0" smtClean="0"/>
              <a:t>展開</a:t>
            </a:r>
            <a:r>
              <a:rPr lang="ja-JP" altLang="en-US" sz="1000" dirty="0" smtClean="0"/>
              <a:t>、</a:t>
            </a:r>
            <a:r>
              <a:rPr lang="en-US" altLang="ja-JP" sz="1000" dirty="0"/>
              <a:t>Cloud Machine Learning</a:t>
            </a:r>
            <a:r>
              <a:rPr lang="ja-JP" altLang="en-US" sz="1000" dirty="0"/>
              <a:t>に加え、画像分析の</a:t>
            </a:r>
            <a:r>
              <a:rPr lang="en-US" altLang="ja-JP" sz="1000" dirty="0"/>
              <a:t>Cloud Vision API</a:t>
            </a:r>
            <a:r>
              <a:rPr lang="ja-JP" altLang="en-US" sz="1000" dirty="0"/>
              <a:t>、音声変換の</a:t>
            </a:r>
            <a:r>
              <a:rPr lang="en-US" altLang="ja-JP" sz="1000" dirty="0"/>
              <a:t>Speech API</a:t>
            </a:r>
            <a:r>
              <a:rPr lang="ja-JP" altLang="en-US" sz="1000" dirty="0"/>
              <a:t>、言語処理の</a:t>
            </a:r>
            <a:r>
              <a:rPr lang="en-US" altLang="ja-JP" sz="1000" dirty="0"/>
              <a:t>Language API</a:t>
            </a:r>
            <a:r>
              <a:rPr lang="ja-JP" altLang="en-US" sz="1000" dirty="0"/>
              <a:t>、翻訳処理の</a:t>
            </a:r>
            <a:r>
              <a:rPr lang="en-US" altLang="ja-JP" sz="1000" dirty="0"/>
              <a:t>Translate API</a:t>
            </a:r>
            <a:r>
              <a:rPr lang="ja-JP" altLang="en-US" sz="1000" dirty="0"/>
              <a:t>など</a:t>
            </a:r>
            <a:r>
              <a:rPr lang="ja-JP" altLang="en-US" sz="1000" dirty="0" smtClean="0"/>
              <a:t>が使え、さらに</a:t>
            </a:r>
            <a:r>
              <a:rPr lang="ja-JP" altLang="en-US" sz="1000" dirty="0"/>
              <a:t>多くの</a:t>
            </a:r>
            <a:r>
              <a:rPr lang="en-US" altLang="ja-JP" sz="1000" dirty="0"/>
              <a:t>API</a:t>
            </a:r>
            <a:r>
              <a:rPr lang="ja-JP" altLang="en-US" sz="1000" dirty="0"/>
              <a:t>を</a:t>
            </a:r>
            <a:r>
              <a:rPr lang="ja-JP" altLang="en-US" sz="1000" dirty="0" smtClean="0"/>
              <a:t>追加予定。</a:t>
            </a:r>
            <a:r>
              <a:rPr lang="ja-JP" altLang="en-US" sz="1000" dirty="0"/>
              <a:t>そして、これらのソフトウェアを高速に処理するために</a:t>
            </a:r>
            <a:r>
              <a:rPr lang="ja-JP" altLang="en-US" sz="1000" b="1" dirty="0"/>
              <a:t>専用ハードウェア「</a:t>
            </a:r>
            <a:r>
              <a:rPr lang="en-US" altLang="ja-JP" sz="1000" b="1" dirty="0"/>
              <a:t>Tensor </a:t>
            </a:r>
            <a:r>
              <a:rPr lang="en-US" altLang="ja-JP" sz="1000" b="1" dirty="0" err="1"/>
              <a:t>Processinng</a:t>
            </a:r>
            <a:r>
              <a:rPr lang="en-US" altLang="ja-JP" sz="1000" b="1" dirty="0"/>
              <a:t> Units (TPU)</a:t>
            </a:r>
            <a:r>
              <a:rPr lang="ja-JP" altLang="en-US" sz="1000" b="1" dirty="0"/>
              <a:t>」を</a:t>
            </a:r>
            <a:r>
              <a:rPr lang="ja-JP" altLang="en-US" sz="1000" b="1" dirty="0" smtClean="0"/>
              <a:t>開発</a:t>
            </a:r>
            <a:r>
              <a:rPr lang="ja-JP" altLang="en-US" sz="1000" dirty="0" smtClean="0"/>
              <a:t>。</a:t>
            </a:r>
            <a:endParaRPr kumimoji="1" lang="ja-JP" altLang="en-US" sz="1000" dirty="0"/>
          </a:p>
        </p:txBody>
      </p:sp>
      <p:sp>
        <p:nvSpPr>
          <p:cNvPr id="7" name="正方形/長方形 6"/>
          <p:cNvSpPr/>
          <p:nvPr/>
        </p:nvSpPr>
        <p:spPr>
          <a:xfrm>
            <a:off x="4687584" y="4692184"/>
            <a:ext cx="3750067" cy="1429502"/>
          </a:xfrm>
          <a:prstGeom prst="rect">
            <a:avLst/>
          </a:prstGeom>
          <a:ln>
            <a:solidFill>
              <a:schemeClr val="accent5"/>
            </a:solidFill>
          </a:ln>
          <a:effectLst>
            <a:outerShdw blurRad="50800" dist="38100" dir="2700000" algn="tl" rotWithShape="0">
              <a:prstClr val="black">
                <a:alpha val="40000"/>
              </a:prstClr>
            </a:outerShdw>
          </a:effectLst>
        </p:spPr>
        <p:txBody>
          <a:bodyPr rtlCol="0" anchor="ctr">
            <a:noAutofit/>
          </a:bodyPr>
          <a:lstStyle/>
          <a:p>
            <a:r>
              <a:rPr lang="ja-JP" altLang="en-US" sz="1000" dirty="0"/>
              <a:t>自然言語や画像、音声のデータをコンピュータが理解し、人間を支援するのが「コグニティブ・コンピューティング・システム（</a:t>
            </a:r>
            <a:r>
              <a:rPr lang="en-US" altLang="ja-JP" sz="1000" dirty="0"/>
              <a:t>Cognitive Computing System</a:t>
            </a:r>
            <a:r>
              <a:rPr lang="ja-JP" altLang="en-US" sz="1000" dirty="0"/>
              <a:t>）」であり、「機械学習</a:t>
            </a:r>
            <a:r>
              <a:rPr lang="en-US" altLang="ja-JP" sz="1000" dirty="0"/>
              <a:t>/AI</a:t>
            </a:r>
            <a:r>
              <a:rPr lang="ja-JP" altLang="en-US" sz="1000" dirty="0"/>
              <a:t>」は、その中の要素技術の</a:t>
            </a:r>
            <a:r>
              <a:rPr lang="ja-JP" altLang="en-US" sz="1000" dirty="0" smtClean="0"/>
              <a:t>ひとつとして位置付けている。</a:t>
            </a:r>
            <a:endParaRPr lang="en-US" altLang="ja-JP" sz="1000" dirty="0" smtClean="0"/>
          </a:p>
          <a:p>
            <a:r>
              <a:rPr lang="ja-JP" altLang="en-US" sz="1000" dirty="0"/>
              <a:t>視覚</a:t>
            </a:r>
            <a:r>
              <a:rPr lang="en-US" altLang="ja-JP" sz="1000" dirty="0"/>
              <a:t>(Vision)</a:t>
            </a:r>
            <a:r>
              <a:rPr lang="ja-JP" altLang="en-US" sz="1000" dirty="0"/>
              <a:t>、 音声</a:t>
            </a:r>
            <a:r>
              <a:rPr lang="en-US" altLang="ja-JP" sz="1000" dirty="0"/>
              <a:t>(Speech)</a:t>
            </a:r>
            <a:r>
              <a:rPr lang="ja-JP" altLang="en-US" sz="1000" dirty="0"/>
              <a:t>、言語</a:t>
            </a:r>
            <a:r>
              <a:rPr lang="en-US" altLang="ja-JP" sz="1000" dirty="0"/>
              <a:t>(Language)</a:t>
            </a:r>
            <a:r>
              <a:rPr lang="ja-JP" altLang="en-US" sz="1000" dirty="0"/>
              <a:t>、知識</a:t>
            </a:r>
            <a:r>
              <a:rPr lang="en-US" altLang="ja-JP" sz="1000" dirty="0"/>
              <a:t>(Knowledge)</a:t>
            </a:r>
            <a:r>
              <a:rPr lang="ja-JP" altLang="en-US" sz="1000" dirty="0"/>
              <a:t>、検索</a:t>
            </a:r>
            <a:r>
              <a:rPr lang="en-US" altLang="ja-JP" sz="1000" dirty="0"/>
              <a:t>(Search)</a:t>
            </a:r>
            <a:r>
              <a:rPr lang="ja-JP" altLang="en-US" sz="1000" dirty="0"/>
              <a:t>のカテゴリー</a:t>
            </a:r>
            <a:r>
              <a:rPr lang="ja-JP" altLang="en-US" sz="1000" dirty="0" smtClean="0"/>
              <a:t>の</a:t>
            </a:r>
            <a:r>
              <a:rPr lang="en-US" altLang="ja-JP" sz="1000" dirty="0" smtClean="0"/>
              <a:t>API</a:t>
            </a:r>
            <a:r>
              <a:rPr lang="ja-JP" altLang="en-US" sz="1000" dirty="0"/>
              <a:t>を提供している。</a:t>
            </a:r>
            <a:endParaRPr kumimoji="1" lang="ja-JP" altLang="en-US" sz="1000" dirty="0"/>
          </a:p>
        </p:txBody>
      </p:sp>
      <p:sp>
        <p:nvSpPr>
          <p:cNvPr id="8" name="正方形/長方形 7"/>
          <p:cNvSpPr/>
          <p:nvPr/>
        </p:nvSpPr>
        <p:spPr>
          <a:xfrm>
            <a:off x="667820" y="2207550"/>
            <a:ext cx="3750067" cy="1429501"/>
          </a:xfrm>
          <a:prstGeom prst="rect">
            <a:avLst/>
          </a:prstGeom>
          <a:ln>
            <a:solidFill>
              <a:schemeClr val="accent1"/>
            </a:solidFill>
          </a:ln>
          <a:effectLst>
            <a:outerShdw blurRad="50800" dist="38100" dir="2700000" algn="tl" rotWithShape="0">
              <a:prstClr val="black">
                <a:alpha val="40000"/>
              </a:prstClr>
            </a:outerShdw>
          </a:effectLst>
        </p:spPr>
        <p:txBody>
          <a:bodyPr rtlCol="0" anchor="ctr">
            <a:noAutofit/>
          </a:bodyPr>
          <a:lstStyle/>
          <a:p>
            <a:r>
              <a:rPr lang="ja-JP" altLang="en-US" sz="1000" dirty="0"/>
              <a:t>機械学習「</a:t>
            </a:r>
            <a:r>
              <a:rPr lang="en-US" altLang="ja-JP" sz="1000" dirty="0"/>
              <a:t>Amazon Machine Learning</a:t>
            </a:r>
            <a:r>
              <a:rPr lang="ja-JP" altLang="en-US" sz="1000" dirty="0"/>
              <a:t>」に加えて、会話型インタフェース「</a:t>
            </a:r>
            <a:r>
              <a:rPr lang="en-US" altLang="ja-JP" sz="1000" dirty="0"/>
              <a:t>Lex</a:t>
            </a:r>
            <a:r>
              <a:rPr lang="ja-JP" altLang="en-US" sz="1000" dirty="0"/>
              <a:t>」、画像認識「</a:t>
            </a:r>
            <a:r>
              <a:rPr lang="en-US" altLang="ja-JP" sz="1000" dirty="0" err="1"/>
              <a:t>Rekognition</a:t>
            </a:r>
            <a:r>
              <a:rPr lang="ja-JP" altLang="en-US" sz="1000" dirty="0"/>
              <a:t>」、音声変換「</a:t>
            </a:r>
            <a:r>
              <a:rPr lang="en-US" altLang="ja-JP" sz="1000" dirty="0"/>
              <a:t>Polly</a:t>
            </a:r>
            <a:r>
              <a:rPr lang="ja-JP" altLang="en-US" sz="1000" dirty="0"/>
              <a:t>」によって、自然言語や画像・音声などの認知機能を</a:t>
            </a:r>
            <a:r>
              <a:rPr lang="ja-JP" altLang="en-US" sz="1000" dirty="0" smtClean="0"/>
              <a:t>提供。</a:t>
            </a:r>
            <a:endParaRPr lang="en-US" altLang="ja-JP" sz="1000" dirty="0" smtClean="0"/>
          </a:p>
          <a:p>
            <a:r>
              <a:rPr lang="ja-JP" altLang="en-US" sz="1000" dirty="0" smtClean="0"/>
              <a:t>スマートスピーカー</a:t>
            </a:r>
            <a:r>
              <a:rPr lang="ja-JP" altLang="en-US" sz="1000" dirty="0"/>
              <a:t>「</a:t>
            </a:r>
            <a:r>
              <a:rPr lang="en-US" altLang="ja-JP" sz="1000" dirty="0"/>
              <a:t>Amazon Echo</a:t>
            </a:r>
            <a:r>
              <a:rPr lang="ja-JP" altLang="en-US" sz="1000" dirty="0"/>
              <a:t>」に搭載する音声アシスタン卜「</a:t>
            </a:r>
            <a:r>
              <a:rPr lang="en-US" altLang="ja-JP" sz="1000" dirty="0"/>
              <a:t>Alexa</a:t>
            </a:r>
            <a:r>
              <a:rPr lang="ja-JP" altLang="en-US" sz="1000" dirty="0"/>
              <a:t>」によって、新たなエコシステムが急拡大しており</a:t>
            </a:r>
            <a:r>
              <a:rPr lang="ja-JP" altLang="en-US" sz="1000" dirty="0" smtClean="0"/>
              <a:t>、</a:t>
            </a:r>
            <a:r>
              <a:rPr lang="en-US" altLang="ja-JP" sz="1000" dirty="0" smtClean="0"/>
              <a:t>Alexa</a:t>
            </a:r>
            <a:r>
              <a:rPr lang="ja-JP" altLang="en-US" sz="1000" dirty="0"/>
              <a:t>対応アプリ</a:t>
            </a:r>
            <a:r>
              <a:rPr lang="ja-JP" altLang="en-US" sz="1000" dirty="0" smtClean="0"/>
              <a:t>も</a:t>
            </a:r>
            <a:r>
              <a:rPr lang="en-US" altLang="ja-JP" sz="1000" dirty="0" smtClean="0"/>
              <a:t>10000</a:t>
            </a:r>
            <a:r>
              <a:rPr lang="ja-JP" altLang="en-US" sz="1000" dirty="0" smtClean="0"/>
              <a:t>以上に及ぶ。</a:t>
            </a:r>
            <a:endParaRPr lang="ja-JP" altLang="en-US" sz="1000" dirty="0"/>
          </a:p>
        </p:txBody>
      </p:sp>
      <p:sp>
        <p:nvSpPr>
          <p:cNvPr id="9" name="正方形/長方形 8"/>
          <p:cNvSpPr/>
          <p:nvPr/>
        </p:nvSpPr>
        <p:spPr>
          <a:xfrm>
            <a:off x="4687583" y="1417834"/>
            <a:ext cx="3750067" cy="789717"/>
          </a:xfrm>
          <a:prstGeom prst="rect">
            <a:avLst/>
          </a:prstGeom>
          <a:solidFill>
            <a:schemeClr val="accent3"/>
          </a:solidFill>
          <a:ln>
            <a:solidFill>
              <a:schemeClr val="accent3"/>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smtClean="0">
                <a:solidFill>
                  <a:schemeClr val="bg1"/>
                </a:solidFill>
              </a:rPr>
              <a:t>IBM/Watson</a:t>
            </a:r>
            <a:endParaRPr kumimoji="1" lang="ja-JP" altLang="en-US" dirty="0">
              <a:solidFill>
                <a:schemeClr val="bg1"/>
              </a:solidFill>
            </a:endParaRPr>
          </a:p>
        </p:txBody>
      </p:sp>
      <p:sp>
        <p:nvSpPr>
          <p:cNvPr id="10" name="正方形/長方形 9"/>
          <p:cNvSpPr/>
          <p:nvPr/>
        </p:nvSpPr>
        <p:spPr>
          <a:xfrm>
            <a:off x="667818" y="3902468"/>
            <a:ext cx="3750067" cy="789717"/>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a:solidFill>
                  <a:schemeClr val="bg1"/>
                </a:solidFill>
              </a:rPr>
              <a:t>Google</a:t>
            </a:r>
            <a:endParaRPr kumimoji="1" lang="ja-JP" altLang="en-US" dirty="0">
              <a:solidFill>
                <a:schemeClr val="bg1"/>
              </a:solidFill>
            </a:endParaRPr>
          </a:p>
        </p:txBody>
      </p:sp>
      <p:sp>
        <p:nvSpPr>
          <p:cNvPr id="11" name="正方形/長方形 10"/>
          <p:cNvSpPr/>
          <p:nvPr/>
        </p:nvSpPr>
        <p:spPr>
          <a:xfrm>
            <a:off x="4687584" y="3902467"/>
            <a:ext cx="3750067" cy="789717"/>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smtClean="0">
                <a:solidFill>
                  <a:schemeClr val="bg1"/>
                </a:solidFill>
              </a:rPr>
              <a:t>Microsoft/</a:t>
            </a:r>
            <a:r>
              <a:rPr lang="en-US" altLang="ja-JP" dirty="0" smtClean="0">
                <a:solidFill>
                  <a:schemeClr val="bg1"/>
                </a:solidFill>
              </a:rPr>
              <a:t>Cognitive Service</a:t>
            </a:r>
            <a:r>
              <a:rPr lang="en-US" altLang="ja-JP" dirty="0">
                <a:solidFill>
                  <a:schemeClr val="bg1"/>
                </a:solidFill>
              </a:rPr>
              <a:t> </a:t>
            </a:r>
            <a:endParaRPr kumimoji="1" lang="ja-JP" altLang="en-US" dirty="0">
              <a:solidFill>
                <a:schemeClr val="bg1"/>
              </a:solidFill>
            </a:endParaRPr>
          </a:p>
        </p:txBody>
      </p:sp>
    </p:spTree>
    <p:extLst>
      <p:ext uri="{BB962C8B-B14F-4D97-AF65-F5344CB8AC3E}">
        <p14:creationId xmlns:p14="http://schemas.microsoft.com/office/powerpoint/2010/main" val="1802797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人工知能の可能性と限界</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15123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857250"/>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22300" y="4120282"/>
            <a:ext cx="7910140" cy="20675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3059832" y="5232894"/>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ja-JP" dirty="0" smtClean="0"/>
              <a:t>人工知能</a:t>
            </a:r>
            <a:r>
              <a:rPr lang="ja-JP" altLang="en-US" dirty="0" smtClean="0"/>
              <a:t>とは／弱い</a:t>
            </a:r>
            <a:r>
              <a:rPr lang="en-US" altLang="ja-JP" dirty="0" smtClean="0"/>
              <a:t>AI</a:t>
            </a:r>
            <a:r>
              <a:rPr lang="ja-JP" altLang="en-US" dirty="0" smtClean="0"/>
              <a:t>と強い</a:t>
            </a:r>
            <a:r>
              <a:rPr lang="en-US" altLang="ja-JP" dirty="0" smtClean="0"/>
              <a:t>AI</a:t>
            </a:r>
            <a:endParaRPr kumimoji="1" lang="ja-JP" altLang="en-US" dirty="0"/>
          </a:p>
        </p:txBody>
      </p:sp>
      <p:sp>
        <p:nvSpPr>
          <p:cNvPr id="5" name="テキスト ボックス 4"/>
          <p:cNvSpPr txBox="1"/>
          <p:nvPr/>
        </p:nvSpPr>
        <p:spPr>
          <a:xfrm>
            <a:off x="940236" y="982653"/>
            <a:ext cx="7263528" cy="892552"/>
          </a:xfrm>
          <a:prstGeom prst="rect">
            <a:avLst/>
          </a:prstGeom>
          <a:noFill/>
        </p:spPr>
        <p:txBody>
          <a:bodyPr wrap="none" rtlCol="0">
            <a:spAutoFit/>
          </a:bodyPr>
          <a:lstStyle/>
          <a:p>
            <a:pPr algn="ctr"/>
            <a:r>
              <a:rPr kumimoji="1" lang="ja-JP" altLang="en-US" sz="2800" b="1" dirty="0" smtClean="0">
                <a:solidFill>
                  <a:srgbClr val="3366FF"/>
                </a:solidFill>
                <a:latin typeface="Meiryo" charset="-128"/>
                <a:ea typeface="Meiryo" charset="-128"/>
                <a:cs typeface="Meiryo" charset="-128"/>
              </a:rPr>
              <a:t>人工知能（</a:t>
            </a:r>
            <a:r>
              <a:rPr kumimoji="1" lang="en-US" altLang="ja-JP" sz="2800" b="1" dirty="0" smtClean="0">
                <a:solidFill>
                  <a:srgbClr val="3366FF"/>
                </a:solidFill>
                <a:latin typeface="Meiryo" charset="-128"/>
                <a:ea typeface="Meiryo" charset="-128"/>
                <a:cs typeface="Meiryo" charset="-128"/>
              </a:rPr>
              <a:t>AI : Artificial Intelligence</a:t>
            </a:r>
            <a:r>
              <a:rPr kumimoji="1" lang="ja-JP" altLang="en-US" sz="2800" b="1" dirty="0" smtClean="0">
                <a:solidFill>
                  <a:srgbClr val="3366FF"/>
                </a:solidFill>
                <a:latin typeface="Meiryo" charset="-128"/>
                <a:ea typeface="Meiryo" charset="-128"/>
                <a:cs typeface="Meiryo" charset="-128"/>
              </a:rPr>
              <a:t>）</a:t>
            </a:r>
            <a:endParaRPr kumimoji="1" lang="en-US" altLang="ja-JP" sz="2800" b="1" dirty="0" smtClean="0">
              <a:solidFill>
                <a:srgbClr val="3366FF"/>
              </a:solidFill>
              <a:latin typeface="Meiryo" charset="-128"/>
              <a:ea typeface="Meiryo" charset="-128"/>
              <a:cs typeface="Meiryo" charset="-128"/>
            </a:endParaRPr>
          </a:p>
          <a:p>
            <a:pPr algn="ctr"/>
            <a:r>
              <a:rPr lang="ja-JP" altLang="en-US" sz="2400" dirty="0" smtClean="0">
                <a:solidFill>
                  <a:srgbClr val="3366FF"/>
                </a:solidFill>
                <a:latin typeface="Meiryo" charset="-128"/>
                <a:ea typeface="Meiryo" charset="-128"/>
                <a:cs typeface="Meiryo" charset="-128"/>
              </a:rPr>
              <a:t>人間のような知的処理をコンピューターで行う技術</a:t>
            </a:r>
            <a:endParaRPr kumimoji="1" lang="ja-JP" altLang="en-US" sz="2400" dirty="0">
              <a:solidFill>
                <a:srgbClr val="3366FF"/>
              </a:solidFill>
              <a:latin typeface="Meiryo" charset="-128"/>
              <a:ea typeface="Meiryo" charset="-128"/>
              <a:cs typeface="Meiryo" charset="-128"/>
            </a:endParaRPr>
          </a:p>
        </p:txBody>
      </p:sp>
      <p:sp>
        <p:nvSpPr>
          <p:cNvPr id="6" name="正方形/長方形 5"/>
          <p:cNvSpPr/>
          <p:nvPr/>
        </p:nvSpPr>
        <p:spPr>
          <a:xfrm>
            <a:off x="622300" y="1916832"/>
            <a:ext cx="7910140" cy="20675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 name="テキスト ボックス 9"/>
          <p:cNvSpPr txBox="1"/>
          <p:nvPr/>
        </p:nvSpPr>
        <p:spPr>
          <a:xfrm>
            <a:off x="1094803" y="2445012"/>
            <a:ext cx="1648978" cy="1077218"/>
          </a:xfrm>
          <a:prstGeom prst="rect">
            <a:avLst/>
          </a:prstGeom>
          <a:noFill/>
        </p:spPr>
        <p:txBody>
          <a:bodyPr wrap="none" rtlCol="0">
            <a:spAutoFit/>
          </a:bodyPr>
          <a:lstStyle/>
          <a:p>
            <a:pPr algn="ctr"/>
            <a:r>
              <a:rPr kumimoji="1" lang="ja-JP" altLang="en-US" sz="3600" dirty="0" smtClean="0">
                <a:solidFill>
                  <a:srgbClr val="FFFFFF"/>
                </a:solidFill>
                <a:latin typeface="Meiryo" charset="-128"/>
                <a:ea typeface="Meiryo" charset="-128"/>
                <a:cs typeface="Meiryo" charset="-128"/>
              </a:rPr>
              <a:t>弱い</a:t>
            </a:r>
            <a:r>
              <a:rPr kumimoji="1" lang="en-US" altLang="ja-JP" sz="3600" dirty="0" smtClean="0">
                <a:solidFill>
                  <a:srgbClr val="FFFFFF"/>
                </a:solidFill>
                <a:latin typeface="Meiryo" charset="-128"/>
                <a:ea typeface="Meiryo" charset="-128"/>
                <a:cs typeface="Meiryo" charset="-128"/>
              </a:rPr>
              <a:t>AI</a:t>
            </a:r>
          </a:p>
          <a:p>
            <a:pPr algn="ctr"/>
            <a:r>
              <a:rPr lang="en-US" altLang="ja-JP" sz="2800" dirty="0" smtClean="0">
                <a:solidFill>
                  <a:srgbClr val="FFFFFF"/>
                </a:solidFill>
                <a:latin typeface="Meiryo" charset="-128"/>
                <a:ea typeface="Meiryo" charset="-128"/>
                <a:cs typeface="Meiryo" charset="-128"/>
              </a:rPr>
              <a:t>Weak AI</a:t>
            </a:r>
            <a:endParaRPr kumimoji="1" lang="ja-JP" altLang="en-US" sz="2800" dirty="0">
              <a:solidFill>
                <a:srgbClr val="FFFFFF"/>
              </a:solidFill>
              <a:latin typeface="Meiryo" charset="-128"/>
              <a:ea typeface="Meiryo" charset="-128"/>
              <a:cs typeface="Meiryo" charset="-128"/>
            </a:endParaRPr>
          </a:p>
        </p:txBody>
      </p:sp>
      <p:sp>
        <p:nvSpPr>
          <p:cNvPr id="12" name="テキスト ボックス 11"/>
          <p:cNvSpPr txBox="1"/>
          <p:nvPr/>
        </p:nvSpPr>
        <p:spPr>
          <a:xfrm>
            <a:off x="949631" y="4646174"/>
            <a:ext cx="1859805" cy="1077218"/>
          </a:xfrm>
          <a:prstGeom prst="rect">
            <a:avLst/>
          </a:prstGeom>
          <a:noFill/>
        </p:spPr>
        <p:txBody>
          <a:bodyPr wrap="none" rtlCol="0">
            <a:spAutoFit/>
          </a:bodyPr>
          <a:lstStyle/>
          <a:p>
            <a:pPr algn="ctr"/>
            <a:r>
              <a:rPr kumimoji="1" lang="ja-JP" altLang="en-US" sz="3600" dirty="0" smtClean="0">
                <a:solidFill>
                  <a:srgbClr val="FFFFFF"/>
                </a:solidFill>
                <a:latin typeface="Meiryo" charset="-128"/>
                <a:ea typeface="Meiryo" charset="-128"/>
                <a:cs typeface="Meiryo" charset="-128"/>
              </a:rPr>
              <a:t>強い</a:t>
            </a:r>
            <a:r>
              <a:rPr kumimoji="1" lang="en-US" altLang="ja-JP" sz="3600" dirty="0" smtClean="0">
                <a:solidFill>
                  <a:srgbClr val="FFFFFF"/>
                </a:solidFill>
                <a:latin typeface="Meiryo" charset="-128"/>
                <a:ea typeface="Meiryo" charset="-128"/>
                <a:cs typeface="Meiryo" charset="-128"/>
              </a:rPr>
              <a:t>AI</a:t>
            </a:r>
            <a:endParaRPr lang="en-US" altLang="ja-JP" sz="3600" dirty="0">
              <a:solidFill>
                <a:srgbClr val="FFFFFF"/>
              </a:solidFill>
              <a:latin typeface="Meiryo" charset="-128"/>
              <a:ea typeface="Meiryo" charset="-128"/>
              <a:cs typeface="Meiryo" charset="-128"/>
            </a:endParaRPr>
          </a:p>
          <a:p>
            <a:pPr algn="ctr"/>
            <a:r>
              <a:rPr kumimoji="1" lang="en-US" altLang="ja-JP" sz="2800" dirty="0" smtClean="0">
                <a:solidFill>
                  <a:srgbClr val="FFFFFF"/>
                </a:solidFill>
                <a:latin typeface="Meiryo" charset="-128"/>
                <a:ea typeface="Meiryo" charset="-128"/>
                <a:cs typeface="Meiryo" charset="-128"/>
              </a:rPr>
              <a:t>Strong AI</a:t>
            </a:r>
            <a:endParaRPr kumimoji="1" lang="ja-JP" altLang="en-US" sz="2800" dirty="0">
              <a:solidFill>
                <a:srgbClr val="FFFFFF"/>
              </a:solidFill>
              <a:latin typeface="Meiryo" charset="-128"/>
              <a:ea typeface="Meiryo" charset="-128"/>
              <a:cs typeface="Meiryo" charset="-128"/>
            </a:endParaRPr>
          </a:p>
        </p:txBody>
      </p:sp>
      <p:sp>
        <p:nvSpPr>
          <p:cNvPr id="19" name="正方形/長方形 18"/>
          <p:cNvSpPr/>
          <p:nvPr/>
        </p:nvSpPr>
        <p:spPr>
          <a:xfrm>
            <a:off x="3059832" y="2299610"/>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Meiryo" charset="-128"/>
                <a:ea typeface="Meiryo" charset="-128"/>
                <a:cs typeface="Meiryo" charset="-128"/>
              </a:rPr>
              <a:t>知能</a:t>
            </a:r>
            <a:r>
              <a:rPr lang="ja-JP" altLang="en-US" sz="1200" dirty="0">
                <a:solidFill>
                  <a:srgbClr val="FFFFFF"/>
                </a:solidFill>
                <a:latin typeface="Meiryo" charset="-128"/>
                <a:ea typeface="Meiryo" charset="-128"/>
                <a:cs typeface="Meiryo" charset="-128"/>
              </a:rPr>
              <a:t>を使ってすること</a:t>
            </a:r>
            <a:r>
              <a:rPr lang="ja-JP" altLang="en-US" sz="1200" dirty="0" smtClean="0">
                <a:solidFill>
                  <a:srgbClr val="FFFFFF"/>
                </a:solidFill>
                <a:latin typeface="Meiryo" charset="-128"/>
                <a:ea typeface="Meiryo" charset="-128"/>
                <a:cs typeface="Meiryo" charset="-128"/>
              </a:rPr>
              <a:t>を機械</a:t>
            </a:r>
            <a:r>
              <a:rPr lang="ja-JP" altLang="en-US" sz="1200" dirty="0">
                <a:solidFill>
                  <a:srgbClr val="FFFFFF"/>
                </a:solidFill>
                <a:latin typeface="Meiryo" charset="-128"/>
                <a:ea typeface="Meiryo" charset="-128"/>
                <a:cs typeface="Meiryo" charset="-128"/>
              </a:rPr>
              <a:t>にさせようと</a:t>
            </a:r>
            <a:r>
              <a:rPr lang="ja-JP" altLang="en-US" sz="1200" dirty="0" smtClean="0">
                <a:solidFill>
                  <a:srgbClr val="FFFFFF"/>
                </a:solidFill>
                <a:latin typeface="Meiryo" charset="-128"/>
                <a:ea typeface="Meiryo" charset="-128"/>
                <a:cs typeface="Meiryo" charset="-128"/>
              </a:rPr>
              <a:t>す取り組み</a:t>
            </a: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3059832" y="4548950"/>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Meiryo" charset="-128"/>
                <a:ea typeface="Meiryo" charset="-128"/>
                <a:cs typeface="Meiryo" charset="-128"/>
              </a:rPr>
              <a:t>知能</a:t>
            </a:r>
            <a:r>
              <a:rPr lang="ja-JP" altLang="en-US" sz="1200" dirty="0">
                <a:solidFill>
                  <a:srgbClr val="FFFFFF"/>
                </a:solidFill>
                <a:latin typeface="Meiryo" charset="-128"/>
                <a:ea typeface="Meiryo" charset="-128"/>
                <a:cs typeface="Meiryo" charset="-128"/>
              </a:rPr>
              <a:t>そのものをもつ機械</a:t>
            </a:r>
            <a:r>
              <a:rPr lang="ja-JP" altLang="en-US" sz="1200" dirty="0" smtClean="0">
                <a:solidFill>
                  <a:srgbClr val="FFFFFF"/>
                </a:solidFill>
                <a:latin typeface="Meiryo" charset="-128"/>
                <a:ea typeface="Meiryo" charset="-128"/>
                <a:cs typeface="Meiryo" charset="-128"/>
              </a:rPr>
              <a:t>を作る取り組み</a:t>
            </a:r>
            <a:endParaRPr kumimoji="1" lang="ja-JP" altLang="en-US" sz="1200" dirty="0">
              <a:solidFill>
                <a:srgbClr val="FFFFFF"/>
              </a:solidFill>
              <a:latin typeface="Meiryo" charset="-128"/>
              <a:ea typeface="Meiryo" charset="-128"/>
              <a:cs typeface="Meiryo" charset="-128"/>
            </a:endParaRPr>
          </a:p>
        </p:txBody>
      </p:sp>
      <p:pic>
        <p:nvPicPr>
          <p:cNvPr id="28" name="図 27"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3886373" y="5318328"/>
            <a:ext cx="1382777" cy="641495"/>
          </a:xfrm>
          <a:prstGeom prst="rect">
            <a:avLst/>
          </a:prstGeom>
        </p:spPr>
      </p:pic>
      <p:pic>
        <p:nvPicPr>
          <p:cNvPr id="29" name="図 28"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5276320"/>
            <a:ext cx="963791" cy="771033"/>
          </a:xfrm>
          <a:prstGeom prst="rect">
            <a:avLst/>
          </a:prstGeom>
        </p:spPr>
      </p:pic>
      <p:sp>
        <p:nvSpPr>
          <p:cNvPr id="31" name="右矢印 30"/>
          <p:cNvSpPr/>
          <p:nvPr/>
        </p:nvSpPr>
        <p:spPr>
          <a:xfrm>
            <a:off x="3970711" y="5515295"/>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正方形/長方形 31"/>
          <p:cNvSpPr/>
          <p:nvPr/>
        </p:nvSpPr>
        <p:spPr>
          <a:xfrm>
            <a:off x="3059832" y="2983621"/>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3" name="右矢印 32"/>
          <p:cNvSpPr/>
          <p:nvPr/>
        </p:nvSpPr>
        <p:spPr>
          <a:xfrm>
            <a:off x="3970711" y="3266022"/>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34" name="図 33" descr="horse_PNG25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0011" y="3051579"/>
            <a:ext cx="834108" cy="626507"/>
          </a:xfrm>
          <a:prstGeom prst="rect">
            <a:avLst/>
          </a:prstGeom>
        </p:spPr>
      </p:pic>
      <p:pic>
        <p:nvPicPr>
          <p:cNvPr id="35" name="図 34" descr="Union-Automobile-Co-1902.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1665" y="3051579"/>
            <a:ext cx="945791" cy="592381"/>
          </a:xfrm>
          <a:prstGeom prst="rect">
            <a:avLst/>
          </a:prstGeom>
        </p:spPr>
      </p:pic>
      <p:sp>
        <p:nvSpPr>
          <p:cNvPr id="36" name="テキスト ボックス 35"/>
          <p:cNvSpPr txBox="1"/>
          <p:nvPr/>
        </p:nvSpPr>
        <p:spPr>
          <a:xfrm>
            <a:off x="5371641" y="2306413"/>
            <a:ext cx="2933232" cy="1446550"/>
          </a:xfrm>
          <a:prstGeom prst="rect">
            <a:avLst/>
          </a:prstGeom>
          <a:noFill/>
        </p:spPr>
        <p:txBody>
          <a:bodyPr wrap="square" rtlCol="0">
            <a:spAutoFit/>
          </a:bodyPr>
          <a:lstStyle/>
          <a:p>
            <a:pPr algn="ctr"/>
            <a:r>
              <a:rPr kumimoji="1" lang="ja-JP" altLang="en-US" sz="1600" b="1" dirty="0" smtClean="0">
                <a:solidFill>
                  <a:srgbClr val="FFFFFF"/>
                </a:solidFill>
                <a:latin typeface="Meiryo" charset="-128"/>
                <a:ea typeface="Meiryo" charset="-128"/>
                <a:cs typeface="Meiryo" charset="-128"/>
              </a:rPr>
              <a:t>人間のような知的処理の実現</a:t>
            </a:r>
            <a:endParaRPr kumimoji="1" lang="en-US" altLang="ja-JP" sz="1600" b="1" dirty="0" smtClean="0">
              <a:solidFill>
                <a:srgbClr val="FFFFFF"/>
              </a:solidFill>
              <a:latin typeface="Meiryo" charset="-128"/>
              <a:ea typeface="Meiryo" charset="-128"/>
              <a:cs typeface="Meiryo" charset="-128"/>
            </a:endParaRPr>
          </a:p>
          <a:p>
            <a:endParaRPr kumimoji="1" lang="en-US" altLang="ja-JP" sz="1600" dirty="0" smtClean="0">
              <a:solidFill>
                <a:srgbClr val="FFFFFF"/>
              </a:solidFill>
              <a:latin typeface="Meiryo" charset="-128"/>
              <a:ea typeface="Meiryo" charset="-128"/>
              <a:cs typeface="Meiryo" charset="-128"/>
            </a:endParaRPr>
          </a:p>
          <a:p>
            <a:r>
              <a:rPr kumimoji="1" lang="ja-JP" altLang="en-US" sz="1400" dirty="0" smtClean="0">
                <a:solidFill>
                  <a:srgbClr val="FFFFFF"/>
                </a:solidFill>
                <a:latin typeface="Meiryo" charset="-128"/>
                <a:ea typeface="Meiryo" charset="-128"/>
                <a:cs typeface="Meiryo" charset="-128"/>
              </a:rPr>
              <a:t>人間の脳で行う処理のしくみにかかわらず、結果として人間が行う知的処理ができるようになることを目指す。</a:t>
            </a:r>
            <a:endParaRPr kumimoji="1" lang="ja-JP" altLang="en-US" sz="1400" dirty="0">
              <a:solidFill>
                <a:srgbClr val="FFFFFF"/>
              </a:solidFill>
              <a:latin typeface="Meiryo" charset="-128"/>
              <a:ea typeface="Meiryo" charset="-128"/>
              <a:cs typeface="Meiryo" charset="-128"/>
            </a:endParaRPr>
          </a:p>
        </p:txBody>
      </p:sp>
      <p:sp>
        <p:nvSpPr>
          <p:cNvPr id="37" name="テキスト ボックス 36"/>
          <p:cNvSpPr txBox="1"/>
          <p:nvPr/>
        </p:nvSpPr>
        <p:spPr>
          <a:xfrm>
            <a:off x="5367565" y="4571777"/>
            <a:ext cx="2933232" cy="1446550"/>
          </a:xfrm>
          <a:prstGeom prst="rect">
            <a:avLst/>
          </a:prstGeom>
          <a:noFill/>
        </p:spPr>
        <p:txBody>
          <a:bodyPr wrap="square" rtlCol="0">
            <a:spAutoFit/>
          </a:bodyPr>
          <a:lstStyle/>
          <a:p>
            <a:pPr algn="ctr"/>
            <a:r>
              <a:rPr kumimoji="1" lang="ja-JP" altLang="en-US" sz="1600" b="1" dirty="0" smtClean="0">
                <a:solidFill>
                  <a:srgbClr val="FFFFFF"/>
                </a:solidFill>
                <a:latin typeface="Meiryo" charset="-128"/>
                <a:ea typeface="Meiryo" charset="-128"/>
                <a:cs typeface="Meiryo" charset="-128"/>
              </a:rPr>
              <a:t>人間と同等の知能の実現</a:t>
            </a:r>
            <a:endParaRPr kumimoji="1" lang="en-US" altLang="ja-JP" sz="1600" b="1" dirty="0" smtClean="0">
              <a:solidFill>
                <a:srgbClr val="FFFFFF"/>
              </a:solidFill>
              <a:latin typeface="Meiryo" charset="-128"/>
              <a:ea typeface="Meiryo" charset="-128"/>
              <a:cs typeface="Meiryo" charset="-128"/>
            </a:endParaRPr>
          </a:p>
          <a:p>
            <a:endParaRPr kumimoji="1" lang="en-US" altLang="ja-JP" sz="1600" dirty="0" smtClean="0">
              <a:solidFill>
                <a:srgbClr val="FFFFFF"/>
              </a:solidFill>
              <a:latin typeface="Meiryo" charset="-128"/>
              <a:ea typeface="Meiryo" charset="-128"/>
              <a:cs typeface="Meiryo" charset="-128"/>
            </a:endParaRPr>
          </a:p>
          <a:p>
            <a:r>
              <a:rPr kumimoji="1" lang="ja-JP" altLang="en-US" sz="1400" dirty="0" smtClean="0">
                <a:solidFill>
                  <a:srgbClr val="FFFFFF"/>
                </a:solidFill>
                <a:latin typeface="Meiryo" charset="-128"/>
                <a:ea typeface="Meiryo" charset="-128"/>
                <a:cs typeface="Meiryo" charset="-128"/>
              </a:rPr>
              <a:t>脳科学や神経科学の研究成果を取り入れながら、人間の脳機能と同等の汎用的な知的処理ができるようになることを目指す。</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1134787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639676" y="822704"/>
            <a:ext cx="4320480" cy="56279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79512" y="825348"/>
            <a:ext cx="4320480" cy="562798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人工知能の</a:t>
            </a:r>
            <a:r>
              <a:rPr kumimoji="1" lang="en-US" altLang="ja-JP" dirty="0" smtClean="0"/>
              <a:t>2</a:t>
            </a:r>
            <a:r>
              <a:rPr kumimoji="1" lang="ja-JP" altLang="en-US" dirty="0" smtClean="0"/>
              <a:t>つの方向性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692" y="3590872"/>
            <a:ext cx="1384616" cy="65953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692" y="4793769"/>
            <a:ext cx="1384616" cy="723463"/>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692" y="2254092"/>
            <a:ext cx="1384616" cy="723462"/>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79692" y="3167921"/>
            <a:ext cx="151996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視覚（</a:t>
            </a:r>
            <a:r>
              <a:rPr kumimoji="1" lang="en-US" altLang="ja-JP" dirty="0" smtClean="0">
                <a:solidFill>
                  <a:srgbClr val="002060"/>
                </a:solidFill>
                <a:latin typeface="Meiryo" charset="-128"/>
                <a:ea typeface="Meiryo" charset="-128"/>
                <a:cs typeface="Meiryo" charset="-128"/>
              </a:rPr>
              <a:t>See</a:t>
            </a:r>
            <a:r>
              <a:rPr kumimoji="1" lang="ja-JP" altLang="en-US" dirty="0" smtClean="0">
                <a:solidFill>
                  <a:srgbClr val="002060"/>
                </a:solidFill>
                <a:latin typeface="Meiryo" charset="-128"/>
                <a:ea typeface="Meiryo" charset="-128"/>
                <a:cs typeface="Meiryo" charset="-128"/>
              </a:rPr>
              <a:t>）</a:t>
            </a:r>
            <a:endParaRPr kumimoji="1" lang="ja-JP" altLang="en-US" dirty="0">
              <a:solidFill>
                <a:srgbClr val="002060"/>
              </a:solidFill>
              <a:latin typeface="Meiryo" charset="-128"/>
              <a:ea typeface="Meiryo" charset="-128"/>
              <a:cs typeface="Meiryo" charset="-128"/>
            </a:endParaRPr>
          </a:p>
        </p:txBody>
      </p:sp>
      <p:sp>
        <p:nvSpPr>
          <p:cNvPr id="13" name="テキスト ボックス 12"/>
          <p:cNvSpPr txBox="1"/>
          <p:nvPr/>
        </p:nvSpPr>
        <p:spPr>
          <a:xfrm>
            <a:off x="3872705" y="4453108"/>
            <a:ext cx="151515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聴覚</a:t>
            </a:r>
            <a:r>
              <a:rPr kumimoji="1" lang="en-US" altLang="ja-JP" dirty="0" smtClean="0">
                <a:solidFill>
                  <a:srgbClr val="002060"/>
                </a:solidFill>
                <a:latin typeface="Meiryo" charset="-128"/>
                <a:ea typeface="Meiryo" charset="-128"/>
                <a:cs typeface="Meiryo" charset="-128"/>
              </a:rPr>
              <a:t>(Listen)</a:t>
            </a:r>
          </a:p>
        </p:txBody>
      </p:sp>
      <p:sp>
        <p:nvSpPr>
          <p:cNvPr id="14" name="テキスト ボックス 13"/>
          <p:cNvSpPr txBox="1"/>
          <p:nvPr/>
        </p:nvSpPr>
        <p:spPr>
          <a:xfrm>
            <a:off x="3879692" y="1884760"/>
            <a:ext cx="154907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対話（</a:t>
            </a:r>
            <a:r>
              <a:rPr kumimoji="1" lang="en-US" altLang="ja-JP" dirty="0" smtClean="0">
                <a:solidFill>
                  <a:srgbClr val="002060"/>
                </a:solidFill>
                <a:latin typeface="Meiryo" charset="-128"/>
                <a:ea typeface="Meiryo" charset="-128"/>
                <a:cs typeface="Meiryo" charset="-128"/>
              </a:rPr>
              <a:t>Talk</a:t>
            </a:r>
            <a:r>
              <a:rPr kumimoji="1" lang="ja-JP" altLang="en-US" dirty="0" smtClean="0">
                <a:solidFill>
                  <a:srgbClr val="002060"/>
                </a:solidFill>
                <a:latin typeface="Meiryo" charset="-128"/>
                <a:ea typeface="Meiryo" charset="-128"/>
                <a:cs typeface="Meiryo" charset="-128"/>
              </a:rPr>
              <a:t>）</a:t>
            </a:r>
            <a:endParaRPr kumimoji="1" lang="ja-JP" altLang="en-US" dirty="0">
              <a:solidFill>
                <a:srgbClr val="002060"/>
              </a:solidFill>
              <a:latin typeface="Meiryo" charset="-128"/>
              <a:ea typeface="Meiryo" charset="-128"/>
              <a:cs typeface="Meiryo" charset="-128"/>
            </a:endParaRPr>
          </a:p>
        </p:txBody>
      </p:sp>
      <p:sp>
        <p:nvSpPr>
          <p:cNvPr id="16" name="テキスト ボックス 15"/>
          <p:cNvSpPr txBox="1"/>
          <p:nvPr/>
        </p:nvSpPr>
        <p:spPr>
          <a:xfrm>
            <a:off x="6565484" y="1045829"/>
            <a:ext cx="2339102" cy="461665"/>
          </a:xfrm>
          <a:prstGeom prst="rect">
            <a:avLst/>
          </a:prstGeom>
          <a:noFill/>
        </p:spPr>
        <p:txBody>
          <a:bodyPr wrap="none" rtlCol="0">
            <a:spAutoFit/>
          </a:bodyPr>
          <a:lstStyle/>
          <a:p>
            <a:pPr algn="r"/>
            <a:r>
              <a:rPr kumimoji="1" lang="ja-JP" altLang="en-US" sz="2400" b="1" dirty="0" smtClean="0">
                <a:solidFill>
                  <a:srgbClr val="009051"/>
                </a:solidFill>
                <a:latin typeface="Meiryo" charset="-128"/>
                <a:ea typeface="Meiryo" charset="-128"/>
                <a:cs typeface="Meiryo" charset="-128"/>
              </a:rPr>
              <a:t>特化型人工知能</a:t>
            </a:r>
            <a:endParaRPr kumimoji="1" lang="ja-JP" altLang="en-US" sz="2400" b="1" dirty="0">
              <a:solidFill>
                <a:srgbClr val="009051"/>
              </a:solidFill>
              <a:latin typeface="Meiryo" charset="-128"/>
              <a:ea typeface="Meiryo" charset="-128"/>
              <a:cs typeface="Meiryo" charset="-128"/>
            </a:endParaRPr>
          </a:p>
        </p:txBody>
      </p:sp>
      <p:sp>
        <p:nvSpPr>
          <p:cNvPr id="17" name="テキスト ボックス 16"/>
          <p:cNvSpPr txBox="1"/>
          <p:nvPr/>
        </p:nvSpPr>
        <p:spPr>
          <a:xfrm>
            <a:off x="5436970" y="1434262"/>
            <a:ext cx="3467616" cy="338554"/>
          </a:xfrm>
          <a:prstGeom prst="rect">
            <a:avLst/>
          </a:prstGeom>
          <a:noFill/>
        </p:spPr>
        <p:txBody>
          <a:bodyPr wrap="none" rtlCol="0">
            <a:spAutoFit/>
          </a:bodyPr>
          <a:lstStyle/>
          <a:p>
            <a:pPr algn="r"/>
            <a:r>
              <a:rPr kumimoji="1" lang="ja-JP" altLang="en-US" sz="1600" dirty="0" smtClean="0">
                <a:solidFill>
                  <a:schemeClr val="tx1">
                    <a:lumMod val="50000"/>
                    <a:lumOff val="50000"/>
                  </a:schemeClr>
                </a:solidFill>
                <a:latin typeface="Meiryo" charset="-128"/>
                <a:ea typeface="Meiryo" charset="-128"/>
                <a:cs typeface="Meiryo" charset="-128"/>
              </a:rPr>
              <a:t>個別の領域において知的に振る舞う</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8" name="テキスト ボックス 17"/>
          <p:cNvSpPr txBox="1"/>
          <p:nvPr/>
        </p:nvSpPr>
        <p:spPr>
          <a:xfrm>
            <a:off x="234363" y="1041819"/>
            <a:ext cx="2339102" cy="461665"/>
          </a:xfrm>
          <a:prstGeom prst="rect">
            <a:avLst/>
          </a:prstGeom>
          <a:noFill/>
        </p:spPr>
        <p:txBody>
          <a:bodyPr wrap="none" rtlCol="0">
            <a:spAutoFit/>
          </a:bodyPr>
          <a:lstStyle/>
          <a:p>
            <a:r>
              <a:rPr kumimoji="1" lang="ja-JP" altLang="en-US" sz="2400" b="1" dirty="0" smtClean="0">
                <a:solidFill>
                  <a:srgbClr val="0432FF"/>
                </a:solidFill>
                <a:latin typeface="Meiryo" charset="-128"/>
                <a:ea typeface="Meiryo" charset="-128"/>
                <a:cs typeface="Meiryo" charset="-128"/>
              </a:rPr>
              <a:t>汎用型人工知能</a:t>
            </a:r>
            <a:endParaRPr kumimoji="1" lang="ja-JP" altLang="en-US" sz="2400" b="1" dirty="0">
              <a:solidFill>
                <a:srgbClr val="0432FF"/>
              </a:solidFill>
              <a:latin typeface="Meiryo" charset="-128"/>
              <a:ea typeface="Meiryo" charset="-128"/>
              <a:cs typeface="Meiryo" charset="-128"/>
            </a:endParaRPr>
          </a:p>
        </p:txBody>
      </p:sp>
      <p:sp>
        <p:nvSpPr>
          <p:cNvPr id="19" name="テキスト ボックス 18"/>
          <p:cNvSpPr txBox="1"/>
          <p:nvPr/>
        </p:nvSpPr>
        <p:spPr>
          <a:xfrm>
            <a:off x="234363" y="1434185"/>
            <a:ext cx="4083169" cy="338554"/>
          </a:xfrm>
          <a:prstGeom prst="rect">
            <a:avLst/>
          </a:prstGeom>
          <a:noFill/>
        </p:spPr>
        <p:txBody>
          <a:bodyPr wrap="none" rtlCol="0">
            <a:spAutoFit/>
          </a:bodyPr>
          <a:lstStyle/>
          <a:p>
            <a:r>
              <a:rPr kumimoji="1" lang="ja-JP" altLang="en-US" sz="1600" dirty="0" smtClean="0">
                <a:solidFill>
                  <a:schemeClr val="tx1">
                    <a:lumMod val="50000"/>
                    <a:lumOff val="50000"/>
                  </a:schemeClr>
                </a:solidFill>
                <a:latin typeface="Meiryo" charset="-128"/>
                <a:ea typeface="Meiryo" charset="-128"/>
                <a:cs typeface="Meiryo" charset="-128"/>
              </a:rPr>
              <a:t>異なる領域で多様で複雑な問題を解決する</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32" name="テキスト ボックス 31"/>
          <p:cNvSpPr txBox="1"/>
          <p:nvPr/>
        </p:nvSpPr>
        <p:spPr>
          <a:xfrm>
            <a:off x="446791" y="2456958"/>
            <a:ext cx="2262158" cy="646331"/>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自己理解・自己制御</a:t>
            </a:r>
            <a:endParaRPr kumimoji="1" lang="en-US" altLang="ja-JP" dirty="0" smtClean="0">
              <a:solidFill>
                <a:schemeClr val="tx1">
                  <a:lumMod val="50000"/>
                  <a:lumOff val="50000"/>
                </a:schemeClr>
              </a:solidFill>
              <a:latin typeface="Meiryo" charset="-128"/>
              <a:ea typeface="Meiryo" charset="-128"/>
              <a:cs typeface="Meiryo" charset="-128"/>
            </a:endParaRPr>
          </a:p>
          <a:p>
            <a:r>
              <a:rPr lang="ja-JP" altLang="en-US" dirty="0" smtClean="0">
                <a:solidFill>
                  <a:schemeClr val="tx1">
                    <a:lumMod val="50000"/>
                    <a:lumOff val="50000"/>
                  </a:schemeClr>
                </a:solidFill>
                <a:latin typeface="Meiryo" charset="-128"/>
                <a:ea typeface="Meiryo" charset="-128"/>
                <a:cs typeface="Meiryo" charset="-128"/>
              </a:rPr>
              <a:t>意識・意欲を持つ</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234363" y="5661248"/>
            <a:ext cx="3268107" cy="646331"/>
          </a:xfrm>
          <a:prstGeom prst="rect">
            <a:avLst/>
          </a:prstGeom>
          <a:noFill/>
        </p:spPr>
        <p:txBody>
          <a:bodyPr wrap="square" rtlCol="0">
            <a:spAutoFit/>
          </a:bodyPr>
          <a:lstStyle/>
          <a:p>
            <a:r>
              <a:rPr kumimoji="1" lang="ja-JP" altLang="en-US" dirty="0" smtClean="0">
                <a:solidFill>
                  <a:srgbClr val="0432FF"/>
                </a:solidFill>
                <a:latin typeface="Meiryo" charset="-128"/>
                <a:ea typeface="Meiryo" charset="-128"/>
                <a:cs typeface="Meiryo" charset="-128"/>
              </a:rPr>
              <a:t>自ら課題を発見し</a:t>
            </a:r>
            <a:endParaRPr kumimoji="1" lang="en-US" altLang="ja-JP" dirty="0" smtClean="0">
              <a:solidFill>
                <a:srgbClr val="0432FF"/>
              </a:solidFill>
              <a:latin typeface="Meiryo" charset="-128"/>
              <a:ea typeface="Meiryo" charset="-128"/>
              <a:cs typeface="Meiryo" charset="-128"/>
            </a:endParaRPr>
          </a:p>
          <a:p>
            <a:r>
              <a:rPr kumimoji="1" lang="ja-JP" altLang="en-US" dirty="0" smtClean="0">
                <a:solidFill>
                  <a:srgbClr val="0432FF"/>
                </a:solidFill>
                <a:latin typeface="Meiryo" charset="-128"/>
                <a:ea typeface="Meiryo" charset="-128"/>
                <a:cs typeface="Meiryo" charset="-128"/>
              </a:rPr>
              <a:t>自律的に能力を高めてゆく</a:t>
            </a:r>
            <a:endParaRPr kumimoji="1" lang="ja-JP" altLang="en-US" dirty="0">
              <a:solidFill>
                <a:srgbClr val="0432FF"/>
              </a:solidFill>
              <a:latin typeface="Meiryo" charset="-128"/>
              <a:ea typeface="Meiryo" charset="-128"/>
              <a:cs typeface="Meiryo" charset="-128"/>
            </a:endParaRPr>
          </a:p>
        </p:txBody>
      </p:sp>
      <p:pic>
        <p:nvPicPr>
          <p:cNvPr id="24" name="図 23"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0" y="3168487"/>
            <a:ext cx="3059832" cy="1653953"/>
          </a:xfrm>
          <a:prstGeom prst="rect">
            <a:avLst/>
          </a:prstGeom>
        </p:spPr>
      </p:pic>
      <p:pic>
        <p:nvPicPr>
          <p:cNvPr id="25" name="図 24"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2254092"/>
            <a:ext cx="1338415" cy="723463"/>
          </a:xfrm>
          <a:prstGeom prst="rect">
            <a:avLst/>
          </a:prstGeom>
        </p:spPr>
      </p:pic>
      <p:pic>
        <p:nvPicPr>
          <p:cNvPr id="26" name="図 25"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3505286"/>
            <a:ext cx="1338415" cy="723463"/>
          </a:xfrm>
          <a:prstGeom prst="rect">
            <a:avLst/>
          </a:prstGeom>
        </p:spPr>
      </p:pic>
      <p:pic>
        <p:nvPicPr>
          <p:cNvPr id="28" name="図 27"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4793769"/>
            <a:ext cx="1338415" cy="723463"/>
          </a:xfrm>
          <a:prstGeom prst="rect">
            <a:avLst/>
          </a:prstGeom>
        </p:spPr>
      </p:pic>
      <p:sp>
        <p:nvSpPr>
          <p:cNvPr id="29" name="テキスト ボックス 28"/>
          <p:cNvSpPr txBox="1"/>
          <p:nvPr/>
        </p:nvSpPr>
        <p:spPr>
          <a:xfrm>
            <a:off x="6100981" y="5680874"/>
            <a:ext cx="2803605" cy="646331"/>
          </a:xfrm>
          <a:prstGeom prst="rect">
            <a:avLst/>
          </a:prstGeom>
          <a:noFill/>
        </p:spPr>
        <p:txBody>
          <a:bodyPr wrap="square" rtlCol="0">
            <a:spAutoFit/>
          </a:bodyPr>
          <a:lstStyle/>
          <a:p>
            <a:pPr algn="r"/>
            <a:r>
              <a:rPr kumimoji="1" lang="ja-JP" altLang="en-US" dirty="0" smtClean="0">
                <a:solidFill>
                  <a:srgbClr val="00B050"/>
                </a:solidFill>
                <a:latin typeface="Meiryo" charset="-128"/>
                <a:ea typeface="Meiryo" charset="-128"/>
                <a:cs typeface="Meiryo" charset="-128"/>
              </a:rPr>
              <a:t>人間が課題を発見し</a:t>
            </a:r>
            <a:endParaRPr kumimoji="1" lang="en-US" altLang="ja-JP" dirty="0" smtClean="0">
              <a:solidFill>
                <a:srgbClr val="00B050"/>
              </a:solidFill>
              <a:latin typeface="Meiryo" charset="-128"/>
              <a:ea typeface="Meiryo" charset="-128"/>
              <a:cs typeface="Meiryo" charset="-128"/>
            </a:endParaRPr>
          </a:p>
          <a:p>
            <a:pPr algn="r"/>
            <a:r>
              <a:rPr kumimoji="1" lang="ja-JP" altLang="en-US" dirty="0" smtClean="0">
                <a:solidFill>
                  <a:srgbClr val="00B050"/>
                </a:solidFill>
                <a:latin typeface="Meiryo" charset="-128"/>
                <a:ea typeface="Meiryo" charset="-128"/>
                <a:cs typeface="Meiryo" charset="-128"/>
              </a:rPr>
              <a:t>人間が能力を高めてゆく</a:t>
            </a:r>
            <a:endParaRPr kumimoji="1" lang="ja-JP" altLang="en-US" dirty="0">
              <a:solidFill>
                <a:srgbClr val="00B050"/>
              </a:solidFill>
              <a:latin typeface="Meiryo" charset="-128"/>
              <a:ea typeface="Meiryo" charset="-128"/>
              <a:cs typeface="Meiryo" charset="-128"/>
            </a:endParaRPr>
          </a:p>
        </p:txBody>
      </p:sp>
      <p:cxnSp>
        <p:nvCxnSpPr>
          <p:cNvPr id="5" name="直線矢印コネクタ 4"/>
          <p:cNvCxnSpPr>
            <a:endCxn id="11" idx="1"/>
          </p:cNvCxnSpPr>
          <p:nvPr/>
        </p:nvCxnSpPr>
        <p:spPr>
          <a:xfrm flipV="1">
            <a:off x="2411760" y="2615823"/>
            <a:ext cx="1467932" cy="1310430"/>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endCxn id="8" idx="1"/>
          </p:cNvCxnSpPr>
          <p:nvPr/>
        </p:nvCxnSpPr>
        <p:spPr>
          <a:xfrm flipV="1">
            <a:off x="2411760" y="3920637"/>
            <a:ext cx="1467932" cy="5616"/>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endCxn id="9" idx="1"/>
          </p:cNvCxnSpPr>
          <p:nvPr/>
        </p:nvCxnSpPr>
        <p:spPr>
          <a:xfrm>
            <a:off x="2411760" y="3926253"/>
            <a:ext cx="1467932" cy="1229248"/>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endCxn id="11" idx="3"/>
          </p:cNvCxnSpPr>
          <p:nvPr/>
        </p:nvCxnSpPr>
        <p:spPr>
          <a:xfrm flipH="1">
            <a:off x="5264308" y="2615823"/>
            <a:ext cx="1906470" cy="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endCxn id="8" idx="3"/>
          </p:cNvCxnSpPr>
          <p:nvPr/>
        </p:nvCxnSpPr>
        <p:spPr>
          <a:xfrm flipH="1" flipV="1">
            <a:off x="5264308" y="3920637"/>
            <a:ext cx="1906470" cy="6392"/>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endCxn id="9" idx="3"/>
          </p:cNvCxnSpPr>
          <p:nvPr/>
        </p:nvCxnSpPr>
        <p:spPr>
          <a:xfrm flipH="1" flipV="1">
            <a:off x="5264308" y="5155501"/>
            <a:ext cx="1906470" cy="1633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6875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技術水準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539552" y="922983"/>
            <a:ext cx="8064896" cy="108012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39552" y="2003103"/>
            <a:ext cx="8064896" cy="108012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39552" y="3083223"/>
            <a:ext cx="8064896" cy="108012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9552" y="4165063"/>
            <a:ext cx="8064896" cy="108012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539552" y="5229200"/>
            <a:ext cx="8064896" cy="108012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1547664" y="1314443"/>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2051720" y="2399229"/>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2627784" y="3227157"/>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3419872" y="3434596"/>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p:cNvSpPr/>
          <p:nvPr/>
        </p:nvSpPr>
        <p:spPr>
          <a:xfrm>
            <a:off x="4211960" y="3983323"/>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p:cNvSpPr/>
          <p:nvPr/>
        </p:nvSpPr>
        <p:spPr>
          <a:xfrm>
            <a:off x="4968044" y="4307277"/>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5688124" y="4433373"/>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p:cNvSpPr/>
          <p:nvPr/>
        </p:nvSpPr>
        <p:spPr>
          <a:xfrm>
            <a:off x="6436256" y="4595350"/>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p:cNvSpPr/>
          <p:nvPr/>
        </p:nvSpPr>
        <p:spPr>
          <a:xfrm>
            <a:off x="7999046" y="5369821"/>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p:cNvSpPr/>
          <p:nvPr/>
        </p:nvSpPr>
        <p:spPr>
          <a:xfrm>
            <a:off x="7212591" y="4813482"/>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1442990" y="1699353"/>
            <a:ext cx="569387" cy="246221"/>
          </a:xfrm>
          <a:prstGeom prst="rect">
            <a:avLst/>
          </a:prstGeom>
          <a:noFill/>
        </p:spPr>
        <p:txBody>
          <a:bodyPr wrap="none" rtlCol="0">
            <a:spAutoFit/>
          </a:bodyPr>
          <a:lstStyle/>
          <a:p>
            <a:pPr algn="ctr"/>
            <a:r>
              <a:rPr kumimoji="1" lang="ja-JP" altLang="en-US" sz="1000" smtClean="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rPr>
              <a:t>顔認識</a:t>
            </a:r>
            <a:endParaRPr kumimoji="1" lang="ja-JP" altLang="en-US" sz="1000" dirty="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1" name="テキスト ボックス 20"/>
          <p:cNvSpPr txBox="1"/>
          <p:nvPr/>
        </p:nvSpPr>
        <p:spPr>
          <a:xfrm>
            <a:off x="1882926" y="2776603"/>
            <a:ext cx="697627" cy="246221"/>
          </a:xfrm>
          <a:prstGeom prst="rect">
            <a:avLst/>
          </a:prstGeom>
          <a:noFill/>
        </p:spPr>
        <p:txBody>
          <a:bodyPr wrap="none" rtlCol="0">
            <a:spAutoFit/>
          </a:bodyPr>
          <a:lstStyle/>
          <a:p>
            <a:pPr algn="ctr"/>
            <a:r>
              <a:rPr kumimoji="1" lang="ja-JP" altLang="en-US" sz="1000" smtClean="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rPr>
              <a:t>画像認識</a:t>
            </a:r>
            <a:endParaRPr kumimoji="1" lang="ja-JP" altLang="en-US" sz="1000" dirty="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2" name="テキスト ボックス 21"/>
          <p:cNvSpPr txBox="1"/>
          <p:nvPr/>
        </p:nvSpPr>
        <p:spPr>
          <a:xfrm>
            <a:off x="2454925" y="3614616"/>
            <a:ext cx="697627" cy="246221"/>
          </a:xfrm>
          <a:prstGeom prst="rect">
            <a:avLst/>
          </a:prstGeom>
          <a:noFill/>
        </p:spPr>
        <p:txBody>
          <a:bodyPr wrap="none" rtlCol="0">
            <a:spAutoFit/>
          </a:bodyPr>
          <a:lstStyle/>
          <a:p>
            <a:pPr algn="ctr"/>
            <a:r>
              <a:rPr kumimoji="1"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音声認識</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3" name="テキスト ボックス 22"/>
          <p:cNvSpPr txBox="1"/>
          <p:nvPr/>
        </p:nvSpPr>
        <p:spPr>
          <a:xfrm>
            <a:off x="4043168" y="4367172"/>
            <a:ext cx="697627" cy="246221"/>
          </a:xfrm>
          <a:prstGeom prst="rect">
            <a:avLst/>
          </a:prstGeom>
          <a:noFill/>
        </p:spPr>
        <p:txBody>
          <a:bodyPr wrap="none" rtlCol="0">
            <a:spAutoFit/>
          </a:bodyPr>
          <a:lstStyle/>
          <a:p>
            <a:pPr algn="ctr"/>
            <a:r>
              <a:rPr kumimoji="1"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映像認識</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4" name="テキスト ボックス 23"/>
          <p:cNvSpPr txBox="1"/>
          <p:nvPr/>
        </p:nvSpPr>
        <p:spPr>
          <a:xfrm>
            <a:off x="3251080" y="3778221"/>
            <a:ext cx="697627" cy="246221"/>
          </a:xfrm>
          <a:prstGeom prst="rect">
            <a:avLst/>
          </a:prstGeom>
          <a:noFill/>
        </p:spPr>
        <p:txBody>
          <a:bodyPr wrap="none" rtlCol="0">
            <a:spAutoFit/>
          </a:bodyPr>
          <a:lstStyle/>
          <a:p>
            <a:pPr algn="ctr"/>
            <a:r>
              <a:rPr kumimoji="1"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言語翻訳</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5" name="テキスト ボックス 24"/>
          <p:cNvSpPr txBox="1"/>
          <p:nvPr/>
        </p:nvSpPr>
        <p:spPr>
          <a:xfrm>
            <a:off x="4796452" y="4686420"/>
            <a:ext cx="697627" cy="246221"/>
          </a:xfrm>
          <a:prstGeom prst="rect">
            <a:avLst/>
          </a:prstGeom>
          <a:noFill/>
        </p:spPr>
        <p:txBody>
          <a:bodyPr wrap="none" rtlCol="0">
            <a:spAutoFit/>
          </a:bodyPr>
          <a:lstStyle/>
          <a:p>
            <a:pPr algn="ctr"/>
            <a:r>
              <a:rPr lang="ja-JP" altLang="en-US" sz="100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予測分析</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6" name="テキスト ボックス 25"/>
          <p:cNvSpPr txBox="1"/>
          <p:nvPr/>
        </p:nvSpPr>
        <p:spPr>
          <a:xfrm>
            <a:off x="6267465" y="4965468"/>
            <a:ext cx="697627" cy="246221"/>
          </a:xfrm>
          <a:prstGeom prst="rect">
            <a:avLst/>
          </a:prstGeom>
          <a:noFill/>
        </p:spPr>
        <p:txBody>
          <a:bodyPr wrap="none" rtlCol="0">
            <a:spAutoFit/>
          </a:bodyPr>
          <a:lstStyle/>
          <a:p>
            <a:pPr algn="ctr"/>
            <a:r>
              <a:rPr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質問応答</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7" name="テキスト ボックス 26"/>
          <p:cNvSpPr txBox="1"/>
          <p:nvPr/>
        </p:nvSpPr>
        <p:spPr>
          <a:xfrm>
            <a:off x="6979677" y="5207969"/>
            <a:ext cx="825867" cy="246221"/>
          </a:xfrm>
          <a:prstGeom prst="rect">
            <a:avLst/>
          </a:prstGeom>
          <a:noFill/>
        </p:spPr>
        <p:txBody>
          <a:bodyPr wrap="none" rtlCol="0">
            <a:spAutoFit/>
          </a:bodyPr>
          <a:lstStyle/>
          <a:p>
            <a:pPr algn="ctr"/>
            <a:r>
              <a:rPr lang="ja-JP" altLang="en-US" sz="100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論理的対話</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8" name="テキスト ボックス 27"/>
          <p:cNvSpPr txBox="1"/>
          <p:nvPr/>
        </p:nvSpPr>
        <p:spPr>
          <a:xfrm>
            <a:off x="7766133" y="5734895"/>
            <a:ext cx="825867" cy="246221"/>
          </a:xfrm>
          <a:prstGeom prst="rect">
            <a:avLst/>
          </a:prstGeom>
          <a:noFill/>
        </p:spPr>
        <p:txBody>
          <a:bodyPr wrap="none" rtlCol="0">
            <a:spAutoFit/>
          </a:bodyPr>
          <a:lstStyle/>
          <a:p>
            <a:pPr algn="ctr"/>
            <a:r>
              <a:rPr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自由な対話</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9" name="テキスト ボックス 28"/>
          <p:cNvSpPr txBox="1"/>
          <p:nvPr/>
        </p:nvSpPr>
        <p:spPr>
          <a:xfrm>
            <a:off x="5647571" y="4793413"/>
            <a:ext cx="441146" cy="246221"/>
          </a:xfrm>
          <a:prstGeom prst="rect">
            <a:avLst/>
          </a:prstGeom>
          <a:noFill/>
        </p:spPr>
        <p:txBody>
          <a:bodyPr wrap="none" rtlCol="0">
            <a:spAutoFit/>
          </a:bodyPr>
          <a:lstStyle/>
          <a:p>
            <a:pPr algn="ctr"/>
            <a:r>
              <a:rPr lang="ja-JP" altLang="en-US" sz="100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雑談</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30" name="テキスト ボックス 29"/>
          <p:cNvSpPr txBox="1"/>
          <p:nvPr/>
        </p:nvSpPr>
        <p:spPr>
          <a:xfrm>
            <a:off x="542261" y="939592"/>
            <a:ext cx="1005403" cy="338554"/>
          </a:xfrm>
          <a:prstGeom prst="rect">
            <a:avLst/>
          </a:prstGeom>
          <a:noFill/>
        </p:spPr>
        <p:txBody>
          <a:bodyPr wrap="none" rtlCol="0">
            <a:spAutoFit/>
          </a:bodyPr>
          <a:lstStyle/>
          <a:p>
            <a:r>
              <a:rPr kumimoji="1" lang="ja-JP" altLang="en-US" sz="1600" smtClean="0">
                <a:solidFill>
                  <a:srgbClr val="0432FF"/>
                </a:solidFill>
                <a:latin typeface="Meiryo" charset="-128"/>
                <a:ea typeface="Meiryo" charset="-128"/>
                <a:cs typeface="Meiryo" charset="-128"/>
              </a:rPr>
              <a:t>人間以上</a:t>
            </a:r>
            <a:endParaRPr kumimoji="1" lang="ja-JP" altLang="en-US" sz="1600">
              <a:solidFill>
                <a:srgbClr val="0432FF"/>
              </a:solidFill>
              <a:latin typeface="Meiryo" charset="-128"/>
              <a:ea typeface="Meiryo" charset="-128"/>
              <a:cs typeface="Meiryo" charset="-128"/>
            </a:endParaRPr>
          </a:p>
        </p:txBody>
      </p:sp>
      <p:sp>
        <p:nvSpPr>
          <p:cNvPr id="31" name="テキスト ボックス 30"/>
          <p:cNvSpPr txBox="1"/>
          <p:nvPr/>
        </p:nvSpPr>
        <p:spPr>
          <a:xfrm>
            <a:off x="539552" y="2009512"/>
            <a:ext cx="1005403" cy="338554"/>
          </a:xfrm>
          <a:prstGeom prst="rect">
            <a:avLst/>
          </a:prstGeom>
          <a:noFill/>
        </p:spPr>
        <p:txBody>
          <a:bodyPr wrap="none" rtlCol="0">
            <a:spAutoFit/>
          </a:bodyPr>
          <a:lstStyle/>
          <a:p>
            <a:r>
              <a:rPr kumimoji="1" lang="ja-JP" altLang="en-US" sz="1600" dirty="0" smtClean="0">
                <a:solidFill>
                  <a:srgbClr val="0432FF"/>
                </a:solidFill>
                <a:latin typeface="Meiryo" charset="-128"/>
                <a:ea typeface="Meiryo" charset="-128"/>
                <a:cs typeface="Meiryo" charset="-128"/>
              </a:rPr>
              <a:t>人間同等</a:t>
            </a:r>
            <a:endParaRPr kumimoji="1" lang="ja-JP" altLang="en-US" sz="1600" dirty="0">
              <a:solidFill>
                <a:srgbClr val="0432FF"/>
              </a:solidFill>
              <a:latin typeface="Meiryo" charset="-128"/>
              <a:ea typeface="Meiryo" charset="-128"/>
              <a:cs typeface="Meiryo" charset="-128"/>
            </a:endParaRPr>
          </a:p>
        </p:txBody>
      </p:sp>
      <p:sp>
        <p:nvSpPr>
          <p:cNvPr id="32" name="テキスト ボックス 31"/>
          <p:cNvSpPr txBox="1"/>
          <p:nvPr/>
        </p:nvSpPr>
        <p:spPr>
          <a:xfrm>
            <a:off x="539552" y="3067240"/>
            <a:ext cx="1005403" cy="523220"/>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人間未満</a:t>
            </a:r>
            <a:endParaRPr kumimoji="1" lang="en-US" altLang="ja-JP" sz="16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実用レベル</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539551" y="4152722"/>
            <a:ext cx="1005403" cy="707886"/>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人間未満</a:t>
            </a:r>
            <a:endParaRPr kumimoji="1" lang="en-US" altLang="ja-JP" sz="16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分野限定で</a:t>
            </a:r>
            <a:endParaRPr lang="en-US" altLang="ja-JP" sz="12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実用レベル</a:t>
            </a:r>
            <a:endParaRPr kumimoji="1" lang="ja-JP" altLang="en-US" sz="1200" dirty="0">
              <a:solidFill>
                <a:schemeClr val="bg1"/>
              </a:solidFill>
              <a:latin typeface="Meiryo" charset="-128"/>
              <a:ea typeface="Meiryo" charset="-128"/>
              <a:cs typeface="Meiryo" charset="-128"/>
            </a:endParaRPr>
          </a:p>
        </p:txBody>
      </p:sp>
      <p:sp>
        <p:nvSpPr>
          <p:cNvPr id="34" name="テキスト ボックス 33"/>
          <p:cNvSpPr txBox="1"/>
          <p:nvPr/>
        </p:nvSpPr>
        <p:spPr>
          <a:xfrm>
            <a:off x="553030" y="5243463"/>
            <a:ext cx="1005403" cy="707886"/>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人間未満</a:t>
            </a:r>
            <a:endParaRPr kumimoji="1" lang="en-US" altLang="ja-JP" sz="16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実用レベル</a:t>
            </a:r>
            <a:endParaRPr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には未達</a:t>
            </a:r>
            <a:endParaRPr kumimoji="1" lang="ja-JP" altLang="en-US" sz="1200" dirty="0">
              <a:solidFill>
                <a:schemeClr val="bg1"/>
              </a:solidFill>
              <a:latin typeface="Meiryo" charset="-128"/>
              <a:ea typeface="Meiryo" charset="-128"/>
              <a:cs typeface="Meiryo" charset="-128"/>
            </a:endParaRPr>
          </a:p>
        </p:txBody>
      </p:sp>
      <p:sp>
        <p:nvSpPr>
          <p:cNvPr id="35" name="右矢印 34"/>
          <p:cNvSpPr/>
          <p:nvPr/>
        </p:nvSpPr>
        <p:spPr>
          <a:xfrm>
            <a:off x="5292080" y="1454322"/>
            <a:ext cx="3168352" cy="1061449"/>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汎用型人工知能の登場で</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能力向上が</a:t>
            </a:r>
            <a:r>
              <a:rPr kumimoji="1" lang="ja-JP" altLang="en-US" sz="1200" dirty="0" smtClean="0">
                <a:solidFill>
                  <a:srgbClr val="FFFFFF"/>
                </a:solidFill>
                <a:latin typeface="Meiryo" charset="-128"/>
                <a:ea typeface="Meiryo" charset="-128"/>
                <a:cs typeface="Meiryo" charset="-128"/>
              </a:rPr>
              <a:t>期待される領域</a:t>
            </a:r>
            <a:endParaRPr kumimoji="1" lang="ja-JP" altLang="en-US" sz="1200" dirty="0">
              <a:solidFill>
                <a:srgbClr val="FFFFFF"/>
              </a:solidFill>
              <a:latin typeface="Meiryo" charset="-128"/>
              <a:ea typeface="Meiryo" charset="-128"/>
              <a:cs typeface="Meiryo" charset="-128"/>
            </a:endParaRPr>
          </a:p>
        </p:txBody>
      </p:sp>
      <p:sp>
        <p:nvSpPr>
          <p:cNvPr id="36" name="左矢印 35"/>
          <p:cNvSpPr/>
          <p:nvPr/>
        </p:nvSpPr>
        <p:spPr>
          <a:xfrm>
            <a:off x="1621012" y="4701524"/>
            <a:ext cx="2923968" cy="1039856"/>
          </a:xfrm>
          <a:prstGeom prst="left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デイープラーニングの進化で</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能力向上が期待される領域</a:t>
            </a:r>
            <a:endParaRPr kumimoji="1" lang="ja-JP" altLang="en-US" sz="1200" dirty="0">
              <a:solidFill>
                <a:srgbClr val="FFFFFF"/>
              </a:solidFill>
              <a:latin typeface="Meiryo" charset="-128"/>
              <a:ea typeface="Meiryo" charset="-128"/>
              <a:cs typeface="Meiryo" charset="-128"/>
            </a:endParaRPr>
          </a:p>
        </p:txBody>
      </p:sp>
      <p:sp>
        <p:nvSpPr>
          <p:cNvPr id="37" name="テキスト ボックス 36"/>
          <p:cNvSpPr txBox="1"/>
          <p:nvPr/>
        </p:nvSpPr>
        <p:spPr>
          <a:xfrm>
            <a:off x="6012160" y="6341592"/>
            <a:ext cx="2707793" cy="215444"/>
          </a:xfrm>
          <a:prstGeom prst="rect">
            <a:avLst/>
          </a:prstGeom>
          <a:noFill/>
        </p:spPr>
        <p:txBody>
          <a:bodyPr wrap="none" rtlCol="0">
            <a:spAutoFit/>
          </a:bodyPr>
          <a:lstStyle/>
          <a:p>
            <a:r>
              <a:rPr kumimoji="1" lang="ja-JP" altLang="en-US" sz="800" dirty="0" smtClean="0">
                <a:solidFill>
                  <a:schemeClr val="tx1">
                    <a:lumMod val="50000"/>
                    <a:lumOff val="50000"/>
                  </a:schemeClr>
                </a:solidFill>
                <a:latin typeface="Meiryo" charset="-128"/>
                <a:ea typeface="Meiryo" charset="-128"/>
                <a:cs typeface="Meiryo" charset="-128"/>
              </a:rPr>
              <a:t>日経コンピュータ</a:t>
            </a:r>
            <a:r>
              <a:rPr kumimoji="1" lang="en-US" altLang="ja-JP" sz="800" dirty="0" smtClean="0">
                <a:solidFill>
                  <a:schemeClr val="tx1">
                    <a:lumMod val="50000"/>
                    <a:lumOff val="50000"/>
                  </a:schemeClr>
                </a:solidFill>
                <a:latin typeface="Meiryo" charset="-128"/>
                <a:ea typeface="Meiryo" charset="-128"/>
                <a:cs typeface="Meiryo" charset="-128"/>
              </a:rPr>
              <a:t> 2016.4.28 P22</a:t>
            </a:r>
            <a:r>
              <a:rPr kumimoji="1" lang="ja-JP" altLang="en-US" sz="800" dirty="0" smtClean="0">
                <a:solidFill>
                  <a:schemeClr val="tx1">
                    <a:lumMod val="50000"/>
                    <a:lumOff val="50000"/>
                  </a:schemeClr>
                </a:solidFill>
                <a:latin typeface="Meiryo" charset="-128"/>
                <a:ea typeface="Meiryo" charset="-128"/>
                <a:cs typeface="Meiryo" charset="-128"/>
              </a:rPr>
              <a:t>の資料を参考に作成</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8769064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シンギュラリティの意味</a:t>
            </a:r>
            <a:r>
              <a:rPr lang="en-US" altLang="ja-JP" dirty="0"/>
              <a:t> </a:t>
            </a:r>
            <a:r>
              <a:rPr lang="ja-JP" altLang="en-US" dirty="0" smtClean="0"/>
              <a:t>（１）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pic>
        <p:nvPicPr>
          <p:cNvPr id="4" name="図 3"/>
          <p:cNvPicPr>
            <a:picLocks noChangeAspect="1"/>
          </p:cNvPicPr>
          <p:nvPr/>
        </p:nvPicPr>
        <p:blipFill>
          <a:blip r:embed="rId2"/>
          <a:stretch>
            <a:fillRect/>
          </a:stretch>
        </p:blipFill>
        <p:spPr>
          <a:xfrm>
            <a:off x="194592" y="1219200"/>
            <a:ext cx="8754815" cy="4810540"/>
          </a:xfrm>
          <a:prstGeom prst="rect">
            <a:avLst/>
          </a:prstGeom>
        </p:spPr>
      </p:pic>
    </p:spTree>
    <p:extLst>
      <p:ext uri="{BB962C8B-B14F-4D97-AF65-F5344CB8AC3E}">
        <p14:creationId xmlns:p14="http://schemas.microsoft.com/office/powerpoint/2010/main" val="16393161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シンギュラリティの意味</a:t>
            </a:r>
            <a:r>
              <a:rPr lang="en-US" altLang="ja-JP" dirty="0"/>
              <a:t> </a:t>
            </a:r>
            <a:r>
              <a:rPr lang="ja-JP" altLang="en-US" dirty="0" smtClean="0"/>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4" name="正方形/長方形 3"/>
          <p:cNvSpPr/>
          <p:nvPr/>
        </p:nvSpPr>
        <p:spPr>
          <a:xfrm>
            <a:off x="2471529" y="2245373"/>
            <a:ext cx="4200939" cy="82163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smtClean="0">
                <a:solidFill>
                  <a:srgbClr val="FFFFFF"/>
                </a:solidFill>
                <a:latin typeface="Meiryo" charset="-128"/>
                <a:ea typeface="Meiryo" charset="-128"/>
                <a:cs typeface="Meiryo" charset="-128"/>
              </a:rPr>
              <a:t>人間の知性を超える</a:t>
            </a:r>
            <a:endParaRPr kumimoji="1" lang="ja-JP" altLang="en-US" sz="2800" dirty="0">
              <a:solidFill>
                <a:srgbClr val="FFFFFF"/>
              </a:solidFill>
              <a:latin typeface="Meiryo" charset="-128"/>
              <a:ea typeface="Meiryo" charset="-128"/>
              <a:cs typeface="Meiryo" charset="-128"/>
            </a:endParaRPr>
          </a:p>
        </p:txBody>
      </p:sp>
      <p:sp>
        <p:nvSpPr>
          <p:cNvPr id="5" name="正方形/長方形 4"/>
          <p:cNvSpPr/>
          <p:nvPr/>
        </p:nvSpPr>
        <p:spPr>
          <a:xfrm>
            <a:off x="2471530" y="954158"/>
            <a:ext cx="4200939" cy="82163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人工知能への不安</a:t>
            </a:r>
            <a:endParaRPr kumimoji="1" lang="ja-JP" altLang="en-US" sz="2800" dirty="0">
              <a:solidFill>
                <a:srgbClr val="FFFFFF"/>
              </a:solidFill>
              <a:latin typeface="Meiryo" charset="-128"/>
              <a:ea typeface="Meiryo" charset="-128"/>
              <a:cs typeface="Meiryo" charset="-128"/>
            </a:endParaRPr>
          </a:p>
        </p:txBody>
      </p:sp>
      <p:sp>
        <p:nvSpPr>
          <p:cNvPr id="6" name="正方形/長方形 5"/>
          <p:cNvSpPr/>
          <p:nvPr/>
        </p:nvSpPr>
        <p:spPr>
          <a:xfrm>
            <a:off x="3379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人工知能が人工知能を作り</a:t>
            </a: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知能が爆発的に拡大する</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32335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人間に代わって</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人間を支配する</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61291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人間と融合し</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ポスト・ヒューマンが</a:t>
            </a:r>
            <a:endParaRPr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登場する</a:t>
            </a:r>
            <a:endParaRPr kumimoji="1" lang="ja-JP" altLang="en-US" sz="1600" dirty="0">
              <a:solidFill>
                <a:srgbClr val="FFFFFF"/>
              </a:solidFill>
              <a:latin typeface="Meiryo" charset="-128"/>
              <a:ea typeface="Meiryo" charset="-128"/>
              <a:cs typeface="Meiryo" charset="-128"/>
            </a:endParaRPr>
          </a:p>
        </p:txBody>
      </p:sp>
      <p:sp>
        <p:nvSpPr>
          <p:cNvPr id="9" name="正方形/長方形 8"/>
          <p:cNvSpPr/>
          <p:nvPr/>
        </p:nvSpPr>
        <p:spPr>
          <a:xfrm>
            <a:off x="337928" y="4739215"/>
            <a:ext cx="8468139" cy="153149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ja-JP" altLang="en-US" sz="2000" dirty="0" smtClean="0">
                <a:solidFill>
                  <a:srgbClr val="FFFFFF"/>
                </a:solidFill>
                <a:latin typeface="Meiryo" charset="-128"/>
                <a:ea typeface="Meiryo" charset="-128"/>
                <a:cs typeface="Meiryo" charset="-128"/>
              </a:rPr>
              <a:t>同一分野での経験の蓄積に頼る仕事は置き換えられる</a:t>
            </a:r>
            <a:endParaRPr kumimoji="1" lang="en-US" altLang="ja-JP" sz="2000" dirty="0" smtClean="0">
              <a:solidFill>
                <a:srgbClr val="FFFFFF"/>
              </a:solidFill>
              <a:latin typeface="Meiryo" charset="-128"/>
              <a:ea typeface="Meiryo" charset="-128"/>
              <a:cs typeface="Meiryo" charset="-128"/>
            </a:endParaRPr>
          </a:p>
          <a:p>
            <a:pPr marL="285750" indent="-285750">
              <a:buFont typeface="Wingdings" charset="2"/>
              <a:buChar char="l"/>
            </a:pPr>
            <a:r>
              <a:rPr lang="ja-JP" altLang="en-US" sz="2000" dirty="0" smtClean="0">
                <a:solidFill>
                  <a:srgbClr val="FFFFFF"/>
                </a:solidFill>
                <a:latin typeface="Meiryo" charset="-128"/>
                <a:ea typeface="Meiryo" charset="-128"/>
                <a:cs typeface="Meiryo" charset="-128"/>
              </a:rPr>
              <a:t>新しい科学的発見が加速する</a:t>
            </a:r>
            <a:endParaRPr lang="en-US" altLang="ja-JP" sz="2000" dirty="0" smtClean="0">
              <a:solidFill>
                <a:srgbClr val="FFFFFF"/>
              </a:solidFill>
              <a:latin typeface="Meiryo" charset="-128"/>
              <a:ea typeface="Meiryo" charset="-128"/>
              <a:cs typeface="Meiryo" charset="-128"/>
            </a:endParaRPr>
          </a:p>
          <a:p>
            <a:pPr marL="285750" indent="-285750">
              <a:buFont typeface="Wingdings" charset="2"/>
              <a:buChar char="l"/>
            </a:pPr>
            <a:r>
              <a:rPr kumimoji="1" lang="ja-JP" altLang="en-US" sz="2000" dirty="0" smtClean="0">
                <a:solidFill>
                  <a:srgbClr val="FFFFFF"/>
                </a:solidFill>
                <a:latin typeface="Meiryo" charset="-128"/>
                <a:ea typeface="Meiryo" charset="-128"/>
                <a:cs typeface="Meiryo" charset="-128"/>
              </a:rPr>
              <a:t>人間にしかできないホスピタリティや社会的承認といった欲求を満たすビジネスが拡大する</a:t>
            </a:r>
            <a:endParaRPr kumimoji="1" lang="en-US" altLang="ja-JP" sz="2000" dirty="0" smtClean="0">
              <a:solidFill>
                <a:srgbClr val="FFFFFF"/>
              </a:solidFill>
              <a:latin typeface="Meiryo" charset="-128"/>
              <a:ea typeface="Meiryo" charset="-128"/>
              <a:cs typeface="Meiryo" charset="-128"/>
            </a:endParaRPr>
          </a:p>
        </p:txBody>
      </p:sp>
      <p:sp>
        <p:nvSpPr>
          <p:cNvPr id="10" name="上下矢印 9"/>
          <p:cNvSpPr/>
          <p:nvPr/>
        </p:nvSpPr>
        <p:spPr>
          <a:xfrm>
            <a:off x="4244008" y="1611883"/>
            <a:ext cx="655983" cy="800886"/>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p:cNvCxnSpPr>
            <a:stCxn id="4" idx="2"/>
            <a:endCxn id="6" idx="0"/>
          </p:cNvCxnSpPr>
          <p:nvPr/>
        </p:nvCxnSpPr>
        <p:spPr>
          <a:xfrm flipH="1">
            <a:off x="1676398" y="3067008"/>
            <a:ext cx="2895601"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a:stCxn id="4" idx="2"/>
            <a:endCxn id="8" idx="0"/>
          </p:cNvCxnSpPr>
          <p:nvPr/>
        </p:nvCxnSpPr>
        <p:spPr>
          <a:xfrm>
            <a:off x="4571999" y="3067008"/>
            <a:ext cx="2895599"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4" idx="2"/>
            <a:endCxn id="7" idx="0"/>
          </p:cNvCxnSpPr>
          <p:nvPr/>
        </p:nvCxnSpPr>
        <p:spPr>
          <a:xfrm flipH="1">
            <a:off x="4571998" y="3067008"/>
            <a:ext cx="1"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91618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人工知能に置き換えられる職業と置き換えられない職業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130548"/>
            <a:ext cx="4238611" cy="4103466"/>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4803" y="2121585"/>
            <a:ext cx="4278715" cy="3966980"/>
          </a:xfrm>
          <a:prstGeom prst="rect">
            <a:avLst/>
          </a:prstGeom>
        </p:spPr>
      </p:pic>
      <p:sp>
        <p:nvSpPr>
          <p:cNvPr id="7" name="正方形/長方形 6"/>
          <p:cNvSpPr/>
          <p:nvPr/>
        </p:nvSpPr>
        <p:spPr>
          <a:xfrm>
            <a:off x="89579" y="1733292"/>
            <a:ext cx="4482421" cy="276999"/>
          </a:xfrm>
          <a:prstGeom prst="rect">
            <a:avLst/>
          </a:prstGeom>
        </p:spPr>
        <p:txBody>
          <a:bodyPr wrap="square">
            <a:spAutoFit/>
          </a:bodyPr>
          <a:lstStyle/>
          <a:p>
            <a:pPr algn="ctr"/>
            <a:r>
              <a:rPr lang="ja-JP" altLang="en-US" sz="1200" b="1" dirty="0" smtClean="0">
                <a:solidFill>
                  <a:srgbClr val="333333"/>
                </a:solidFill>
                <a:latin typeface="Meiryo" charset="-128"/>
                <a:ea typeface="Meiryo" charset="-128"/>
                <a:cs typeface="Meiryo" charset="-128"/>
              </a:rPr>
              <a:t>人工</a:t>
            </a:r>
            <a:r>
              <a:rPr lang="ja-JP" altLang="en-US" sz="1200" b="1" dirty="0">
                <a:solidFill>
                  <a:srgbClr val="333333"/>
                </a:solidFill>
                <a:latin typeface="Meiryo" charset="-128"/>
                <a:ea typeface="Meiryo" charset="-128"/>
                <a:cs typeface="Meiryo" charset="-128"/>
              </a:rPr>
              <a:t>知能やロボット等による代替可能性が高い</a:t>
            </a:r>
            <a:r>
              <a:rPr lang="en-US" altLang="ja-JP" sz="1200" b="1" dirty="0">
                <a:solidFill>
                  <a:srgbClr val="333333"/>
                </a:solidFill>
                <a:latin typeface="Meiryo" charset="-128"/>
                <a:ea typeface="Meiryo" charset="-128"/>
                <a:cs typeface="Meiryo" charset="-128"/>
              </a:rPr>
              <a:t>100</a:t>
            </a:r>
            <a:r>
              <a:rPr lang="ja-JP" altLang="en-US" sz="1200" b="1" dirty="0">
                <a:solidFill>
                  <a:srgbClr val="333333"/>
                </a:solidFill>
                <a:latin typeface="Meiryo" charset="-128"/>
                <a:ea typeface="Meiryo" charset="-128"/>
                <a:cs typeface="Meiryo" charset="-128"/>
              </a:rPr>
              <a:t>種の職業</a:t>
            </a:r>
            <a:endParaRPr lang="ja-JP" altLang="en-US" sz="1200" b="1" i="0" dirty="0">
              <a:solidFill>
                <a:srgbClr val="333333"/>
              </a:solidFill>
              <a:effectLst/>
              <a:latin typeface="Meiryo" charset="-128"/>
              <a:ea typeface="Meiryo" charset="-128"/>
              <a:cs typeface="Meiryo" charset="-128"/>
            </a:endParaRPr>
          </a:p>
        </p:txBody>
      </p:sp>
      <p:sp>
        <p:nvSpPr>
          <p:cNvPr id="8" name="正方形/長方形 7"/>
          <p:cNvSpPr/>
          <p:nvPr/>
        </p:nvSpPr>
        <p:spPr>
          <a:xfrm>
            <a:off x="4576523" y="1739881"/>
            <a:ext cx="4476995" cy="276999"/>
          </a:xfrm>
          <a:prstGeom prst="rect">
            <a:avLst/>
          </a:prstGeom>
        </p:spPr>
        <p:txBody>
          <a:bodyPr wrap="square">
            <a:spAutoFit/>
          </a:bodyPr>
          <a:lstStyle/>
          <a:p>
            <a:pPr algn="ctr"/>
            <a:r>
              <a:rPr lang="ja-JP" altLang="en-US" sz="1200" b="1" dirty="0" smtClean="0">
                <a:solidFill>
                  <a:srgbClr val="333333"/>
                </a:solidFill>
                <a:latin typeface="メイリオ" charset="-128"/>
              </a:rPr>
              <a:t>人工</a:t>
            </a:r>
            <a:r>
              <a:rPr lang="ja-JP" altLang="en-US" sz="1200" b="1" dirty="0">
                <a:solidFill>
                  <a:srgbClr val="333333"/>
                </a:solidFill>
                <a:latin typeface="メイリオ" charset="-128"/>
              </a:rPr>
              <a:t>知能やロボット等に</a:t>
            </a:r>
            <a:r>
              <a:rPr lang="ja-JP" altLang="en-US" sz="1200" b="1" dirty="0">
                <a:solidFill>
                  <a:srgbClr val="333333"/>
                </a:solidFill>
                <a:latin typeface="Meiryo" charset="-128"/>
                <a:ea typeface="Meiryo" charset="-128"/>
                <a:cs typeface="Meiryo" charset="-128"/>
              </a:rPr>
              <a:t>よる</a:t>
            </a:r>
            <a:r>
              <a:rPr lang="ja-JP" altLang="en-US" sz="1200" b="1" dirty="0">
                <a:solidFill>
                  <a:srgbClr val="333333"/>
                </a:solidFill>
                <a:latin typeface="メイリオ" charset="-128"/>
              </a:rPr>
              <a:t>代替可能性が低い</a:t>
            </a:r>
            <a:r>
              <a:rPr lang="en-US" altLang="ja-JP" sz="1200" b="1" dirty="0">
                <a:solidFill>
                  <a:srgbClr val="333333"/>
                </a:solidFill>
                <a:latin typeface="メイリオ" charset="-128"/>
              </a:rPr>
              <a:t>100</a:t>
            </a:r>
            <a:r>
              <a:rPr lang="ja-JP" altLang="en-US" sz="1200" b="1" dirty="0">
                <a:solidFill>
                  <a:srgbClr val="333333"/>
                </a:solidFill>
                <a:latin typeface="メイリオ" charset="-128"/>
              </a:rPr>
              <a:t>種の職業</a:t>
            </a:r>
            <a:endParaRPr lang="ja-JP" altLang="en-US" sz="1200" b="1" i="0" dirty="0">
              <a:solidFill>
                <a:srgbClr val="333333"/>
              </a:solidFill>
              <a:effectLst/>
              <a:latin typeface="メイリオ" charset="-128"/>
            </a:endParaRPr>
          </a:p>
        </p:txBody>
      </p:sp>
      <p:grpSp>
        <p:nvGrpSpPr>
          <p:cNvPr id="9" name="図形グループ 8"/>
          <p:cNvGrpSpPr/>
          <p:nvPr/>
        </p:nvGrpSpPr>
        <p:grpSpPr>
          <a:xfrm>
            <a:off x="203672" y="912952"/>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4774803" y="912952"/>
            <a:ext cx="300621" cy="590586"/>
            <a:chOff x="1946324" y="4125162"/>
            <a:chExt cx="969964" cy="2007872"/>
          </a:xfrm>
        </p:grpSpPr>
        <p:sp>
          <p:nvSpPr>
            <p:cNvPr id="13" name="円/楕円 12"/>
            <p:cNvSpPr/>
            <p:nvPr/>
          </p:nvSpPr>
          <p:spPr>
            <a:xfrm>
              <a:off x="1946324" y="4125162"/>
              <a:ext cx="969962" cy="92075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5075423" y="1072126"/>
            <a:ext cx="4031873" cy="461665"/>
          </a:xfrm>
          <a:prstGeom prst="rect">
            <a:avLst/>
          </a:prstGeom>
          <a:noFill/>
        </p:spPr>
        <p:txBody>
          <a:bodyPr wrap="none" rtlCol="0">
            <a:spAutoFit/>
          </a:bodyPr>
          <a:lstStyle/>
          <a:p>
            <a:r>
              <a:rPr lang="ja-JP" altLang="en-US" sz="1200" dirty="0" smtClean="0">
                <a:solidFill>
                  <a:srgbClr val="0070C0"/>
                </a:solidFill>
                <a:latin typeface="Meiryo" charset="-128"/>
                <a:ea typeface="Meiryo" charset="-128"/>
                <a:cs typeface="Meiryo" charset="-128"/>
              </a:rPr>
              <a:t>感性、協調性、創造性、好奇心、問題発見力など</a:t>
            </a:r>
            <a:endParaRPr lang="en-US" altLang="ja-JP" sz="1200" dirty="0" smtClean="0">
              <a:solidFill>
                <a:srgbClr val="0070C0"/>
              </a:solidFill>
              <a:latin typeface="Meiryo" charset="-128"/>
              <a:ea typeface="Meiryo" charset="-128"/>
              <a:cs typeface="Meiryo" charset="-128"/>
            </a:endParaRPr>
          </a:p>
          <a:p>
            <a:r>
              <a:rPr lang="ja-JP" altLang="en-US" sz="1200" dirty="0" smtClean="0">
                <a:solidFill>
                  <a:srgbClr val="0070C0"/>
                </a:solidFill>
                <a:latin typeface="Meiryo" charset="-128"/>
                <a:ea typeface="Meiryo" charset="-128"/>
                <a:cs typeface="Meiryo" charset="-128"/>
              </a:rPr>
              <a:t>非定型的で、機械を何にどう使うかを決められる能力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p:cNvSpPr txBox="1"/>
          <p:nvPr/>
        </p:nvSpPr>
        <p:spPr>
          <a:xfrm>
            <a:off x="578941" y="1070354"/>
            <a:ext cx="3993059" cy="461665"/>
          </a:xfrm>
          <a:prstGeom prst="rect">
            <a:avLst/>
          </a:prstGeom>
          <a:noFill/>
        </p:spPr>
        <p:txBody>
          <a:bodyPr wrap="square" rtlCol="0">
            <a:spAutoFit/>
          </a:bodyPr>
          <a:lstStyle/>
          <a:p>
            <a:r>
              <a:rPr lang="ja-JP" altLang="en-US" sz="1200" dirty="0" smtClean="0">
                <a:latin typeface="Meiryo" charset="-128"/>
                <a:ea typeface="Meiryo" charset="-128"/>
                <a:cs typeface="Meiryo" charset="-128"/>
              </a:rPr>
              <a:t>技能や経験の蓄積に依存し、パターン化しやすく</a:t>
            </a:r>
            <a:endParaRPr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定型的で、特定の領域を越えない能力</a:t>
            </a:r>
            <a:endParaRPr kumimoji="1" lang="ja-JP" altLang="en-US" sz="1200" dirty="0">
              <a:latin typeface="Meiryo" charset="-128"/>
              <a:ea typeface="Meiryo" charset="-128"/>
              <a:cs typeface="Meiryo" charset="-128"/>
            </a:endParaRPr>
          </a:p>
        </p:txBody>
      </p:sp>
      <p:sp>
        <p:nvSpPr>
          <p:cNvPr id="17" name="正方形/長方形 16"/>
          <p:cNvSpPr/>
          <p:nvPr/>
        </p:nvSpPr>
        <p:spPr>
          <a:xfrm>
            <a:off x="5589163" y="6207747"/>
            <a:ext cx="3482043" cy="430887"/>
          </a:xfrm>
          <a:prstGeom prst="rect">
            <a:avLst/>
          </a:prstGeom>
        </p:spPr>
        <p:txBody>
          <a:bodyPr wrap="none">
            <a:spAutoFit/>
          </a:bodyPr>
          <a:lstStyle/>
          <a:p>
            <a:pPr algn="r"/>
            <a:r>
              <a:rPr lang="en-US" altLang="ja-JP" sz="1200" dirty="0">
                <a:latin typeface="Meiryo" charset="-128"/>
                <a:ea typeface="Meiryo" charset="-128"/>
                <a:cs typeface="Meiryo" charset="-128"/>
              </a:rPr>
              <a:t>2015</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12</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02</a:t>
            </a:r>
            <a:r>
              <a:rPr lang="ja-JP" altLang="en-US" sz="1200" dirty="0" smtClean="0">
                <a:latin typeface="Meiryo" charset="-128"/>
                <a:ea typeface="Meiryo" charset="-128"/>
                <a:cs typeface="Meiryo" charset="-128"/>
              </a:rPr>
              <a:t>日・株式</a:t>
            </a:r>
            <a:r>
              <a:rPr lang="ja-JP" altLang="en-US" sz="1200" dirty="0">
                <a:latin typeface="Meiryo" charset="-128"/>
                <a:ea typeface="Meiryo" charset="-128"/>
                <a:cs typeface="Meiryo" charset="-128"/>
              </a:rPr>
              <a:t>会社野村総合</a:t>
            </a:r>
            <a:r>
              <a:rPr lang="ja-JP" altLang="en-US" sz="1200" dirty="0" smtClean="0">
                <a:latin typeface="Meiryo" charset="-128"/>
                <a:ea typeface="Meiryo" charset="-128"/>
                <a:cs typeface="Meiryo" charset="-128"/>
              </a:rPr>
              <a:t>研究所</a:t>
            </a:r>
            <a:endParaRPr lang="en-US" altLang="ja-JP" sz="1200" dirty="0" smtClean="0">
              <a:latin typeface="Meiryo" charset="-128"/>
              <a:ea typeface="Meiryo" charset="-128"/>
              <a:cs typeface="Meiryo" charset="-128"/>
            </a:endParaRPr>
          </a:p>
          <a:p>
            <a:pPr algn="r"/>
            <a:r>
              <a:rPr lang="en-US" altLang="ja-JP" sz="1000" dirty="0">
                <a:latin typeface="Meiryo" charset="-128"/>
                <a:ea typeface="Meiryo" charset="-128"/>
                <a:cs typeface="Meiryo" charset="-128"/>
              </a:rPr>
              <a:t>https://</a:t>
            </a:r>
            <a:r>
              <a:rPr lang="en-US" altLang="ja-JP" sz="1000" dirty="0" err="1">
                <a:latin typeface="Meiryo" charset="-128"/>
                <a:ea typeface="Meiryo" charset="-128"/>
                <a:cs typeface="Meiryo" charset="-128"/>
              </a:rPr>
              <a:t>www.nri.com</a:t>
            </a:r>
            <a:r>
              <a:rPr lang="en-US" altLang="ja-JP" sz="1000" dirty="0">
                <a:latin typeface="Meiryo" charset="-128"/>
                <a:ea typeface="Meiryo" charset="-128"/>
                <a:cs typeface="Meiryo" charset="-128"/>
              </a:rPr>
              <a:t>/</a:t>
            </a:r>
            <a:r>
              <a:rPr lang="en-US" altLang="ja-JP" sz="1000" dirty="0" err="1">
                <a:latin typeface="Meiryo" charset="-128"/>
                <a:ea typeface="Meiryo" charset="-128"/>
                <a:cs typeface="Meiryo" charset="-128"/>
              </a:rPr>
              <a:t>jp</a:t>
            </a:r>
            <a:r>
              <a:rPr lang="en-US" altLang="ja-JP" sz="1000" dirty="0">
                <a:latin typeface="Meiryo" charset="-128"/>
                <a:ea typeface="Meiryo" charset="-128"/>
                <a:cs typeface="Meiryo" charset="-128"/>
              </a:rPr>
              <a:t>/news/2015/151202_1.aspx</a:t>
            </a:r>
            <a:endParaRPr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484484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技術的失業と労働人口の移動</a:t>
            </a:r>
            <a:endParaRPr kumimoji="1" lang="ja-JP" altLang="en-US" dirty="0"/>
          </a:p>
        </p:txBody>
      </p:sp>
      <p:sp>
        <p:nvSpPr>
          <p:cNvPr id="2" name="スライド番号プレースホルダー 1"/>
          <p:cNvSpPr>
            <a:spLocks noGrp="1"/>
          </p:cNvSpPr>
          <p:nvPr>
            <p:ph type="sldNum" sz="quarter" idx="12"/>
          </p:nvPr>
        </p:nvSpPr>
        <p:spPr>
          <a:xfrm>
            <a:off x="6932246" y="6677941"/>
            <a:ext cx="2133600" cy="217800"/>
          </a:xfrm>
        </p:spPr>
        <p:txBody>
          <a:bodyPr/>
          <a:lstStyle/>
          <a:p>
            <a:fld id="{8FF8CC5D-A65D-5946-99B5-645367A967AD}" type="slidenum">
              <a:rPr kumimoji="1" lang="ja-JP" altLang="en-US" smtClean="0"/>
              <a:t>48</a:t>
            </a:fld>
            <a:endParaRPr kumimoji="1" lang="ja-JP" altLang="en-US"/>
          </a:p>
        </p:txBody>
      </p:sp>
      <p:sp>
        <p:nvSpPr>
          <p:cNvPr id="6" name="フローチャート: 処理 5"/>
          <p:cNvSpPr/>
          <p:nvPr/>
        </p:nvSpPr>
        <p:spPr>
          <a:xfrm>
            <a:off x="5916613" y="4072352"/>
            <a:ext cx="2686050" cy="1400176"/>
          </a:xfrm>
          <a:prstGeom prst="flowChartProcess">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フローチャート: 処理 3"/>
          <p:cNvSpPr/>
          <p:nvPr/>
        </p:nvSpPr>
        <p:spPr>
          <a:xfrm>
            <a:off x="3230563" y="1086265"/>
            <a:ext cx="2686050" cy="4386263"/>
          </a:xfrm>
          <a:prstGeom prst="flowChartProcess">
            <a:avLst/>
          </a:prstGeom>
          <a:solidFill>
            <a:schemeClr val="tx1">
              <a:lumMod val="50000"/>
              <a:lumOff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ローチャート: 処理 4"/>
          <p:cNvSpPr/>
          <p:nvPr/>
        </p:nvSpPr>
        <p:spPr>
          <a:xfrm>
            <a:off x="544513" y="4072352"/>
            <a:ext cx="2686050" cy="1400176"/>
          </a:xfrm>
          <a:prstGeom prst="flowChartProcess">
            <a:avLst/>
          </a:prstGeom>
          <a:solidFill>
            <a:srgbClr val="00B05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 name="図形グループ 11"/>
          <p:cNvGrpSpPr/>
          <p:nvPr/>
        </p:nvGrpSpPr>
        <p:grpSpPr>
          <a:xfrm>
            <a:off x="544513" y="1093408"/>
            <a:ext cx="8058150" cy="2978944"/>
            <a:chOff x="544513" y="1093408"/>
            <a:chExt cx="8058150" cy="2978944"/>
          </a:xfrm>
        </p:grpSpPr>
        <p:sp>
          <p:nvSpPr>
            <p:cNvPr id="7" name="フローチャート: 処理 6"/>
            <p:cNvSpPr/>
            <p:nvPr/>
          </p:nvSpPr>
          <p:spPr>
            <a:xfrm>
              <a:off x="544513" y="2843109"/>
              <a:ext cx="2686050" cy="1229243"/>
            </a:xfrm>
            <a:prstGeom prst="flowChartProcess">
              <a:avLst/>
            </a:prstGeom>
            <a:solidFill>
              <a:srgbClr val="00B050">
                <a:alpha val="5215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処理 7"/>
            <p:cNvSpPr/>
            <p:nvPr/>
          </p:nvSpPr>
          <p:spPr>
            <a:xfrm>
              <a:off x="5916613" y="3419742"/>
              <a:ext cx="2686050" cy="652610"/>
            </a:xfrm>
            <a:prstGeom prst="flowChartProcess">
              <a:avLst/>
            </a:prstGeom>
            <a:solidFill>
              <a:srgbClr val="0070C0">
                <a:alpha val="5215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処理 8"/>
            <p:cNvSpPr/>
            <p:nvPr/>
          </p:nvSpPr>
          <p:spPr>
            <a:xfrm>
              <a:off x="3230563" y="1093408"/>
              <a:ext cx="2686050" cy="1943100"/>
            </a:xfrm>
            <a:prstGeom prst="flowChartProcess">
              <a:avLst/>
            </a:prstGeom>
            <a:solidFill>
              <a:srgbClr val="FFFFFF">
                <a:alpha val="52941"/>
              </a:srgbClr>
            </a:solidFill>
            <a:ln>
              <a:solidFill>
                <a:schemeClr val="bg1"/>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左矢印 9"/>
            <p:cNvSpPr/>
            <p:nvPr/>
          </p:nvSpPr>
          <p:spPr>
            <a:xfrm rot="18842871">
              <a:off x="1463136" y="1965474"/>
              <a:ext cx="2359514" cy="1041524"/>
            </a:xfrm>
            <a:custGeom>
              <a:avLst/>
              <a:gdLst>
                <a:gd name="connsiteX0" fmla="*/ 0 w 1800225"/>
                <a:gd name="connsiteY0" fmla="*/ 364332 h 728663"/>
                <a:gd name="connsiteX1" fmla="*/ 364332 w 1800225"/>
                <a:gd name="connsiteY1" fmla="*/ 0 h 728663"/>
                <a:gd name="connsiteX2" fmla="*/ 364332 w 1800225"/>
                <a:gd name="connsiteY2" fmla="*/ 182166 h 728663"/>
                <a:gd name="connsiteX3" fmla="*/ 1800225 w 1800225"/>
                <a:gd name="connsiteY3" fmla="*/ 182166 h 728663"/>
                <a:gd name="connsiteX4" fmla="*/ 1800225 w 1800225"/>
                <a:gd name="connsiteY4" fmla="*/ 546497 h 728663"/>
                <a:gd name="connsiteX5" fmla="*/ 364332 w 1800225"/>
                <a:gd name="connsiteY5" fmla="*/ 546497 h 728663"/>
                <a:gd name="connsiteX6" fmla="*/ 364332 w 1800225"/>
                <a:gd name="connsiteY6" fmla="*/ 728663 h 728663"/>
                <a:gd name="connsiteX7" fmla="*/ 0 w 1800225"/>
                <a:gd name="connsiteY7" fmla="*/ 364332 h 728663"/>
                <a:gd name="connsiteX0" fmla="*/ 0 w 1885950"/>
                <a:gd name="connsiteY0" fmla="*/ 364332 h 728663"/>
                <a:gd name="connsiteX1" fmla="*/ 364332 w 1885950"/>
                <a:gd name="connsiteY1" fmla="*/ 0 h 728663"/>
                <a:gd name="connsiteX2" fmla="*/ 364332 w 1885950"/>
                <a:gd name="connsiteY2" fmla="*/ 182166 h 728663"/>
                <a:gd name="connsiteX3" fmla="*/ 1885950 w 1885950"/>
                <a:gd name="connsiteY3" fmla="*/ 567928 h 728663"/>
                <a:gd name="connsiteX4" fmla="*/ 1800225 w 1885950"/>
                <a:gd name="connsiteY4" fmla="*/ 546497 h 728663"/>
                <a:gd name="connsiteX5" fmla="*/ 364332 w 1885950"/>
                <a:gd name="connsiteY5" fmla="*/ 546497 h 728663"/>
                <a:gd name="connsiteX6" fmla="*/ 364332 w 1885950"/>
                <a:gd name="connsiteY6" fmla="*/ 728663 h 728663"/>
                <a:gd name="connsiteX7" fmla="*/ 0 w 1885950"/>
                <a:gd name="connsiteY7" fmla="*/ 364332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950" h="728663">
                  <a:moveTo>
                    <a:pt x="0" y="364332"/>
                  </a:moveTo>
                  <a:lnTo>
                    <a:pt x="364332" y="0"/>
                  </a:lnTo>
                  <a:lnTo>
                    <a:pt x="364332" y="182166"/>
                  </a:lnTo>
                  <a:lnTo>
                    <a:pt x="1885950" y="567928"/>
                  </a:lnTo>
                  <a:lnTo>
                    <a:pt x="1800225" y="546497"/>
                  </a:lnTo>
                  <a:lnTo>
                    <a:pt x="364332" y="546497"/>
                  </a:lnTo>
                  <a:lnTo>
                    <a:pt x="364332" y="728663"/>
                  </a:lnTo>
                  <a:lnTo>
                    <a:pt x="0" y="364332"/>
                  </a:lnTo>
                  <a:close/>
                </a:path>
              </a:pathLst>
            </a:cu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左矢印 9"/>
            <p:cNvSpPr/>
            <p:nvPr/>
          </p:nvSpPr>
          <p:spPr>
            <a:xfrm rot="2757129" flipH="1">
              <a:off x="5324525" y="2221948"/>
              <a:ext cx="2359514" cy="1041524"/>
            </a:xfrm>
            <a:custGeom>
              <a:avLst/>
              <a:gdLst>
                <a:gd name="connsiteX0" fmla="*/ 0 w 1800225"/>
                <a:gd name="connsiteY0" fmla="*/ 364332 h 728663"/>
                <a:gd name="connsiteX1" fmla="*/ 364332 w 1800225"/>
                <a:gd name="connsiteY1" fmla="*/ 0 h 728663"/>
                <a:gd name="connsiteX2" fmla="*/ 364332 w 1800225"/>
                <a:gd name="connsiteY2" fmla="*/ 182166 h 728663"/>
                <a:gd name="connsiteX3" fmla="*/ 1800225 w 1800225"/>
                <a:gd name="connsiteY3" fmla="*/ 182166 h 728663"/>
                <a:gd name="connsiteX4" fmla="*/ 1800225 w 1800225"/>
                <a:gd name="connsiteY4" fmla="*/ 546497 h 728663"/>
                <a:gd name="connsiteX5" fmla="*/ 364332 w 1800225"/>
                <a:gd name="connsiteY5" fmla="*/ 546497 h 728663"/>
                <a:gd name="connsiteX6" fmla="*/ 364332 w 1800225"/>
                <a:gd name="connsiteY6" fmla="*/ 728663 h 728663"/>
                <a:gd name="connsiteX7" fmla="*/ 0 w 1800225"/>
                <a:gd name="connsiteY7" fmla="*/ 364332 h 728663"/>
                <a:gd name="connsiteX0" fmla="*/ 0 w 1885950"/>
                <a:gd name="connsiteY0" fmla="*/ 364332 h 728663"/>
                <a:gd name="connsiteX1" fmla="*/ 364332 w 1885950"/>
                <a:gd name="connsiteY1" fmla="*/ 0 h 728663"/>
                <a:gd name="connsiteX2" fmla="*/ 364332 w 1885950"/>
                <a:gd name="connsiteY2" fmla="*/ 182166 h 728663"/>
                <a:gd name="connsiteX3" fmla="*/ 1885950 w 1885950"/>
                <a:gd name="connsiteY3" fmla="*/ 567928 h 728663"/>
                <a:gd name="connsiteX4" fmla="*/ 1800225 w 1885950"/>
                <a:gd name="connsiteY4" fmla="*/ 546497 h 728663"/>
                <a:gd name="connsiteX5" fmla="*/ 364332 w 1885950"/>
                <a:gd name="connsiteY5" fmla="*/ 546497 h 728663"/>
                <a:gd name="connsiteX6" fmla="*/ 364332 w 1885950"/>
                <a:gd name="connsiteY6" fmla="*/ 728663 h 728663"/>
                <a:gd name="connsiteX7" fmla="*/ 0 w 1885950"/>
                <a:gd name="connsiteY7" fmla="*/ 364332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950" h="728663">
                  <a:moveTo>
                    <a:pt x="0" y="364332"/>
                  </a:moveTo>
                  <a:lnTo>
                    <a:pt x="364332" y="0"/>
                  </a:lnTo>
                  <a:lnTo>
                    <a:pt x="364332" y="182166"/>
                  </a:lnTo>
                  <a:lnTo>
                    <a:pt x="1885950" y="567928"/>
                  </a:lnTo>
                  <a:lnTo>
                    <a:pt x="1800225" y="546497"/>
                  </a:lnTo>
                  <a:lnTo>
                    <a:pt x="364332" y="546497"/>
                  </a:lnTo>
                  <a:lnTo>
                    <a:pt x="364332" y="728663"/>
                  </a:lnTo>
                  <a:lnTo>
                    <a:pt x="0" y="364332"/>
                  </a:lnTo>
                  <a:close/>
                </a:path>
              </a:pathLst>
            </a:cu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左右矢印 13"/>
          <p:cNvSpPr/>
          <p:nvPr/>
        </p:nvSpPr>
        <p:spPr>
          <a:xfrm>
            <a:off x="544513" y="5677042"/>
            <a:ext cx="8058150" cy="856279"/>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779542" y="5920515"/>
            <a:ext cx="1107996" cy="369332"/>
          </a:xfrm>
          <a:prstGeom prst="rect">
            <a:avLst/>
          </a:prstGeom>
          <a:noFill/>
        </p:spPr>
        <p:txBody>
          <a:bodyPr wrap="none" rtlCol="0">
            <a:spAutoFit/>
          </a:bodyPr>
          <a:lstStyle/>
          <a:p>
            <a:r>
              <a:rPr kumimoji="1" lang="ja-JP" altLang="en-US" dirty="0" smtClean="0">
                <a:solidFill>
                  <a:schemeClr val="bg1"/>
                </a:solidFill>
              </a:rPr>
              <a:t>肉体労働</a:t>
            </a:r>
            <a:endParaRPr kumimoji="1" lang="ja-JP" altLang="en-US" dirty="0">
              <a:solidFill>
                <a:schemeClr val="bg1"/>
              </a:solidFill>
            </a:endParaRPr>
          </a:p>
        </p:txBody>
      </p:sp>
      <p:sp>
        <p:nvSpPr>
          <p:cNvPr id="16" name="テキスト ボックス 15"/>
          <p:cNvSpPr txBox="1"/>
          <p:nvPr/>
        </p:nvSpPr>
        <p:spPr>
          <a:xfrm>
            <a:off x="7445048" y="5930562"/>
            <a:ext cx="1107996" cy="369332"/>
          </a:xfrm>
          <a:prstGeom prst="rect">
            <a:avLst/>
          </a:prstGeom>
          <a:noFill/>
        </p:spPr>
        <p:txBody>
          <a:bodyPr wrap="none" rtlCol="0">
            <a:spAutoFit/>
          </a:bodyPr>
          <a:lstStyle/>
          <a:p>
            <a:r>
              <a:rPr kumimoji="1" lang="ja-JP" altLang="en-US" dirty="0" smtClean="0">
                <a:solidFill>
                  <a:schemeClr val="bg1"/>
                </a:solidFill>
              </a:rPr>
              <a:t>頭脳労働</a:t>
            </a:r>
            <a:endParaRPr kumimoji="1" lang="ja-JP" altLang="en-US" dirty="0">
              <a:solidFill>
                <a:schemeClr val="bg1"/>
              </a:solidFill>
            </a:endParaRPr>
          </a:p>
        </p:txBody>
      </p:sp>
      <p:sp>
        <p:nvSpPr>
          <p:cNvPr id="17" name="テキスト ボックス 16"/>
          <p:cNvSpPr txBox="1"/>
          <p:nvPr/>
        </p:nvSpPr>
        <p:spPr>
          <a:xfrm>
            <a:off x="4019590" y="5930562"/>
            <a:ext cx="1107996" cy="369332"/>
          </a:xfrm>
          <a:prstGeom prst="rect">
            <a:avLst/>
          </a:prstGeom>
          <a:noFill/>
        </p:spPr>
        <p:txBody>
          <a:bodyPr wrap="none" rtlCol="0">
            <a:spAutoFit/>
          </a:bodyPr>
          <a:lstStyle/>
          <a:p>
            <a:r>
              <a:rPr kumimoji="1" lang="ja-JP" altLang="en-US" dirty="0" smtClean="0">
                <a:solidFill>
                  <a:schemeClr val="bg1"/>
                </a:solidFill>
              </a:rPr>
              <a:t>事務労働</a:t>
            </a:r>
            <a:endParaRPr kumimoji="1" lang="ja-JP" altLang="en-US" dirty="0">
              <a:solidFill>
                <a:schemeClr val="bg1"/>
              </a:solidFill>
            </a:endParaRPr>
          </a:p>
        </p:txBody>
      </p:sp>
      <p:sp>
        <p:nvSpPr>
          <p:cNvPr id="18" name="テキスト ボックス 17"/>
          <p:cNvSpPr txBox="1"/>
          <p:nvPr/>
        </p:nvSpPr>
        <p:spPr>
          <a:xfrm>
            <a:off x="1133165" y="4587774"/>
            <a:ext cx="1508746" cy="369332"/>
          </a:xfrm>
          <a:prstGeom prst="rect">
            <a:avLst/>
          </a:prstGeom>
          <a:noFill/>
        </p:spPr>
        <p:txBody>
          <a:bodyPr wrap="none" rtlCol="0">
            <a:spAutoFit/>
          </a:bodyPr>
          <a:lstStyle/>
          <a:p>
            <a:r>
              <a:rPr lang="ja-JP" altLang="en-US" smtClean="0">
                <a:solidFill>
                  <a:schemeClr val="bg1"/>
                </a:solidFill>
              </a:rPr>
              <a:t>ホスピタリティ</a:t>
            </a:r>
            <a:endParaRPr kumimoji="1" lang="ja-JP" altLang="en-US" dirty="0">
              <a:solidFill>
                <a:schemeClr val="bg1"/>
              </a:solidFill>
            </a:endParaRPr>
          </a:p>
        </p:txBody>
      </p:sp>
      <p:sp>
        <p:nvSpPr>
          <p:cNvPr id="19" name="テキスト ボックス 18"/>
          <p:cNvSpPr txBox="1"/>
          <p:nvPr/>
        </p:nvSpPr>
        <p:spPr>
          <a:xfrm>
            <a:off x="6334545" y="4448442"/>
            <a:ext cx="1850186" cy="646331"/>
          </a:xfrm>
          <a:prstGeom prst="rect">
            <a:avLst/>
          </a:prstGeom>
          <a:noFill/>
        </p:spPr>
        <p:txBody>
          <a:bodyPr wrap="none" rtlCol="0">
            <a:spAutoFit/>
          </a:bodyPr>
          <a:lstStyle/>
          <a:p>
            <a:pPr algn="ctr"/>
            <a:r>
              <a:rPr lang="ja-JP" altLang="en-US" dirty="0" smtClean="0">
                <a:solidFill>
                  <a:schemeClr val="bg1"/>
                </a:solidFill>
              </a:rPr>
              <a:t>クリエイティビティ</a:t>
            </a:r>
            <a:endParaRPr lang="en-US" altLang="ja-JP" dirty="0" smtClean="0">
              <a:solidFill>
                <a:schemeClr val="bg1"/>
              </a:solidFill>
            </a:endParaRPr>
          </a:p>
          <a:p>
            <a:pPr algn="ctr"/>
            <a:r>
              <a:rPr kumimoji="1" lang="ja-JP" altLang="en-US" dirty="0" smtClean="0">
                <a:solidFill>
                  <a:schemeClr val="bg1"/>
                </a:solidFill>
              </a:rPr>
              <a:t>マネージメント</a:t>
            </a:r>
            <a:endParaRPr kumimoji="1" lang="ja-JP" altLang="en-US" dirty="0">
              <a:solidFill>
                <a:schemeClr val="bg1"/>
              </a:solidFill>
            </a:endParaRPr>
          </a:p>
        </p:txBody>
      </p:sp>
      <p:sp>
        <p:nvSpPr>
          <p:cNvPr id="20" name="テキスト ボックス 19"/>
          <p:cNvSpPr txBox="1"/>
          <p:nvPr/>
        </p:nvSpPr>
        <p:spPr>
          <a:xfrm>
            <a:off x="1329413" y="5510702"/>
            <a:ext cx="1107996" cy="369332"/>
          </a:xfrm>
          <a:prstGeom prst="rect">
            <a:avLst/>
          </a:prstGeom>
          <a:noFill/>
        </p:spPr>
        <p:txBody>
          <a:bodyPr wrap="none" rtlCol="0">
            <a:spAutoFit/>
          </a:bodyPr>
          <a:lstStyle/>
          <a:p>
            <a:pPr algn="ctr"/>
            <a:r>
              <a:rPr kumimoji="1" lang="ja-JP" altLang="en-US" dirty="0" smtClean="0">
                <a:solidFill>
                  <a:srgbClr val="00B050"/>
                </a:solidFill>
              </a:rPr>
              <a:t>低所得層</a:t>
            </a:r>
            <a:endParaRPr kumimoji="1" lang="ja-JP" altLang="en-US" dirty="0">
              <a:solidFill>
                <a:srgbClr val="00B050"/>
              </a:solidFill>
            </a:endParaRPr>
          </a:p>
        </p:txBody>
      </p:sp>
      <p:sp>
        <p:nvSpPr>
          <p:cNvPr id="21" name="テキスト ボックス 20"/>
          <p:cNvSpPr txBox="1"/>
          <p:nvPr/>
        </p:nvSpPr>
        <p:spPr>
          <a:xfrm>
            <a:off x="6709767" y="5478060"/>
            <a:ext cx="1107996" cy="369332"/>
          </a:xfrm>
          <a:prstGeom prst="rect">
            <a:avLst/>
          </a:prstGeom>
          <a:noFill/>
        </p:spPr>
        <p:txBody>
          <a:bodyPr wrap="none" rtlCol="0">
            <a:spAutoFit/>
          </a:bodyPr>
          <a:lstStyle/>
          <a:p>
            <a:pPr algn="ctr"/>
            <a:r>
              <a:rPr kumimoji="1" lang="ja-JP" altLang="en-US" dirty="0" smtClean="0">
                <a:solidFill>
                  <a:srgbClr val="0070C0"/>
                </a:solidFill>
              </a:rPr>
              <a:t>高所得層</a:t>
            </a:r>
            <a:endParaRPr kumimoji="1" lang="ja-JP" altLang="en-US" dirty="0">
              <a:solidFill>
                <a:srgbClr val="0070C0"/>
              </a:solidFill>
            </a:endParaRPr>
          </a:p>
        </p:txBody>
      </p:sp>
      <p:sp>
        <p:nvSpPr>
          <p:cNvPr id="22" name="テキスト ボックス 21"/>
          <p:cNvSpPr txBox="1"/>
          <p:nvPr/>
        </p:nvSpPr>
        <p:spPr>
          <a:xfrm>
            <a:off x="3904174" y="5512469"/>
            <a:ext cx="1338828" cy="369332"/>
          </a:xfrm>
          <a:prstGeom prst="rect">
            <a:avLst/>
          </a:prstGeom>
          <a:noFill/>
        </p:spPr>
        <p:txBody>
          <a:bodyPr wrap="none" rtlCol="0">
            <a:spAutoFit/>
          </a:bodyPr>
          <a:lstStyle/>
          <a:p>
            <a:pPr algn="ctr"/>
            <a:r>
              <a:rPr kumimoji="1" lang="ja-JP" altLang="en-US" dirty="0" smtClean="0">
                <a:solidFill>
                  <a:schemeClr val="tx1">
                    <a:lumMod val="65000"/>
                    <a:lumOff val="35000"/>
                  </a:schemeClr>
                </a:solidFill>
              </a:rPr>
              <a:t>中間所得層</a:t>
            </a:r>
            <a:endParaRPr kumimoji="1" lang="ja-JP" altLang="en-US" dirty="0">
              <a:solidFill>
                <a:schemeClr val="tx1">
                  <a:lumMod val="65000"/>
                  <a:lumOff val="35000"/>
                </a:schemeClr>
              </a:solidFill>
            </a:endParaRPr>
          </a:p>
        </p:txBody>
      </p:sp>
    </p:spTree>
    <p:extLst>
      <p:ext uri="{BB962C8B-B14F-4D97-AF65-F5344CB8AC3E}">
        <p14:creationId xmlns:p14="http://schemas.microsoft.com/office/powerpoint/2010/main" val="136310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90523" y="1460585"/>
            <a:ext cx="8599142" cy="4740277"/>
          </a:xfrm>
          <a:prstGeom prst="rect">
            <a:avLst/>
          </a:prstGeom>
        </p:spPr>
      </p:pic>
      <p:sp>
        <p:nvSpPr>
          <p:cNvPr id="2" name="タイトル 1"/>
          <p:cNvSpPr>
            <a:spLocks noGrp="1"/>
          </p:cNvSpPr>
          <p:nvPr>
            <p:ph type="title"/>
          </p:nvPr>
        </p:nvSpPr>
        <p:spPr/>
        <p:txBody>
          <a:bodyPr/>
          <a:lstStyle/>
          <a:p>
            <a:r>
              <a:rPr kumimoji="1" lang="ja-JP" altLang="en-US" dirty="0" smtClean="0"/>
              <a:t>超高齢化社会を</a:t>
            </a:r>
            <a:r>
              <a:rPr lang="ja-JP" altLang="en-US" dirty="0" smtClean="0"/>
              <a:t>人工知能やロボットで対応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8" name="テキスト ボックス 7"/>
          <p:cNvSpPr txBox="1"/>
          <p:nvPr/>
        </p:nvSpPr>
        <p:spPr>
          <a:xfrm>
            <a:off x="290523" y="1085170"/>
            <a:ext cx="8566128" cy="338554"/>
          </a:xfrm>
          <a:prstGeom prst="rect">
            <a:avLst/>
          </a:prstGeom>
          <a:noFill/>
        </p:spPr>
        <p:txBody>
          <a:bodyPr wrap="none" rtlCol="0">
            <a:spAutoFit/>
          </a:bodyPr>
          <a:lstStyle/>
          <a:p>
            <a:r>
              <a:rPr kumimoji="1" lang="ja-JP" altLang="en-US" sz="1600" dirty="0" smtClean="0">
                <a:solidFill>
                  <a:srgbClr val="FF8000"/>
                </a:solidFill>
                <a:latin typeface="Meiryo" charset="-128"/>
                <a:ea typeface="Meiryo" charset="-128"/>
                <a:cs typeface="Meiryo" charset="-128"/>
              </a:rPr>
              <a:t>人工知能やロボットを積極的に駆使し、労働生産性や</a:t>
            </a:r>
            <a:r>
              <a:rPr kumimoji="1" lang="en-US" altLang="ja-JP" sz="1600" dirty="0" smtClean="0">
                <a:solidFill>
                  <a:srgbClr val="FF8000"/>
                </a:solidFill>
                <a:latin typeface="Meiryo" charset="-128"/>
                <a:ea typeface="Meiryo" charset="-128"/>
                <a:cs typeface="Meiryo" charset="-128"/>
              </a:rPr>
              <a:t>QOL</a:t>
            </a:r>
            <a:r>
              <a:rPr lang="ja-JP" altLang="en-US" sz="1600" dirty="0" smtClean="0">
                <a:solidFill>
                  <a:srgbClr val="FF8000"/>
                </a:solidFill>
                <a:latin typeface="Meiryo" charset="-128"/>
                <a:ea typeface="Meiryo" charset="-128"/>
                <a:cs typeface="Meiryo" charset="-128"/>
              </a:rPr>
              <a:t>（</a:t>
            </a:r>
            <a:r>
              <a:rPr lang="en-US" altLang="ja-JP" sz="1600" dirty="0" smtClean="0">
                <a:solidFill>
                  <a:srgbClr val="FF8000"/>
                </a:solidFill>
                <a:latin typeface="Meiryo" charset="-128"/>
                <a:ea typeface="Meiryo" charset="-128"/>
                <a:cs typeface="Meiryo" charset="-128"/>
              </a:rPr>
              <a:t>Quality of Life</a:t>
            </a:r>
            <a:r>
              <a:rPr lang="ja-JP" altLang="en-US" sz="1600" dirty="0" smtClean="0">
                <a:solidFill>
                  <a:srgbClr val="FF8000"/>
                </a:solidFill>
                <a:latin typeface="Meiryo" charset="-128"/>
                <a:ea typeface="Meiryo" charset="-128"/>
                <a:cs typeface="Meiryo" charset="-128"/>
              </a:rPr>
              <a:t>）の向上が急務</a:t>
            </a:r>
            <a:endParaRPr kumimoji="1" lang="ja-JP" altLang="en-US" sz="1600"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828431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67544" y="2231121"/>
            <a:ext cx="8208912" cy="386217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人工</a:t>
            </a:r>
            <a:r>
              <a:rPr kumimoji="1" lang="ja-JP" altLang="en-US" smtClean="0"/>
              <a:t>知能の３つの役割と人間の進化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4" name="正方形/長方形 3"/>
          <p:cNvSpPr/>
          <p:nvPr/>
        </p:nvSpPr>
        <p:spPr>
          <a:xfrm>
            <a:off x="467544" y="1196752"/>
            <a:ext cx="8208912"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人間の新たな役割を生みだし進化を加速する</a:t>
            </a:r>
            <a:endParaRPr kumimoji="1" lang="ja-JP" altLang="en-US" sz="2400" b="1" dirty="0">
              <a:solidFill>
                <a:srgbClr val="FFFFFF"/>
              </a:solidFill>
              <a:latin typeface="Meiryo" charset="-128"/>
              <a:ea typeface="Meiryo" charset="-128"/>
              <a:cs typeface="Meiryo" charset="-128"/>
            </a:endParaRPr>
          </a:p>
        </p:txBody>
      </p:sp>
      <p:sp>
        <p:nvSpPr>
          <p:cNvPr id="5" name="正方形/長方形 4"/>
          <p:cNvSpPr/>
          <p:nvPr/>
        </p:nvSpPr>
        <p:spPr>
          <a:xfrm>
            <a:off x="611560" y="2422725"/>
            <a:ext cx="2447421" cy="59188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smtClean="0">
                <a:solidFill>
                  <a:srgbClr val="FFFFFF"/>
                </a:solidFill>
                <a:latin typeface="Meiryo" charset="-128"/>
                <a:ea typeface="Meiryo" charset="-128"/>
                <a:cs typeface="Meiryo" charset="-128"/>
              </a:rPr>
              <a:t>自律化</a:t>
            </a:r>
            <a:endParaRPr kumimoji="1" lang="ja-JP" altLang="en-US" sz="2400" b="1" dirty="0">
              <a:solidFill>
                <a:srgbClr val="FFFFFF"/>
              </a:solidFill>
              <a:latin typeface="Meiryo" charset="-128"/>
              <a:ea typeface="Meiryo" charset="-128"/>
              <a:cs typeface="Meiryo" charset="-128"/>
            </a:endParaRPr>
          </a:p>
        </p:txBody>
      </p:sp>
      <p:sp>
        <p:nvSpPr>
          <p:cNvPr id="6" name="正方形/長方形 5"/>
          <p:cNvSpPr/>
          <p:nvPr/>
        </p:nvSpPr>
        <p:spPr>
          <a:xfrm>
            <a:off x="3348289" y="2422725"/>
            <a:ext cx="2447421" cy="59188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smtClean="0">
                <a:solidFill>
                  <a:srgbClr val="FFFFFF"/>
                </a:solidFill>
                <a:latin typeface="Meiryo" charset="-128"/>
                <a:ea typeface="Meiryo" charset="-128"/>
                <a:cs typeface="Meiryo" charset="-128"/>
              </a:rPr>
              <a:t>知的望遠鏡</a:t>
            </a:r>
            <a:endParaRPr kumimoji="1" lang="ja-JP" altLang="en-US" sz="2400" b="1" dirty="0">
              <a:solidFill>
                <a:srgbClr val="FFFFFF"/>
              </a:solidFill>
              <a:latin typeface="Meiryo" charset="-128"/>
              <a:ea typeface="Meiryo" charset="-128"/>
              <a:cs typeface="Meiryo" charset="-128"/>
            </a:endParaRPr>
          </a:p>
        </p:txBody>
      </p:sp>
      <p:sp>
        <p:nvSpPr>
          <p:cNvPr id="7" name="正方形/長方形 6"/>
          <p:cNvSpPr/>
          <p:nvPr/>
        </p:nvSpPr>
        <p:spPr>
          <a:xfrm>
            <a:off x="6085018" y="2423756"/>
            <a:ext cx="2447421" cy="59188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知的補完</a:t>
            </a:r>
            <a:endParaRPr kumimoji="1" lang="ja-JP" altLang="en-US" sz="2400" b="1" dirty="0">
              <a:solidFill>
                <a:srgbClr val="FFFFFF"/>
              </a:solidFill>
              <a:latin typeface="Meiryo" charset="-128"/>
              <a:ea typeface="Meiryo" charset="-128"/>
              <a:cs typeface="Meiryo" charset="-128"/>
            </a:endParaRPr>
          </a:p>
        </p:txBody>
      </p:sp>
      <p:sp>
        <p:nvSpPr>
          <p:cNvPr id="8" name="正方形/長方形 7"/>
          <p:cNvSpPr/>
          <p:nvPr/>
        </p:nvSpPr>
        <p:spPr>
          <a:xfrm>
            <a:off x="611560"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人間に頼ることなく、学習・判断・決定できるようになる</a:t>
            </a:r>
            <a:endParaRPr kumimoji="1" lang="ja-JP" altLang="en-US" sz="1600" dirty="0">
              <a:solidFill>
                <a:srgbClr val="FFFFFF"/>
              </a:solidFill>
              <a:latin typeface="Meiryo" charset="-128"/>
              <a:ea typeface="Meiryo" charset="-128"/>
              <a:cs typeface="Meiryo" charset="-128"/>
            </a:endParaRPr>
          </a:p>
        </p:txBody>
      </p:sp>
      <p:sp>
        <p:nvSpPr>
          <p:cNvPr id="9" name="正方形/長方形 8"/>
          <p:cNvSpPr/>
          <p:nvPr/>
        </p:nvSpPr>
        <p:spPr>
          <a:xfrm>
            <a:off x="3348289"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これまで人間には見えなかったことが見えるようになる</a:t>
            </a:r>
            <a:endParaRPr kumimoji="1" lang="ja-JP" altLang="en-US" sz="1600" dirty="0">
              <a:solidFill>
                <a:srgbClr val="FFFFFF"/>
              </a:solidFill>
              <a:latin typeface="Meiryo" charset="-128"/>
              <a:ea typeface="Meiryo" charset="-128"/>
              <a:cs typeface="Meiryo" charset="-128"/>
            </a:endParaRPr>
          </a:p>
        </p:txBody>
      </p:sp>
      <p:sp>
        <p:nvSpPr>
          <p:cNvPr id="10" name="正方形/長方形 9"/>
          <p:cNvSpPr/>
          <p:nvPr/>
        </p:nvSpPr>
        <p:spPr>
          <a:xfrm>
            <a:off x="6085018" y="3038292"/>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機械が人間に寄り添い、利用者の裾野を拡大し、新たな価値を生みだす</a:t>
            </a:r>
            <a:endParaRPr kumimoji="1" lang="ja-JP" altLang="en-US" sz="1600" dirty="0">
              <a:solidFill>
                <a:srgbClr val="FFFFFF"/>
              </a:solidFill>
              <a:latin typeface="Meiryo" charset="-128"/>
              <a:ea typeface="Meiryo" charset="-128"/>
              <a:cs typeface="Meiryo" charset="-128"/>
            </a:endParaRPr>
          </a:p>
        </p:txBody>
      </p:sp>
      <p:sp>
        <p:nvSpPr>
          <p:cNvPr id="12" name="上矢印 11"/>
          <p:cNvSpPr/>
          <p:nvPr/>
        </p:nvSpPr>
        <p:spPr>
          <a:xfrm>
            <a:off x="1187198" y="1862480"/>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3923928" y="1859996"/>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60656" y="1866383"/>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773604" y="5083976"/>
            <a:ext cx="5596789" cy="830997"/>
          </a:xfrm>
          <a:prstGeom prst="rect">
            <a:avLst/>
          </a:prstGeom>
          <a:noFill/>
        </p:spPr>
        <p:txBody>
          <a:bodyPr wrap="none" rtlCol="0">
            <a:spAutoFit/>
          </a:bodyPr>
          <a:lstStyle/>
          <a:p>
            <a:pPr algn="ctr"/>
            <a:r>
              <a:rPr lang="ja-JP" altLang="en-US" sz="2800" b="1" dirty="0" smtClean="0">
                <a:solidFill>
                  <a:schemeClr val="bg1"/>
                </a:solidFill>
                <a:latin typeface="Meiryo" charset="-128"/>
                <a:ea typeface="Meiryo" charset="-128"/>
                <a:cs typeface="Meiryo" charset="-128"/>
              </a:rPr>
              <a:t>人工知能</a:t>
            </a:r>
            <a:r>
              <a:rPr lang="ja-JP" altLang="en-US" sz="2800" dirty="0" smtClean="0">
                <a:solidFill>
                  <a:schemeClr val="bg1"/>
                </a:solidFill>
                <a:latin typeface="Meiryo" charset="-128"/>
                <a:ea typeface="Meiryo" charset="-128"/>
                <a:cs typeface="Meiryo" charset="-128"/>
              </a:rPr>
              <a:t>／</a:t>
            </a:r>
            <a:r>
              <a:rPr lang="en-US" altLang="ja-JP" sz="2800" b="1" dirty="0" smtClean="0">
                <a:solidFill>
                  <a:schemeClr val="bg1"/>
                </a:solidFill>
                <a:latin typeface="Meiryo" charset="-128"/>
                <a:ea typeface="Meiryo" charset="-128"/>
                <a:cs typeface="Meiryo" charset="-128"/>
              </a:rPr>
              <a:t>A</a:t>
            </a:r>
            <a:r>
              <a:rPr lang="en-US" altLang="ja-JP" sz="2800" dirty="0" smtClean="0">
                <a:solidFill>
                  <a:schemeClr val="bg1"/>
                </a:solidFill>
                <a:latin typeface="Meiryo" charset="-128"/>
                <a:ea typeface="Meiryo" charset="-128"/>
                <a:cs typeface="Meiryo" charset="-128"/>
              </a:rPr>
              <a:t>rtificial </a:t>
            </a:r>
            <a:r>
              <a:rPr lang="en-US" altLang="ja-JP" sz="2800" b="1" dirty="0" smtClean="0">
                <a:solidFill>
                  <a:schemeClr val="bg1"/>
                </a:solidFill>
                <a:latin typeface="Meiryo" charset="-128"/>
                <a:ea typeface="Meiryo" charset="-128"/>
                <a:cs typeface="Meiryo" charset="-128"/>
              </a:rPr>
              <a:t>I</a:t>
            </a:r>
            <a:r>
              <a:rPr lang="en-US" altLang="ja-JP" sz="2800" dirty="0" smtClean="0">
                <a:solidFill>
                  <a:schemeClr val="bg1"/>
                </a:solidFill>
                <a:latin typeface="Meiryo" charset="-128"/>
                <a:ea typeface="Meiryo" charset="-128"/>
                <a:cs typeface="Meiryo" charset="-128"/>
              </a:rPr>
              <a:t>ntelligence</a:t>
            </a:r>
          </a:p>
          <a:p>
            <a:pPr algn="ctr"/>
            <a:r>
              <a:rPr kumimoji="1" lang="ja-JP" altLang="en-US" sz="2000" dirty="0" smtClean="0">
                <a:solidFill>
                  <a:schemeClr val="bg1"/>
                </a:solidFill>
                <a:latin typeface="Meiryo" charset="-128"/>
                <a:ea typeface="Meiryo" charset="-128"/>
                <a:cs typeface="Meiryo" charset="-128"/>
              </a:rPr>
              <a:t>人間の知的作業を自動化、知性を拡張する技術</a:t>
            </a:r>
            <a:endParaRPr kumimoji="1" lang="ja-JP" altLang="en-US" sz="2000" dirty="0">
              <a:solidFill>
                <a:schemeClr val="bg1"/>
              </a:solidFill>
              <a:latin typeface="Meiryo" charset="-128"/>
              <a:ea typeface="Meiryo" charset="-128"/>
              <a:cs typeface="Meiryo" charset="-128"/>
            </a:endParaRPr>
          </a:p>
        </p:txBody>
      </p:sp>
      <p:sp>
        <p:nvSpPr>
          <p:cNvPr id="16" name="正方形/長方形 15"/>
          <p:cNvSpPr/>
          <p:nvPr/>
        </p:nvSpPr>
        <p:spPr>
          <a:xfrm>
            <a:off x="611560"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自動車、システムや機器の運用、土木工事など</a:t>
            </a: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3348289"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医療診断、データサイエンス、各種学問分野など</a:t>
            </a:r>
            <a:endParaRPr kumimoji="1" lang="ja-JP" altLang="en-US" sz="1600" dirty="0">
              <a:solidFill>
                <a:srgbClr val="FFFFFF"/>
              </a:solidFill>
              <a:latin typeface="Meiryo" charset="-128"/>
              <a:ea typeface="Meiryo" charset="-128"/>
              <a:cs typeface="Meiryo" charset="-128"/>
            </a:endParaRPr>
          </a:p>
        </p:txBody>
      </p:sp>
      <p:sp>
        <p:nvSpPr>
          <p:cNvPr id="18" name="正方形/長方形 17"/>
          <p:cNvSpPr/>
          <p:nvPr/>
        </p:nvSpPr>
        <p:spPr>
          <a:xfrm>
            <a:off x="6085018" y="4284048"/>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dirty="0" smtClean="0">
                <a:solidFill>
                  <a:srgbClr val="FFFFFF"/>
                </a:solidFill>
                <a:latin typeface="Meiryo" charset="-128"/>
                <a:ea typeface="Meiryo" charset="-128"/>
                <a:cs typeface="Meiryo" charset="-128"/>
              </a:rPr>
              <a:t>音声認識端末、対話応答サービスなど</a:t>
            </a:r>
            <a:endParaRPr kumimoji="1" lang="ja-JP" altLang="en-US" sz="1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346369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スマートマシンが労働にもたらす影響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sp>
        <p:nvSpPr>
          <p:cNvPr id="4" name="タイトル 3"/>
          <p:cNvSpPr txBox="1">
            <a:spLocks/>
          </p:cNvSpPr>
          <p:nvPr/>
        </p:nvSpPr>
        <p:spPr>
          <a:xfrm>
            <a:off x="385575" y="1022657"/>
            <a:ext cx="8460000" cy="40324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2800" kern="1200">
                <a:solidFill>
                  <a:srgbClr val="7F7F7F"/>
                </a:solidFill>
                <a:latin typeface="+mj-lt"/>
                <a:ea typeface="+mj-ea"/>
                <a:cs typeface="+mj-cs"/>
              </a:defRPr>
            </a:lvl1pPr>
          </a:lstStyle>
          <a:p>
            <a:r>
              <a:rPr lang="ja-JP" altLang="en-US" sz="2400" dirty="0" smtClean="0">
                <a:solidFill>
                  <a:schemeClr val="tx1">
                    <a:lumMod val="50000"/>
                    <a:lumOff val="50000"/>
                  </a:schemeClr>
                </a:solidFill>
              </a:rPr>
              <a:t>日本の労働人口の</a:t>
            </a:r>
            <a:r>
              <a:rPr lang="ja-JP" altLang="en-US" sz="2400" b="1" dirty="0" smtClean="0">
                <a:solidFill>
                  <a:srgbClr val="FF0000"/>
                </a:solidFill>
              </a:rPr>
              <a:t>約</a:t>
            </a:r>
            <a:r>
              <a:rPr lang="en-US" altLang="ja-JP" sz="2400" b="1" dirty="0" smtClean="0">
                <a:solidFill>
                  <a:srgbClr val="FF0000"/>
                </a:solidFill>
              </a:rPr>
              <a:t>49</a:t>
            </a:r>
            <a:r>
              <a:rPr lang="ja-JP" altLang="en-US" sz="2400" b="1" dirty="0" smtClean="0">
                <a:solidFill>
                  <a:srgbClr val="FF0000"/>
                </a:solidFill>
              </a:rPr>
              <a:t>％</a:t>
            </a:r>
            <a:r>
              <a:rPr lang="ja-JP" altLang="en-US" sz="2400" dirty="0" smtClean="0">
                <a:solidFill>
                  <a:schemeClr val="tx1">
                    <a:lumMod val="50000"/>
                    <a:lumOff val="50000"/>
                  </a:schemeClr>
                </a:solidFill>
              </a:rPr>
              <a:t>が人工知能やロボット等で代替可能に</a:t>
            </a:r>
            <a:endParaRPr lang="ja-JP" altLang="en-US" sz="2400" dirty="0">
              <a:solidFill>
                <a:schemeClr val="tx1">
                  <a:lumMod val="50000"/>
                  <a:lumOff val="50000"/>
                </a:schemeClr>
              </a:solidFill>
            </a:endParaRPr>
          </a:p>
        </p:txBody>
      </p:sp>
      <p:sp>
        <p:nvSpPr>
          <p:cNvPr id="5" name="テキスト ボックス 4"/>
          <p:cNvSpPr txBox="1"/>
          <p:nvPr/>
        </p:nvSpPr>
        <p:spPr bwMode="auto">
          <a:xfrm>
            <a:off x="390728" y="1700808"/>
            <a:ext cx="8512497" cy="5035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r>
              <a:rPr lang="ja-JP" altLang="en-US" sz="1400" dirty="0">
                <a:solidFill>
                  <a:schemeClr val="tx1">
                    <a:lumMod val="50000"/>
                    <a:lumOff val="50000"/>
                  </a:schemeClr>
                </a:solidFill>
                <a:latin typeface="Meiryo" charset="-128"/>
                <a:ea typeface="Meiryo" charset="-128"/>
                <a:cs typeface="Meiryo" charset="-128"/>
              </a:rPr>
              <a:t>国内</a:t>
            </a:r>
            <a:r>
              <a:rPr lang="en-US" altLang="ja-JP" sz="1400" dirty="0">
                <a:solidFill>
                  <a:schemeClr val="tx1">
                    <a:lumMod val="50000"/>
                    <a:lumOff val="50000"/>
                  </a:schemeClr>
                </a:solidFill>
                <a:latin typeface="Meiryo" charset="-128"/>
                <a:ea typeface="Meiryo" charset="-128"/>
                <a:cs typeface="Meiryo" charset="-128"/>
              </a:rPr>
              <a:t>601</a:t>
            </a:r>
            <a:r>
              <a:rPr lang="ja-JP" altLang="en-US" sz="1400" dirty="0">
                <a:solidFill>
                  <a:schemeClr val="tx1">
                    <a:lumMod val="50000"/>
                    <a:lumOff val="50000"/>
                  </a:schemeClr>
                </a:solidFill>
                <a:latin typeface="Meiryo" charset="-128"/>
                <a:ea typeface="Meiryo" charset="-128"/>
                <a:cs typeface="Meiryo" charset="-128"/>
              </a:rPr>
              <a:t>種類の</a:t>
            </a:r>
            <a:r>
              <a:rPr lang="ja-JP" altLang="en-US" sz="1400" dirty="0" smtClean="0">
                <a:solidFill>
                  <a:schemeClr val="tx1">
                    <a:lumMod val="50000"/>
                    <a:lumOff val="50000"/>
                  </a:schemeClr>
                </a:solidFill>
                <a:latin typeface="Meiryo" charset="-128"/>
                <a:ea typeface="Meiryo" charset="-128"/>
                <a:cs typeface="Meiryo" charset="-128"/>
              </a:rPr>
              <a:t>職業に</a:t>
            </a:r>
            <a:r>
              <a:rPr lang="ja-JP" altLang="en-US" sz="1400" dirty="0">
                <a:solidFill>
                  <a:schemeClr val="tx1">
                    <a:lumMod val="50000"/>
                    <a:lumOff val="50000"/>
                  </a:schemeClr>
                </a:solidFill>
                <a:latin typeface="Meiryo" charset="-128"/>
                <a:ea typeface="Meiryo" charset="-128"/>
                <a:cs typeface="Meiryo" charset="-128"/>
              </a:rPr>
              <a:t>ついて、それぞれ人工知能やロボット等で代替される確率を</a:t>
            </a:r>
            <a:r>
              <a:rPr lang="ja-JP" altLang="en-US" sz="1400" dirty="0" smtClean="0">
                <a:solidFill>
                  <a:schemeClr val="tx1">
                    <a:lumMod val="50000"/>
                    <a:lumOff val="50000"/>
                  </a:schemeClr>
                </a:solidFill>
                <a:latin typeface="Meiryo" charset="-128"/>
                <a:ea typeface="Meiryo" charset="-128"/>
                <a:cs typeface="Meiryo" charset="-128"/>
              </a:rPr>
              <a:t>試算し、</a:t>
            </a:r>
            <a:r>
              <a:rPr lang="en-US" altLang="ja-JP" sz="1400" dirty="0" smtClean="0">
                <a:solidFill>
                  <a:schemeClr val="tx1">
                    <a:lumMod val="50000"/>
                    <a:lumOff val="50000"/>
                  </a:schemeClr>
                </a:solidFill>
                <a:latin typeface="Meiryo" charset="-128"/>
                <a:ea typeface="Meiryo" charset="-128"/>
                <a:cs typeface="Meiryo" charset="-128"/>
              </a:rPr>
              <a:t>10</a:t>
            </a:r>
            <a:r>
              <a:rPr lang="ja-JP" altLang="en-US" sz="1400" dirty="0">
                <a:solidFill>
                  <a:schemeClr val="tx1">
                    <a:lumMod val="50000"/>
                    <a:lumOff val="50000"/>
                  </a:schemeClr>
                </a:solidFill>
                <a:latin typeface="Meiryo" charset="-128"/>
                <a:ea typeface="Meiryo" charset="-128"/>
                <a:cs typeface="Meiryo" charset="-128"/>
              </a:rPr>
              <a:t>～</a:t>
            </a:r>
            <a:r>
              <a:rPr lang="en-US" altLang="ja-JP" sz="1400" dirty="0">
                <a:solidFill>
                  <a:schemeClr val="tx1">
                    <a:lumMod val="50000"/>
                    <a:lumOff val="50000"/>
                  </a:schemeClr>
                </a:solidFill>
                <a:latin typeface="Meiryo" charset="-128"/>
                <a:ea typeface="Meiryo" charset="-128"/>
                <a:cs typeface="Meiryo" charset="-128"/>
              </a:rPr>
              <a:t>20</a:t>
            </a:r>
            <a:r>
              <a:rPr lang="ja-JP" altLang="en-US" sz="1400" dirty="0">
                <a:solidFill>
                  <a:schemeClr val="tx1">
                    <a:lumMod val="50000"/>
                    <a:lumOff val="50000"/>
                  </a:schemeClr>
                </a:solidFill>
                <a:latin typeface="Meiryo" charset="-128"/>
                <a:ea typeface="Meiryo" charset="-128"/>
                <a:cs typeface="Meiryo" charset="-128"/>
              </a:rPr>
              <a:t>年後</a:t>
            </a:r>
            <a:r>
              <a:rPr lang="ja-JP" altLang="en-US" sz="1400" dirty="0" smtClean="0">
                <a:solidFill>
                  <a:schemeClr val="tx1">
                    <a:lumMod val="50000"/>
                    <a:lumOff val="50000"/>
                  </a:schemeClr>
                </a:solidFill>
                <a:latin typeface="Meiryo" charset="-128"/>
                <a:ea typeface="Meiryo" charset="-128"/>
                <a:cs typeface="Meiryo" charset="-128"/>
              </a:rPr>
              <a:t>に日本</a:t>
            </a:r>
            <a:r>
              <a:rPr lang="ja-JP" altLang="en-US" sz="1400" dirty="0">
                <a:solidFill>
                  <a:schemeClr val="tx1">
                    <a:lumMod val="50000"/>
                    <a:lumOff val="50000"/>
                  </a:schemeClr>
                </a:solidFill>
                <a:latin typeface="Meiryo" charset="-128"/>
                <a:ea typeface="Meiryo" charset="-128"/>
                <a:cs typeface="Meiryo" charset="-128"/>
              </a:rPr>
              <a:t>の労働人口の</a:t>
            </a:r>
            <a:r>
              <a:rPr lang="ja-JP" altLang="en-US" sz="1400" b="1" dirty="0">
                <a:solidFill>
                  <a:srgbClr val="FF0000"/>
                </a:solidFill>
                <a:latin typeface="Meiryo" charset="-128"/>
                <a:ea typeface="Meiryo" charset="-128"/>
                <a:cs typeface="Meiryo" charset="-128"/>
              </a:rPr>
              <a:t>約</a:t>
            </a:r>
            <a:r>
              <a:rPr lang="en-US" altLang="ja-JP" sz="1400" b="1" dirty="0">
                <a:solidFill>
                  <a:srgbClr val="FF0000"/>
                </a:solidFill>
                <a:latin typeface="Meiryo" charset="-128"/>
                <a:ea typeface="Meiryo" charset="-128"/>
                <a:cs typeface="Meiryo" charset="-128"/>
              </a:rPr>
              <a:t>49</a:t>
            </a:r>
            <a:r>
              <a:rPr lang="ja-JP" altLang="en-US" sz="1400" b="1" dirty="0">
                <a:solidFill>
                  <a:srgbClr val="FF0000"/>
                </a:solidFill>
                <a:latin typeface="Meiryo" charset="-128"/>
                <a:ea typeface="Meiryo" charset="-128"/>
                <a:cs typeface="Meiryo" charset="-128"/>
              </a:rPr>
              <a:t>％</a:t>
            </a:r>
            <a:r>
              <a:rPr lang="ja-JP" altLang="en-US" sz="1400" dirty="0">
                <a:solidFill>
                  <a:schemeClr val="tx1">
                    <a:lumMod val="50000"/>
                    <a:lumOff val="50000"/>
                  </a:schemeClr>
                </a:solidFill>
                <a:latin typeface="Meiryo" charset="-128"/>
                <a:ea typeface="Meiryo" charset="-128"/>
                <a:cs typeface="Meiryo" charset="-128"/>
              </a:rPr>
              <a:t>が就いている職業において、それらに代替することが可能との推計結果</a:t>
            </a:r>
            <a:endParaRPr kumimoji="1" lang="ja-JP" altLang="en-US" sz="1400" dirty="0" smtClean="0">
              <a:solidFill>
                <a:schemeClr val="tx1">
                  <a:lumMod val="50000"/>
                  <a:lumOff val="50000"/>
                </a:schemeClr>
              </a:solidFill>
              <a:latin typeface="Meiryo" charset="-128"/>
              <a:ea typeface="Meiryo" charset="-128"/>
              <a:cs typeface="Meiryo" charset="-128"/>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362725"/>
            <a:ext cx="5715000" cy="3238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テキスト ボックス 6"/>
          <p:cNvSpPr txBox="1"/>
          <p:nvPr/>
        </p:nvSpPr>
        <p:spPr bwMode="auto">
          <a:xfrm>
            <a:off x="539552" y="5737610"/>
            <a:ext cx="7771674"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pPr algn="ctr"/>
            <a:r>
              <a:rPr lang="ja-JP" altLang="en-US" sz="1200" dirty="0">
                <a:solidFill>
                  <a:schemeClr val="tx1">
                    <a:lumMod val="50000"/>
                    <a:lumOff val="50000"/>
                  </a:schemeClr>
                </a:solidFill>
                <a:latin typeface="Meiryo" charset="-128"/>
                <a:ea typeface="Meiryo" charset="-128"/>
                <a:cs typeface="Meiryo" charset="-128"/>
              </a:rPr>
              <a:t>人工知能やロボット等による代替可能性が高い労働人口の割合（日本、英国、米国の比較</a:t>
            </a:r>
            <a:r>
              <a:rPr lang="ja-JP" altLang="en-US" sz="1200" dirty="0" smtClean="0">
                <a:solidFill>
                  <a:schemeClr val="tx1">
                    <a:lumMod val="50000"/>
                    <a:lumOff val="50000"/>
                  </a:schemeClr>
                </a:solidFill>
                <a:latin typeface="Meiryo" charset="-128"/>
                <a:ea typeface="Meiryo" charset="-128"/>
                <a:cs typeface="Meiryo" charset="-128"/>
              </a:rPr>
              <a:t>）</a:t>
            </a:r>
            <a:endParaRPr lang="ja-JP" altLang="en-US" sz="1200" dirty="0">
              <a:solidFill>
                <a:schemeClr val="tx1">
                  <a:lumMod val="50000"/>
                  <a:lumOff val="50000"/>
                </a:schemeClr>
              </a:solidFill>
              <a:latin typeface="Meiryo" charset="-128"/>
              <a:ea typeface="Meiryo" charset="-128"/>
              <a:cs typeface="Meiryo" charset="-128"/>
            </a:endParaRPr>
          </a:p>
        </p:txBody>
      </p:sp>
      <p:sp>
        <p:nvSpPr>
          <p:cNvPr id="8" name="テキスト ボックス 7"/>
          <p:cNvSpPr txBox="1"/>
          <p:nvPr/>
        </p:nvSpPr>
        <p:spPr bwMode="auto">
          <a:xfrm>
            <a:off x="5105406" y="6309320"/>
            <a:ext cx="3960440" cy="195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pPr algn="r"/>
            <a:r>
              <a:rPr kumimoji="1" lang="ja-JP" altLang="en-US" sz="800" dirty="0" smtClean="0">
                <a:solidFill>
                  <a:schemeClr val="tx1">
                    <a:lumMod val="50000"/>
                    <a:lumOff val="50000"/>
                  </a:schemeClr>
                </a:solidFill>
                <a:latin typeface="Meiryo" charset="-128"/>
                <a:ea typeface="Meiryo" charset="-128"/>
                <a:cs typeface="Meiryo" charset="-128"/>
              </a:rPr>
              <a:t>出所：野村総合研究所 報道発表 </a:t>
            </a:r>
            <a:r>
              <a:rPr kumimoji="1" lang="en-US" altLang="ja-JP" sz="800" dirty="0" smtClean="0">
                <a:solidFill>
                  <a:schemeClr val="tx1">
                    <a:lumMod val="50000"/>
                    <a:lumOff val="50000"/>
                  </a:schemeClr>
                </a:solidFill>
                <a:latin typeface="Meiryo" charset="-128"/>
                <a:ea typeface="Meiryo" charset="-128"/>
                <a:cs typeface="Meiryo" charset="-128"/>
              </a:rPr>
              <a:t>2015.12</a:t>
            </a:r>
            <a:endParaRPr kumimoji="1" lang="ja-JP" altLang="en-US" sz="800" dirty="0" smtClean="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42994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人と人工知知能との関係の築き方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127" y="908720"/>
            <a:ext cx="6337746" cy="5242068"/>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6960783" y="6368649"/>
            <a:ext cx="2105063" cy="215444"/>
          </a:xfrm>
          <a:prstGeom prst="rect">
            <a:avLst/>
          </a:prstGeom>
        </p:spPr>
        <p:txBody>
          <a:bodyPr wrap="none">
            <a:spAutoFit/>
          </a:bodyPr>
          <a:lstStyle/>
          <a:p>
            <a:pPr algn="r"/>
            <a:r>
              <a:rPr lang="ja-JP" altLang="en-US" sz="800"/>
              <a:t>https://mirai.doda.jp/theme/ai-robot/calling/</a:t>
            </a:r>
          </a:p>
        </p:txBody>
      </p:sp>
    </p:spTree>
    <p:extLst>
      <p:ext uri="{BB962C8B-B14F-4D97-AF65-F5344CB8AC3E}">
        <p14:creationId xmlns:p14="http://schemas.microsoft.com/office/powerpoint/2010/main" val="17581336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000000"/>
                </a:solidFill>
                <a:latin typeface="メイリオ" charset="-128"/>
              </a:rPr>
              <a:t>スマートマシンに負けない人間の</a:t>
            </a:r>
            <a:r>
              <a:rPr lang="en-US" altLang="ja-JP" dirty="0">
                <a:solidFill>
                  <a:srgbClr val="000000"/>
                </a:solidFill>
                <a:latin typeface="メイリオ" charset="-128"/>
              </a:rPr>
              <a:t>5</a:t>
            </a:r>
            <a:r>
              <a:rPr lang="ja-JP" altLang="en-US" dirty="0">
                <a:solidFill>
                  <a:srgbClr val="000000"/>
                </a:solidFill>
                <a:latin typeface="メイリオ" charset="-128"/>
              </a:rPr>
              <a:t>つの能力と</a:t>
            </a:r>
            <a:r>
              <a:rPr lang="ja-JP" altLang="en-US" dirty="0" smtClean="0">
                <a:solidFill>
                  <a:srgbClr val="000000"/>
                </a:solidFill>
                <a:latin typeface="メイリオ" charset="-128"/>
              </a:rPr>
              <a:t>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sp>
        <p:nvSpPr>
          <p:cNvPr id="4" name="正方形/長方形 3"/>
          <p:cNvSpPr/>
          <p:nvPr/>
        </p:nvSpPr>
        <p:spPr>
          <a:xfrm>
            <a:off x="395536" y="1124744"/>
            <a:ext cx="8352927" cy="4462760"/>
          </a:xfrm>
          <a:prstGeom prst="rect">
            <a:avLst/>
          </a:prstGeom>
        </p:spPr>
        <p:txBody>
          <a:bodyPr wrap="square">
            <a:spAutoFit/>
          </a:bodyPr>
          <a:lstStyle/>
          <a:p>
            <a:r>
              <a:rPr lang="ja-JP" altLang="en-US" sz="1400" b="1" u="sng" dirty="0" smtClean="0">
                <a:solidFill>
                  <a:srgbClr val="000000"/>
                </a:solidFill>
                <a:latin typeface="メイリオ" charset="-128"/>
              </a:rPr>
              <a:t>創造力</a:t>
            </a:r>
            <a:endParaRPr lang="ja-JP" altLang="en-US" sz="1400" b="1" u="sng" dirty="0">
              <a:solidFill>
                <a:srgbClr val="000000"/>
              </a:solidFill>
              <a:latin typeface="メイリオ" charset="-128"/>
            </a:endParaRP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新しいものごとを生み出す創造力を持っている。事業の枠組みをデザインし、新しい事業を創造し、ビジネスにつなげていくことができる。新規事業を立ち上げ、そのプロセスや自動化においてスマートマシンを活用しながら、事業をスケールさせていくといったアプローチはあり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交渉能力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ビジネスを進めていく上での対人関係を構築し交渉を進め、事業者同士による提携やサービス連携などエコシステムを形成することができる。通常のルーチンワークはスマートマシンに任せ、人間は、交渉によるビジネス領域を拡大させていく役割が重要となる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リーダーシップ力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には、人を動かすリーダーシップを持っている。</a:t>
            </a:r>
            <a:r>
              <a:rPr lang="en-US" altLang="ja-JP" sz="1000" dirty="0">
                <a:solidFill>
                  <a:srgbClr val="252525"/>
                </a:solidFill>
                <a:latin typeface="メイリオ" charset="-128"/>
              </a:rPr>
              <a:t>Gartner</a:t>
            </a:r>
            <a:r>
              <a:rPr lang="ja-JP" altLang="en-US" sz="1000" dirty="0">
                <a:solidFill>
                  <a:srgbClr val="252525"/>
                </a:solidFill>
                <a:latin typeface="メイリオ" charset="-128"/>
              </a:rPr>
              <a:t>の予測に、ロボットの上司による監視下に置かれる可能性を指摘しているが、データに基づく人間の業務評価の判断の一部をすることができても、リーダシップを発揮することは困難だろう。人間が、リーダシップを発揮することで、組織を動かしてく営みは、人間にしかできない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常識力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常識的な判断をし、事業を進めていくことができる。スマートマシンは常識や道徳観を身につけることは難しい。さらに、日本人には、おもてなしの心をもって、サービスができる点は強みといえる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大局的な視点</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さまざまな経験に基づき、大局的な視点でものごとを判断し、行動することができる。スマートマシンは、学習することで、その分野の専門性を高めていくことができるが、人間のような大局的な視点で判断し行動することは難しい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dirty="0">
                <a:solidFill>
                  <a:srgbClr val="000000"/>
                </a:solidFill>
                <a:latin typeface="メイリオ" charset="-128"/>
              </a:rPr>
              <a:t>スマートマシンとの「分業」を想定したキャリアパスを</a:t>
            </a:r>
          </a:p>
          <a:p>
            <a:r>
              <a:rPr lang="ja-JP" altLang="en-US" sz="1000" dirty="0" smtClean="0">
                <a:solidFill>
                  <a:srgbClr val="252525"/>
                </a:solidFill>
                <a:latin typeface="メイリオ" charset="-128"/>
              </a:rPr>
              <a:t>スマートマシン</a:t>
            </a:r>
            <a:r>
              <a:rPr lang="ja-JP" altLang="en-US" sz="1000" dirty="0">
                <a:solidFill>
                  <a:srgbClr val="252525"/>
                </a:solidFill>
                <a:latin typeface="メイリオ" charset="-128"/>
              </a:rPr>
              <a:t>により、人間のキャリアパスはよくも悪くも影響を受けていくことになる。</a:t>
            </a:r>
          </a:p>
          <a:p>
            <a:r>
              <a:rPr lang="ja-JP" altLang="en-US" sz="1000" dirty="0" smtClean="0">
                <a:solidFill>
                  <a:srgbClr val="252525"/>
                </a:solidFill>
                <a:latin typeface="メイリオ" charset="-128"/>
              </a:rPr>
              <a:t>スマートマシン</a:t>
            </a:r>
            <a:r>
              <a:rPr lang="ja-JP" altLang="en-US" sz="1000" dirty="0">
                <a:solidFill>
                  <a:srgbClr val="252525"/>
                </a:solidFill>
                <a:latin typeface="メイリオ" charset="-128"/>
              </a:rPr>
              <a:t>により、人間への置き換えが進むというよりも、スマートマシンが作業できる得意な領域を任せることで、良きパートナーとして、「分業」を進め、より効率的でビジネスを発展させていくことが重要となるだろう。</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は、人間にしかできない能力を高め、中長期的なキャリアパスを考え行動していくことが求められていくだろう。</a:t>
            </a:r>
            <a:endParaRPr lang="ja-JP" altLang="en-US" sz="1000" b="0" i="0" dirty="0">
              <a:solidFill>
                <a:srgbClr val="252525"/>
              </a:solidFill>
              <a:effectLst/>
              <a:latin typeface="メイリオ" charset="-128"/>
            </a:endParaRPr>
          </a:p>
        </p:txBody>
      </p:sp>
      <p:sp>
        <p:nvSpPr>
          <p:cNvPr id="6" name="正方形/長方形 5"/>
          <p:cNvSpPr/>
          <p:nvPr/>
        </p:nvSpPr>
        <p:spPr>
          <a:xfrm>
            <a:off x="7037946" y="784105"/>
            <a:ext cx="2048959" cy="215444"/>
          </a:xfrm>
          <a:prstGeom prst="rect">
            <a:avLst/>
          </a:prstGeom>
        </p:spPr>
        <p:txBody>
          <a:bodyPr wrap="none">
            <a:spAutoFit/>
          </a:bodyPr>
          <a:lstStyle/>
          <a:p>
            <a:pPr algn="r"/>
            <a:r>
              <a:rPr lang="ja-JP" altLang="en-US" sz="800"/>
              <a:t>http://japan.zdnet.com/article/35073187/1/</a:t>
            </a:r>
          </a:p>
        </p:txBody>
      </p:sp>
    </p:spTree>
    <p:extLst>
      <p:ext uri="{BB962C8B-B14F-4D97-AF65-F5344CB8AC3E}">
        <p14:creationId xmlns:p14="http://schemas.microsoft.com/office/powerpoint/2010/main" val="17247060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自律化</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5967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自動化と自律化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ホームベース 3"/>
          <p:cNvSpPr/>
          <p:nvPr/>
        </p:nvSpPr>
        <p:spPr>
          <a:xfrm>
            <a:off x="7236296" y="1921691"/>
            <a:ext cx="1310362" cy="86409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作業</a:t>
            </a:r>
            <a:endParaRPr kumimoji="1" lang="ja-JP" altLang="en-US" sz="1200" dirty="0">
              <a:solidFill>
                <a:srgbClr val="FFFFFF"/>
              </a:solidFill>
              <a:latin typeface="Meiryo" charset="-128"/>
              <a:ea typeface="Meiryo" charset="-128"/>
              <a:cs typeface="Meiryo" charset="-128"/>
            </a:endParaRPr>
          </a:p>
        </p:txBody>
      </p:sp>
      <p:sp>
        <p:nvSpPr>
          <p:cNvPr id="5" name="ホームベース 4"/>
          <p:cNvSpPr/>
          <p:nvPr/>
        </p:nvSpPr>
        <p:spPr>
          <a:xfrm>
            <a:off x="5314538" y="1921691"/>
            <a:ext cx="2137782"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　プログラム</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（人間による修正・最適化）</a:t>
            </a:r>
            <a:endParaRPr kumimoji="1" lang="en-US" altLang="ja-JP" sz="800" dirty="0" smtClean="0">
              <a:solidFill>
                <a:srgbClr val="FFFFFF"/>
              </a:solidFill>
              <a:latin typeface="Meiryo" charset="-128"/>
              <a:ea typeface="Meiryo" charset="-128"/>
              <a:cs typeface="Meiryo" charset="-128"/>
            </a:endParaRPr>
          </a:p>
        </p:txBody>
      </p:sp>
      <p:sp>
        <p:nvSpPr>
          <p:cNvPr id="6" name="ホームベース 5"/>
          <p:cNvSpPr/>
          <p:nvPr/>
        </p:nvSpPr>
        <p:spPr>
          <a:xfrm>
            <a:off x="3549669" y="1921691"/>
            <a:ext cx="2044662"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業務プロセス</a:t>
            </a:r>
            <a:r>
              <a:rPr kumimoji="1" lang="ja-JP" altLang="en-US" sz="1200" dirty="0" smtClean="0">
                <a:solidFill>
                  <a:srgbClr val="FFFFFF"/>
                </a:solidFill>
                <a:latin typeface="Meiryo" charset="-128"/>
                <a:ea typeface="Meiryo" charset="-128"/>
                <a:cs typeface="Meiryo" charset="-128"/>
              </a:rPr>
              <a:t>の設計</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（経験や知見）</a:t>
            </a:r>
            <a:endParaRPr kumimoji="1" lang="en-US" altLang="ja-JP" sz="800" dirty="0" smtClean="0">
              <a:solidFill>
                <a:srgbClr val="FFFFFF"/>
              </a:solidFill>
              <a:latin typeface="Meiryo" charset="-128"/>
              <a:ea typeface="Meiryo" charset="-128"/>
              <a:cs typeface="Meiryo" charset="-128"/>
            </a:endParaRPr>
          </a:p>
        </p:txBody>
      </p:sp>
      <p:sp>
        <p:nvSpPr>
          <p:cNvPr id="7" name="ホームベース 6"/>
          <p:cNvSpPr/>
          <p:nvPr/>
        </p:nvSpPr>
        <p:spPr>
          <a:xfrm>
            <a:off x="2063833" y="1921691"/>
            <a:ext cx="1773867"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データの取得</a:t>
            </a:r>
            <a:endParaRPr lang="en-US" altLang="ja-JP" sz="12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（体験・実測）</a:t>
            </a:r>
            <a:endParaRPr kumimoji="1" lang="ja-JP" altLang="en-US" sz="800" dirty="0">
              <a:solidFill>
                <a:srgbClr val="FFFFFF"/>
              </a:solidFill>
              <a:latin typeface="Meiryo" charset="-128"/>
              <a:ea typeface="Meiryo" charset="-128"/>
              <a:cs typeface="Meiryo" charset="-128"/>
            </a:endParaRPr>
          </a:p>
        </p:txBody>
      </p:sp>
      <p:sp>
        <p:nvSpPr>
          <p:cNvPr id="8" name="ホームベース 7"/>
          <p:cNvSpPr/>
          <p:nvPr/>
        </p:nvSpPr>
        <p:spPr>
          <a:xfrm>
            <a:off x="586996" y="1921691"/>
            <a:ext cx="1760199"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事業課題の発見</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仮説の設定</a:t>
            </a:r>
            <a:endParaRPr kumimoji="1" lang="ja-JP" altLang="en-US" sz="1200" dirty="0">
              <a:solidFill>
                <a:srgbClr val="FFFFFF"/>
              </a:solidFill>
              <a:latin typeface="Meiryo" charset="-128"/>
              <a:ea typeface="Meiryo" charset="-128"/>
              <a:cs typeface="Meiryo" charset="-128"/>
            </a:endParaRPr>
          </a:p>
        </p:txBody>
      </p:sp>
      <p:sp>
        <p:nvSpPr>
          <p:cNvPr id="9" name="ホームベース 8"/>
          <p:cNvSpPr/>
          <p:nvPr/>
        </p:nvSpPr>
        <p:spPr>
          <a:xfrm>
            <a:off x="7236296" y="4452496"/>
            <a:ext cx="1310362" cy="86409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作業</a:t>
            </a:r>
            <a:endParaRPr kumimoji="1" lang="ja-JP" altLang="en-US" sz="1200" dirty="0">
              <a:solidFill>
                <a:srgbClr val="FFFFFF"/>
              </a:solidFill>
              <a:latin typeface="Meiryo" charset="-128"/>
              <a:ea typeface="Meiryo" charset="-128"/>
              <a:cs typeface="Meiryo" charset="-128"/>
            </a:endParaRPr>
          </a:p>
        </p:txBody>
      </p:sp>
      <p:sp>
        <p:nvSpPr>
          <p:cNvPr id="10" name="ホームベース 9"/>
          <p:cNvSpPr/>
          <p:nvPr/>
        </p:nvSpPr>
        <p:spPr>
          <a:xfrm>
            <a:off x="5314538" y="4452496"/>
            <a:ext cx="2137782"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プログラム</a:t>
            </a:r>
            <a:endParaRPr kumimoji="1" lang="en-US" altLang="ja-JP" sz="12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（機械学習による修正・最適化）</a:t>
            </a:r>
            <a:endParaRPr kumimoji="1" lang="ja-JP" altLang="en-US" sz="800" dirty="0">
              <a:solidFill>
                <a:srgbClr val="FFFFFF"/>
              </a:solidFill>
              <a:latin typeface="Meiryo" charset="-128"/>
              <a:ea typeface="Meiryo" charset="-128"/>
              <a:cs typeface="Meiryo" charset="-128"/>
            </a:endParaRPr>
          </a:p>
        </p:txBody>
      </p:sp>
      <p:sp>
        <p:nvSpPr>
          <p:cNvPr id="11" name="ホームベース 10"/>
          <p:cNvSpPr/>
          <p:nvPr/>
        </p:nvSpPr>
        <p:spPr>
          <a:xfrm>
            <a:off x="3549669" y="4452496"/>
            <a:ext cx="2044662"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業務プロセス</a:t>
            </a:r>
            <a:r>
              <a:rPr kumimoji="1" lang="ja-JP" altLang="en-US" sz="1200" dirty="0" smtClean="0">
                <a:solidFill>
                  <a:srgbClr val="FFFFFF"/>
                </a:solidFill>
                <a:latin typeface="Meiryo" charset="-128"/>
                <a:ea typeface="Meiryo" charset="-128"/>
                <a:cs typeface="Meiryo" charset="-128"/>
              </a:rPr>
              <a:t>の設計</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（機械学習やシミュレーション）</a:t>
            </a:r>
            <a:endParaRPr kumimoji="1" lang="en-US" altLang="ja-JP" sz="800" dirty="0" smtClean="0">
              <a:solidFill>
                <a:srgbClr val="FFFFFF"/>
              </a:solidFill>
              <a:latin typeface="Meiryo" charset="-128"/>
              <a:ea typeface="Meiryo" charset="-128"/>
              <a:cs typeface="Meiryo" charset="-128"/>
            </a:endParaRPr>
          </a:p>
        </p:txBody>
      </p:sp>
      <p:sp>
        <p:nvSpPr>
          <p:cNvPr id="12" name="ホームベース 11"/>
          <p:cNvSpPr/>
          <p:nvPr/>
        </p:nvSpPr>
        <p:spPr>
          <a:xfrm>
            <a:off x="2063833" y="4452496"/>
            <a:ext cx="1773867"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データの取得</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（センサー）</a:t>
            </a:r>
            <a:endParaRPr kumimoji="1" lang="en-US" altLang="ja-JP" sz="800" dirty="0" smtClean="0">
              <a:solidFill>
                <a:srgbClr val="FFFFFF"/>
              </a:solidFill>
              <a:latin typeface="Meiryo" charset="-128"/>
              <a:ea typeface="Meiryo" charset="-128"/>
              <a:cs typeface="Meiryo" charset="-128"/>
            </a:endParaRPr>
          </a:p>
        </p:txBody>
      </p:sp>
      <p:sp>
        <p:nvSpPr>
          <p:cNvPr id="13" name="ホームベース 12"/>
          <p:cNvSpPr/>
          <p:nvPr/>
        </p:nvSpPr>
        <p:spPr>
          <a:xfrm>
            <a:off x="586996" y="4452496"/>
            <a:ext cx="1760199"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事業課題の発見</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仮説の設定</a:t>
            </a:r>
            <a:endParaRPr kumimoji="1" lang="ja-JP" altLang="en-US" sz="1200" dirty="0">
              <a:solidFill>
                <a:srgbClr val="FFFFFF"/>
              </a:solidFill>
              <a:latin typeface="Meiryo" charset="-128"/>
              <a:ea typeface="Meiryo" charset="-128"/>
              <a:cs typeface="Meiryo" charset="-128"/>
            </a:endParaRPr>
          </a:p>
        </p:txBody>
      </p:sp>
      <p:grpSp>
        <p:nvGrpSpPr>
          <p:cNvPr id="14" name="図形グループ 13"/>
          <p:cNvGrpSpPr/>
          <p:nvPr/>
        </p:nvGrpSpPr>
        <p:grpSpPr>
          <a:xfrm>
            <a:off x="4419439" y="1173723"/>
            <a:ext cx="305122" cy="634061"/>
            <a:chOff x="1946324" y="4125162"/>
            <a:chExt cx="969964" cy="2007872"/>
          </a:xfrm>
          <a:solidFill>
            <a:srgbClr val="0070C0"/>
          </a:solidFill>
        </p:grpSpPr>
        <p:sp>
          <p:nvSpPr>
            <p:cNvPr id="15" name="円/楕円 1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7" name="図 16"/>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60541" y="5532961"/>
            <a:ext cx="618118" cy="578267"/>
          </a:xfrm>
          <a:prstGeom prst="rect">
            <a:avLst/>
          </a:prstGeom>
          <a:effectLst>
            <a:outerShdw blurRad="50800" dist="38100" dir="2700000" algn="tl" rotWithShape="0">
              <a:prstClr val="black">
                <a:alpha val="40000"/>
              </a:prstClr>
            </a:outerShdw>
          </a:effectLst>
        </p:spPr>
      </p:pic>
      <p:cxnSp>
        <p:nvCxnSpPr>
          <p:cNvPr id="23" name="曲線コネクタ 22"/>
          <p:cNvCxnSpPr>
            <a:stCxn id="4" idx="2"/>
            <a:endCxn id="7" idx="2"/>
          </p:cNvCxnSpPr>
          <p:nvPr/>
        </p:nvCxnSpPr>
        <p:spPr>
          <a:xfrm rot="5400000">
            <a:off x="5205098" y="315432"/>
            <a:ext cx="12700" cy="4940710"/>
          </a:xfrm>
          <a:prstGeom prst="curvedConnector3">
            <a:avLst>
              <a:gd name="adj1" fmla="val 1800000"/>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6" name="曲線コネクタ 25"/>
          <p:cNvCxnSpPr>
            <a:stCxn id="7" idx="0"/>
            <a:endCxn id="8" idx="0"/>
          </p:cNvCxnSpPr>
          <p:nvPr/>
        </p:nvCxnSpPr>
        <p:spPr>
          <a:xfrm rot="16200000" flipV="1">
            <a:off x="1992908" y="1179855"/>
            <a:ext cx="12700" cy="1483671"/>
          </a:xfrm>
          <a:prstGeom prst="curvedConnector3">
            <a:avLst>
              <a:gd name="adj1" fmla="val 1800000"/>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4" name="曲線コネクタ 33"/>
          <p:cNvCxnSpPr>
            <a:stCxn id="9" idx="0"/>
            <a:endCxn id="12" idx="0"/>
          </p:cNvCxnSpPr>
          <p:nvPr/>
        </p:nvCxnSpPr>
        <p:spPr>
          <a:xfrm rot="16200000" flipV="1">
            <a:off x="5205098" y="1982141"/>
            <a:ext cx="12700" cy="4940710"/>
          </a:xfrm>
          <a:prstGeom prst="curvedConnector3">
            <a:avLst>
              <a:gd name="adj1" fmla="val 180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5" name="曲線コネクタ 34"/>
          <p:cNvCxnSpPr>
            <a:stCxn id="12" idx="2"/>
            <a:endCxn id="13" idx="2"/>
          </p:cNvCxnSpPr>
          <p:nvPr/>
        </p:nvCxnSpPr>
        <p:spPr>
          <a:xfrm rot="5400000">
            <a:off x="1992908" y="4574757"/>
            <a:ext cx="12700" cy="1483671"/>
          </a:xfrm>
          <a:prstGeom prst="curvedConnector3">
            <a:avLst>
              <a:gd name="adj1" fmla="val 180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57" name="テキスト ボックス 56"/>
          <p:cNvSpPr txBox="1"/>
          <p:nvPr/>
        </p:nvSpPr>
        <p:spPr>
          <a:xfrm>
            <a:off x="451432" y="5728584"/>
            <a:ext cx="2031325" cy="369332"/>
          </a:xfrm>
          <a:prstGeom prst="rect">
            <a:avLst/>
          </a:prstGeom>
          <a:noFill/>
        </p:spPr>
        <p:txBody>
          <a:bodyPr wrap="none" rtlCol="0">
            <a:spAutoFit/>
          </a:bodyPr>
          <a:lstStyle/>
          <a:p>
            <a:r>
              <a:rPr kumimoji="1" lang="ja-JP" altLang="en-US" b="1" dirty="0" smtClean="0">
                <a:solidFill>
                  <a:srgbClr val="00B050"/>
                </a:solidFill>
                <a:latin typeface="Meiryo" charset="-128"/>
                <a:ea typeface="Meiryo" charset="-128"/>
                <a:cs typeface="Meiryo" charset="-128"/>
              </a:rPr>
              <a:t>自律化</a:t>
            </a:r>
            <a:r>
              <a:rPr kumimoji="1" lang="ja-JP" altLang="en-US" dirty="0" smtClean="0">
                <a:solidFill>
                  <a:srgbClr val="00B050"/>
                </a:solidFill>
                <a:latin typeface="Meiryo" charset="-128"/>
                <a:ea typeface="Meiryo" charset="-128"/>
                <a:cs typeface="Meiryo" charset="-128"/>
              </a:rPr>
              <a:t>された工程</a:t>
            </a:r>
            <a:endParaRPr kumimoji="1" lang="ja-JP" altLang="en-US" dirty="0">
              <a:solidFill>
                <a:srgbClr val="00B050"/>
              </a:solidFill>
              <a:latin typeface="Meiryo" charset="-128"/>
              <a:ea typeface="Meiryo" charset="-128"/>
              <a:cs typeface="Meiryo" charset="-128"/>
            </a:endParaRPr>
          </a:p>
        </p:txBody>
      </p:sp>
      <p:sp>
        <p:nvSpPr>
          <p:cNvPr id="58" name="テキスト ボックス 57"/>
          <p:cNvSpPr txBox="1"/>
          <p:nvPr/>
        </p:nvSpPr>
        <p:spPr>
          <a:xfrm>
            <a:off x="451431" y="1260379"/>
            <a:ext cx="2031325" cy="369332"/>
          </a:xfrm>
          <a:prstGeom prst="rect">
            <a:avLst/>
          </a:prstGeom>
          <a:noFill/>
        </p:spPr>
        <p:txBody>
          <a:bodyPr wrap="none" rtlCol="0">
            <a:spAutoFit/>
          </a:bodyPr>
          <a:lstStyle/>
          <a:p>
            <a:r>
              <a:rPr kumimoji="1" lang="ja-JP" altLang="en-US" b="1" dirty="0" smtClean="0">
                <a:solidFill>
                  <a:srgbClr val="3366FF"/>
                </a:solidFill>
                <a:latin typeface="Meiryo" charset="-128"/>
                <a:ea typeface="Meiryo" charset="-128"/>
                <a:cs typeface="Meiryo" charset="-128"/>
              </a:rPr>
              <a:t>自動化</a:t>
            </a:r>
            <a:r>
              <a:rPr kumimoji="1" lang="ja-JP" altLang="en-US" dirty="0" smtClean="0">
                <a:solidFill>
                  <a:srgbClr val="3366FF"/>
                </a:solidFill>
                <a:latin typeface="Meiryo" charset="-128"/>
                <a:ea typeface="Meiryo" charset="-128"/>
                <a:cs typeface="Meiryo" charset="-128"/>
              </a:rPr>
              <a:t>された工程</a:t>
            </a:r>
            <a:endParaRPr kumimoji="1" lang="ja-JP" altLang="en-US" dirty="0">
              <a:solidFill>
                <a:srgbClr val="3366FF"/>
              </a:solidFill>
              <a:latin typeface="Meiryo" charset="-128"/>
              <a:ea typeface="Meiryo" charset="-128"/>
              <a:cs typeface="Meiryo" charset="-128"/>
            </a:endParaRPr>
          </a:p>
        </p:txBody>
      </p:sp>
      <p:grpSp>
        <p:nvGrpSpPr>
          <p:cNvPr id="59" name="図形グループ 58"/>
          <p:cNvGrpSpPr/>
          <p:nvPr/>
        </p:nvGrpSpPr>
        <p:grpSpPr>
          <a:xfrm>
            <a:off x="7380312" y="3146965"/>
            <a:ext cx="864095" cy="1005836"/>
            <a:chOff x="921147" y="2673903"/>
            <a:chExt cx="2035043" cy="2195257"/>
          </a:xfrm>
        </p:grpSpPr>
        <p:sp>
          <p:nvSpPr>
            <p:cNvPr id="60" name="台形 59"/>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2" name="図形グループ 61"/>
            <p:cNvGrpSpPr/>
            <p:nvPr/>
          </p:nvGrpSpPr>
          <p:grpSpPr>
            <a:xfrm rot="18523230">
              <a:off x="289583" y="3305467"/>
              <a:ext cx="1602719" cy="339591"/>
              <a:chOff x="1084045" y="2295821"/>
              <a:chExt cx="1399064" cy="288032"/>
            </a:xfrm>
          </p:grpSpPr>
          <p:grpSp>
            <p:nvGrpSpPr>
              <p:cNvPr id="67" name="図形グループ 66"/>
              <p:cNvGrpSpPr/>
              <p:nvPr/>
            </p:nvGrpSpPr>
            <p:grpSpPr>
              <a:xfrm>
                <a:off x="1084045" y="2295821"/>
                <a:ext cx="1399064" cy="288032"/>
                <a:chOff x="531457" y="2456892"/>
                <a:chExt cx="1399064" cy="288032"/>
              </a:xfrm>
            </p:grpSpPr>
            <p:sp>
              <p:nvSpPr>
                <p:cNvPr id="69" name="正方形/長方形 68"/>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8" name="円/楕円 67"/>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3" name="円/楕円 62"/>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台形 65"/>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38277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矢印コネクタ 4"/>
          <p:cNvCxnSpPr/>
          <p:nvPr/>
        </p:nvCxnSpPr>
        <p:spPr>
          <a:xfrm>
            <a:off x="4572000" y="985142"/>
            <a:ext cx="0" cy="5463779"/>
          </a:xfrm>
          <a:prstGeom prst="straightConnector1">
            <a:avLst/>
          </a:prstGeom>
          <a:ln w="57150">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flipV="1">
            <a:off x="1310375" y="3781207"/>
            <a:ext cx="6672394" cy="2"/>
          </a:xfrm>
          <a:prstGeom prst="straightConnector1">
            <a:avLst/>
          </a:prstGeom>
          <a:ln w="57150">
            <a:solidFill>
              <a:srgbClr val="3366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1" name="正方形/長方形 40"/>
          <p:cNvSpPr/>
          <p:nvPr/>
        </p:nvSpPr>
        <p:spPr>
          <a:xfrm>
            <a:off x="3166589" y="1262141"/>
            <a:ext cx="4591006" cy="4909782"/>
          </a:xfrm>
          <a:prstGeom prst="rect">
            <a:avLst/>
          </a:prstGeom>
          <a:solidFill>
            <a:srgbClr val="92D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5798267" y="1338855"/>
            <a:ext cx="1846406" cy="4756352"/>
          </a:xfrm>
          <a:prstGeom prst="rect">
            <a:avLst/>
          </a:prstGeom>
          <a:solidFill>
            <a:srgbClr val="00B0F0">
              <a:alpha val="5137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自動化と自律化の目指す方向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22" name="テキスト ボックス 21"/>
          <p:cNvSpPr txBox="1"/>
          <p:nvPr/>
        </p:nvSpPr>
        <p:spPr>
          <a:xfrm>
            <a:off x="4171890" y="782363"/>
            <a:ext cx="800219" cy="276999"/>
          </a:xfrm>
          <a:prstGeom prst="rect">
            <a:avLst/>
          </a:prstGeom>
          <a:noFill/>
        </p:spPr>
        <p:txBody>
          <a:bodyPr wrap="none" rtlCol="0">
            <a:spAutoFit/>
          </a:bodyPr>
          <a:lstStyle/>
          <a:p>
            <a:pPr algn="ctr"/>
            <a:r>
              <a:rPr kumimoji="1" lang="ja-JP" altLang="en-US" sz="1200" smtClean="0">
                <a:solidFill>
                  <a:srgbClr val="00B050"/>
                </a:solidFill>
                <a:latin typeface="Meiryo" charset="-128"/>
                <a:ea typeface="Meiryo" charset="-128"/>
                <a:cs typeface="Meiryo" charset="-128"/>
              </a:rPr>
              <a:t>全体最適</a:t>
            </a:r>
            <a:endParaRPr kumimoji="1" lang="ja-JP" altLang="en-US" sz="1200" dirty="0">
              <a:solidFill>
                <a:srgbClr val="00B050"/>
              </a:solidFill>
              <a:latin typeface="Meiryo" charset="-128"/>
              <a:ea typeface="Meiryo" charset="-128"/>
              <a:cs typeface="Meiryo" charset="-128"/>
            </a:endParaRPr>
          </a:p>
        </p:txBody>
      </p:sp>
      <p:sp>
        <p:nvSpPr>
          <p:cNvPr id="23" name="テキスト ボックス 22"/>
          <p:cNvSpPr txBox="1"/>
          <p:nvPr/>
        </p:nvSpPr>
        <p:spPr>
          <a:xfrm>
            <a:off x="4171890" y="6409660"/>
            <a:ext cx="800219" cy="276999"/>
          </a:xfrm>
          <a:prstGeom prst="rect">
            <a:avLst/>
          </a:prstGeom>
          <a:noFill/>
        </p:spPr>
        <p:txBody>
          <a:bodyPr wrap="none" rtlCol="0">
            <a:spAutoFit/>
          </a:bodyPr>
          <a:lstStyle/>
          <a:p>
            <a:pPr algn="ctr"/>
            <a:r>
              <a:rPr kumimoji="1" lang="ja-JP" altLang="en-US" sz="1200" dirty="0" smtClean="0">
                <a:solidFill>
                  <a:srgbClr val="00B050"/>
                </a:solidFill>
                <a:latin typeface="Meiryo" charset="-128"/>
                <a:ea typeface="Meiryo" charset="-128"/>
                <a:cs typeface="Meiryo" charset="-128"/>
              </a:rPr>
              <a:t>個別最適</a:t>
            </a:r>
            <a:endParaRPr kumimoji="1" lang="ja-JP" altLang="en-US" sz="1200" dirty="0">
              <a:solidFill>
                <a:srgbClr val="00B050"/>
              </a:solidFill>
              <a:latin typeface="Meiryo" charset="-128"/>
              <a:ea typeface="Meiryo" charset="-128"/>
              <a:cs typeface="Meiryo" charset="-128"/>
            </a:endParaRPr>
          </a:p>
        </p:txBody>
      </p:sp>
      <p:sp>
        <p:nvSpPr>
          <p:cNvPr id="24" name="テキスト ボックス 23"/>
          <p:cNvSpPr txBox="1"/>
          <p:nvPr/>
        </p:nvSpPr>
        <p:spPr>
          <a:xfrm>
            <a:off x="737190" y="3642707"/>
            <a:ext cx="646331" cy="276999"/>
          </a:xfrm>
          <a:prstGeom prst="rect">
            <a:avLst/>
          </a:prstGeom>
          <a:noFill/>
        </p:spPr>
        <p:txBody>
          <a:bodyPr wrap="none" rtlCol="0">
            <a:spAutoFit/>
          </a:bodyPr>
          <a:lstStyle/>
          <a:p>
            <a:pPr algn="ctr"/>
            <a:r>
              <a:rPr kumimoji="1" lang="ja-JP" altLang="en-US" sz="1200" dirty="0" smtClean="0">
                <a:solidFill>
                  <a:srgbClr val="3366FF"/>
                </a:solidFill>
                <a:latin typeface="Meiryo" charset="-128"/>
                <a:ea typeface="Meiryo" charset="-128"/>
                <a:cs typeface="Meiryo" charset="-128"/>
              </a:rPr>
              <a:t>抵効率</a:t>
            </a:r>
            <a:endParaRPr kumimoji="1" lang="ja-JP" altLang="en-US" sz="1200" dirty="0">
              <a:solidFill>
                <a:srgbClr val="3366FF"/>
              </a:solidFill>
              <a:latin typeface="Meiryo" charset="-128"/>
              <a:ea typeface="Meiryo" charset="-128"/>
              <a:cs typeface="Meiryo" charset="-128"/>
            </a:endParaRPr>
          </a:p>
        </p:txBody>
      </p:sp>
      <p:sp>
        <p:nvSpPr>
          <p:cNvPr id="25" name="テキスト ボックス 24"/>
          <p:cNvSpPr txBox="1"/>
          <p:nvPr/>
        </p:nvSpPr>
        <p:spPr>
          <a:xfrm>
            <a:off x="7929633" y="3648440"/>
            <a:ext cx="646331" cy="276999"/>
          </a:xfrm>
          <a:prstGeom prst="rect">
            <a:avLst/>
          </a:prstGeom>
          <a:noFill/>
        </p:spPr>
        <p:txBody>
          <a:bodyPr wrap="none" rtlCol="0">
            <a:spAutoFit/>
          </a:bodyPr>
          <a:lstStyle/>
          <a:p>
            <a:pPr algn="ctr"/>
            <a:r>
              <a:rPr kumimoji="1" lang="ja-JP" altLang="en-US" sz="1200" dirty="0" smtClean="0">
                <a:solidFill>
                  <a:srgbClr val="3366FF"/>
                </a:solidFill>
                <a:latin typeface="Meiryo" charset="-128"/>
                <a:ea typeface="Meiryo" charset="-128"/>
                <a:cs typeface="Meiryo" charset="-128"/>
              </a:rPr>
              <a:t>高効率</a:t>
            </a:r>
            <a:endParaRPr kumimoji="1" lang="ja-JP" altLang="en-US" sz="1200" dirty="0">
              <a:solidFill>
                <a:srgbClr val="3366FF"/>
              </a:solidFill>
              <a:latin typeface="Meiryo" charset="-128"/>
              <a:ea typeface="Meiryo" charset="-128"/>
              <a:cs typeface="Meiryo" charset="-128"/>
            </a:endParaRPr>
          </a:p>
        </p:txBody>
      </p:sp>
      <p:sp>
        <p:nvSpPr>
          <p:cNvPr id="26" name="円/楕円 25"/>
          <p:cNvSpPr/>
          <p:nvPr/>
        </p:nvSpPr>
        <p:spPr>
          <a:xfrm>
            <a:off x="1816439" y="4492839"/>
            <a:ext cx="1080120" cy="108399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7" name="円/楕円 26"/>
          <p:cNvSpPr/>
          <p:nvPr/>
        </p:nvSpPr>
        <p:spPr>
          <a:xfrm>
            <a:off x="4037570" y="1849598"/>
            <a:ext cx="1080120" cy="108399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9" name="円/楕円 28"/>
          <p:cNvSpPr/>
          <p:nvPr/>
        </p:nvSpPr>
        <p:spPr>
          <a:xfrm>
            <a:off x="6237996" y="4492839"/>
            <a:ext cx="1080120" cy="1083990"/>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cxnSp>
        <p:nvCxnSpPr>
          <p:cNvPr id="31" name="曲線コネクタ 30"/>
          <p:cNvCxnSpPr>
            <a:stCxn id="26" idx="0"/>
            <a:endCxn id="27" idx="2"/>
          </p:cNvCxnSpPr>
          <p:nvPr/>
        </p:nvCxnSpPr>
        <p:spPr>
          <a:xfrm rot="5400000" flipH="1" flipV="1">
            <a:off x="2146411" y="2601681"/>
            <a:ext cx="2101246" cy="1681071"/>
          </a:xfrm>
          <a:prstGeom prst="curvedConnector2">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2" name="曲線コネクタ 31"/>
          <p:cNvCxnSpPr>
            <a:stCxn id="27" idx="6"/>
            <a:endCxn id="29" idx="0"/>
          </p:cNvCxnSpPr>
          <p:nvPr/>
        </p:nvCxnSpPr>
        <p:spPr>
          <a:xfrm>
            <a:off x="5117690" y="2391593"/>
            <a:ext cx="1660366" cy="2101246"/>
          </a:xfrm>
          <a:prstGeom prst="curvedConnector2">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6536677" y="3250292"/>
            <a:ext cx="1107996" cy="461665"/>
          </a:xfrm>
          <a:prstGeom prst="rect">
            <a:avLst/>
          </a:prstGeom>
          <a:noFill/>
        </p:spPr>
        <p:txBody>
          <a:bodyPr wrap="none" rtlCol="0">
            <a:spAutoFit/>
          </a:bodyPr>
          <a:lstStyle/>
          <a:p>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自律化</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3" name="テキスト ボックス 52"/>
          <p:cNvSpPr txBox="1"/>
          <p:nvPr/>
        </p:nvSpPr>
        <p:spPr>
          <a:xfrm>
            <a:off x="3198797" y="1336943"/>
            <a:ext cx="1107996" cy="461665"/>
          </a:xfrm>
          <a:prstGeom prst="rect">
            <a:avLst/>
          </a:prstGeom>
          <a:noFill/>
        </p:spPr>
        <p:txBody>
          <a:bodyPr wrap="none" rtlCol="0">
            <a:spAutoFit/>
          </a:bodyPr>
          <a:lstStyle/>
          <a:p>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自動化</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5" name="テキスト ボックス 64"/>
          <p:cNvSpPr txBox="1"/>
          <p:nvPr/>
        </p:nvSpPr>
        <p:spPr>
          <a:xfrm>
            <a:off x="3752795" y="3063731"/>
            <a:ext cx="1620957" cy="523220"/>
          </a:xfrm>
          <a:prstGeom prst="rect">
            <a:avLst/>
          </a:prstGeom>
          <a:noFill/>
        </p:spPr>
        <p:txBody>
          <a:bodyPr wrap="none" rtlCol="0">
            <a:spAutoFit/>
          </a:bodyPr>
          <a:lstStyle/>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標準化により</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全体最適を目指す</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6" name="テキスト ボックス 65"/>
          <p:cNvSpPr txBox="1"/>
          <p:nvPr/>
        </p:nvSpPr>
        <p:spPr>
          <a:xfrm>
            <a:off x="5897861" y="5621773"/>
            <a:ext cx="1620957" cy="523220"/>
          </a:xfrm>
          <a:prstGeom prst="rect">
            <a:avLst/>
          </a:prstGeom>
          <a:noFill/>
        </p:spPr>
        <p:txBody>
          <a:bodyPr wrap="none" rtlCol="0">
            <a:spAutoFit/>
          </a:bodyPr>
          <a:lstStyle/>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効率を高めつつ</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個別最適を目指す</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8" name="円/楕円 67"/>
          <p:cNvSpPr/>
          <p:nvPr/>
        </p:nvSpPr>
        <p:spPr>
          <a:xfrm>
            <a:off x="6237996" y="1849598"/>
            <a:ext cx="1080120" cy="1083990"/>
          </a:xfrm>
          <a:prstGeom prst="ellipse">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cxnSp>
        <p:nvCxnSpPr>
          <p:cNvPr id="70" name="直線矢印コネクタ 69"/>
          <p:cNvCxnSpPr>
            <a:stCxn id="27" idx="6"/>
            <a:endCxn id="68" idx="2"/>
          </p:cNvCxnSpPr>
          <p:nvPr/>
        </p:nvCxnSpPr>
        <p:spPr>
          <a:xfrm>
            <a:off x="5117690" y="2391593"/>
            <a:ext cx="1120306" cy="0"/>
          </a:xfrm>
          <a:prstGeom prst="straightConnector1">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5894378" y="1345434"/>
            <a:ext cx="1800493" cy="523220"/>
          </a:xfrm>
          <a:prstGeom prst="rect">
            <a:avLst/>
          </a:prstGeom>
          <a:noFill/>
        </p:spPr>
        <p:txBody>
          <a:bodyPr wrap="none" rtlCol="0">
            <a:spAutoFit/>
          </a:bodyPr>
          <a:lstStyle/>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人間の介在をなくし</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超効率化を目指す</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100678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自律走行できる自動車</a:t>
            </a:r>
            <a:endParaRPr kumimoji="1" lang="ja-JP" altLang="en-US" dirty="0"/>
          </a:p>
        </p:txBody>
      </p:sp>
      <p:sp>
        <p:nvSpPr>
          <p:cNvPr id="3" name="スライド番号プレースホルダー 2"/>
          <p:cNvSpPr>
            <a:spLocks noGrp="1"/>
          </p:cNvSpPr>
          <p:nvPr>
            <p:ph type="sldNum" sz="quarter" idx="12"/>
          </p:nvPr>
        </p:nvSpPr>
        <p:spPr>
          <a:xfrm>
            <a:off x="6946206" y="6653941"/>
            <a:ext cx="2133600" cy="217800"/>
          </a:xfrm>
        </p:spPr>
        <p:txBody>
          <a:bodyPr/>
          <a:lstStyle/>
          <a:p>
            <a:fld id="{8FF8CC5D-A65D-5946-99B5-645367A967AD}" type="slidenum">
              <a:rPr kumimoji="1" lang="ja-JP" altLang="en-US" smtClean="0"/>
              <a:t>9</a:t>
            </a:fld>
            <a:endParaRPr kumimoji="1" lang="ja-JP" altLang="en-US"/>
          </a:p>
        </p:txBody>
      </p:sp>
      <p:sp>
        <p:nvSpPr>
          <p:cNvPr id="5" name="正方形/長方形 4"/>
          <p:cNvSpPr/>
          <p:nvPr/>
        </p:nvSpPr>
        <p:spPr>
          <a:xfrm>
            <a:off x="715463" y="891233"/>
            <a:ext cx="7713069" cy="10979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15460" y="1989167"/>
            <a:ext cx="7713069" cy="10979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715465" y="3103451"/>
            <a:ext cx="7713069" cy="10979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715465" y="4196195"/>
            <a:ext cx="7713069" cy="109793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14"/>
          <p:cNvGrpSpPr/>
          <p:nvPr/>
        </p:nvGrpSpPr>
        <p:grpSpPr>
          <a:xfrm>
            <a:off x="6407768" y="3300815"/>
            <a:ext cx="161848" cy="32946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6696098" y="2262554"/>
            <a:ext cx="161848" cy="329462"/>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1177124"/>
            <a:ext cx="318821" cy="298266"/>
          </a:xfrm>
          <a:prstGeom prst="rect">
            <a:avLst/>
          </a:prstGeom>
          <a:effectLst>
            <a:outerShdw blurRad="50800" dist="38100" dir="2700000" algn="tl" rotWithShape="0">
              <a:prstClr val="black">
                <a:alpha val="40000"/>
              </a:prstClr>
            </a:outerShdw>
          </a:effectLst>
        </p:spPr>
      </p:pic>
      <p:pic>
        <p:nvPicPr>
          <p:cNvPr id="26" name="図 2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1041817"/>
            <a:ext cx="1213086" cy="839215"/>
          </a:xfrm>
          <a:prstGeom prst="rect">
            <a:avLst/>
          </a:prstGeom>
          <a:effectLst>
            <a:outerShdw blurRad="50800" dist="38100" dir="2700000" algn="tl" rotWithShape="0">
              <a:prstClr val="black">
                <a:alpha val="40000"/>
              </a:prstClr>
            </a:outerShdw>
          </a:effectLst>
        </p:spPr>
      </p:pic>
      <p:pic>
        <p:nvPicPr>
          <p:cNvPr id="30" name="図 2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2266236"/>
            <a:ext cx="318821" cy="298266"/>
          </a:xfrm>
          <a:prstGeom prst="rect">
            <a:avLst/>
          </a:prstGeom>
          <a:effectLst>
            <a:outerShdw blurRad="50800" dist="38100" dir="2700000" algn="tl" rotWithShape="0">
              <a:prstClr val="black">
                <a:alpha val="40000"/>
              </a:prstClr>
            </a:outerShdw>
          </a:effectLst>
        </p:spPr>
      </p:pic>
      <p:pic>
        <p:nvPicPr>
          <p:cNvPr id="21" name="図 20"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2144894"/>
            <a:ext cx="1213086" cy="839215"/>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3302763"/>
            <a:ext cx="318821" cy="29826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715461" y="5294129"/>
            <a:ext cx="7713069" cy="109793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3189404"/>
            <a:ext cx="1213086" cy="839215"/>
          </a:xfrm>
          <a:prstGeom prst="rect">
            <a:avLst/>
          </a:prstGeom>
          <a:effectLst>
            <a:outerShdw blurRad="50800" dist="38100" dir="2700000" algn="tl" rotWithShape="0">
              <a:prstClr val="black">
                <a:alpha val="40000"/>
              </a:prstClr>
            </a:outerShdw>
          </a:effectLst>
        </p:spPr>
      </p:pic>
      <p:grpSp>
        <p:nvGrpSpPr>
          <p:cNvPr id="34" name="図形グループ 33"/>
          <p:cNvGrpSpPr/>
          <p:nvPr/>
        </p:nvGrpSpPr>
        <p:grpSpPr>
          <a:xfrm>
            <a:off x="6407768" y="4430983"/>
            <a:ext cx="161848" cy="329462"/>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7" name="図 36"/>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4432931"/>
            <a:ext cx="318821" cy="298266"/>
          </a:xfrm>
          <a:prstGeom prst="rect">
            <a:avLst/>
          </a:prstGeom>
          <a:effectLst>
            <a:outerShdw blurRad="50800" dist="38100" dir="2700000" algn="tl" rotWithShape="0">
              <a:prstClr val="black">
                <a:alpha val="40000"/>
              </a:prstClr>
            </a:outerShdw>
          </a:effectLst>
        </p:spPr>
      </p:pic>
      <p:pic>
        <p:nvPicPr>
          <p:cNvPr id="38" name="図 37"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4319572"/>
            <a:ext cx="1213086" cy="839215"/>
          </a:xfrm>
          <a:prstGeom prst="rect">
            <a:avLst/>
          </a:prstGeom>
          <a:effectLst>
            <a:outerShdw blurRad="50800" dist="38100" dir="2700000" algn="tl" rotWithShape="0">
              <a:prstClr val="black">
                <a:alpha val="40000"/>
              </a:prstClr>
            </a:outerShdw>
          </a:effectLst>
        </p:spPr>
      </p:pic>
      <p:grpSp>
        <p:nvGrpSpPr>
          <p:cNvPr id="39" name="図形グループ 38"/>
          <p:cNvGrpSpPr/>
          <p:nvPr/>
        </p:nvGrpSpPr>
        <p:grpSpPr>
          <a:xfrm>
            <a:off x="6390264" y="5526866"/>
            <a:ext cx="161848" cy="32946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2" name="図 41"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8435" y="5415455"/>
            <a:ext cx="1213086" cy="839215"/>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715461" y="947438"/>
            <a:ext cx="1693092" cy="584775"/>
          </a:xfrm>
          <a:prstGeom prst="rect">
            <a:avLst/>
          </a:prstGeom>
          <a:noFill/>
        </p:spPr>
        <p:txBody>
          <a:bodyPr wrap="none" rtlCol="0">
            <a:spAutoFit/>
          </a:bodyPr>
          <a:lstStyle/>
          <a:p>
            <a:r>
              <a:rPr kumimoji="1" lang="ja-JP" altLang="en-US" sz="3200" b="1" dirty="0" smtClean="0">
                <a:solidFill>
                  <a:schemeClr val="bg1"/>
                </a:solidFill>
                <a:latin typeface="Meiryo" charset="-128"/>
                <a:ea typeface="Meiryo" charset="-128"/>
                <a:cs typeface="Meiryo" charset="-128"/>
              </a:rPr>
              <a:t>レベル</a:t>
            </a:r>
            <a:r>
              <a:rPr kumimoji="1" lang="en-US" altLang="ja-JP" sz="3200" b="1" dirty="0" smtClean="0">
                <a:solidFill>
                  <a:schemeClr val="bg1"/>
                </a:solidFill>
                <a:latin typeface="Meiryo" charset="-128"/>
                <a:ea typeface="Meiryo" charset="-128"/>
                <a:cs typeface="Meiryo" charset="-128"/>
              </a:rPr>
              <a:t>4</a:t>
            </a:r>
            <a:endParaRPr kumimoji="1" lang="ja-JP" altLang="en-US" sz="3200" b="1" dirty="0">
              <a:solidFill>
                <a:schemeClr val="bg1"/>
              </a:solidFill>
              <a:latin typeface="Meiryo" charset="-128"/>
              <a:ea typeface="Meiryo" charset="-128"/>
              <a:cs typeface="Meiryo" charset="-128"/>
            </a:endParaRPr>
          </a:p>
        </p:txBody>
      </p:sp>
      <p:sp>
        <p:nvSpPr>
          <p:cNvPr id="44" name="テキスト ボックス 43"/>
          <p:cNvSpPr txBox="1"/>
          <p:nvPr/>
        </p:nvSpPr>
        <p:spPr>
          <a:xfrm>
            <a:off x="715461" y="2051689"/>
            <a:ext cx="1693092" cy="584775"/>
          </a:xfrm>
          <a:prstGeom prst="rect">
            <a:avLst/>
          </a:prstGeom>
          <a:noFill/>
        </p:spPr>
        <p:txBody>
          <a:bodyPr wrap="none" rtlCol="0">
            <a:spAutoFit/>
          </a:bodyPr>
          <a:lstStyle/>
          <a:p>
            <a:r>
              <a:rPr kumimoji="1" lang="ja-JP" altLang="en-US" sz="3200" b="1" dirty="0" smtClean="0">
                <a:solidFill>
                  <a:schemeClr val="bg1"/>
                </a:solidFill>
                <a:latin typeface="Meiryo" charset="-128"/>
                <a:ea typeface="Meiryo" charset="-128"/>
                <a:cs typeface="Meiryo" charset="-128"/>
              </a:rPr>
              <a:t>レベル</a:t>
            </a:r>
            <a:r>
              <a:rPr kumimoji="1" lang="en-US" altLang="ja-JP" sz="3200" b="1" dirty="0" smtClean="0">
                <a:solidFill>
                  <a:schemeClr val="bg1"/>
                </a:solidFill>
                <a:latin typeface="Meiryo" charset="-128"/>
                <a:ea typeface="Meiryo" charset="-128"/>
                <a:cs typeface="Meiryo" charset="-128"/>
              </a:rPr>
              <a:t>3</a:t>
            </a:r>
            <a:endParaRPr kumimoji="1" lang="ja-JP" altLang="en-US" sz="3200" b="1" dirty="0">
              <a:solidFill>
                <a:schemeClr val="bg1"/>
              </a:solidFill>
              <a:latin typeface="Meiryo" charset="-128"/>
              <a:ea typeface="Meiryo" charset="-128"/>
              <a:cs typeface="Meiryo" charset="-128"/>
            </a:endParaRPr>
          </a:p>
        </p:txBody>
      </p:sp>
      <p:sp>
        <p:nvSpPr>
          <p:cNvPr id="45" name="テキスト ボックス 44"/>
          <p:cNvSpPr txBox="1"/>
          <p:nvPr/>
        </p:nvSpPr>
        <p:spPr>
          <a:xfrm>
            <a:off x="715461" y="3148517"/>
            <a:ext cx="1693092" cy="584775"/>
          </a:xfrm>
          <a:prstGeom prst="rect">
            <a:avLst/>
          </a:prstGeom>
          <a:noFill/>
        </p:spPr>
        <p:txBody>
          <a:bodyPr wrap="none" rtlCol="0">
            <a:spAutoFit/>
          </a:bodyPr>
          <a:lstStyle/>
          <a:p>
            <a:r>
              <a:rPr kumimoji="1" lang="ja-JP" altLang="en-US" sz="3200" b="1" dirty="0" smtClean="0">
                <a:solidFill>
                  <a:srgbClr val="0070C0"/>
                </a:solidFill>
                <a:latin typeface="Meiryo" charset="-128"/>
                <a:ea typeface="Meiryo" charset="-128"/>
                <a:cs typeface="Meiryo" charset="-128"/>
              </a:rPr>
              <a:t>レベル</a:t>
            </a:r>
            <a:r>
              <a:rPr lang="en-US" altLang="ja-JP" sz="3200" b="1" dirty="0">
                <a:solidFill>
                  <a:srgbClr val="0070C0"/>
                </a:solidFill>
                <a:latin typeface="Meiryo" charset="-128"/>
                <a:ea typeface="Meiryo" charset="-128"/>
                <a:cs typeface="Meiryo" charset="-128"/>
              </a:rPr>
              <a:t>2</a:t>
            </a:r>
            <a:endParaRPr kumimoji="1" lang="ja-JP" altLang="en-US" sz="3200" b="1" dirty="0">
              <a:solidFill>
                <a:srgbClr val="0070C0"/>
              </a:solidFill>
              <a:latin typeface="Meiryo" charset="-128"/>
              <a:ea typeface="Meiryo" charset="-128"/>
              <a:cs typeface="Meiryo" charset="-128"/>
            </a:endParaRPr>
          </a:p>
        </p:txBody>
      </p:sp>
      <p:sp>
        <p:nvSpPr>
          <p:cNvPr id="46" name="テキスト ボックス 45"/>
          <p:cNvSpPr txBox="1"/>
          <p:nvPr/>
        </p:nvSpPr>
        <p:spPr>
          <a:xfrm>
            <a:off x="715461" y="4281943"/>
            <a:ext cx="1693092" cy="584775"/>
          </a:xfrm>
          <a:prstGeom prst="rect">
            <a:avLst/>
          </a:prstGeom>
          <a:noFill/>
        </p:spPr>
        <p:txBody>
          <a:bodyPr wrap="none" rtlCol="0">
            <a:spAutoFit/>
          </a:bodyPr>
          <a:lstStyle/>
          <a:p>
            <a:r>
              <a:rPr kumimoji="1" lang="ja-JP" altLang="en-US" sz="3200" b="1" dirty="0" smtClean="0">
                <a:solidFill>
                  <a:srgbClr val="00B0F0"/>
                </a:solidFill>
                <a:latin typeface="Meiryo" charset="-128"/>
                <a:ea typeface="Meiryo" charset="-128"/>
                <a:cs typeface="Meiryo" charset="-128"/>
              </a:rPr>
              <a:t>レベル</a:t>
            </a:r>
            <a:r>
              <a:rPr kumimoji="1" lang="en-US" altLang="ja-JP" sz="3200" b="1" dirty="0" smtClean="0">
                <a:solidFill>
                  <a:srgbClr val="00B0F0"/>
                </a:solidFill>
                <a:latin typeface="Meiryo" charset="-128"/>
                <a:ea typeface="Meiryo" charset="-128"/>
                <a:cs typeface="Meiryo" charset="-128"/>
              </a:rPr>
              <a:t>1</a:t>
            </a:r>
            <a:endParaRPr kumimoji="1" lang="ja-JP" altLang="en-US" sz="3200" b="1" dirty="0">
              <a:solidFill>
                <a:srgbClr val="00B0F0"/>
              </a:solidFill>
              <a:latin typeface="Meiryo" charset="-128"/>
              <a:ea typeface="Meiryo" charset="-128"/>
              <a:cs typeface="Meiryo" charset="-128"/>
            </a:endParaRPr>
          </a:p>
        </p:txBody>
      </p:sp>
      <p:sp>
        <p:nvSpPr>
          <p:cNvPr id="47" name="テキスト ボックス 46"/>
          <p:cNvSpPr txBox="1"/>
          <p:nvPr/>
        </p:nvSpPr>
        <p:spPr>
          <a:xfrm>
            <a:off x="715461" y="5421438"/>
            <a:ext cx="1693092" cy="584775"/>
          </a:xfrm>
          <a:prstGeom prst="rect">
            <a:avLst/>
          </a:prstGeom>
          <a:noFill/>
        </p:spPr>
        <p:txBody>
          <a:bodyPr wrap="none" rtlCol="0">
            <a:spAutoFit/>
          </a:bodyPr>
          <a:lstStyle/>
          <a:p>
            <a:r>
              <a:rPr kumimoji="1" lang="ja-JP" altLang="en-US" sz="3200" b="1" dirty="0" smtClean="0">
                <a:solidFill>
                  <a:schemeClr val="tx1">
                    <a:lumMod val="50000"/>
                    <a:lumOff val="50000"/>
                  </a:schemeClr>
                </a:solidFill>
                <a:latin typeface="Meiryo" charset="-128"/>
                <a:ea typeface="Meiryo" charset="-128"/>
                <a:cs typeface="Meiryo" charset="-128"/>
              </a:rPr>
              <a:t>レベル</a:t>
            </a:r>
            <a:r>
              <a:rPr kumimoji="1" lang="en-US" altLang="ja-JP" sz="3200" b="1" dirty="0" smtClean="0">
                <a:solidFill>
                  <a:schemeClr val="tx1">
                    <a:lumMod val="50000"/>
                    <a:lumOff val="50000"/>
                  </a:schemeClr>
                </a:solidFill>
                <a:latin typeface="Meiryo" charset="-128"/>
                <a:ea typeface="Meiryo" charset="-128"/>
                <a:cs typeface="Meiryo" charset="-128"/>
              </a:rPr>
              <a:t>0</a:t>
            </a:r>
            <a:endParaRPr kumimoji="1" lang="ja-JP" altLang="en-US" sz="3200" b="1" dirty="0">
              <a:solidFill>
                <a:schemeClr val="tx1">
                  <a:lumMod val="50000"/>
                  <a:lumOff val="50000"/>
                </a:schemeClr>
              </a:solidFill>
              <a:latin typeface="Meiryo" charset="-128"/>
              <a:ea typeface="Meiryo" charset="-128"/>
              <a:cs typeface="Meiryo" charset="-128"/>
            </a:endParaRPr>
          </a:p>
        </p:txBody>
      </p:sp>
      <p:sp>
        <p:nvSpPr>
          <p:cNvPr id="48" name="テキスト ボックス 47"/>
          <p:cNvSpPr txBox="1"/>
          <p:nvPr/>
        </p:nvSpPr>
        <p:spPr>
          <a:xfrm>
            <a:off x="735778" y="1496969"/>
            <a:ext cx="1723549" cy="400110"/>
          </a:xfrm>
          <a:prstGeom prst="rect">
            <a:avLst/>
          </a:prstGeom>
          <a:noFill/>
        </p:spPr>
        <p:txBody>
          <a:bodyPr wrap="none" rtlCol="0">
            <a:spAutoFit/>
          </a:bodyPr>
          <a:lstStyle/>
          <a:p>
            <a:r>
              <a:rPr kumimoji="1" lang="ja-JP" altLang="en-US" sz="2000" b="1" smtClean="0">
                <a:solidFill>
                  <a:schemeClr val="bg1"/>
                </a:solidFill>
                <a:latin typeface="Meiryo" charset="-128"/>
                <a:ea typeface="Meiryo" charset="-128"/>
                <a:cs typeface="Meiryo" charset="-128"/>
              </a:rPr>
              <a:t>完全自動走行</a:t>
            </a:r>
            <a:endParaRPr kumimoji="1" lang="ja-JP" altLang="en-US" sz="2000" b="1" dirty="0">
              <a:solidFill>
                <a:schemeClr val="bg1"/>
              </a:solidFill>
              <a:latin typeface="Meiryo" charset="-128"/>
              <a:ea typeface="Meiryo" charset="-128"/>
              <a:cs typeface="Meiryo" charset="-128"/>
            </a:endParaRPr>
          </a:p>
        </p:txBody>
      </p:sp>
      <p:sp>
        <p:nvSpPr>
          <p:cNvPr id="49" name="テキスト ボックス 48"/>
          <p:cNvSpPr txBox="1"/>
          <p:nvPr/>
        </p:nvSpPr>
        <p:spPr>
          <a:xfrm>
            <a:off x="715461" y="2595790"/>
            <a:ext cx="1467068"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準</a:t>
            </a:r>
            <a:r>
              <a:rPr kumimoji="1" lang="ja-JP" altLang="en-US" sz="2000" b="1" smtClean="0">
                <a:solidFill>
                  <a:schemeClr val="bg1"/>
                </a:solidFill>
                <a:latin typeface="Meiryo" charset="-128"/>
                <a:ea typeface="Meiryo" charset="-128"/>
                <a:cs typeface="Meiryo" charset="-128"/>
              </a:rPr>
              <a:t>自動</a:t>
            </a:r>
            <a:r>
              <a:rPr kumimoji="1" lang="ja-JP" altLang="en-US" sz="2000" b="1" dirty="0" smtClean="0">
                <a:solidFill>
                  <a:schemeClr val="bg1"/>
                </a:solidFill>
                <a:latin typeface="Meiryo" charset="-128"/>
                <a:ea typeface="Meiryo" charset="-128"/>
                <a:cs typeface="Meiryo" charset="-128"/>
              </a:rPr>
              <a:t>走行</a:t>
            </a:r>
            <a:endParaRPr kumimoji="1" lang="ja-JP" altLang="en-US" sz="2000" b="1" dirty="0">
              <a:solidFill>
                <a:schemeClr val="bg1"/>
              </a:solidFill>
              <a:latin typeface="Meiryo" charset="-128"/>
              <a:ea typeface="Meiryo" charset="-128"/>
              <a:cs typeface="Meiryo" charset="-128"/>
            </a:endParaRPr>
          </a:p>
        </p:txBody>
      </p:sp>
      <p:sp>
        <p:nvSpPr>
          <p:cNvPr id="50" name="テキスト ボックス 49"/>
          <p:cNvSpPr txBox="1"/>
          <p:nvPr/>
        </p:nvSpPr>
        <p:spPr>
          <a:xfrm>
            <a:off x="741116" y="3696038"/>
            <a:ext cx="1467068" cy="400110"/>
          </a:xfrm>
          <a:prstGeom prst="rect">
            <a:avLst/>
          </a:prstGeom>
          <a:noFill/>
        </p:spPr>
        <p:txBody>
          <a:bodyPr wrap="none" rtlCol="0">
            <a:spAutoFit/>
          </a:bodyPr>
          <a:lstStyle/>
          <a:p>
            <a:r>
              <a:rPr lang="ja-JP" altLang="en-US" sz="2000" b="1" dirty="0" smtClean="0">
                <a:solidFill>
                  <a:srgbClr val="0070C0"/>
                </a:solidFill>
                <a:latin typeface="Meiryo" charset="-128"/>
                <a:ea typeface="Meiryo" charset="-128"/>
                <a:cs typeface="Meiryo" charset="-128"/>
              </a:rPr>
              <a:t>準</a:t>
            </a:r>
            <a:r>
              <a:rPr kumimoji="1" lang="ja-JP" altLang="en-US" sz="2000" b="1" dirty="0" smtClean="0">
                <a:solidFill>
                  <a:srgbClr val="0070C0"/>
                </a:solidFill>
                <a:latin typeface="Meiryo" charset="-128"/>
                <a:ea typeface="Meiryo" charset="-128"/>
                <a:cs typeface="Meiryo" charset="-128"/>
              </a:rPr>
              <a:t>自動走行</a:t>
            </a:r>
            <a:endParaRPr kumimoji="1" lang="ja-JP" altLang="en-US" sz="2000" b="1" dirty="0">
              <a:solidFill>
                <a:srgbClr val="0070C0"/>
              </a:solidFill>
              <a:latin typeface="Meiryo" charset="-128"/>
              <a:ea typeface="Meiryo" charset="-128"/>
              <a:cs typeface="Meiryo" charset="-128"/>
            </a:endParaRPr>
          </a:p>
        </p:txBody>
      </p:sp>
      <p:sp>
        <p:nvSpPr>
          <p:cNvPr id="51" name="テキスト ボックス 50"/>
          <p:cNvSpPr txBox="1"/>
          <p:nvPr/>
        </p:nvSpPr>
        <p:spPr>
          <a:xfrm>
            <a:off x="735778" y="4828368"/>
            <a:ext cx="1723549" cy="400110"/>
          </a:xfrm>
          <a:prstGeom prst="rect">
            <a:avLst/>
          </a:prstGeom>
          <a:noFill/>
        </p:spPr>
        <p:txBody>
          <a:bodyPr wrap="none" rtlCol="0">
            <a:spAutoFit/>
          </a:bodyPr>
          <a:lstStyle/>
          <a:p>
            <a:r>
              <a:rPr lang="ja-JP" altLang="en-US" sz="2000" b="1" smtClean="0">
                <a:solidFill>
                  <a:srgbClr val="00B0F0"/>
                </a:solidFill>
                <a:latin typeface="Meiryo" charset="-128"/>
                <a:ea typeface="Meiryo" charset="-128"/>
                <a:cs typeface="Meiryo" charset="-128"/>
              </a:rPr>
              <a:t>安全運転支援</a:t>
            </a:r>
            <a:endParaRPr kumimoji="1" lang="ja-JP" altLang="en-US" sz="2000" b="1" dirty="0">
              <a:solidFill>
                <a:srgbClr val="00B0F0"/>
              </a:solidFill>
              <a:latin typeface="Meiryo" charset="-128"/>
              <a:ea typeface="Meiryo" charset="-128"/>
              <a:cs typeface="Meiryo" charset="-128"/>
            </a:endParaRPr>
          </a:p>
        </p:txBody>
      </p:sp>
      <p:sp>
        <p:nvSpPr>
          <p:cNvPr id="52" name="テキスト ボックス 51"/>
          <p:cNvSpPr txBox="1"/>
          <p:nvPr/>
        </p:nvSpPr>
        <p:spPr>
          <a:xfrm>
            <a:off x="735778" y="5968254"/>
            <a:ext cx="1210588" cy="400110"/>
          </a:xfrm>
          <a:prstGeom prst="rect">
            <a:avLst/>
          </a:prstGeom>
          <a:noFill/>
        </p:spPr>
        <p:txBody>
          <a:bodyPr wrap="none" rtlCol="0">
            <a:spAutoFit/>
          </a:bodyPr>
          <a:lstStyle/>
          <a:p>
            <a:r>
              <a:rPr lang="ja-JP" altLang="en-US" sz="2000" b="1" smtClean="0">
                <a:solidFill>
                  <a:schemeClr val="tx1">
                    <a:lumMod val="50000"/>
                    <a:lumOff val="50000"/>
                  </a:schemeClr>
                </a:solidFill>
                <a:latin typeface="Meiryo" charset="-128"/>
                <a:ea typeface="Meiryo" charset="-128"/>
                <a:cs typeface="Meiryo" charset="-128"/>
              </a:rPr>
              <a:t>支援なし</a:t>
            </a:r>
            <a:endParaRPr kumimoji="1" lang="ja-JP" altLang="en-US" sz="2000" b="1" dirty="0">
              <a:solidFill>
                <a:schemeClr val="tx1">
                  <a:lumMod val="50000"/>
                  <a:lumOff val="50000"/>
                </a:schemeClr>
              </a:solidFill>
              <a:latin typeface="Meiryo" charset="-128"/>
              <a:ea typeface="Meiryo" charset="-128"/>
              <a:cs typeface="Meiryo" charset="-128"/>
            </a:endParaRPr>
          </a:p>
        </p:txBody>
      </p:sp>
      <p:sp>
        <p:nvSpPr>
          <p:cNvPr id="53" name="正方形/長方形 52"/>
          <p:cNvSpPr/>
          <p:nvPr/>
        </p:nvSpPr>
        <p:spPr>
          <a:xfrm>
            <a:off x="2493754" y="5548657"/>
            <a:ext cx="3371014" cy="584775"/>
          </a:xfrm>
          <a:prstGeom prst="rect">
            <a:avLst/>
          </a:prstGeom>
        </p:spPr>
        <p:txBody>
          <a:bodyPr wrap="square">
            <a:spAutoFit/>
          </a:bodyPr>
          <a:lstStyle/>
          <a:p>
            <a:r>
              <a:rPr lang="ja-JP" altLang="ja-JP" sz="1600" dirty="0">
                <a:solidFill>
                  <a:schemeClr val="tx1">
                    <a:lumMod val="50000"/>
                    <a:lumOff val="50000"/>
                  </a:schemeClr>
                </a:solidFill>
                <a:latin typeface="Meiryo" charset="-128"/>
                <a:ea typeface="Meiryo" charset="-128"/>
                <a:cs typeface="Meiryo" charset="-128"/>
              </a:rPr>
              <a:t>ドライバーが常にすべての操作（加速・操舵・制動）を行う。 </a:t>
            </a:r>
            <a:endParaRPr lang="ja-JP" altLang="en-US" sz="1600" dirty="0">
              <a:solidFill>
                <a:schemeClr val="tx1">
                  <a:lumMod val="50000"/>
                  <a:lumOff val="50000"/>
                </a:schemeClr>
              </a:solidFill>
              <a:latin typeface="Meiryo" charset="-128"/>
              <a:ea typeface="Meiryo" charset="-128"/>
              <a:cs typeface="Meiryo" charset="-128"/>
            </a:endParaRPr>
          </a:p>
        </p:txBody>
      </p:sp>
      <p:sp>
        <p:nvSpPr>
          <p:cNvPr id="54" name="正方形/長方形 53"/>
          <p:cNvSpPr/>
          <p:nvPr/>
        </p:nvSpPr>
        <p:spPr>
          <a:xfrm>
            <a:off x="2493754" y="4452775"/>
            <a:ext cx="3360265" cy="584775"/>
          </a:xfrm>
          <a:prstGeom prst="rect">
            <a:avLst/>
          </a:prstGeom>
        </p:spPr>
        <p:txBody>
          <a:bodyPr wrap="square">
            <a:spAutoFit/>
          </a:bodyPr>
          <a:lstStyle/>
          <a:p>
            <a:r>
              <a:rPr lang="ja-JP" altLang="ja-JP" sz="1600">
                <a:solidFill>
                  <a:srgbClr val="00B0F0"/>
                </a:solidFill>
                <a:latin typeface="Meiryo" charset="-128"/>
                <a:ea typeface="Meiryo" charset="-128"/>
                <a:cs typeface="Meiryo" charset="-128"/>
              </a:rPr>
              <a:t>加速・操舵・制動のいずれかをシステムが行う。 </a:t>
            </a:r>
            <a:endParaRPr lang="ja-JP" altLang="en-US" sz="1600" dirty="0">
              <a:solidFill>
                <a:srgbClr val="00B0F0"/>
              </a:solidFill>
              <a:latin typeface="Meiryo" charset="-128"/>
              <a:ea typeface="Meiryo" charset="-128"/>
              <a:cs typeface="Meiryo" charset="-128"/>
            </a:endParaRPr>
          </a:p>
        </p:txBody>
      </p:sp>
      <p:sp>
        <p:nvSpPr>
          <p:cNvPr id="55" name="正方形/長方形 54"/>
          <p:cNvSpPr/>
          <p:nvPr/>
        </p:nvSpPr>
        <p:spPr>
          <a:xfrm>
            <a:off x="2493660" y="3341629"/>
            <a:ext cx="3360360" cy="584775"/>
          </a:xfrm>
          <a:prstGeom prst="rect">
            <a:avLst/>
          </a:prstGeom>
        </p:spPr>
        <p:txBody>
          <a:bodyPr wrap="square">
            <a:spAutoFit/>
          </a:bodyPr>
          <a:lstStyle/>
          <a:p>
            <a:r>
              <a:rPr lang="ja-JP" altLang="en-US" sz="1600" dirty="0">
                <a:solidFill>
                  <a:srgbClr val="0070C0"/>
                </a:solidFill>
                <a:latin typeface="Meiryo" charset="-128"/>
                <a:ea typeface="Meiryo" charset="-128"/>
                <a:cs typeface="Meiryo" charset="-128"/>
              </a:rPr>
              <a:t>加速・操舵・制動のうち複数の操作をシステムが</a:t>
            </a:r>
            <a:r>
              <a:rPr lang="ja-JP" altLang="en-US" sz="1600" dirty="0" smtClean="0">
                <a:solidFill>
                  <a:srgbClr val="0070C0"/>
                </a:solidFill>
                <a:latin typeface="Meiryo" charset="-128"/>
                <a:ea typeface="Meiryo" charset="-128"/>
                <a:cs typeface="Meiryo" charset="-128"/>
              </a:rPr>
              <a:t>行う</a:t>
            </a:r>
            <a:r>
              <a:rPr lang="ja-JP" altLang="ja-JP" sz="1600" dirty="0" smtClean="0">
                <a:solidFill>
                  <a:srgbClr val="0070C0"/>
                </a:solidFill>
                <a:latin typeface="Meiryo" charset="-128"/>
                <a:ea typeface="Meiryo" charset="-128"/>
                <a:cs typeface="Meiryo" charset="-128"/>
              </a:rPr>
              <a:t>。 </a:t>
            </a:r>
            <a:endParaRPr lang="ja-JP" altLang="en-US" sz="1600" dirty="0">
              <a:solidFill>
                <a:srgbClr val="0070C0"/>
              </a:solidFill>
              <a:latin typeface="Meiryo" charset="-128"/>
              <a:ea typeface="Meiryo" charset="-128"/>
              <a:cs typeface="Meiryo" charset="-128"/>
            </a:endParaRPr>
          </a:p>
        </p:txBody>
      </p:sp>
      <p:sp>
        <p:nvSpPr>
          <p:cNvPr id="56" name="正方形/長方形 55"/>
          <p:cNvSpPr/>
          <p:nvPr/>
        </p:nvSpPr>
        <p:spPr>
          <a:xfrm>
            <a:off x="2493659" y="2118526"/>
            <a:ext cx="3360360" cy="830997"/>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a:t>
            </a:r>
            <a:r>
              <a:rPr lang="ja-JP" altLang="ja-JP" sz="1600" dirty="0" smtClean="0">
                <a:solidFill>
                  <a:schemeClr val="bg1"/>
                </a:solidFill>
                <a:latin typeface="Meiryo" charset="-128"/>
                <a:ea typeface="Meiryo" charset="-128"/>
                <a:cs typeface="Meiryo" charset="-128"/>
              </a:rPr>
              <a:t>を</a:t>
            </a:r>
            <a:r>
              <a:rPr lang="ja-JP" altLang="en-US" sz="1600" dirty="0" smtClean="0">
                <a:solidFill>
                  <a:schemeClr val="bg1"/>
                </a:solidFill>
                <a:latin typeface="Meiryo" charset="-128"/>
                <a:ea typeface="Meiryo" charset="-128"/>
                <a:cs typeface="Meiryo" charset="-128"/>
              </a:rPr>
              <a:t>全て</a:t>
            </a:r>
            <a:r>
              <a:rPr lang="ja-JP" altLang="ja-JP" sz="1600" dirty="0" smtClean="0">
                <a:solidFill>
                  <a:schemeClr val="bg1"/>
                </a:solidFill>
                <a:latin typeface="Meiryo" charset="-128"/>
                <a:ea typeface="Meiryo" charset="-128"/>
                <a:cs typeface="Meiryo" charset="-128"/>
              </a:rPr>
              <a:t>システム</a:t>
            </a:r>
            <a:r>
              <a:rPr lang="ja-JP" altLang="ja-JP" sz="1600" dirty="0">
                <a:solidFill>
                  <a:schemeClr val="bg1"/>
                </a:solidFill>
                <a:latin typeface="Meiryo" charset="-128"/>
                <a:ea typeface="Meiryo" charset="-128"/>
                <a:cs typeface="Meiryo" charset="-128"/>
              </a:rPr>
              <a:t>が</a:t>
            </a:r>
            <a:r>
              <a:rPr lang="ja-JP" altLang="ja-JP" sz="1600" dirty="0" smtClean="0">
                <a:solidFill>
                  <a:schemeClr val="bg1"/>
                </a:solidFill>
                <a:latin typeface="Meiryo" charset="-128"/>
                <a:ea typeface="Meiryo" charset="-128"/>
                <a:cs typeface="Meiryo" charset="-128"/>
              </a:rPr>
              <a:t>行うが</a:t>
            </a:r>
            <a:r>
              <a:rPr lang="ja-JP" altLang="ja-JP" sz="1600" dirty="0">
                <a:solidFill>
                  <a:schemeClr val="bg1"/>
                </a:solidFill>
                <a:latin typeface="Meiryo" charset="-128"/>
                <a:ea typeface="Meiryo" charset="-128"/>
                <a:cs typeface="Meiryo" charset="-128"/>
              </a:rPr>
              <a:t>、システムから要請があればドライバーはこれに</a:t>
            </a:r>
            <a:r>
              <a:rPr lang="ja-JP" altLang="ja-JP" sz="1600" dirty="0" smtClean="0">
                <a:solidFill>
                  <a:schemeClr val="bg1"/>
                </a:solidFill>
                <a:latin typeface="Meiryo" charset="-128"/>
                <a:ea typeface="Meiryo" charset="-128"/>
                <a:cs typeface="Meiryo" charset="-128"/>
              </a:rPr>
              <a:t>応じる</a:t>
            </a:r>
            <a:r>
              <a:rPr lang="ja-JP" altLang="en-US" sz="1600" dirty="0" smtClean="0">
                <a:solidFill>
                  <a:schemeClr val="bg1"/>
                </a:solidFill>
                <a:latin typeface="Meiryo" charset="-128"/>
                <a:ea typeface="Meiryo" charset="-128"/>
                <a:cs typeface="Meiryo" charset="-128"/>
              </a:rPr>
              <a:t>。</a:t>
            </a:r>
            <a:endParaRPr lang="ja-JP" altLang="en-US" sz="1600" dirty="0">
              <a:solidFill>
                <a:schemeClr val="bg1"/>
              </a:solidFill>
              <a:latin typeface="Meiryo" charset="-128"/>
              <a:ea typeface="Meiryo" charset="-128"/>
              <a:cs typeface="Meiryo" charset="-128"/>
            </a:endParaRPr>
          </a:p>
        </p:txBody>
      </p:sp>
      <p:sp>
        <p:nvSpPr>
          <p:cNvPr id="57" name="正方形/長方形 56"/>
          <p:cNvSpPr/>
          <p:nvPr/>
        </p:nvSpPr>
        <p:spPr>
          <a:xfrm>
            <a:off x="2493659" y="978174"/>
            <a:ext cx="3360360" cy="584775"/>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加速・操舵・制動を全てシステムが行い</a:t>
            </a:r>
            <a:r>
              <a:rPr lang="ja-JP" altLang="ja-JP" sz="1600" dirty="0" smtClean="0">
                <a:solidFill>
                  <a:schemeClr val="bg1"/>
                </a:solidFill>
                <a:latin typeface="Meiryo" charset="-128"/>
                <a:ea typeface="Meiryo" charset="-128"/>
                <a:cs typeface="Meiryo" charset="-128"/>
              </a:rPr>
              <a:t>、</a:t>
            </a:r>
            <a:r>
              <a:rPr lang="ja-JP" altLang="ja-JP" sz="1600" smtClean="0">
                <a:solidFill>
                  <a:schemeClr val="bg1"/>
                </a:solidFill>
                <a:latin typeface="Meiryo" charset="-128"/>
                <a:ea typeface="Meiryo" charset="-128"/>
                <a:cs typeface="Meiryo" charset="-128"/>
              </a:rPr>
              <a:t>ドライバーは関与</a:t>
            </a:r>
            <a:r>
              <a:rPr lang="ja-JP" altLang="ja-JP" sz="1600" dirty="0" smtClean="0">
                <a:solidFill>
                  <a:schemeClr val="bg1"/>
                </a:solidFill>
                <a:latin typeface="Meiryo" charset="-128"/>
                <a:ea typeface="Meiryo" charset="-128"/>
                <a:cs typeface="Meiryo" charset="-128"/>
              </a:rPr>
              <a:t>しない</a:t>
            </a:r>
            <a:r>
              <a:rPr lang="ja-JP" altLang="en-US" sz="1600" dirty="0" smtClean="0">
                <a:solidFill>
                  <a:schemeClr val="bg1"/>
                </a:solidFill>
                <a:latin typeface="Meiryo" charset="-128"/>
                <a:ea typeface="Meiryo" charset="-128"/>
                <a:cs typeface="Meiryo" charset="-128"/>
              </a:rPr>
              <a:t>。</a:t>
            </a:r>
            <a:r>
              <a:rPr lang="ja-JP" altLang="ja-JP" sz="1600" dirty="0" smtClean="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p:txBody>
      </p:sp>
      <p:grpSp>
        <p:nvGrpSpPr>
          <p:cNvPr id="58" name="図形グループ 57"/>
          <p:cNvGrpSpPr/>
          <p:nvPr/>
        </p:nvGrpSpPr>
        <p:grpSpPr>
          <a:xfrm>
            <a:off x="7781942" y="2301221"/>
            <a:ext cx="305122" cy="634061"/>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1" name="図 60"/>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25444" y="1248165"/>
            <a:ext cx="618118" cy="578267"/>
          </a:xfrm>
          <a:prstGeom prst="rect">
            <a:avLst/>
          </a:prstGeom>
          <a:effectLst>
            <a:outerShdw blurRad="50800" dist="38100" dir="2700000" algn="tl" rotWithShape="0">
              <a:prstClr val="black">
                <a:alpha val="40000"/>
              </a:prstClr>
            </a:outerShdw>
          </a:effectLst>
        </p:spPr>
      </p:pic>
      <p:grpSp>
        <p:nvGrpSpPr>
          <p:cNvPr id="62" name="図形グループ 61"/>
          <p:cNvGrpSpPr/>
          <p:nvPr/>
        </p:nvGrpSpPr>
        <p:grpSpPr>
          <a:xfrm>
            <a:off x="7781942" y="3395678"/>
            <a:ext cx="305122" cy="63406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5" name="図形グループ 64"/>
          <p:cNvGrpSpPr/>
          <p:nvPr/>
        </p:nvGrpSpPr>
        <p:grpSpPr>
          <a:xfrm>
            <a:off x="7781942" y="4542406"/>
            <a:ext cx="305122" cy="63406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7781942" y="5586506"/>
            <a:ext cx="305122" cy="63406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7534392" y="962826"/>
            <a:ext cx="800219" cy="276999"/>
          </a:xfrm>
          <a:prstGeom prst="rect">
            <a:avLst/>
          </a:prstGeom>
          <a:noFill/>
        </p:spPr>
        <p:txBody>
          <a:bodyPr wrap="none" rtlCol="0">
            <a:spAutoFit/>
          </a:bodyPr>
          <a:lstStyle/>
          <a:p>
            <a:r>
              <a:rPr lang="ja-JP" altLang="en-US" sz="1200" smtClean="0">
                <a:solidFill>
                  <a:schemeClr val="bg1"/>
                </a:solidFill>
                <a:latin typeface="Meiryo" charset="-128"/>
                <a:ea typeface="Meiryo" charset="-128"/>
                <a:cs typeface="Meiryo" charset="-128"/>
              </a:rPr>
              <a:t>事故責任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47819883"/>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26185</TotalTime>
  <Words>11933</Words>
  <Application>Microsoft Macintosh PowerPoint</Application>
  <PresentationFormat>画面に合わせる (4:3)</PresentationFormat>
  <Paragraphs>1161</Paragraphs>
  <Slides>53</Slides>
  <Notes>28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53</vt:i4>
      </vt:variant>
    </vt:vector>
  </HeadingPairs>
  <TitlesOfParts>
    <vt:vector size="67" baseType="lpstr">
      <vt:lpstr>American Typewriter</vt:lpstr>
      <vt:lpstr>Arial Black</vt:lpstr>
      <vt:lpstr>Arial Rounded MT Bold</vt:lpstr>
      <vt:lpstr>Calibri</vt:lpstr>
      <vt:lpstr>HGP創英角ｺﾞｼｯｸUB</vt:lpstr>
      <vt:lpstr>HGSoeiKakugothicUB</vt:lpstr>
      <vt:lpstr>Hiragino Kaku Gothic Std W8</vt:lpstr>
      <vt:lpstr>Hiragino Kaku Gothic StdN W8</vt:lpstr>
      <vt:lpstr>Meiryo</vt:lpstr>
      <vt:lpstr>ＭＳ Ｐゴシック</vt:lpstr>
      <vt:lpstr>Wingdings</vt:lpstr>
      <vt:lpstr>メイリオ</vt:lpstr>
      <vt:lpstr>Arial</vt:lpstr>
      <vt:lpstr>NC標準テンプレート</vt:lpstr>
      <vt:lpstr>AI／人工知能 Artificial Intelligence</vt:lpstr>
      <vt:lpstr>IoTとAIの一般的理解と本当のところ</vt:lpstr>
      <vt:lpstr>PowerPoint プレゼンテーション</vt:lpstr>
      <vt:lpstr>コレ１枚でわかる人工知能とロボット</vt:lpstr>
      <vt:lpstr>人工知能の３つの役割と人間の進化</vt:lpstr>
      <vt:lpstr>PowerPoint プレゼンテーション</vt:lpstr>
      <vt:lpstr>自動化と自律化</vt:lpstr>
      <vt:lpstr>自動化と自律化の目指す方向</vt:lpstr>
      <vt:lpstr>自律走行できる自動車</vt:lpstr>
      <vt:lpstr>PowerPoint プレゼンテーション</vt:lpstr>
      <vt:lpstr>専門家と人工知能</vt:lpstr>
      <vt:lpstr>人工知能は「知的望遠鏡」である</vt:lpstr>
      <vt:lpstr>PowerPoint プレゼンテーション</vt:lpstr>
      <vt:lpstr>Amazon Alexa</vt:lpstr>
      <vt:lpstr>Amazonの戦略と日本の現状</vt:lpstr>
      <vt:lpstr>コンテキスト・テクノロジー</vt:lpstr>
      <vt:lpstr>進化したbot（ボット）</vt:lpstr>
      <vt:lpstr>ITと人間との関係の変遷</vt:lpstr>
      <vt:lpstr>PowerPoint プレゼンテーション</vt:lpstr>
      <vt:lpstr>操作の無意識化と利用者の拡大</vt:lpstr>
      <vt:lpstr>自動化・自律化によってもたらされる進歩・進化</vt:lpstr>
      <vt:lpstr>PowerPoint プレゼンテーション</vt:lpstr>
      <vt:lpstr>人工知能と機械学習</vt:lpstr>
      <vt:lpstr>ルールベースと機械学習</vt:lpstr>
      <vt:lpstr>学習と推論</vt:lpstr>
      <vt:lpstr>これまでの機械学習とディープラーニング</vt:lpstr>
      <vt:lpstr>なぜいま人工知能なのか</vt:lpstr>
      <vt:lpstr>「記号処理」から「パターン認識」へ</vt:lpstr>
      <vt:lpstr>第3次AIブームの背景とこれから</vt:lpstr>
      <vt:lpstr>統計確率的機械学習とディープラーニングの違い</vt:lpstr>
      <vt:lpstr>機械学習の仕組み</vt:lpstr>
      <vt:lpstr>人工知能・機械学習・ディープラーニングの関係</vt:lpstr>
      <vt:lpstr>ディープラーニングの画像認識能力</vt:lpstr>
      <vt:lpstr>ディープラーニングの音声認識能力</vt:lpstr>
      <vt:lpstr>機械学習モデル</vt:lpstr>
      <vt:lpstr>人工知能のロボットへの実装</vt:lpstr>
      <vt:lpstr>PowerPoint プレゼンテーション</vt:lpstr>
      <vt:lpstr>人工知能の適用領域</vt:lpstr>
      <vt:lpstr>人工知能の得意分野と不得意分野</vt:lpstr>
      <vt:lpstr>各社が機械学習サービスをクラウドで提供</vt:lpstr>
      <vt:lpstr>PowerPoint プレゼンテーション</vt:lpstr>
      <vt:lpstr>人工知能とは／弱いAIと強いAI</vt:lpstr>
      <vt:lpstr>人工知能の2つの方向性</vt:lpstr>
      <vt:lpstr>技術水準</vt:lpstr>
      <vt:lpstr>シンギュラリティの意味 （１）</vt:lpstr>
      <vt:lpstr>シンギュラリティの意味 （２）</vt:lpstr>
      <vt:lpstr>人工知能に置き換えられる職業と置き換えられない職業 </vt:lpstr>
      <vt:lpstr>技術的失業と労働人口の移動</vt:lpstr>
      <vt:lpstr>超高齢化社会を人工知能やロボットで対応</vt:lpstr>
      <vt:lpstr>スマートマシンが労働にもたらす影響</vt:lpstr>
      <vt:lpstr>人と人工知知能との関係の築き方</vt:lpstr>
      <vt:lpstr>スマートマシンに負けない人間の5つの能力とは</vt:lpstr>
      <vt:lpstr>PowerPoint プレゼンテーション</vt:lpstr>
    </vt:vector>
  </TitlesOfParts>
  <Company>NetCommerce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902</cp:revision>
  <cp:lastPrinted>2016-03-03T01:04:41Z</cp:lastPrinted>
  <dcterms:created xsi:type="dcterms:W3CDTF">2014-04-30T01:58:06Z</dcterms:created>
  <dcterms:modified xsi:type="dcterms:W3CDTF">2017-06-14T10:53:41Z</dcterms:modified>
</cp:coreProperties>
</file>