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4" r:id="rId2"/>
    <p:sldId id="305" r:id="rId3"/>
    <p:sldId id="306" r:id="rId4"/>
    <p:sldId id="353" r:id="rId5"/>
    <p:sldId id="357" r:id="rId6"/>
    <p:sldId id="356" r:id="rId7"/>
    <p:sldId id="358" r:id="rId8"/>
    <p:sldId id="352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9"/>
    <p:restoredTop sz="94181"/>
  </p:normalViewPr>
  <p:slideViewPr>
    <p:cSldViewPr snapToGrid="0" snapToObjects="1" showGuides="1">
      <p:cViewPr>
        <p:scale>
          <a:sx n="94" d="100"/>
          <a:sy n="94" d="100"/>
        </p:scale>
        <p:origin x="131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2" d="100"/>
        <a:sy n="1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2017/6/28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0" y="0"/>
            <a:ext cx="9157229" cy="68646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0125" y="1572200"/>
            <a:ext cx="840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最強の営業とは？</a:t>
            </a:r>
            <a:endParaRPr kumimoji="1" lang="ja-JP" altLang="en-US" sz="4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278" y="3003516"/>
            <a:ext cx="2654644" cy="30513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73" y="1540859"/>
            <a:ext cx="2654644" cy="30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三角形 9"/>
          <p:cNvSpPr/>
          <p:nvPr/>
        </p:nvSpPr>
        <p:spPr>
          <a:xfrm>
            <a:off x="1663103" y="4136279"/>
            <a:ext cx="5805520" cy="174174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244" y="509519"/>
            <a:ext cx="495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最強の営業とは？</a:t>
            </a:r>
            <a:endParaRPr kumimoji="1" lang="ja-JP" altLang="en-US" sz="4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879" y="1396223"/>
            <a:ext cx="725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競合を作らせない営業</a:t>
            </a:r>
            <a:endParaRPr kumimoji="1" lang="ja-JP" altLang="en-US" sz="48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879" y="2179981"/>
            <a:ext cx="72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お客様から最初に</a:t>
            </a:r>
            <a:r>
              <a:rPr kumimoji="1" lang="ja-JP" altLang="en-US" sz="3200" b="1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相談される存在</a:t>
            </a:r>
            <a:endParaRPr kumimoji="1" lang="ja-JP" altLang="en-US" sz="3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2016" y="4488797"/>
            <a:ext cx="7259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商談のイニシアティブを握り</a:t>
            </a:r>
            <a:endParaRPr lang="en-US" altLang="ja-JP" sz="3600" b="1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プロジェクトの一切を仕切る</a:t>
            </a:r>
            <a:endParaRPr kumimoji="1" lang="ja-JP" altLang="en-US" sz="3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04177" y="3658873"/>
            <a:ext cx="2135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</a:t>
            </a:r>
            <a:endParaRPr kumimoji="1" lang="ja-JP" altLang="en-US" sz="32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2016" y="5878026"/>
            <a:ext cx="2135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社内</a:t>
            </a:r>
            <a:endParaRPr kumimoji="1" lang="ja-JP" altLang="en-US" sz="32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2732" y="5878026"/>
            <a:ext cx="275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パートナー</a:t>
            </a:r>
            <a:endParaRPr kumimoji="1" lang="ja-JP" altLang="en-US" sz="32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5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0244" y="509519"/>
            <a:ext cx="495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最強の営業とは？</a:t>
            </a:r>
            <a:endParaRPr kumimoji="1" lang="ja-JP" altLang="en-US" sz="4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879" y="1396223"/>
            <a:ext cx="725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競合を作らせない営業</a:t>
            </a:r>
            <a:endParaRPr kumimoji="1" lang="ja-JP" altLang="en-US" sz="48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879" y="2179981"/>
            <a:ext cx="72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お客様から最初に</a:t>
            </a:r>
            <a:r>
              <a:rPr kumimoji="1" lang="ja-JP" altLang="en-US" sz="3200" b="1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相談される存在</a:t>
            </a:r>
            <a:endParaRPr kumimoji="1" lang="ja-JP" altLang="en-US" sz="3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73" y="3429000"/>
            <a:ext cx="2262147" cy="281012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666488" y="4285396"/>
            <a:ext cx="6239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御社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課題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はここにあります。</a:t>
            </a:r>
            <a:endParaRPr kumimoji="1" lang="en-US" altLang="ja-JP" sz="2000" b="1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kumimoji="1" lang="en-US" altLang="ja-JP" sz="800" b="1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課題</a:t>
            </a:r>
            <a:r>
              <a:rPr lang="ja-JP" altLang="en-US" sz="2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2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解決できなければ</a:t>
            </a:r>
            <a:r>
              <a:rPr lang="ja-JP" altLang="en-US" sz="2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こうなります。</a:t>
            </a:r>
            <a:endParaRPr lang="en-US" altLang="ja-JP" sz="2000" b="1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800" b="1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解決する</a:t>
            </a:r>
            <a:r>
              <a:rPr lang="ja-JP" altLang="en-US" sz="2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には</a:t>
            </a:r>
            <a:r>
              <a:rPr lang="ja-JP" altLang="en-US" sz="2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こうすべき</a:t>
            </a:r>
            <a:r>
              <a:rPr lang="ja-JP" altLang="en-US" sz="2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です。</a:t>
            </a:r>
            <a:endParaRPr lang="en-US" altLang="ja-JP" sz="2000" b="1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8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0244" y="509519"/>
            <a:ext cx="495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最強の営業とは？</a:t>
            </a:r>
            <a:endParaRPr kumimoji="1" lang="ja-JP" altLang="en-US" sz="4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879" y="1396223"/>
            <a:ext cx="725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競合を作らせない営業</a:t>
            </a:r>
            <a:endParaRPr kumimoji="1" lang="ja-JP" altLang="en-US" sz="48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879" y="2179981"/>
            <a:ext cx="72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お客様から最初に</a:t>
            </a:r>
            <a:r>
              <a:rPr kumimoji="1" lang="ja-JP" altLang="en-US" sz="3200" b="1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相談される存在</a:t>
            </a:r>
            <a:endParaRPr kumimoji="1" lang="ja-JP" altLang="en-US" sz="3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0048" y="3356947"/>
            <a:ext cx="830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1.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お客様の弱点（</a:t>
            </a:r>
            <a:r>
              <a:rPr kumimoji="1" lang="en-US" altLang="ja-JP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=</a:t>
            </a:r>
            <a:r>
              <a:rPr lang="ja-JP" altLang="en-US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課題）を看破し躊躇することなくズバリと指摘できること</a:t>
            </a:r>
            <a:endParaRPr lang="en-US" altLang="ja-JP" b="1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0048" y="4366762"/>
            <a:ext cx="830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2.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テクノロジーやソリューションについてお客様以上の知識を持っていること</a:t>
            </a:r>
            <a:endParaRPr kumimoji="1" lang="ja-JP" altLang="en-US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0048" y="5500132"/>
            <a:ext cx="830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3.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お客様から話しを聞き出し、整理してまとめることができること</a:t>
            </a:r>
            <a:endParaRPr kumimoji="1" lang="ja-JP" altLang="en-US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6209" y="3716603"/>
            <a:ext cx="7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情報収集能力</a:t>
            </a:r>
            <a:r>
              <a:rPr lang="en-US" altLang="ja-JP" sz="20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+ </a:t>
            </a:r>
            <a:r>
              <a:rPr lang="ja-JP" altLang="en-US" sz="20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考察・分析能力</a:t>
            </a:r>
            <a:r>
              <a:rPr lang="en-US" altLang="ja-JP" sz="20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+ </a:t>
            </a:r>
            <a:r>
              <a:rPr lang="ja-JP" altLang="en-US" sz="20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パターン化能力</a:t>
            </a:r>
            <a:endParaRPr lang="en-US" altLang="ja-JP" sz="2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4620" y="4746397"/>
            <a:ext cx="7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継続的アウトプット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+ 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朝のゴールデンタイム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+ 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コミュニティ</a:t>
            </a:r>
            <a:endParaRPr lang="en-US" altLang="ja-JP" sz="20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4620" y="5865821"/>
            <a:ext cx="813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アウトプット思考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+ 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フレームワーク思考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 + 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ドキュメンテーション</a:t>
            </a:r>
            <a:endParaRPr lang="en-US" altLang="ja-JP" sz="20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4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0244" y="509519"/>
            <a:ext cx="495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最強の営業とは？</a:t>
            </a:r>
            <a:endParaRPr kumimoji="1" lang="ja-JP" altLang="en-US" sz="4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879" y="1396223"/>
            <a:ext cx="725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競合を作らせない営業</a:t>
            </a:r>
            <a:endParaRPr kumimoji="1" lang="ja-JP" altLang="en-US" sz="48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879" y="2179981"/>
            <a:ext cx="72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お客様から最初に</a:t>
            </a:r>
            <a:r>
              <a:rPr kumimoji="1" lang="ja-JP" altLang="en-US" sz="3200" b="1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相談される存在</a:t>
            </a:r>
            <a:endParaRPr kumimoji="1" lang="ja-JP" altLang="en-US" sz="3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14" y="3270341"/>
            <a:ext cx="3481545" cy="23294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2737" y="555303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お客様の立場に立つ</a:t>
            </a:r>
            <a:endParaRPr kumimoji="1" lang="ja-JP" altLang="en-US" sz="28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3984282" y="3398595"/>
            <a:ext cx="4852610" cy="2677656"/>
            <a:chOff x="4176998" y="3398595"/>
            <a:chExt cx="4852610" cy="2677656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5957" y="4004236"/>
              <a:ext cx="1543651" cy="2072015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176998" y="3398595"/>
              <a:ext cx="4852610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お客様の任されている仕事を</a:t>
              </a:r>
              <a:endParaRPr kumimoji="1" lang="en-US" altLang="ja-JP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r>
                <a:rPr kumimoji="1" lang="ja-JP" altLang="en-US" sz="28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自分が任されたとき</a:t>
              </a:r>
              <a:endParaRPr kumimoji="1" lang="en-US" altLang="ja-JP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r>
                <a:rPr lang="ja-JP" altLang="en-US" sz="28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どのように考え、</a:t>
              </a:r>
              <a:endParaRPr lang="en-US" altLang="ja-JP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r>
                <a:rPr lang="ja-JP" altLang="en-US" sz="28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意志決定し、</a:t>
              </a:r>
              <a:endParaRPr lang="en-US" altLang="ja-JP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r>
                <a:rPr lang="ja-JP" altLang="en-US" sz="28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行動するかを</a:t>
              </a:r>
              <a:endParaRPr lang="en-US" altLang="ja-JP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r>
                <a:rPr kumimoji="1" lang="ja-JP" altLang="en-US" sz="28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想像すること</a:t>
              </a:r>
              <a:endParaRPr kumimoji="1" lang="ja-JP" altLang="en-US" sz="28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6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0244" y="509519"/>
            <a:ext cx="495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最強の営業とは？</a:t>
            </a:r>
            <a:endParaRPr kumimoji="1" lang="ja-JP" altLang="en-US" sz="4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879" y="1396223"/>
            <a:ext cx="725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競合を作らせない営業</a:t>
            </a:r>
            <a:endParaRPr kumimoji="1" lang="ja-JP" altLang="en-US" sz="48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879" y="2179981"/>
            <a:ext cx="72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お客様から最初に</a:t>
            </a:r>
            <a:r>
              <a:rPr kumimoji="1" lang="ja-JP" altLang="en-US" sz="3200" b="1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相談される存在</a:t>
            </a:r>
            <a:endParaRPr kumimoji="1" lang="ja-JP" altLang="en-US" sz="3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37423" y="3530016"/>
            <a:ext cx="25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あるべき姿</a:t>
            </a:r>
            <a:endParaRPr kumimoji="1" lang="ja-JP" altLang="en-US" sz="36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35879" y="5888284"/>
            <a:ext cx="223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現状</a:t>
            </a:r>
            <a:endParaRPr kumimoji="1" lang="ja-JP" altLang="en-US" sz="3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0" name="直線矢印コネクタ 9"/>
          <p:cNvCxnSpPr>
            <a:endCxn id="22" idx="0"/>
          </p:cNvCxnSpPr>
          <p:nvPr/>
        </p:nvCxnSpPr>
        <p:spPr>
          <a:xfrm flipH="1">
            <a:off x="2054165" y="4289899"/>
            <a:ext cx="3883257" cy="1598385"/>
          </a:xfrm>
          <a:prstGeom prst="straightConnector1">
            <a:avLst/>
          </a:prstGeom>
          <a:ln w="7620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5937423" y="3348678"/>
            <a:ext cx="2570203" cy="828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5937423" y="4281613"/>
            <a:ext cx="2570203" cy="828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937423" y="3348678"/>
            <a:ext cx="0" cy="94122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8507627" y="3361034"/>
            <a:ext cx="0" cy="94122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2131541" y="6134506"/>
            <a:ext cx="509098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7228702" y="4340933"/>
            <a:ext cx="1" cy="179357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990025" y="6269347"/>
            <a:ext cx="5519460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ソリューション実現の</a:t>
            </a:r>
            <a:r>
              <a:rPr lang="ja-JP" altLang="en-US" sz="16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具体的な方法で</a:t>
            </a:r>
            <a:r>
              <a:rPr lang="ja-JP" altLang="en-US" sz="160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合意する</a:t>
            </a:r>
            <a:r>
              <a:rPr kumimoji="1" lang="ja-JP" altLang="en-US" sz="160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＝</a:t>
            </a:r>
            <a:r>
              <a:rPr kumimoji="1" lang="ja-JP" altLang="en-US" sz="1600" b="1" u="sng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提案活動</a:t>
            </a:r>
            <a:endParaRPr kumimoji="1" lang="ja-JP" altLang="en-US" sz="1600" b="1" u="sng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937422" y="2956964"/>
            <a:ext cx="257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まず最初に合意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する</a:t>
            </a:r>
            <a:endParaRPr kumimoji="1" lang="ja-JP" altLang="en-US" sz="20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68" name="図形グループ 67"/>
          <p:cNvGrpSpPr/>
          <p:nvPr/>
        </p:nvGrpSpPr>
        <p:grpSpPr>
          <a:xfrm>
            <a:off x="484065" y="3262012"/>
            <a:ext cx="5348324" cy="1174034"/>
            <a:chOff x="484065" y="3262012"/>
            <a:chExt cx="5348324" cy="1174034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1167712" y="4097492"/>
              <a:ext cx="16246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6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IT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トレンド</a:t>
              </a:r>
              <a:endParaRPr kumimoji="1" lang="ja-JP" altLang="en-US" sz="16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grpSp>
          <p:nvGrpSpPr>
            <p:cNvPr id="63" name="図形グループ 62"/>
            <p:cNvGrpSpPr/>
            <p:nvPr/>
          </p:nvGrpSpPr>
          <p:grpSpPr>
            <a:xfrm>
              <a:off x="484065" y="3262012"/>
              <a:ext cx="5348324" cy="947580"/>
              <a:chOff x="484065" y="3262012"/>
              <a:chExt cx="5348324" cy="947580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484065" y="3262012"/>
                <a:ext cx="2308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ja-JP" altLang="en-US" sz="1600" dirty="0" smtClean="0">
                    <a:solidFill>
                      <a:schemeClr val="bg1"/>
                    </a:solidFill>
                    <a:latin typeface="Meiryo" charset="-128"/>
                    <a:ea typeface="Meiryo" charset="-128"/>
                    <a:cs typeface="Meiryo" charset="-128"/>
                  </a:rPr>
                  <a:t>お客様からの情報</a:t>
                </a:r>
                <a:endParaRPr kumimoji="1" lang="ja-JP" altLang="en-US" sz="1600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875618" y="3821783"/>
                <a:ext cx="19105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ja-JP" altLang="en-US" sz="1600" smtClean="0">
                    <a:solidFill>
                      <a:schemeClr val="bg1"/>
                    </a:solidFill>
                    <a:latin typeface="Meiryo" charset="-128"/>
                    <a:ea typeface="Meiryo" charset="-128"/>
                    <a:cs typeface="Meiryo" charset="-128"/>
                  </a:rPr>
                  <a:t>世の中の動向</a:t>
                </a:r>
                <a:endParaRPr kumimoji="1" lang="ja-JP" altLang="en-US" sz="1600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19844" y="3552827"/>
                <a:ext cx="177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ja-JP" altLang="en-US" sz="1600" dirty="0" smtClean="0">
                    <a:solidFill>
                      <a:schemeClr val="bg1"/>
                    </a:solidFill>
                    <a:latin typeface="Meiryo" charset="-128"/>
                    <a:ea typeface="Meiryo" charset="-128"/>
                    <a:cs typeface="Meiryo" charset="-128"/>
                  </a:rPr>
                  <a:t>お客様の状況</a:t>
                </a:r>
                <a:endParaRPr kumimoji="1" lang="ja-JP" altLang="en-US" sz="1600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  <p:cxnSp>
            <p:nvCxnSpPr>
              <p:cNvPr id="51" name="直線矢印コネクタ 50"/>
              <p:cNvCxnSpPr/>
              <p:nvPr/>
            </p:nvCxnSpPr>
            <p:spPr>
              <a:xfrm>
                <a:off x="2773804" y="3431289"/>
                <a:ext cx="3058585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/>
              <p:nvPr/>
            </p:nvCxnSpPr>
            <p:spPr>
              <a:xfrm>
                <a:off x="2773803" y="3722104"/>
                <a:ext cx="3058585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/>
              <p:cNvCxnSpPr/>
              <p:nvPr/>
            </p:nvCxnSpPr>
            <p:spPr>
              <a:xfrm>
                <a:off x="2773803" y="3991060"/>
                <a:ext cx="3058585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/>
              <p:cNvCxnSpPr/>
              <p:nvPr/>
            </p:nvCxnSpPr>
            <p:spPr>
              <a:xfrm>
                <a:off x="2773803" y="4209592"/>
                <a:ext cx="3058585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図形グループ 64"/>
          <p:cNvGrpSpPr/>
          <p:nvPr/>
        </p:nvGrpSpPr>
        <p:grpSpPr>
          <a:xfrm>
            <a:off x="7441522" y="4395165"/>
            <a:ext cx="1482074" cy="1604041"/>
            <a:chOff x="7441522" y="4395165"/>
            <a:chExt cx="1482074" cy="1698460"/>
          </a:xfrm>
        </p:grpSpPr>
        <p:sp>
          <p:nvSpPr>
            <p:cNvPr id="40" name="テキスト ボックス 39"/>
            <p:cNvSpPr txBox="1"/>
            <p:nvPr/>
          </p:nvSpPr>
          <p:spPr>
            <a:xfrm flipH="1">
              <a:off x="7761587" y="4913984"/>
              <a:ext cx="1162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ギャップ</a:t>
              </a:r>
              <a:endParaRPr kumimoji="1" lang="ja-JP" altLang="en-US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 flipH="1">
              <a:off x="7761587" y="5243612"/>
              <a:ext cx="1162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＝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課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r>
                <a:rPr kumimoji="1" lang="ja-JP" altLang="en-US" b="1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題</a:t>
              </a:r>
              <a:endParaRPr kumimoji="1" lang="ja-JP" altLang="en-US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64" name="右中かっこ 63"/>
            <p:cNvSpPr/>
            <p:nvPr/>
          </p:nvSpPr>
          <p:spPr>
            <a:xfrm>
              <a:off x="7441522" y="4395165"/>
              <a:ext cx="252102" cy="1698460"/>
            </a:xfrm>
            <a:prstGeom prst="rightBrace">
              <a:avLst>
                <a:gd name="adj1" fmla="val 168430"/>
                <a:gd name="adj2" fmla="val 5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4821793" y="4395165"/>
            <a:ext cx="2194091" cy="1604041"/>
            <a:chOff x="4821793" y="4395165"/>
            <a:chExt cx="2194091" cy="1604041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4821793" y="4810866"/>
              <a:ext cx="1826141" cy="83099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r"/>
              <a:r>
                <a:rPr kumimoji="1" lang="ja-JP" altLang="en-US" sz="16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ギャップを埋める</a:t>
              </a:r>
              <a:endParaRPr kumimoji="1" lang="en-US" altLang="ja-JP" sz="16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pPr algn="r"/>
              <a:r>
                <a:rPr kumimoji="1" lang="en-US" altLang="ja-JP" sz="16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=</a:t>
              </a:r>
              <a:r>
                <a:rPr kumimoji="1" lang="ja-JP" altLang="en-US" sz="16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課題を解決する</a:t>
              </a:r>
              <a:endParaRPr kumimoji="1" lang="en-US" altLang="ja-JP" sz="16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pPr algn="r"/>
              <a:r>
                <a:rPr kumimoji="1" lang="en-US" altLang="ja-JP" sz="16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=</a:t>
              </a:r>
              <a:r>
                <a:rPr kumimoji="1" lang="ja-JP" altLang="en-US" sz="1600" b="1" u="sng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ソリューション</a:t>
              </a:r>
              <a:endParaRPr kumimoji="1" lang="ja-JP" altLang="en-US" sz="1600" b="1" u="sng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66" name="左中かっこ 65"/>
            <p:cNvSpPr/>
            <p:nvPr/>
          </p:nvSpPr>
          <p:spPr>
            <a:xfrm>
              <a:off x="6715897" y="4395165"/>
              <a:ext cx="299987" cy="1604041"/>
            </a:xfrm>
            <a:prstGeom prst="leftBrace">
              <a:avLst>
                <a:gd name="adj1" fmla="val 204022"/>
                <a:gd name="adj2" fmla="val 51156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図形グループ 72"/>
          <p:cNvGrpSpPr/>
          <p:nvPr/>
        </p:nvGrpSpPr>
        <p:grpSpPr>
          <a:xfrm>
            <a:off x="2527581" y="5853000"/>
            <a:ext cx="1468212" cy="276999"/>
            <a:chOff x="2527581" y="5853000"/>
            <a:chExt cx="1468212" cy="276999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2527581" y="58530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時間</a:t>
              </a:r>
              <a:endParaRPr kumimoji="1" lang="ja-JP" altLang="en-US" sz="1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cxnSp>
          <p:nvCxnSpPr>
            <p:cNvPr id="71" name="直線矢印コネクタ 70"/>
            <p:cNvCxnSpPr/>
            <p:nvPr/>
          </p:nvCxnSpPr>
          <p:spPr>
            <a:xfrm flipV="1">
              <a:off x="2995471" y="5986058"/>
              <a:ext cx="1000322" cy="1154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68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0244" y="509519"/>
            <a:ext cx="495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最強の営業とは？</a:t>
            </a:r>
            <a:endParaRPr kumimoji="1" lang="ja-JP" altLang="en-US" sz="4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879" y="1396223"/>
            <a:ext cx="725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競合を作らせない営業</a:t>
            </a:r>
            <a:endParaRPr kumimoji="1" lang="ja-JP" altLang="en-US" sz="48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879" y="2179981"/>
            <a:ext cx="72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お客様から最初に</a:t>
            </a:r>
            <a:r>
              <a:rPr kumimoji="1" lang="ja-JP" altLang="en-US" sz="3200" b="1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相談される存在</a:t>
            </a:r>
            <a:endParaRPr kumimoji="1" lang="ja-JP" altLang="en-US" sz="3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600" y="3010978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究極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「御用聞き営業」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を目指せ！</a:t>
            </a:r>
            <a:endParaRPr kumimoji="1" lang="ja-JP" altLang="en-US" sz="28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373002" y="3961567"/>
            <a:ext cx="3518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お客様のご依頼を待ち構え、</a:t>
            </a:r>
            <a:endParaRPr lang="en-US" altLang="ja-JP" sz="20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その御用に応える営業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35879" y="3973554"/>
            <a:ext cx="3299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御用聞き</a:t>
            </a:r>
            <a:r>
              <a:rPr lang="ja-JP" altLang="en-US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営業</a:t>
            </a:r>
            <a:r>
              <a:rPr lang="en-US" altLang="ja-JP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1.0</a:t>
            </a:r>
            <a:endParaRPr lang="ja-JP" altLang="en-US" sz="3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373002" y="4842315"/>
            <a:ext cx="3518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お客様の課題を掘り起こし、</a:t>
            </a:r>
            <a:endParaRPr lang="en-US" altLang="ja-JP" sz="2000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その御用に応える営業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935879" y="4883710"/>
            <a:ext cx="3299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御用聞き</a:t>
            </a:r>
            <a:r>
              <a:rPr lang="ja-JP" altLang="en-US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営業</a:t>
            </a:r>
            <a:r>
              <a:rPr lang="en-US" altLang="ja-JP" sz="32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2.0</a:t>
            </a:r>
            <a:endParaRPr lang="ja-JP" altLang="en-US" sz="3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73002" y="5793866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お客様の新しい御用を作り出し、</a:t>
            </a:r>
            <a:endParaRPr lang="en-US" altLang="ja-JP" sz="2000" b="1" dirty="0" smtClean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その御用に応える営業</a:t>
            </a:r>
            <a:endParaRPr lang="ja-JP" altLang="en-US" sz="2000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951037" y="5793866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御用聞き</a:t>
            </a:r>
            <a:r>
              <a:rPr lang="ja-JP" altLang="en-US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営業</a:t>
            </a:r>
            <a:r>
              <a:rPr lang="en-US" altLang="ja-JP" sz="32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en-US" altLang="ja-JP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.0</a:t>
            </a:r>
            <a:endParaRPr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073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0244" y="509519"/>
            <a:ext cx="495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最強の営業とは？</a:t>
            </a:r>
            <a:endParaRPr kumimoji="1" lang="ja-JP" altLang="en-US" sz="4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879" y="1396223"/>
            <a:ext cx="725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競合を作らせない営業</a:t>
            </a:r>
            <a:endParaRPr kumimoji="1" lang="ja-JP" altLang="en-US" sz="48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879" y="2179981"/>
            <a:ext cx="72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お客様から最初に</a:t>
            </a:r>
            <a:r>
              <a:rPr kumimoji="1" lang="ja-JP" altLang="en-US" sz="3200" b="1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相談される存在</a:t>
            </a:r>
            <a:endParaRPr kumimoji="1" lang="ja-JP" altLang="en-US" sz="32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0588" y="3177645"/>
            <a:ext cx="2481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L</a:t>
            </a:r>
            <a:r>
              <a:rPr lang="ja-JP" altLang="en-US" sz="6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♡</a:t>
            </a:r>
            <a:r>
              <a:rPr lang="en-US" altLang="ja-JP" sz="6000" b="1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VE</a:t>
            </a:r>
            <a:endParaRPr kumimoji="1" lang="ja-JP" altLang="en-US" sz="60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14458" y="472703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お客様の</a:t>
            </a:r>
            <a:r>
              <a:rPr kumimoji="1" lang="ja-JP" altLang="en-US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ビジネスに貢献したい</a:t>
            </a:r>
            <a:endParaRPr kumimoji="1" lang="ja-JP" altLang="en-US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58555" y="4727034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あの人を幸せ（＝出世</a:t>
            </a:r>
            <a:r>
              <a:rPr kumimoji="1" lang="en-US" altLang="ja-JP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?)</a:t>
            </a:r>
            <a:r>
              <a:rPr kumimoji="1" lang="ja-JP" altLang="en-US" dirty="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させたい</a:t>
            </a:r>
            <a:endParaRPr kumimoji="1" lang="ja-JP" altLang="en-US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19368" y="5294794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smtClean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想像力</a:t>
            </a:r>
            <a:endParaRPr kumimoji="1" lang="ja-JP" altLang="en-US" sz="60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40719" y="3943832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(^_^)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2" grpId="0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NC標準テンプレート - 1</Template>
  <TotalTime>1961</TotalTime>
  <Words>411</Words>
  <Application>Microsoft Macintosh PowerPoint</Application>
  <PresentationFormat>画面に合わせる (4:3)</PresentationFormat>
  <Paragraphs>76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American Typewriter</vt:lpstr>
      <vt:lpstr>Calibri</vt:lpstr>
      <vt:lpstr>Meiryo</vt:lpstr>
      <vt:lpstr>ＭＳ Ｐゴシック</vt:lpstr>
      <vt:lpstr>Arial</vt:lpstr>
      <vt:lpstr>NC標準テンプレート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斎藤昌義</cp:lastModifiedBy>
  <cp:revision>115</cp:revision>
  <dcterms:created xsi:type="dcterms:W3CDTF">2017-03-13T05:20:44Z</dcterms:created>
  <dcterms:modified xsi:type="dcterms:W3CDTF">2017-06-27T21:50:51Z</dcterms:modified>
</cp:coreProperties>
</file>