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03" r:id="rId2"/>
    <p:sldId id="649" r:id="rId3"/>
    <p:sldId id="644" r:id="rId4"/>
    <p:sldId id="647" r:id="rId5"/>
    <p:sldId id="643" r:id="rId6"/>
    <p:sldId id="648" r:id="rId7"/>
    <p:sldId id="650" r:id="rId8"/>
    <p:sldId id="646" r:id="rId9"/>
    <p:sldId id="645" r:id="rId10"/>
    <p:sldId id="651" r:id="rId11"/>
    <p:sldId id="623" r:id="rId12"/>
    <p:sldId id="584" r:id="rId13"/>
    <p:sldId id="607" r:id="rId1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6"/>
    <a:srgbClr val="FF66FF"/>
    <a:srgbClr val="FFFBD2"/>
    <a:srgbClr val="FFFFFF"/>
    <a:srgbClr val="CC0000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81"/>
    <p:restoredTop sz="88111" autoAdjust="0"/>
  </p:normalViewPr>
  <p:slideViewPr>
    <p:cSldViewPr snapToGrid="0" snapToObjects="1" showGuides="1">
      <p:cViewPr varScale="1">
        <p:scale>
          <a:sx n="83" d="100"/>
          <a:sy n="83" d="100"/>
        </p:scale>
        <p:origin x="208" y="320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2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</a:t>
            </a:r>
            <a:r>
              <a:rPr kumimoji="1" lang="en-US" altLang="ja-JP" dirty="0" err="1" smtClean="0"/>
              <a:t>jp.techcrunch.com</a:t>
            </a:r>
            <a:r>
              <a:rPr kumimoji="1" lang="en-US" altLang="ja-JP" dirty="0" smtClean="0"/>
              <a:t>/2017/07/04/20170703amazons-alexa-passes-15000-skills-up-from-10000-in-february/</a:t>
            </a:r>
          </a:p>
          <a:p>
            <a:r>
              <a:rPr kumimoji="1" lang="en-US" altLang="ja-JP" dirty="0" smtClean="0"/>
              <a:t>http://</a:t>
            </a:r>
            <a:r>
              <a:rPr kumimoji="1" lang="en-US" altLang="ja-JP" dirty="0" err="1" smtClean="0"/>
              <a:t>itpro.nikkeibp.co.jp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atcl</a:t>
            </a:r>
            <a:r>
              <a:rPr kumimoji="1" lang="en-US" altLang="ja-JP" dirty="0" smtClean="0"/>
              <a:t>/column/17/062000250/062800004/?</a:t>
            </a:r>
            <a:r>
              <a:rPr kumimoji="1" lang="en-US" altLang="ja-JP" dirty="0" err="1" smtClean="0"/>
              <a:t>n_cid</a:t>
            </a:r>
            <a:r>
              <a:rPr kumimoji="1" lang="en-US" altLang="ja-JP" dirty="0" smtClean="0"/>
              <a:t>=</a:t>
            </a:r>
            <a:r>
              <a:rPr kumimoji="1" lang="en-US" altLang="ja-JP" dirty="0" err="1" smtClean="0"/>
              <a:t>nbpitp_fbed&amp;rt</a:t>
            </a:r>
            <a:r>
              <a:rPr kumimoji="1" lang="en-US" altLang="ja-JP" dirty="0" smtClean="0"/>
              <a:t>=</a:t>
            </a:r>
            <a:r>
              <a:rPr kumimoji="1" lang="en-US" altLang="ja-JP" dirty="0" err="1" smtClean="0"/>
              <a:t>nocnt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https://www.gartner.co.jp/press/html/pr20160825-01.html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437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</a:t>
            </a:r>
            <a:r>
              <a:rPr kumimoji="1" lang="en-US" altLang="ja-JP" dirty="0" err="1"/>
              <a:t>en.wikipedia.org</a:t>
            </a:r>
            <a:r>
              <a:rPr kumimoji="1" lang="en-US" altLang="ja-JP" dirty="0"/>
              <a:t>/wiki/</a:t>
            </a:r>
            <a:r>
              <a:rPr kumimoji="1" lang="en-US" altLang="ja-JP" dirty="0" err="1"/>
              <a:t>List_of_mergers_and_acquisitions_by_Alphabet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737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https://en.wikipedia.org/wiki/List_of_mergers_and_acquisitions_by_Apple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60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https://www.businessinsider.jp/post-34970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20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http://itpro.nikkeibp.co.jp/atcl/column/17/071200281/071800002/?rt=nocnt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94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</a:t>
            </a:r>
            <a:r>
              <a:rPr kumimoji="1" lang="en-US" altLang="ja-JP" dirty="0" err="1"/>
              <a:t>www.businessinsider.jp</a:t>
            </a:r>
            <a:r>
              <a:rPr kumimoji="1" lang="en-US" altLang="ja-JP" dirty="0"/>
              <a:t>/post-34772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209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http://www.nikkei.com/article/DGXLASFL18HHG_Y7A710C1000000/</a:t>
            </a:r>
          </a:p>
          <a:p>
            <a:r>
              <a:rPr kumimoji="1" lang="en-US" altLang="ja-JP"/>
              <a:t>http://diamond.jp/articles/-/135733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08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http://ascii.jp/elem/000/001/501/1501370/</a:t>
            </a:r>
          </a:p>
          <a:p>
            <a:r>
              <a:rPr kumimoji="1" lang="en-US" altLang="ja-JP"/>
              <a:t>https://japan.zdnet.com/article/35103732/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820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http://www.itmedia.co.jp/news/articles/1512/03/news079.html</a:t>
            </a:r>
          </a:p>
          <a:p>
            <a:r>
              <a:rPr kumimoji="1" lang="en-US" altLang="ja-JP"/>
              <a:t>http://qiita.com/tomoki-n/items/7b503d64c03cace51197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908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http://www.nikkei.com/article/DGXLASDG01HCT_R00C17A4CC1000/</a:t>
            </a:r>
          </a:p>
          <a:p>
            <a:r>
              <a:rPr kumimoji="1" lang="en-US" altLang="ja-JP"/>
              <a:t>http://www.itmedia.co.jp/news/articles/1706/21/news075.html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042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http://www.sankei.com/life/news/170702/lif1707020048-n1.html</a:t>
            </a:r>
          </a:p>
          <a:p>
            <a:r>
              <a:rPr kumimoji="1" lang="en-US" altLang="ja-JP"/>
              <a:t>http://www.huffingtonpost.jp/foresight/29ai_b_17302174.html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29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311709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73892"/>
            <a:ext cx="8229600" cy="4952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864541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864541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FFFF"/>
                </a:solidFill>
                <a:effectLst/>
                <a:latin typeface="Arial"/>
                <a:ea typeface="HGP創英角ｺﾞｼｯｸUB" pitchFamily="50" charset="-128"/>
                <a:cs typeface="Arial"/>
              </a:rPr>
              <a:t>アップデート</a:t>
            </a:r>
            <a:endParaRPr lang="en-US" altLang="ja-JP" sz="28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93523" y="5715176"/>
            <a:ext cx="45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株式会社アプライド・マーケティング</a:t>
            </a:r>
            <a:endParaRPr kumimoji="1"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大越　章司</a:t>
            </a:r>
            <a:endParaRPr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shoji@appliedmarketing.co.jp</a:t>
            </a:r>
          </a:p>
        </p:txBody>
      </p:sp>
    </p:spTree>
    <p:extLst>
      <p:ext uri="{BB962C8B-B14F-4D97-AF65-F5344CB8AC3E}">
        <p14:creationId xmlns:p14="http://schemas.microsoft.com/office/powerpoint/2010/main" val="16038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独走する</a:t>
            </a:r>
            <a:r>
              <a:rPr kumimoji="1" lang="en-US" altLang="ja-JP" dirty="0" smtClean="0"/>
              <a:t>Alexa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23527"/>
            <a:ext cx="6829425" cy="44895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85" y="2179870"/>
            <a:ext cx="4378428" cy="38288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16EA93B1-59B1-4701-A345-77F9B803067D}"/>
              </a:ext>
            </a:extLst>
          </p:cNvPr>
          <p:cNvSpPr/>
          <p:nvPr/>
        </p:nvSpPr>
        <p:spPr>
          <a:xfrm>
            <a:off x="232475" y="2365850"/>
            <a:ext cx="8756542" cy="276427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rtlCol="0" anchor="ctr">
            <a:no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5000</a:t>
            </a:r>
            <a:r>
              <a:rPr lang="ja-JP" altLang="en-US" sz="2400" dirty="0">
                <a:solidFill>
                  <a:schemeClr val="bg1"/>
                </a:solidFill>
              </a:rPr>
              <a:t>件の質問を四つの音声アシスタントに投げかけたところ、</a:t>
            </a:r>
            <a:r>
              <a:rPr lang="en-US" altLang="ja-JP" sz="2400" dirty="0">
                <a:solidFill>
                  <a:schemeClr val="bg1"/>
                </a:solidFill>
              </a:rPr>
              <a:t>Google</a:t>
            </a:r>
            <a:r>
              <a:rPr lang="ja-JP" altLang="en-US" sz="2400" dirty="0">
                <a:solidFill>
                  <a:schemeClr val="bg1"/>
                </a:solidFill>
              </a:rPr>
              <a:t>アシスタントの回答率が</a:t>
            </a:r>
            <a:r>
              <a:rPr lang="en-US" altLang="ja-JP" sz="2400" dirty="0">
                <a:solidFill>
                  <a:schemeClr val="bg1"/>
                </a:solidFill>
              </a:rPr>
              <a:t>68.1</a:t>
            </a:r>
            <a:r>
              <a:rPr lang="ja-JP" altLang="en-US" sz="2400" dirty="0">
                <a:solidFill>
                  <a:schemeClr val="bg1"/>
                </a:solidFill>
              </a:rPr>
              <a:t>％で、その正答率は</a:t>
            </a:r>
            <a:r>
              <a:rPr lang="en-US" altLang="ja-JP" sz="2400" dirty="0">
                <a:solidFill>
                  <a:schemeClr val="bg1"/>
                </a:solidFill>
              </a:rPr>
              <a:t>90.6</a:t>
            </a:r>
            <a:r>
              <a:rPr lang="ja-JP" altLang="en-US" sz="2400" dirty="0">
                <a:solidFill>
                  <a:schemeClr val="bg1"/>
                </a:solidFill>
              </a:rPr>
              <a:t>％で、いずれの数値も四つの中で最も高かった。次に成績が良かったのは</a:t>
            </a:r>
            <a:r>
              <a:rPr lang="en-US" altLang="ja-JP" sz="2400" dirty="0">
                <a:solidFill>
                  <a:schemeClr val="bg1"/>
                </a:solidFill>
              </a:rPr>
              <a:t>Microsoft</a:t>
            </a:r>
            <a:r>
              <a:rPr lang="ja-JP" altLang="en-US" sz="2400" dirty="0">
                <a:solidFill>
                  <a:schemeClr val="bg1"/>
                </a:solidFill>
              </a:rPr>
              <a:t>の</a:t>
            </a:r>
            <a:r>
              <a:rPr lang="en-US" altLang="ja-JP" sz="2400" dirty="0">
                <a:solidFill>
                  <a:schemeClr val="bg1"/>
                </a:solidFill>
              </a:rPr>
              <a:t>Cortana</a:t>
            </a:r>
            <a:r>
              <a:rPr lang="ja-JP" altLang="en-US" sz="2400" dirty="0">
                <a:solidFill>
                  <a:schemeClr val="bg1"/>
                </a:solidFill>
              </a:rPr>
              <a:t>で、回答率は</a:t>
            </a:r>
            <a:r>
              <a:rPr lang="en-US" altLang="ja-JP" sz="2400" dirty="0">
                <a:solidFill>
                  <a:schemeClr val="bg1"/>
                </a:solidFill>
              </a:rPr>
              <a:t>56.5</a:t>
            </a:r>
            <a:r>
              <a:rPr lang="ja-JP" altLang="en-US" sz="2400" dirty="0">
                <a:solidFill>
                  <a:schemeClr val="bg1"/>
                </a:solidFill>
              </a:rPr>
              <a:t>％、正答率は</a:t>
            </a:r>
            <a:r>
              <a:rPr lang="en-US" altLang="ja-JP" sz="2400" dirty="0">
                <a:solidFill>
                  <a:schemeClr val="bg1"/>
                </a:solidFill>
              </a:rPr>
              <a:t>81.9</a:t>
            </a:r>
            <a:r>
              <a:rPr lang="ja-JP" altLang="en-US" sz="2400" dirty="0">
                <a:solidFill>
                  <a:schemeClr val="bg1"/>
                </a:solidFill>
              </a:rPr>
              <a:t>％だった。この二つに対して、</a:t>
            </a:r>
            <a:r>
              <a:rPr lang="en-US" altLang="ja-JP" sz="2400" dirty="0">
                <a:solidFill>
                  <a:schemeClr val="bg1"/>
                </a:solidFill>
              </a:rPr>
              <a:t>Amazon</a:t>
            </a:r>
            <a:r>
              <a:rPr lang="ja-JP" altLang="en-US" sz="2400" dirty="0">
                <a:solidFill>
                  <a:schemeClr val="bg1"/>
                </a:solidFill>
              </a:rPr>
              <a:t>の</a:t>
            </a:r>
            <a:r>
              <a:rPr lang="en-US" altLang="ja-JP" sz="2400" dirty="0">
                <a:solidFill>
                  <a:schemeClr val="bg1"/>
                </a:solidFill>
              </a:rPr>
              <a:t>Alexa</a:t>
            </a:r>
            <a:r>
              <a:rPr lang="ja-JP" altLang="en-US" sz="2400" dirty="0">
                <a:solidFill>
                  <a:schemeClr val="bg1"/>
                </a:solidFill>
              </a:rPr>
              <a:t>は回答率が</a:t>
            </a:r>
            <a:r>
              <a:rPr lang="en-US" altLang="ja-JP" sz="2400" dirty="0">
                <a:solidFill>
                  <a:schemeClr val="bg1"/>
                </a:solidFill>
              </a:rPr>
              <a:t>20.7</a:t>
            </a:r>
            <a:r>
              <a:rPr lang="ja-JP" altLang="en-US" sz="2400" dirty="0">
                <a:solidFill>
                  <a:schemeClr val="bg1"/>
                </a:solidFill>
              </a:rPr>
              <a:t>％で正答率は</a:t>
            </a:r>
            <a:r>
              <a:rPr lang="en-US" altLang="ja-JP" sz="2400" dirty="0">
                <a:solidFill>
                  <a:schemeClr val="bg1"/>
                </a:solidFill>
              </a:rPr>
              <a:t>87.0</a:t>
            </a:r>
            <a:r>
              <a:rPr lang="ja-JP" altLang="en-US" sz="2400" dirty="0">
                <a:solidFill>
                  <a:schemeClr val="bg1"/>
                </a:solidFill>
              </a:rPr>
              <a:t>％、アップルの</a:t>
            </a:r>
            <a:r>
              <a:rPr lang="en-US" altLang="ja-JP" sz="2400" dirty="0">
                <a:solidFill>
                  <a:schemeClr val="bg1"/>
                </a:solidFill>
              </a:rPr>
              <a:t>Siri</a:t>
            </a:r>
            <a:r>
              <a:rPr lang="ja-JP" altLang="en-US" sz="2400" dirty="0">
                <a:solidFill>
                  <a:schemeClr val="bg1"/>
                </a:solidFill>
              </a:rPr>
              <a:t>は回答率が</a:t>
            </a:r>
            <a:r>
              <a:rPr lang="en-US" altLang="ja-JP" sz="2400" dirty="0">
                <a:solidFill>
                  <a:schemeClr val="bg1"/>
                </a:solidFill>
              </a:rPr>
              <a:t>21.7</a:t>
            </a:r>
            <a:r>
              <a:rPr lang="ja-JP" altLang="en-US" sz="2400" dirty="0">
                <a:solidFill>
                  <a:schemeClr val="bg1"/>
                </a:solidFill>
              </a:rPr>
              <a:t>％で正答率は</a:t>
            </a:r>
            <a:r>
              <a:rPr lang="en-US" altLang="ja-JP" sz="2400" dirty="0">
                <a:solidFill>
                  <a:schemeClr val="bg1"/>
                </a:solidFill>
              </a:rPr>
              <a:t>62.2</a:t>
            </a:r>
            <a:r>
              <a:rPr lang="ja-JP" altLang="en-US" sz="2400" dirty="0">
                <a:solidFill>
                  <a:schemeClr val="bg1"/>
                </a:solidFill>
              </a:rPr>
              <a:t>と振るわなかった。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ガートナーのハイプ曲線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64908"/>
            <a:ext cx="7877175" cy="55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List of mergers and acquisitions by </a:t>
            </a:r>
            <a:r>
              <a:rPr lang="en-US" altLang="ja-JP" dirty="0"/>
              <a:t>Alphabet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16" y="1050574"/>
            <a:ext cx="8542774" cy="47644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="" xmlns:a16="http://schemas.microsoft.com/office/drawing/2014/main" id="{3371E363-3ADC-44C8-9425-8F82B156E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12561"/>
            <a:ext cx="8463516" cy="45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0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List of mergers and acquisitions by Apple</a:t>
            </a:r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59" y="972634"/>
            <a:ext cx="8145626" cy="343068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="" xmlns:a16="http://schemas.microsoft.com/office/drawing/2014/main" id="{BB912A93-C208-46F7-BF29-3FDB36C76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90683"/>
            <a:ext cx="8506047" cy="45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64F3FEA8-A551-4F5F-A318-FDE291F33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Microsoft</a:t>
            </a:r>
            <a:r>
              <a:rPr kumimoji="1" lang="ja-JP" altLang="en-US"/>
              <a:t>の「秘密兵器」</a:t>
            </a:r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28A70A0E-5E5F-4F36-84B0-4798CD4C6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31358"/>
            <a:ext cx="6468495" cy="51106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8" name="図形グループ 7"/>
          <p:cNvGrpSpPr/>
          <p:nvPr/>
        </p:nvGrpSpPr>
        <p:grpSpPr>
          <a:xfrm>
            <a:off x="946298" y="2371060"/>
            <a:ext cx="7336465" cy="2371061"/>
            <a:chOff x="946298" y="2371060"/>
            <a:chExt cx="7336465" cy="2371061"/>
          </a:xfrm>
        </p:grpSpPr>
        <p:sp>
          <p:nvSpPr>
            <p:cNvPr id="5" name="四角形: 角を丸くする 4">
              <a:extLst>
                <a:ext uri="{FF2B5EF4-FFF2-40B4-BE49-F238E27FC236}">
                  <a16:creationId xmlns="" xmlns:a16="http://schemas.microsoft.com/office/drawing/2014/main" id="{3F6CA0D2-8E95-40CA-B4B9-75DC5B70321C}"/>
                </a:ext>
              </a:extLst>
            </p:cNvPr>
            <p:cNvSpPr/>
            <p:nvPr/>
          </p:nvSpPr>
          <p:spPr>
            <a:xfrm>
              <a:off x="946298" y="2371060"/>
              <a:ext cx="7336465" cy="23710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rtlCol="0" anchor="ctr">
              <a:noAutofit/>
            </a:bodyPr>
            <a:lstStyle/>
            <a:p>
              <a:pPr algn="ctr"/>
              <a:endParaRPr kumimoji="1" lang="ja-JP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4" name="雲 3">
              <a:extLst>
                <a:ext uri="{FF2B5EF4-FFF2-40B4-BE49-F238E27FC236}">
                  <a16:creationId xmlns="" xmlns:a16="http://schemas.microsoft.com/office/drawing/2014/main" id="{D691A84D-4C84-4FD7-A75E-3CF6D6E83EF8}"/>
                </a:ext>
              </a:extLst>
            </p:cNvPr>
            <p:cNvSpPr/>
            <p:nvPr/>
          </p:nvSpPr>
          <p:spPr>
            <a:xfrm>
              <a:off x="5231218" y="2854841"/>
              <a:ext cx="2317897" cy="1382232"/>
            </a:xfrm>
            <a:prstGeom prst="cloud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rtlCol="0" anchor="ctr">
              <a:noAutofit/>
            </a:bodyPr>
            <a:lstStyle/>
            <a:p>
              <a:pPr algn="ctr"/>
              <a:r>
                <a:rPr kumimoji="1" lang="en-US" altLang="ja-JP" sz="3600">
                  <a:solidFill>
                    <a:schemeClr val="bg1"/>
                  </a:solidFill>
                </a:rPr>
                <a:t>Azure</a:t>
              </a:r>
              <a:endParaRPr kumimoji="1" lang="ja-JP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6" name="直方体 5">
              <a:extLst>
                <a:ext uri="{FF2B5EF4-FFF2-40B4-BE49-F238E27FC236}">
                  <a16:creationId xmlns="" xmlns:a16="http://schemas.microsoft.com/office/drawing/2014/main" id="{FF60AB16-9E35-4580-BBD5-328CDAA9E7C7}"/>
                </a:ext>
              </a:extLst>
            </p:cNvPr>
            <p:cNvSpPr/>
            <p:nvPr/>
          </p:nvSpPr>
          <p:spPr>
            <a:xfrm>
              <a:off x="1828799" y="2753832"/>
              <a:ext cx="1701210" cy="1605516"/>
            </a:xfrm>
            <a:prstGeom prst="cube">
              <a:avLst>
                <a:gd name="adj" fmla="val 13550"/>
              </a:avLst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rtlCol="0" anchor="ctr">
              <a:noAutofit/>
            </a:bodyPr>
            <a:lstStyle/>
            <a:p>
              <a:pPr algn="ctr"/>
              <a:r>
                <a:rPr kumimoji="1" lang="en-US" altLang="ja-JP" sz="2800">
                  <a:solidFill>
                    <a:schemeClr val="bg1"/>
                  </a:solidFill>
                </a:rPr>
                <a:t>Azure</a:t>
              </a:r>
            </a:p>
            <a:p>
              <a:pPr algn="ctr"/>
              <a:r>
                <a:rPr kumimoji="1" lang="en-US" altLang="ja-JP" sz="2800">
                  <a:solidFill>
                    <a:schemeClr val="bg1"/>
                  </a:solidFill>
                </a:rPr>
                <a:t>Stack</a:t>
              </a:r>
              <a:endParaRPr kumimoji="1" lang="ja-JP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7" name="矢印: 左右 6">
              <a:extLst>
                <a:ext uri="{FF2B5EF4-FFF2-40B4-BE49-F238E27FC236}">
                  <a16:creationId xmlns="" xmlns:a16="http://schemas.microsoft.com/office/drawing/2014/main" id="{3C99E9AB-7EF3-435A-85FF-5BBDCE7C1DFA}"/>
                </a:ext>
              </a:extLst>
            </p:cNvPr>
            <p:cNvSpPr/>
            <p:nvPr/>
          </p:nvSpPr>
          <p:spPr>
            <a:xfrm>
              <a:off x="3753292" y="3113511"/>
              <a:ext cx="1286540" cy="925032"/>
            </a:xfrm>
            <a:prstGeom prst="leftRightArrow">
              <a:avLst>
                <a:gd name="adj1" fmla="val 50000"/>
                <a:gd name="adj2" fmla="val 33908"/>
              </a:avLst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rtlCol="0" anchor="ctr">
              <a:noAutofit/>
            </a:bodyPr>
            <a:lstStyle/>
            <a:p>
              <a:pPr algn="ctr"/>
              <a:endParaRPr kumimoji="1" lang="ja-JP" altLang="en-US" sz="1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6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61F4DA7A-3C3A-41A0-913C-7BE480C4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インテリジェントクラウド＋インテリジェントエッジ</a:t>
            </a:r>
            <a:endParaRPr kumimoji="1" lang="ja-JP" altLang="en-US" sz="2400"/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725A50A4-75E5-41F5-ABE8-5C0A7D4D7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32" y="1114204"/>
            <a:ext cx="6381750" cy="40767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26" name="Picture 2" descr="http://itpro.nikkeibp.co.jp/atcl/column/17/071200281/071800002/pic01.jpg?__scale=w:500,h:375&amp;_sh=0820ea0ce0">
            <a:extLst>
              <a:ext uri="{FF2B5EF4-FFF2-40B4-BE49-F238E27FC236}">
                <a16:creationId xmlns="" xmlns:a16="http://schemas.microsoft.com/office/drawing/2014/main" id="{A9B0AF39-E17E-40D1-A3C4-A53A1D9CA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69" y="235544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6983D2A3-15D2-4033-B466-524BF90B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 dirty="0"/>
              <a:t>今後</a:t>
            </a:r>
            <a:r>
              <a:rPr lang="en-US" altLang="ja-JP" sz="2400" dirty="0"/>
              <a:t>3</a:t>
            </a:r>
            <a:r>
              <a:rPr lang="ja-JP" altLang="en-US" sz="2400" dirty="0"/>
              <a:t>年間で</a:t>
            </a:r>
            <a:r>
              <a:rPr lang="en-US" altLang="ja-JP" sz="2400" dirty="0"/>
              <a:t>IT</a:t>
            </a:r>
            <a:r>
              <a:rPr lang="ja-JP" altLang="en-US" sz="2400" dirty="0"/>
              <a:t>予算の増額</a:t>
            </a:r>
            <a:r>
              <a:rPr lang="en-US" altLang="ja-JP" sz="2400" dirty="0"/>
              <a:t>/</a:t>
            </a:r>
            <a:r>
              <a:rPr lang="ja-JP" altLang="en-US" sz="2400" dirty="0"/>
              <a:t>減額が想定される</a:t>
            </a:r>
            <a:r>
              <a:rPr lang="en-US" altLang="ja-JP" sz="2400" dirty="0"/>
              <a:t>IT</a:t>
            </a:r>
            <a:r>
              <a:rPr lang="ja-JP" altLang="en-US" sz="2400" dirty="0"/>
              <a:t>ベンダー</a:t>
            </a:r>
            <a:endParaRPr kumimoji="1" lang="ja-JP" altLang="en-US" sz="2400" dirty="0"/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F6CABF69-4D8C-4C7C-85AF-9C1E2C18A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2779"/>
            <a:ext cx="7258050" cy="31051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="" xmlns:a16="http://schemas.microsoft.com/office/drawing/2014/main" id="{48F6A695-0134-40C1-AEAF-B171B2FD2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327" y="1275772"/>
            <a:ext cx="6367352" cy="52631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513693C1-F0A0-4CEA-9915-C933A18FD674}"/>
              </a:ext>
            </a:extLst>
          </p:cNvPr>
          <p:cNvSpPr/>
          <p:nvPr/>
        </p:nvSpPr>
        <p:spPr>
          <a:xfrm>
            <a:off x="1020726" y="3806456"/>
            <a:ext cx="7006855" cy="1041991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rtlCol="0" anchor="ctr">
            <a:noAutofit/>
          </a:bodyPr>
          <a:lstStyle/>
          <a:p>
            <a:pPr algn="ctr"/>
            <a:r>
              <a:rPr lang="ja-JP" altLang="en-US" sz="1600">
                <a:solidFill>
                  <a:schemeClr val="bg1"/>
                </a:solidFill>
              </a:rPr>
              <a:t>調査対象となったアメリカとヨーロッパの</a:t>
            </a:r>
            <a:r>
              <a:rPr lang="en-US" altLang="ja-JP" sz="1600">
                <a:solidFill>
                  <a:schemeClr val="bg1"/>
                </a:solidFill>
              </a:rPr>
              <a:t>100</a:t>
            </a:r>
            <a:r>
              <a:rPr lang="ja-JP" altLang="en-US" sz="1600">
                <a:solidFill>
                  <a:schemeClr val="bg1"/>
                </a:solidFill>
              </a:rPr>
              <a:t>人の</a:t>
            </a:r>
            <a:r>
              <a:rPr lang="en-US" altLang="ja-JP" sz="1600">
                <a:solidFill>
                  <a:schemeClr val="bg1"/>
                </a:solidFill>
              </a:rPr>
              <a:t>CIO</a:t>
            </a:r>
            <a:r>
              <a:rPr lang="ja-JP" altLang="en-US" sz="1600">
                <a:solidFill>
                  <a:schemeClr val="bg1"/>
                </a:solidFill>
              </a:rPr>
              <a:t>たちは、今後、</a:t>
            </a:r>
            <a:r>
              <a:rPr lang="en-US" altLang="ja-JP" sz="1600">
                <a:solidFill>
                  <a:schemeClr val="bg1"/>
                </a:solidFill>
              </a:rPr>
              <a:t>IBM</a:t>
            </a:r>
            <a:r>
              <a:rPr lang="ja-JP" altLang="en-US" sz="1600">
                <a:solidFill>
                  <a:schemeClr val="bg1"/>
                </a:solidFill>
              </a:rPr>
              <a:t>への予算を</a:t>
            </a:r>
            <a:r>
              <a:rPr lang="en-US" altLang="ja-JP" sz="1600">
                <a:solidFill>
                  <a:schemeClr val="bg1"/>
                </a:solidFill>
              </a:rPr>
              <a:t>13</a:t>
            </a:r>
            <a:r>
              <a:rPr lang="ja-JP" altLang="en-US" sz="1600">
                <a:solidFill>
                  <a:schemeClr val="bg1"/>
                </a:solidFill>
              </a:rPr>
              <a:t>％、オラクルへの予算を</a:t>
            </a:r>
            <a:r>
              <a:rPr lang="en-US" altLang="ja-JP" sz="1600">
                <a:solidFill>
                  <a:schemeClr val="bg1"/>
                </a:solidFill>
              </a:rPr>
              <a:t>11%</a:t>
            </a:r>
            <a:r>
              <a:rPr lang="ja-JP" altLang="en-US" sz="1600">
                <a:solidFill>
                  <a:schemeClr val="bg1"/>
                </a:solidFill>
              </a:rPr>
              <a:t>削減すると考えている。</a:t>
            </a:r>
            <a:endParaRPr kumimoji="1" lang="ja-JP" alt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2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EEED15B1-E48A-4262-9F70-483345C4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ビットコインが分裂</a:t>
            </a:r>
            <a:r>
              <a:rPr kumimoji="1" lang="en-US" altLang="ja-JP"/>
              <a:t>?</a:t>
            </a:r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0A8C4658-84DB-4AC3-811E-B5F2AAE3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30030"/>
            <a:ext cx="6477000" cy="44577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="" xmlns:a16="http://schemas.microsoft.com/office/drawing/2014/main" id="{3BD7B146-8A7B-4632-9A18-0FBC0792A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915" y="1477925"/>
            <a:ext cx="6405490" cy="48775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965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875F6448-FF5E-41CB-AD6A-0C65F115E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重要度を増す</a:t>
            </a:r>
            <a:r>
              <a:rPr kumimoji="1" lang="en-US" altLang="ja-JP"/>
              <a:t>API</a:t>
            </a:r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52F5E622-93E1-4B4C-9384-C0306C946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32934"/>
            <a:ext cx="5800725" cy="39243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="" xmlns:a16="http://schemas.microsoft.com/office/drawing/2014/main" id="{DAEC28A9-90E7-4F69-91D7-9D6A5791F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221" y="1685149"/>
            <a:ext cx="6305550" cy="42957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3829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BD8BC7DA-0FA4-49C8-A12B-2FCA2683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機械学習</a:t>
            </a:r>
            <a:r>
              <a:rPr kumimoji="1" lang="en-US" altLang="ja-JP" dirty="0" smtClean="0"/>
              <a:t>API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="" xmlns:a16="http://schemas.microsoft.com/office/drawing/2014/main" id="{3500E4BB-0983-4814-8ACC-0C14595BC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18965"/>
            <a:ext cx="6457950" cy="40671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50" name="Picture 2" descr=" vision 1">
            <a:extLst>
              <a:ext uri="{FF2B5EF4-FFF2-40B4-BE49-F238E27FC236}">
                <a16:creationId xmlns="" xmlns:a16="http://schemas.microsoft.com/office/drawing/2014/main" id="{AB1D4F85-68FB-4597-A501-0FF34292C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96" y="2300564"/>
            <a:ext cx="6797983" cy="392618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="" xmlns:a16="http://schemas.microsoft.com/office/drawing/2014/main" id="{4C6FABA0-F379-4E00-AD21-C4678A44DF6A}"/>
              </a:ext>
            </a:extLst>
          </p:cNvPr>
          <p:cNvSpPr/>
          <p:nvPr/>
        </p:nvSpPr>
        <p:spPr>
          <a:xfrm>
            <a:off x="994144" y="2647508"/>
            <a:ext cx="6990907" cy="283889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rtlCol="0" anchor="ctr">
            <a:noAutofit/>
          </a:bodyPr>
          <a:lstStyle/>
          <a:p>
            <a:pPr algn="ctr"/>
            <a:r>
              <a:rPr lang="en-US" altLang="ja-JP" sz="2800">
                <a:solidFill>
                  <a:schemeClr val="bg1"/>
                </a:solidFill>
              </a:rPr>
              <a:t>IBM Watson Visual Recognition</a:t>
            </a:r>
          </a:p>
          <a:p>
            <a:pPr algn="ctr"/>
            <a:r>
              <a:rPr lang="en-US" altLang="ja-JP" sz="2800">
                <a:solidFill>
                  <a:schemeClr val="bg1"/>
                </a:solidFill>
              </a:rPr>
              <a:t>IBM Bluemix Alchemy API</a:t>
            </a:r>
          </a:p>
          <a:p>
            <a:pPr algn="ctr"/>
            <a:r>
              <a:rPr lang="en-US" altLang="ja-JP" sz="2800">
                <a:solidFill>
                  <a:schemeClr val="bg1"/>
                </a:solidFill>
              </a:rPr>
              <a:t>Google Cloud Vision API</a:t>
            </a:r>
          </a:p>
          <a:p>
            <a:pPr algn="ctr"/>
            <a:r>
              <a:rPr lang="en-US" altLang="ja-JP" sz="2800">
                <a:solidFill>
                  <a:schemeClr val="bg1"/>
                </a:solidFill>
              </a:rPr>
              <a:t>Microsoft Computer Vision API</a:t>
            </a:r>
          </a:p>
          <a:p>
            <a:pPr algn="ctr"/>
            <a:r>
              <a:rPr lang="en-US" altLang="ja-JP" sz="2800">
                <a:solidFill>
                  <a:schemeClr val="bg1"/>
                </a:solidFill>
              </a:rPr>
              <a:t>ReKognition</a:t>
            </a:r>
          </a:p>
          <a:p>
            <a:pPr algn="ctr"/>
            <a:r>
              <a:rPr lang="en-US" altLang="ja-JP" sz="2800">
                <a:solidFill>
                  <a:schemeClr val="bg1"/>
                </a:solidFill>
              </a:rPr>
              <a:t>SkyBiometory</a:t>
            </a:r>
            <a:endParaRPr kumimoji="1" lang="ja-JP" alt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3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03192FF-6C90-4311-BA31-06A88243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将棋電王戦 </a:t>
            </a:r>
            <a:r>
              <a:rPr kumimoji="1" lang="en-US" altLang="ja-JP"/>
              <a:t>– AI</a:t>
            </a:r>
            <a:r>
              <a:rPr kumimoji="1" lang="ja-JP" altLang="en-US"/>
              <a:t>が現役名人に勝利</a:t>
            </a:r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91A45E57-6F47-47F5-9BF3-10F80D98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28712"/>
            <a:ext cx="6457950" cy="46005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="" xmlns:a16="http://schemas.microsoft.com/office/drawing/2014/main" id="{986AB82D-F054-4BFF-80C5-F6D867161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564" y="2179010"/>
            <a:ext cx="6438900" cy="42862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16EA93B1-59B1-4701-A345-77F9B803067D}"/>
              </a:ext>
            </a:extLst>
          </p:cNvPr>
          <p:cNvSpPr/>
          <p:nvPr/>
        </p:nvSpPr>
        <p:spPr>
          <a:xfrm>
            <a:off x="680484" y="3428999"/>
            <a:ext cx="7719237" cy="1515141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rtlCol="0" anchor="ctr">
            <a:noAutofit/>
          </a:bodyPr>
          <a:lstStyle/>
          <a:p>
            <a:pPr algn="ctr"/>
            <a:r>
              <a:rPr lang="ja-JP" altLang="en-US" sz="2800">
                <a:solidFill>
                  <a:schemeClr val="bg1"/>
                </a:solidFill>
              </a:rPr>
              <a:t>人工知能の性能を上げるほど、なぜ性能が上がったのかを説明できなくなっている</a:t>
            </a:r>
            <a:endParaRPr kumimoji="1" lang="ja-JP" alt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61A962E7-67E3-4DFF-AA6A-714DCD662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人間同士の方が盛り上がる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="" xmlns:a16="http://schemas.microsoft.com/office/drawing/2014/main" id="{00F75B4A-B9DC-4ECA-ABA5-EEB41C372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57275"/>
            <a:ext cx="6553200" cy="47434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="" xmlns:a16="http://schemas.microsoft.com/office/drawing/2014/main" id="{D790E1EC-098C-4AE3-B367-EF468D075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358" y="1816838"/>
            <a:ext cx="5648325" cy="44577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0433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tx2"/>
          </a:solidFill>
        </a:ln>
      </a:spPr>
      <a:bodyPr rtlCol="0" anchor="ctr">
        <a:noAutofit/>
      </a:bodyPr>
      <a:lstStyle>
        <a:defPPr>
          <a:defRPr sz="1600">
            <a:solidFill>
              <a:schemeClr val="bg1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5672</TotalTime>
  <Words>331</Words>
  <Application>Microsoft Macintosh PowerPoint</Application>
  <PresentationFormat>画面に合わせる (4:3)</PresentationFormat>
  <Paragraphs>59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HGP創英角ｺﾞｼｯｸUB</vt:lpstr>
      <vt:lpstr>HG丸ｺﾞｼｯｸM-PRO</vt:lpstr>
      <vt:lpstr>ＭＳ Ｐゴシック</vt:lpstr>
      <vt:lpstr>NC標準テンプレート</vt:lpstr>
      <vt:lpstr>PowerPoint プレゼンテーション</vt:lpstr>
      <vt:lpstr>Microsoftの「秘密兵器」</vt:lpstr>
      <vt:lpstr>インテリジェントクラウド＋インテリジェントエッジ</vt:lpstr>
      <vt:lpstr>今後3年間でIT予算の増額/減額が想定されるITベンダー</vt:lpstr>
      <vt:lpstr>ビットコインが分裂?</vt:lpstr>
      <vt:lpstr>重要度を増すAPI</vt:lpstr>
      <vt:lpstr>機械学習API</vt:lpstr>
      <vt:lpstr>将棋電王戦 – AIが現役名人に勝利</vt:lpstr>
      <vt:lpstr>人間同士の方が盛り上がる</vt:lpstr>
      <vt:lpstr>独走するAlexa</vt:lpstr>
      <vt:lpstr>ガートナーのハイプ曲線</vt:lpstr>
      <vt:lpstr>List of mergers and acquisitions by Alphabet</vt:lpstr>
      <vt:lpstr>List of mergers and acquisitions by Apple</vt:lpstr>
    </vt:vector>
  </TitlesOfParts>
  <Company>NetCommerce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大越章司</cp:lastModifiedBy>
  <cp:revision>575</cp:revision>
  <dcterms:created xsi:type="dcterms:W3CDTF">2014-04-30T01:58:06Z</dcterms:created>
  <dcterms:modified xsi:type="dcterms:W3CDTF">2017-07-20T06:19:25Z</dcterms:modified>
</cp:coreProperties>
</file>