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jpg" ContentType="image/jpeg"/>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697" r:id="rId2"/>
    <p:sldId id="775" r:id="rId3"/>
    <p:sldId id="724" r:id="rId4"/>
    <p:sldId id="699" r:id="rId5"/>
    <p:sldId id="700" r:id="rId6"/>
    <p:sldId id="701" r:id="rId7"/>
    <p:sldId id="702" r:id="rId8"/>
    <p:sldId id="703" r:id="rId9"/>
    <p:sldId id="704" r:id="rId10"/>
    <p:sldId id="705" r:id="rId11"/>
    <p:sldId id="706" r:id="rId12"/>
    <p:sldId id="707" r:id="rId13"/>
    <p:sldId id="708" r:id="rId14"/>
    <p:sldId id="714" r:id="rId15"/>
    <p:sldId id="717" r:id="rId16"/>
    <p:sldId id="716" r:id="rId17"/>
    <p:sldId id="715" r:id="rId18"/>
    <p:sldId id="718" r:id="rId19"/>
    <p:sldId id="719" r:id="rId20"/>
    <p:sldId id="720" r:id="rId21"/>
    <p:sldId id="721" r:id="rId22"/>
    <p:sldId id="722" r:id="rId23"/>
    <p:sldId id="723" r:id="rId24"/>
    <p:sldId id="725" r:id="rId25"/>
    <p:sldId id="726" r:id="rId26"/>
    <p:sldId id="727" r:id="rId27"/>
    <p:sldId id="728" r:id="rId28"/>
    <p:sldId id="729" r:id="rId29"/>
    <p:sldId id="730" r:id="rId30"/>
    <p:sldId id="769" r:id="rId31"/>
    <p:sldId id="776" r:id="rId32"/>
    <p:sldId id="735" r:id="rId33"/>
    <p:sldId id="736" r:id="rId34"/>
    <p:sldId id="737" r:id="rId35"/>
    <p:sldId id="773" r:id="rId36"/>
    <p:sldId id="732" r:id="rId37"/>
    <p:sldId id="733" r:id="rId38"/>
    <p:sldId id="738" r:id="rId39"/>
    <p:sldId id="739" r:id="rId40"/>
    <p:sldId id="740" r:id="rId41"/>
    <p:sldId id="741" r:id="rId42"/>
    <p:sldId id="743" r:id="rId43"/>
    <p:sldId id="767" r:id="rId44"/>
    <p:sldId id="744" r:id="rId45"/>
    <p:sldId id="745" r:id="rId46"/>
    <p:sldId id="746" r:id="rId47"/>
    <p:sldId id="747" r:id="rId48"/>
    <p:sldId id="777" r:id="rId49"/>
    <p:sldId id="750" r:id="rId50"/>
    <p:sldId id="762" r:id="rId51"/>
    <p:sldId id="774" r:id="rId52"/>
    <p:sldId id="766" r:id="rId53"/>
    <p:sldId id="765" r:id="rId54"/>
    <p:sldId id="764" r:id="rId55"/>
    <p:sldId id="763" r:id="rId56"/>
    <p:sldId id="751" r:id="rId57"/>
    <p:sldId id="752" r:id="rId58"/>
    <p:sldId id="753" r:id="rId59"/>
    <p:sldId id="754" r:id="rId60"/>
    <p:sldId id="755" r:id="rId61"/>
    <p:sldId id="756" r:id="rId6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33ACBD"/>
    <a:srgbClr val="FF66FF"/>
    <a:srgbClr val="9DFFFF"/>
    <a:srgbClr val="FFFFFF"/>
    <a:srgbClr val="FFFBD2"/>
    <a:srgbClr val="CC0000"/>
    <a:srgbClr val="E6D6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0" autoAdjust="0"/>
    <p:restoredTop sz="82353" autoAdjust="0"/>
  </p:normalViewPr>
  <p:slideViewPr>
    <p:cSldViewPr snapToGrid="0" snapToObjects="1" showGuides="1">
      <p:cViewPr varScale="1">
        <p:scale>
          <a:sx n="98" d="100"/>
          <a:sy n="98" d="100"/>
        </p:scale>
        <p:origin x="832" y="200"/>
      </p:cViewPr>
      <p:guideLst>
        <p:guide orient="horz"/>
        <p:guide pos="5759"/>
      </p:guideLst>
    </p:cSldViewPr>
  </p:slideViewPr>
  <p:notesTextViewPr>
    <p:cViewPr>
      <p:scale>
        <a:sx n="100" d="100"/>
        <a:sy n="100" d="100"/>
      </p:scale>
      <p:origin x="0" y="0"/>
    </p:cViewPr>
  </p:notesTextViewPr>
  <p:sorterViewPr>
    <p:cViewPr varScale="1">
      <p:scale>
        <a:sx n="1" d="1"/>
        <a:sy n="1" d="1"/>
      </p:scale>
      <p:origin x="0" y="-155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20"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BBFA4-7FF9-4933-99A8-593C8DCAB425}"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kumimoji="1" lang="ja-JP" altLang="en-US"/>
        </a:p>
      </dgm:t>
    </dgm:pt>
    <dgm:pt modelId="{1C3809E2-FC57-4B81-B82B-67D6B7CAB827}">
      <dgm:prSet phldrT="[テキスト]" custT="1"/>
      <dgm:spPr/>
      <dgm:t>
        <a:bodyPr/>
        <a:lstStyle/>
        <a:p>
          <a:r>
            <a:rPr kumimoji="1" lang="ja-JP" altLang="en-US" sz="2000"/>
            <a:t>クラウド</a:t>
          </a:r>
          <a:endParaRPr kumimoji="1" lang="en-US" altLang="ja-JP" sz="2000"/>
        </a:p>
        <a:p>
          <a:r>
            <a:rPr kumimoji="1" lang="ja-JP" altLang="en-US" sz="2000"/>
            <a:t>クライアント</a:t>
          </a:r>
          <a:endParaRPr kumimoji="1" lang="ja-JP" altLang="en-US" sz="2000" dirty="0"/>
        </a:p>
      </dgm:t>
    </dgm:pt>
    <dgm:pt modelId="{A449A993-D141-4C03-925C-04D8630F2D97}" type="parTrans" cxnId="{21CA61F3-CD66-4667-8760-94B42BE169BC}">
      <dgm:prSet/>
      <dgm:spPr/>
      <dgm:t>
        <a:bodyPr/>
        <a:lstStyle/>
        <a:p>
          <a:endParaRPr kumimoji="1" lang="ja-JP" altLang="en-US"/>
        </a:p>
      </dgm:t>
    </dgm:pt>
    <dgm:pt modelId="{AA8C0FB4-E920-4316-9B67-214727A820D2}" type="sibTrans" cxnId="{21CA61F3-CD66-4667-8760-94B42BE169BC}">
      <dgm:prSet/>
      <dgm:spPr/>
      <dgm:t>
        <a:bodyPr/>
        <a:lstStyle/>
        <a:p>
          <a:endParaRPr kumimoji="1" lang="ja-JP" altLang="en-US"/>
        </a:p>
      </dgm:t>
    </dgm:pt>
    <dgm:pt modelId="{CED7EE9C-9E35-4A21-92D6-36E35C66490D}">
      <dgm:prSet phldrT="[テキスト]" custT="1"/>
      <dgm:spPr/>
      <dgm:t>
        <a:bodyPr/>
        <a:lstStyle/>
        <a:p>
          <a:r>
            <a:rPr kumimoji="1" lang="ja-JP" altLang="en-US" sz="2000"/>
            <a:t>モバイル通信の</a:t>
          </a:r>
          <a:r>
            <a:rPr kumimoji="1" lang="en-US" altLang="ja-JP" sz="2000"/>
            <a:t/>
          </a:r>
          <a:br>
            <a:rPr kumimoji="1" lang="en-US" altLang="ja-JP" sz="2000"/>
          </a:br>
          <a:r>
            <a:rPr kumimoji="1" lang="ja-JP" altLang="en-US" sz="2000"/>
            <a:t>高速化</a:t>
          </a:r>
          <a:endParaRPr kumimoji="1" lang="ja-JP" altLang="en-US" sz="2000" dirty="0"/>
        </a:p>
      </dgm:t>
    </dgm:pt>
    <dgm:pt modelId="{F4E62C81-6ED0-428A-8D5A-8EE0D42D0127}" type="parTrans" cxnId="{472D198D-3FED-4646-8396-5270893FFC8E}">
      <dgm:prSet/>
      <dgm:spPr/>
      <dgm:t>
        <a:bodyPr/>
        <a:lstStyle/>
        <a:p>
          <a:endParaRPr kumimoji="1" lang="ja-JP" altLang="en-US"/>
        </a:p>
      </dgm:t>
    </dgm:pt>
    <dgm:pt modelId="{D57E778A-1FB5-4B6F-84FA-AFDFAE6869D6}" type="sibTrans" cxnId="{472D198D-3FED-4646-8396-5270893FFC8E}">
      <dgm:prSet/>
      <dgm:spPr/>
      <dgm:t>
        <a:bodyPr/>
        <a:lstStyle/>
        <a:p>
          <a:endParaRPr kumimoji="1" lang="ja-JP" altLang="en-US"/>
        </a:p>
      </dgm:t>
    </dgm:pt>
    <dgm:pt modelId="{BBD83FBE-0E2E-41C2-BF40-DDCFD028D0AD}">
      <dgm:prSet phldrT="[テキスト]" custT="1"/>
      <dgm:spPr/>
      <dgm:t>
        <a:bodyPr/>
        <a:lstStyle/>
        <a:p>
          <a:r>
            <a:rPr kumimoji="1" lang="ja-JP" altLang="en-US" sz="2000"/>
            <a:t>クラウドサービスの進化</a:t>
          </a:r>
          <a:endParaRPr kumimoji="1" lang="en-US" altLang="ja-JP" sz="2000"/>
        </a:p>
        <a:p>
          <a:r>
            <a:rPr kumimoji="1" lang="en-US" altLang="ja-JP" sz="2000"/>
            <a:t>(Web2.0)</a:t>
          </a:r>
          <a:endParaRPr kumimoji="1" lang="ja-JP" altLang="en-US" sz="2000" dirty="0"/>
        </a:p>
      </dgm:t>
    </dgm:pt>
    <dgm:pt modelId="{3C8CF588-E3DD-44CC-918D-6F12FFD677BC}" type="parTrans" cxnId="{99C39585-6B3F-4347-85FC-A5C19BC97592}">
      <dgm:prSet/>
      <dgm:spPr/>
      <dgm:t>
        <a:bodyPr/>
        <a:lstStyle/>
        <a:p>
          <a:endParaRPr kumimoji="1" lang="ja-JP" altLang="en-US"/>
        </a:p>
      </dgm:t>
    </dgm:pt>
    <dgm:pt modelId="{B40F3C91-7DF9-4C56-A44B-F82034095CF9}" type="sibTrans" cxnId="{99C39585-6B3F-4347-85FC-A5C19BC97592}">
      <dgm:prSet/>
      <dgm:spPr/>
      <dgm:t>
        <a:bodyPr/>
        <a:lstStyle/>
        <a:p>
          <a:endParaRPr kumimoji="1" lang="ja-JP" altLang="en-US"/>
        </a:p>
      </dgm:t>
    </dgm:pt>
    <dgm:pt modelId="{CD04EBD5-4E61-44D2-96A5-67C53B5769A7}">
      <dgm:prSet phldrT="[テキスト]" custT="1"/>
      <dgm:spPr/>
      <dgm:t>
        <a:bodyPr/>
        <a:lstStyle/>
        <a:p>
          <a:r>
            <a:rPr kumimoji="1" lang="ja-JP" altLang="en-US" sz="2000"/>
            <a:t>デバイスの進化・</a:t>
          </a:r>
          <a:r>
            <a:rPr kumimoji="1" lang="en-US" altLang="ja-JP" sz="2000"/>
            <a:t/>
          </a:r>
          <a:br>
            <a:rPr kumimoji="1" lang="en-US" altLang="ja-JP" sz="2000"/>
          </a:br>
          <a:r>
            <a:rPr kumimoji="1" lang="ja-JP" altLang="en-US" sz="2000"/>
            <a:t>小型化</a:t>
          </a:r>
          <a:endParaRPr kumimoji="1" lang="ja-JP" altLang="en-US" sz="2000" dirty="0"/>
        </a:p>
      </dgm:t>
    </dgm:pt>
    <dgm:pt modelId="{85BDD8EC-4042-40C0-8C15-9E5D0A169E78}" type="parTrans" cxnId="{9503A5B4-53B8-4AAF-BC9A-B578F1F029AD}">
      <dgm:prSet/>
      <dgm:spPr/>
      <dgm:t>
        <a:bodyPr/>
        <a:lstStyle/>
        <a:p>
          <a:endParaRPr kumimoji="1" lang="ja-JP" altLang="en-US"/>
        </a:p>
      </dgm:t>
    </dgm:pt>
    <dgm:pt modelId="{ADCD89FC-3E52-485E-B1C5-ED423D9BBE06}" type="sibTrans" cxnId="{9503A5B4-53B8-4AAF-BC9A-B578F1F029AD}">
      <dgm:prSet/>
      <dgm:spPr/>
      <dgm:t>
        <a:bodyPr/>
        <a:lstStyle/>
        <a:p>
          <a:endParaRPr kumimoji="1" lang="ja-JP" altLang="en-US"/>
        </a:p>
      </dgm:t>
    </dgm:pt>
    <dgm:pt modelId="{03A93B19-1CB7-4E95-9900-9C77898D094B}">
      <dgm:prSet phldrT="[テキスト]" custT="1"/>
      <dgm:spPr/>
      <dgm:t>
        <a:bodyPr/>
        <a:lstStyle/>
        <a:p>
          <a:r>
            <a:rPr kumimoji="1" lang="ja-JP" altLang="en-US" sz="2000"/>
            <a:t>フル機能</a:t>
          </a:r>
          <a:r>
            <a:rPr kumimoji="1" lang="en-US" altLang="ja-JP" sz="2000"/>
            <a:t/>
          </a:r>
          <a:br>
            <a:rPr kumimoji="1" lang="en-US" altLang="ja-JP" sz="2000"/>
          </a:br>
          <a:r>
            <a:rPr kumimoji="1" lang="ja-JP" altLang="en-US" sz="2000"/>
            <a:t>ブラウザの</a:t>
          </a:r>
          <a:r>
            <a:rPr kumimoji="1" lang="en-US" altLang="ja-JP" sz="2000"/>
            <a:t/>
          </a:r>
          <a:br>
            <a:rPr kumimoji="1" lang="en-US" altLang="ja-JP" sz="2000"/>
          </a:br>
          <a:r>
            <a:rPr kumimoji="1" lang="ja-JP" altLang="en-US" sz="2000"/>
            <a:t>サポート</a:t>
          </a:r>
          <a:endParaRPr kumimoji="1" lang="ja-JP" altLang="en-US" sz="2000" dirty="0"/>
        </a:p>
      </dgm:t>
    </dgm:pt>
    <dgm:pt modelId="{C840FD90-F283-4C01-8E31-93C375BE48C0}" type="parTrans" cxnId="{90176111-0324-4EB4-AEE5-A11261B2D482}">
      <dgm:prSet/>
      <dgm:spPr/>
      <dgm:t>
        <a:bodyPr/>
        <a:lstStyle/>
        <a:p>
          <a:endParaRPr kumimoji="1" lang="ja-JP" altLang="en-US"/>
        </a:p>
      </dgm:t>
    </dgm:pt>
    <dgm:pt modelId="{4ECC6E7A-150E-4B79-A642-8E071D1900E5}" type="sibTrans" cxnId="{90176111-0324-4EB4-AEE5-A11261B2D482}">
      <dgm:prSet/>
      <dgm:spPr/>
      <dgm:t>
        <a:bodyPr/>
        <a:lstStyle/>
        <a:p>
          <a:endParaRPr kumimoji="1" lang="ja-JP" altLang="en-US"/>
        </a:p>
      </dgm:t>
    </dgm:pt>
    <dgm:pt modelId="{A3F740C8-75D9-4EC1-9782-DC57AF39BAD8}">
      <dgm:prSet phldrT="[テキスト]" custT="1"/>
      <dgm:spPr/>
      <dgm:t>
        <a:bodyPr/>
        <a:lstStyle/>
        <a:p>
          <a:r>
            <a:rPr kumimoji="1" lang="ja-JP" altLang="en-US" sz="2000"/>
            <a:t>クラウドへの</a:t>
          </a:r>
          <a:r>
            <a:rPr kumimoji="1" lang="en-US" altLang="ja-JP" sz="2000"/>
            <a:t/>
          </a:r>
          <a:br>
            <a:rPr kumimoji="1" lang="en-US" altLang="ja-JP" sz="2000"/>
          </a:br>
          <a:r>
            <a:rPr kumimoji="1" lang="ja-JP" altLang="en-US" sz="2000"/>
            <a:t>負荷分散</a:t>
          </a:r>
          <a:endParaRPr kumimoji="1" lang="ja-JP" altLang="en-US" sz="2000" dirty="0"/>
        </a:p>
      </dgm:t>
    </dgm:pt>
    <dgm:pt modelId="{C2D56E59-6968-4536-B1D1-C5C08420E76F}" type="parTrans" cxnId="{2218063E-C2A3-4554-BA8E-3C48C676B307}">
      <dgm:prSet/>
      <dgm:spPr/>
      <dgm:t>
        <a:bodyPr/>
        <a:lstStyle/>
        <a:p>
          <a:endParaRPr kumimoji="1" lang="ja-JP" altLang="en-US"/>
        </a:p>
      </dgm:t>
    </dgm:pt>
    <dgm:pt modelId="{C713DFE8-3BE5-4E6E-BCBE-9715886EFEAE}" type="sibTrans" cxnId="{2218063E-C2A3-4554-BA8E-3C48C676B307}">
      <dgm:prSet/>
      <dgm:spPr/>
      <dgm:t>
        <a:bodyPr/>
        <a:lstStyle/>
        <a:p>
          <a:endParaRPr kumimoji="1" lang="ja-JP" altLang="en-US"/>
        </a:p>
      </dgm:t>
    </dgm:pt>
    <dgm:pt modelId="{CC89137B-D10C-4744-AEEE-D5A43D39F8ED}" type="pres">
      <dgm:prSet presAssocID="{CF1BBFA4-7FF9-4933-99A8-593C8DCAB425}" presName="cycle" presStyleCnt="0">
        <dgm:presLayoutVars>
          <dgm:chMax val="1"/>
          <dgm:dir/>
          <dgm:animLvl val="ctr"/>
          <dgm:resizeHandles val="exact"/>
        </dgm:presLayoutVars>
      </dgm:prSet>
      <dgm:spPr/>
      <dgm:t>
        <a:bodyPr/>
        <a:lstStyle/>
        <a:p>
          <a:endParaRPr kumimoji="1" lang="ja-JP" altLang="en-US"/>
        </a:p>
      </dgm:t>
    </dgm:pt>
    <dgm:pt modelId="{88FDF7B2-68AC-4BAD-A9D0-1CE958D19CA1}" type="pres">
      <dgm:prSet presAssocID="{1C3809E2-FC57-4B81-B82B-67D6B7CAB827}" presName="centerShape" presStyleLbl="node0" presStyleIdx="0" presStyleCnt="1"/>
      <dgm:spPr/>
      <dgm:t>
        <a:bodyPr/>
        <a:lstStyle/>
        <a:p>
          <a:endParaRPr kumimoji="1" lang="ja-JP" altLang="en-US"/>
        </a:p>
      </dgm:t>
    </dgm:pt>
    <dgm:pt modelId="{AAA5F639-F923-4482-8BF0-DC33D3EADBB7}" type="pres">
      <dgm:prSet presAssocID="{C840FD90-F283-4C01-8E31-93C375BE48C0}" presName="parTrans" presStyleLbl="bgSibTrans2D1" presStyleIdx="0" presStyleCnt="5"/>
      <dgm:spPr/>
      <dgm:t>
        <a:bodyPr/>
        <a:lstStyle/>
        <a:p>
          <a:endParaRPr kumimoji="1" lang="ja-JP" altLang="en-US"/>
        </a:p>
      </dgm:t>
    </dgm:pt>
    <dgm:pt modelId="{6FA33726-885F-4691-B8A2-A1DA98C7C58D}" type="pres">
      <dgm:prSet presAssocID="{03A93B19-1CB7-4E95-9900-9C77898D094B}" presName="node" presStyleLbl="node1" presStyleIdx="0" presStyleCnt="5">
        <dgm:presLayoutVars>
          <dgm:bulletEnabled val="1"/>
        </dgm:presLayoutVars>
      </dgm:prSet>
      <dgm:spPr/>
      <dgm:t>
        <a:bodyPr/>
        <a:lstStyle/>
        <a:p>
          <a:endParaRPr kumimoji="1" lang="ja-JP" altLang="en-US"/>
        </a:p>
      </dgm:t>
    </dgm:pt>
    <dgm:pt modelId="{04DEF87B-851F-4129-8317-55940FE8E9C3}" type="pres">
      <dgm:prSet presAssocID="{85BDD8EC-4042-40C0-8C15-9E5D0A169E78}" presName="parTrans" presStyleLbl="bgSibTrans2D1" presStyleIdx="1" presStyleCnt="5"/>
      <dgm:spPr/>
      <dgm:t>
        <a:bodyPr/>
        <a:lstStyle/>
        <a:p>
          <a:endParaRPr kumimoji="1" lang="ja-JP" altLang="en-US"/>
        </a:p>
      </dgm:t>
    </dgm:pt>
    <dgm:pt modelId="{4EDC64A5-E065-4C81-BBA8-30C7F4F61BAE}" type="pres">
      <dgm:prSet presAssocID="{CD04EBD5-4E61-44D2-96A5-67C53B5769A7}" presName="node" presStyleLbl="node1" presStyleIdx="1" presStyleCnt="5">
        <dgm:presLayoutVars>
          <dgm:bulletEnabled val="1"/>
        </dgm:presLayoutVars>
      </dgm:prSet>
      <dgm:spPr/>
      <dgm:t>
        <a:bodyPr/>
        <a:lstStyle/>
        <a:p>
          <a:endParaRPr kumimoji="1" lang="ja-JP" altLang="en-US"/>
        </a:p>
      </dgm:t>
    </dgm:pt>
    <dgm:pt modelId="{5E62FB72-4360-4A2E-842F-3D65B442BB49}" type="pres">
      <dgm:prSet presAssocID="{F4E62C81-6ED0-428A-8D5A-8EE0D42D0127}" presName="parTrans" presStyleLbl="bgSibTrans2D1" presStyleIdx="2" presStyleCnt="5"/>
      <dgm:spPr/>
      <dgm:t>
        <a:bodyPr/>
        <a:lstStyle/>
        <a:p>
          <a:endParaRPr kumimoji="1" lang="ja-JP" altLang="en-US"/>
        </a:p>
      </dgm:t>
    </dgm:pt>
    <dgm:pt modelId="{BC6508DE-335D-43E1-9B90-53D85E8123E0}" type="pres">
      <dgm:prSet presAssocID="{CED7EE9C-9E35-4A21-92D6-36E35C66490D}" presName="node" presStyleLbl="node1" presStyleIdx="2" presStyleCnt="5">
        <dgm:presLayoutVars>
          <dgm:bulletEnabled val="1"/>
        </dgm:presLayoutVars>
      </dgm:prSet>
      <dgm:spPr/>
      <dgm:t>
        <a:bodyPr/>
        <a:lstStyle/>
        <a:p>
          <a:endParaRPr kumimoji="1" lang="ja-JP" altLang="en-US"/>
        </a:p>
      </dgm:t>
    </dgm:pt>
    <dgm:pt modelId="{6CFCA367-2498-49BE-97FF-2154529EBDE2}" type="pres">
      <dgm:prSet presAssocID="{3C8CF588-E3DD-44CC-918D-6F12FFD677BC}" presName="parTrans" presStyleLbl="bgSibTrans2D1" presStyleIdx="3" presStyleCnt="5"/>
      <dgm:spPr/>
      <dgm:t>
        <a:bodyPr/>
        <a:lstStyle/>
        <a:p>
          <a:endParaRPr kumimoji="1" lang="ja-JP" altLang="en-US"/>
        </a:p>
      </dgm:t>
    </dgm:pt>
    <dgm:pt modelId="{465688B6-37B5-4201-B182-5C6A05D2364D}" type="pres">
      <dgm:prSet presAssocID="{BBD83FBE-0E2E-41C2-BF40-DDCFD028D0AD}" presName="node" presStyleLbl="node1" presStyleIdx="3" presStyleCnt="5">
        <dgm:presLayoutVars>
          <dgm:bulletEnabled val="1"/>
        </dgm:presLayoutVars>
      </dgm:prSet>
      <dgm:spPr/>
      <dgm:t>
        <a:bodyPr/>
        <a:lstStyle/>
        <a:p>
          <a:endParaRPr kumimoji="1" lang="ja-JP" altLang="en-US"/>
        </a:p>
      </dgm:t>
    </dgm:pt>
    <dgm:pt modelId="{33A7567F-FDE1-4921-9BEC-ABAE0AE8CE78}" type="pres">
      <dgm:prSet presAssocID="{C2D56E59-6968-4536-B1D1-C5C08420E76F}" presName="parTrans" presStyleLbl="bgSibTrans2D1" presStyleIdx="4" presStyleCnt="5"/>
      <dgm:spPr/>
      <dgm:t>
        <a:bodyPr/>
        <a:lstStyle/>
        <a:p>
          <a:endParaRPr kumimoji="1" lang="ja-JP" altLang="en-US"/>
        </a:p>
      </dgm:t>
    </dgm:pt>
    <dgm:pt modelId="{69F1977E-C97A-42A6-A93D-314F0F405BD4}" type="pres">
      <dgm:prSet presAssocID="{A3F740C8-75D9-4EC1-9782-DC57AF39BAD8}" presName="node" presStyleLbl="node1" presStyleIdx="4" presStyleCnt="5">
        <dgm:presLayoutVars>
          <dgm:bulletEnabled val="1"/>
        </dgm:presLayoutVars>
      </dgm:prSet>
      <dgm:spPr/>
      <dgm:t>
        <a:bodyPr/>
        <a:lstStyle/>
        <a:p>
          <a:endParaRPr kumimoji="1" lang="ja-JP" altLang="en-US"/>
        </a:p>
      </dgm:t>
    </dgm:pt>
  </dgm:ptLst>
  <dgm:cxnLst>
    <dgm:cxn modelId="{EBA3375C-CE8D-8541-8FAB-C30525706968}" type="presOf" srcId="{C840FD90-F283-4C01-8E31-93C375BE48C0}" destId="{AAA5F639-F923-4482-8BF0-DC33D3EADBB7}" srcOrd="0" destOrd="0" presId="urn:microsoft.com/office/officeart/2005/8/layout/radial4"/>
    <dgm:cxn modelId="{F1A74212-D93B-5941-8A76-3B8E8A783243}" type="presOf" srcId="{BBD83FBE-0E2E-41C2-BF40-DDCFD028D0AD}" destId="{465688B6-37B5-4201-B182-5C6A05D2364D}" srcOrd="0" destOrd="0" presId="urn:microsoft.com/office/officeart/2005/8/layout/radial4"/>
    <dgm:cxn modelId="{9503A5B4-53B8-4AAF-BC9A-B578F1F029AD}" srcId="{1C3809E2-FC57-4B81-B82B-67D6B7CAB827}" destId="{CD04EBD5-4E61-44D2-96A5-67C53B5769A7}" srcOrd="1" destOrd="0" parTransId="{85BDD8EC-4042-40C0-8C15-9E5D0A169E78}" sibTransId="{ADCD89FC-3E52-485E-B1C5-ED423D9BBE06}"/>
    <dgm:cxn modelId="{2218063E-C2A3-4554-BA8E-3C48C676B307}" srcId="{1C3809E2-FC57-4B81-B82B-67D6B7CAB827}" destId="{A3F740C8-75D9-4EC1-9782-DC57AF39BAD8}" srcOrd="4" destOrd="0" parTransId="{C2D56E59-6968-4536-B1D1-C5C08420E76F}" sibTransId="{C713DFE8-3BE5-4E6E-BCBE-9715886EFEAE}"/>
    <dgm:cxn modelId="{662EABF7-0DD6-904A-8D13-88AC954B506B}" type="presOf" srcId="{1C3809E2-FC57-4B81-B82B-67D6B7CAB827}" destId="{88FDF7B2-68AC-4BAD-A9D0-1CE958D19CA1}" srcOrd="0" destOrd="0" presId="urn:microsoft.com/office/officeart/2005/8/layout/radial4"/>
    <dgm:cxn modelId="{472D198D-3FED-4646-8396-5270893FFC8E}" srcId="{1C3809E2-FC57-4B81-B82B-67D6B7CAB827}" destId="{CED7EE9C-9E35-4A21-92D6-36E35C66490D}" srcOrd="2" destOrd="0" parTransId="{F4E62C81-6ED0-428A-8D5A-8EE0D42D0127}" sibTransId="{D57E778A-1FB5-4B6F-84FA-AFDFAE6869D6}"/>
    <dgm:cxn modelId="{4F7779BF-E98F-3240-A2F5-BF4705C84219}" type="presOf" srcId="{03A93B19-1CB7-4E95-9900-9C77898D094B}" destId="{6FA33726-885F-4691-B8A2-A1DA98C7C58D}" srcOrd="0" destOrd="0" presId="urn:microsoft.com/office/officeart/2005/8/layout/radial4"/>
    <dgm:cxn modelId="{BD63D630-AADF-9E48-A157-55DD75D007E4}" type="presOf" srcId="{A3F740C8-75D9-4EC1-9782-DC57AF39BAD8}" destId="{69F1977E-C97A-42A6-A93D-314F0F405BD4}" srcOrd="0" destOrd="0" presId="urn:microsoft.com/office/officeart/2005/8/layout/radial4"/>
    <dgm:cxn modelId="{90176111-0324-4EB4-AEE5-A11261B2D482}" srcId="{1C3809E2-FC57-4B81-B82B-67D6B7CAB827}" destId="{03A93B19-1CB7-4E95-9900-9C77898D094B}" srcOrd="0" destOrd="0" parTransId="{C840FD90-F283-4C01-8E31-93C375BE48C0}" sibTransId="{4ECC6E7A-150E-4B79-A642-8E071D1900E5}"/>
    <dgm:cxn modelId="{CCA34EF3-5F3F-0E46-BF92-2053B68AC1DC}" type="presOf" srcId="{3C8CF588-E3DD-44CC-918D-6F12FFD677BC}" destId="{6CFCA367-2498-49BE-97FF-2154529EBDE2}" srcOrd="0" destOrd="0" presId="urn:microsoft.com/office/officeart/2005/8/layout/radial4"/>
    <dgm:cxn modelId="{F53C52AF-FCF9-D440-8534-2D4C75366735}" type="presOf" srcId="{CF1BBFA4-7FF9-4933-99A8-593C8DCAB425}" destId="{CC89137B-D10C-4744-AEEE-D5A43D39F8ED}" srcOrd="0" destOrd="0" presId="urn:microsoft.com/office/officeart/2005/8/layout/radial4"/>
    <dgm:cxn modelId="{49B57A9F-4EF3-9143-9A16-0212E7471D43}" type="presOf" srcId="{CD04EBD5-4E61-44D2-96A5-67C53B5769A7}" destId="{4EDC64A5-E065-4C81-BBA8-30C7F4F61BAE}" srcOrd="0" destOrd="0" presId="urn:microsoft.com/office/officeart/2005/8/layout/radial4"/>
    <dgm:cxn modelId="{88B8E76E-9253-DA4F-B86B-2CE15165D93C}" type="presOf" srcId="{85BDD8EC-4042-40C0-8C15-9E5D0A169E78}" destId="{04DEF87B-851F-4129-8317-55940FE8E9C3}" srcOrd="0" destOrd="0" presId="urn:microsoft.com/office/officeart/2005/8/layout/radial4"/>
    <dgm:cxn modelId="{1C89FEFE-2CE6-4E48-9D92-F2D3F9479026}" type="presOf" srcId="{CED7EE9C-9E35-4A21-92D6-36E35C66490D}" destId="{BC6508DE-335D-43E1-9B90-53D85E8123E0}" srcOrd="0" destOrd="0" presId="urn:microsoft.com/office/officeart/2005/8/layout/radial4"/>
    <dgm:cxn modelId="{C1E3BD36-77B4-804A-AF22-F3DDBC6551BA}" type="presOf" srcId="{C2D56E59-6968-4536-B1D1-C5C08420E76F}" destId="{33A7567F-FDE1-4921-9BEC-ABAE0AE8CE78}" srcOrd="0" destOrd="0" presId="urn:microsoft.com/office/officeart/2005/8/layout/radial4"/>
    <dgm:cxn modelId="{CB83BC30-DF13-9647-AC8C-626CE67A3B49}" type="presOf" srcId="{F4E62C81-6ED0-428A-8D5A-8EE0D42D0127}" destId="{5E62FB72-4360-4A2E-842F-3D65B442BB49}" srcOrd="0" destOrd="0" presId="urn:microsoft.com/office/officeart/2005/8/layout/radial4"/>
    <dgm:cxn modelId="{21CA61F3-CD66-4667-8760-94B42BE169BC}" srcId="{CF1BBFA4-7FF9-4933-99A8-593C8DCAB425}" destId="{1C3809E2-FC57-4B81-B82B-67D6B7CAB827}" srcOrd="0" destOrd="0" parTransId="{A449A993-D141-4C03-925C-04D8630F2D97}" sibTransId="{AA8C0FB4-E920-4316-9B67-214727A820D2}"/>
    <dgm:cxn modelId="{99C39585-6B3F-4347-85FC-A5C19BC97592}" srcId="{1C3809E2-FC57-4B81-B82B-67D6B7CAB827}" destId="{BBD83FBE-0E2E-41C2-BF40-DDCFD028D0AD}" srcOrd="3" destOrd="0" parTransId="{3C8CF588-E3DD-44CC-918D-6F12FFD677BC}" sibTransId="{B40F3C91-7DF9-4C56-A44B-F82034095CF9}"/>
    <dgm:cxn modelId="{9BB005FC-4E1C-7946-9A03-EC8CD6E6472D}" type="presParOf" srcId="{CC89137B-D10C-4744-AEEE-D5A43D39F8ED}" destId="{88FDF7B2-68AC-4BAD-A9D0-1CE958D19CA1}" srcOrd="0" destOrd="0" presId="urn:microsoft.com/office/officeart/2005/8/layout/radial4"/>
    <dgm:cxn modelId="{F2DC2593-6B0A-434A-AA6F-44FF0E5CD7F4}" type="presParOf" srcId="{CC89137B-D10C-4744-AEEE-D5A43D39F8ED}" destId="{AAA5F639-F923-4482-8BF0-DC33D3EADBB7}" srcOrd="1" destOrd="0" presId="urn:microsoft.com/office/officeart/2005/8/layout/radial4"/>
    <dgm:cxn modelId="{7FD3A888-12B3-5841-9633-0182B19FABFC}" type="presParOf" srcId="{CC89137B-D10C-4744-AEEE-D5A43D39F8ED}" destId="{6FA33726-885F-4691-B8A2-A1DA98C7C58D}" srcOrd="2" destOrd="0" presId="urn:microsoft.com/office/officeart/2005/8/layout/radial4"/>
    <dgm:cxn modelId="{C5FAFDE8-21F4-F942-BAA6-9CA520C295EA}" type="presParOf" srcId="{CC89137B-D10C-4744-AEEE-D5A43D39F8ED}" destId="{04DEF87B-851F-4129-8317-55940FE8E9C3}" srcOrd="3" destOrd="0" presId="urn:microsoft.com/office/officeart/2005/8/layout/radial4"/>
    <dgm:cxn modelId="{F411E7FE-3FC2-3342-B830-E49D12AEF1E2}" type="presParOf" srcId="{CC89137B-D10C-4744-AEEE-D5A43D39F8ED}" destId="{4EDC64A5-E065-4C81-BBA8-30C7F4F61BAE}" srcOrd="4" destOrd="0" presId="urn:microsoft.com/office/officeart/2005/8/layout/radial4"/>
    <dgm:cxn modelId="{2C811FDA-6A00-BB48-8FD0-9905599E276C}" type="presParOf" srcId="{CC89137B-D10C-4744-AEEE-D5A43D39F8ED}" destId="{5E62FB72-4360-4A2E-842F-3D65B442BB49}" srcOrd="5" destOrd="0" presId="urn:microsoft.com/office/officeart/2005/8/layout/radial4"/>
    <dgm:cxn modelId="{D7596E19-34E6-0D43-9328-3B19CFF8EC5F}" type="presParOf" srcId="{CC89137B-D10C-4744-AEEE-D5A43D39F8ED}" destId="{BC6508DE-335D-43E1-9B90-53D85E8123E0}" srcOrd="6" destOrd="0" presId="urn:microsoft.com/office/officeart/2005/8/layout/radial4"/>
    <dgm:cxn modelId="{12FF20DB-D97C-2A47-A292-723BDBFD1AA3}" type="presParOf" srcId="{CC89137B-D10C-4744-AEEE-D5A43D39F8ED}" destId="{6CFCA367-2498-49BE-97FF-2154529EBDE2}" srcOrd="7" destOrd="0" presId="urn:microsoft.com/office/officeart/2005/8/layout/radial4"/>
    <dgm:cxn modelId="{66113CB8-92CC-1940-948F-440203C5A0D0}" type="presParOf" srcId="{CC89137B-D10C-4744-AEEE-D5A43D39F8ED}" destId="{465688B6-37B5-4201-B182-5C6A05D2364D}" srcOrd="8" destOrd="0" presId="urn:microsoft.com/office/officeart/2005/8/layout/radial4"/>
    <dgm:cxn modelId="{D816F212-F35A-1447-9843-5F4CD7BF8B31}" type="presParOf" srcId="{CC89137B-D10C-4744-AEEE-D5A43D39F8ED}" destId="{33A7567F-FDE1-4921-9BEC-ABAE0AE8CE78}" srcOrd="9" destOrd="0" presId="urn:microsoft.com/office/officeart/2005/8/layout/radial4"/>
    <dgm:cxn modelId="{2C25A216-85D5-A04D-BB69-CFB1CE6F5786}" type="presParOf" srcId="{CC89137B-D10C-4744-AEEE-D5A43D39F8ED}" destId="{69F1977E-C97A-42A6-A93D-314F0F405BD4}"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CD77F9-30DB-4EA9-B491-204EFB1AE8DD}" type="doc">
      <dgm:prSet loTypeId="urn:microsoft.com/office/officeart/2005/8/layout/radial5" loCatId="cycle" qsTypeId="urn:microsoft.com/office/officeart/2005/8/quickstyle/simple1" qsCatId="simple" csTypeId="urn:microsoft.com/office/officeart/2005/8/colors/colorful1" csCatId="colorful" phldr="1"/>
      <dgm:spPr/>
      <dgm:t>
        <a:bodyPr/>
        <a:lstStyle/>
        <a:p>
          <a:endParaRPr kumimoji="1" lang="ja-JP" altLang="en-US"/>
        </a:p>
      </dgm:t>
    </dgm:pt>
    <dgm:pt modelId="{9E646800-70AD-484E-A0BE-1872255ECDB9}">
      <dgm:prSet phldrT="[テキスト]"/>
      <dgm:spPr/>
      <dgm:t>
        <a:bodyPr/>
        <a:lstStyle/>
        <a:p>
          <a:r>
            <a:rPr kumimoji="1" lang="en-US" altLang="ja-JP" dirty="0"/>
            <a:t>5G</a:t>
          </a:r>
          <a:endParaRPr kumimoji="1" lang="ja-JP" altLang="en-US" dirty="0"/>
        </a:p>
      </dgm:t>
    </dgm:pt>
    <dgm:pt modelId="{1368E569-D9A4-433F-8A4E-DE0B74E9E75B}" type="parTrans" cxnId="{CECA6251-076F-4DD2-B9D8-489F9963CE8F}">
      <dgm:prSet/>
      <dgm:spPr/>
      <dgm:t>
        <a:bodyPr/>
        <a:lstStyle/>
        <a:p>
          <a:endParaRPr kumimoji="1" lang="ja-JP" altLang="en-US"/>
        </a:p>
      </dgm:t>
    </dgm:pt>
    <dgm:pt modelId="{D9210027-FED4-473C-98F5-A4DA6FB3DD6C}" type="sibTrans" cxnId="{CECA6251-076F-4DD2-B9D8-489F9963CE8F}">
      <dgm:prSet/>
      <dgm:spPr/>
      <dgm:t>
        <a:bodyPr/>
        <a:lstStyle/>
        <a:p>
          <a:endParaRPr kumimoji="1" lang="ja-JP" altLang="en-US"/>
        </a:p>
      </dgm:t>
    </dgm:pt>
    <dgm:pt modelId="{DBF5040E-CE73-4194-A85D-12E51E3B0F8D}">
      <dgm:prSet phldrT="[テキスト]" custT="1"/>
      <dgm:spPr/>
      <dgm:t>
        <a:bodyPr/>
        <a:lstStyle/>
        <a:p>
          <a:r>
            <a:rPr kumimoji="1" lang="ja-JP" altLang="en-US" sz="1800" dirty="0"/>
            <a:t>大容量化</a:t>
          </a:r>
        </a:p>
      </dgm:t>
    </dgm:pt>
    <dgm:pt modelId="{1D277317-FDAC-43AB-A56A-15306E1DC9B2}" type="parTrans" cxnId="{038F2A5F-CB71-4FE9-8BB4-84384009959F}">
      <dgm:prSet/>
      <dgm:spPr/>
      <dgm:t>
        <a:bodyPr/>
        <a:lstStyle/>
        <a:p>
          <a:endParaRPr kumimoji="1" lang="ja-JP" altLang="en-US"/>
        </a:p>
      </dgm:t>
    </dgm:pt>
    <dgm:pt modelId="{E0E4F03B-4004-4E85-A54F-3435A2028523}" type="sibTrans" cxnId="{038F2A5F-CB71-4FE9-8BB4-84384009959F}">
      <dgm:prSet/>
      <dgm:spPr/>
      <dgm:t>
        <a:bodyPr/>
        <a:lstStyle/>
        <a:p>
          <a:endParaRPr kumimoji="1" lang="ja-JP" altLang="en-US"/>
        </a:p>
      </dgm:t>
    </dgm:pt>
    <dgm:pt modelId="{E35B4E70-F43B-420C-8C47-9C655B2C3057}">
      <dgm:prSet phldrT="[テキスト]" custT="1"/>
      <dgm:spPr/>
      <dgm:t>
        <a:bodyPr/>
        <a:lstStyle/>
        <a:p>
          <a:r>
            <a:rPr kumimoji="1" lang="ja-JP" altLang="en-US" sz="1800" dirty="0"/>
            <a:t>高速化</a:t>
          </a:r>
        </a:p>
      </dgm:t>
    </dgm:pt>
    <dgm:pt modelId="{C490653B-A4B1-49AE-94DD-8F7EAB371FFF}" type="parTrans" cxnId="{C7EF5A84-3ED4-4612-A3A9-5DF3DC0AC5DB}">
      <dgm:prSet/>
      <dgm:spPr/>
      <dgm:t>
        <a:bodyPr/>
        <a:lstStyle/>
        <a:p>
          <a:endParaRPr kumimoji="1" lang="ja-JP" altLang="en-US"/>
        </a:p>
      </dgm:t>
    </dgm:pt>
    <dgm:pt modelId="{7A9234E0-F70C-42D4-AEBF-014C9D0C68B5}" type="sibTrans" cxnId="{C7EF5A84-3ED4-4612-A3A9-5DF3DC0AC5DB}">
      <dgm:prSet/>
      <dgm:spPr/>
      <dgm:t>
        <a:bodyPr/>
        <a:lstStyle/>
        <a:p>
          <a:endParaRPr kumimoji="1" lang="ja-JP" altLang="en-US"/>
        </a:p>
      </dgm:t>
    </dgm:pt>
    <dgm:pt modelId="{BB2BED60-5674-4167-AB8F-B9246C3463CA}">
      <dgm:prSet phldrT="[テキスト]" custT="1"/>
      <dgm:spPr/>
      <dgm:t>
        <a:bodyPr/>
        <a:lstStyle/>
        <a:p>
          <a:r>
            <a:rPr kumimoji="1" lang="ja-JP" altLang="en-US" sz="1800" dirty="0"/>
            <a:t>同時接続</a:t>
          </a:r>
        </a:p>
      </dgm:t>
    </dgm:pt>
    <dgm:pt modelId="{3AD65BB6-0204-45CD-96A3-1A64B5CAE0E6}" type="parTrans" cxnId="{53B0EC82-E04F-4278-95B0-46C485D95DCE}">
      <dgm:prSet/>
      <dgm:spPr/>
      <dgm:t>
        <a:bodyPr/>
        <a:lstStyle/>
        <a:p>
          <a:endParaRPr kumimoji="1" lang="ja-JP" altLang="en-US"/>
        </a:p>
      </dgm:t>
    </dgm:pt>
    <dgm:pt modelId="{166D22E7-7AFF-4042-AB8A-1DCA9EAA6BC9}" type="sibTrans" cxnId="{53B0EC82-E04F-4278-95B0-46C485D95DCE}">
      <dgm:prSet/>
      <dgm:spPr/>
      <dgm:t>
        <a:bodyPr/>
        <a:lstStyle/>
        <a:p>
          <a:endParaRPr kumimoji="1" lang="ja-JP" altLang="en-US"/>
        </a:p>
      </dgm:t>
    </dgm:pt>
    <dgm:pt modelId="{3E4B2410-E290-4FAA-99ED-E067198F9F82}">
      <dgm:prSet phldrT="[テキスト]" custT="1"/>
      <dgm:spPr/>
      <dgm:t>
        <a:bodyPr/>
        <a:lstStyle/>
        <a:p>
          <a:r>
            <a:rPr kumimoji="1" lang="ja-JP" altLang="en-US" sz="1800" dirty="0"/>
            <a:t>低コスト</a:t>
          </a:r>
          <a:endParaRPr kumimoji="1" lang="en-US" altLang="ja-JP" sz="1800" dirty="0"/>
        </a:p>
        <a:p>
          <a:r>
            <a:rPr kumimoji="1" lang="ja-JP" altLang="en-US" sz="1800" dirty="0"/>
            <a:t>省電力</a:t>
          </a:r>
        </a:p>
      </dgm:t>
    </dgm:pt>
    <dgm:pt modelId="{79684C03-7B97-4E14-B100-FDC8FB0E3264}" type="parTrans" cxnId="{96D0788A-5138-4981-B357-1F0FF88BA246}">
      <dgm:prSet/>
      <dgm:spPr/>
      <dgm:t>
        <a:bodyPr/>
        <a:lstStyle/>
        <a:p>
          <a:endParaRPr kumimoji="1" lang="ja-JP" altLang="en-US"/>
        </a:p>
      </dgm:t>
    </dgm:pt>
    <dgm:pt modelId="{8C15808A-CCBD-4329-AEE9-BEA63B92CC0A}" type="sibTrans" cxnId="{96D0788A-5138-4981-B357-1F0FF88BA246}">
      <dgm:prSet/>
      <dgm:spPr/>
      <dgm:t>
        <a:bodyPr/>
        <a:lstStyle/>
        <a:p>
          <a:endParaRPr kumimoji="1" lang="ja-JP" altLang="en-US"/>
        </a:p>
      </dgm:t>
    </dgm:pt>
    <dgm:pt modelId="{9DFB6F0C-7D85-40DA-B0B0-9EB3E49685E1}">
      <dgm:prSet phldrT="[テキスト]" custT="1"/>
      <dgm:spPr/>
      <dgm:t>
        <a:bodyPr/>
        <a:lstStyle/>
        <a:p>
          <a:r>
            <a:rPr kumimoji="1" lang="ja-JP" altLang="en-US" sz="1800"/>
            <a:t>低遅延化</a:t>
          </a:r>
          <a:endParaRPr kumimoji="1" lang="ja-JP" altLang="en-US" sz="1800" dirty="0"/>
        </a:p>
      </dgm:t>
    </dgm:pt>
    <dgm:pt modelId="{AAACD468-D307-453B-91C1-C0DF374EFBEE}" type="parTrans" cxnId="{7086B6FD-B8FD-42E8-9F37-745C5EDFCF1C}">
      <dgm:prSet/>
      <dgm:spPr/>
      <dgm:t>
        <a:bodyPr/>
        <a:lstStyle/>
        <a:p>
          <a:endParaRPr kumimoji="1" lang="ja-JP" altLang="en-US"/>
        </a:p>
      </dgm:t>
    </dgm:pt>
    <dgm:pt modelId="{A63534A3-8F01-4A48-9BD4-178C0C11E8A3}" type="sibTrans" cxnId="{7086B6FD-B8FD-42E8-9F37-745C5EDFCF1C}">
      <dgm:prSet/>
      <dgm:spPr/>
      <dgm:t>
        <a:bodyPr/>
        <a:lstStyle/>
        <a:p>
          <a:endParaRPr kumimoji="1" lang="ja-JP" altLang="en-US"/>
        </a:p>
      </dgm:t>
    </dgm:pt>
    <dgm:pt modelId="{3406163C-5BEF-43A0-9431-2B0911B2A970}" type="pres">
      <dgm:prSet presAssocID="{ABCD77F9-30DB-4EA9-B491-204EFB1AE8DD}" presName="Name0" presStyleCnt="0">
        <dgm:presLayoutVars>
          <dgm:chMax val="1"/>
          <dgm:dir/>
          <dgm:animLvl val="ctr"/>
          <dgm:resizeHandles val="exact"/>
        </dgm:presLayoutVars>
      </dgm:prSet>
      <dgm:spPr/>
      <dgm:t>
        <a:bodyPr/>
        <a:lstStyle/>
        <a:p>
          <a:endParaRPr kumimoji="1" lang="ja-JP" altLang="en-US"/>
        </a:p>
      </dgm:t>
    </dgm:pt>
    <dgm:pt modelId="{55E2810D-C1E3-4E4D-9DAE-5C98A59509A3}" type="pres">
      <dgm:prSet presAssocID="{9E646800-70AD-484E-A0BE-1872255ECDB9}" presName="centerShape" presStyleLbl="node0" presStyleIdx="0" presStyleCnt="1"/>
      <dgm:spPr/>
      <dgm:t>
        <a:bodyPr/>
        <a:lstStyle/>
        <a:p>
          <a:endParaRPr kumimoji="1" lang="ja-JP" altLang="en-US"/>
        </a:p>
      </dgm:t>
    </dgm:pt>
    <dgm:pt modelId="{480FF981-741F-47BB-94FE-F55CA62C0C22}" type="pres">
      <dgm:prSet presAssocID="{1D277317-FDAC-43AB-A56A-15306E1DC9B2}" presName="parTrans" presStyleLbl="sibTrans2D1" presStyleIdx="0" presStyleCnt="5"/>
      <dgm:spPr/>
      <dgm:t>
        <a:bodyPr/>
        <a:lstStyle/>
        <a:p>
          <a:endParaRPr kumimoji="1" lang="ja-JP" altLang="en-US"/>
        </a:p>
      </dgm:t>
    </dgm:pt>
    <dgm:pt modelId="{D4B59A90-48D8-44A3-9990-8D9627429A5B}" type="pres">
      <dgm:prSet presAssocID="{1D277317-FDAC-43AB-A56A-15306E1DC9B2}" presName="connectorText" presStyleLbl="sibTrans2D1" presStyleIdx="0" presStyleCnt="5"/>
      <dgm:spPr/>
      <dgm:t>
        <a:bodyPr/>
        <a:lstStyle/>
        <a:p>
          <a:endParaRPr kumimoji="1" lang="ja-JP" altLang="en-US"/>
        </a:p>
      </dgm:t>
    </dgm:pt>
    <dgm:pt modelId="{84D02362-9143-4FBD-ABCF-07B4FC821032}" type="pres">
      <dgm:prSet presAssocID="{DBF5040E-CE73-4194-A85D-12E51E3B0F8D}" presName="node" presStyleLbl="node1" presStyleIdx="0" presStyleCnt="5">
        <dgm:presLayoutVars>
          <dgm:bulletEnabled val="1"/>
        </dgm:presLayoutVars>
      </dgm:prSet>
      <dgm:spPr/>
      <dgm:t>
        <a:bodyPr/>
        <a:lstStyle/>
        <a:p>
          <a:endParaRPr kumimoji="1" lang="ja-JP" altLang="en-US"/>
        </a:p>
      </dgm:t>
    </dgm:pt>
    <dgm:pt modelId="{A34F7975-7A86-4751-A4E3-1699A37153E5}" type="pres">
      <dgm:prSet presAssocID="{C490653B-A4B1-49AE-94DD-8F7EAB371FFF}" presName="parTrans" presStyleLbl="sibTrans2D1" presStyleIdx="1" presStyleCnt="5"/>
      <dgm:spPr/>
      <dgm:t>
        <a:bodyPr/>
        <a:lstStyle/>
        <a:p>
          <a:endParaRPr kumimoji="1" lang="ja-JP" altLang="en-US"/>
        </a:p>
      </dgm:t>
    </dgm:pt>
    <dgm:pt modelId="{88E9989F-F34F-4F8D-A159-47ED22CD6536}" type="pres">
      <dgm:prSet presAssocID="{C490653B-A4B1-49AE-94DD-8F7EAB371FFF}" presName="connectorText" presStyleLbl="sibTrans2D1" presStyleIdx="1" presStyleCnt="5"/>
      <dgm:spPr/>
      <dgm:t>
        <a:bodyPr/>
        <a:lstStyle/>
        <a:p>
          <a:endParaRPr kumimoji="1" lang="ja-JP" altLang="en-US"/>
        </a:p>
      </dgm:t>
    </dgm:pt>
    <dgm:pt modelId="{B27D54CE-E72A-477A-9F07-24F4711B1D59}" type="pres">
      <dgm:prSet presAssocID="{E35B4E70-F43B-420C-8C47-9C655B2C3057}" presName="node" presStyleLbl="node1" presStyleIdx="1" presStyleCnt="5">
        <dgm:presLayoutVars>
          <dgm:bulletEnabled val="1"/>
        </dgm:presLayoutVars>
      </dgm:prSet>
      <dgm:spPr/>
      <dgm:t>
        <a:bodyPr/>
        <a:lstStyle/>
        <a:p>
          <a:endParaRPr kumimoji="1" lang="ja-JP" altLang="en-US"/>
        </a:p>
      </dgm:t>
    </dgm:pt>
    <dgm:pt modelId="{7A385EB3-F7EA-4033-B40B-25B5F771F843}" type="pres">
      <dgm:prSet presAssocID="{3AD65BB6-0204-45CD-96A3-1A64B5CAE0E6}" presName="parTrans" presStyleLbl="sibTrans2D1" presStyleIdx="2" presStyleCnt="5"/>
      <dgm:spPr/>
      <dgm:t>
        <a:bodyPr/>
        <a:lstStyle/>
        <a:p>
          <a:endParaRPr kumimoji="1" lang="ja-JP" altLang="en-US"/>
        </a:p>
      </dgm:t>
    </dgm:pt>
    <dgm:pt modelId="{6FC9C4E5-76E1-4822-B771-3851A8EF505A}" type="pres">
      <dgm:prSet presAssocID="{3AD65BB6-0204-45CD-96A3-1A64B5CAE0E6}" presName="connectorText" presStyleLbl="sibTrans2D1" presStyleIdx="2" presStyleCnt="5"/>
      <dgm:spPr/>
      <dgm:t>
        <a:bodyPr/>
        <a:lstStyle/>
        <a:p>
          <a:endParaRPr kumimoji="1" lang="ja-JP" altLang="en-US"/>
        </a:p>
      </dgm:t>
    </dgm:pt>
    <dgm:pt modelId="{47BAE574-6408-48FD-BD03-2CA6E01F470B}" type="pres">
      <dgm:prSet presAssocID="{BB2BED60-5674-4167-AB8F-B9246C3463CA}" presName="node" presStyleLbl="node1" presStyleIdx="2" presStyleCnt="5">
        <dgm:presLayoutVars>
          <dgm:bulletEnabled val="1"/>
        </dgm:presLayoutVars>
      </dgm:prSet>
      <dgm:spPr/>
      <dgm:t>
        <a:bodyPr/>
        <a:lstStyle/>
        <a:p>
          <a:endParaRPr kumimoji="1" lang="ja-JP" altLang="en-US"/>
        </a:p>
      </dgm:t>
    </dgm:pt>
    <dgm:pt modelId="{8B190193-1720-409C-A050-82602E697269}" type="pres">
      <dgm:prSet presAssocID="{AAACD468-D307-453B-91C1-C0DF374EFBEE}" presName="parTrans" presStyleLbl="sibTrans2D1" presStyleIdx="3" presStyleCnt="5"/>
      <dgm:spPr/>
      <dgm:t>
        <a:bodyPr/>
        <a:lstStyle/>
        <a:p>
          <a:endParaRPr kumimoji="1" lang="ja-JP" altLang="en-US"/>
        </a:p>
      </dgm:t>
    </dgm:pt>
    <dgm:pt modelId="{A35CE03B-6CE8-44F6-8705-15C016285ACD}" type="pres">
      <dgm:prSet presAssocID="{AAACD468-D307-453B-91C1-C0DF374EFBEE}" presName="connectorText" presStyleLbl="sibTrans2D1" presStyleIdx="3" presStyleCnt="5"/>
      <dgm:spPr/>
      <dgm:t>
        <a:bodyPr/>
        <a:lstStyle/>
        <a:p>
          <a:endParaRPr kumimoji="1" lang="ja-JP" altLang="en-US"/>
        </a:p>
      </dgm:t>
    </dgm:pt>
    <dgm:pt modelId="{64B0AFB0-DBC0-4499-8CFB-B7B8B3228777}" type="pres">
      <dgm:prSet presAssocID="{9DFB6F0C-7D85-40DA-B0B0-9EB3E49685E1}" presName="node" presStyleLbl="node1" presStyleIdx="3" presStyleCnt="5">
        <dgm:presLayoutVars>
          <dgm:bulletEnabled val="1"/>
        </dgm:presLayoutVars>
      </dgm:prSet>
      <dgm:spPr/>
      <dgm:t>
        <a:bodyPr/>
        <a:lstStyle/>
        <a:p>
          <a:endParaRPr kumimoji="1" lang="ja-JP" altLang="en-US"/>
        </a:p>
      </dgm:t>
    </dgm:pt>
    <dgm:pt modelId="{4F97416B-66F7-4D75-BE7A-A3F55CF45010}" type="pres">
      <dgm:prSet presAssocID="{79684C03-7B97-4E14-B100-FDC8FB0E3264}" presName="parTrans" presStyleLbl="sibTrans2D1" presStyleIdx="4" presStyleCnt="5"/>
      <dgm:spPr/>
      <dgm:t>
        <a:bodyPr/>
        <a:lstStyle/>
        <a:p>
          <a:endParaRPr kumimoji="1" lang="ja-JP" altLang="en-US"/>
        </a:p>
      </dgm:t>
    </dgm:pt>
    <dgm:pt modelId="{AD6D1D0B-4CB2-46D6-8CD4-B4F547745E32}" type="pres">
      <dgm:prSet presAssocID="{79684C03-7B97-4E14-B100-FDC8FB0E3264}" presName="connectorText" presStyleLbl="sibTrans2D1" presStyleIdx="4" presStyleCnt="5"/>
      <dgm:spPr/>
      <dgm:t>
        <a:bodyPr/>
        <a:lstStyle/>
        <a:p>
          <a:endParaRPr kumimoji="1" lang="ja-JP" altLang="en-US"/>
        </a:p>
      </dgm:t>
    </dgm:pt>
    <dgm:pt modelId="{14544CC7-56DB-4A81-A7A1-8B74BAEAEF42}" type="pres">
      <dgm:prSet presAssocID="{3E4B2410-E290-4FAA-99ED-E067198F9F82}" presName="node" presStyleLbl="node1" presStyleIdx="4" presStyleCnt="5">
        <dgm:presLayoutVars>
          <dgm:bulletEnabled val="1"/>
        </dgm:presLayoutVars>
      </dgm:prSet>
      <dgm:spPr/>
      <dgm:t>
        <a:bodyPr/>
        <a:lstStyle/>
        <a:p>
          <a:endParaRPr kumimoji="1" lang="ja-JP" altLang="en-US"/>
        </a:p>
      </dgm:t>
    </dgm:pt>
  </dgm:ptLst>
  <dgm:cxnLst>
    <dgm:cxn modelId="{C6DDDA3F-3063-2C48-B5FB-5969607D1111}" type="presOf" srcId="{C490653B-A4B1-49AE-94DD-8F7EAB371FFF}" destId="{A34F7975-7A86-4751-A4E3-1699A37153E5}" srcOrd="0" destOrd="0" presId="urn:microsoft.com/office/officeart/2005/8/layout/radial5"/>
    <dgm:cxn modelId="{C4038CBD-19E3-8741-A3F3-CB13AC32BCAE}" type="presOf" srcId="{AAACD468-D307-453B-91C1-C0DF374EFBEE}" destId="{8B190193-1720-409C-A050-82602E697269}" srcOrd="0" destOrd="0" presId="urn:microsoft.com/office/officeart/2005/8/layout/radial5"/>
    <dgm:cxn modelId="{80F64DF5-3251-4A40-8F22-20254F637E4F}" type="presOf" srcId="{C490653B-A4B1-49AE-94DD-8F7EAB371FFF}" destId="{88E9989F-F34F-4F8D-A159-47ED22CD6536}" srcOrd="1" destOrd="0" presId="urn:microsoft.com/office/officeart/2005/8/layout/radial5"/>
    <dgm:cxn modelId="{339BCA17-700A-3244-9D2F-D17F8AFBF3CB}" type="presOf" srcId="{9E646800-70AD-484E-A0BE-1872255ECDB9}" destId="{55E2810D-C1E3-4E4D-9DAE-5C98A59509A3}" srcOrd="0" destOrd="0" presId="urn:microsoft.com/office/officeart/2005/8/layout/radial5"/>
    <dgm:cxn modelId="{CECA6251-076F-4DD2-B9D8-489F9963CE8F}" srcId="{ABCD77F9-30DB-4EA9-B491-204EFB1AE8DD}" destId="{9E646800-70AD-484E-A0BE-1872255ECDB9}" srcOrd="0" destOrd="0" parTransId="{1368E569-D9A4-433F-8A4E-DE0B74E9E75B}" sibTransId="{D9210027-FED4-473C-98F5-A4DA6FB3DD6C}"/>
    <dgm:cxn modelId="{C7EF5A84-3ED4-4612-A3A9-5DF3DC0AC5DB}" srcId="{9E646800-70AD-484E-A0BE-1872255ECDB9}" destId="{E35B4E70-F43B-420C-8C47-9C655B2C3057}" srcOrd="1" destOrd="0" parTransId="{C490653B-A4B1-49AE-94DD-8F7EAB371FFF}" sibTransId="{7A9234E0-F70C-42D4-AEBF-014C9D0C68B5}"/>
    <dgm:cxn modelId="{9F192E55-3D12-F44D-966D-3589FBEE2084}" type="presOf" srcId="{3E4B2410-E290-4FAA-99ED-E067198F9F82}" destId="{14544CC7-56DB-4A81-A7A1-8B74BAEAEF42}" srcOrd="0" destOrd="0" presId="urn:microsoft.com/office/officeart/2005/8/layout/radial5"/>
    <dgm:cxn modelId="{85A67557-0607-8347-A4F9-9C76B49F3E84}" type="presOf" srcId="{3AD65BB6-0204-45CD-96A3-1A64B5CAE0E6}" destId="{7A385EB3-F7EA-4033-B40B-25B5F771F843}" srcOrd="0" destOrd="0" presId="urn:microsoft.com/office/officeart/2005/8/layout/radial5"/>
    <dgm:cxn modelId="{038F2A5F-CB71-4FE9-8BB4-84384009959F}" srcId="{9E646800-70AD-484E-A0BE-1872255ECDB9}" destId="{DBF5040E-CE73-4194-A85D-12E51E3B0F8D}" srcOrd="0" destOrd="0" parTransId="{1D277317-FDAC-43AB-A56A-15306E1DC9B2}" sibTransId="{E0E4F03B-4004-4E85-A54F-3435A2028523}"/>
    <dgm:cxn modelId="{BB6861E0-1518-9F4F-91FE-1EB06875D353}" type="presOf" srcId="{BB2BED60-5674-4167-AB8F-B9246C3463CA}" destId="{47BAE574-6408-48FD-BD03-2CA6E01F470B}" srcOrd="0" destOrd="0" presId="urn:microsoft.com/office/officeart/2005/8/layout/radial5"/>
    <dgm:cxn modelId="{4397C53D-120B-E745-ACA0-BCC7AACAB7B7}" type="presOf" srcId="{DBF5040E-CE73-4194-A85D-12E51E3B0F8D}" destId="{84D02362-9143-4FBD-ABCF-07B4FC821032}" srcOrd="0" destOrd="0" presId="urn:microsoft.com/office/officeart/2005/8/layout/radial5"/>
    <dgm:cxn modelId="{FBBC634F-3443-E847-8B22-498C66A051DD}" type="presOf" srcId="{ABCD77F9-30DB-4EA9-B491-204EFB1AE8DD}" destId="{3406163C-5BEF-43A0-9431-2B0911B2A970}" srcOrd="0" destOrd="0" presId="urn:microsoft.com/office/officeart/2005/8/layout/radial5"/>
    <dgm:cxn modelId="{C78FFAF6-C942-D145-B831-61798EC41298}" type="presOf" srcId="{3AD65BB6-0204-45CD-96A3-1A64B5CAE0E6}" destId="{6FC9C4E5-76E1-4822-B771-3851A8EF505A}" srcOrd="1" destOrd="0" presId="urn:microsoft.com/office/officeart/2005/8/layout/radial5"/>
    <dgm:cxn modelId="{7086B6FD-B8FD-42E8-9F37-745C5EDFCF1C}" srcId="{9E646800-70AD-484E-A0BE-1872255ECDB9}" destId="{9DFB6F0C-7D85-40DA-B0B0-9EB3E49685E1}" srcOrd="3" destOrd="0" parTransId="{AAACD468-D307-453B-91C1-C0DF374EFBEE}" sibTransId="{A63534A3-8F01-4A48-9BD4-178C0C11E8A3}"/>
    <dgm:cxn modelId="{96D0788A-5138-4981-B357-1F0FF88BA246}" srcId="{9E646800-70AD-484E-A0BE-1872255ECDB9}" destId="{3E4B2410-E290-4FAA-99ED-E067198F9F82}" srcOrd="4" destOrd="0" parTransId="{79684C03-7B97-4E14-B100-FDC8FB0E3264}" sibTransId="{8C15808A-CCBD-4329-AEE9-BEA63B92CC0A}"/>
    <dgm:cxn modelId="{57945AEB-5A3B-B349-A5C6-562C0EFBB49C}" type="presOf" srcId="{AAACD468-D307-453B-91C1-C0DF374EFBEE}" destId="{A35CE03B-6CE8-44F6-8705-15C016285ACD}" srcOrd="1" destOrd="0" presId="urn:microsoft.com/office/officeart/2005/8/layout/radial5"/>
    <dgm:cxn modelId="{99474C97-F9CC-6640-8E2B-E6A6F31DC6CE}" type="presOf" srcId="{79684C03-7B97-4E14-B100-FDC8FB0E3264}" destId="{4F97416B-66F7-4D75-BE7A-A3F55CF45010}" srcOrd="0" destOrd="0" presId="urn:microsoft.com/office/officeart/2005/8/layout/radial5"/>
    <dgm:cxn modelId="{74A6A05D-3D1B-E748-B8B4-3EC244D30673}" type="presOf" srcId="{1D277317-FDAC-43AB-A56A-15306E1DC9B2}" destId="{D4B59A90-48D8-44A3-9990-8D9627429A5B}" srcOrd="1" destOrd="0" presId="urn:microsoft.com/office/officeart/2005/8/layout/radial5"/>
    <dgm:cxn modelId="{9E07C7E1-CEE8-8C4A-89CC-EDB015CE7A64}" type="presOf" srcId="{E35B4E70-F43B-420C-8C47-9C655B2C3057}" destId="{B27D54CE-E72A-477A-9F07-24F4711B1D59}" srcOrd="0" destOrd="0" presId="urn:microsoft.com/office/officeart/2005/8/layout/radial5"/>
    <dgm:cxn modelId="{5E2036AE-8A4E-BF40-9450-D53C6F7F3623}" type="presOf" srcId="{1D277317-FDAC-43AB-A56A-15306E1DC9B2}" destId="{480FF981-741F-47BB-94FE-F55CA62C0C22}" srcOrd="0" destOrd="0" presId="urn:microsoft.com/office/officeart/2005/8/layout/radial5"/>
    <dgm:cxn modelId="{F3366B74-0C96-754D-8164-D47AB1996FD4}" type="presOf" srcId="{9DFB6F0C-7D85-40DA-B0B0-9EB3E49685E1}" destId="{64B0AFB0-DBC0-4499-8CFB-B7B8B3228777}" srcOrd="0" destOrd="0" presId="urn:microsoft.com/office/officeart/2005/8/layout/radial5"/>
    <dgm:cxn modelId="{A2AA3E44-24DE-5641-8825-63F5595985BC}" type="presOf" srcId="{79684C03-7B97-4E14-B100-FDC8FB0E3264}" destId="{AD6D1D0B-4CB2-46D6-8CD4-B4F547745E32}" srcOrd="1" destOrd="0" presId="urn:microsoft.com/office/officeart/2005/8/layout/radial5"/>
    <dgm:cxn modelId="{53B0EC82-E04F-4278-95B0-46C485D95DCE}" srcId="{9E646800-70AD-484E-A0BE-1872255ECDB9}" destId="{BB2BED60-5674-4167-AB8F-B9246C3463CA}" srcOrd="2" destOrd="0" parTransId="{3AD65BB6-0204-45CD-96A3-1A64B5CAE0E6}" sibTransId="{166D22E7-7AFF-4042-AB8A-1DCA9EAA6BC9}"/>
    <dgm:cxn modelId="{368216F9-84E6-9247-B1C5-295C1B9C94FD}" type="presParOf" srcId="{3406163C-5BEF-43A0-9431-2B0911B2A970}" destId="{55E2810D-C1E3-4E4D-9DAE-5C98A59509A3}" srcOrd="0" destOrd="0" presId="urn:microsoft.com/office/officeart/2005/8/layout/radial5"/>
    <dgm:cxn modelId="{FBFEBCA2-DC66-ED4E-993B-CD0FA0C21C38}" type="presParOf" srcId="{3406163C-5BEF-43A0-9431-2B0911B2A970}" destId="{480FF981-741F-47BB-94FE-F55CA62C0C22}" srcOrd="1" destOrd="0" presId="urn:microsoft.com/office/officeart/2005/8/layout/radial5"/>
    <dgm:cxn modelId="{4DE7CF97-798C-DC40-8F51-DF098DEB8F78}" type="presParOf" srcId="{480FF981-741F-47BB-94FE-F55CA62C0C22}" destId="{D4B59A90-48D8-44A3-9990-8D9627429A5B}" srcOrd="0" destOrd="0" presId="urn:microsoft.com/office/officeart/2005/8/layout/radial5"/>
    <dgm:cxn modelId="{42F1469B-4D98-8740-B6B5-9D1D4B7D8C1D}" type="presParOf" srcId="{3406163C-5BEF-43A0-9431-2B0911B2A970}" destId="{84D02362-9143-4FBD-ABCF-07B4FC821032}" srcOrd="2" destOrd="0" presId="urn:microsoft.com/office/officeart/2005/8/layout/radial5"/>
    <dgm:cxn modelId="{9E6B7127-9FD4-AE46-9B82-987285006110}" type="presParOf" srcId="{3406163C-5BEF-43A0-9431-2B0911B2A970}" destId="{A34F7975-7A86-4751-A4E3-1699A37153E5}" srcOrd="3" destOrd="0" presId="urn:microsoft.com/office/officeart/2005/8/layout/radial5"/>
    <dgm:cxn modelId="{CD18C479-FA63-BE4A-83AD-0C3DBC9997E0}" type="presParOf" srcId="{A34F7975-7A86-4751-A4E3-1699A37153E5}" destId="{88E9989F-F34F-4F8D-A159-47ED22CD6536}" srcOrd="0" destOrd="0" presId="urn:microsoft.com/office/officeart/2005/8/layout/radial5"/>
    <dgm:cxn modelId="{E0DBBC13-DDF3-CA4E-B716-53D55A315595}" type="presParOf" srcId="{3406163C-5BEF-43A0-9431-2B0911B2A970}" destId="{B27D54CE-E72A-477A-9F07-24F4711B1D59}" srcOrd="4" destOrd="0" presId="urn:microsoft.com/office/officeart/2005/8/layout/radial5"/>
    <dgm:cxn modelId="{D1E4B462-B983-A240-BB58-973F51770C51}" type="presParOf" srcId="{3406163C-5BEF-43A0-9431-2B0911B2A970}" destId="{7A385EB3-F7EA-4033-B40B-25B5F771F843}" srcOrd="5" destOrd="0" presId="urn:microsoft.com/office/officeart/2005/8/layout/radial5"/>
    <dgm:cxn modelId="{E927C9B6-32BA-F246-94BF-A09DDD289F1D}" type="presParOf" srcId="{7A385EB3-F7EA-4033-B40B-25B5F771F843}" destId="{6FC9C4E5-76E1-4822-B771-3851A8EF505A}" srcOrd="0" destOrd="0" presId="urn:microsoft.com/office/officeart/2005/8/layout/radial5"/>
    <dgm:cxn modelId="{33F4D48B-2F28-7A4D-9CFD-731DF0E419D9}" type="presParOf" srcId="{3406163C-5BEF-43A0-9431-2B0911B2A970}" destId="{47BAE574-6408-48FD-BD03-2CA6E01F470B}" srcOrd="6" destOrd="0" presId="urn:microsoft.com/office/officeart/2005/8/layout/radial5"/>
    <dgm:cxn modelId="{FE8791FE-5475-8242-BBA1-A0F940B5653C}" type="presParOf" srcId="{3406163C-5BEF-43A0-9431-2B0911B2A970}" destId="{8B190193-1720-409C-A050-82602E697269}" srcOrd="7" destOrd="0" presId="urn:microsoft.com/office/officeart/2005/8/layout/radial5"/>
    <dgm:cxn modelId="{5DD402A3-12B0-8E49-A189-5DFEDADC65E5}" type="presParOf" srcId="{8B190193-1720-409C-A050-82602E697269}" destId="{A35CE03B-6CE8-44F6-8705-15C016285ACD}" srcOrd="0" destOrd="0" presId="urn:microsoft.com/office/officeart/2005/8/layout/radial5"/>
    <dgm:cxn modelId="{E2F59DFD-86B4-9C44-A373-0EBD0C165814}" type="presParOf" srcId="{3406163C-5BEF-43A0-9431-2B0911B2A970}" destId="{64B0AFB0-DBC0-4499-8CFB-B7B8B3228777}" srcOrd="8" destOrd="0" presId="urn:microsoft.com/office/officeart/2005/8/layout/radial5"/>
    <dgm:cxn modelId="{D4256732-DA55-0545-988F-71837063CC14}" type="presParOf" srcId="{3406163C-5BEF-43A0-9431-2B0911B2A970}" destId="{4F97416B-66F7-4D75-BE7A-A3F55CF45010}" srcOrd="9" destOrd="0" presId="urn:microsoft.com/office/officeart/2005/8/layout/radial5"/>
    <dgm:cxn modelId="{53BECB64-826B-B44A-B0A0-A27BDAFA8ED9}" type="presParOf" srcId="{4F97416B-66F7-4D75-BE7A-A3F55CF45010}" destId="{AD6D1D0B-4CB2-46D6-8CD4-B4F547745E32}" srcOrd="0" destOrd="0" presId="urn:microsoft.com/office/officeart/2005/8/layout/radial5"/>
    <dgm:cxn modelId="{FAAA123B-5238-3A44-87B5-C47C36962485}" type="presParOf" srcId="{3406163C-5BEF-43A0-9431-2B0911B2A970}" destId="{14544CC7-56DB-4A81-A7A1-8B74BAEAEF42}"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DF7B2-68AC-4BAD-A9D0-1CE958D19CA1}">
      <dsp:nvSpPr>
        <dsp:cNvPr id="0" name=""/>
        <dsp:cNvSpPr/>
      </dsp:nvSpPr>
      <dsp:spPr>
        <a:xfrm>
          <a:off x="3070774" y="3128478"/>
          <a:ext cx="2128156" cy="21281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kumimoji="1" lang="ja-JP" altLang="en-US" sz="2000" kern="1200"/>
            <a:t>クラウド</a:t>
          </a:r>
          <a:endParaRPr kumimoji="1" lang="en-US" altLang="ja-JP" sz="2000" kern="1200"/>
        </a:p>
        <a:p>
          <a:pPr lvl="0" algn="ctr" defTabSz="889000">
            <a:lnSpc>
              <a:spcPct val="90000"/>
            </a:lnSpc>
            <a:spcBef>
              <a:spcPct val="0"/>
            </a:spcBef>
            <a:spcAft>
              <a:spcPct val="35000"/>
            </a:spcAft>
          </a:pPr>
          <a:r>
            <a:rPr kumimoji="1" lang="ja-JP" altLang="en-US" sz="2000" kern="1200"/>
            <a:t>クライアント</a:t>
          </a:r>
          <a:endParaRPr kumimoji="1" lang="ja-JP" altLang="en-US" sz="2000" kern="1200" dirty="0"/>
        </a:p>
      </dsp:txBody>
      <dsp:txXfrm>
        <a:off x="3382435" y="3440139"/>
        <a:ext cx="1504834" cy="1504834"/>
      </dsp:txXfrm>
    </dsp:sp>
    <dsp:sp modelId="{AAA5F639-F923-4482-8BF0-DC33D3EADBB7}">
      <dsp:nvSpPr>
        <dsp:cNvPr id="0" name=""/>
        <dsp:cNvSpPr/>
      </dsp:nvSpPr>
      <dsp:spPr>
        <a:xfrm rot="10800000">
          <a:off x="1011507" y="3889294"/>
          <a:ext cx="1946006" cy="60652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A33726-885F-4691-B8A2-A1DA98C7C58D}">
      <dsp:nvSpPr>
        <dsp:cNvPr id="0" name=""/>
        <dsp:cNvSpPr/>
      </dsp:nvSpPr>
      <dsp:spPr>
        <a:xfrm>
          <a:off x="633" y="3383857"/>
          <a:ext cx="2021749" cy="161739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フル機能</a:t>
          </a:r>
          <a:r>
            <a:rPr kumimoji="1" lang="en-US" altLang="ja-JP" sz="2000" kern="1200"/>
            <a:t/>
          </a:r>
          <a:br>
            <a:rPr kumimoji="1" lang="en-US" altLang="ja-JP" sz="2000" kern="1200"/>
          </a:br>
          <a:r>
            <a:rPr kumimoji="1" lang="ja-JP" altLang="en-US" sz="2000" kern="1200"/>
            <a:t>ブラウザの</a:t>
          </a:r>
          <a:r>
            <a:rPr kumimoji="1" lang="en-US" altLang="ja-JP" sz="2000" kern="1200"/>
            <a:t/>
          </a:r>
          <a:br>
            <a:rPr kumimoji="1" lang="en-US" altLang="ja-JP" sz="2000" kern="1200"/>
          </a:br>
          <a:r>
            <a:rPr kumimoji="1" lang="ja-JP" altLang="en-US" sz="2000" kern="1200"/>
            <a:t>サポート</a:t>
          </a:r>
          <a:endParaRPr kumimoji="1" lang="ja-JP" altLang="en-US" sz="2000" kern="1200" dirty="0"/>
        </a:p>
      </dsp:txBody>
      <dsp:txXfrm>
        <a:off x="48005" y="3431229"/>
        <a:ext cx="1927005" cy="1522655"/>
      </dsp:txXfrm>
    </dsp:sp>
    <dsp:sp modelId="{04DEF87B-851F-4129-8317-55940FE8E9C3}">
      <dsp:nvSpPr>
        <dsp:cNvPr id="0" name=""/>
        <dsp:cNvSpPr/>
      </dsp:nvSpPr>
      <dsp:spPr>
        <a:xfrm rot="13500000">
          <a:off x="1641328" y="2368773"/>
          <a:ext cx="1946006" cy="606524"/>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DC64A5-E065-4C81-BBA8-30C7F4F61BAE}">
      <dsp:nvSpPr>
        <dsp:cNvPr id="0" name=""/>
        <dsp:cNvSpPr/>
      </dsp:nvSpPr>
      <dsp:spPr>
        <a:xfrm>
          <a:off x="915439" y="1175319"/>
          <a:ext cx="2021749" cy="161739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デバイスの進化・</a:t>
          </a:r>
          <a:r>
            <a:rPr kumimoji="1" lang="en-US" altLang="ja-JP" sz="2000" kern="1200"/>
            <a:t/>
          </a:r>
          <a:br>
            <a:rPr kumimoji="1" lang="en-US" altLang="ja-JP" sz="2000" kern="1200"/>
          </a:br>
          <a:r>
            <a:rPr kumimoji="1" lang="ja-JP" altLang="en-US" sz="2000" kern="1200"/>
            <a:t>小型化</a:t>
          </a:r>
          <a:endParaRPr kumimoji="1" lang="ja-JP" altLang="en-US" sz="2000" kern="1200" dirty="0"/>
        </a:p>
      </dsp:txBody>
      <dsp:txXfrm>
        <a:off x="962811" y="1222691"/>
        <a:ext cx="1927005" cy="1522655"/>
      </dsp:txXfrm>
    </dsp:sp>
    <dsp:sp modelId="{5E62FB72-4360-4A2E-842F-3D65B442BB49}">
      <dsp:nvSpPr>
        <dsp:cNvPr id="0" name=""/>
        <dsp:cNvSpPr/>
      </dsp:nvSpPr>
      <dsp:spPr>
        <a:xfrm rot="16200000">
          <a:off x="3161849" y="1738953"/>
          <a:ext cx="1946006" cy="606524"/>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6508DE-335D-43E1-9B90-53D85E8123E0}">
      <dsp:nvSpPr>
        <dsp:cNvPr id="0" name=""/>
        <dsp:cNvSpPr/>
      </dsp:nvSpPr>
      <dsp:spPr>
        <a:xfrm>
          <a:off x="3123977" y="260512"/>
          <a:ext cx="2021749" cy="161739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モバイル通信の</a:t>
          </a:r>
          <a:r>
            <a:rPr kumimoji="1" lang="en-US" altLang="ja-JP" sz="2000" kern="1200"/>
            <a:t/>
          </a:r>
          <a:br>
            <a:rPr kumimoji="1" lang="en-US" altLang="ja-JP" sz="2000" kern="1200"/>
          </a:br>
          <a:r>
            <a:rPr kumimoji="1" lang="ja-JP" altLang="en-US" sz="2000" kern="1200"/>
            <a:t>高速化</a:t>
          </a:r>
          <a:endParaRPr kumimoji="1" lang="ja-JP" altLang="en-US" sz="2000" kern="1200" dirty="0"/>
        </a:p>
      </dsp:txBody>
      <dsp:txXfrm>
        <a:off x="3171349" y="307884"/>
        <a:ext cx="1927005" cy="1522655"/>
      </dsp:txXfrm>
    </dsp:sp>
    <dsp:sp modelId="{6CFCA367-2498-49BE-97FF-2154529EBDE2}">
      <dsp:nvSpPr>
        <dsp:cNvPr id="0" name=""/>
        <dsp:cNvSpPr/>
      </dsp:nvSpPr>
      <dsp:spPr>
        <a:xfrm rot="18900000">
          <a:off x="4682370" y="2368773"/>
          <a:ext cx="1946006" cy="60652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5688B6-37B5-4201-B182-5C6A05D2364D}">
      <dsp:nvSpPr>
        <dsp:cNvPr id="0" name=""/>
        <dsp:cNvSpPr/>
      </dsp:nvSpPr>
      <dsp:spPr>
        <a:xfrm>
          <a:off x="5332516" y="1175319"/>
          <a:ext cx="2021749" cy="161739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クラウドサービスの進化</a:t>
          </a:r>
          <a:endParaRPr kumimoji="1" lang="en-US" altLang="ja-JP" sz="2000" kern="1200"/>
        </a:p>
        <a:p>
          <a:pPr lvl="0" algn="ctr" defTabSz="889000">
            <a:lnSpc>
              <a:spcPct val="90000"/>
            </a:lnSpc>
            <a:spcBef>
              <a:spcPct val="0"/>
            </a:spcBef>
            <a:spcAft>
              <a:spcPct val="35000"/>
            </a:spcAft>
          </a:pPr>
          <a:r>
            <a:rPr kumimoji="1" lang="en-US" altLang="ja-JP" sz="2000" kern="1200"/>
            <a:t>(Web2.0)</a:t>
          </a:r>
          <a:endParaRPr kumimoji="1" lang="ja-JP" altLang="en-US" sz="2000" kern="1200" dirty="0"/>
        </a:p>
      </dsp:txBody>
      <dsp:txXfrm>
        <a:off x="5379888" y="1222691"/>
        <a:ext cx="1927005" cy="1522655"/>
      </dsp:txXfrm>
    </dsp:sp>
    <dsp:sp modelId="{33A7567F-FDE1-4921-9BEC-ABAE0AE8CE78}">
      <dsp:nvSpPr>
        <dsp:cNvPr id="0" name=""/>
        <dsp:cNvSpPr/>
      </dsp:nvSpPr>
      <dsp:spPr>
        <a:xfrm>
          <a:off x="5312190" y="3889294"/>
          <a:ext cx="1946006" cy="606524"/>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1977E-C97A-42A6-A93D-314F0F405BD4}">
      <dsp:nvSpPr>
        <dsp:cNvPr id="0" name=""/>
        <dsp:cNvSpPr/>
      </dsp:nvSpPr>
      <dsp:spPr>
        <a:xfrm>
          <a:off x="6247322" y="3383857"/>
          <a:ext cx="2021749" cy="1617399"/>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kumimoji="1" lang="ja-JP" altLang="en-US" sz="2000" kern="1200"/>
            <a:t>クラウドへの</a:t>
          </a:r>
          <a:r>
            <a:rPr kumimoji="1" lang="en-US" altLang="ja-JP" sz="2000" kern="1200"/>
            <a:t/>
          </a:r>
          <a:br>
            <a:rPr kumimoji="1" lang="en-US" altLang="ja-JP" sz="2000" kern="1200"/>
          </a:br>
          <a:r>
            <a:rPr kumimoji="1" lang="ja-JP" altLang="en-US" sz="2000" kern="1200"/>
            <a:t>負荷分散</a:t>
          </a:r>
          <a:endParaRPr kumimoji="1" lang="ja-JP" altLang="en-US" sz="2000" kern="1200" dirty="0"/>
        </a:p>
      </dsp:txBody>
      <dsp:txXfrm>
        <a:off x="6294694" y="3431229"/>
        <a:ext cx="1927005" cy="1522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2810D-C1E3-4E4D-9DAE-5C98A59509A3}">
      <dsp:nvSpPr>
        <dsp:cNvPr id="0" name=""/>
        <dsp:cNvSpPr/>
      </dsp:nvSpPr>
      <dsp:spPr>
        <a:xfrm>
          <a:off x="3186722" y="2075695"/>
          <a:ext cx="1480234" cy="14802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lvl="0" algn="ctr" defTabSz="2711450">
            <a:lnSpc>
              <a:spcPct val="90000"/>
            </a:lnSpc>
            <a:spcBef>
              <a:spcPct val="0"/>
            </a:spcBef>
            <a:spcAft>
              <a:spcPct val="35000"/>
            </a:spcAft>
          </a:pPr>
          <a:r>
            <a:rPr kumimoji="1" lang="en-US" altLang="ja-JP" sz="6100" kern="1200" dirty="0"/>
            <a:t>5G</a:t>
          </a:r>
          <a:endParaRPr kumimoji="1" lang="ja-JP" altLang="en-US" sz="6100" kern="1200" dirty="0"/>
        </a:p>
      </dsp:txBody>
      <dsp:txXfrm>
        <a:off x="3403497" y="2292470"/>
        <a:ext cx="1046684" cy="1046684"/>
      </dsp:txXfrm>
    </dsp:sp>
    <dsp:sp modelId="{480FF981-741F-47BB-94FE-F55CA62C0C22}">
      <dsp:nvSpPr>
        <dsp:cNvPr id="0" name=""/>
        <dsp:cNvSpPr/>
      </dsp:nvSpPr>
      <dsp:spPr>
        <a:xfrm rot="16200000">
          <a:off x="3769854" y="1536741"/>
          <a:ext cx="313971" cy="50327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a:off x="3816950" y="1684493"/>
        <a:ext cx="219780" cy="301967"/>
      </dsp:txXfrm>
    </dsp:sp>
    <dsp:sp modelId="{84D02362-9143-4FBD-ABCF-07B4FC821032}">
      <dsp:nvSpPr>
        <dsp:cNvPr id="0" name=""/>
        <dsp:cNvSpPr/>
      </dsp:nvSpPr>
      <dsp:spPr>
        <a:xfrm>
          <a:off x="3186722" y="3062"/>
          <a:ext cx="1480234" cy="148023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大容量化</a:t>
          </a:r>
        </a:p>
      </dsp:txBody>
      <dsp:txXfrm>
        <a:off x="3403497" y="219837"/>
        <a:ext cx="1046684" cy="1046684"/>
      </dsp:txXfrm>
    </dsp:sp>
    <dsp:sp modelId="{A34F7975-7A86-4751-A4E3-1699A37153E5}">
      <dsp:nvSpPr>
        <dsp:cNvPr id="0" name=""/>
        <dsp:cNvSpPr/>
      </dsp:nvSpPr>
      <dsp:spPr>
        <a:xfrm rot="20520000">
          <a:off x="4746998" y="2246678"/>
          <a:ext cx="313971" cy="50327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a:off x="4749303" y="2361887"/>
        <a:ext cx="219780" cy="301967"/>
      </dsp:txXfrm>
    </dsp:sp>
    <dsp:sp modelId="{B27D54CE-E72A-477A-9F07-24F4711B1D59}">
      <dsp:nvSpPr>
        <dsp:cNvPr id="0" name=""/>
        <dsp:cNvSpPr/>
      </dsp:nvSpPr>
      <dsp:spPr>
        <a:xfrm>
          <a:off x="5157913" y="1435216"/>
          <a:ext cx="1480234" cy="148023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高速化</a:t>
          </a:r>
        </a:p>
      </dsp:txBody>
      <dsp:txXfrm>
        <a:off x="5374688" y="1651991"/>
        <a:ext cx="1046684" cy="1046684"/>
      </dsp:txXfrm>
    </dsp:sp>
    <dsp:sp modelId="{7A385EB3-F7EA-4033-B40B-25B5F771F843}">
      <dsp:nvSpPr>
        <dsp:cNvPr id="0" name=""/>
        <dsp:cNvSpPr/>
      </dsp:nvSpPr>
      <dsp:spPr>
        <a:xfrm rot="3240000">
          <a:off x="4373762" y="3395381"/>
          <a:ext cx="313971" cy="50327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a:off x="4393175" y="3457936"/>
        <a:ext cx="219780" cy="301967"/>
      </dsp:txXfrm>
    </dsp:sp>
    <dsp:sp modelId="{47BAE574-6408-48FD-BD03-2CA6E01F470B}">
      <dsp:nvSpPr>
        <dsp:cNvPr id="0" name=""/>
        <dsp:cNvSpPr/>
      </dsp:nvSpPr>
      <dsp:spPr>
        <a:xfrm>
          <a:off x="4404985" y="3752490"/>
          <a:ext cx="1480234" cy="148023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同時接続</a:t>
          </a:r>
        </a:p>
      </dsp:txBody>
      <dsp:txXfrm>
        <a:off x="4621760" y="3969265"/>
        <a:ext cx="1046684" cy="1046684"/>
      </dsp:txXfrm>
    </dsp:sp>
    <dsp:sp modelId="{8B190193-1720-409C-A050-82602E697269}">
      <dsp:nvSpPr>
        <dsp:cNvPr id="0" name=""/>
        <dsp:cNvSpPr/>
      </dsp:nvSpPr>
      <dsp:spPr>
        <a:xfrm rot="7560000">
          <a:off x="3165945" y="3395381"/>
          <a:ext cx="313971" cy="50327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rot="10800000">
        <a:off x="3240723" y="3457936"/>
        <a:ext cx="219780" cy="301967"/>
      </dsp:txXfrm>
    </dsp:sp>
    <dsp:sp modelId="{64B0AFB0-DBC0-4499-8CFB-B7B8B3228777}">
      <dsp:nvSpPr>
        <dsp:cNvPr id="0" name=""/>
        <dsp:cNvSpPr/>
      </dsp:nvSpPr>
      <dsp:spPr>
        <a:xfrm>
          <a:off x="1968459" y="3752490"/>
          <a:ext cx="1480234" cy="148023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a:t>低遅延化</a:t>
          </a:r>
          <a:endParaRPr kumimoji="1" lang="ja-JP" altLang="en-US" sz="1800" kern="1200" dirty="0"/>
        </a:p>
      </dsp:txBody>
      <dsp:txXfrm>
        <a:off x="2185234" y="3969265"/>
        <a:ext cx="1046684" cy="1046684"/>
      </dsp:txXfrm>
    </dsp:sp>
    <dsp:sp modelId="{4F97416B-66F7-4D75-BE7A-A3F55CF45010}">
      <dsp:nvSpPr>
        <dsp:cNvPr id="0" name=""/>
        <dsp:cNvSpPr/>
      </dsp:nvSpPr>
      <dsp:spPr>
        <a:xfrm rot="11880000">
          <a:off x="2792710" y="2246678"/>
          <a:ext cx="313971" cy="50327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kumimoji="1" lang="ja-JP" altLang="en-US" sz="2100" kern="1200"/>
        </a:p>
      </dsp:txBody>
      <dsp:txXfrm rot="10800000">
        <a:off x="2884596" y="2361887"/>
        <a:ext cx="219780" cy="301967"/>
      </dsp:txXfrm>
    </dsp:sp>
    <dsp:sp modelId="{14544CC7-56DB-4A81-A7A1-8B74BAEAEF42}">
      <dsp:nvSpPr>
        <dsp:cNvPr id="0" name=""/>
        <dsp:cNvSpPr/>
      </dsp:nvSpPr>
      <dsp:spPr>
        <a:xfrm>
          <a:off x="1215531" y="1435216"/>
          <a:ext cx="1480234" cy="148023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低コスト</a:t>
          </a:r>
          <a:endParaRPr kumimoji="1" lang="en-US" altLang="ja-JP" sz="1800" kern="1200" dirty="0"/>
        </a:p>
        <a:p>
          <a:pPr lvl="0" algn="ctr" defTabSz="800100">
            <a:lnSpc>
              <a:spcPct val="90000"/>
            </a:lnSpc>
            <a:spcBef>
              <a:spcPct val="0"/>
            </a:spcBef>
            <a:spcAft>
              <a:spcPct val="35000"/>
            </a:spcAft>
          </a:pPr>
          <a:r>
            <a:rPr kumimoji="1" lang="ja-JP" altLang="en-US" sz="1800" kern="1200" dirty="0"/>
            <a:t>省電力</a:t>
          </a:r>
        </a:p>
      </dsp:txBody>
      <dsp:txXfrm>
        <a:off x="1432306" y="1651991"/>
        <a:ext cx="1046684" cy="104668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2017/10/18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2017/10/18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コンピュータが誕生した当時は、高価なコンピュータを沢山の人が共有するタイムシェアリングの形態が主流でした。巨大なメインフレームが全てのコンピューティングリソースを持ち、沢山の処理能力を持たないキャラクタターミナル</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ダムターミナル＝頭の悪い馬鹿な端末</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が接続され、利用されていました。</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パーソナルコンピュータが普及すると、中規模なサーバーと高機能なクライアント</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ファット・クライアント</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を組み合わせたクライアントサーバーが主流になりました。サーバー側に</a:t>
            </a:r>
            <a:r>
              <a:rPr kumimoji="1" lang="en-US" altLang="ja-JP" sz="1200" kern="1200" dirty="0" smtClean="0">
                <a:solidFill>
                  <a:schemeClr val="tx1"/>
                </a:solidFill>
                <a:effectLst/>
                <a:latin typeface="+mn-lt"/>
                <a:ea typeface="+mn-ea"/>
                <a:cs typeface="+mn-cs"/>
              </a:rPr>
              <a:t>UNIX</a:t>
            </a:r>
            <a:r>
              <a:rPr kumimoji="1" lang="ja-JP" altLang="en-US" sz="1200" kern="1200" dirty="0" smtClean="0">
                <a:solidFill>
                  <a:schemeClr val="tx1"/>
                </a:solidFill>
                <a:effectLst/>
                <a:latin typeface="+mn-lt"/>
                <a:ea typeface="+mn-ea"/>
                <a:cs typeface="+mn-cs"/>
              </a:rPr>
              <a:t>サーバーなどを使ったため「オープンシステム」とも呼ばれましたが、</a:t>
            </a:r>
            <a:r>
              <a:rPr kumimoji="1" lang="en-US" altLang="ja-JP" sz="1200" kern="1200" dirty="0" smtClean="0">
                <a:solidFill>
                  <a:schemeClr val="tx1"/>
                </a:solidFill>
                <a:effectLst/>
                <a:latin typeface="+mn-lt"/>
                <a:ea typeface="+mn-ea"/>
                <a:cs typeface="+mn-cs"/>
              </a:rPr>
              <a:t>Windows95</a:t>
            </a:r>
            <a:r>
              <a:rPr kumimoji="1" lang="ja-JP" altLang="en-US" sz="1200" kern="1200" dirty="0" smtClean="0">
                <a:solidFill>
                  <a:schemeClr val="tx1"/>
                </a:solidFill>
                <a:effectLst/>
                <a:latin typeface="+mn-lt"/>
                <a:ea typeface="+mn-ea"/>
                <a:cs typeface="+mn-cs"/>
              </a:rPr>
              <a:t>が発表された</a:t>
            </a:r>
            <a:r>
              <a:rPr kumimoji="1" lang="en-US" altLang="ja-JP" sz="1200" kern="1200" dirty="0" smtClean="0">
                <a:solidFill>
                  <a:schemeClr val="tx1"/>
                </a:solidFill>
                <a:effectLst/>
                <a:latin typeface="+mn-lt"/>
                <a:ea typeface="+mn-ea"/>
                <a:cs typeface="+mn-cs"/>
              </a:rPr>
              <a:t>1995</a:t>
            </a:r>
            <a:r>
              <a:rPr kumimoji="1" lang="ja-JP" altLang="en-US" sz="1200" kern="1200" dirty="0" smtClean="0">
                <a:solidFill>
                  <a:schemeClr val="tx1"/>
                </a:solidFill>
                <a:effectLst/>
                <a:latin typeface="+mn-lt"/>
                <a:ea typeface="+mn-ea"/>
                <a:cs typeface="+mn-cs"/>
              </a:rPr>
              <a:t>年以降、クライアント側は</a:t>
            </a:r>
            <a:r>
              <a:rPr kumimoji="1" lang="en-US" altLang="ja-JP" sz="1200" kern="1200" dirty="0" smtClean="0">
                <a:solidFill>
                  <a:schemeClr val="tx1"/>
                </a:solidFill>
                <a:effectLst/>
                <a:latin typeface="+mn-lt"/>
                <a:ea typeface="+mn-ea"/>
                <a:cs typeface="+mn-cs"/>
              </a:rPr>
              <a:t>Microsoft</a:t>
            </a:r>
            <a:r>
              <a:rPr kumimoji="1" lang="ja-JP" altLang="en-US"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Intel</a:t>
            </a:r>
            <a:r>
              <a:rPr kumimoji="1" lang="ja-JP" altLang="en-US" sz="1200" kern="1200" dirty="0" smtClean="0">
                <a:solidFill>
                  <a:schemeClr val="tx1"/>
                </a:solidFill>
                <a:effectLst/>
                <a:latin typeface="+mn-lt"/>
                <a:ea typeface="+mn-ea"/>
                <a:cs typeface="+mn-cs"/>
              </a:rPr>
              <a:t>の技術</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WinTel</a:t>
            </a:r>
            <a:r>
              <a:rPr kumimoji="1" lang="ja-JP" altLang="en-US" sz="1200" kern="1200" dirty="0" smtClean="0">
                <a:solidFill>
                  <a:schemeClr val="tx1"/>
                </a:solidFill>
                <a:effectLst/>
                <a:latin typeface="+mn-lt"/>
                <a:ea typeface="+mn-ea"/>
                <a:cs typeface="+mn-cs"/>
              </a:rPr>
              <a:t>連合</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を使った</a:t>
            </a:r>
            <a:r>
              <a:rPr kumimoji="1" lang="en-US" altLang="ja-JP" sz="1200" kern="1200" dirty="0" err="1" smtClean="0">
                <a:solidFill>
                  <a:schemeClr val="tx1"/>
                </a:solidFill>
                <a:effectLst/>
                <a:latin typeface="+mn-lt"/>
                <a:ea typeface="+mn-ea"/>
                <a:cs typeface="+mn-cs"/>
              </a:rPr>
              <a:t>WindowsPC</a:t>
            </a:r>
            <a:r>
              <a:rPr kumimoji="1" lang="ja-JP" altLang="en-US" sz="1200" kern="1200" dirty="0" smtClean="0">
                <a:solidFill>
                  <a:schemeClr val="tx1"/>
                </a:solidFill>
                <a:effectLst/>
                <a:latin typeface="+mn-lt"/>
                <a:ea typeface="+mn-ea"/>
                <a:cs typeface="+mn-cs"/>
              </a:rPr>
              <a:t>が</a:t>
            </a:r>
            <a:r>
              <a:rPr kumimoji="1" lang="en-US" altLang="ja-JP" sz="1200" kern="1200" dirty="0" smtClean="0">
                <a:solidFill>
                  <a:schemeClr val="tx1"/>
                </a:solidFill>
                <a:effectLst/>
                <a:latin typeface="+mn-lt"/>
                <a:ea typeface="+mn-ea"/>
                <a:cs typeface="+mn-cs"/>
              </a:rPr>
              <a:t>9</a:t>
            </a:r>
            <a:r>
              <a:rPr kumimoji="1" lang="ja-JP" altLang="en-US" sz="1200" kern="1200" dirty="0" smtClean="0">
                <a:solidFill>
                  <a:schemeClr val="tx1"/>
                </a:solidFill>
                <a:effectLst/>
                <a:latin typeface="+mn-lt"/>
                <a:ea typeface="+mn-ea"/>
                <a:cs typeface="+mn-cs"/>
              </a:rPr>
              <a:t>割以上を占めるようになり、事実上の独占状態でした。また、クライアントサーバーは独自の仕様やプロトロコルを用いて特定の目的のためにワンセットで構築されるため、後から</a:t>
            </a:r>
            <a:r>
              <a:rPr kumimoji="1" lang="en-US" altLang="ja-JP" sz="1200" kern="1200" dirty="0" err="1" smtClean="0">
                <a:solidFill>
                  <a:schemeClr val="tx1"/>
                </a:solidFill>
                <a:effectLst/>
                <a:latin typeface="+mn-lt"/>
                <a:ea typeface="+mn-ea"/>
                <a:cs typeface="+mn-cs"/>
              </a:rPr>
              <a:t>Winte</a:t>
            </a:r>
            <a:r>
              <a:rPr kumimoji="1" lang="ja-JP" altLang="en-US" sz="1200" kern="1200" dirty="0" smtClean="0">
                <a:solidFill>
                  <a:schemeClr val="tx1"/>
                </a:solidFill>
                <a:effectLst/>
                <a:latin typeface="+mn-lt"/>
                <a:ea typeface="+mn-ea"/>
                <a:cs typeface="+mn-cs"/>
              </a:rPr>
              <a:t>以外のクライアントを追加したりすることはできません。</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クラウドは、様々な端末から、</a:t>
            </a:r>
            <a:r>
              <a:rPr kumimoji="1" lang="en-US" altLang="ja-JP" sz="1200" kern="1200" dirty="0" smtClean="0">
                <a:solidFill>
                  <a:schemeClr val="tx1"/>
                </a:solidFill>
                <a:effectLst/>
                <a:latin typeface="+mn-lt"/>
                <a:ea typeface="+mn-ea"/>
                <a:cs typeface="+mn-cs"/>
              </a:rPr>
              <a:t>Web</a:t>
            </a:r>
            <a:r>
              <a:rPr kumimoji="1" lang="ja-JP" altLang="en-US" sz="1200" kern="1200" dirty="0" smtClean="0">
                <a:solidFill>
                  <a:schemeClr val="tx1"/>
                </a:solidFill>
                <a:effectLst/>
                <a:latin typeface="+mn-lt"/>
                <a:ea typeface="+mn-ea"/>
                <a:cs typeface="+mn-cs"/>
              </a:rPr>
              <a:t>ブラウザを使ってクラウド上のサーバーにアクセスします。サーバー側のアプリケーションを</a:t>
            </a:r>
            <a:r>
              <a:rPr kumimoji="1" lang="en-US" altLang="ja-JP" sz="1200" kern="1200" dirty="0" smtClean="0">
                <a:solidFill>
                  <a:schemeClr val="tx1"/>
                </a:solidFill>
                <a:effectLst/>
                <a:latin typeface="+mn-lt"/>
                <a:ea typeface="+mn-ea"/>
                <a:cs typeface="+mn-cs"/>
              </a:rPr>
              <a:t>Web</a:t>
            </a:r>
            <a:r>
              <a:rPr kumimoji="1" lang="ja-JP" altLang="en-US" sz="1200" kern="1200" dirty="0" smtClean="0">
                <a:solidFill>
                  <a:schemeClr val="tx1"/>
                </a:solidFill>
                <a:effectLst/>
                <a:latin typeface="+mn-lt"/>
                <a:ea typeface="+mn-ea"/>
                <a:cs typeface="+mn-cs"/>
              </a:rPr>
              <a:t>標準技術で構築された</a:t>
            </a:r>
            <a:r>
              <a:rPr kumimoji="1" lang="en-US" altLang="ja-JP" sz="1200" kern="1200" dirty="0" smtClean="0">
                <a:solidFill>
                  <a:schemeClr val="tx1"/>
                </a:solidFill>
                <a:effectLst/>
                <a:latin typeface="+mn-lt"/>
                <a:ea typeface="+mn-ea"/>
                <a:cs typeface="+mn-cs"/>
              </a:rPr>
              <a:t>Web</a:t>
            </a:r>
            <a:r>
              <a:rPr kumimoji="1" lang="ja-JP" altLang="en-US" sz="1200" kern="1200" dirty="0" smtClean="0">
                <a:solidFill>
                  <a:schemeClr val="tx1"/>
                </a:solidFill>
                <a:effectLst/>
                <a:latin typeface="+mn-lt"/>
                <a:ea typeface="+mn-ea"/>
                <a:cs typeface="+mn-cs"/>
              </a:rPr>
              <a:t>アプリケーションとして構築しておけば、</a:t>
            </a:r>
            <a:r>
              <a:rPr kumimoji="1" lang="en-US" altLang="ja-JP" sz="1200" kern="1200" dirty="0" smtClean="0">
                <a:solidFill>
                  <a:schemeClr val="tx1"/>
                </a:solidFill>
                <a:effectLst/>
                <a:latin typeface="+mn-lt"/>
                <a:ea typeface="+mn-ea"/>
                <a:cs typeface="+mn-cs"/>
              </a:rPr>
              <a:t>Web</a:t>
            </a:r>
            <a:r>
              <a:rPr kumimoji="1" lang="ja-JP" altLang="en-US" sz="1200" kern="1200" dirty="0" smtClean="0">
                <a:solidFill>
                  <a:schemeClr val="tx1"/>
                </a:solidFill>
                <a:effectLst/>
                <a:latin typeface="+mn-lt"/>
                <a:ea typeface="+mn-ea"/>
                <a:cs typeface="+mn-cs"/>
              </a:rPr>
              <a:t>ブラウザを持った様々なデバイスから等しくアクセスしてその機能を利用することができます。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a:t>
            </a:r>
            <a:r>
              <a:rPr kumimoji="1" lang="ja-JP" altLang="ja-JP" sz="1200" kern="1200" dirty="0">
                <a:solidFill>
                  <a:schemeClr val="tx1"/>
                </a:solidFill>
                <a:effectLst/>
                <a:latin typeface="+mn-lt"/>
                <a:ea typeface="+mn-ea"/>
                <a:cs typeface="+mn-cs"/>
              </a:rPr>
              <a:t>言葉が意味するところは、</a:t>
            </a:r>
            <a:r>
              <a:rPr kumimoji="1" lang="ja-JP" altLang="en-US" sz="1200" kern="1200" dirty="0">
                <a:solidFill>
                  <a:schemeClr val="tx1"/>
                </a:solidFill>
                <a:effectLst/>
                <a:latin typeface="+mn-lt"/>
                <a:ea typeface="+mn-ea"/>
                <a:cs typeface="+mn-cs"/>
              </a:rPr>
              <a:t>特定のハードウェアや</a:t>
            </a:r>
            <a:r>
              <a:rPr kumimoji="1" lang="ja-JP" altLang="ja-JP" sz="1200" kern="1200" dirty="0">
                <a:solidFill>
                  <a:schemeClr val="tx1"/>
                </a:solidFill>
                <a:effectLst/>
                <a:latin typeface="+mn-lt"/>
                <a:ea typeface="+mn-ea"/>
                <a:cs typeface="+mn-cs"/>
              </a:rPr>
              <a:t>基本ソフトの種類 （</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Mac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Android</a:t>
            </a:r>
            <a:r>
              <a:rPr kumimoji="1" lang="ja-JP" altLang="ja-JP" sz="1200" kern="1200" dirty="0">
                <a:solidFill>
                  <a:schemeClr val="tx1"/>
                </a:solidFill>
                <a:effectLst/>
                <a:latin typeface="+mn-lt"/>
                <a:ea typeface="+mn-ea"/>
                <a:cs typeface="+mn-cs"/>
              </a:rPr>
              <a:t>など）に関係なく、</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ブラウザさえ搭載されていれば、等しくクラウド・サービスを受けられるということです。</a:t>
            </a:r>
          </a:p>
          <a:p>
            <a:r>
              <a:rPr kumimoji="1" lang="ja-JP" altLang="ja-JP" sz="1200" kern="1200" dirty="0">
                <a:solidFill>
                  <a:schemeClr val="tx1"/>
                </a:solidFill>
                <a:effectLst/>
                <a:latin typeface="+mn-lt"/>
                <a:ea typeface="+mn-ea"/>
                <a:cs typeface="+mn-cs"/>
              </a:rPr>
              <a:t>クラウドを利用するクライアントとして重要なのはブラウザが使えることであって、ハードウェアや基本ソフトでは無いということなのです。つまり、モバイル・デバイスは、「クラウドの持つ機能や性能を、ブラウザを介して利用するためのデバイス」として誕生したの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これは、それまでの特定の企業の技術に頼るプラットフォームから、オープンなプラットフォームへの移行でもあります。標準技術をサポートしていれば、ベンダーを選ばずにアプリケーションを利用し、アプリを利用することができるのです。</a:t>
            </a:r>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アプリケーションは人が利用することを前提にしていますが、プログラム間で連携できるように進化したものが</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サービスです。複数の</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サービスを組み合わせて新しいサービスを作るのがマッシュアップですが、マッシュアップについては別の機会にご説明します。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に、クラウドの誕生時点でクライアントはブラウザを使うことが想定されていましたが、クラウドがブラウザをクライアントとして選んだというよりも、ブラウザの技術革新がクラウド誕生のきっかけになったという見方もできます。この点については後述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1597419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iPhone</a:t>
            </a:r>
            <a:r>
              <a:rPr kumimoji="1" lang="ja-JP" altLang="en-US"/>
              <a:t>が開発当初から</a:t>
            </a:r>
            <a:r>
              <a:rPr kumimoji="1" lang="en-US" altLang="ja-JP"/>
              <a:t>Web</a:t>
            </a:r>
            <a:r>
              <a:rPr kumimoji="1" lang="ja-JP" altLang="en-US"/>
              <a:t>アプリを視野に入れていたことが伺える記事があります。</a:t>
            </a:r>
            <a:r>
              <a:rPr kumimoji="1" lang="en-US" altLang="ja-JP"/>
              <a:t>iPhone</a:t>
            </a:r>
            <a:r>
              <a:rPr kumimoji="1" lang="ja-JP" altLang="en-US"/>
              <a:t>は最初から</a:t>
            </a:r>
            <a:r>
              <a:rPr kumimoji="1" lang="en-US" altLang="ja-JP"/>
              <a:t>Flash</a:t>
            </a:r>
            <a:r>
              <a:rPr kumimoji="1" lang="ja-JP" altLang="en-US"/>
              <a:t>をサポートしていませんでしたが、ジョブズは</a:t>
            </a:r>
            <a:r>
              <a:rPr kumimoji="1" lang="en-US" altLang="ja-JP"/>
              <a:t>Flash</a:t>
            </a:r>
            <a:r>
              <a:rPr kumimoji="1" lang="ja-JP" altLang="en-US"/>
              <a:t>はバグが多く、今後は</a:t>
            </a:r>
            <a:r>
              <a:rPr kumimoji="1" lang="en-US" altLang="ja-JP"/>
              <a:t>HTML</a:t>
            </a:r>
            <a:r>
              <a:rPr kumimoji="1" lang="ja-JP" altLang="en-US"/>
              <a:t>（</a:t>
            </a:r>
            <a:r>
              <a:rPr kumimoji="1" lang="en-US" altLang="ja-JP"/>
              <a:t>Web</a:t>
            </a:r>
            <a:r>
              <a:rPr kumimoji="1" lang="ja-JP" altLang="en-US"/>
              <a:t>アプリ）の時代だといっているのです。</a:t>
            </a:r>
            <a:endParaRPr kumimoji="1" lang="en-US" altLang="ja-JP"/>
          </a:p>
          <a:p>
            <a:endParaRPr kumimoji="1" lang="en-US" altLang="ja-JP"/>
          </a:p>
          <a:p>
            <a:r>
              <a:rPr kumimoji="1" lang="en-US" altLang="ja-JP"/>
              <a:t>http://jp.techcrunch.com/2010/02/01/20100131jobs-calls-adobe-lazy-calls-google-on-the-their-bullshit/</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076849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モバイルデバイスがクラウドクライアントとしての機能を果たすための要件はいくつかあり、</a:t>
            </a:r>
            <a:r>
              <a:rPr kumimoji="1" lang="en-US" altLang="ja-JP"/>
              <a:t>2007</a:t>
            </a:r>
            <a:r>
              <a:rPr kumimoji="1" lang="ja-JP" altLang="en-US"/>
              <a:t>年頃にこれらが一斉に解決されたということも見逃せません。</a:t>
            </a:r>
            <a:endParaRPr kumimoji="1" lang="en-US" altLang="ja-JP"/>
          </a:p>
          <a:p>
            <a:endParaRPr kumimoji="1" lang="en-US" altLang="ja-JP"/>
          </a:p>
          <a:p>
            <a:r>
              <a:rPr kumimoji="1" lang="ja-JP" altLang="en-US"/>
              <a:t>フル機能ブラウザのサポートはクラウドサービス利用に必須ですが、その背後にはデバイスの処理能力の向上や省電力化があります</a:t>
            </a:r>
            <a:endParaRPr kumimoji="1" lang="en-US" altLang="ja-JP"/>
          </a:p>
          <a:p>
            <a:endParaRPr kumimoji="1" lang="en-US" altLang="ja-JP"/>
          </a:p>
          <a:p>
            <a:r>
              <a:rPr kumimoji="1" lang="ja-JP" altLang="en-US"/>
              <a:t>まず、モバイル通信の高速化が挙げられます。</a:t>
            </a:r>
            <a:r>
              <a:rPr kumimoji="1" lang="en-US" altLang="ja-JP"/>
              <a:t>2007</a:t>
            </a:r>
            <a:r>
              <a:rPr kumimoji="1" lang="ja-JP" altLang="en-US"/>
              <a:t>年に発表された</a:t>
            </a:r>
            <a:r>
              <a:rPr kumimoji="1" lang="en-US" altLang="ja-JP"/>
              <a:t>iPhone</a:t>
            </a:r>
            <a:r>
              <a:rPr kumimoji="1" lang="ja-JP" altLang="en-US"/>
              <a:t>は</a:t>
            </a:r>
            <a:r>
              <a:rPr kumimoji="1" lang="en-US" altLang="ja-JP"/>
              <a:t>GSM</a:t>
            </a:r>
            <a:r>
              <a:rPr kumimoji="1" lang="ja-JP" altLang="en-US"/>
              <a:t>という、欧米中心に使われていた</a:t>
            </a:r>
            <a:r>
              <a:rPr kumimoji="1" lang="en-US" altLang="ja-JP"/>
              <a:t>2G</a:t>
            </a:r>
            <a:r>
              <a:rPr kumimoji="1" lang="ja-JP" altLang="en-US"/>
              <a:t>しか使えませんでした</a:t>
            </a:r>
            <a:r>
              <a:rPr kumimoji="1" lang="en-US" altLang="ja-JP"/>
              <a:t>(</a:t>
            </a:r>
            <a:r>
              <a:rPr kumimoji="1" lang="ja-JP" altLang="en-US"/>
              <a:t>日本などではすでに</a:t>
            </a:r>
            <a:r>
              <a:rPr kumimoji="1" lang="en-US" altLang="ja-JP"/>
              <a:t>3G</a:t>
            </a:r>
            <a:r>
              <a:rPr kumimoji="1" lang="ja-JP" altLang="en-US"/>
              <a:t>が始まっていましたが、世界の大半は</a:t>
            </a:r>
            <a:r>
              <a:rPr kumimoji="1" lang="en-US" altLang="ja-JP"/>
              <a:t>2G</a:t>
            </a:r>
            <a:r>
              <a:rPr kumimoji="1" lang="ja-JP" altLang="en-US"/>
              <a:t>のままだったのです</a:t>
            </a:r>
            <a:r>
              <a:rPr kumimoji="1" lang="en-US" altLang="ja-JP"/>
              <a:t>)</a:t>
            </a:r>
            <a:r>
              <a:rPr kumimoji="1" lang="ja-JP" altLang="en-US"/>
              <a:t>が、翌年に</a:t>
            </a:r>
            <a:r>
              <a:rPr kumimoji="1" lang="en-US" altLang="ja-JP"/>
              <a:t>iPhone 3G</a:t>
            </a:r>
            <a:r>
              <a:rPr kumimoji="1" lang="ja-JP" altLang="en-US"/>
              <a:t>が発売され、</a:t>
            </a:r>
            <a:r>
              <a:rPr kumimoji="1" lang="en-US" altLang="ja-JP"/>
              <a:t>3G</a:t>
            </a:r>
            <a:r>
              <a:rPr kumimoji="1" lang="ja-JP" altLang="en-US"/>
              <a:t>対応となりました。同時に、ジョブズの強力なリーダーシップにより、モバイル通信費の定額制が導入されたのです。</a:t>
            </a:r>
            <a:r>
              <a:rPr kumimoji="1" lang="en-US" altLang="ja-JP"/>
              <a:t>PC</a:t>
            </a:r>
            <a:r>
              <a:rPr kumimoji="1" lang="ja-JP" altLang="en-US"/>
              <a:t>と同じコンテンツを利用する</a:t>
            </a:r>
            <a:r>
              <a:rPr kumimoji="1" lang="en-US" altLang="ja-JP"/>
              <a:t>iPhone</a:t>
            </a:r>
            <a:r>
              <a:rPr kumimoji="1" lang="ja-JP" altLang="en-US"/>
              <a:t>にとって、定額制は必須でした。</a:t>
            </a:r>
            <a:endParaRPr kumimoji="1" lang="en-US" altLang="ja-JP"/>
          </a:p>
          <a:p>
            <a:endParaRPr kumimoji="1" lang="en-US" altLang="ja-JP"/>
          </a:p>
          <a:p>
            <a:r>
              <a:rPr kumimoji="1" lang="ja-JP" altLang="en-US"/>
              <a:t>同じ時期にクラウドサービスが本格化したことが挙げられます。</a:t>
            </a:r>
            <a:r>
              <a:rPr kumimoji="1" lang="en-US" altLang="ja-JP"/>
              <a:t>Web2.0</a:t>
            </a:r>
            <a:r>
              <a:rPr kumimoji="1" lang="ja-JP" altLang="en-US"/>
              <a:t>と呼ばれるブームが起こり、</a:t>
            </a:r>
            <a:r>
              <a:rPr kumimoji="1" lang="en-US" altLang="ja-JP"/>
              <a:t>Web</a:t>
            </a:r>
            <a:r>
              <a:rPr kumimoji="1" lang="ja-JP" altLang="en-US"/>
              <a:t>ブラウザから様々なサービスを利用できるようになりました。</a:t>
            </a:r>
            <a:endParaRPr kumimoji="1" lang="en-US" altLang="ja-JP"/>
          </a:p>
          <a:p>
            <a:endParaRPr kumimoji="1" lang="en-US" altLang="ja-JP"/>
          </a:p>
          <a:p>
            <a:r>
              <a:rPr kumimoji="1" lang="ja-JP" altLang="en-US"/>
              <a:t>また、モバイルデバイスはそれまでのノート</a:t>
            </a:r>
            <a:r>
              <a:rPr kumimoji="1" lang="en-US" altLang="ja-JP"/>
              <a:t>PC</a:t>
            </a:r>
            <a:r>
              <a:rPr kumimoji="1" lang="ja-JP" altLang="en-US"/>
              <a:t>とは違い、常に接続されているという特徴があります。そのため、大量の計算処理が必要なサービスや、膨大な記憶容量が必要なサービスは、クラウドに任せることを前提にサービスを設計することができます。デバイスの容量に制限されない多様なサービスが可能になったのです。</a:t>
            </a:r>
            <a:endParaRPr kumimoji="1" lang="en-US" altLang="ja-JP"/>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361259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バイル・デバイスの出現は、これまでの人間とコンピュータの関係を一変させました。クラウドと共に発展してきたモバイル・デバイスは、従来では考えられなかったほどの膨大な処理能力と記憶容量を背景に、誰もが簡単に使える高度な操作性や表現力も兼ね備えています。これに、ウェアラブル・デバイスが加わること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利用の裾野は大きく広がり、新たな用途や新しいビジネスの可能性が生まれつつあります。</a:t>
            </a:r>
          </a:p>
          <a:p>
            <a:r>
              <a:rPr kumimoji="1" lang="ja-JP" altLang="ja-JP" sz="1200" kern="1200" dirty="0">
                <a:solidFill>
                  <a:schemeClr val="tx1"/>
                </a:solidFill>
                <a:effectLst/>
                <a:latin typeface="+mn-lt"/>
                <a:ea typeface="+mn-ea"/>
                <a:cs typeface="+mn-cs"/>
              </a:rPr>
              <a:t>モバイル・デバイスが進化するにつれ、パソコンでしかできないことはどんどん減り、モバイルでもできることが増えています。今では、位置情報の活用や</a:t>
            </a:r>
            <a:r>
              <a:rPr kumimoji="1" lang="en-US" altLang="ja-JP" sz="1200" kern="1200" dirty="0">
                <a:solidFill>
                  <a:schemeClr val="tx1"/>
                </a:solidFill>
                <a:effectLst/>
                <a:latin typeface="+mn-lt"/>
                <a:ea typeface="+mn-ea"/>
                <a:cs typeface="+mn-cs"/>
              </a:rPr>
              <a:t>UGM</a:t>
            </a:r>
            <a:r>
              <a:rPr kumimoji="1" lang="ja-JP" altLang="ja-JP" sz="1200" kern="1200" dirty="0">
                <a:solidFill>
                  <a:schemeClr val="tx1"/>
                </a:solidFill>
                <a:effectLst/>
                <a:latin typeface="+mn-lt"/>
                <a:ea typeface="+mn-ea"/>
                <a:cs typeface="+mn-cs"/>
              </a:rPr>
              <a:t>の発信、センサーとしての活用など、パソコンではできないことが、逆にどんどん増えています。</a:t>
            </a:r>
          </a:p>
          <a:p>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パソコンへのベンダーロックインから逃れたクライアント・プラットフォームは、やがては</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に収束していくでしょう。そうなると、これからのクラウド・サービスは、パソコンベースでは無く、新たなクライアント・プラットフォーム＝モバイルを前提に構築されていきます。これがモバイルシフトの動きです。</a:t>
            </a:r>
          </a:p>
          <a:p>
            <a:r>
              <a:rPr kumimoji="1" lang="ja-JP" altLang="ja-JP" sz="1200" kern="1200" dirty="0">
                <a:solidFill>
                  <a:schemeClr val="tx1"/>
                </a:solidFill>
                <a:effectLst/>
                <a:latin typeface="+mn-lt"/>
                <a:ea typeface="+mn-ea"/>
                <a:cs typeface="+mn-cs"/>
              </a:rPr>
              <a:t>その結果、新規のサービスを設計する場合には、まずモバイルでの活用を最初に考えるべきであるという認識が広がっています。モバイルの方が、ユーザー数が多いことに加え、最初からモバイル・デバイスの小さな画面に収まるように画面や操作方法を設計しておけば、大画面のデバイスにも容易に対応できるからです。これがモバイルファースト（モバイルを最初に）です。</a:t>
            </a:r>
          </a:p>
          <a:p>
            <a:r>
              <a:rPr kumimoji="1" lang="ja-JP" altLang="ja-JP" sz="1200" kern="1200" dirty="0">
                <a:solidFill>
                  <a:schemeClr val="tx1"/>
                </a:solidFill>
                <a:effectLst/>
                <a:latin typeface="+mn-lt"/>
                <a:ea typeface="+mn-ea"/>
                <a:cs typeface="+mn-cs"/>
              </a:rPr>
              <a:t>企業情報システムにも、この波は押し寄せています。これまでと同様に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主体のシステムでは、ユーザーが納得してくれないかも知れません。時代は、そんな選択を迫っているのです。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81880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57154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モバイル・デバイスの登場以前、</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パソコンが一般的でした。パソコン市場の</a:t>
            </a:r>
            <a:r>
              <a:rPr kumimoji="1" lang="en-US" altLang="ja-JP" sz="1200" kern="1200" dirty="0">
                <a:solidFill>
                  <a:schemeClr val="tx1"/>
                </a:solidFill>
                <a:effectLst/>
                <a:latin typeface="+mn-lt"/>
                <a:ea typeface="+mn-ea"/>
                <a:cs typeface="+mn-cs"/>
              </a:rPr>
              <a:t>90%</a:t>
            </a:r>
            <a:r>
              <a:rPr kumimoji="1" lang="ja-JP" altLang="ja-JP" sz="1200" kern="1200" dirty="0">
                <a:solidFill>
                  <a:schemeClr val="tx1"/>
                </a:solidFill>
                <a:effectLst/>
                <a:latin typeface="+mn-lt"/>
                <a:ea typeface="+mn-ea"/>
                <a:cs typeface="+mn-cs"/>
              </a:rPr>
              <a:t>以上が</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パソコンだった時期もあります。なぜ、それほどにシェアが高まったのでしょうか？ そして、なぜ今、モバイル・デバイスへの移行が始まったのでしょうか？ </a:t>
            </a:r>
          </a:p>
          <a:p>
            <a:r>
              <a:rPr kumimoji="1" lang="ja-JP" altLang="ja-JP" sz="1200" kern="1200" dirty="0">
                <a:solidFill>
                  <a:schemeClr val="tx1"/>
                </a:solidFill>
                <a:effectLst/>
                <a:latin typeface="+mn-lt"/>
                <a:ea typeface="+mn-ea"/>
                <a:cs typeface="+mn-cs"/>
              </a:rPr>
              <a:t>初期のパソコンが登場した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年代には、様々な企業がパソコンを開発・販売していました。なかでも企業ユーザーに信頼されていたのが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製品でした。その後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互換機の参入により価格が下落、そのシェアを伸ばしたのです。互換機のシェアが高くなると、そのためのアプリケーション・ソフトが数多く開発されるようになり、さらに互換機のシェアがさらに伸びるという循環が生まれました。</a:t>
            </a:r>
          </a:p>
          <a:p>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製品および互換機には、</a:t>
            </a:r>
            <a:r>
              <a:rPr kumimoji="1" lang="en-US" altLang="ja-JP" sz="1200" kern="1200" dirty="0">
                <a:solidFill>
                  <a:schemeClr val="tx1"/>
                </a:solidFill>
                <a:effectLst/>
                <a:latin typeface="+mn-lt"/>
                <a:ea typeface="+mn-ea"/>
                <a:cs typeface="+mn-cs"/>
              </a:rPr>
              <a:t>Intel</a:t>
            </a:r>
            <a:r>
              <a:rPr kumimoji="1" lang="ja-JP" altLang="ja-JP" sz="1200" kern="1200" dirty="0">
                <a:solidFill>
                  <a:schemeClr val="tx1"/>
                </a:solidFill>
                <a:effectLst/>
                <a:latin typeface="+mn-lt"/>
                <a:ea typeface="+mn-ea"/>
                <a:cs typeface="+mn-cs"/>
              </a:rPr>
              <a:t>のプロセッサーが使われていました。そして、</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は、これらのパソコンで動く</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を開発し、この組合せ（</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と呼ばれることがあります）が標準的なクライアントになったのです。このような、ハードウェアと基本ソフトの組合せを「プラットフォーム」と呼びます。</a:t>
            </a:r>
          </a:p>
          <a:p>
            <a:r>
              <a:rPr kumimoji="1" lang="ja-JP" altLang="ja-JP" sz="1200" kern="1200" dirty="0">
                <a:solidFill>
                  <a:schemeClr val="tx1"/>
                </a:solidFill>
                <a:effectLst/>
                <a:latin typeface="+mn-lt"/>
                <a:ea typeface="+mn-ea"/>
                <a:cs typeface="+mn-cs"/>
              </a:rPr>
              <a:t>一方、ソフトウェアを開発する側にとっては、いくつもの異なるプラットフォームが混在している環境は、それぞれに別々のソフトを開発しなければならず、手間もコストも掛かります。そのため、最もシェアの大きい</a:t>
            </a:r>
            <a:r>
              <a:rPr kumimoji="1" lang="en-US" altLang="ja-JP" sz="1200" kern="1200" dirty="0">
                <a:solidFill>
                  <a:schemeClr val="tx1"/>
                </a:solidFill>
                <a:effectLst/>
                <a:latin typeface="+mn-lt"/>
                <a:ea typeface="+mn-ea"/>
                <a:cs typeface="+mn-cs"/>
              </a:rPr>
              <a:t>Wintel</a:t>
            </a:r>
            <a:r>
              <a:rPr kumimoji="1" lang="ja-JP" altLang="ja-JP" sz="1200" kern="1200" dirty="0" err="1">
                <a:solidFill>
                  <a:schemeClr val="tx1"/>
                </a:solidFill>
                <a:effectLst/>
                <a:latin typeface="+mn-lt"/>
                <a:ea typeface="+mn-ea"/>
                <a:cs typeface="+mn-cs"/>
              </a:rPr>
              <a:t>での</a:t>
            </a:r>
            <a:r>
              <a:rPr kumimoji="1" lang="ja-JP" altLang="ja-JP" sz="1200" kern="1200" dirty="0">
                <a:solidFill>
                  <a:schemeClr val="tx1"/>
                </a:solidFill>
                <a:effectLst/>
                <a:latin typeface="+mn-lt"/>
                <a:ea typeface="+mn-ea"/>
                <a:cs typeface="+mn-cs"/>
              </a:rPr>
              <a:t>開発が増えて、さらにシェアを拡大していったのです。</a:t>
            </a:r>
          </a:p>
          <a:p>
            <a:r>
              <a:rPr kumimoji="1" lang="ja-JP" altLang="ja-JP" sz="1200" kern="1200" dirty="0">
                <a:solidFill>
                  <a:schemeClr val="tx1"/>
                </a:solidFill>
                <a:effectLst/>
                <a:latin typeface="+mn-lt"/>
                <a:ea typeface="+mn-ea"/>
                <a:cs typeface="+mn-cs"/>
              </a:rPr>
              <a:t>しかし、この結果、ユーザーも開発ベンダーも</a:t>
            </a:r>
            <a:r>
              <a:rPr kumimoji="1" lang="en-US" altLang="ja-JP" sz="1200" kern="1200" dirty="0">
                <a:solidFill>
                  <a:schemeClr val="tx1"/>
                </a:solidFill>
                <a:effectLst/>
                <a:latin typeface="+mn-lt"/>
                <a:ea typeface="+mn-ea"/>
                <a:cs typeface="+mn-cs"/>
              </a:rPr>
              <a:t>Wintel</a:t>
            </a:r>
            <a:r>
              <a:rPr kumimoji="1" lang="ja-JP" altLang="ja-JP" sz="1200" kern="1200" dirty="0">
                <a:solidFill>
                  <a:schemeClr val="tx1"/>
                </a:solidFill>
                <a:effectLst/>
                <a:latin typeface="+mn-lt"/>
                <a:ea typeface="+mn-ea"/>
                <a:cs typeface="+mn-cs"/>
              </a:rPr>
              <a:t>から逃れられなくなりました。これを「ベンダーロックイン」と言います。ベンダーロックインは、ベンダーの裁量を許し、ユーザーの選択肢を狭め、高コスト化や技術の停滞をもたらす恐れがあります。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そのため、特定のプラットフォームに依存しないアプリケーションの実行環境が模索されてきました。</a:t>
            </a:r>
            <a:r>
              <a:rPr kumimoji="1" lang="en-US" altLang="ja-JP" sz="1200" kern="1200" dirty="0">
                <a:solidFill>
                  <a:schemeClr val="tx1"/>
                </a:solidFill>
                <a:effectLst/>
                <a:latin typeface="+mn-lt"/>
                <a:ea typeface="+mn-ea"/>
                <a:cs typeface="+mn-cs"/>
              </a:rPr>
              <a:t>Java</a:t>
            </a:r>
            <a:r>
              <a:rPr kumimoji="1" lang="ja-JP" altLang="en-US" sz="1200" kern="1200" dirty="0">
                <a:solidFill>
                  <a:schemeClr val="tx1"/>
                </a:solidFill>
                <a:effectLst/>
                <a:latin typeface="+mn-lt"/>
                <a:ea typeface="+mn-ea"/>
                <a:cs typeface="+mn-cs"/>
              </a:rPr>
              <a:t>などがよく知られていますが、互換性の制限やパフォーマンスの問題などでクライアント用にはあまり普及していません。それに代わり、ブラウザをベースにした抽象化層が注目されてきました。</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ブラウザであれば、様々なコンピュータやデバイスに対応していますから、業務アプリを</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ベースの技術で開発すれば、クライアントを選ばない環境を実現できると考えたのです。</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96698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b="1" kern="1200" dirty="0" smtClean="0">
                <a:solidFill>
                  <a:schemeClr val="tx1"/>
                </a:solidFill>
                <a:effectLst/>
                <a:latin typeface="+mn-lt"/>
                <a:ea typeface="+mn-ea"/>
                <a:cs typeface="+mn-cs"/>
              </a:rPr>
              <a:t>クライアント</a:t>
            </a:r>
            <a:r>
              <a:rPr kumimoji="1" lang="ja-JP" altLang="ja-JP" sz="1200" b="1" kern="1200" dirty="0">
                <a:solidFill>
                  <a:schemeClr val="tx1"/>
                </a:solidFill>
                <a:effectLst/>
                <a:latin typeface="+mn-lt"/>
                <a:ea typeface="+mn-ea"/>
                <a:cs typeface="+mn-cs"/>
              </a:rPr>
              <a:t>・サーバー</a:t>
            </a:r>
          </a:p>
          <a:p>
            <a:r>
              <a:rPr kumimoji="1" lang="ja-JP" altLang="ja-JP" sz="1200" kern="1200" dirty="0">
                <a:solidFill>
                  <a:schemeClr val="tx1"/>
                </a:solidFill>
                <a:effectLst/>
                <a:latin typeface="+mn-lt"/>
                <a:ea typeface="+mn-ea"/>
                <a:cs typeface="+mn-cs"/>
              </a:rPr>
              <a:t>メインフレームの時代、クライアントは、文字しか表示・入力できないものでした。パソコンの出現は、この操作をパソコンに肩代わりさせ、表現力と操作性を高め、大きな処理やデータ管理を強力なサーバーに任せ、連携・役割分担して使う「クライアント・サーバー」を誕生させ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b="1" kern="1200" dirty="0">
                <a:solidFill>
                  <a:schemeClr val="tx1"/>
                </a:solidFill>
                <a:effectLst/>
                <a:latin typeface="+mn-lt"/>
                <a:ea typeface="+mn-ea"/>
                <a:cs typeface="+mn-cs"/>
              </a:rPr>
              <a:t>Web</a:t>
            </a:r>
            <a:r>
              <a:rPr kumimoji="1" lang="ja-JP" altLang="ja-JP" sz="1200" b="1" kern="1200" dirty="0">
                <a:solidFill>
                  <a:schemeClr val="tx1"/>
                </a:solidFill>
                <a:effectLst/>
                <a:latin typeface="+mn-lt"/>
                <a:ea typeface="+mn-ea"/>
                <a:cs typeface="+mn-cs"/>
              </a:rPr>
              <a:t>システム</a:t>
            </a:r>
          </a:p>
          <a:p>
            <a:r>
              <a:rPr kumimoji="1" lang="ja-JP" altLang="ja-JP" sz="1200" kern="1200" dirty="0">
                <a:solidFill>
                  <a:schemeClr val="tx1"/>
                </a:solidFill>
                <a:effectLst/>
                <a:latin typeface="+mn-lt"/>
                <a:ea typeface="+mn-ea"/>
                <a:cs typeface="+mn-cs"/>
              </a:rPr>
              <a:t>「クライアント・サーバー」は、表現力と操作性を向上させた一方で、業務ごとにクライアント用のソフトウェアを開発・導入、トラブル対応、バージョンアップなどの運用管理負担は大幅に増やしました。</a:t>
            </a:r>
          </a:p>
          <a:p>
            <a:r>
              <a:rPr kumimoji="1" lang="ja-JP" altLang="ja-JP" sz="1200" kern="1200" dirty="0">
                <a:solidFill>
                  <a:schemeClr val="tx1"/>
                </a:solidFill>
                <a:effectLst/>
                <a:latin typeface="+mn-lt"/>
                <a:ea typeface="+mn-ea"/>
                <a:cs typeface="+mn-cs"/>
              </a:rPr>
              <a:t>そこに登場したのが「</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システム」です。</a:t>
            </a:r>
            <a:r>
              <a:rPr kumimoji="1" lang="en-US" altLang="ja-JP" sz="1200" kern="1200" dirty="0">
                <a:solidFill>
                  <a:schemeClr val="tx1"/>
                </a:solidFill>
                <a:effectLst/>
                <a:latin typeface="+mn-lt"/>
                <a:ea typeface="+mn-ea"/>
                <a:cs typeface="+mn-cs"/>
              </a:rPr>
              <a:t>1995</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Windows95</a:t>
            </a:r>
            <a:r>
              <a:rPr kumimoji="1" lang="ja-JP" altLang="ja-JP" sz="1200" kern="1200" dirty="0">
                <a:solidFill>
                  <a:schemeClr val="tx1"/>
                </a:solidFill>
                <a:effectLst/>
                <a:latin typeface="+mn-lt"/>
                <a:ea typeface="+mn-ea"/>
                <a:cs typeface="+mn-cs"/>
              </a:rPr>
              <a:t>以降、パソコンに標準装備されたブラウザで業務システムを利用しようというものです。これにより、業務個別のプログラムを開発しなくても高い表現力や操作性を実現できると期待されたのですが、当時のブラウザでは機能が足りず、使い勝手が良くなかったことから、あまり広がりませんでした。ただ、ブラウザは様々なデバイスで動作するため、</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へのベンダーロックインを回避できる可能性もありました。この考え方は後のクラウドに繋がる重要な発想となったのです。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この頃、</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サービスという言葉が使われ始めます。</a:t>
            </a:r>
            <a:r>
              <a:rPr kumimoji="1" lang="en-US" altLang="ja-JP" sz="1200" kern="1200" dirty="0">
                <a:solidFill>
                  <a:schemeClr val="tx1"/>
                </a:solidFill>
                <a:effectLst/>
                <a:latin typeface="+mn-lt"/>
                <a:ea typeface="+mn-ea"/>
                <a:cs typeface="+mn-cs"/>
              </a:rPr>
              <a:t>Wikipedia</a:t>
            </a:r>
            <a:r>
              <a:rPr kumimoji="1" lang="ja-JP" altLang="en-US" sz="1200" kern="1200" dirty="0">
                <a:solidFill>
                  <a:schemeClr val="tx1"/>
                </a:solidFill>
                <a:effectLst/>
                <a:latin typeface="+mn-lt"/>
                <a:ea typeface="+mn-ea"/>
                <a:cs typeface="+mn-cs"/>
              </a:rPr>
              <a:t>によると、</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サービスは「</a:t>
            </a:r>
            <a:r>
              <a:rPr kumimoji="1" lang="en-US" altLang="ja-JP" sz="1200" kern="1200" dirty="0">
                <a:solidFill>
                  <a:schemeClr val="tx1"/>
                </a:solidFill>
                <a:effectLst/>
                <a:latin typeface="+mn-lt"/>
                <a:ea typeface="+mn-ea"/>
                <a:cs typeface="+mn-cs"/>
              </a:rPr>
              <a:t>W3C</a:t>
            </a:r>
            <a:r>
              <a:rPr kumimoji="1" lang="ja-JP" altLang="en-US" sz="1200" kern="1200" dirty="0">
                <a:solidFill>
                  <a:schemeClr val="tx1"/>
                </a:solidFill>
                <a:effectLst/>
                <a:latin typeface="+mn-lt"/>
                <a:ea typeface="+mn-ea"/>
                <a:cs typeface="+mn-cs"/>
              </a:rPr>
              <a:t>においては、</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サービスとは、さまざまなプラットフォーム上で動作する異なるソフトウェア同士が相互運用するための標準的な手段を提供するものと説明されている。」とされています。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b="1" kern="1200" dirty="0">
                <a:solidFill>
                  <a:schemeClr val="tx1"/>
                </a:solidFill>
                <a:effectLst/>
                <a:latin typeface="+mn-lt"/>
                <a:ea typeface="+mn-ea"/>
                <a:cs typeface="+mn-cs"/>
              </a:rPr>
              <a:t>RIC</a:t>
            </a:r>
            <a:r>
              <a:rPr kumimoji="1" lang="ja-JP" altLang="ja-JP" sz="1200" b="1" kern="1200" dirty="0">
                <a:solidFill>
                  <a:schemeClr val="tx1"/>
                </a:solidFill>
                <a:effectLst/>
                <a:latin typeface="+mn-lt"/>
                <a:ea typeface="+mn-ea"/>
                <a:cs typeface="+mn-cs"/>
              </a:rPr>
              <a:t>と</a:t>
            </a:r>
            <a:r>
              <a:rPr kumimoji="1" lang="en-US" altLang="ja-JP" sz="1200" b="1" kern="1200" dirty="0">
                <a:solidFill>
                  <a:schemeClr val="tx1"/>
                </a:solidFill>
                <a:effectLst/>
                <a:latin typeface="+mn-lt"/>
                <a:ea typeface="+mn-ea"/>
                <a:cs typeface="+mn-cs"/>
              </a:rPr>
              <a:t>RIA</a:t>
            </a:r>
            <a:endParaRPr kumimoji="1" lang="ja-JP" altLang="ja-JP" sz="1200" b="1"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次に登場したのが、「プラグイン」の利用です。プラグインとは、標準のブラウザではできない機能を、ブラウザにプログラムを組み込むことで実現する仕組みです。例えば、アニメーションやビデオ、高機能な入力フォームを実現する</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はその代表です。</a:t>
            </a:r>
          </a:p>
          <a:p>
            <a:r>
              <a:rPr kumimoji="1" lang="ja-JP" altLang="ja-JP" sz="1200" kern="1200" dirty="0">
                <a:solidFill>
                  <a:schemeClr val="tx1"/>
                </a:solidFill>
                <a:effectLst/>
                <a:latin typeface="+mn-lt"/>
                <a:ea typeface="+mn-ea"/>
                <a:cs typeface="+mn-cs"/>
              </a:rPr>
              <a:t>このようなブラウザは</a:t>
            </a:r>
            <a:r>
              <a:rPr kumimoji="1" lang="en-US" altLang="ja-JP" sz="1200" kern="1200" dirty="0">
                <a:solidFill>
                  <a:schemeClr val="tx1"/>
                </a:solidFill>
                <a:effectLst/>
                <a:latin typeface="+mn-lt"/>
                <a:ea typeface="+mn-ea"/>
                <a:cs typeface="+mn-cs"/>
              </a:rPr>
              <a:t>RIC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Rich Internet Client</a:t>
            </a:r>
            <a:r>
              <a:rPr kumimoji="1" lang="ja-JP" altLang="ja-JP" sz="1200" kern="1200" dirty="0">
                <a:solidFill>
                  <a:schemeClr val="tx1"/>
                </a:solidFill>
                <a:effectLst/>
                <a:latin typeface="+mn-lt"/>
                <a:ea typeface="+mn-ea"/>
                <a:cs typeface="+mn-cs"/>
              </a:rPr>
              <a:t>）、それを使ったアプリケーションは</a:t>
            </a:r>
            <a:r>
              <a:rPr kumimoji="1" lang="en-US" altLang="ja-JP" sz="1200" kern="1200" dirty="0">
                <a:solidFill>
                  <a:schemeClr val="tx1"/>
                </a:solidFill>
                <a:effectLst/>
                <a:latin typeface="+mn-lt"/>
                <a:ea typeface="+mn-ea"/>
                <a:cs typeface="+mn-cs"/>
              </a:rPr>
              <a:t>RIA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Rich Internet Application</a:t>
            </a:r>
            <a:r>
              <a:rPr kumimoji="1" lang="ja-JP" altLang="ja-JP" sz="1200" kern="1200" dirty="0">
                <a:solidFill>
                  <a:schemeClr val="tx1"/>
                </a:solidFill>
                <a:effectLst/>
                <a:latin typeface="+mn-lt"/>
                <a:ea typeface="+mn-ea"/>
                <a:cs typeface="+mn-cs"/>
              </a:rPr>
              <a:t>）と言われ、表現力と操作性も高まり、利用者も増えてゆきました。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669676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さて、皆さんは</a:t>
            </a:r>
            <a:r>
              <a:rPr kumimoji="1" lang="en-US" altLang="ja-JP" dirty="0"/>
              <a:t>Web2.0</a:t>
            </a:r>
            <a:r>
              <a:rPr kumimoji="1" lang="ja-JP" altLang="en-US" dirty="0"/>
              <a:t>というのをご存じでしょうか？若い方はご存じないかもしれませんが、</a:t>
            </a:r>
            <a:r>
              <a:rPr kumimoji="1" lang="en-US" altLang="ja-JP" dirty="0"/>
              <a:t>2005</a:t>
            </a:r>
            <a:r>
              <a:rPr kumimoji="1" lang="ja-JP" altLang="en-US" dirty="0"/>
              <a:t>年頃に一大ブームを巻き起こしたＷｅｂの技術革新です。</a:t>
            </a:r>
            <a:endParaRPr kumimoji="1" lang="en-US" altLang="ja-JP" dirty="0"/>
          </a:p>
          <a:p>
            <a:endParaRPr kumimoji="1" lang="en-US" altLang="ja-JP" dirty="0"/>
          </a:p>
          <a:p>
            <a:r>
              <a:rPr kumimoji="1" lang="ja-JP" altLang="en-US" dirty="0"/>
              <a:t>それまで一方通行的で動きに乏しかった</a:t>
            </a:r>
            <a:r>
              <a:rPr kumimoji="1" lang="en-US" altLang="ja-JP" dirty="0"/>
              <a:t>Web</a:t>
            </a:r>
            <a:r>
              <a:rPr kumimoji="1" lang="ja-JP" altLang="en-US" dirty="0"/>
              <a:t>サイトが、いきなり動的でインタラクティブなものになり、利便性が劇的に向上しました。</a:t>
            </a:r>
            <a:r>
              <a:rPr kumimoji="1" lang="en-US" altLang="ja-JP" dirty="0"/>
              <a:t>Web</a:t>
            </a:r>
            <a:r>
              <a:rPr kumimoji="1" lang="ja-JP" altLang="en-US" dirty="0"/>
              <a:t>がプラットフォーム化し、ユーザーが情報を発信する新しい使い方が可能になりました。これを可能にしたのが、</a:t>
            </a:r>
            <a:r>
              <a:rPr kumimoji="1" lang="en-US" altLang="ja-JP" dirty="0"/>
              <a:t>Ajax</a:t>
            </a:r>
            <a:r>
              <a:rPr kumimoji="1" lang="ja-JP" altLang="en-US" dirty="0" err="1"/>
              <a:t>だったのです</a:t>
            </a:r>
            <a:r>
              <a:rPr kumimoji="1" lang="ja-JP" altLang="en-US" dirty="0"/>
              <a:t>。</a:t>
            </a: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17</a:t>
            </a:fld>
            <a:endParaRPr lang="ja-JP" altLang="en-US"/>
          </a:p>
        </p:txBody>
      </p:sp>
    </p:spTree>
    <p:extLst>
      <p:ext uri="{BB962C8B-B14F-4D97-AF65-F5344CB8AC3E}">
        <p14:creationId xmlns:p14="http://schemas.microsoft.com/office/powerpoint/2010/main" val="1398763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ところが、元々静的な情報を表示するために開発された</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ブラウザーをクライアントとして使うと、</a:t>
            </a:r>
            <a:r>
              <a:rPr kumimoji="1" lang="en-US" altLang="ja-JP" sz="1200" kern="1200" dirty="0">
                <a:solidFill>
                  <a:schemeClr val="tx1"/>
                </a:solidFill>
                <a:effectLst/>
                <a:latin typeface="+mn-lt"/>
                <a:ea typeface="+mn-ea"/>
                <a:cs typeface="+mn-cs"/>
              </a:rPr>
              <a:t>UI</a:t>
            </a:r>
            <a:r>
              <a:rPr kumimoji="1" lang="ja-JP" altLang="en-US" sz="1200" kern="1200" dirty="0">
                <a:solidFill>
                  <a:schemeClr val="tx1"/>
                </a:solidFill>
                <a:effectLst/>
                <a:latin typeface="+mn-lt"/>
                <a:ea typeface="+mn-ea"/>
                <a:cs typeface="+mn-cs"/>
              </a:rPr>
              <a:t>が制限され、使いやすいシステムを作りにくいといという問題がありました。そこで、ブラウザーの機能を拡張して</a:t>
            </a:r>
            <a:r>
              <a:rPr kumimoji="1" lang="en-US" altLang="ja-JP" sz="1200" kern="1200" dirty="0">
                <a:solidFill>
                  <a:schemeClr val="tx1"/>
                </a:solidFill>
                <a:effectLst/>
                <a:latin typeface="+mn-lt"/>
                <a:ea typeface="+mn-ea"/>
                <a:cs typeface="+mn-cs"/>
              </a:rPr>
              <a:t>UI</a:t>
            </a:r>
            <a:r>
              <a:rPr kumimoji="1" lang="ja-JP" altLang="en-US" sz="1200" kern="1200" dirty="0">
                <a:solidFill>
                  <a:schemeClr val="tx1"/>
                </a:solidFill>
                <a:effectLst/>
                <a:latin typeface="+mn-lt"/>
                <a:ea typeface="+mn-ea"/>
                <a:cs typeface="+mn-cs"/>
              </a:rPr>
              <a:t>を作りやすくしようという技術が開発されました。これがリッチインターネットクライアント、またはリッチクライアントで、最も普及したのが</a:t>
            </a:r>
            <a:r>
              <a:rPr kumimoji="1" lang="en-US" altLang="ja-JP" sz="1200" kern="1200" dirty="0">
                <a:solidFill>
                  <a:schemeClr val="tx1"/>
                </a:solidFill>
                <a:effectLst/>
                <a:latin typeface="+mn-lt"/>
                <a:ea typeface="+mn-ea"/>
                <a:cs typeface="+mn-cs"/>
              </a:rPr>
              <a:t>Flash</a:t>
            </a:r>
            <a:r>
              <a:rPr kumimoji="1" lang="ja-JP" altLang="en-US" sz="1200" kern="1200" dirty="0">
                <a:solidFill>
                  <a:schemeClr val="tx1"/>
                </a:solidFill>
                <a:effectLst/>
                <a:latin typeface="+mn-lt"/>
                <a:ea typeface="+mn-ea"/>
                <a:cs typeface="+mn-cs"/>
              </a:rPr>
              <a:t>ですが、他にも類似技術として</a:t>
            </a:r>
            <a:r>
              <a:rPr kumimoji="1" lang="en-US" altLang="ja-JP" sz="1200" kern="1200" dirty="0">
                <a:solidFill>
                  <a:schemeClr val="tx1"/>
                </a:solidFill>
                <a:effectLst/>
                <a:latin typeface="+mn-lt"/>
                <a:ea typeface="+mn-ea"/>
                <a:cs typeface="+mn-cs"/>
              </a:rPr>
              <a:t>Microsoft</a:t>
            </a:r>
            <a:r>
              <a:rPr kumimoji="1" lang="ja-JP" altLang="en-US"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Silverlight</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Java</a:t>
            </a:r>
            <a:r>
              <a:rPr kumimoji="1" lang="ja-JP" altLang="en-US" sz="1200" kern="1200" dirty="0">
                <a:solidFill>
                  <a:schemeClr val="tx1"/>
                </a:solidFill>
                <a:effectLst/>
                <a:latin typeface="+mn-lt"/>
                <a:ea typeface="+mn-ea"/>
                <a:cs typeface="+mn-cs"/>
              </a:rPr>
              <a:t>などがあり、国産の</a:t>
            </a:r>
            <a:r>
              <a:rPr kumimoji="1" lang="en-US" altLang="ja-JP" sz="1200" kern="1200" dirty="0">
                <a:solidFill>
                  <a:schemeClr val="tx1"/>
                </a:solidFill>
                <a:effectLst/>
                <a:latin typeface="+mn-lt"/>
                <a:ea typeface="+mn-ea"/>
                <a:cs typeface="+mn-cs"/>
              </a:rPr>
              <a:t>Biz/Browser</a:t>
            </a:r>
            <a:r>
              <a:rPr kumimoji="1" lang="ja-JP" altLang="en-US" sz="1200" kern="1200" dirty="0">
                <a:solidFill>
                  <a:schemeClr val="tx1"/>
                </a:solidFill>
                <a:effectLst/>
                <a:latin typeface="+mn-lt"/>
                <a:ea typeface="+mn-ea"/>
                <a:cs typeface="+mn-cs"/>
              </a:rPr>
              <a:t>もあります。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年代初頭、既にパソコンへの普及率が</a:t>
            </a:r>
            <a:r>
              <a:rPr kumimoji="1" lang="en-US" altLang="ja-JP" sz="1200" kern="1200" dirty="0">
                <a:solidFill>
                  <a:schemeClr val="tx1"/>
                </a:solidFill>
                <a:effectLst/>
                <a:latin typeface="+mn-lt"/>
                <a:ea typeface="+mn-ea"/>
                <a:cs typeface="+mn-cs"/>
              </a:rPr>
              <a:t>97%</a:t>
            </a:r>
            <a:r>
              <a:rPr kumimoji="1" lang="ja-JP" altLang="ja-JP" sz="1200" kern="1200" dirty="0">
                <a:solidFill>
                  <a:schemeClr val="tx1"/>
                </a:solidFill>
                <a:effectLst/>
                <a:latin typeface="+mn-lt"/>
                <a:ea typeface="+mn-ea"/>
                <a:cs typeface="+mn-cs"/>
              </a:rPr>
              <a:t>に達しており、事実上の「標準」の地位を確立していました。 そのため、ブラウザさえ使えればハードウェアや基本ソフトウェアの種類を問わない</a:t>
            </a:r>
            <a:r>
              <a:rPr kumimoji="1" lang="en-US" altLang="ja-JP" sz="1200" kern="1200" dirty="0">
                <a:solidFill>
                  <a:schemeClr val="tx1"/>
                </a:solidFill>
                <a:effectLst/>
                <a:latin typeface="+mn-lt"/>
                <a:ea typeface="+mn-ea"/>
                <a:cs typeface="+mn-cs"/>
              </a:rPr>
              <a:t>Flash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に代わるクライアントとして期待されたのです。</a:t>
            </a:r>
          </a:p>
          <a:p>
            <a:r>
              <a:rPr kumimoji="1" lang="ja-JP" altLang="ja-JP" sz="1200" kern="1200" dirty="0">
                <a:solidFill>
                  <a:schemeClr val="tx1"/>
                </a:solidFill>
                <a:effectLst/>
                <a:latin typeface="+mn-lt"/>
                <a:ea typeface="+mn-ea"/>
                <a:cs typeface="+mn-cs"/>
              </a:rPr>
              <a:t>しかし、</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は無料とは言え</a:t>
            </a:r>
            <a:r>
              <a:rPr kumimoji="1" lang="en-US" altLang="ja-JP" sz="1200" kern="1200" dirty="0">
                <a:solidFill>
                  <a:schemeClr val="tx1"/>
                </a:solidFill>
                <a:effectLst/>
                <a:latin typeface="+mn-lt"/>
                <a:ea typeface="+mn-ea"/>
                <a:cs typeface="+mn-cs"/>
              </a:rPr>
              <a:t>Adobe</a:t>
            </a:r>
            <a:r>
              <a:rPr kumimoji="1" lang="ja-JP" altLang="ja-JP" sz="1200" kern="1200" dirty="0">
                <a:solidFill>
                  <a:schemeClr val="tx1"/>
                </a:solidFill>
                <a:effectLst/>
                <a:latin typeface="+mn-lt"/>
                <a:ea typeface="+mn-ea"/>
                <a:cs typeface="+mn-cs"/>
              </a:rPr>
              <a:t>社の製品です。</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が標準となれば、新たなベンダーロックインが発生します。そこで、プラグインを使わずにブラウザの機能を強化する方法が模索されました。</a:t>
            </a:r>
          </a:p>
          <a:p>
            <a:r>
              <a:rPr kumimoji="1" lang="ja-JP" altLang="ja-JP" sz="1200" kern="1200" dirty="0">
                <a:solidFill>
                  <a:schemeClr val="tx1"/>
                </a:solidFill>
                <a:effectLst/>
                <a:latin typeface="+mn-lt"/>
                <a:ea typeface="+mn-ea"/>
                <a:cs typeface="+mn-cs"/>
              </a:rPr>
              <a:t>そこに出現したのが「</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Asynchronous JavaScript + XML: </a:t>
            </a:r>
            <a:r>
              <a:rPr kumimoji="1" lang="ja-JP" altLang="ja-JP" sz="1200" kern="1200" dirty="0">
                <a:solidFill>
                  <a:schemeClr val="tx1"/>
                </a:solidFill>
                <a:effectLst/>
                <a:latin typeface="+mn-lt"/>
                <a:ea typeface="+mn-ea"/>
                <a:cs typeface="+mn-cs"/>
              </a:rPr>
              <a:t>エイジャックス）」です。</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は、ブラウザの標準機能だけで、高い表現力や操作性を実現しました。</a:t>
            </a:r>
          </a:p>
          <a:p>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を採用した最初のサービスは、</a:t>
            </a:r>
            <a:r>
              <a:rPr kumimoji="1" lang="en-US" altLang="ja-JP" sz="1200" kern="1200" dirty="0">
                <a:solidFill>
                  <a:schemeClr val="tx1"/>
                </a:solidFill>
                <a:effectLst/>
                <a:latin typeface="+mn-lt"/>
                <a:ea typeface="+mn-ea"/>
                <a:cs typeface="+mn-cs"/>
              </a:rPr>
              <a:t>2005</a:t>
            </a:r>
            <a:r>
              <a:rPr kumimoji="1" lang="ja-JP" altLang="ja-JP" sz="1200" kern="1200" dirty="0">
                <a:solidFill>
                  <a:schemeClr val="tx1"/>
                </a:solidFill>
                <a:effectLst/>
                <a:latin typeface="+mn-lt"/>
                <a:ea typeface="+mn-ea"/>
                <a:cs typeface="+mn-cs"/>
              </a:rPr>
              <a:t>年に公開された</a:t>
            </a:r>
            <a:r>
              <a:rPr kumimoji="1" lang="en-US" altLang="ja-JP" sz="1200" kern="1200" dirty="0">
                <a:solidFill>
                  <a:schemeClr val="tx1"/>
                </a:solidFill>
                <a:effectLst/>
                <a:latin typeface="+mn-lt"/>
                <a:ea typeface="+mn-ea"/>
                <a:cs typeface="+mn-cs"/>
              </a:rPr>
              <a:t> Google Maps </a:t>
            </a:r>
            <a:r>
              <a:rPr kumimoji="1" lang="ja-JP" altLang="ja-JP" sz="1200" kern="1200" dirty="0">
                <a:solidFill>
                  <a:schemeClr val="tx1"/>
                </a:solidFill>
                <a:effectLst/>
                <a:latin typeface="+mn-lt"/>
                <a:ea typeface="+mn-ea"/>
                <a:cs typeface="+mn-cs"/>
              </a:rPr>
              <a:t>です。それまでの地図サイトは、移動や拡大縮小のたび地図画像を書き換えていたため、ぎこちない動きになっていました。しかし、</a:t>
            </a:r>
            <a:r>
              <a:rPr kumimoji="1" lang="en-US" altLang="ja-JP" sz="1200" kern="1200" dirty="0">
                <a:solidFill>
                  <a:schemeClr val="tx1"/>
                </a:solidFill>
                <a:effectLst/>
                <a:latin typeface="+mn-lt"/>
                <a:ea typeface="+mn-ea"/>
                <a:cs typeface="+mn-cs"/>
              </a:rPr>
              <a:t>Google Maps</a:t>
            </a:r>
            <a:r>
              <a:rPr kumimoji="1" lang="ja-JP" altLang="ja-JP" sz="1200" kern="1200" dirty="0">
                <a:solidFill>
                  <a:schemeClr val="tx1"/>
                </a:solidFill>
                <a:effectLst/>
                <a:latin typeface="+mn-lt"/>
                <a:ea typeface="+mn-ea"/>
                <a:cs typeface="+mn-cs"/>
              </a:rPr>
              <a:t>はマウスの操作だけで、なめらかな移動や拡大縮小ができたのです。</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のアプリケーションや</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を組み込んだブラウザであれば、こういったこともできましたが、当時ブラウザ単体でこれだけのことができるとは誰も想像していなかったため、大きな驚きを持って迎えられたのです。</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年に、この技術に対して</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という名前が付けられました。</a:t>
            </a:r>
          </a:p>
          <a:p>
            <a:r>
              <a:rPr kumimoji="1" lang="ja-JP" altLang="ja-JP" sz="1200" kern="1200" dirty="0">
                <a:solidFill>
                  <a:schemeClr val="tx1"/>
                </a:solidFill>
                <a:effectLst/>
                <a:latin typeface="+mn-lt"/>
                <a:ea typeface="+mn-ea"/>
                <a:cs typeface="+mn-cs"/>
              </a:rPr>
              <a:t>これ以降、</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ブラウザは、情報の表示だけでは無く、</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アプリケーションに匹敵する高度な操作性を実現できるという認識が高まり、</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システムを再度見直すきっかけとなったのです。</a:t>
            </a:r>
          </a:p>
          <a:p>
            <a:r>
              <a:rPr kumimoji="1" lang="ja-JP" altLang="ja-JP" sz="1200" kern="1200" dirty="0">
                <a:solidFill>
                  <a:schemeClr val="tx1"/>
                </a:solidFill>
                <a:effectLst/>
                <a:latin typeface="+mn-lt"/>
                <a:ea typeface="+mn-ea"/>
                <a:cs typeface="+mn-cs"/>
              </a:rPr>
              <a:t>このことは、情報システムのクライアントとして不動の地位を確立していた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パソコンの位置づけも大きく変えることを意味しました。プログラムやサービスを</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ベースで作ることができれば、クライアントは</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パソコンで無くても良いことになるからです。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97849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3883409" y="8683323"/>
            <a:ext cx="2973011" cy="459229"/>
          </a:xfrm>
          <a:prstGeom prst="rect">
            <a:avLst/>
          </a:prstGeom>
          <a:noFill/>
          <a:ln w="9525">
            <a:noFill/>
            <a:miter lim="800000"/>
            <a:headEnd/>
            <a:tailEnd/>
          </a:ln>
        </p:spPr>
        <p:txBody>
          <a:bodyPr lIns="94454" tIns="47227" rIns="94454" bIns="47227" anchor="b"/>
          <a:lstStyle/>
          <a:p>
            <a:pPr algn="r" defTabSz="943869"/>
            <a:fld id="{2D48A9BA-2689-43A1-BD0A-A3B307D39728}" type="slidenum">
              <a:rPr kumimoji="0" lang="ja-JP" altLang="en-US" sz="1300">
                <a:ea typeface="ＭＳ Ｐゴシック" charset="-128"/>
              </a:rPr>
              <a:pPr algn="r" defTabSz="943869"/>
              <a:t>19</a:t>
            </a:fld>
            <a:endParaRPr kumimoji="0" lang="en-US" altLang="ja-JP" sz="1300">
              <a:ea typeface="ＭＳ Ｐゴシック" charset="-128"/>
            </a:endParaRPr>
          </a:p>
        </p:txBody>
      </p:sp>
      <p:sp>
        <p:nvSpPr>
          <p:cNvPr id="64514" name="スライド イメージ プレースホルダ 1"/>
          <p:cNvSpPr>
            <a:spLocks noGrp="1" noRot="1" noChangeAspect="1" noTextEdit="1"/>
          </p:cNvSpPr>
          <p:nvPr>
            <p:ph type="sldImg"/>
          </p:nvPr>
        </p:nvSpPr>
        <p:spPr>
          <a:xfrm>
            <a:off x="1146175" y="687388"/>
            <a:ext cx="4567238" cy="3425825"/>
          </a:xfrm>
          <a:ln/>
        </p:spPr>
      </p:sp>
      <p:sp>
        <p:nvSpPr>
          <p:cNvPr id="64515" name="ノート プレースホルダ 2"/>
          <p:cNvSpPr>
            <a:spLocks noGrp="1"/>
          </p:cNvSpPr>
          <p:nvPr>
            <p:ph type="body" idx="1"/>
          </p:nvPr>
        </p:nvSpPr>
        <p:spPr>
          <a:xfrm>
            <a:off x="685959" y="4343111"/>
            <a:ext cx="5486084" cy="4114220"/>
          </a:xfrm>
          <a:noFill/>
          <a:ln/>
        </p:spPr>
        <p:txBody>
          <a:bodyPr lIns="91420" tIns="45711" rIns="91420" bIns="45711"/>
          <a:lstStyle/>
          <a:p>
            <a:pPr eaLnBrk="1" hangingPunct="1">
              <a:spcBef>
                <a:spcPct val="0"/>
              </a:spcBef>
            </a:pPr>
            <a:r>
              <a:rPr lang="en-US" altLang="ja-JP" dirty="0"/>
              <a:t>Web2.0</a:t>
            </a:r>
            <a:r>
              <a:rPr lang="ja-JP" altLang="en-US" dirty="0"/>
              <a:t>の原動力となった技術のひとつが、</a:t>
            </a:r>
            <a:r>
              <a:rPr lang="en-US" altLang="ja-JP" dirty="0"/>
              <a:t>Ajax</a:t>
            </a:r>
            <a:r>
              <a:rPr lang="ja-JP" altLang="en-US" dirty="0"/>
              <a:t>です。</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は、</a:t>
            </a:r>
            <a:r>
              <a:rPr lang="en-US" altLang="ja-JP" dirty="0"/>
              <a:t>Asynchronous JavaScript + XML</a:t>
            </a:r>
            <a:r>
              <a:rPr lang="ja-JP" altLang="en-US" dirty="0"/>
              <a:t>を縮めたものです。</a:t>
            </a:r>
            <a:r>
              <a:rPr lang="en-US" altLang="ja-JP" dirty="0"/>
              <a:t>2004</a:t>
            </a:r>
            <a:r>
              <a:rPr lang="ja-JP" altLang="en-US" dirty="0"/>
              <a:t>年に提供が開始された</a:t>
            </a:r>
            <a:r>
              <a:rPr lang="en-US" altLang="ja-JP" dirty="0"/>
              <a:t>Google Maps</a:t>
            </a:r>
            <a:r>
              <a:rPr lang="ja-JP" altLang="en-US" dirty="0"/>
              <a:t>で使われた機能に対して</a:t>
            </a:r>
            <a:r>
              <a:rPr lang="en-US" altLang="ja-JP" dirty="0"/>
              <a:t>2005</a:t>
            </a:r>
            <a:r>
              <a:rPr lang="ja-JP" altLang="en-US" dirty="0"/>
              <a:t>年、命名されました。</a:t>
            </a:r>
            <a:endParaRPr lang="en-US" altLang="ja-JP" dirty="0"/>
          </a:p>
          <a:p>
            <a:pPr eaLnBrk="1" hangingPunct="1">
              <a:spcBef>
                <a:spcPct val="0"/>
              </a:spcBef>
            </a:pPr>
            <a:endParaRPr lang="en-US" altLang="ja-JP" dirty="0"/>
          </a:p>
          <a:p>
            <a:pPr eaLnBrk="1" hangingPunct="1">
              <a:spcBef>
                <a:spcPct val="0"/>
              </a:spcBef>
            </a:pPr>
            <a:r>
              <a:rPr lang="en-US" altLang="ja-JP" dirty="0"/>
              <a:t>JavaScript</a:t>
            </a:r>
            <a:r>
              <a:rPr lang="ja-JP" altLang="en-US" dirty="0"/>
              <a:t>はサーバーからダウンロードされブラウザ上で実行されるスクリプト言語で、元々</a:t>
            </a:r>
            <a:r>
              <a:rPr lang="en-US" altLang="ja-JP" dirty="0"/>
              <a:t>Web</a:t>
            </a:r>
            <a:r>
              <a:rPr lang="ja-JP" altLang="en-US" dirty="0"/>
              <a:t>ブラウザに内蔵されていたものです。これを非同期に使うことによって、使い勝手を向上させます。</a:t>
            </a:r>
            <a:endParaRPr lang="en-US" altLang="ja-JP" dirty="0"/>
          </a:p>
          <a:p>
            <a:pPr eaLnBrk="1" hangingPunct="1">
              <a:spcBef>
                <a:spcPct val="0"/>
              </a:spcBef>
            </a:pPr>
            <a:r>
              <a:rPr lang="en-US" altLang="ja-JP" dirty="0"/>
              <a:t>XML</a:t>
            </a:r>
            <a:r>
              <a:rPr lang="ja-JP" altLang="en-US" dirty="0"/>
              <a:t>は</a:t>
            </a:r>
            <a:r>
              <a:rPr lang="en-US" altLang="ja-JP" dirty="0"/>
              <a:t>HTML</a:t>
            </a:r>
            <a:r>
              <a:rPr lang="ja-JP" altLang="en-US" dirty="0"/>
              <a:t>と同様のマークアップ言語で、様々な機能を必要に応じて拡張できるという特徴を持っています。</a:t>
            </a:r>
            <a:endParaRPr lang="en-US" altLang="ja-JP" dirty="0"/>
          </a:p>
          <a:p>
            <a:pPr eaLnBrk="1" hangingPunct="1">
              <a:spcBef>
                <a:spcPct val="0"/>
              </a:spcBef>
            </a:pPr>
            <a:endParaRPr lang="en-US" altLang="ja-JP" dirty="0"/>
          </a:p>
          <a:p>
            <a:pPr eaLnBrk="1" hangingPunct="1">
              <a:spcBef>
                <a:spcPct val="0"/>
              </a:spcBef>
            </a:pPr>
            <a:r>
              <a:rPr lang="ja-JP" altLang="en-US" dirty="0"/>
              <a:t>技術的な詳細は省きますが、要するに、これらの技術の組合せによって、</a:t>
            </a:r>
            <a:r>
              <a:rPr lang="en-US" altLang="ja-JP" dirty="0"/>
              <a:t>Flash</a:t>
            </a:r>
            <a:r>
              <a:rPr lang="ja-JP" altLang="en-US" dirty="0"/>
              <a:t>などのプラグインを使わずにネイティブアプリケーション並の高度な</a:t>
            </a:r>
            <a:r>
              <a:rPr lang="en-US" altLang="ja-JP" dirty="0"/>
              <a:t>UI</a:t>
            </a:r>
            <a:r>
              <a:rPr lang="ja-JP" altLang="en-US" dirty="0"/>
              <a:t>を実現することができるのです。</a:t>
            </a:r>
            <a:endParaRPr lang="en-US" altLang="ja-JP" dirty="0"/>
          </a:p>
          <a:p>
            <a:pPr eaLnBrk="1" hangingPunct="1">
              <a:spcBef>
                <a:spcPct val="0"/>
              </a:spcBef>
            </a:pPr>
            <a:endParaRPr lang="en-US" altLang="ja-JP" dirty="0"/>
          </a:p>
          <a:p>
            <a:pPr eaLnBrk="1" hangingPunct="1">
              <a:spcBef>
                <a:spcPct val="0"/>
              </a:spcBef>
            </a:pPr>
            <a:r>
              <a:rPr lang="ja-JP" altLang="en-US" dirty="0"/>
              <a:t>ところで、よく間違われるのですが、プログラミング言語の</a:t>
            </a:r>
            <a:r>
              <a:rPr lang="en-US" altLang="ja-JP" dirty="0"/>
              <a:t>Java</a:t>
            </a:r>
            <a:r>
              <a:rPr lang="ja-JP" altLang="en-US" dirty="0"/>
              <a:t>と</a:t>
            </a:r>
            <a:r>
              <a:rPr lang="en-US" altLang="ja-JP" dirty="0"/>
              <a:t>JavaScript</a:t>
            </a:r>
            <a:r>
              <a:rPr lang="ja-JP" altLang="en-US" dirty="0"/>
              <a:t>は、全く違う物です。元々は</a:t>
            </a:r>
            <a:r>
              <a:rPr lang="en-US" altLang="ja-JP" dirty="0" err="1"/>
              <a:t>NetScape</a:t>
            </a:r>
            <a:r>
              <a:rPr lang="ja-JP" altLang="en-US" dirty="0"/>
              <a:t>のエンジニアが開発し、</a:t>
            </a:r>
            <a:r>
              <a:rPr lang="en-US" altLang="ja-JP" dirty="0"/>
              <a:t>Java</a:t>
            </a:r>
            <a:r>
              <a:rPr lang="ja-JP" altLang="en-US" dirty="0"/>
              <a:t>の知名度にあやかるために名前だけ似せたと言われています。</a:t>
            </a:r>
            <a:endParaRPr lang="en-US" altLang="ja-JP" dirty="0"/>
          </a:p>
          <a:p>
            <a:pPr eaLnBrk="1" hangingPunct="1">
              <a:spcBef>
                <a:spcPct val="0"/>
              </a:spcBef>
            </a:pPr>
            <a:endParaRPr lang="en-US" altLang="ja-JP" dirty="0"/>
          </a:p>
          <a:p>
            <a:pPr eaLnBrk="1" hangingPunct="1">
              <a:spcBef>
                <a:spcPct val="0"/>
              </a:spcBef>
            </a:pPr>
            <a:r>
              <a:rPr lang="ja-JP" altLang="en-US" dirty="0"/>
              <a:t>現在は国際規格となり、正式には</a:t>
            </a:r>
            <a:r>
              <a:rPr lang="en-US" altLang="ja-JP" dirty="0"/>
              <a:t>ECMAScript</a:t>
            </a:r>
            <a:r>
              <a:rPr lang="ja-JP" altLang="en-US" dirty="0"/>
              <a:t>と呼ばれます。</a:t>
            </a:r>
          </a:p>
        </p:txBody>
      </p:sp>
      <p:sp>
        <p:nvSpPr>
          <p:cNvPr id="64516" name="スライド番号プレースホルダ 3"/>
          <p:cNvSpPr txBox="1">
            <a:spLocks noGrp="1"/>
          </p:cNvSpPr>
          <p:nvPr/>
        </p:nvSpPr>
        <p:spPr bwMode="auto">
          <a:xfrm>
            <a:off x="3883409" y="8683323"/>
            <a:ext cx="2973011" cy="459229"/>
          </a:xfrm>
          <a:prstGeom prst="rect">
            <a:avLst/>
          </a:prstGeom>
          <a:noFill/>
          <a:ln w="9525">
            <a:noFill/>
            <a:miter lim="800000"/>
            <a:headEnd/>
            <a:tailEnd/>
          </a:ln>
        </p:spPr>
        <p:txBody>
          <a:bodyPr lIns="91420" tIns="45711" rIns="91420" bIns="45711" anchor="b"/>
          <a:lstStyle/>
          <a:p>
            <a:pPr algn="r" defTabSz="905059"/>
            <a:fld id="{9200E267-B13C-4FA2-B019-75E5F1AB75C4}" type="slidenum">
              <a:rPr lang="ja-JP" altLang="en-US" sz="1300">
                <a:ea typeface="ＭＳ Ｐゴシック" charset="-128"/>
              </a:rPr>
              <a:pPr algn="r" defTabSz="905059"/>
              <a:t>19</a:t>
            </a:fld>
            <a:endParaRPr lang="en-US" altLang="ja-JP" sz="1300">
              <a:ea typeface="ＭＳ Ｐゴシック" charset="-128"/>
            </a:endParaRPr>
          </a:p>
        </p:txBody>
      </p:sp>
    </p:spTree>
    <p:extLst>
      <p:ext uri="{BB962C8B-B14F-4D97-AF65-F5344CB8AC3E}">
        <p14:creationId xmlns:p14="http://schemas.microsoft.com/office/powerpoint/2010/main" val="108432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説明だけではわかりにくいと思いますので、具体的な例をひとつ見ていただきましょう。</a:t>
            </a:r>
            <a:endParaRPr lang="en-US" altLang="ja-JP" dirty="0"/>
          </a:p>
          <a:p>
            <a:pPr eaLnBrk="1" hangingPunct="1">
              <a:spcBef>
                <a:spcPct val="0"/>
              </a:spcBef>
            </a:pPr>
            <a:endParaRPr lang="en-US" altLang="ja-JP" dirty="0"/>
          </a:p>
          <a:p>
            <a:pPr eaLnBrk="1" hangingPunct="1">
              <a:spcBef>
                <a:spcPct val="0"/>
              </a:spcBef>
            </a:pPr>
            <a:r>
              <a:rPr lang="en-US" altLang="ja-JP" dirty="0"/>
              <a:t>Web2.0</a:t>
            </a:r>
            <a:r>
              <a:rPr lang="ja-JP" altLang="en-US" dirty="0"/>
              <a:t>以前の地図サイトです。当時の地図サイトを覚えている方はおわかりでしょうが、通信速度が遅いこともあって、今と比べると非常に使いにくいものでした。例えば、今九段下あたりが中心に表示されていて、もう少し北東の方を見たい、と言う場合には、見たい方向の矢印を押すと・・</a:t>
            </a:r>
            <a:endParaRPr lang="en-US" altLang="ja-JP" dirty="0"/>
          </a:p>
          <a:p>
            <a:pPr eaLnBrk="1" hangingPunct="1">
              <a:spcBef>
                <a:spcPct val="0"/>
              </a:spcBef>
            </a:pPr>
            <a:endParaRPr lang="en-US" altLang="ja-JP" dirty="0"/>
          </a:p>
          <a:p>
            <a:pPr eaLnBrk="1" hangingPunct="1">
              <a:spcBef>
                <a:spcPct val="0"/>
              </a:spcBef>
            </a:pPr>
            <a:r>
              <a:rPr lang="ja-JP" altLang="en-US" dirty="0"/>
              <a:t>いったん全画面を消して、その後ゆっくりと全画面を書き換える、ということになります。今では、こんな地図サイトはありませんよね？</a:t>
            </a:r>
          </a:p>
        </p:txBody>
      </p:sp>
      <p:sp>
        <p:nvSpPr>
          <p:cNvPr id="28676"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0D39BBE0-0E23-4D83-BB3A-D0CAA8FBA511}" type="slidenum">
              <a:rPr lang="ja-JP" altLang="en-US" smtClean="0"/>
              <a:pPr eaLnBrk="1" hangingPunct="1"/>
              <a:t>20</a:t>
            </a:fld>
            <a:endParaRPr lang="ja-JP" altLang="en-US"/>
          </a:p>
        </p:txBody>
      </p:sp>
    </p:spTree>
    <p:extLst>
      <p:ext uri="{BB962C8B-B14F-4D97-AF65-F5344CB8AC3E}">
        <p14:creationId xmlns:p14="http://schemas.microsoft.com/office/powerpoint/2010/main" val="334662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ちなみに、</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アプリケーションは人が利用することを前提にしていますが、最近ではプログラム間で連携できるように進化した</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サービスが使われ始めています。</a:t>
            </a:r>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共通の</a:t>
            </a:r>
            <a:r>
              <a:rPr kumimoji="1" lang="en-US" altLang="ja-JP" sz="1200" kern="1200" dirty="0">
                <a:solidFill>
                  <a:schemeClr val="tx1"/>
                </a:solidFill>
                <a:effectLst/>
                <a:latin typeface="+mn-lt"/>
                <a:ea typeface="+mn-ea"/>
                <a:cs typeface="+mn-cs"/>
              </a:rPr>
              <a:t>API</a:t>
            </a:r>
            <a:r>
              <a:rPr kumimoji="1" lang="ja-JP" altLang="en-US" sz="1200" kern="1200" dirty="0">
                <a:solidFill>
                  <a:schemeClr val="tx1"/>
                </a:solidFill>
                <a:effectLst/>
                <a:latin typeface="+mn-lt"/>
                <a:ea typeface="+mn-ea"/>
                <a:cs typeface="+mn-cs"/>
              </a:rPr>
              <a:t>を定義することにより、複数の</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サービスを組み合わせて新しいサービスを作ることができます。これがマッシュアップですが、マッシュアップについては別の機会にご説明します。</a:t>
            </a:r>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err="1">
                <a:solidFill>
                  <a:schemeClr val="tx1"/>
                </a:solidFill>
                <a:effectLst/>
                <a:latin typeface="+mn-lt"/>
                <a:ea typeface="+mn-ea"/>
                <a:cs typeface="+mn-cs"/>
              </a:rPr>
              <a:t>WebAPI</a:t>
            </a:r>
            <a:r>
              <a:rPr kumimoji="1" lang="ja-JP" altLang="en-US" sz="1200" kern="1200" dirty="0">
                <a:solidFill>
                  <a:schemeClr val="tx1"/>
                </a:solidFill>
                <a:effectLst/>
                <a:latin typeface="+mn-lt"/>
                <a:ea typeface="+mn-ea"/>
                <a:cs typeface="+mn-cs"/>
              </a:rPr>
              <a:t>を使ったクラウドとクライアントの間の通信は、</a:t>
            </a:r>
            <a:r>
              <a:rPr kumimoji="1" lang="en-US" altLang="ja-JP" sz="1200" kern="1200" dirty="0" err="1">
                <a:solidFill>
                  <a:schemeClr val="tx1"/>
                </a:solidFill>
                <a:effectLst/>
                <a:latin typeface="+mn-lt"/>
                <a:ea typeface="+mn-ea"/>
                <a:cs typeface="+mn-cs"/>
              </a:rPr>
              <a:t>IoT</a:t>
            </a:r>
            <a:r>
              <a:rPr kumimoji="1" lang="ja-JP" altLang="en-US" sz="1200" kern="1200" dirty="0">
                <a:solidFill>
                  <a:schemeClr val="tx1"/>
                </a:solidFill>
                <a:effectLst/>
                <a:latin typeface="+mn-lt"/>
                <a:ea typeface="+mn-ea"/>
                <a:cs typeface="+mn-cs"/>
              </a:rPr>
              <a:t>時代でも中心的な役割を担っていくと考えられます。</a:t>
            </a:r>
            <a:endParaRPr kumimoji="1" lang="en-US"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109284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そこへ表われたのが</a:t>
            </a:r>
            <a:r>
              <a:rPr lang="en-US" altLang="ja-JP" dirty="0"/>
              <a:t>Google Maps</a:t>
            </a:r>
            <a:r>
              <a:rPr lang="ja-JP" altLang="en-US" dirty="0"/>
              <a:t>でした。</a:t>
            </a:r>
            <a:r>
              <a:rPr lang="en-US" altLang="ja-JP" dirty="0"/>
              <a:t>Google Maps</a:t>
            </a:r>
            <a:r>
              <a:rPr lang="ja-JP" altLang="en-US" dirty="0"/>
              <a:t>では、見たい方向にマウスを持って行き、</a:t>
            </a:r>
            <a:endParaRPr lang="en-US" altLang="ja-JP" dirty="0"/>
          </a:p>
          <a:p>
            <a:pPr eaLnBrk="1" hangingPunct="1">
              <a:spcBef>
                <a:spcPct val="0"/>
              </a:spcBef>
            </a:pPr>
            <a:endParaRPr lang="en-US" altLang="ja-JP" dirty="0"/>
          </a:p>
          <a:p>
            <a:pPr eaLnBrk="1" hangingPunct="1">
              <a:spcBef>
                <a:spcPct val="0"/>
              </a:spcBef>
            </a:pPr>
            <a:r>
              <a:rPr lang="ja-JP" altLang="en-US" dirty="0"/>
              <a:t>ドラッグすることによって、インタラクティブに地図を動かすことができます。これが、</a:t>
            </a:r>
            <a:r>
              <a:rPr lang="en-US" altLang="ja-JP" dirty="0"/>
              <a:t>Ajax</a:t>
            </a:r>
            <a:r>
              <a:rPr lang="ja-JP" altLang="en-US" dirty="0"/>
              <a:t>で可能になったのです。</a:t>
            </a:r>
            <a:endParaRPr lang="en-US" altLang="ja-JP" dirty="0"/>
          </a:p>
          <a:p>
            <a:pPr eaLnBrk="1" hangingPunct="1">
              <a:spcBef>
                <a:spcPct val="0"/>
              </a:spcBef>
            </a:pPr>
            <a:endParaRPr lang="en-US" altLang="ja-JP" dirty="0"/>
          </a:p>
          <a:p>
            <a:pPr eaLnBrk="1" hangingPunct="1">
              <a:spcBef>
                <a:spcPct val="0"/>
              </a:spcBef>
            </a:pPr>
            <a:r>
              <a:rPr lang="ja-JP" altLang="en-US" dirty="0"/>
              <a:t>もちろん、当時でも</a:t>
            </a:r>
            <a:r>
              <a:rPr lang="en-US" altLang="ja-JP" dirty="0"/>
              <a:t>Flash</a:t>
            </a:r>
            <a:r>
              <a:rPr lang="ja-JP" altLang="en-US" dirty="0"/>
              <a:t>を使ったり、</a:t>
            </a:r>
            <a:r>
              <a:rPr lang="en-US" altLang="ja-JP" dirty="0"/>
              <a:t>PC</a:t>
            </a:r>
            <a:r>
              <a:rPr lang="ja-JP" altLang="en-US" dirty="0"/>
              <a:t>用の地図アプリを使えばこういうことはできたのですが、プラグイン無しのブラウザ単体で実現したことが凄かったのです。当時の</a:t>
            </a:r>
            <a:r>
              <a:rPr lang="en-US" altLang="ja-JP" dirty="0"/>
              <a:t>Web</a:t>
            </a:r>
            <a:r>
              <a:rPr lang="ja-JP" altLang="en-US" dirty="0"/>
              <a:t>デザイナやエンジニアは、ブラウザだけでここまでできるのか、と驚愕したわけです。</a:t>
            </a:r>
            <a:endParaRPr lang="en-US" altLang="ja-JP" dirty="0"/>
          </a:p>
          <a:p>
            <a:pPr eaLnBrk="1" hangingPunct="1">
              <a:spcBef>
                <a:spcPct val="0"/>
              </a:spcBef>
            </a:pPr>
            <a:endParaRPr lang="en-US" altLang="ja-JP" dirty="0"/>
          </a:p>
          <a:p>
            <a:pPr eaLnBrk="1" hangingPunct="1">
              <a:spcBef>
                <a:spcPct val="0"/>
              </a:spcBef>
            </a:pPr>
            <a:r>
              <a:rPr lang="ja-JP" altLang="en-US" dirty="0"/>
              <a:t>仕組みとしては、最初の地図を表示したあと、</a:t>
            </a:r>
            <a:r>
              <a:rPr lang="en-US" altLang="ja-JP" dirty="0"/>
              <a:t>XML</a:t>
            </a:r>
            <a:r>
              <a:rPr lang="ja-JP" altLang="en-US" dirty="0"/>
              <a:t>と</a:t>
            </a:r>
            <a:r>
              <a:rPr lang="en-US" altLang="ja-JP" dirty="0"/>
              <a:t>JavaScript</a:t>
            </a:r>
            <a:r>
              <a:rPr lang="ja-JP" altLang="en-US" dirty="0"/>
              <a:t>の組合せで非同期通信を行い、バックグラウンドで周りの地図を読み込んでしまいます。地図を表示したユーザーは、高い確率でその周辺を見ようとするだろうというのが理由です。</a:t>
            </a:r>
            <a:endParaRPr lang="en-US" altLang="ja-JP" dirty="0"/>
          </a:p>
          <a:p>
            <a:pPr eaLnBrk="1" hangingPunct="1">
              <a:spcBef>
                <a:spcPct val="0"/>
              </a:spcBef>
            </a:pPr>
            <a:endParaRPr lang="en-US" altLang="ja-JP" dirty="0"/>
          </a:p>
          <a:p>
            <a:pPr eaLnBrk="1" hangingPunct="1">
              <a:spcBef>
                <a:spcPct val="0"/>
              </a:spcBef>
            </a:pPr>
            <a:r>
              <a:rPr lang="ja-JP" altLang="en-US" dirty="0"/>
              <a:t>ユーザーが読込の指示をしなくてもブラウザが勝手に先行して読みこむのが「非同期」通信で、これによって、周辺の地図を見たくなったときに待ち時間無しに表示できるのです。</a:t>
            </a:r>
            <a:endParaRPr lang="en-US" altLang="ja-JP" dirty="0"/>
          </a:p>
          <a:p>
            <a:pPr eaLnBrk="1" hangingPunct="1">
              <a:spcBef>
                <a:spcPct val="0"/>
              </a:spcBef>
            </a:pPr>
            <a:endParaRPr lang="en-US" altLang="ja-JP" dirty="0"/>
          </a:p>
          <a:p>
            <a:pPr eaLnBrk="1" hangingPunct="1">
              <a:spcBef>
                <a:spcPct val="0"/>
              </a:spcBef>
            </a:pPr>
            <a:r>
              <a:rPr lang="ja-JP" altLang="en-US" dirty="0"/>
              <a:t>そして、マウスのドラッグを検知した場合、</a:t>
            </a:r>
            <a:r>
              <a:rPr lang="en-US" altLang="ja-JP" dirty="0"/>
              <a:t>DHTML</a:t>
            </a:r>
            <a:r>
              <a:rPr lang="ja-JP" altLang="en-US" dirty="0"/>
              <a:t>を使って画面の一部分のみを書き換えて表示します。これで、待ち時間無しに直感的な操作が可能になるわけです。</a:t>
            </a:r>
            <a:endParaRPr lang="en-US" altLang="ja-JP" dirty="0"/>
          </a:p>
          <a:p>
            <a:pPr eaLnBrk="1" hangingPunct="1">
              <a:spcBef>
                <a:spcPct val="0"/>
              </a:spcBef>
            </a:pPr>
            <a:endParaRPr lang="ja-JP" altLang="en-US" dirty="0"/>
          </a:p>
        </p:txBody>
      </p:sp>
      <p:sp>
        <p:nvSpPr>
          <p:cNvPr id="29700"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19FC7955-3FA5-41F7-AE7F-24FB1F034614}" type="slidenum">
              <a:rPr lang="ja-JP" altLang="en-US" smtClean="0"/>
              <a:pPr eaLnBrk="1" hangingPunct="1"/>
              <a:t>21</a:t>
            </a:fld>
            <a:endParaRPr lang="ja-JP" altLang="en-US"/>
          </a:p>
        </p:txBody>
      </p:sp>
    </p:spTree>
    <p:extLst>
      <p:ext uri="{BB962C8B-B14F-4D97-AF65-F5344CB8AC3E}">
        <p14:creationId xmlns:p14="http://schemas.microsoft.com/office/powerpoint/2010/main" val="100294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ブラウザ単体で高度な</a:t>
            </a:r>
            <a:r>
              <a:rPr lang="en-US" altLang="ja-JP" dirty="0"/>
              <a:t>UI</a:t>
            </a:r>
            <a:r>
              <a:rPr lang="ja-JP" altLang="en-US" dirty="0"/>
              <a:t>を実現した</a:t>
            </a:r>
            <a:r>
              <a:rPr lang="en-US" altLang="ja-JP" dirty="0"/>
              <a:t>Ajax</a:t>
            </a:r>
            <a:r>
              <a:rPr lang="ja-JP" altLang="en-US" dirty="0"/>
              <a:t>ですが、その最大の特徴は、新しい技術をなんら必要としなかった、というところにありました。</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を構成する技術である</a:t>
            </a:r>
            <a:r>
              <a:rPr lang="en-US" altLang="ja-JP" dirty="0"/>
              <a:t>JavaScript</a:t>
            </a:r>
            <a:r>
              <a:rPr lang="ja-JP" altLang="en-US" dirty="0" err="1"/>
              <a:t>、</a:t>
            </a:r>
            <a:r>
              <a:rPr lang="en-US" altLang="ja-JP" dirty="0"/>
              <a:t>DHTML</a:t>
            </a:r>
            <a:r>
              <a:rPr lang="ja-JP" altLang="en-US" dirty="0" err="1"/>
              <a:t>、</a:t>
            </a:r>
            <a:r>
              <a:rPr lang="en-US" altLang="ja-JP" dirty="0"/>
              <a:t>XML</a:t>
            </a:r>
            <a:r>
              <a:rPr lang="ja-JP" altLang="en-US" dirty="0"/>
              <a:t>は、</a:t>
            </a:r>
            <a:r>
              <a:rPr lang="en-US" altLang="ja-JP" dirty="0"/>
              <a:t>1990</a:t>
            </a:r>
            <a:r>
              <a:rPr lang="ja-JP" altLang="en-US" dirty="0"/>
              <a:t>年代にすでにブラウザに組込まれていたのです。しかし、これらの機能は有効に利用されずに放置されていました。</a:t>
            </a:r>
            <a:r>
              <a:rPr lang="en-US" altLang="ja-JP" dirty="0"/>
              <a:t>JavaScript</a:t>
            </a:r>
            <a:r>
              <a:rPr lang="ja-JP" altLang="en-US" dirty="0"/>
              <a:t>に至っては、セキュリティ上のリスクがあるため、機能をオフにしておくことが推奨されていたほどです。</a:t>
            </a:r>
            <a:endParaRPr lang="en-US" altLang="ja-JP" dirty="0"/>
          </a:p>
          <a:p>
            <a:pPr eaLnBrk="1" hangingPunct="1">
              <a:spcBef>
                <a:spcPct val="0"/>
              </a:spcBef>
            </a:pPr>
            <a:endParaRPr lang="en-US" altLang="ja-JP" dirty="0"/>
          </a:p>
          <a:p>
            <a:pPr eaLnBrk="1" hangingPunct="1">
              <a:spcBef>
                <a:spcPct val="0"/>
              </a:spcBef>
            </a:pPr>
            <a:r>
              <a:rPr lang="ja-JP" altLang="en-US" dirty="0"/>
              <a:t>ですから、</a:t>
            </a:r>
            <a:r>
              <a:rPr lang="en-US" altLang="ja-JP" dirty="0"/>
              <a:t>Ajax</a:t>
            </a:r>
            <a:r>
              <a:rPr lang="ja-JP" altLang="en-US" dirty="0"/>
              <a:t>は新規に開発されたものではなく、もともとあった機能を組み合わせて新しい使い方を「発見」したものである、ということができます。</a:t>
            </a:r>
            <a:endParaRPr lang="en-US" altLang="ja-JP" dirty="0"/>
          </a:p>
          <a:p>
            <a:pPr eaLnBrk="1" hangingPunct="1">
              <a:spcBef>
                <a:spcPct val="0"/>
              </a:spcBef>
            </a:pPr>
            <a:endParaRPr lang="en-US" altLang="ja-JP" dirty="0"/>
          </a:p>
          <a:p>
            <a:pPr eaLnBrk="1" hangingPunct="1">
              <a:spcBef>
                <a:spcPct val="0"/>
              </a:spcBef>
            </a:pPr>
            <a:r>
              <a:rPr lang="ja-JP" altLang="en-US" dirty="0"/>
              <a:t>つまり、サーバー側で</a:t>
            </a:r>
            <a:r>
              <a:rPr lang="en-US" altLang="ja-JP" dirty="0"/>
              <a:t>Ajax</a:t>
            </a:r>
            <a:r>
              <a:rPr lang="ja-JP" altLang="en-US" dirty="0"/>
              <a:t>を意識した開発を行う事によって、クライアント側に何ら手を加えること無く、この新しいユーザーエクスペリエンスを実現することができたのです。世界中の</a:t>
            </a:r>
            <a:r>
              <a:rPr lang="en-US" altLang="ja-JP" dirty="0"/>
              <a:t>PC</a:t>
            </a:r>
            <a:r>
              <a:rPr lang="ja-JP" altLang="en-US" dirty="0"/>
              <a:t>が</a:t>
            </a:r>
            <a:r>
              <a:rPr lang="en-US" altLang="ja-JP" dirty="0"/>
              <a:t>Ajax</a:t>
            </a:r>
            <a:r>
              <a:rPr lang="ja-JP" altLang="en-US" dirty="0"/>
              <a:t>レディな状態になっているということで、これは非常に大きなメリットです。</a:t>
            </a:r>
          </a:p>
          <a:p>
            <a:pPr eaLnBrk="1" hangingPunct="1">
              <a:spcBef>
                <a:spcPct val="0"/>
              </a:spcBef>
            </a:pPr>
            <a:endParaRPr lang="en-US" altLang="ja-JP" dirty="0"/>
          </a:p>
          <a:p>
            <a:pPr eaLnBrk="1" hangingPunct="1">
              <a:spcBef>
                <a:spcPct val="0"/>
              </a:spcBef>
            </a:pPr>
            <a:r>
              <a:rPr lang="en-US" altLang="ja-JP" dirty="0"/>
              <a:t>Ajax</a:t>
            </a:r>
            <a:r>
              <a:rPr lang="ja-JP" altLang="en-US" dirty="0"/>
              <a:t>の発見は、</a:t>
            </a:r>
            <a:r>
              <a:rPr lang="en-US" altLang="ja-JP" dirty="0"/>
              <a:t>Web</a:t>
            </a:r>
            <a:r>
              <a:rPr lang="ja-JP" altLang="en-US" dirty="0"/>
              <a:t>の世界を一変させました。それまで静的で動きに乏しかった</a:t>
            </a:r>
            <a:r>
              <a:rPr lang="en-US" altLang="ja-JP" dirty="0"/>
              <a:t>Web</a:t>
            </a:r>
            <a:r>
              <a:rPr lang="ja-JP" altLang="en-US" dirty="0"/>
              <a:t>サイトが、どんどん書き換えられ、高度な</a:t>
            </a:r>
            <a:r>
              <a:rPr lang="en-US" altLang="ja-JP" dirty="0"/>
              <a:t>UI</a:t>
            </a:r>
            <a:r>
              <a:rPr lang="ja-JP" altLang="en-US" dirty="0"/>
              <a:t>を備えていったのです。それが</a:t>
            </a:r>
            <a:r>
              <a:rPr lang="en-US" altLang="ja-JP" dirty="0"/>
              <a:t>Web2.0</a:t>
            </a:r>
            <a:r>
              <a:rPr lang="ja-JP" altLang="en-US" dirty="0"/>
              <a:t>という大きな流れになったのでした。</a:t>
            </a:r>
            <a:endParaRPr lang="en-US" altLang="ja-JP" dirty="0"/>
          </a:p>
          <a:p>
            <a:pPr eaLnBrk="1" hangingPunct="1">
              <a:spcBef>
                <a:spcPct val="0"/>
              </a:spcBef>
            </a:pPr>
            <a:endParaRPr lang="en-US" altLang="ja-JP" dirty="0"/>
          </a:p>
          <a:p>
            <a:pPr eaLnBrk="1" hangingPunct="1">
              <a:spcBef>
                <a:spcPct val="0"/>
              </a:spcBef>
            </a:pPr>
            <a:r>
              <a:rPr lang="ja-JP" altLang="en-US" dirty="0"/>
              <a:t>標準の</a:t>
            </a:r>
            <a:r>
              <a:rPr lang="en-US" altLang="ja-JP" dirty="0"/>
              <a:t>Web </a:t>
            </a:r>
            <a:r>
              <a:rPr lang="ja-JP" altLang="en-US" dirty="0"/>
              <a:t>ブラウザだけで独立アプリ並みの操作性を実現できるということは、クライアント側にファットクライアントやブラウザプラグインを用意しなくとも高度な対話型のシステムを構築可能だということです。それまで</a:t>
            </a:r>
            <a:r>
              <a:rPr lang="en-US" altLang="ja-JP" dirty="0"/>
              <a:t>Flash</a:t>
            </a:r>
            <a:r>
              <a:rPr lang="ja-JP" altLang="en-US" dirty="0"/>
              <a:t>の採用に躊躇していたベンダーも、安心して採用することができます。追加のコストもかかりません。良いことずくめです。</a:t>
            </a:r>
            <a:endParaRPr lang="en-US" altLang="ja-JP" dirty="0"/>
          </a:p>
          <a:p>
            <a:pPr eaLnBrk="1" hangingPunct="1">
              <a:spcBef>
                <a:spcPct val="0"/>
              </a:spcBef>
            </a:pPr>
            <a:endParaRPr lang="en-US" altLang="ja-JP" dirty="0"/>
          </a:p>
          <a:p>
            <a:pPr eaLnBrk="1" hangingPunct="1">
              <a:spcBef>
                <a:spcPct val="0"/>
              </a:spcBef>
            </a:pPr>
            <a:r>
              <a:rPr lang="ja-JP" altLang="en-US" dirty="0"/>
              <a:t>この後、</a:t>
            </a:r>
            <a:r>
              <a:rPr lang="en-US" altLang="ja-JP" dirty="0"/>
              <a:t>Web</a:t>
            </a:r>
            <a:r>
              <a:rPr lang="ja-JP" altLang="en-US" dirty="0"/>
              <a:t>システムや</a:t>
            </a:r>
            <a:r>
              <a:rPr lang="en-US" altLang="ja-JP" dirty="0"/>
              <a:t>Web</a:t>
            </a:r>
            <a:r>
              <a:rPr lang="ja-JP" altLang="en-US" dirty="0"/>
              <a:t>アプリ・サービスが</a:t>
            </a:r>
            <a:r>
              <a:rPr lang="en-US" altLang="ja-JP" dirty="0"/>
              <a:t>Ajax</a:t>
            </a:r>
            <a:r>
              <a:rPr lang="ja-JP" altLang="en-US" dirty="0"/>
              <a:t>ベースで開発されるようになり、それまでとは比べものにならない高度な</a:t>
            </a:r>
            <a:r>
              <a:rPr lang="en-US" altLang="ja-JP" dirty="0"/>
              <a:t>UI</a:t>
            </a:r>
            <a:r>
              <a:rPr lang="ja-JP" altLang="en-US" dirty="0"/>
              <a:t>を備えるようになりました。</a:t>
            </a:r>
            <a:endParaRPr lang="en-US" altLang="ja-JP" dirty="0"/>
          </a:p>
          <a:p>
            <a:pPr eaLnBrk="1" hangingPunct="1">
              <a:spcBef>
                <a:spcPct val="0"/>
              </a:spcBef>
            </a:pPr>
            <a:r>
              <a:rPr lang="ja-JP" altLang="en-US" dirty="0"/>
              <a:t>そしてこれがきっかけとなって、クライアントはもうブラウザだけで良い、インターネット上に巨大なサーバーを置いて、ブラウザからサービスを利用すれば良いではないか、という考えが生まれたと考えられます。クラウドの誕生です。</a:t>
            </a:r>
            <a:endParaRPr lang="en-US" altLang="ja-JP" dirty="0"/>
          </a:p>
          <a:p>
            <a:pPr eaLnBrk="1" hangingPunct="1">
              <a:spcBef>
                <a:spcPct val="0"/>
              </a:spcBef>
            </a:pPr>
            <a:endParaRPr lang="en-US" altLang="ja-JP" dirty="0"/>
          </a:p>
          <a:p>
            <a:pPr eaLnBrk="1" hangingPunct="1">
              <a:spcBef>
                <a:spcPct val="0"/>
              </a:spcBef>
            </a:pPr>
            <a:r>
              <a:rPr lang="en-US" altLang="ja-JP" dirty="0"/>
              <a:t>Google Maps</a:t>
            </a:r>
            <a:r>
              <a:rPr lang="ja-JP" altLang="en-US" dirty="0"/>
              <a:t>が発表されたのが</a:t>
            </a:r>
            <a:r>
              <a:rPr lang="en-US" altLang="ja-JP" dirty="0"/>
              <a:t>2004</a:t>
            </a:r>
            <a:r>
              <a:rPr lang="ja-JP" altLang="en-US" dirty="0"/>
              <a:t>年、</a:t>
            </a:r>
            <a:r>
              <a:rPr lang="en-US" altLang="ja-JP" dirty="0"/>
              <a:t>Ajax</a:t>
            </a:r>
            <a:r>
              <a:rPr lang="ja-JP" altLang="en-US" dirty="0"/>
              <a:t>が命名され、</a:t>
            </a:r>
            <a:r>
              <a:rPr lang="en-US" altLang="ja-JP" dirty="0"/>
              <a:t>Web2.0</a:t>
            </a:r>
            <a:r>
              <a:rPr lang="ja-JP" altLang="en-US" dirty="0"/>
              <a:t>がブレイクしたのが</a:t>
            </a:r>
            <a:r>
              <a:rPr lang="en-US" altLang="ja-JP" dirty="0"/>
              <a:t>2005</a:t>
            </a:r>
            <a:r>
              <a:rPr lang="ja-JP" altLang="en-US" dirty="0"/>
              <a:t>年でした。そして</a:t>
            </a:r>
            <a:r>
              <a:rPr lang="en-US" altLang="ja-JP" dirty="0"/>
              <a:t>2006</a:t>
            </a:r>
            <a:r>
              <a:rPr lang="ja-JP" altLang="en-US" dirty="0"/>
              <a:t>年、シュミットが初めて「クラウド」に言及したのです。この瞬間に、今のクラウドへのレールが敷かれたということができます。</a:t>
            </a:r>
            <a:endParaRPr lang="en-US" altLang="ja-JP" dirty="0"/>
          </a:p>
          <a:p>
            <a:pPr eaLnBrk="1" hangingPunct="1">
              <a:spcBef>
                <a:spcPct val="0"/>
              </a:spcBef>
            </a:pPr>
            <a:endParaRPr lang="en-US" altLang="ja-JP" dirty="0"/>
          </a:p>
          <a:p>
            <a:pPr eaLnBrk="1" hangingPunct="1">
              <a:spcBef>
                <a:spcPct val="0"/>
              </a:spcBef>
            </a:pPr>
            <a:r>
              <a:rPr lang="en-US" altLang="ja-JP" dirty="0"/>
              <a:t>Ajax</a:t>
            </a:r>
            <a:r>
              <a:rPr lang="ja-JP" altLang="en-US" dirty="0"/>
              <a:t>を快適に利用するためには、ブラウザの速度が非常に重要になります。</a:t>
            </a:r>
          </a:p>
        </p:txBody>
      </p:sp>
      <p:sp>
        <p:nvSpPr>
          <p:cNvPr id="32772"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ADC9AFFD-E4D5-4137-9012-FEC50CB25E28}" type="slidenum">
              <a:rPr lang="ja-JP" altLang="en-US" smtClean="0"/>
              <a:pPr eaLnBrk="1" hangingPunct="1"/>
              <a:t>22</a:t>
            </a:fld>
            <a:endParaRPr lang="ja-JP" altLang="en-US"/>
          </a:p>
        </p:txBody>
      </p:sp>
    </p:spTree>
    <p:extLst>
      <p:ext uri="{BB962C8B-B14F-4D97-AF65-F5344CB8AC3E}">
        <p14:creationId xmlns:p14="http://schemas.microsoft.com/office/powerpoint/2010/main" val="389112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そんな中、</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使用時の快適さを大きく左右する</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の実行速度が注目されるようになりました。</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当時、ブラウザの主流は、</a:t>
            </a:r>
            <a:r>
              <a:rPr kumimoji="1" lang="en-US" altLang="ja-JP" sz="1200" kern="1200" dirty="0" err="1">
                <a:solidFill>
                  <a:schemeClr val="tx1"/>
                </a:solidFill>
                <a:effectLst/>
                <a:latin typeface="+mn-lt"/>
                <a:ea typeface="+mn-ea"/>
                <a:cs typeface="+mn-cs"/>
              </a:rPr>
              <a:t>WindowsXP</a:t>
            </a:r>
            <a:r>
              <a:rPr kumimoji="1" lang="ja-JP" altLang="ja-JP" sz="1200" kern="1200" dirty="0">
                <a:solidFill>
                  <a:schemeClr val="tx1"/>
                </a:solidFill>
                <a:effectLst/>
                <a:latin typeface="+mn-lt"/>
                <a:ea typeface="+mn-ea"/>
                <a:cs typeface="+mn-cs"/>
              </a:rPr>
              <a:t>で動く</a:t>
            </a:r>
            <a:r>
              <a:rPr kumimoji="1" lang="en-US" altLang="ja-JP" sz="1200" kern="1200" dirty="0">
                <a:solidFill>
                  <a:schemeClr val="tx1"/>
                </a:solidFill>
                <a:effectLst/>
                <a:latin typeface="+mn-lt"/>
                <a:ea typeface="+mn-ea"/>
                <a:cs typeface="+mn-cs"/>
              </a:rPr>
              <a:t>Internet Explorer 6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）でしたが、</a:t>
            </a:r>
            <a:r>
              <a:rPr kumimoji="1" lang="en-US" altLang="ja-JP" sz="1200" kern="1200" dirty="0">
                <a:solidFill>
                  <a:schemeClr val="tx1"/>
                </a:solidFill>
                <a:effectLst/>
                <a:latin typeface="+mn-lt"/>
                <a:ea typeface="+mn-ea"/>
                <a:cs typeface="+mn-cs"/>
              </a:rPr>
              <a:t>2001</a:t>
            </a:r>
            <a:r>
              <a:rPr kumimoji="1" lang="ja-JP" altLang="ja-JP" sz="1200" kern="1200" dirty="0">
                <a:solidFill>
                  <a:schemeClr val="tx1"/>
                </a:solidFill>
                <a:effectLst/>
                <a:latin typeface="+mn-lt"/>
                <a:ea typeface="+mn-ea"/>
                <a:cs typeface="+mn-cs"/>
              </a:rPr>
              <a:t>年にリリースされた</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の動作は遅く、快適さを実現できなかったのです。このため</a:t>
            </a:r>
            <a:r>
              <a:rPr kumimoji="1" lang="en-US" altLang="ja-JP" sz="1200" kern="1200" dirty="0">
                <a:solidFill>
                  <a:schemeClr val="tx1"/>
                </a:solidFill>
                <a:effectLst/>
                <a:latin typeface="+mn-lt"/>
                <a:ea typeface="+mn-ea"/>
                <a:cs typeface="+mn-cs"/>
              </a:rPr>
              <a:t>IE6</a:t>
            </a:r>
            <a:r>
              <a:rPr kumimoji="1" lang="ja-JP" altLang="ja-JP" sz="1200" kern="1200" dirty="0">
                <a:solidFill>
                  <a:schemeClr val="tx1"/>
                </a:solidFill>
                <a:effectLst/>
                <a:latin typeface="+mn-lt"/>
                <a:ea typeface="+mn-ea"/>
                <a:cs typeface="+mn-cs"/>
              </a:rPr>
              <a:t>以外のブラウザは、競って</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の高速化を進め、</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の速度向上、つまりは表現力と操作性を向上させ、自分達のブラウザで使えるサービスが快適に利用できるように進化させたのです。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2008</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ブラウザを発表しこれに参戦、</a:t>
            </a:r>
            <a:r>
              <a:rPr kumimoji="1" lang="en-US" altLang="ja-JP" sz="1200" kern="1200" dirty="0">
                <a:solidFill>
                  <a:schemeClr val="tx1"/>
                </a:solidFill>
                <a:effectLst/>
                <a:latin typeface="+mn-lt"/>
                <a:ea typeface="+mn-ea"/>
                <a:cs typeface="+mn-cs"/>
              </a:rPr>
              <a:t>JavaScript</a:t>
            </a:r>
            <a:r>
              <a:rPr kumimoji="1" lang="ja-JP" altLang="ja-JP" sz="1200" kern="1200" dirty="0">
                <a:solidFill>
                  <a:schemeClr val="tx1"/>
                </a:solidFill>
                <a:effectLst/>
                <a:latin typeface="+mn-lt"/>
                <a:ea typeface="+mn-ea"/>
                <a:cs typeface="+mn-cs"/>
              </a:rPr>
              <a:t>の高速化競争がさらに加速しました。このような一連の取り組みにより、インターネット上のサービス、すなわちクラウド・サービスを快適に使える環境が、整いはじめたのです。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このような状況の中、</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年に発売された</a:t>
            </a:r>
            <a:r>
              <a:rPr kumimoji="1" lang="en-US" altLang="ja-JP" sz="1200" kern="1200" dirty="0">
                <a:solidFill>
                  <a:schemeClr val="tx1"/>
                </a:solidFill>
                <a:effectLst/>
                <a:latin typeface="+mn-lt"/>
                <a:ea typeface="+mn-ea"/>
                <a:cs typeface="+mn-cs"/>
              </a:rPr>
              <a:t>iPhone</a:t>
            </a:r>
            <a:r>
              <a:rPr kumimoji="1" lang="ja-JP" altLang="ja-JP" sz="1200" kern="1200" dirty="0" err="1">
                <a:solidFill>
                  <a:schemeClr val="tx1"/>
                </a:solidFill>
                <a:effectLst/>
                <a:latin typeface="+mn-lt"/>
                <a:ea typeface="+mn-ea"/>
                <a:cs typeface="+mn-cs"/>
              </a:rPr>
              <a:t>にも</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が完全に動くブラウザ</a:t>
            </a:r>
            <a:r>
              <a:rPr kumimoji="1" lang="en-US" altLang="ja-JP" sz="1200" kern="1200" dirty="0">
                <a:solidFill>
                  <a:schemeClr val="tx1"/>
                </a:solidFill>
                <a:effectLst/>
                <a:latin typeface="+mn-lt"/>
                <a:ea typeface="+mn-ea"/>
                <a:cs typeface="+mn-cs"/>
              </a:rPr>
              <a:t>Safari</a:t>
            </a:r>
            <a:r>
              <a:rPr kumimoji="1" lang="ja-JP" altLang="ja-JP" sz="1200" kern="1200" dirty="0">
                <a:solidFill>
                  <a:schemeClr val="tx1"/>
                </a:solidFill>
                <a:effectLst/>
                <a:latin typeface="+mn-lt"/>
                <a:ea typeface="+mn-ea"/>
                <a:cs typeface="+mn-cs"/>
              </a:rPr>
              <a:t>が、搭載されました。それ以前にも携帯デバイスで動くブラウザはありましたが、</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を動かすには機能が不完全だったのです。しかし、</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以降のモバイル・デバイスには、標準で</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対応のブラウザが組み込まれるようになったのです。</a:t>
            </a:r>
          </a:p>
          <a:p>
            <a:r>
              <a:rPr kumimoji="1" lang="ja-JP" altLang="ja-JP" sz="1200" kern="1200" dirty="0">
                <a:solidFill>
                  <a:schemeClr val="tx1"/>
                </a:solidFill>
                <a:effectLst/>
                <a:latin typeface="+mn-lt"/>
                <a:ea typeface="+mn-ea"/>
                <a:cs typeface="+mn-cs"/>
              </a:rPr>
              <a:t>これにより、モバイル・デバイスは、自身の能力の限界を超え、クラウドの膨大な処理能力と記憶容量を快適に利用できるようになり、その存在価値を高めていったのです。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797755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766077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の出現は、これまでの常識を大きく変える出来事でしたが、</a:t>
            </a:r>
            <a:r>
              <a:rPr kumimoji="1" lang="en-US" altLang="ja-JP" sz="1200" kern="1200" dirty="0">
                <a:solidFill>
                  <a:schemeClr val="tx1"/>
                </a:solidFill>
                <a:effectLst/>
                <a:latin typeface="+mn-lt"/>
                <a:ea typeface="+mn-ea"/>
                <a:cs typeface="+mn-cs"/>
              </a:rPr>
              <a:t>Flash</a:t>
            </a:r>
            <a:r>
              <a:rPr kumimoji="1" lang="ja-JP" altLang="ja-JP" sz="1200" kern="1200" dirty="0">
                <a:solidFill>
                  <a:schemeClr val="tx1"/>
                </a:solidFill>
                <a:effectLst/>
                <a:latin typeface="+mn-lt"/>
                <a:ea typeface="+mn-ea"/>
                <a:cs typeface="+mn-cs"/>
              </a:rPr>
              <a:t>を超える機能は実現できませんでした。それは、</a:t>
            </a:r>
            <a:r>
              <a:rPr kumimoji="1" lang="en-US" altLang="ja-JP" sz="1200" kern="1200" dirty="0">
                <a:solidFill>
                  <a:schemeClr val="tx1"/>
                </a:solidFill>
                <a:effectLst/>
                <a:latin typeface="+mn-lt"/>
                <a:ea typeface="+mn-ea"/>
                <a:cs typeface="+mn-cs"/>
              </a:rPr>
              <a:t>Ajax</a:t>
            </a:r>
            <a:r>
              <a:rPr kumimoji="1" lang="ja-JP" altLang="ja-JP" sz="1200" kern="1200" dirty="0">
                <a:solidFill>
                  <a:schemeClr val="tx1"/>
                </a:solidFill>
                <a:effectLst/>
                <a:latin typeface="+mn-lt"/>
                <a:ea typeface="+mn-ea"/>
                <a:cs typeface="+mn-cs"/>
              </a:rPr>
              <a:t>の動作を記述する言語</a:t>
            </a:r>
            <a:r>
              <a:rPr kumimoji="1" lang="en-US" altLang="ja-JP" sz="1200" kern="1200" dirty="0">
                <a:solidFill>
                  <a:schemeClr val="tx1"/>
                </a:solidFill>
                <a:effectLst/>
                <a:latin typeface="+mn-lt"/>
                <a:ea typeface="+mn-ea"/>
                <a:cs typeface="+mn-cs"/>
              </a:rPr>
              <a:t>HTML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HyperText</a:t>
            </a:r>
            <a:r>
              <a:rPr kumimoji="1" lang="en-US" altLang="ja-JP" sz="1200" kern="1200" dirty="0">
                <a:solidFill>
                  <a:schemeClr val="tx1"/>
                </a:solidFill>
                <a:effectLst/>
                <a:latin typeface="+mn-lt"/>
                <a:ea typeface="+mn-ea"/>
                <a:cs typeface="+mn-cs"/>
              </a:rPr>
              <a:t> Markup Language</a:t>
            </a:r>
            <a:r>
              <a:rPr kumimoji="1" lang="ja-JP" altLang="ja-JP" sz="1200" kern="1200" dirty="0">
                <a:solidFill>
                  <a:schemeClr val="tx1"/>
                </a:solidFill>
                <a:effectLst/>
                <a:latin typeface="+mn-lt"/>
                <a:ea typeface="+mn-ea"/>
                <a:cs typeface="+mn-cs"/>
              </a:rPr>
              <a:t>：ブラウザの表示方法や動作を記述する言語）に制約があったからです。それも仕方がないことで、</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年に制定された当時の</a:t>
            </a:r>
            <a:r>
              <a:rPr kumimoji="1" lang="en-US" altLang="ja-JP" sz="1200" kern="1200" dirty="0">
                <a:solidFill>
                  <a:schemeClr val="tx1"/>
                </a:solidFill>
                <a:effectLst/>
                <a:latin typeface="+mn-lt"/>
                <a:ea typeface="+mn-ea"/>
                <a:cs typeface="+mn-cs"/>
              </a:rPr>
              <a:t>HTML 4.01</a:t>
            </a:r>
            <a:r>
              <a:rPr kumimoji="1" lang="ja-JP" altLang="ja-JP" sz="1200" kern="1200" dirty="0">
                <a:solidFill>
                  <a:schemeClr val="tx1"/>
                </a:solidFill>
                <a:effectLst/>
                <a:latin typeface="+mn-lt"/>
                <a:ea typeface="+mn-ea"/>
                <a:cs typeface="+mn-cs"/>
              </a:rPr>
              <a:t>は、高速ネットワーク、動画再生、高度な対話機能など想像もつかない時代で、そのような使い方を想定しなかったからです。</a:t>
            </a:r>
          </a:p>
          <a:p>
            <a:endParaRPr kumimoji="1" lang="en-US" altLang="ja-JP" dirty="0"/>
          </a:p>
          <a:p>
            <a:r>
              <a:rPr kumimoji="1" lang="en-US" altLang="ja-JP" dirty="0"/>
              <a:t>Ajax</a:t>
            </a:r>
            <a:r>
              <a:rPr kumimoji="1" lang="ja-JP" altLang="en-US" dirty="0"/>
              <a:t>をさらに使いやすくするため、</a:t>
            </a:r>
            <a:r>
              <a:rPr kumimoji="1" lang="en-US" altLang="ja-JP" dirty="0"/>
              <a:t>HTML</a:t>
            </a:r>
            <a:r>
              <a:rPr kumimoji="1" lang="ja-JP" altLang="en-US" dirty="0"/>
              <a:t>を強化しようという取り組みが行われてきました。この</a:t>
            </a:r>
            <a:r>
              <a:rPr kumimoji="1" lang="en-US" altLang="ja-JP" dirty="0"/>
              <a:t>HTML</a:t>
            </a:r>
            <a:r>
              <a:rPr kumimoji="1" lang="ja-JP" altLang="en-US" dirty="0"/>
              <a:t>の最新バージョンである</a:t>
            </a:r>
            <a:r>
              <a:rPr kumimoji="1" lang="en-US" altLang="ja-JP" dirty="0"/>
              <a:t>HTML5</a:t>
            </a:r>
            <a:r>
              <a:rPr kumimoji="1" lang="ja-JP" altLang="en-US" dirty="0"/>
              <a:t>は、今年（</a:t>
            </a:r>
            <a:r>
              <a:rPr kumimoji="1" lang="en-US" altLang="ja-JP" dirty="0"/>
              <a:t>2014</a:t>
            </a:r>
            <a:r>
              <a:rPr kumimoji="1" lang="ja-JP" altLang="en-US" dirty="0"/>
              <a:t>年）中に勧告（最終決定）される予定です。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84638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77500" lnSpcReduction="20000"/>
          </a:bodyPr>
          <a:lstStyle/>
          <a:p>
            <a:r>
              <a:rPr kumimoji="1" lang="ja-JP" altLang="en-US" dirty="0"/>
              <a:t>そもそも</a:t>
            </a:r>
            <a:r>
              <a:rPr kumimoji="1" lang="en-US" altLang="ja-JP" dirty="0"/>
              <a:t>Web</a:t>
            </a:r>
            <a:r>
              <a:rPr kumimoji="1" lang="ja-JP" altLang="en-US" dirty="0"/>
              <a:t>ブラウザは、インターネット上の情報を探しやすくするために開発された物で、</a:t>
            </a:r>
            <a:r>
              <a:rPr kumimoji="1" lang="en-US" altLang="ja-JP" dirty="0"/>
              <a:t>HTML</a:t>
            </a:r>
            <a:r>
              <a:rPr kumimoji="1" lang="ja-JP" altLang="en-US" dirty="0"/>
              <a:t>は基本的には文字情報や静止画を取り扱うための言語でした。様々な拡張が行われましたが、基本的に静的なコンテンツを扱うという構造はあまり変わっていません。</a:t>
            </a:r>
            <a:r>
              <a:rPr kumimoji="1" lang="en-US" altLang="ja-JP" dirty="0"/>
              <a:t>1999</a:t>
            </a:r>
            <a:r>
              <a:rPr kumimoji="1" lang="ja-JP" altLang="en-US" dirty="0"/>
              <a:t>年当時は回線も遅く、動画やアニメーションなどを扱う必要もあまり無かったのです。</a:t>
            </a:r>
            <a:endParaRPr kumimoji="1" lang="en-US" altLang="ja-JP" dirty="0"/>
          </a:p>
          <a:p>
            <a:endParaRPr kumimoji="1" lang="en-US" altLang="ja-JP" dirty="0"/>
          </a:p>
          <a:p>
            <a:r>
              <a:rPr kumimoji="1" lang="en-US" altLang="ja-JP" dirty="0"/>
              <a:t>HTML</a:t>
            </a:r>
            <a:r>
              <a:rPr kumimoji="1" lang="ja-JP" altLang="en-US" dirty="0"/>
              <a:t>が進化しなかった分、</a:t>
            </a:r>
            <a:r>
              <a:rPr kumimoji="1" lang="en-US" altLang="ja-JP" dirty="0"/>
              <a:t>Flash</a:t>
            </a:r>
            <a:r>
              <a:rPr kumimoji="1" lang="ja-JP" altLang="en-US" dirty="0"/>
              <a:t>などのプラグインによって機能を拡張するアプローチがとられました。</a:t>
            </a:r>
            <a:endParaRPr kumimoji="1" lang="en-US" altLang="ja-JP" dirty="0"/>
          </a:p>
          <a:p>
            <a:endParaRPr kumimoji="1" lang="en-US" altLang="ja-JP" dirty="0"/>
          </a:p>
          <a:p>
            <a:r>
              <a:rPr kumimoji="1" lang="ja-JP" altLang="en-US" dirty="0"/>
              <a:t>一方で</a:t>
            </a:r>
            <a:r>
              <a:rPr kumimoji="1" lang="en-US" altLang="ja-JP" dirty="0"/>
              <a:t>Microsoft</a:t>
            </a:r>
            <a:r>
              <a:rPr kumimoji="1" lang="ja-JP" altLang="en-US" dirty="0"/>
              <a:t>と</a:t>
            </a:r>
            <a:r>
              <a:rPr kumimoji="1" lang="en-US" altLang="ja-JP" dirty="0" err="1"/>
              <a:t>NetScape</a:t>
            </a:r>
            <a:r>
              <a:rPr kumimoji="1" lang="ja-JP" altLang="en-US" dirty="0"/>
              <a:t>は、ブラウザ戦争の過程で独自の機能拡張を繰り返し、ブラウザ間の互換性に悪い影響を与えました。</a:t>
            </a:r>
            <a:endParaRPr kumimoji="1" lang="en-US" altLang="ja-JP" dirty="0"/>
          </a:p>
          <a:p>
            <a:endParaRPr kumimoji="1" lang="en-US" altLang="ja-JP" dirty="0"/>
          </a:p>
          <a:p>
            <a:r>
              <a:rPr kumimoji="1" lang="ja-JP" altLang="en-US" dirty="0"/>
              <a:t>様々な機能拡張に加えて、</a:t>
            </a:r>
            <a:r>
              <a:rPr kumimoji="1" lang="en-US" altLang="ja-JP" dirty="0"/>
              <a:t>HTML</a:t>
            </a:r>
            <a:r>
              <a:rPr kumimoji="1" lang="ja-JP" altLang="en-US" dirty="0"/>
              <a:t>を独自に拡張するというアプローチもとりましたが、これは本当はルール違反だったのです。</a:t>
            </a:r>
            <a:endParaRPr kumimoji="1" lang="en-US" altLang="ja-JP" dirty="0"/>
          </a:p>
          <a:p>
            <a:r>
              <a:rPr kumimoji="1" lang="ja-JP" altLang="en-US" dirty="0"/>
              <a:t>インターネットや</a:t>
            </a:r>
            <a:r>
              <a:rPr kumimoji="1" lang="en-US" altLang="ja-JP" dirty="0"/>
              <a:t>HTML</a:t>
            </a:r>
            <a:r>
              <a:rPr kumimoji="1" lang="ja-JP" altLang="en-US" dirty="0"/>
              <a:t>の仕様は、インターネットコミュニティの場で議論された後に</a:t>
            </a:r>
            <a:r>
              <a:rPr kumimoji="1" lang="en-US" altLang="ja-JP" dirty="0"/>
              <a:t>W3C</a:t>
            </a:r>
            <a:r>
              <a:rPr kumimoji="1" lang="ja-JP" altLang="en-US" dirty="0"/>
              <a:t>という公的な機関が勧告を行ってはじめて正式な規格になるというのが決まりであり、一企業が勝手に機能を追加してはいけないのです。両社はそれを行わず、インターネットコミュニティから批判を浴びました。</a:t>
            </a:r>
            <a:endParaRPr kumimoji="1" lang="en-US" altLang="ja-JP" dirty="0"/>
          </a:p>
          <a:p>
            <a:endParaRPr kumimoji="1" lang="en-US" altLang="ja-JP" dirty="0"/>
          </a:p>
          <a:p>
            <a:r>
              <a:rPr kumimoji="1" lang="ja-JP" altLang="en-US" dirty="0"/>
              <a:t>（但し、このような行動にも理由はあります。標準化の作業は時間がかかり、スピーディな機能拡張ができないのです。この後お話ししますが、</a:t>
            </a:r>
            <a:r>
              <a:rPr kumimoji="1" lang="en-US" altLang="ja-JP" dirty="0"/>
              <a:t>HTML5</a:t>
            </a:r>
            <a:r>
              <a:rPr kumimoji="1" lang="ja-JP" altLang="en-US" dirty="0"/>
              <a:t>は標準化作業に手間取っています。また、</a:t>
            </a:r>
            <a:r>
              <a:rPr kumimoji="1" lang="en-US" altLang="ja-JP" dirty="0" err="1"/>
              <a:t>NetScape</a:t>
            </a:r>
            <a:r>
              <a:rPr kumimoji="1" lang="ja-JP" altLang="en-US" dirty="0"/>
              <a:t>も様々な機能拡張を行いましたが、それは</a:t>
            </a:r>
            <a:r>
              <a:rPr kumimoji="1" lang="en-US" altLang="ja-JP" dirty="0"/>
              <a:t>HTML</a:t>
            </a:r>
            <a:r>
              <a:rPr kumimoji="1" lang="ja-JP" altLang="en-US" dirty="0"/>
              <a:t>に関わる部分では無く、</a:t>
            </a:r>
            <a:r>
              <a:rPr kumimoji="1" lang="en-US" altLang="ja-JP" dirty="0"/>
              <a:t>UI</a:t>
            </a:r>
            <a:r>
              <a:rPr kumimoji="1" lang="ja-JP" altLang="en-US" dirty="0"/>
              <a:t>やスクリプトなどの部分でした。）</a:t>
            </a:r>
            <a:endParaRPr kumimoji="1" lang="en-US" altLang="ja-JP" dirty="0"/>
          </a:p>
          <a:p>
            <a:endParaRPr kumimoji="1" lang="en-US" altLang="ja-JP" dirty="0"/>
          </a:p>
          <a:p>
            <a:r>
              <a:rPr kumimoji="1" lang="ja-JP" altLang="en-US" dirty="0"/>
              <a:t>当時は</a:t>
            </a:r>
            <a:r>
              <a:rPr kumimoji="1" lang="en-US" altLang="ja-JP" dirty="0"/>
              <a:t>IE</a:t>
            </a:r>
            <a:r>
              <a:rPr kumimoji="1" lang="ja-JP" altLang="en-US" dirty="0"/>
              <a:t>のシェアが高かった（というかほぼ独占状態）ため、結果として</a:t>
            </a:r>
            <a:r>
              <a:rPr kumimoji="1" lang="en-US" altLang="ja-JP" dirty="0"/>
              <a:t>Microsoft</a:t>
            </a:r>
            <a:r>
              <a:rPr kumimoji="1" lang="ja-JP" altLang="en-US" dirty="0"/>
              <a:t>の独自仕様が標準化してしまい、それに合わせて開発された</a:t>
            </a:r>
            <a:r>
              <a:rPr kumimoji="1" lang="en-US" altLang="ja-JP" dirty="0"/>
              <a:t>Web</a:t>
            </a:r>
            <a:r>
              <a:rPr kumimoji="1" lang="ja-JP" altLang="en-US" dirty="0"/>
              <a:t>サイトでは、</a:t>
            </a:r>
            <a:r>
              <a:rPr kumimoji="1" lang="en-US" altLang="ja-JP" dirty="0"/>
              <a:t>IE</a:t>
            </a:r>
            <a:r>
              <a:rPr kumimoji="1" lang="ja-JP" altLang="en-US" dirty="0"/>
              <a:t>以外のブラウザでは表示が乱れるなどの問題が起きました。</a:t>
            </a:r>
            <a:endParaRPr kumimoji="1" lang="en-US" altLang="ja-JP" dirty="0"/>
          </a:p>
          <a:p>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この様な中、</a:t>
            </a:r>
            <a:r>
              <a:rPr lang="en-US" altLang="ja-JP" sz="1200" dirty="0"/>
              <a:t>HTML</a:t>
            </a:r>
            <a:r>
              <a:rPr lang="ja-JP" altLang="en-US" sz="1200" dirty="0"/>
              <a:t>が拡張されない状況を不満とした</a:t>
            </a:r>
            <a:r>
              <a:rPr lang="en-US" altLang="ja-JP" sz="1200" dirty="0"/>
              <a:t>Apple</a:t>
            </a:r>
            <a:r>
              <a:rPr lang="ja-JP" altLang="en-US" sz="1200" dirty="0" err="1"/>
              <a:t>、</a:t>
            </a:r>
            <a:r>
              <a:rPr lang="en-US" altLang="ja-JP" sz="1200" dirty="0"/>
              <a:t>Mozilla</a:t>
            </a:r>
            <a:r>
              <a:rPr lang="ja-JP" altLang="en-US" sz="1200" dirty="0" err="1"/>
              <a:t>、</a:t>
            </a:r>
            <a:r>
              <a:rPr lang="en-US" altLang="ja-JP" sz="1200" dirty="0"/>
              <a:t>Opera</a:t>
            </a:r>
            <a:r>
              <a:rPr lang="ja-JP" altLang="en-US" sz="1200" dirty="0"/>
              <a:t>が</a:t>
            </a:r>
            <a:r>
              <a:rPr lang="en-US" altLang="ja-JP" sz="1200" dirty="0"/>
              <a:t>WHAT</a:t>
            </a:r>
            <a:r>
              <a:rPr lang="ja-JP" altLang="en-US" sz="1200" dirty="0"/>
              <a:t> </a:t>
            </a:r>
            <a:r>
              <a:rPr lang="en-US" altLang="ja-JP" sz="1200" dirty="0"/>
              <a:t>WG</a:t>
            </a:r>
            <a:r>
              <a:rPr lang="ja-JP" altLang="en-US" sz="1200" dirty="0"/>
              <a:t>を立ち上げ、</a:t>
            </a:r>
            <a:r>
              <a:rPr lang="en-US" altLang="ja-JP" sz="1200" dirty="0"/>
              <a:t>HTML</a:t>
            </a:r>
            <a:r>
              <a:rPr lang="ja-JP" altLang="en-US" sz="1200" dirty="0"/>
              <a:t>を独自に拡張し始めたのです。</a:t>
            </a:r>
            <a:r>
              <a:rPr lang="en-US" altLang="ja-JP" sz="1200" dirty="0"/>
              <a:t>2004</a:t>
            </a:r>
            <a:r>
              <a:rPr lang="ja-JP" altLang="en-US" sz="1200" dirty="0"/>
              <a:t>年のことです。</a:t>
            </a:r>
            <a:r>
              <a:rPr lang="en-US" altLang="ja-JP" sz="1200" dirty="0"/>
              <a:t>2004</a:t>
            </a:r>
            <a:r>
              <a:rPr lang="ja-JP" altLang="en-US" sz="1200" dirty="0"/>
              <a:t>年と言えば、先ほどの</a:t>
            </a:r>
            <a:r>
              <a:rPr lang="en-US" altLang="ja-JP" sz="1200" dirty="0"/>
              <a:t>Ajax</a:t>
            </a:r>
            <a:r>
              <a:rPr lang="ja-JP" altLang="en-US" sz="1200" dirty="0"/>
              <a:t>が生まれた年です。</a:t>
            </a:r>
            <a:r>
              <a:rPr lang="en-US" altLang="ja-JP" sz="1200" dirty="0"/>
              <a:t>2004-5</a:t>
            </a:r>
            <a:r>
              <a:rPr lang="ja-JP" altLang="en-US" sz="1200" dirty="0"/>
              <a:t>年というのは非常に重要な転換期であったことがわかります。</a:t>
            </a:r>
            <a:endParaRPr lang="en-US" altLang="ja-JP" sz="1200" dirty="0"/>
          </a:p>
          <a:p>
            <a:r>
              <a:rPr kumimoji="1" lang="ja-JP" altLang="en-US" dirty="0"/>
              <a:t>この</a:t>
            </a:r>
            <a:r>
              <a:rPr kumimoji="1" lang="en-US" altLang="ja-JP" dirty="0"/>
              <a:t>WHAT WG</a:t>
            </a:r>
            <a:r>
              <a:rPr kumimoji="1" lang="ja-JP" altLang="en-US" dirty="0" err="1"/>
              <a:t>には</a:t>
            </a:r>
            <a:r>
              <a:rPr kumimoji="1" lang="ja-JP" altLang="en-US" dirty="0"/>
              <a:t>その後</a:t>
            </a:r>
            <a:r>
              <a:rPr kumimoji="1" lang="en-US" altLang="ja-JP" dirty="0"/>
              <a:t>Google</a:t>
            </a:r>
            <a:r>
              <a:rPr kumimoji="1" lang="ja-JP" altLang="en-US" dirty="0"/>
              <a:t>なども参加して作業を加速させます。狙いは、</a:t>
            </a:r>
            <a:r>
              <a:rPr kumimoji="1" lang="en-US" altLang="ja-JP" dirty="0"/>
              <a:t>HTML</a:t>
            </a:r>
            <a:r>
              <a:rPr kumimoji="1" lang="ja-JP" altLang="en-US" dirty="0"/>
              <a:t>と</a:t>
            </a:r>
            <a:r>
              <a:rPr kumimoji="1" lang="en-US" altLang="ja-JP" dirty="0"/>
              <a:t>JavaScript</a:t>
            </a:r>
            <a:r>
              <a:rPr kumimoji="1" lang="ja-JP" altLang="en-US" dirty="0"/>
              <a:t>を拡張して</a:t>
            </a:r>
            <a:r>
              <a:rPr kumimoji="1" lang="en-US" altLang="ja-JP" dirty="0"/>
              <a:t>Flash</a:t>
            </a:r>
            <a:r>
              <a:rPr kumimoji="1" lang="ja-JP" altLang="en-US" dirty="0"/>
              <a:t>を凌ぐ機能を実装することでした。</a:t>
            </a:r>
            <a:endParaRPr kumimoji="1" lang="en-US" altLang="ja-JP" dirty="0"/>
          </a:p>
          <a:p>
            <a:endParaRPr kumimoji="1" lang="en-US" altLang="ja-JP" dirty="0"/>
          </a:p>
          <a:p>
            <a:r>
              <a:rPr kumimoji="1" lang="en-US" altLang="ja-JP" dirty="0"/>
              <a:t>2007</a:t>
            </a:r>
            <a:r>
              <a:rPr kumimoji="1" lang="ja-JP" altLang="en-US" dirty="0"/>
              <a:t>年、</a:t>
            </a:r>
            <a:r>
              <a:rPr kumimoji="1" lang="en-US" altLang="ja-JP" dirty="0"/>
              <a:t>WHAT WG</a:t>
            </a:r>
            <a:r>
              <a:rPr kumimoji="1" lang="ja-JP" altLang="en-US" dirty="0"/>
              <a:t>は、それまでの開発成果を</a:t>
            </a:r>
            <a:r>
              <a:rPr kumimoji="1" lang="en-US" altLang="ja-JP" dirty="0"/>
              <a:t>W3C</a:t>
            </a:r>
            <a:r>
              <a:rPr kumimoji="1" lang="ja-JP" altLang="en-US" dirty="0"/>
              <a:t>に譲渡してこれを</a:t>
            </a:r>
            <a:r>
              <a:rPr kumimoji="1" lang="en-US" altLang="ja-JP" dirty="0"/>
              <a:t>HTML5</a:t>
            </a:r>
            <a:r>
              <a:rPr kumimoji="1" lang="ja-JP" altLang="en-US" dirty="0"/>
              <a:t>として勧告するよう交渉します。これにより、止まっていた</a:t>
            </a:r>
            <a:r>
              <a:rPr kumimoji="1" lang="en-US" altLang="ja-JP" dirty="0"/>
              <a:t>HTML</a:t>
            </a:r>
            <a:r>
              <a:rPr kumimoji="1" lang="ja-JP" altLang="en-US" dirty="0"/>
              <a:t>の拡張が進み始めたのです。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26</a:t>
            </a:fld>
            <a:endParaRPr lang="ja-JP" altLang="en-US"/>
          </a:p>
        </p:txBody>
      </p:sp>
    </p:spTree>
    <p:extLst>
      <p:ext uri="{BB962C8B-B14F-4D97-AF65-F5344CB8AC3E}">
        <p14:creationId xmlns:p14="http://schemas.microsoft.com/office/powerpoint/2010/main" val="77746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ノート プレースホル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t>HTML5(WHAT WG)</a:t>
            </a:r>
            <a:r>
              <a:rPr lang="ja-JP" altLang="en-US" dirty="0"/>
              <a:t>が目指したゴールは、主に２つあります。ひとつは、ブラウザ間の互換性を確保すること。当時、同じサイトでも</a:t>
            </a:r>
            <a:r>
              <a:rPr lang="en-US" altLang="ja-JP" dirty="0"/>
              <a:t>IE</a:t>
            </a:r>
            <a:r>
              <a:rPr lang="ja-JP" altLang="en-US" dirty="0"/>
              <a:t>と</a:t>
            </a:r>
            <a:r>
              <a:rPr lang="en-US" altLang="ja-JP" dirty="0"/>
              <a:t>Firefox</a:t>
            </a:r>
            <a:r>
              <a:rPr lang="ja-JP" altLang="en-US" dirty="0"/>
              <a:t>では表示が異なったり、レイアウトが乱れたりすることがよくありました。「このサイトは</a:t>
            </a:r>
            <a:r>
              <a:rPr lang="en-US" altLang="ja-JP" dirty="0"/>
              <a:t>IE</a:t>
            </a:r>
            <a:r>
              <a:rPr lang="ja-JP" altLang="en-US" dirty="0"/>
              <a:t>で見て下さい」のような注意書きがサイトに掲載されたりもしました。</a:t>
            </a:r>
            <a:endParaRPr lang="en-US" altLang="ja-JP" dirty="0"/>
          </a:p>
          <a:p>
            <a:r>
              <a:rPr lang="ja-JP" altLang="en-US" dirty="0"/>
              <a:t>これは、各ブラウザの独自仕様の問題もありますが、そもそもの</a:t>
            </a:r>
            <a:r>
              <a:rPr lang="en-US" altLang="ja-JP" dirty="0"/>
              <a:t>HTML4.01</a:t>
            </a:r>
            <a:r>
              <a:rPr lang="ja-JP" altLang="en-US" dirty="0"/>
              <a:t>の仕様に厳密さが欠けていたためでもあります。新しい</a:t>
            </a:r>
            <a:r>
              <a:rPr lang="en-US" altLang="ja-JP" dirty="0"/>
              <a:t>HTML</a:t>
            </a:r>
            <a:r>
              <a:rPr lang="ja-JP" altLang="en-US" dirty="0"/>
              <a:t>では、ブラウザによる解釈の違いを極力減らすよう、仕様が作られています。</a:t>
            </a:r>
            <a:endParaRPr lang="en-US" altLang="ja-JP" dirty="0"/>
          </a:p>
          <a:p>
            <a:r>
              <a:rPr lang="ja-JP" altLang="en-US" dirty="0"/>
              <a:t>もう一つは、先ほどもお話ししたように、</a:t>
            </a:r>
            <a:r>
              <a:rPr lang="en-US" altLang="ja-JP" dirty="0"/>
              <a:t>Web</a:t>
            </a:r>
            <a:r>
              <a:rPr lang="ja-JP" altLang="en-US" dirty="0"/>
              <a:t>アプリ・</a:t>
            </a:r>
            <a:r>
              <a:rPr lang="en-US" altLang="ja-JP" dirty="0"/>
              <a:t>Web</a:t>
            </a:r>
            <a:r>
              <a:rPr lang="ja-JP" altLang="en-US" dirty="0"/>
              <a:t>サービスを快適に利用できるよう新しい機能や要素を追加する、ということです。これには、企業用のアプリケーションで重要になる入力フォームの利便性を上げるための拡張、ブラウザ内でのドラッグ＆ドロップを可能にする拡張、ネットワークに接続されていなくても</a:t>
            </a:r>
            <a:r>
              <a:rPr lang="en-US" altLang="ja-JP" dirty="0"/>
              <a:t>Web</a:t>
            </a:r>
            <a:r>
              <a:rPr lang="ja-JP" altLang="en-US" dirty="0"/>
              <a:t>アプリを使うことができるよう、データをキャッシュしたり、クライアントサイドに記憶領域を持ったりできるような拡張が含まれています。</a:t>
            </a:r>
            <a:endParaRPr lang="en-US" altLang="ja-JP" dirty="0"/>
          </a:p>
          <a:p>
            <a:r>
              <a:rPr lang="ja-JP" altLang="en-US" dirty="0"/>
              <a:t>また、</a:t>
            </a:r>
            <a:r>
              <a:rPr lang="en-US" altLang="ja-JP" dirty="0"/>
              <a:t>Flash</a:t>
            </a:r>
            <a:r>
              <a:rPr lang="ja-JP" altLang="en-US" dirty="0"/>
              <a:t>に代わるベクターグラフィックスの技術、</a:t>
            </a:r>
            <a:r>
              <a:rPr lang="en-US" altLang="ja-JP" dirty="0"/>
              <a:t>3</a:t>
            </a:r>
            <a:r>
              <a:rPr lang="ja-JP" altLang="en-US" dirty="0"/>
              <a:t>次元グラフィックス、オーディオ・ビデオの取扱いなどができるようになります。モバイルデバイスで必須の位置情報を</a:t>
            </a:r>
            <a:r>
              <a:rPr lang="en-US" altLang="ja-JP" dirty="0"/>
              <a:t>HTML</a:t>
            </a:r>
            <a:r>
              <a:rPr lang="ja-JP" altLang="en-US" dirty="0"/>
              <a:t>内で取り扱えるようにもなります。</a:t>
            </a:r>
            <a:endParaRPr lang="en-US" altLang="ja-JP" dirty="0"/>
          </a:p>
          <a:p>
            <a:endParaRPr lang="en-US" altLang="ja-JP" dirty="0"/>
          </a:p>
          <a:p>
            <a:r>
              <a:rPr lang="ja-JP" altLang="en-US" dirty="0"/>
              <a:t>全体として、クラウド環境において</a:t>
            </a:r>
            <a:r>
              <a:rPr lang="en-US" altLang="ja-JP" dirty="0"/>
              <a:t>Web</a:t>
            </a:r>
            <a:r>
              <a:rPr lang="ja-JP" altLang="en-US" dirty="0"/>
              <a:t>アプリ・</a:t>
            </a:r>
            <a:r>
              <a:rPr lang="en-US" altLang="ja-JP" dirty="0"/>
              <a:t>Web</a:t>
            </a:r>
            <a:r>
              <a:rPr lang="ja-JP" altLang="en-US" dirty="0"/>
              <a:t>サービスをもっと快適に、もっと便利に、誰もが、どこからでも、どのようなデバイスからでも利用できるように、という狙いが貫かれています。</a:t>
            </a:r>
          </a:p>
        </p:txBody>
      </p:sp>
      <p:sp>
        <p:nvSpPr>
          <p:cNvPr id="102404" name="スライド番号プレースホル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458F8247-DD47-4F4E-A39E-E167BD40ECDB}" type="slidenum">
              <a:rPr lang="ja-JP" altLang="en-US" smtClean="0"/>
              <a:pPr eaLnBrk="1" hangingPunct="1"/>
              <a:t>27</a:t>
            </a:fld>
            <a:endParaRPr lang="ja-JP" altLang="en-US"/>
          </a:p>
        </p:txBody>
      </p:sp>
    </p:spTree>
    <p:extLst>
      <p:ext uri="{BB962C8B-B14F-4D97-AF65-F5344CB8AC3E}">
        <p14:creationId xmlns:p14="http://schemas.microsoft.com/office/powerpoint/2010/main" val="842560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t>
            </a:r>
            <a:r>
              <a:rPr kumimoji="1" lang="en-US" altLang="ja-JP" dirty="0" err="1"/>
              <a:t>code.facebook.com</a:t>
            </a:r>
            <a:r>
              <a:rPr kumimoji="1" lang="en-US" altLang="ja-JP" dirty="0"/>
              <a:t>/posts/159906447698921</a:t>
            </a:r>
          </a:p>
          <a:p>
            <a:r>
              <a:rPr kumimoji="1" lang="en-US" altLang="ja-JP" dirty="0"/>
              <a:t>http://</a:t>
            </a:r>
            <a:r>
              <a:rPr kumimoji="1" lang="en-US" altLang="ja-JP" dirty="0" err="1"/>
              <a:t>www.gizmodo.jp</a:t>
            </a:r>
            <a:r>
              <a:rPr kumimoji="1" lang="en-US" altLang="ja-JP" dirty="0"/>
              <a:t>/2016/05/flashchrome_1.html</a:t>
            </a:r>
          </a:p>
          <a:p>
            <a:r>
              <a:rPr kumimoji="1" lang="en-US" altLang="ja-JP" dirty="0"/>
              <a:t>http://</a:t>
            </a:r>
            <a:r>
              <a:rPr kumimoji="1" lang="en-US" altLang="ja-JP" dirty="0" err="1" smtClean="0"/>
              <a:t>www.gizmodo.jp</a:t>
            </a:r>
            <a:r>
              <a:rPr kumimoji="1" lang="en-US" altLang="ja-JP" dirty="0" smtClean="0"/>
              <a:t>/2015/12/flashhtml5must.html</a:t>
            </a:r>
          </a:p>
          <a:p>
            <a:r>
              <a:rPr kumimoji="1" lang="en-US" altLang="ja-JP" dirty="0" smtClean="0"/>
              <a:t>https://</a:t>
            </a:r>
            <a:r>
              <a:rPr kumimoji="1" lang="en-US" altLang="ja-JP" dirty="0" err="1" smtClean="0"/>
              <a:t>av.watch.impress.co.jp</a:t>
            </a:r>
            <a:r>
              <a:rPr kumimoji="1" lang="en-US" altLang="ja-JP" dirty="0" smtClean="0"/>
              <a:t>/docs/news/1072470.html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0755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999171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t>
            </a:r>
            <a:r>
              <a:rPr kumimoji="1" lang="en-US" altLang="ja-JP" dirty="0" err="1"/>
              <a:t>www.businessinsider.jp</a:t>
            </a:r>
            <a:r>
              <a:rPr kumimoji="1" lang="en-US" altLang="ja-JP" dirty="0"/>
              <a:t>/post-33925?utm_source=</a:t>
            </a:r>
            <a:r>
              <a:rPr kumimoji="1" lang="en-US" altLang="ja-JP" dirty="0" err="1"/>
              <a:t>dlvr.it&amp;utm_medium</a:t>
            </a:r>
            <a:r>
              <a:rPr kumimoji="1" lang="en-US" altLang="ja-JP" dirty="0"/>
              <a:t>=</a:t>
            </a:r>
            <a:r>
              <a:rPr kumimoji="1" lang="en-US" altLang="ja-JP"/>
              <a:t>facebook</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71368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PC</a:t>
            </a:r>
            <a:r>
              <a:rPr kumimoji="1" lang="ja-JP" altLang="en-US" dirty="0"/>
              <a:t>とスマホ</a:t>
            </a:r>
            <a:r>
              <a:rPr kumimoji="1" lang="en-US" altLang="ja-JP" dirty="0"/>
              <a:t>/</a:t>
            </a:r>
            <a:r>
              <a:rPr kumimoji="1" lang="ja-JP" altLang="en-US" dirty="0"/>
              <a:t>タブレットの出荷台数の推移です。この種の調査はいろいろありますから、少しずつデータが違う場合も多いのですが、概ね「</a:t>
            </a:r>
            <a:r>
              <a:rPr kumimoji="1" lang="en-US" altLang="ja-JP" dirty="0"/>
              <a:t>PC</a:t>
            </a:r>
            <a:r>
              <a:rPr kumimoji="1" lang="ja-JP" altLang="en-US" dirty="0"/>
              <a:t>は横ばい、スマホ</a:t>
            </a:r>
            <a:r>
              <a:rPr kumimoji="1" lang="en-US" altLang="ja-JP" dirty="0"/>
              <a:t>/</a:t>
            </a:r>
            <a:r>
              <a:rPr kumimoji="1" lang="ja-JP" altLang="en-US" dirty="0"/>
              <a:t>タブレットが急増」という傾向は変わらないでしょう。</a:t>
            </a:r>
            <a:endParaRPr kumimoji="1" lang="en-US" altLang="ja-JP" dirty="0"/>
          </a:p>
          <a:p>
            <a:endParaRPr kumimoji="1" lang="en-US" altLang="ja-JP" dirty="0"/>
          </a:p>
          <a:p>
            <a:r>
              <a:rPr kumimoji="1" lang="ja-JP" altLang="en-US" dirty="0"/>
              <a:t>スマホ</a:t>
            </a:r>
            <a:r>
              <a:rPr kumimoji="1" lang="en-US" altLang="ja-JP" dirty="0"/>
              <a:t>/</a:t>
            </a:r>
            <a:r>
              <a:rPr kumimoji="1" lang="ja-JP" altLang="en-US" dirty="0"/>
              <a:t>タブレット躍進の原因が何かというと、これは</a:t>
            </a:r>
            <a:r>
              <a:rPr kumimoji="1" lang="en-US" altLang="ja-JP" dirty="0"/>
              <a:t>2007</a:t>
            </a:r>
            <a:r>
              <a:rPr kumimoji="1" lang="ja-JP" altLang="en-US" dirty="0"/>
              <a:t>年の</a:t>
            </a:r>
            <a:r>
              <a:rPr kumimoji="1" lang="en-US" altLang="ja-JP" dirty="0"/>
              <a:t>iPhone</a:t>
            </a:r>
            <a:r>
              <a:rPr kumimoji="1" lang="ja-JP" altLang="en-US" dirty="0"/>
              <a:t>発売と言うことになるでしょう。</a:t>
            </a:r>
            <a:r>
              <a:rPr kumimoji="1" lang="en-US" altLang="ja-JP" dirty="0"/>
              <a:t>iPhone</a:t>
            </a:r>
            <a:r>
              <a:rPr kumimoji="1" lang="ja-JP" altLang="en-US" dirty="0"/>
              <a:t>は、始めてフル機能の</a:t>
            </a:r>
            <a:r>
              <a:rPr kumimoji="1" lang="en-US" altLang="ja-JP" dirty="0"/>
              <a:t>Web</a:t>
            </a:r>
            <a:r>
              <a:rPr kumimoji="1" lang="ja-JP" altLang="en-US" dirty="0"/>
              <a:t>ブラウザーを搭載したスマートフォンであり、初のモバイルクラウドクライアントだったのです。</a:t>
            </a:r>
            <a:endParaRPr kumimoji="1" lang="en-US" altLang="ja-JP" dirty="0"/>
          </a:p>
          <a:p>
            <a:r>
              <a:rPr kumimoji="1" lang="en-US" altLang="ja-JP" dirty="0"/>
              <a:t>2008</a:t>
            </a:r>
            <a:r>
              <a:rPr kumimoji="1" lang="ja-JP" altLang="en-US" dirty="0"/>
              <a:t>年に発売された</a:t>
            </a:r>
            <a:r>
              <a:rPr kumimoji="1" lang="en-US" altLang="ja-JP" dirty="0"/>
              <a:t>Android</a:t>
            </a:r>
            <a:r>
              <a:rPr kumimoji="1" lang="ja-JP" altLang="en-US" dirty="0"/>
              <a:t>とシェアを分け合い、いまや年間</a:t>
            </a:r>
            <a:r>
              <a:rPr kumimoji="1" lang="en-US" altLang="ja-JP" dirty="0"/>
              <a:t>10</a:t>
            </a:r>
            <a:r>
              <a:rPr kumimoji="1" lang="ja-JP" altLang="en-US" dirty="0"/>
              <a:t>億台を超える出荷台数を誇ります。タブレットは、</a:t>
            </a:r>
            <a:r>
              <a:rPr kumimoji="1" lang="en-US" altLang="ja-JP" dirty="0"/>
              <a:t>2010</a:t>
            </a:r>
            <a:r>
              <a:rPr kumimoji="1" lang="ja-JP" altLang="en-US" dirty="0"/>
              <a:t>年に</a:t>
            </a:r>
            <a:r>
              <a:rPr kumimoji="1" lang="en-US" altLang="ja-JP" dirty="0"/>
              <a:t>Apple</a:t>
            </a:r>
            <a:r>
              <a:rPr kumimoji="1" lang="ja-JP" altLang="en-US" dirty="0"/>
              <a:t>が発売した</a:t>
            </a:r>
            <a:r>
              <a:rPr kumimoji="1" lang="en-US" altLang="ja-JP" dirty="0"/>
              <a:t>iPad</a:t>
            </a:r>
            <a:r>
              <a:rPr kumimoji="1" lang="ja-JP" altLang="en-US" dirty="0"/>
              <a:t>が最初です。</a:t>
            </a:r>
            <a:endParaRPr kumimoji="1" lang="en-US" altLang="ja-JP" dirty="0"/>
          </a:p>
          <a:p>
            <a:endParaRPr kumimoji="1" lang="en-US" altLang="ja-JP" dirty="0"/>
          </a:p>
          <a:p>
            <a:r>
              <a:rPr kumimoji="1" lang="ja-JP" altLang="en-US" dirty="0"/>
              <a:t>ただ、日本人として覚えておきたいのは、日本には</a:t>
            </a:r>
            <a:r>
              <a:rPr kumimoji="1" lang="en-US" altLang="ja-JP" dirty="0"/>
              <a:t>iPhone</a:t>
            </a:r>
            <a:r>
              <a:rPr kumimoji="1" lang="ja-JP" altLang="en-US" dirty="0"/>
              <a:t>以前にスマホと呼べる</a:t>
            </a:r>
            <a:r>
              <a:rPr kumimoji="1" lang="ja-JP" altLang="en-US"/>
              <a:t>デバイス（ケータイ）</a:t>
            </a:r>
            <a:r>
              <a:rPr kumimoji="1" lang="ja-JP" altLang="en-US" dirty="0"/>
              <a:t>が存在してたこと</a:t>
            </a:r>
            <a:r>
              <a:rPr kumimoji="1" lang="ja-JP" altLang="en-US"/>
              <a:t>です。</a:t>
            </a:r>
            <a:r>
              <a:rPr kumimoji="1" lang="en-US" altLang="ja-JP"/>
              <a:t>iPhone</a:t>
            </a:r>
            <a:r>
              <a:rPr kumimoji="1" lang="ja-JP" altLang="en-US"/>
              <a:t>登場前、日本のケータイは世界で最も処理能力の高いデバイスであり、最も進んだエコシステムを構築していました。当時、モバイルコマースが商業ベースに乗っていたのは日本だけだったといっても過言では無いでしょう。</a:t>
            </a:r>
            <a:r>
              <a:rPr kumimoji="1" lang="en-US" altLang="ja-JP"/>
              <a:t>Apple</a:t>
            </a:r>
            <a:r>
              <a:rPr kumimoji="1" lang="ja-JP" altLang="en-US"/>
              <a:t>も、</a:t>
            </a:r>
            <a:r>
              <a:rPr kumimoji="1" lang="en-US" altLang="ja-JP"/>
              <a:t>iPhone</a:t>
            </a:r>
            <a:r>
              <a:rPr kumimoji="1" lang="ja-JP" altLang="en-US" dirty="0"/>
              <a:t>の開発に際しては日本のケータイを研究したと言われて</a:t>
            </a:r>
            <a:r>
              <a:rPr kumimoji="1" lang="ja-JP" altLang="en-US"/>
              <a:t>います。</a:t>
            </a:r>
            <a:endParaRPr kumimoji="1" lang="en-US" altLang="ja-JP"/>
          </a:p>
          <a:p>
            <a:endParaRPr kumimoji="1" lang="en-US" altLang="ja-JP"/>
          </a:p>
          <a:p>
            <a:r>
              <a:rPr kumimoji="1" lang="ja-JP" altLang="en-US"/>
              <a:t>しかし、</a:t>
            </a:r>
            <a:r>
              <a:rPr kumimoji="1" lang="en-US" altLang="ja-JP"/>
              <a:t>iPhone</a:t>
            </a:r>
            <a:r>
              <a:rPr kumimoji="1" lang="ja-JP" altLang="en-US"/>
              <a:t>は世界を変え、ケータイは変えることはできず、ガラケーと化してしまいました。何が違ったのでしょうか？</a:t>
            </a: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942954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3883409" y="8683323"/>
            <a:ext cx="2973011" cy="459229"/>
          </a:xfrm>
          <a:prstGeom prst="rect">
            <a:avLst/>
          </a:prstGeom>
          <a:noFill/>
          <a:ln w="9525">
            <a:noFill/>
            <a:miter lim="800000"/>
            <a:headEnd/>
            <a:tailEnd/>
          </a:ln>
        </p:spPr>
        <p:txBody>
          <a:bodyPr lIns="94447" tIns="47223" rIns="94447" bIns="47223" anchor="b"/>
          <a:lstStyle/>
          <a:p>
            <a:pPr algn="r" defTabSz="909645"/>
            <a:fld id="{7BFCBB4C-A883-4786-941D-2D57D0135022}" type="slidenum">
              <a:rPr lang="ja-JP" altLang="en-US">
                <a:solidFill>
                  <a:schemeClr val="tx1"/>
                </a:solidFill>
                <a:latin typeface="Times New Roman" pitchFamily="18" charset="0"/>
                <a:ea typeface="ＭＳ Ｐゴシック" charset="-128"/>
              </a:rPr>
              <a:pPr algn="r" defTabSz="909645"/>
              <a:t>31</a:t>
            </a:fld>
            <a:endParaRPr lang="en-US" altLang="ja-JP">
              <a:solidFill>
                <a:schemeClr val="tx1"/>
              </a:solidFill>
              <a:latin typeface="Times New Roman" pitchFamily="18" charset="0"/>
              <a:ea typeface="ＭＳ Ｐゴシック" charset="-128"/>
            </a:endParaRPr>
          </a:p>
        </p:txBody>
      </p:sp>
      <p:sp>
        <p:nvSpPr>
          <p:cNvPr id="74754" name="スライド イメージ プレースホルダ 1"/>
          <p:cNvSpPr>
            <a:spLocks noGrp="1" noRot="1" noChangeAspect="1" noTextEdit="1"/>
          </p:cNvSpPr>
          <p:nvPr>
            <p:ph type="sldImg"/>
          </p:nvPr>
        </p:nvSpPr>
        <p:spPr>
          <a:ln/>
        </p:spPr>
      </p:sp>
      <p:sp>
        <p:nvSpPr>
          <p:cNvPr id="74755" name="ノート プレースホルダ 2"/>
          <p:cNvSpPr>
            <a:spLocks noGrp="1"/>
          </p:cNvSpPr>
          <p:nvPr>
            <p:ph type="body" idx="1"/>
          </p:nvPr>
        </p:nvSpPr>
        <p:spPr>
          <a:noFill/>
          <a:ln/>
        </p:spPr>
        <p:txBody>
          <a:bodyPr lIns="91392" tIns="45696" rIns="91392" bIns="45696"/>
          <a:lstStyle/>
          <a:p>
            <a:pPr>
              <a:spcBef>
                <a:spcPct val="0"/>
              </a:spcBef>
            </a:pPr>
            <a:r>
              <a:rPr lang="ja-JP" altLang="en-US" dirty="0"/>
              <a:t>一貫して</a:t>
            </a:r>
            <a:r>
              <a:rPr lang="en-US" altLang="ja-JP" dirty="0"/>
              <a:t>HTML5</a:t>
            </a:r>
            <a:r>
              <a:rPr lang="ja-JP" altLang="en-US" dirty="0"/>
              <a:t>を推進しようとしているのが、</a:t>
            </a:r>
            <a:r>
              <a:rPr lang="en-US" altLang="ja-JP" dirty="0"/>
              <a:t>Google</a:t>
            </a:r>
            <a:r>
              <a:rPr lang="ja-JP" altLang="en-US" dirty="0"/>
              <a:t>です。クラウドの名付け親であり、</a:t>
            </a:r>
            <a:r>
              <a:rPr lang="en-US" altLang="ja-JP" dirty="0"/>
              <a:t>Web</a:t>
            </a:r>
            <a:r>
              <a:rPr lang="ja-JP" altLang="en-US" dirty="0"/>
              <a:t>ブラウザを標準のアクセス手段と位置づけた</a:t>
            </a:r>
            <a:r>
              <a:rPr lang="en-US" altLang="ja-JP" dirty="0"/>
              <a:t>Google</a:t>
            </a:r>
            <a:r>
              <a:rPr lang="ja-JP" altLang="en-US" dirty="0"/>
              <a:t>は、ぶれることなく、</a:t>
            </a:r>
            <a:r>
              <a:rPr lang="en-US" altLang="ja-JP" dirty="0"/>
              <a:t>HTML5</a:t>
            </a:r>
            <a:r>
              <a:rPr lang="ja-JP" altLang="en-US" dirty="0"/>
              <a:t>を推進する立場に立ち続けています。</a:t>
            </a:r>
            <a:endParaRPr lang="en-US" altLang="ja-JP" dirty="0"/>
          </a:p>
          <a:p>
            <a:pPr>
              <a:spcBef>
                <a:spcPct val="0"/>
              </a:spcBef>
            </a:pPr>
            <a:endParaRPr lang="en-US" altLang="ja-JP" dirty="0"/>
          </a:p>
          <a:p>
            <a:pPr>
              <a:spcBef>
                <a:spcPct val="0"/>
              </a:spcBef>
            </a:pPr>
            <a:r>
              <a:rPr lang="ja-JP" altLang="en-US" dirty="0"/>
              <a:t>自社技術のプラットフォーム化を目ざす</a:t>
            </a:r>
            <a:r>
              <a:rPr lang="en-US" altLang="ja-JP" dirty="0"/>
              <a:t>Microsoft</a:t>
            </a:r>
            <a:r>
              <a:rPr lang="ja-JP" altLang="en-US" dirty="0"/>
              <a:t>や</a:t>
            </a:r>
            <a:r>
              <a:rPr lang="en-US" altLang="ja-JP" dirty="0"/>
              <a:t>Apple</a:t>
            </a:r>
            <a:r>
              <a:rPr lang="ja-JP" altLang="en-US" dirty="0"/>
              <a:t>と違い、</a:t>
            </a:r>
            <a:r>
              <a:rPr lang="en-US" altLang="ja-JP" dirty="0"/>
              <a:t>Google</a:t>
            </a:r>
            <a:r>
              <a:rPr lang="ja-JP" altLang="en-US" dirty="0"/>
              <a:t>はプラットフォームなど欲しくないのです。</a:t>
            </a:r>
            <a:r>
              <a:rPr lang="en-US" altLang="ja-JP" dirty="0"/>
              <a:t>Web</a:t>
            </a:r>
            <a:r>
              <a:rPr lang="ja-JP" altLang="en-US" dirty="0"/>
              <a:t>にアクセスする人が増加し、広告費が入ってくれば良いのです。そのためには、つまらないごたごたで</a:t>
            </a:r>
            <a:r>
              <a:rPr lang="en-US" altLang="ja-JP" dirty="0"/>
              <a:t>HTML5</a:t>
            </a:r>
            <a:r>
              <a:rPr lang="ja-JP" altLang="en-US" dirty="0"/>
              <a:t>の浸透が遅れる方が困るのです。早く全てのデバイスが</a:t>
            </a:r>
            <a:r>
              <a:rPr lang="en-US" altLang="ja-JP" dirty="0"/>
              <a:t>HTML5</a:t>
            </a:r>
            <a:r>
              <a:rPr lang="ja-JP" altLang="en-US" dirty="0"/>
              <a:t>に移行し、</a:t>
            </a:r>
            <a:r>
              <a:rPr lang="en-US" altLang="ja-JP" dirty="0"/>
              <a:t>Web</a:t>
            </a:r>
            <a:r>
              <a:rPr lang="ja-JP" altLang="en-US" dirty="0"/>
              <a:t>サービスを利用するようになれば、</a:t>
            </a:r>
            <a:r>
              <a:rPr lang="en-US" altLang="ja-JP" dirty="0"/>
              <a:t>Google</a:t>
            </a:r>
            <a:r>
              <a:rPr lang="ja-JP" altLang="en-US" dirty="0"/>
              <a:t>の収益に直結します。</a:t>
            </a:r>
            <a:endParaRPr lang="en-US" altLang="ja-JP" dirty="0"/>
          </a:p>
          <a:p>
            <a:pPr>
              <a:spcBef>
                <a:spcPct val="0"/>
              </a:spcBef>
            </a:pPr>
            <a:endParaRPr lang="en-US" altLang="ja-JP" dirty="0"/>
          </a:p>
          <a:p>
            <a:pPr>
              <a:spcBef>
                <a:spcPct val="0"/>
              </a:spcBef>
            </a:pPr>
            <a:r>
              <a:rPr lang="en-US" altLang="ja-JP" dirty="0"/>
              <a:t>Google</a:t>
            </a:r>
            <a:r>
              <a:rPr lang="ja-JP" altLang="en-US" dirty="0"/>
              <a:t>はこのためにこそ、自社ブラウザである</a:t>
            </a:r>
            <a:r>
              <a:rPr lang="en-US" altLang="ja-JP" dirty="0"/>
              <a:t>Chrome</a:t>
            </a:r>
            <a:r>
              <a:rPr lang="ja-JP" altLang="en-US" dirty="0" err="1"/>
              <a:t>を開</a:t>
            </a:r>
            <a:r>
              <a:rPr lang="ja-JP" altLang="en-US" dirty="0"/>
              <a:t>発し続けているということができます。</a:t>
            </a:r>
            <a:r>
              <a:rPr lang="en-US" altLang="ja-JP" dirty="0"/>
              <a:t>HTML5</a:t>
            </a:r>
            <a:r>
              <a:rPr lang="ja-JP" altLang="en-US" dirty="0"/>
              <a:t>の潜在能力を引き出せるブラウザを一日も早く完成させ、ユーザーに届けることが、</a:t>
            </a:r>
            <a:r>
              <a:rPr lang="en-US" altLang="ja-JP" dirty="0"/>
              <a:t>Google</a:t>
            </a:r>
            <a:r>
              <a:rPr lang="ja-JP" altLang="en-US" dirty="0"/>
              <a:t>のビジネスモデルに合致するからです。</a:t>
            </a:r>
            <a:endParaRPr lang="en-US" altLang="ja-JP" dirty="0"/>
          </a:p>
        </p:txBody>
      </p:sp>
      <p:sp>
        <p:nvSpPr>
          <p:cNvPr id="74756" name="スライド番号プレースホルダ 3"/>
          <p:cNvSpPr txBox="1">
            <a:spLocks noGrp="1"/>
          </p:cNvSpPr>
          <p:nvPr/>
        </p:nvSpPr>
        <p:spPr bwMode="auto">
          <a:xfrm>
            <a:off x="3883409" y="8684773"/>
            <a:ext cx="2973011" cy="457780"/>
          </a:xfrm>
          <a:prstGeom prst="rect">
            <a:avLst/>
          </a:prstGeom>
          <a:noFill/>
          <a:ln w="9525">
            <a:noFill/>
            <a:miter lim="800000"/>
            <a:headEnd/>
            <a:tailEnd/>
          </a:ln>
        </p:spPr>
        <p:txBody>
          <a:bodyPr lIns="91392" tIns="45696" rIns="91392" bIns="45696" anchor="b"/>
          <a:lstStyle/>
          <a:p>
            <a:pPr algn="r" defTabSz="904989"/>
            <a:fld id="{F739DED2-1609-4C3A-A60D-404EAC0F51CB}" type="slidenum">
              <a:rPr lang="ja-JP" altLang="en-US">
                <a:solidFill>
                  <a:schemeClr val="tx1"/>
                </a:solidFill>
                <a:ea typeface="ＭＳ Ｐゴシック" charset="-128"/>
              </a:rPr>
              <a:pPr algn="r" defTabSz="904989"/>
              <a:t>31</a:t>
            </a:fld>
            <a:endParaRPr lang="en-US" altLang="ja-JP">
              <a:solidFill>
                <a:schemeClr val="tx1"/>
              </a:solidFill>
              <a:ea typeface="ＭＳ Ｐゴシック" charset="-128"/>
            </a:endParaRPr>
          </a:p>
        </p:txBody>
      </p:sp>
    </p:spTree>
    <p:extLst>
      <p:ext uri="{BB962C8B-B14F-4D97-AF65-F5344CB8AC3E}">
        <p14:creationId xmlns:p14="http://schemas.microsoft.com/office/powerpoint/2010/main" val="368754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ja-JP" altLang="en-US" dirty="0"/>
              <a:t>もちろんマイクロソフトも、手をこまねいていたわけではありません。</a:t>
            </a:r>
            <a:r>
              <a:rPr kumimoji="1" lang="en-US" altLang="ja-JP" dirty="0"/>
              <a:t>Yahoo!</a:t>
            </a:r>
            <a:r>
              <a:rPr kumimoji="1" lang="ja-JP" altLang="en-US" dirty="0"/>
              <a:t>を買収しようとしたのは、</a:t>
            </a:r>
            <a:r>
              <a:rPr kumimoji="1" lang="en-US" altLang="ja-JP" dirty="0"/>
              <a:t>Google</a:t>
            </a:r>
            <a:r>
              <a:rPr kumimoji="1" lang="ja-JP" altLang="en-US" dirty="0"/>
              <a:t>に対抗できる検索エンジンを手に入れて、</a:t>
            </a:r>
            <a:r>
              <a:rPr kumimoji="1" lang="en-US" altLang="ja-JP" dirty="0"/>
              <a:t>Google</a:t>
            </a:r>
            <a:r>
              <a:rPr kumimoji="1" lang="ja-JP" altLang="en-US" dirty="0"/>
              <a:t>と同じビジネスモデルを手に入れたかったからでしょう。</a:t>
            </a:r>
            <a:endParaRPr kumimoji="1" lang="en-US" altLang="ja-JP" dirty="0"/>
          </a:p>
          <a:p>
            <a:r>
              <a:rPr kumimoji="1" lang="ja-JP" altLang="en-US" dirty="0"/>
              <a:t>クラウドサービスにも参入し、モバイルデバイスで圧倒的なシェアを誇る</a:t>
            </a:r>
            <a:r>
              <a:rPr kumimoji="1" lang="en-US" altLang="ja-JP" dirty="0"/>
              <a:t>ARM</a:t>
            </a:r>
            <a:r>
              <a:rPr kumimoji="1" lang="ja-JP" altLang="en-US" dirty="0"/>
              <a:t>への</a:t>
            </a:r>
            <a:r>
              <a:rPr kumimoji="1" lang="en-US" altLang="ja-JP" dirty="0"/>
              <a:t>Windows</a:t>
            </a:r>
            <a:r>
              <a:rPr kumimoji="1" lang="ja-JP" altLang="en-US" dirty="0"/>
              <a:t>移植も発表しました。翌年には（ゲームを除く）初めての自社製ハードウェアである</a:t>
            </a:r>
            <a:r>
              <a:rPr kumimoji="1" lang="en-US" altLang="ja-JP" dirty="0"/>
              <a:t>Surface</a:t>
            </a:r>
            <a:r>
              <a:rPr kumimoji="1" lang="ja-JP" altLang="en-US" dirty="0"/>
              <a:t>を発表しました。</a:t>
            </a:r>
            <a:endParaRPr kumimoji="1" lang="en-US" altLang="ja-JP" dirty="0"/>
          </a:p>
          <a:p>
            <a:endParaRPr kumimoji="1" lang="en-US" altLang="ja-JP" dirty="0"/>
          </a:p>
          <a:p>
            <a:r>
              <a:rPr kumimoji="1" lang="ja-JP" altLang="en-US" dirty="0"/>
              <a:t>マイクロソフトはそれまで、</a:t>
            </a:r>
            <a:r>
              <a:rPr kumimoji="1" lang="en-US" altLang="ja-JP" dirty="0"/>
              <a:t>PC</a:t>
            </a:r>
            <a:r>
              <a:rPr kumimoji="1" lang="ja-JP" altLang="en-US" dirty="0"/>
              <a:t>のハードウェアはパートナー企業に任せるという方針をとってきました。しかし、ソフト、ハード、サービスを一体開発して、シームレスなユーザーエクスペリエンスを提供する</a:t>
            </a:r>
            <a:r>
              <a:rPr kumimoji="1" lang="en-US" altLang="ja-JP" dirty="0"/>
              <a:t>Apple</a:t>
            </a:r>
            <a:r>
              <a:rPr kumimoji="1" lang="ja-JP" altLang="en-US" dirty="0"/>
              <a:t>に対抗するためには、自社でコントロールできるハードウェアがどうしても必要であると言うことを認識したのではないかと考えられます。</a:t>
            </a:r>
            <a:endParaRPr kumimoji="1" lang="en-US" altLang="ja-JP" dirty="0"/>
          </a:p>
          <a:p>
            <a:endParaRPr kumimoji="1" lang="en-US" altLang="ja-JP" dirty="0"/>
          </a:p>
          <a:p>
            <a:r>
              <a:rPr kumimoji="1" lang="en-US" altLang="ja-JP" dirty="0"/>
              <a:t>Google</a:t>
            </a:r>
            <a:r>
              <a:rPr kumimoji="1" lang="ja-JP" altLang="en-US" dirty="0"/>
              <a:t>も、</a:t>
            </a:r>
            <a:r>
              <a:rPr kumimoji="1" lang="en-US" altLang="ja-JP" dirty="0"/>
              <a:t>Android</a:t>
            </a:r>
            <a:r>
              <a:rPr kumimoji="1" lang="ja-JP" altLang="en-US" dirty="0"/>
              <a:t>デバイスの標準を示すために</a:t>
            </a:r>
            <a:r>
              <a:rPr kumimoji="1" lang="en-US" altLang="ja-JP" dirty="0"/>
              <a:t>Google Phone</a:t>
            </a:r>
            <a:r>
              <a:rPr kumimoji="1" lang="ja-JP" altLang="en-US" dirty="0"/>
              <a:t>を出したことがあります。</a:t>
            </a:r>
            <a:r>
              <a:rPr kumimoji="1" lang="en-US" altLang="ja-JP" dirty="0"/>
              <a:t>Microsoft</a:t>
            </a:r>
            <a:r>
              <a:rPr kumimoji="1" lang="ja-JP" altLang="en-US" dirty="0"/>
              <a:t>も</a:t>
            </a:r>
            <a:r>
              <a:rPr kumimoji="1" lang="en-US" altLang="ja-JP" dirty="0"/>
              <a:t>Google</a:t>
            </a:r>
            <a:r>
              <a:rPr kumimoji="1" lang="ja-JP" altLang="en-US" dirty="0"/>
              <a:t>も、</a:t>
            </a:r>
            <a:r>
              <a:rPr kumimoji="1" lang="en-US" altLang="ja-JP" dirty="0"/>
              <a:t>Apple</a:t>
            </a:r>
            <a:r>
              <a:rPr kumimoji="1" lang="ja-JP" altLang="en-US" dirty="0"/>
              <a:t>的なビジネスモデルを模索しているのです。</a:t>
            </a:r>
            <a:endParaRPr kumimoji="1" lang="en-US" altLang="ja-JP" dirty="0"/>
          </a:p>
          <a:p>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しかし、なかなか成果は上がらず、</a:t>
            </a:r>
            <a:r>
              <a:rPr kumimoji="1" lang="en-US" altLang="ja-JP" dirty="0"/>
              <a:t>2013</a:t>
            </a:r>
            <a:r>
              <a:rPr kumimoji="1" lang="ja-JP" altLang="en-US" dirty="0"/>
              <a:t>年、ついにバルマーが引退を発表しました。引退発表の時の言葉が、</a:t>
            </a:r>
            <a:r>
              <a:rPr kumimoji="0" lang="ja-JP" altLang="en-US" sz="1200" b="0" i="0" u="none" strike="noStrike" cap="none" normalizeH="0" dirty="0">
                <a:ln>
                  <a:noFill/>
                </a:ln>
                <a:solidFill>
                  <a:schemeClr val="bg1"/>
                </a:solidFill>
                <a:effectLst/>
                <a:latin typeface="+mn-lt"/>
                <a:ea typeface="+mn-ea"/>
              </a:rPr>
              <a:t>「デバイスとサービスの会社を目指す」</a:t>
            </a:r>
            <a:r>
              <a:rPr kumimoji="1" lang="ja-JP" altLang="en-US" sz="1200" b="0" i="0" u="none" strike="noStrike" cap="none" normalizeH="0" dirty="0">
                <a:ln>
                  <a:noFill/>
                </a:ln>
                <a:solidFill>
                  <a:schemeClr val="tx1"/>
                </a:solidFill>
                <a:effectLst/>
                <a:latin typeface="+mn-lt"/>
                <a:ea typeface="+mn-ea"/>
              </a:rPr>
              <a:t>でした。ビジネスモデルを転換し、</a:t>
            </a:r>
            <a:r>
              <a:rPr kumimoji="1" lang="en-US" altLang="ja-JP" sz="1200" b="0" i="0" u="none" strike="noStrike" cap="none" normalizeH="0" dirty="0">
                <a:ln>
                  <a:noFill/>
                </a:ln>
                <a:solidFill>
                  <a:schemeClr val="tx1"/>
                </a:solidFill>
                <a:effectLst/>
                <a:latin typeface="+mn-lt"/>
                <a:ea typeface="+mn-ea"/>
              </a:rPr>
              <a:t>Apple</a:t>
            </a:r>
            <a:r>
              <a:rPr kumimoji="1" lang="ja-JP" altLang="en-US" sz="1200" b="0" i="0" u="none" strike="noStrike" cap="none" normalizeH="0" dirty="0">
                <a:ln>
                  <a:noFill/>
                </a:ln>
                <a:solidFill>
                  <a:schemeClr val="tx1"/>
                </a:solidFill>
                <a:effectLst/>
                <a:latin typeface="+mn-lt"/>
                <a:ea typeface="+mn-ea"/>
              </a:rPr>
              <a:t>や</a:t>
            </a:r>
            <a:r>
              <a:rPr kumimoji="1" lang="en-US" altLang="ja-JP" sz="1200" b="0" i="0" u="none" strike="noStrike" cap="none" normalizeH="0" dirty="0">
                <a:ln>
                  <a:noFill/>
                </a:ln>
                <a:solidFill>
                  <a:schemeClr val="tx1"/>
                </a:solidFill>
                <a:effectLst/>
                <a:latin typeface="+mn-lt"/>
                <a:ea typeface="+mn-ea"/>
              </a:rPr>
              <a:t>Google</a:t>
            </a:r>
            <a:r>
              <a:rPr kumimoji="1" lang="ja-JP" altLang="en-US" sz="1200" b="0" i="0" u="none" strike="noStrike" cap="none" normalizeH="0" dirty="0">
                <a:ln>
                  <a:noFill/>
                </a:ln>
                <a:solidFill>
                  <a:schemeClr val="tx1"/>
                </a:solidFill>
                <a:effectLst/>
                <a:latin typeface="+mn-lt"/>
                <a:ea typeface="+mn-ea"/>
              </a:rPr>
              <a:t>と同じ土俵に立たなければ、闘えないということを言っているのではないでしょうか？</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Nokia</a:t>
            </a:r>
            <a:r>
              <a:rPr kumimoji="1" lang="ja-JP" altLang="en-US" sz="1200" b="0" i="0" u="none" strike="noStrike" cap="none" normalizeH="0" dirty="0">
                <a:ln>
                  <a:noFill/>
                </a:ln>
                <a:solidFill>
                  <a:schemeClr val="tx1"/>
                </a:solidFill>
                <a:effectLst/>
                <a:latin typeface="+mn-lt"/>
                <a:ea typeface="+mn-ea"/>
              </a:rPr>
              <a:t>の携帯事業を買収したのも、自社で全てをコントロールできるデバイスを手に入れて</a:t>
            </a:r>
            <a:r>
              <a:rPr kumimoji="1" lang="en-US" altLang="ja-JP" sz="1200" b="0" i="0" u="none" strike="noStrike" cap="none" normalizeH="0" dirty="0">
                <a:ln>
                  <a:noFill/>
                </a:ln>
                <a:solidFill>
                  <a:schemeClr val="tx1"/>
                </a:solidFill>
                <a:effectLst/>
                <a:latin typeface="+mn-lt"/>
                <a:ea typeface="+mn-ea"/>
              </a:rPr>
              <a:t>Apple</a:t>
            </a:r>
            <a:r>
              <a:rPr kumimoji="1" lang="ja-JP" altLang="en-US" sz="1200" b="0" i="0" u="none" strike="noStrike" cap="none" normalizeH="0" dirty="0" err="1">
                <a:ln>
                  <a:noFill/>
                </a:ln>
                <a:solidFill>
                  <a:schemeClr val="tx1"/>
                </a:solidFill>
                <a:effectLst/>
                <a:latin typeface="+mn-lt"/>
                <a:ea typeface="+mn-ea"/>
              </a:rPr>
              <a:t>のような</a:t>
            </a:r>
            <a:r>
              <a:rPr kumimoji="1" lang="ja-JP" altLang="en-US" sz="1200" b="0" i="0" u="none" strike="noStrike" cap="none" normalizeH="0" dirty="0">
                <a:ln>
                  <a:noFill/>
                </a:ln>
                <a:solidFill>
                  <a:schemeClr val="tx1"/>
                </a:solidFill>
                <a:effectLst/>
                <a:latin typeface="+mn-lt"/>
                <a:ea typeface="+mn-ea"/>
              </a:rPr>
              <a:t>究極のユーザーエクスペリエンスを目指したものでしょう。</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cap="none" normalizeH="0" dirty="0">
                <a:ln>
                  <a:noFill/>
                </a:ln>
                <a:solidFill>
                  <a:schemeClr val="tx1"/>
                </a:solidFill>
                <a:effectLst/>
                <a:latin typeface="+mn-lt"/>
                <a:ea typeface="+mn-ea"/>
              </a:rPr>
              <a:t>しかし、ナデラ</a:t>
            </a:r>
            <a:r>
              <a:rPr kumimoji="1" lang="en-US" altLang="ja-JP" sz="1200" b="0" i="0" u="none" strike="noStrike" cap="none" normalizeH="0" dirty="0">
                <a:ln>
                  <a:noFill/>
                </a:ln>
                <a:solidFill>
                  <a:schemeClr val="tx1"/>
                </a:solidFill>
                <a:effectLst/>
                <a:latin typeface="+mn-lt"/>
                <a:ea typeface="+mn-ea"/>
              </a:rPr>
              <a:t>CEO</a:t>
            </a:r>
            <a:r>
              <a:rPr kumimoji="1" lang="ja-JP" altLang="en-US" sz="1200" b="0" i="0" u="none" strike="noStrike" cap="none" normalizeH="0" dirty="0">
                <a:ln>
                  <a:noFill/>
                </a:ln>
                <a:solidFill>
                  <a:schemeClr val="tx1"/>
                </a:solidFill>
                <a:effectLst/>
                <a:latin typeface="+mn-lt"/>
                <a:ea typeface="+mn-ea"/>
              </a:rPr>
              <a:t>は</a:t>
            </a:r>
            <a:r>
              <a:rPr kumimoji="1" lang="en-US" altLang="ja-JP" sz="1200" b="0" i="0" u="none" strike="noStrike" cap="none" normalizeH="0" dirty="0">
                <a:ln>
                  <a:noFill/>
                </a:ln>
                <a:solidFill>
                  <a:schemeClr val="tx1"/>
                </a:solidFill>
                <a:effectLst/>
                <a:latin typeface="+mn-lt"/>
                <a:ea typeface="+mn-ea"/>
              </a:rPr>
              <a:t>2014</a:t>
            </a:r>
            <a:r>
              <a:rPr kumimoji="1" lang="ja-JP" altLang="en-US" sz="1200" b="0" i="0" u="none" strike="noStrike" cap="none" normalizeH="0" dirty="0">
                <a:ln>
                  <a:noFill/>
                </a:ln>
                <a:solidFill>
                  <a:schemeClr val="tx1"/>
                </a:solidFill>
                <a:effectLst/>
                <a:latin typeface="+mn-lt"/>
                <a:ea typeface="+mn-ea"/>
              </a:rPr>
              <a:t>年に就任以降、矢継ぎ早に新しい戦略を打ち出しました。</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2014</a:t>
            </a:r>
            <a:r>
              <a:rPr kumimoji="1" lang="ja-JP" altLang="en-US" sz="1200" b="0" i="0" u="none" strike="noStrike" cap="none" normalizeH="0" dirty="0">
                <a:ln>
                  <a:noFill/>
                </a:ln>
                <a:solidFill>
                  <a:schemeClr val="tx1"/>
                </a:solidFill>
                <a:effectLst/>
                <a:latin typeface="+mn-lt"/>
                <a:ea typeface="+mn-ea"/>
              </a:rPr>
              <a:t>年</a:t>
            </a:r>
            <a:r>
              <a:rPr kumimoji="1" lang="en-US" altLang="ja-JP" sz="1200" b="0" i="0" u="none" strike="noStrike" cap="none" normalizeH="0" dirty="0">
                <a:ln>
                  <a:noFill/>
                </a:ln>
                <a:solidFill>
                  <a:schemeClr val="tx1"/>
                </a:solidFill>
                <a:effectLst/>
                <a:latin typeface="+mn-lt"/>
                <a:ea typeface="+mn-ea"/>
              </a:rPr>
              <a:t>10</a:t>
            </a:r>
            <a:r>
              <a:rPr kumimoji="1" lang="ja-JP" altLang="en-US" sz="1200" b="0" i="0" u="none" strike="noStrike" cap="none" normalizeH="0" dirty="0">
                <a:ln>
                  <a:noFill/>
                </a:ln>
                <a:solidFill>
                  <a:schemeClr val="tx1"/>
                </a:solidFill>
                <a:effectLst/>
                <a:latin typeface="+mn-lt"/>
                <a:ea typeface="+mn-ea"/>
              </a:rPr>
              <a:t>月のイベントで、</a:t>
            </a:r>
            <a:r>
              <a:rPr kumimoji="1" lang="en-US" altLang="ja-JP" sz="1200" b="0" i="0" u="none" strike="noStrike" cap="none" normalizeH="0" dirty="0">
                <a:ln>
                  <a:noFill/>
                </a:ln>
                <a:solidFill>
                  <a:schemeClr val="tx1"/>
                </a:solidFill>
                <a:effectLst/>
                <a:latin typeface="+mn-lt"/>
                <a:ea typeface="+mn-ea"/>
              </a:rPr>
              <a:t>Microsoft</a:t>
            </a:r>
            <a:r>
              <a:rPr kumimoji="1" lang="ja-JP" altLang="en-US" sz="1200" b="0" i="0" u="none" strike="noStrike" cap="none" normalizeH="0" dirty="0">
                <a:ln>
                  <a:noFill/>
                </a:ln>
                <a:solidFill>
                  <a:schemeClr val="tx1"/>
                </a:solidFill>
                <a:effectLst/>
                <a:latin typeface="+mn-lt"/>
                <a:ea typeface="+mn-ea"/>
              </a:rPr>
              <a:t>の新戦略は</a:t>
            </a:r>
            <a:r>
              <a:rPr kumimoji="0" lang="ja-JP" altLang="en-US" sz="1200" dirty="0">
                <a:solidFill>
                  <a:schemeClr val="bg1"/>
                </a:solidFill>
              </a:rPr>
              <a:t>「プロダクティビティソリューション」と「プラットフォーム」であると述べたのです。</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http://</a:t>
            </a:r>
            <a:r>
              <a:rPr kumimoji="1" lang="en-US" altLang="ja-JP" sz="1200" b="0" i="0" u="none" strike="noStrike" cap="none" normalizeH="0" dirty="0" err="1">
                <a:ln>
                  <a:noFill/>
                </a:ln>
                <a:solidFill>
                  <a:schemeClr val="tx1"/>
                </a:solidFill>
                <a:effectLst/>
                <a:latin typeface="+mn-lt"/>
                <a:ea typeface="+mn-ea"/>
              </a:rPr>
              <a:t>www.atmarkit.co.jp</a:t>
            </a:r>
            <a:r>
              <a:rPr kumimoji="1" lang="en-US" altLang="ja-JP" sz="1200" b="0" i="0" u="none" strike="noStrike" cap="none" normalizeH="0" dirty="0">
                <a:ln>
                  <a:noFill/>
                </a:ln>
                <a:solidFill>
                  <a:schemeClr val="tx1"/>
                </a:solidFill>
                <a:effectLst/>
                <a:latin typeface="+mn-lt"/>
                <a:ea typeface="+mn-ea"/>
              </a:rPr>
              <a:t>/</a:t>
            </a:r>
            <a:r>
              <a:rPr kumimoji="1" lang="en-US" altLang="ja-JP" sz="1200" b="0" i="0" u="none" strike="noStrike" cap="none" normalizeH="0" dirty="0" err="1">
                <a:ln>
                  <a:noFill/>
                </a:ln>
                <a:solidFill>
                  <a:schemeClr val="tx1"/>
                </a:solidFill>
                <a:effectLst/>
                <a:latin typeface="+mn-lt"/>
                <a:ea typeface="+mn-ea"/>
              </a:rPr>
              <a:t>ait</a:t>
            </a:r>
            <a:r>
              <a:rPr kumimoji="1" lang="en-US" altLang="ja-JP" sz="1200" b="0" i="0" u="none" strike="noStrike" cap="none" normalizeH="0" dirty="0">
                <a:ln>
                  <a:noFill/>
                </a:ln>
                <a:solidFill>
                  <a:schemeClr val="tx1"/>
                </a:solidFill>
                <a:effectLst/>
                <a:latin typeface="+mn-lt"/>
                <a:ea typeface="+mn-ea"/>
              </a:rPr>
              <a:t>/articles/1410/14/news098.html</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p:txBody>
      </p:sp>
      <p:sp>
        <p:nvSpPr>
          <p:cNvPr id="4" name="スライド番号プレースホルダー 3"/>
          <p:cNvSpPr>
            <a:spLocks noGrp="1"/>
          </p:cNvSpPr>
          <p:nvPr>
            <p:ph type="sldNum" sz="quarter" idx="10"/>
          </p:nvPr>
        </p:nvSpPr>
        <p:spPr/>
        <p:txBody>
          <a:bodyPr/>
          <a:lstStyle/>
          <a:p>
            <a:pPr>
              <a:defRPr/>
            </a:pPr>
            <a:fld id="{176AC7E5-8118-4582-812F-16B79581149B}" type="slidenum">
              <a:rPr lang="ja-JP" altLang="en-US" smtClean="0"/>
              <a:pPr>
                <a:defRPr/>
              </a:pPr>
              <a:t>32</a:t>
            </a:fld>
            <a:endParaRPr lang="ja-JP" altLang="en-US"/>
          </a:p>
        </p:txBody>
      </p:sp>
    </p:spTree>
    <p:extLst>
      <p:ext uri="{BB962C8B-B14F-4D97-AF65-F5344CB8AC3E}">
        <p14:creationId xmlns:p14="http://schemas.microsoft.com/office/powerpoint/2010/main" val="1570211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cap="none" normalizeH="0" dirty="0">
                <a:ln>
                  <a:noFill/>
                </a:ln>
                <a:solidFill>
                  <a:schemeClr val="tx1"/>
                </a:solidFill>
                <a:effectLst/>
                <a:latin typeface="+mn-lt"/>
                <a:ea typeface="+mn-ea"/>
              </a:rPr>
              <a:t>ナデラ氏が新</a:t>
            </a:r>
            <a:r>
              <a:rPr kumimoji="1" lang="en-US" altLang="ja-JP" sz="1200" b="0" i="0" u="none" strike="noStrike" cap="none" normalizeH="0" dirty="0">
                <a:ln>
                  <a:noFill/>
                </a:ln>
                <a:solidFill>
                  <a:schemeClr val="tx1"/>
                </a:solidFill>
                <a:effectLst/>
                <a:latin typeface="+mn-lt"/>
                <a:ea typeface="+mn-ea"/>
              </a:rPr>
              <a:t>CEO</a:t>
            </a:r>
            <a:r>
              <a:rPr kumimoji="1" lang="ja-JP" altLang="en-US" sz="1200" b="0" i="0" u="none" strike="noStrike" cap="none" normalizeH="0" dirty="0">
                <a:ln>
                  <a:noFill/>
                </a:ln>
                <a:solidFill>
                  <a:schemeClr val="tx1"/>
                </a:solidFill>
                <a:effectLst/>
                <a:latin typeface="+mn-lt"/>
                <a:ea typeface="+mn-ea"/>
              </a:rPr>
              <a:t>となった</a:t>
            </a:r>
            <a:r>
              <a:rPr kumimoji="1" lang="en-US" altLang="ja-JP" sz="1200" b="0" i="0" u="none" strike="noStrike" cap="none" normalizeH="0" dirty="0">
                <a:ln>
                  <a:noFill/>
                </a:ln>
                <a:solidFill>
                  <a:schemeClr val="tx1"/>
                </a:solidFill>
                <a:effectLst/>
                <a:latin typeface="+mn-lt"/>
                <a:ea typeface="+mn-ea"/>
              </a:rPr>
              <a:t>2014</a:t>
            </a:r>
            <a:r>
              <a:rPr kumimoji="1" lang="ja-JP" altLang="en-US" sz="1200" b="0" i="0" u="none" strike="noStrike" cap="none" normalizeH="0" dirty="0">
                <a:ln>
                  <a:noFill/>
                </a:ln>
                <a:solidFill>
                  <a:schemeClr val="tx1"/>
                </a:solidFill>
                <a:effectLst/>
                <a:latin typeface="+mn-lt"/>
                <a:ea typeface="+mn-ea"/>
              </a:rPr>
              <a:t>年、大きな動きが次々に出ました。まず、</a:t>
            </a:r>
            <a:r>
              <a:rPr kumimoji="1" lang="en-US" altLang="ja-JP" sz="1200" b="0" i="0" u="none" strike="noStrike" cap="none" normalizeH="0" dirty="0">
                <a:ln>
                  <a:noFill/>
                </a:ln>
                <a:solidFill>
                  <a:schemeClr val="tx1"/>
                </a:solidFill>
                <a:effectLst/>
                <a:latin typeface="+mn-lt"/>
                <a:ea typeface="+mn-ea"/>
              </a:rPr>
              <a:t>Office</a:t>
            </a:r>
            <a:r>
              <a:rPr kumimoji="1" lang="ja-JP" altLang="en-US" sz="1200" b="0" i="0" u="none" strike="noStrike" cap="none" normalizeH="0" dirty="0">
                <a:ln>
                  <a:noFill/>
                </a:ln>
                <a:solidFill>
                  <a:schemeClr val="tx1"/>
                </a:solidFill>
                <a:effectLst/>
                <a:latin typeface="+mn-lt"/>
                <a:ea typeface="+mn-ea"/>
              </a:rPr>
              <a:t>を</a:t>
            </a:r>
            <a:r>
              <a:rPr kumimoji="1" lang="en-US" altLang="ja-JP" sz="1200" b="0" i="0" u="none" strike="noStrike" cap="none" normalizeH="0" dirty="0">
                <a:ln>
                  <a:noFill/>
                </a:ln>
                <a:solidFill>
                  <a:schemeClr val="tx1"/>
                </a:solidFill>
                <a:effectLst/>
                <a:latin typeface="+mn-lt"/>
                <a:ea typeface="+mn-ea"/>
              </a:rPr>
              <a:t>Windows</a:t>
            </a:r>
            <a:r>
              <a:rPr kumimoji="1" lang="ja-JP" altLang="en-US" sz="1200" b="0" i="0" u="none" strike="noStrike" cap="none" normalizeH="0" dirty="0">
                <a:ln>
                  <a:noFill/>
                </a:ln>
                <a:solidFill>
                  <a:schemeClr val="tx1"/>
                </a:solidFill>
                <a:effectLst/>
                <a:latin typeface="+mn-lt"/>
                <a:ea typeface="+mn-ea"/>
              </a:rPr>
              <a:t>以外のプラットフォームにも提供しはじめたこと。</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cap="none" normalizeH="0" dirty="0">
                <a:ln>
                  <a:noFill/>
                </a:ln>
                <a:solidFill>
                  <a:schemeClr val="tx1"/>
                </a:solidFill>
                <a:effectLst/>
                <a:latin typeface="+mn-lt"/>
                <a:ea typeface="+mn-ea"/>
              </a:rPr>
              <a:t>そして続いて、小型タブレット向けの</a:t>
            </a:r>
            <a:r>
              <a:rPr kumimoji="1" lang="en-US" altLang="ja-JP" sz="1200" b="0" i="0" u="none" strike="noStrike" cap="none" normalizeH="0" dirty="0">
                <a:ln>
                  <a:noFill/>
                </a:ln>
                <a:solidFill>
                  <a:schemeClr val="tx1"/>
                </a:solidFill>
                <a:effectLst/>
                <a:latin typeface="+mn-lt"/>
                <a:ea typeface="+mn-ea"/>
              </a:rPr>
              <a:t>Windows</a:t>
            </a:r>
            <a:r>
              <a:rPr kumimoji="1" lang="ja-JP" altLang="en-US" sz="1200" b="0" i="0" u="none" strike="noStrike" cap="none" normalizeH="0" dirty="0">
                <a:ln>
                  <a:noFill/>
                </a:ln>
                <a:solidFill>
                  <a:schemeClr val="tx1"/>
                </a:solidFill>
                <a:effectLst/>
                <a:latin typeface="+mn-lt"/>
                <a:ea typeface="+mn-ea"/>
              </a:rPr>
              <a:t>を無償で提供するという発表を行いました。やはり、無料と有料では勝負にならなかったのです。遅すぎた決断と言えますが、正しい方向でしょう。その後、</a:t>
            </a:r>
            <a:r>
              <a:rPr kumimoji="1" lang="en-US" altLang="ja-JP" sz="1200" b="0" i="0" u="none" strike="noStrike" cap="none" normalizeH="0" dirty="0">
                <a:ln>
                  <a:noFill/>
                </a:ln>
                <a:solidFill>
                  <a:schemeClr val="tx1"/>
                </a:solidFill>
                <a:effectLst/>
                <a:latin typeface="+mn-lt"/>
                <a:ea typeface="+mn-ea"/>
              </a:rPr>
              <a:t>Windows10</a:t>
            </a:r>
            <a:r>
              <a:rPr kumimoji="1" lang="ja-JP" altLang="en-US" sz="1200" b="0" i="0" u="none" strike="noStrike" cap="none" normalizeH="0" dirty="0">
                <a:ln>
                  <a:noFill/>
                </a:ln>
                <a:solidFill>
                  <a:schemeClr val="tx1"/>
                </a:solidFill>
                <a:effectLst/>
                <a:latin typeface="+mn-lt"/>
                <a:ea typeface="+mn-ea"/>
              </a:rPr>
              <a:t>へのアップグレードも期間限定で無償化しました。</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OS</a:t>
            </a:r>
            <a:r>
              <a:rPr kumimoji="1" lang="ja-JP" altLang="en-US" sz="1200" b="0" i="0" u="none" strike="noStrike" cap="none" normalizeH="0" dirty="0">
                <a:ln>
                  <a:noFill/>
                </a:ln>
                <a:solidFill>
                  <a:schemeClr val="tx1"/>
                </a:solidFill>
                <a:effectLst/>
                <a:latin typeface="+mn-lt"/>
                <a:ea typeface="+mn-ea"/>
              </a:rPr>
              <a:t>自体から収益を上げるのではなく、プラットフォームとエコシステムから収益を上げようという戦略です。</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sz="1200" b="0" i="0" u="none" strike="noStrike" cap="none" normalizeH="0" dirty="0">
                <a:ln>
                  <a:noFill/>
                </a:ln>
                <a:solidFill>
                  <a:schemeClr val="tx1"/>
                </a:solidFill>
                <a:effectLst/>
                <a:latin typeface="+mn-lt"/>
                <a:ea typeface="+mn-ea"/>
              </a:rPr>
              <a:t>Office</a:t>
            </a:r>
            <a:r>
              <a:rPr kumimoji="1" lang="ja-JP" altLang="en-US" sz="1200" b="0" i="0" u="none" strike="noStrike" cap="none" normalizeH="0" dirty="0">
                <a:ln>
                  <a:noFill/>
                </a:ln>
                <a:solidFill>
                  <a:schemeClr val="tx1"/>
                </a:solidFill>
                <a:effectLst/>
                <a:latin typeface="+mn-lt"/>
                <a:ea typeface="+mn-ea"/>
              </a:rPr>
              <a:t>は今や</a:t>
            </a:r>
            <a:r>
              <a:rPr kumimoji="1" lang="en-US" altLang="ja-JP" sz="1200" b="0" i="0" u="none" strike="noStrike" cap="none" normalizeH="0" dirty="0">
                <a:ln>
                  <a:noFill/>
                </a:ln>
                <a:solidFill>
                  <a:schemeClr val="tx1"/>
                </a:solidFill>
                <a:effectLst/>
                <a:latin typeface="+mn-lt"/>
                <a:ea typeface="+mn-ea"/>
              </a:rPr>
              <a:t>Microsoft</a:t>
            </a:r>
            <a:r>
              <a:rPr kumimoji="1" lang="ja-JP" altLang="en-US" sz="1200" b="0" i="0" u="none" strike="noStrike" cap="none" normalizeH="0" dirty="0">
                <a:ln>
                  <a:noFill/>
                </a:ln>
                <a:solidFill>
                  <a:schemeClr val="tx1"/>
                </a:solidFill>
                <a:effectLst/>
                <a:latin typeface="+mn-lt"/>
                <a:ea typeface="+mn-ea"/>
              </a:rPr>
              <a:t>の最大の資産です。</a:t>
            </a:r>
            <a:r>
              <a:rPr kumimoji="1" lang="en-US" altLang="ja-JP" sz="1200" b="0" i="0" u="none" strike="noStrike" cap="none" normalizeH="0" dirty="0">
                <a:ln>
                  <a:noFill/>
                </a:ln>
                <a:solidFill>
                  <a:schemeClr val="tx1"/>
                </a:solidFill>
                <a:effectLst/>
                <a:latin typeface="+mn-lt"/>
                <a:ea typeface="+mn-ea"/>
              </a:rPr>
              <a:t>OS</a:t>
            </a:r>
            <a:r>
              <a:rPr kumimoji="1" lang="ja-JP" altLang="en-US" sz="1200" b="0" i="0" u="none" strike="noStrike" cap="none" normalizeH="0" dirty="0">
                <a:ln>
                  <a:noFill/>
                </a:ln>
                <a:solidFill>
                  <a:schemeClr val="tx1"/>
                </a:solidFill>
                <a:effectLst/>
                <a:latin typeface="+mn-lt"/>
                <a:ea typeface="+mn-ea"/>
              </a:rPr>
              <a:t>よりも代替が効きにくいため、</a:t>
            </a:r>
            <a:r>
              <a:rPr kumimoji="1" lang="en-US" altLang="ja-JP" sz="1200" b="0" i="0" u="none" strike="noStrike" cap="none" normalizeH="0" dirty="0">
                <a:ln>
                  <a:noFill/>
                </a:ln>
                <a:solidFill>
                  <a:schemeClr val="tx1"/>
                </a:solidFill>
                <a:effectLst/>
                <a:latin typeface="+mn-lt"/>
                <a:ea typeface="+mn-ea"/>
              </a:rPr>
              <a:t>Microsoft</a:t>
            </a:r>
            <a:r>
              <a:rPr kumimoji="1" lang="ja-JP" altLang="en-US" sz="1200" b="0" i="0" u="none" strike="noStrike" cap="none" normalizeH="0" dirty="0">
                <a:ln>
                  <a:noFill/>
                </a:ln>
                <a:solidFill>
                  <a:schemeClr val="tx1"/>
                </a:solidFill>
                <a:effectLst/>
                <a:latin typeface="+mn-lt"/>
                <a:ea typeface="+mn-ea"/>
              </a:rPr>
              <a:t>はこれを戦略の中心のひとつに据えています。まず、</a:t>
            </a:r>
            <a:r>
              <a:rPr kumimoji="1" lang="en-US" altLang="ja-JP" sz="1200" b="0" i="0" u="none" strike="noStrike" cap="none" normalizeH="0" dirty="0">
                <a:ln>
                  <a:noFill/>
                </a:ln>
                <a:solidFill>
                  <a:schemeClr val="tx1"/>
                </a:solidFill>
                <a:effectLst/>
                <a:latin typeface="+mn-lt"/>
                <a:ea typeface="+mn-ea"/>
              </a:rPr>
              <a:t>Windows</a:t>
            </a:r>
            <a:r>
              <a:rPr kumimoji="1" lang="ja-JP" altLang="en-US" sz="1200" b="0" i="0" u="none" strike="noStrike" cap="none" normalizeH="0" dirty="0">
                <a:ln>
                  <a:noFill/>
                </a:ln>
                <a:solidFill>
                  <a:schemeClr val="tx1"/>
                </a:solidFill>
                <a:effectLst/>
                <a:latin typeface="+mn-lt"/>
                <a:ea typeface="+mn-ea"/>
              </a:rPr>
              <a:t>以外のプラットフォームへの展開を急ぎ、モバイルデバイスや</a:t>
            </a:r>
            <a:r>
              <a:rPr kumimoji="1" lang="en-US" altLang="ja-JP" sz="1200" b="0" i="0" u="none" strike="noStrike" cap="none" normalizeH="0" dirty="0">
                <a:ln>
                  <a:noFill/>
                </a:ln>
                <a:solidFill>
                  <a:schemeClr val="tx1"/>
                </a:solidFill>
                <a:effectLst/>
                <a:latin typeface="+mn-lt"/>
                <a:ea typeface="+mn-ea"/>
              </a:rPr>
              <a:t>Mac</a:t>
            </a:r>
            <a:r>
              <a:rPr kumimoji="1" lang="ja-JP" altLang="en-US" sz="1200" b="0" i="0" u="none" strike="noStrike" cap="none" normalizeH="0" dirty="0">
                <a:ln>
                  <a:noFill/>
                </a:ln>
                <a:solidFill>
                  <a:schemeClr val="tx1"/>
                </a:solidFill>
                <a:effectLst/>
                <a:latin typeface="+mn-lt"/>
                <a:ea typeface="+mn-ea"/>
              </a:rPr>
              <a:t>、そしてクラウドでも使えるようにしました。</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b="0" i="0" u="none" strike="noStrike" cap="none" normalizeH="0" dirty="0">
                <a:ln>
                  <a:noFill/>
                </a:ln>
                <a:solidFill>
                  <a:schemeClr val="tx1"/>
                </a:solidFill>
                <a:effectLst/>
                <a:latin typeface="+mn-lt"/>
                <a:ea typeface="+mn-ea"/>
              </a:rPr>
              <a:t>クラウドへの資源の集中も行っています。クラウドで使いにくい</a:t>
            </a:r>
            <a:r>
              <a:rPr kumimoji="1" lang="en-US" altLang="ja-JP" sz="1200" b="0" i="0" u="none" strike="noStrike" cap="none" normalizeH="0" dirty="0">
                <a:ln>
                  <a:noFill/>
                </a:ln>
                <a:solidFill>
                  <a:schemeClr val="tx1"/>
                </a:solidFill>
                <a:effectLst/>
                <a:latin typeface="+mn-lt"/>
                <a:ea typeface="+mn-ea"/>
              </a:rPr>
              <a:t>Internet</a:t>
            </a:r>
            <a:r>
              <a:rPr kumimoji="1" lang="ja-JP" altLang="en-US" sz="1200" b="0" i="0" u="none" strike="noStrike" cap="none" normalizeH="0" dirty="0">
                <a:ln>
                  <a:noFill/>
                </a:ln>
                <a:solidFill>
                  <a:schemeClr val="tx1"/>
                </a:solidFill>
                <a:effectLst/>
                <a:latin typeface="+mn-lt"/>
                <a:ea typeface="+mn-ea"/>
              </a:rPr>
              <a:t> </a:t>
            </a:r>
            <a:r>
              <a:rPr kumimoji="1" lang="en-US" altLang="ja-JP" sz="1200" b="0" i="0" u="none" strike="noStrike" cap="none" normalizeH="0" dirty="0">
                <a:ln>
                  <a:noFill/>
                </a:ln>
                <a:solidFill>
                  <a:schemeClr val="tx1"/>
                </a:solidFill>
                <a:effectLst/>
                <a:latin typeface="+mn-lt"/>
                <a:ea typeface="+mn-ea"/>
              </a:rPr>
              <a:t>Explorer</a:t>
            </a:r>
            <a:r>
              <a:rPr kumimoji="1" lang="ja-JP" altLang="en-US" sz="1200" b="0" i="0" u="none" strike="noStrike" cap="none" normalizeH="0" dirty="0">
                <a:ln>
                  <a:noFill/>
                </a:ln>
                <a:solidFill>
                  <a:schemeClr val="tx1"/>
                </a:solidFill>
                <a:effectLst/>
                <a:latin typeface="+mn-lt"/>
                <a:ea typeface="+mn-ea"/>
              </a:rPr>
              <a:t>を捨て、全く新しいブラウザ「</a:t>
            </a:r>
            <a:r>
              <a:rPr kumimoji="1" lang="en-US" altLang="ja-JP" sz="1200" b="0" i="0" u="none" strike="noStrike" cap="none" normalizeH="0" dirty="0">
                <a:ln>
                  <a:noFill/>
                </a:ln>
                <a:solidFill>
                  <a:schemeClr val="tx1"/>
                </a:solidFill>
                <a:effectLst/>
                <a:latin typeface="+mn-lt"/>
                <a:ea typeface="+mn-ea"/>
              </a:rPr>
              <a:t>Edge</a:t>
            </a:r>
            <a:r>
              <a:rPr kumimoji="1" lang="ja-JP" altLang="en-US" sz="1200" b="0" i="0" u="none" strike="noStrike" cap="none" normalizeH="0" dirty="0">
                <a:ln>
                  <a:noFill/>
                </a:ln>
                <a:solidFill>
                  <a:schemeClr val="tx1"/>
                </a:solidFill>
                <a:effectLst/>
                <a:latin typeface="+mn-lt"/>
                <a:ea typeface="+mn-ea"/>
              </a:rPr>
              <a:t>」をリリースしました。</a:t>
            </a:r>
            <a:r>
              <a:rPr kumimoji="1" lang="en-US" altLang="ja-JP" sz="1200" b="0" i="0" u="none" strike="noStrike" cap="none" normalizeH="0" dirty="0">
                <a:ln>
                  <a:noFill/>
                </a:ln>
                <a:solidFill>
                  <a:schemeClr val="tx1"/>
                </a:solidFill>
                <a:effectLst/>
                <a:latin typeface="+mn-lt"/>
                <a:ea typeface="+mn-ea"/>
              </a:rPr>
              <a:t>Windwos10</a:t>
            </a:r>
            <a:r>
              <a:rPr kumimoji="1" lang="ja-JP" altLang="en-US" sz="1200" b="0" i="0" u="none" strike="noStrike" cap="none" normalizeH="0" dirty="0">
                <a:ln>
                  <a:noFill/>
                </a:ln>
                <a:solidFill>
                  <a:schemeClr val="tx1"/>
                </a:solidFill>
                <a:effectLst/>
                <a:latin typeface="+mn-lt"/>
                <a:ea typeface="+mn-ea"/>
              </a:rPr>
              <a:t>移行はこのブラウザが標準となります。</a:t>
            </a:r>
            <a:r>
              <a:rPr kumimoji="1" lang="en-US" altLang="ja-JP" sz="1200" b="0" i="0" u="none" strike="noStrike" cap="none" normalizeH="0" dirty="0">
                <a:ln>
                  <a:noFill/>
                </a:ln>
                <a:solidFill>
                  <a:schemeClr val="tx1"/>
                </a:solidFill>
                <a:effectLst/>
                <a:latin typeface="+mn-lt"/>
                <a:ea typeface="+mn-ea"/>
              </a:rPr>
              <a:t>IE</a:t>
            </a:r>
            <a:r>
              <a:rPr kumimoji="1" lang="ja-JP" altLang="en-US" sz="1200" b="0" i="0" u="none" strike="noStrike" cap="none" normalizeH="0" dirty="0">
                <a:ln>
                  <a:noFill/>
                </a:ln>
                <a:solidFill>
                  <a:schemeClr val="tx1"/>
                </a:solidFill>
                <a:effectLst/>
                <a:latin typeface="+mn-lt"/>
                <a:ea typeface="+mn-ea"/>
              </a:rPr>
              <a:t>は</a:t>
            </a:r>
            <a:r>
              <a:rPr kumimoji="1" lang="en-US" altLang="ja-JP" sz="1200" b="0" i="0" u="none" strike="noStrike" cap="none" normalizeH="0" dirty="0">
                <a:ln>
                  <a:noFill/>
                </a:ln>
                <a:solidFill>
                  <a:schemeClr val="tx1"/>
                </a:solidFill>
                <a:effectLst/>
                <a:latin typeface="+mn-lt"/>
                <a:ea typeface="+mn-ea"/>
              </a:rPr>
              <a:t>Microsoft</a:t>
            </a:r>
            <a:r>
              <a:rPr kumimoji="1" lang="ja-JP" altLang="en-US" sz="1200" b="0" i="0" u="none" strike="noStrike" cap="none" normalizeH="0" dirty="0">
                <a:ln>
                  <a:noFill/>
                </a:ln>
                <a:solidFill>
                  <a:schemeClr val="tx1"/>
                </a:solidFill>
                <a:effectLst/>
                <a:latin typeface="+mn-lt"/>
                <a:ea typeface="+mn-ea"/>
              </a:rPr>
              <a:t>が自社への囲い込みのために拡張を繰り返したブラウザであり、独自の機能が沢山盛り込まれていました。</a:t>
            </a:r>
            <a:endParaRPr kumimoji="1" lang="en-US" altLang="ja-JP" sz="1200" b="0" i="0" u="none" strike="noStrike" cap="none" normalizeH="0" dirty="0">
              <a:ln>
                <a:noFill/>
              </a:ln>
              <a:solidFill>
                <a:schemeClr val="tx1"/>
              </a:solidFill>
              <a:effectLst/>
              <a:latin typeface="+mn-lt"/>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r>
              <a:rPr kumimoji="1" lang="ja-JP" altLang="en-US" dirty="0"/>
              <a:t>魅力的なプラットフォームとするためには、自社製品を囲い込むためのプラットフォームではなく、様々な技術を広く取り込んだプラットフォームを構築する必要があります。</a:t>
            </a:r>
            <a:endParaRPr kumimoji="1" lang="en-US" altLang="ja-JP" dirty="0"/>
          </a:p>
          <a:p>
            <a:r>
              <a:rPr kumimoji="1" lang="ja-JP" altLang="en-US" dirty="0"/>
              <a:t>まず</a:t>
            </a:r>
            <a:r>
              <a:rPr kumimoji="1" lang="en-US" altLang="ja-JP" dirty="0"/>
              <a:t>Microsoft</a:t>
            </a:r>
            <a:r>
              <a:rPr kumimoji="1" lang="ja-JP" altLang="en-US" dirty="0"/>
              <a:t>は、それまで最大の敵であった</a:t>
            </a:r>
            <a:r>
              <a:rPr kumimoji="1" lang="en-US" altLang="ja-JP" dirty="0"/>
              <a:t>Linux</a:t>
            </a:r>
            <a:r>
              <a:rPr kumimoji="1" lang="ja-JP" altLang="en-US" dirty="0"/>
              <a:t>を取り込みます。</a:t>
            </a:r>
            <a:r>
              <a:rPr kumimoji="1" lang="en-US" altLang="ja-JP" dirty="0"/>
              <a:t>Azure</a:t>
            </a:r>
            <a:r>
              <a:rPr kumimoji="1" lang="ja-JP" altLang="en-US" dirty="0"/>
              <a:t>で</a:t>
            </a:r>
            <a:r>
              <a:rPr kumimoji="1" lang="en-US" altLang="ja-JP" dirty="0"/>
              <a:t>Linux</a:t>
            </a:r>
            <a:r>
              <a:rPr kumimoji="1" lang="ja-JP" altLang="en-US" dirty="0"/>
              <a:t>を動作させると共に、共同でソリューションを展開するなどの発表を行いました。</a:t>
            </a:r>
            <a:endParaRPr kumimoji="1" lang="en-US" altLang="ja-JP" dirty="0"/>
          </a:p>
          <a:p>
            <a:endParaRPr kumimoji="1" lang="en-US" altLang="ja-JP" dirty="0"/>
          </a:p>
          <a:p>
            <a:r>
              <a:rPr kumimoji="1" lang="ja-JP" altLang="en-US" dirty="0"/>
              <a:t>また、オープンソースソフトウェアを積極的に取り入れています。こうして「何にでも対応できる使い勝手の良いプラットフォームを構築し、</a:t>
            </a:r>
            <a:r>
              <a:rPr kumimoji="1" lang="en-US" altLang="ja-JP" dirty="0"/>
              <a:t>Microsoft</a:t>
            </a:r>
            <a:r>
              <a:rPr kumimoji="1" lang="ja-JP" altLang="en-US" dirty="0"/>
              <a:t>の技術の上で様々なソリューションを提供できるようにしようとしています。</a:t>
            </a:r>
            <a:endParaRPr kumimoji="1" lang="en-US" altLang="ja-JP" dirty="0"/>
          </a:p>
          <a:p>
            <a:endParaRPr kumimoji="1" lang="en-US" altLang="ja-JP" dirty="0"/>
          </a:p>
          <a:p>
            <a:r>
              <a:rPr kumimoji="1" lang="ja-JP" altLang="en-US" dirty="0"/>
              <a:t>さらに、</a:t>
            </a:r>
            <a:r>
              <a:rPr kumimoji="1" lang="en-US" altLang="ja-JP" dirty="0"/>
              <a:t>Microsoft</a:t>
            </a:r>
            <a:r>
              <a:rPr kumimoji="1" lang="ja-JP" altLang="en-US" dirty="0"/>
              <a:t>のクラウド技術である</a:t>
            </a:r>
            <a:r>
              <a:rPr kumimoji="1" lang="en-US" altLang="ja-JP" dirty="0" err="1"/>
              <a:t>.Net</a:t>
            </a:r>
            <a:r>
              <a:rPr kumimoji="1" lang="ja-JP" altLang="en-US" dirty="0"/>
              <a:t>をオープンソースとして公開し、</a:t>
            </a:r>
            <a:r>
              <a:rPr kumimoji="1" lang="en-US" altLang="ja-JP" dirty="0"/>
              <a:t>Microsoft</a:t>
            </a:r>
            <a:r>
              <a:rPr kumimoji="1" lang="ja-JP" altLang="en-US" dirty="0"/>
              <a:t>の技術を広めようとしています。</a:t>
            </a:r>
            <a:endParaRPr kumimoji="1" lang="en-US" altLang="ja-JP" dirty="0"/>
          </a:p>
          <a:p>
            <a:r>
              <a:rPr kumimoji="1" lang="ja-JP" altLang="en-US" dirty="0"/>
              <a:t>また、</a:t>
            </a:r>
            <a:r>
              <a:rPr kumimoji="1" lang="en-US" altLang="ja-JP" dirty="0"/>
              <a:t>Microsoft</a:t>
            </a:r>
            <a:r>
              <a:rPr kumimoji="1" lang="ja-JP" altLang="en-US" dirty="0"/>
              <a:t>の開発環境である</a:t>
            </a:r>
            <a:r>
              <a:rPr kumimoji="1" lang="en-US" altLang="ja-JP" dirty="0"/>
              <a:t>Visual Studio</a:t>
            </a:r>
            <a:r>
              <a:rPr kumimoji="1" lang="ja-JP" altLang="en-US" dirty="0"/>
              <a:t>もオープンソース化され、</a:t>
            </a:r>
            <a:r>
              <a:rPr kumimoji="1" lang="en-US" altLang="ja-JP" dirty="0"/>
              <a:t>Linux</a:t>
            </a:r>
            <a:r>
              <a:rPr kumimoji="1" lang="ja-JP" altLang="en-US" dirty="0"/>
              <a:t>や</a:t>
            </a:r>
            <a:r>
              <a:rPr kumimoji="1" lang="en-US" altLang="ja-JP" dirty="0"/>
              <a:t>Mac</a:t>
            </a:r>
            <a:r>
              <a:rPr kumimoji="1" lang="ja-JP" altLang="en-US" dirty="0"/>
              <a:t>のソフトウェアの開発に対応しました。</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1962464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japanese.engadget.com</a:t>
            </a:r>
            <a:r>
              <a:rPr kumimoji="1" lang="en-US" altLang="ja-JP" dirty="0"/>
              <a:t>/2016/12/09/arm-windows-10/</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111699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これまで見てきたように、</a:t>
            </a:r>
            <a:r>
              <a:rPr kumimoji="1" lang="ja-JP" altLang="en-US" sz="1200" kern="1200" dirty="0">
                <a:solidFill>
                  <a:schemeClr val="tx1"/>
                </a:solidFill>
                <a:effectLst/>
                <a:latin typeface="+mn-lt"/>
                <a:ea typeface="+mn-ea"/>
                <a:cs typeface="+mn-cs"/>
              </a:rPr>
              <a:t>いったん</a:t>
            </a:r>
            <a:r>
              <a:rPr kumimoji="1" lang="en-US" altLang="ja-JP" sz="1200" kern="1200" dirty="0">
                <a:solidFill>
                  <a:schemeClr val="tx1"/>
                </a:solidFill>
                <a:effectLst/>
                <a:latin typeface="+mn-lt"/>
                <a:ea typeface="+mn-ea"/>
                <a:cs typeface="+mn-cs"/>
              </a:rPr>
              <a:t>HTML5</a:t>
            </a:r>
            <a:r>
              <a:rPr kumimoji="1" lang="ja-JP" altLang="en-US" sz="1200" kern="1200" dirty="0">
                <a:solidFill>
                  <a:schemeClr val="tx1"/>
                </a:solidFill>
                <a:effectLst/>
                <a:latin typeface="+mn-lt"/>
                <a:ea typeface="+mn-ea"/>
                <a:cs typeface="+mn-cs"/>
              </a:rPr>
              <a:t>でまとまりかけた次世代のクライアントプラットフォームは、複雑な動きを見せはじめました。オープン技術に異常に固執する</a:t>
            </a:r>
            <a:r>
              <a:rPr kumimoji="1" lang="en-US" altLang="ja-JP" sz="1200" kern="1200" dirty="0">
                <a:solidFill>
                  <a:schemeClr val="tx1"/>
                </a:solidFill>
                <a:effectLst/>
                <a:latin typeface="+mn-lt"/>
                <a:ea typeface="+mn-ea"/>
                <a:cs typeface="+mn-cs"/>
              </a:rPr>
              <a:t>Google</a:t>
            </a:r>
            <a:r>
              <a:rPr kumimoji="1" lang="ja-JP" altLang="en-US" sz="1200" kern="1200" dirty="0">
                <a:solidFill>
                  <a:schemeClr val="tx1"/>
                </a:solidFill>
                <a:effectLst/>
                <a:latin typeface="+mn-lt"/>
                <a:ea typeface="+mn-ea"/>
                <a:cs typeface="+mn-cs"/>
              </a:rPr>
              <a:t>と違い、</a:t>
            </a:r>
            <a:r>
              <a:rPr kumimoji="1" lang="en-US" altLang="ja-JP" sz="1200" kern="1200" dirty="0">
                <a:solidFill>
                  <a:schemeClr val="tx1"/>
                </a:solidFill>
                <a:effectLst/>
                <a:latin typeface="+mn-lt"/>
                <a:ea typeface="+mn-ea"/>
                <a:cs typeface="+mn-cs"/>
              </a:rPr>
              <a:t>Apple</a:t>
            </a:r>
            <a:r>
              <a:rPr kumimoji="1" lang="ja-JP" altLang="en-US"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Microsoft</a:t>
            </a:r>
            <a:r>
              <a:rPr kumimoji="1" lang="ja-JP" altLang="en-US" sz="1200" kern="1200" dirty="0">
                <a:solidFill>
                  <a:schemeClr val="tx1"/>
                </a:solidFill>
                <a:effectLst/>
                <a:latin typeface="+mn-lt"/>
                <a:ea typeface="+mn-ea"/>
                <a:cs typeface="+mn-cs"/>
              </a:rPr>
              <a:t>も、本音は自社プラットフォームを標準にしたいのです。そのほうが、顧客の囲い込みができ、莫大な利益が得られるからです。</a:t>
            </a:r>
            <a:r>
              <a:rPr kumimoji="1" lang="en-US" altLang="ja-JP" sz="1200" kern="1200" dirty="0">
                <a:solidFill>
                  <a:schemeClr val="tx1"/>
                </a:solidFill>
                <a:effectLst/>
                <a:latin typeface="+mn-lt"/>
                <a:ea typeface="+mn-ea"/>
                <a:cs typeface="+mn-cs"/>
              </a:rPr>
              <a:t>Wintel</a:t>
            </a:r>
            <a:r>
              <a:rPr kumimoji="1" lang="ja-JP" altLang="en-US" sz="1200" kern="1200" dirty="0">
                <a:solidFill>
                  <a:schemeClr val="tx1"/>
                </a:solidFill>
                <a:effectLst/>
                <a:latin typeface="+mn-lt"/>
                <a:ea typeface="+mn-ea"/>
                <a:cs typeface="+mn-cs"/>
              </a:rPr>
              <a:t>が利益を独占していた時代を思い出して下さい。</a:t>
            </a:r>
            <a:endParaRPr kumimoji="1" lang="ja-JP"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社とも、</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とモバイル、ウェアラブル、テレビなどの家電を全てカバーできる新しいプラットフォームを提供しようという方向性は同じですが、この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社の具体的な戦略は微妙に異なっています。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まず、</a:t>
            </a:r>
            <a:r>
              <a:rPr kumimoji="1" lang="en-US" altLang="ja-JP" sz="1200" kern="1200" dirty="0">
                <a:solidFill>
                  <a:schemeClr val="tx1"/>
                </a:solidFill>
                <a:effectLst/>
                <a:latin typeface="+mn-lt"/>
                <a:ea typeface="+mn-ea"/>
                <a:cs typeface="+mn-cs"/>
              </a:rPr>
              <a:t>Apple</a:t>
            </a:r>
            <a:r>
              <a:rPr kumimoji="1" lang="ja-JP" altLang="ja-JP" sz="1200" kern="1200" dirty="0" err="1">
                <a:solidFill>
                  <a:schemeClr val="tx1"/>
                </a:solidFill>
                <a:effectLst/>
                <a:latin typeface="+mn-lt"/>
                <a:ea typeface="+mn-ea"/>
                <a:cs typeface="+mn-cs"/>
              </a:rPr>
              <a:t>には</a:t>
            </a:r>
            <a:r>
              <a:rPr kumimoji="1" lang="ja-JP" altLang="ja-JP" sz="1200" kern="1200" dirty="0">
                <a:solidFill>
                  <a:schemeClr val="tx1"/>
                </a:solidFill>
                <a:effectLst/>
                <a:latin typeface="+mn-lt"/>
                <a:ea typeface="+mn-ea"/>
                <a:cs typeface="+mn-cs"/>
              </a:rPr>
              <a:t>現在、</a:t>
            </a:r>
            <a:r>
              <a:rPr kumimoji="1" lang="en-US" altLang="ja-JP" sz="1200" kern="1200" dirty="0">
                <a:solidFill>
                  <a:schemeClr val="tx1"/>
                </a:solidFill>
                <a:effectLst/>
                <a:latin typeface="+mn-lt"/>
                <a:ea typeface="+mn-ea"/>
                <a:cs typeface="+mn-cs"/>
              </a:rPr>
              <a:t>Macintosh</a:t>
            </a:r>
            <a:r>
              <a:rPr kumimoji="1" lang="ja-JP" altLang="ja-JP" sz="1200" kern="1200" dirty="0">
                <a:solidFill>
                  <a:schemeClr val="tx1"/>
                </a:solidFill>
                <a:effectLst/>
                <a:latin typeface="+mn-lt"/>
                <a:ea typeface="+mn-ea"/>
                <a:cs typeface="+mn-cs"/>
              </a:rPr>
              <a:t>用の</a:t>
            </a:r>
            <a:r>
              <a:rPr kumimoji="1" lang="en-US" altLang="ja-JP" sz="1200" kern="1200" dirty="0" err="1">
                <a:solidFill>
                  <a:schemeClr val="tx1"/>
                </a:solidFill>
                <a:effectLst/>
                <a:latin typeface="+mn-lt"/>
                <a:ea typeface="+mn-ea"/>
                <a:cs typeface="+mn-cs"/>
              </a:rPr>
              <a:t>MacOS</a:t>
            </a:r>
            <a:r>
              <a:rPr kumimoji="1" lang="en-US" altLang="ja-JP" sz="1200" kern="1200" dirty="0">
                <a:solidFill>
                  <a:schemeClr val="tx1"/>
                </a:solidFill>
                <a:effectLst/>
                <a:latin typeface="+mn-lt"/>
                <a:ea typeface="+mn-ea"/>
                <a:cs typeface="+mn-cs"/>
              </a:rPr>
              <a:t> X</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iPhone/iPad</a:t>
            </a:r>
            <a:r>
              <a:rPr kumimoji="1" lang="ja-JP" altLang="ja-JP" sz="1200" kern="1200" dirty="0">
                <a:solidFill>
                  <a:schemeClr val="tx1"/>
                </a:solidFill>
                <a:effectLst/>
                <a:latin typeface="+mn-lt"/>
                <a:ea typeface="+mn-ea"/>
                <a:cs typeface="+mn-cs"/>
              </a:rPr>
              <a:t>用の</a:t>
            </a:r>
            <a:r>
              <a:rPr kumimoji="1" lang="en-US" altLang="ja-JP" sz="1200" kern="1200" dirty="0">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2</a:t>
            </a:r>
            <a:r>
              <a:rPr kumimoji="1" lang="ja-JP" altLang="ja-JP" sz="1200" kern="1200" dirty="0" err="1">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があります。今後ウェアラブルや家電向けには</a:t>
            </a:r>
            <a:r>
              <a:rPr kumimoji="1" lang="en-US" altLang="ja-JP" sz="1200" kern="1200" dirty="0">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が対応していくようですが、</a:t>
            </a:r>
            <a:r>
              <a:rPr kumimoji="1" lang="en-US" altLang="ja-JP" sz="1200" kern="1200" dirty="0" err="1">
                <a:solidFill>
                  <a:schemeClr val="tx1"/>
                </a:solidFill>
                <a:effectLst/>
                <a:latin typeface="+mn-lt"/>
                <a:ea typeface="+mn-ea"/>
                <a:cs typeface="+mn-cs"/>
              </a:rPr>
              <a:t>MacOS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iOS</a:t>
            </a:r>
            <a:r>
              <a:rPr kumimoji="1" lang="ja-JP" altLang="ja-JP" sz="1200" kern="1200" dirty="0" err="1">
                <a:solidFill>
                  <a:schemeClr val="tx1"/>
                </a:solidFill>
                <a:effectLst/>
                <a:latin typeface="+mn-lt"/>
                <a:ea typeface="+mn-ea"/>
                <a:cs typeface="+mn-cs"/>
              </a:rPr>
              <a:t>を統</a:t>
            </a:r>
            <a:r>
              <a:rPr kumimoji="1" lang="ja-JP" altLang="ja-JP" sz="1200" kern="1200" dirty="0">
                <a:solidFill>
                  <a:schemeClr val="tx1"/>
                </a:solidFill>
                <a:effectLst/>
                <a:latin typeface="+mn-lt"/>
                <a:ea typeface="+mn-ea"/>
                <a:cs typeface="+mn-cs"/>
              </a:rPr>
              <a:t>合する計画はありません。つまり、ソフトウェアの提供者は</a:t>
            </a:r>
            <a:r>
              <a:rPr kumimoji="1" lang="en-US" altLang="ja-JP" sz="1200" kern="1200" dirty="0" err="1">
                <a:solidFill>
                  <a:schemeClr val="tx1"/>
                </a:solidFill>
                <a:effectLst/>
                <a:latin typeface="+mn-lt"/>
                <a:ea typeface="+mn-ea"/>
                <a:cs typeface="+mn-cs"/>
              </a:rPr>
              <a:t>MacOS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2</a:t>
            </a:r>
            <a:r>
              <a:rPr kumimoji="1" lang="ja-JP" altLang="ja-JP" sz="1200" kern="1200" dirty="0" err="1">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用にソフトウェアを開発する必要があるのます。一方で</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は、先頃発表された「</a:t>
            </a:r>
            <a:r>
              <a:rPr kumimoji="1" lang="en-US" altLang="ja-JP" sz="1200" kern="1200" dirty="0">
                <a:solidFill>
                  <a:schemeClr val="tx1"/>
                </a:solidFill>
                <a:effectLst/>
                <a:latin typeface="+mn-lt"/>
                <a:ea typeface="+mn-ea"/>
                <a:cs typeface="+mn-cs"/>
              </a:rPr>
              <a:t>Continuity</a:t>
            </a:r>
            <a:r>
              <a:rPr kumimoji="1" lang="ja-JP" altLang="ja-JP" sz="1200" kern="1200" dirty="0">
                <a:solidFill>
                  <a:schemeClr val="tx1"/>
                </a:solidFill>
                <a:effectLst/>
                <a:latin typeface="+mn-lt"/>
                <a:ea typeface="+mn-ea"/>
                <a:cs typeface="+mn-cs"/>
              </a:rPr>
              <a:t>」という技術で、デバイスを跨いで情報を共有し、連携を強化していく戦略です。</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で見ていた動画の続きを</a:t>
            </a:r>
            <a:r>
              <a:rPr kumimoji="1" lang="en-US" altLang="ja-JP" sz="1200" kern="1200" dirty="0">
                <a:solidFill>
                  <a:schemeClr val="tx1"/>
                </a:solidFill>
                <a:effectLst/>
                <a:latin typeface="+mn-lt"/>
                <a:ea typeface="+mn-ea"/>
                <a:cs typeface="+mn-cs"/>
              </a:rPr>
              <a:t>Macintosh</a:t>
            </a:r>
            <a:r>
              <a:rPr kumimoji="1" lang="ja-JP" altLang="ja-JP" sz="1200" kern="1200" dirty="0">
                <a:solidFill>
                  <a:schemeClr val="tx1"/>
                </a:solidFill>
                <a:effectLst/>
                <a:latin typeface="+mn-lt"/>
                <a:ea typeface="+mn-ea"/>
                <a:cs typeface="+mn-cs"/>
              </a:rPr>
              <a:t>あるいは</a:t>
            </a:r>
            <a:r>
              <a:rPr kumimoji="1" lang="en-US" altLang="ja-JP" sz="1200" kern="1200" dirty="0" err="1">
                <a:solidFill>
                  <a:schemeClr val="tx1"/>
                </a:solidFill>
                <a:effectLst/>
                <a:latin typeface="+mn-lt"/>
                <a:ea typeface="+mn-ea"/>
                <a:cs typeface="+mn-cs"/>
              </a:rPr>
              <a:t>AppleTV</a:t>
            </a:r>
            <a:r>
              <a:rPr kumimoji="1" lang="ja-JP" altLang="ja-JP" sz="1200" kern="1200" dirty="0">
                <a:solidFill>
                  <a:schemeClr val="tx1"/>
                </a:solidFill>
                <a:effectLst/>
                <a:latin typeface="+mn-lt"/>
                <a:ea typeface="+mn-ea"/>
                <a:cs typeface="+mn-cs"/>
              </a:rPr>
              <a:t>で見る、といったことが可能になるのです。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もまた、デバイス毎に専用の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を用意する戦略ですが、</a:t>
            </a:r>
            <a:r>
              <a:rPr kumimoji="1" lang="ja-JP" altLang="en-US" sz="1200" kern="1200" dirty="0">
                <a:solidFill>
                  <a:schemeClr val="tx1"/>
                </a:solidFill>
                <a:effectLst/>
                <a:latin typeface="+mn-lt"/>
                <a:ea typeface="+mn-ea"/>
                <a:cs typeface="+mn-cs"/>
              </a:rPr>
              <a:t>現在全ての</a:t>
            </a:r>
            <a:r>
              <a:rPr kumimoji="1" lang="en-US" altLang="ja-JP" sz="1200" kern="1200" dirty="0">
                <a:solidFill>
                  <a:schemeClr val="tx1"/>
                </a:solidFill>
                <a:effectLst/>
                <a:latin typeface="+mn-lt"/>
                <a:ea typeface="+mn-ea"/>
                <a:cs typeface="+mn-cs"/>
              </a:rPr>
              <a:t>OS</a:t>
            </a:r>
            <a:r>
              <a:rPr kumimoji="1" lang="ja-JP" altLang="en-US" sz="1200" kern="1200" dirty="0">
                <a:solidFill>
                  <a:schemeClr val="tx1"/>
                </a:solidFill>
                <a:effectLst/>
                <a:latin typeface="+mn-lt"/>
                <a:ea typeface="+mn-ea"/>
                <a:cs typeface="+mn-cs"/>
              </a:rPr>
              <a:t>でカーネルを共通化しようとしています。これにより、各</a:t>
            </a:r>
            <a:r>
              <a:rPr kumimoji="1" lang="en-US" altLang="ja-JP" sz="1200" kern="1200" dirty="0">
                <a:solidFill>
                  <a:schemeClr val="tx1"/>
                </a:solidFill>
                <a:effectLst/>
                <a:latin typeface="+mn-lt"/>
                <a:ea typeface="+mn-ea"/>
                <a:cs typeface="+mn-cs"/>
              </a:rPr>
              <a:t>OS</a:t>
            </a:r>
            <a:r>
              <a:rPr kumimoji="1" lang="ja-JP" altLang="en-US" sz="1200" kern="1200" dirty="0">
                <a:solidFill>
                  <a:schemeClr val="tx1"/>
                </a:solidFill>
                <a:effectLst/>
                <a:latin typeface="+mn-lt"/>
                <a:ea typeface="+mn-ea"/>
                <a:cs typeface="+mn-cs"/>
              </a:rPr>
              <a:t>間の互換性を高めることができます。その上で、一つのソースコードから</a:t>
            </a:r>
            <a:r>
              <a:rPr kumimoji="1" lang="ja-JP" altLang="ja-JP" sz="1200" kern="1200" dirty="0">
                <a:solidFill>
                  <a:schemeClr val="tx1"/>
                </a:solidFill>
                <a:effectLst/>
                <a:latin typeface="+mn-lt"/>
                <a:ea typeface="+mn-ea"/>
                <a:cs typeface="+mn-cs"/>
              </a:rPr>
              <a:t>全ての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で動作する「ユニバーサル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アプリ」</a:t>
            </a:r>
            <a:r>
              <a:rPr kumimoji="1" lang="ja-JP" altLang="en-US" sz="1200" kern="1200" dirty="0">
                <a:solidFill>
                  <a:schemeClr val="tx1"/>
                </a:solidFill>
                <a:effectLst/>
                <a:latin typeface="+mn-lt"/>
                <a:ea typeface="+mn-ea"/>
                <a:cs typeface="+mn-cs"/>
              </a:rPr>
              <a:t>の利用が</a:t>
            </a:r>
            <a:r>
              <a:rPr kumimoji="1" lang="ja-JP" altLang="ja-JP" sz="1200" kern="1200" dirty="0">
                <a:solidFill>
                  <a:schemeClr val="tx1"/>
                </a:solidFill>
                <a:effectLst/>
                <a:latin typeface="+mn-lt"/>
                <a:ea typeface="+mn-ea"/>
                <a:cs typeface="+mn-cs"/>
              </a:rPr>
              <a:t>可能になります。一度開発すれば、様々なデバイスで動作させることができます。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ブラウザをクライアント環境として使い、様々な機能を</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サービスとして利用する戦略です。どんなデバイスでも、</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ブラウザさえあれば同じサービスを利用できるのです。</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しか動かない</a:t>
            </a:r>
            <a:r>
              <a:rPr kumimoji="1" lang="en-US" altLang="ja-JP" sz="1200" kern="1200" dirty="0">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は、この戦略を最もシンプルに実現した製品と言えるでしょう。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3</a:t>
            </a:r>
            <a:r>
              <a:rPr kumimoji="1" lang="ja-JP" altLang="ja-JP" sz="1200" kern="1200" dirty="0" err="1">
                <a:solidFill>
                  <a:schemeClr val="tx1"/>
                </a:solidFill>
                <a:effectLst/>
                <a:latin typeface="+mn-lt"/>
                <a:ea typeface="+mn-ea"/>
                <a:cs typeface="+mn-cs"/>
              </a:rPr>
              <a:t>つの</a:t>
            </a:r>
            <a:r>
              <a:rPr kumimoji="1" lang="ja-JP" altLang="ja-JP" sz="1200" kern="1200" dirty="0">
                <a:solidFill>
                  <a:schemeClr val="tx1"/>
                </a:solidFill>
                <a:effectLst/>
                <a:latin typeface="+mn-lt"/>
                <a:ea typeface="+mn-ea"/>
                <a:cs typeface="+mn-cs"/>
              </a:rPr>
              <a:t>戦略は、各々にメリット・デメリットがあります。</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のやり方では、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毎に専用のアプリが必要になります。開発コストがかかりますが、その分、各々のデバイスの特徴を</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引き出すことができ、使い勝手の良いアプリケーションを開発できます。</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の方法では、アプリケーションを一回書けばすべてのデバイスで動かすことができますが、それでも</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のデバイスでしか使えません。</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のプラットフォームは、</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のデバイスでしか利用できないのです。これでは、ソフトウェア開発者は二の足を踏まざるをえません。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1138301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しかし、</a:t>
            </a:r>
            <a:r>
              <a:rPr kumimoji="1" lang="en-US" altLang="ja-JP" sz="1200" kern="1200" dirty="0">
                <a:solidFill>
                  <a:schemeClr val="tx1"/>
                </a:solidFill>
                <a:effectLst/>
                <a:latin typeface="+mn-lt"/>
                <a:ea typeface="+mn-ea"/>
                <a:cs typeface="+mn-cs"/>
              </a:rPr>
              <a:t>Apple</a:t>
            </a:r>
            <a:r>
              <a:rPr kumimoji="1" lang="ja-JP" altLang="en-US"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Microsoft</a:t>
            </a:r>
            <a:r>
              <a:rPr kumimoji="1" lang="ja-JP" altLang="en-US" sz="1200" kern="1200" dirty="0">
                <a:solidFill>
                  <a:schemeClr val="tx1"/>
                </a:solidFill>
                <a:effectLst/>
                <a:latin typeface="+mn-lt"/>
                <a:ea typeface="+mn-ea"/>
                <a:cs typeface="+mn-cs"/>
              </a:rPr>
              <a:t>も、アプリとして</a:t>
            </a:r>
            <a:r>
              <a:rPr kumimoji="1" lang="en-US" altLang="ja-JP" sz="1200" kern="1200" dirty="0">
                <a:solidFill>
                  <a:schemeClr val="tx1"/>
                </a:solidFill>
                <a:effectLst/>
                <a:latin typeface="+mn-lt"/>
                <a:ea typeface="+mn-ea"/>
                <a:cs typeface="+mn-cs"/>
              </a:rPr>
              <a:t>Web</a:t>
            </a:r>
            <a:r>
              <a:rPr kumimoji="1" lang="ja-JP" altLang="en-US" sz="1200" kern="1200" dirty="0">
                <a:solidFill>
                  <a:schemeClr val="tx1"/>
                </a:solidFill>
                <a:effectLst/>
                <a:latin typeface="+mn-lt"/>
                <a:ea typeface="+mn-ea"/>
                <a:cs typeface="+mn-cs"/>
              </a:rPr>
              <a:t>ブラウザが用意されています。これを使えば、</a:t>
            </a:r>
            <a:r>
              <a:rPr kumimoji="1" lang="en-US" altLang="ja-JP" sz="1200" kern="1200" dirty="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サービスは使うことができます。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が目指す</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をベースとした</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サービスなら、ブラウザさえあれば実行できますから、デバイスを選びません。</a:t>
            </a:r>
            <a:r>
              <a:rPr kumimoji="1" lang="en-US" altLang="ja-JP" sz="1200" kern="1200" dirty="0">
                <a:solidFill>
                  <a:schemeClr val="tx1"/>
                </a:solidFill>
                <a:effectLst/>
                <a:latin typeface="+mn-lt"/>
                <a:ea typeface="+mn-ea"/>
                <a:cs typeface="+mn-cs"/>
              </a:rPr>
              <a:t>Mac</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iOS</a:t>
            </a:r>
            <a:r>
              <a:rPr kumimoji="1" lang="ja-JP" altLang="ja-JP" sz="1200" kern="1200" dirty="0" err="1">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のデバイスでも動かすことができます。</a:t>
            </a:r>
            <a:r>
              <a:rPr kumimoji="1" lang="en-US" altLang="ja-JP" sz="1200" kern="1200" dirty="0">
                <a:solidFill>
                  <a:schemeClr val="tx1"/>
                </a:solidFill>
                <a:effectLst/>
                <a:latin typeface="+mn-lt"/>
                <a:ea typeface="+mn-ea"/>
                <a:cs typeface="+mn-cs"/>
              </a:rPr>
              <a:t>HTML5</a:t>
            </a:r>
            <a:r>
              <a:rPr kumimoji="1" lang="ja-JP" altLang="ja-JP" sz="1200" kern="1200" dirty="0">
                <a:solidFill>
                  <a:schemeClr val="tx1"/>
                </a:solidFill>
                <a:effectLst/>
                <a:latin typeface="+mn-lt"/>
                <a:ea typeface="+mn-ea"/>
                <a:cs typeface="+mn-cs"/>
              </a:rPr>
              <a:t>はまだ機能が充実しておらず、専用アプリに負ける部分もありますが、サービスによっては今でも充分に利用可能です。長期的に見た場合には、ベンダーを問わずに利用できる</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サービスにはメリットが大きいと考えられます。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ソフトウェアを開発する企業は、今、どのクライアントが次の市場を制覇するかを見極めようとしています。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418502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23996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モバイル・デバイスが「持ち歩くデバイス」ならば、ウェアラブル・デバイスは「身につけるデバイス」です。</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身につけることで、人とデバイスとの距離は限りなくゼロになります。これは、モバイル・デバイスではできなかったことです。ここにあらたな用途を生みだす可能性が生まれてきたの</a:t>
            </a:r>
            <a:r>
              <a:rPr kumimoji="1" lang="ja-JP" altLang="ja-JP" sz="1200" kern="1200">
                <a:solidFill>
                  <a:schemeClr val="tx1"/>
                </a:solidFill>
                <a:effectLst/>
                <a:latin typeface="+mn-lt"/>
                <a:ea typeface="+mn-ea"/>
                <a:cs typeface="+mn-cs"/>
              </a:rPr>
              <a:t>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この</a:t>
            </a:r>
            <a:r>
              <a:rPr kumimoji="1" lang="ja-JP" altLang="en-US" sz="1200" kern="1200" dirty="0">
                <a:solidFill>
                  <a:schemeClr val="tx1"/>
                </a:solidFill>
                <a:effectLst/>
                <a:latin typeface="+mn-lt"/>
                <a:ea typeface="+mn-ea"/>
                <a:cs typeface="+mn-cs"/>
              </a:rPr>
              <a:t>動きの先に、</a:t>
            </a:r>
            <a:r>
              <a:rPr kumimoji="1" lang="en-US" altLang="ja-JP" sz="1200" kern="1200" dirty="0" err="1">
                <a:solidFill>
                  <a:schemeClr val="tx1"/>
                </a:solidFill>
                <a:effectLst/>
                <a:latin typeface="+mn-lt"/>
                <a:ea typeface="+mn-ea"/>
                <a:cs typeface="+mn-cs"/>
              </a:rPr>
              <a:t>IoT</a:t>
            </a:r>
            <a:r>
              <a:rPr kumimoji="1" lang="ja-JP" altLang="en-US" sz="1200" kern="1200" dirty="0">
                <a:solidFill>
                  <a:schemeClr val="tx1"/>
                </a:solidFill>
                <a:effectLst/>
                <a:latin typeface="+mn-lt"/>
                <a:ea typeface="+mn-ea"/>
                <a:cs typeface="+mn-cs"/>
              </a:rPr>
              <a:t>があります。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299263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身につけるデバイスの歴史は意外に古く、</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年代には「身につけるコンピュータ</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ウェアラブル・コンピュータ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 の研究がスタートしていました。当時はウェアラブルといっても、巨大なパソコンを背負うような無理矢理なものでしたが、</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は腰にぶらさげられる程度にまで小型化されました。これを使ってマニュアルや設計図を保存し、作業現場で利用する使い方も模索されましたが、当時はそれ以上の発展は見られず、静かにブームは去ってしまったのです。</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ウェアラブルがここ数年、再び脚光を浴びているようになったのは、その当時の問題点を解決するめどがたったからです。</a:t>
            </a:r>
          </a:p>
          <a:p>
            <a:pPr lvl="0"/>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・ハードウェア技術の進歩による</a:t>
            </a:r>
            <a:r>
              <a:rPr kumimoji="1" lang="ja-JP" altLang="ja-JP" sz="1200" kern="1200" dirty="0">
                <a:solidFill>
                  <a:schemeClr val="tx1"/>
                </a:solidFill>
                <a:effectLst/>
                <a:latin typeface="+mn-lt"/>
                <a:ea typeface="+mn-ea"/>
                <a:cs typeface="+mn-cs"/>
              </a:rPr>
              <a:t>デバイスの小型化</a:t>
            </a:r>
            <a:r>
              <a:rPr kumimoji="1" lang="ja-JP" altLang="en-US" sz="1200" kern="1200" dirty="0">
                <a:solidFill>
                  <a:schemeClr val="tx1"/>
                </a:solidFill>
                <a:effectLst/>
                <a:latin typeface="+mn-lt"/>
                <a:ea typeface="+mn-ea"/>
                <a:cs typeface="+mn-cs"/>
              </a:rPr>
              <a:t>・高機能化・省電力化</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・様々な種類のセンサーが開発されたこと</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・モバイル通信ネットワークが整備され、世界中どこでも使えるようになったこと</a:t>
            </a:r>
            <a:endParaRPr kumimoji="1" lang="ja-JP"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・入力方法の進化</a:t>
            </a:r>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・通信ブリッジとしてのスマホの普及</a:t>
            </a:r>
            <a:endParaRPr kumimoji="1" lang="en-US" altLang="ja-JP" sz="1200" kern="1200" dirty="0">
              <a:solidFill>
                <a:schemeClr val="tx1"/>
              </a:solidFill>
              <a:effectLst/>
              <a:latin typeface="+mn-lt"/>
              <a:ea typeface="+mn-ea"/>
              <a:cs typeface="+mn-cs"/>
            </a:endParaRPr>
          </a:p>
          <a:p>
            <a:pPr lvl="0"/>
            <a:r>
              <a:rPr kumimoji="1" lang="ja-JP" altLang="en-US" sz="1200" kern="1200" dirty="0">
                <a:solidFill>
                  <a:schemeClr val="tx1"/>
                </a:solidFill>
                <a:effectLst/>
                <a:latin typeface="+mn-lt"/>
                <a:ea typeface="+mn-ea"/>
                <a:cs typeface="+mn-cs"/>
              </a:rPr>
              <a:t>・バックエンドコンピューティングリソースとしてのクラウド</a:t>
            </a:r>
            <a:endParaRPr kumimoji="1" lang="en-US" altLang="ja-JP" sz="1200" kern="1200" dirty="0">
              <a:solidFill>
                <a:schemeClr val="tx1"/>
              </a:solidFill>
              <a:effectLst/>
              <a:latin typeface="+mn-lt"/>
              <a:ea typeface="+mn-ea"/>
              <a:cs typeface="+mn-cs"/>
            </a:endParaRPr>
          </a:p>
          <a:p>
            <a:pPr lvl="0"/>
            <a:endParaRPr kumimoji="1" lang="en-US"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技術革新によって小型軽量化が可能になり、バッテリーの持続時間も延びました。また、</a:t>
            </a:r>
            <a:r>
              <a:rPr kumimoji="1" lang="en-US" altLang="ja-JP" sz="1200" kern="1200" dirty="0">
                <a:solidFill>
                  <a:schemeClr val="tx1"/>
                </a:solidFill>
                <a:effectLst/>
                <a:latin typeface="+mn-lt"/>
                <a:ea typeface="+mn-ea"/>
                <a:cs typeface="+mn-cs"/>
              </a:rPr>
              <a:t>Bluetooth</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Near Feld Connection</a:t>
            </a:r>
            <a:r>
              <a:rPr kumimoji="1" lang="ja-JP" altLang="ja-JP" sz="1200" kern="1200" dirty="0">
                <a:solidFill>
                  <a:schemeClr val="tx1"/>
                </a:solidFill>
                <a:effectLst/>
                <a:latin typeface="+mn-lt"/>
                <a:ea typeface="+mn-ea"/>
                <a:cs typeface="+mn-cs"/>
              </a:rPr>
              <a:t>）といった低消費電力の近接通信技術が使えるようになり、普段持ち歩くスマートフォンを介してインターネットに接続できるようになりました。さらには、クラウドと一体に使うことで、単体では実現できない膨大な処理能力と記憶容量を手に入れることができました。また、タッチパネルや音声入力、ジェスチャ操作なども実用化され、</a:t>
            </a:r>
            <a:r>
              <a:rPr kumimoji="1" lang="ja-JP" altLang="en-US" sz="1200" kern="1200" dirty="0">
                <a:solidFill>
                  <a:schemeClr val="tx1"/>
                </a:solidFill>
                <a:effectLst/>
                <a:latin typeface="+mn-lt"/>
                <a:ea typeface="+mn-ea"/>
                <a:cs typeface="+mn-cs"/>
              </a:rPr>
              <a:t>小さな画面</a:t>
            </a:r>
            <a:r>
              <a:rPr kumimoji="1" lang="ja-JP" altLang="ja-JP" sz="1200" kern="1200" dirty="0">
                <a:solidFill>
                  <a:schemeClr val="tx1"/>
                </a:solidFill>
                <a:effectLst/>
                <a:latin typeface="+mn-lt"/>
                <a:ea typeface="+mn-ea"/>
                <a:cs typeface="+mn-cs"/>
              </a:rPr>
              <a:t>であってもデータ入力や操作が確実にできるようになったことも普及に弾みをつけています。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29371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身につけるデバイスと言っても、人はそれほど多くのものを身につけているわけではありません。一般的には、衣服、眼鏡、時計くらいで、ウェアラブル・デバイスもこれらを代替するものが大半です。変わったところでは、靴に取り付けランニングの距離やスピードを、ゴルフ・クラブに取り付けてスイングの状態を、テニス・ラケットのグリップ・エンドに取り付けてスイングや身体の動きを取得するといったアクティビティ・トラッカーも広い意味ではウェアラブル・デバイスと言えるかもしれません。これらデータは、スマートフォンのアプリや、その先につながるクラウド・サービスに送られ様々な機能を提供します。</a:t>
            </a:r>
          </a:p>
          <a:p>
            <a:r>
              <a:rPr kumimoji="1" lang="ja-JP" altLang="ja-JP" sz="1200" kern="1200" dirty="0">
                <a:solidFill>
                  <a:schemeClr val="tx1"/>
                </a:solidFill>
                <a:effectLst/>
                <a:latin typeface="+mn-lt"/>
                <a:ea typeface="+mn-ea"/>
                <a:cs typeface="+mn-cs"/>
              </a:rPr>
              <a:t>ウェアラブルは、本格的な活用が始まったばかりです。現在はスマートフォンに着信した電話やメールを音や振動で通知したり、音声認識を使って簡単なメッセージを返信したりする機能が主流ですが、それに留まらない大きな可能性を秘めています。</a:t>
            </a:r>
          </a:p>
          <a:p>
            <a:r>
              <a:rPr kumimoji="1" lang="ja-JP" altLang="ja-JP" sz="1200" kern="1200" dirty="0">
                <a:solidFill>
                  <a:schemeClr val="tx1"/>
                </a:solidFill>
                <a:effectLst/>
                <a:latin typeface="+mn-lt"/>
                <a:ea typeface="+mn-ea"/>
                <a:cs typeface="+mn-cs"/>
              </a:rPr>
              <a:t>特に、今後の新しい使い方として注目されているのが、生体情報の利用です。脈拍や血圧、発汗量などを収集して健康管理や予防医療に役立てる取り組みが始まっています。</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は、コンタクトレンズ型の血糖値センサーを開発し、コンタクトレンズ・メーカーと一緒になって、その実用化を進めています。</a:t>
            </a:r>
          </a:p>
          <a:p>
            <a:r>
              <a:rPr kumimoji="1" lang="ja-JP" altLang="ja-JP" sz="1200" kern="1200" dirty="0">
                <a:solidFill>
                  <a:schemeClr val="tx1"/>
                </a:solidFill>
                <a:effectLst/>
                <a:latin typeface="+mn-lt"/>
                <a:ea typeface="+mn-ea"/>
                <a:cs typeface="+mn-cs"/>
              </a:rPr>
              <a:t>一方で、新しいデバイス故の問題点も指摘されています。カメラ機能を持った眼鏡型デバイスをかけた人が、プライバシーへの配慮からレストランへの入店を断られるといったことや、生体情報といったセンシティブな情報をどう取り扱うかも気になるところです。新しいデバイスであるが故のルールの整備やコンセンサスの醸成は、今後の課題と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92902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PC</a:t>
            </a:r>
            <a:r>
              <a:rPr kumimoji="1" lang="ja-JP" altLang="en-US"/>
              <a:t>の成長が鈍化したことは事実で、前年を割ることもありますが、決して無くなったわけではありません。鈍化しても成長は続けているわけで、今後も無くなることは無いでしょう。</a:t>
            </a:r>
            <a:endParaRPr kumimoji="1" lang="en-US" altLang="ja-JP"/>
          </a:p>
          <a:p>
            <a:r>
              <a:rPr kumimoji="1" lang="en-US" altLang="ja-JP"/>
              <a:t>PC</a:t>
            </a:r>
            <a:r>
              <a:rPr kumimoji="1" lang="ja-JP" altLang="en-US"/>
              <a:t>が減ったわけではなく、他が爆発的に増えたので、相対的に</a:t>
            </a:r>
            <a:r>
              <a:rPr kumimoji="1" lang="en-US" altLang="ja-JP"/>
              <a:t>PC</a:t>
            </a:r>
            <a:r>
              <a:rPr kumimoji="1" lang="ja-JP" altLang="en-US"/>
              <a:t>が不調に見えるだけです。そしてこの傾向は、今後</a:t>
            </a:r>
            <a:r>
              <a:rPr kumimoji="1" lang="en-US" altLang="ja-JP"/>
              <a:t>IoT</a:t>
            </a:r>
            <a:r>
              <a:rPr kumimoji="1" lang="ja-JP" altLang="en-US"/>
              <a:t>が普及するにつれ、もっと顕著になるでしょう。</a:t>
            </a:r>
            <a:endParaRPr kumimoji="1" lang="en-US" altLang="ja-JP"/>
          </a:p>
          <a:p>
            <a:endParaRPr kumimoji="1" lang="en-US" altLang="ja-JP"/>
          </a:p>
          <a:p>
            <a:r>
              <a:rPr kumimoji="1" lang="ja-JP" altLang="en-US"/>
              <a:t>＃コンピュータをサーバーとクライアントの</a:t>
            </a:r>
            <a:r>
              <a:rPr kumimoji="1" lang="en-US" altLang="ja-JP"/>
              <a:t>2</a:t>
            </a:r>
            <a:r>
              <a:rPr kumimoji="1" lang="ja-JP" altLang="en-US"/>
              <a:t>種類に分けるとするならば、</a:t>
            </a:r>
            <a:r>
              <a:rPr kumimoji="1" lang="en-US" altLang="ja-JP"/>
              <a:t>IoT</a:t>
            </a:r>
            <a:r>
              <a:rPr kumimoji="1" lang="ja-JP" altLang="en-US"/>
              <a:t>はクライアントに分類されることになります</a:t>
            </a:r>
            <a:endParaRPr kumimoji="1" lang="en-US" altLang="ja-JP"/>
          </a:p>
          <a:p>
            <a:endParaRPr kumimoji="1" lang="en-US" altLang="ja-JP"/>
          </a:p>
          <a:p>
            <a:r>
              <a:rPr kumimoji="1" lang="en-US" altLang="ja-JP"/>
              <a:t>http://www.verisk.com/visualize/the-connected-home-implications-for-the-insurance-industry.html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563718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69893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www.lanhome.co.jp</a:t>
            </a:r>
            <a:r>
              <a:rPr kumimoji="1" lang="en-US" altLang="ja-JP" dirty="0"/>
              <a:t>/</a:t>
            </a:r>
            <a:r>
              <a:rPr kumimoji="1" lang="en-US" altLang="ja-JP" dirty="0" err="1"/>
              <a:t>smarthome.html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539475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Apple</a:t>
            </a:r>
            <a:r>
              <a:rPr kumimoji="1" lang="ja-JP" altLang="en-US" dirty="0"/>
              <a:t>は、</a:t>
            </a:r>
            <a:r>
              <a:rPr kumimoji="1" lang="en-US" altLang="ja-JP" dirty="0"/>
              <a:t>iPhone</a:t>
            </a:r>
            <a:r>
              <a:rPr kumimoji="1" lang="ja-JP" altLang="en-US" dirty="0"/>
              <a:t>をデータの「ハブ」として、その周りに様々なエコシステムを構築しようとしています。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6165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http://o2o.abeja.asia/abroad/post-2308/</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533514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https://japan.zdnet.com/article/35081512/</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217591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www.soumu.go.jp</a:t>
            </a:r>
            <a:r>
              <a:rPr kumimoji="1" lang="en-US" altLang="ja-JP" dirty="0"/>
              <a:t>/</a:t>
            </a:r>
            <a:r>
              <a:rPr kumimoji="1" lang="en-US" altLang="ja-JP" dirty="0" err="1"/>
              <a:t>johotsusintokei</a:t>
            </a:r>
            <a:r>
              <a:rPr kumimoji="1" lang="en-US" altLang="ja-JP" dirty="0"/>
              <a:t>/whitepaper/ja/h16/html/G1103000.html</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7590073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7043194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363269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a:t>
            </a:r>
            <a:r>
              <a:rPr kumimoji="1" lang="en-US" altLang="ja-JP" dirty="0" err="1"/>
              <a:t>www.abeja.asia</a:t>
            </a:r>
            <a:r>
              <a:rPr kumimoji="1" lang="en-US" altLang="ja-JP" dirty="0"/>
              <a:t>/o2o/leading-edge-technology/</a:t>
            </a:r>
            <a:r>
              <a:rPr kumimoji="1" lang="en-US" altLang="ja-JP" dirty="0" err="1"/>
              <a:t>iot</a:t>
            </a:r>
            <a:r>
              <a:rPr kumimoji="1" lang="en-US" altLang="ja-JP" dirty="0"/>
              <a:t>/</a:t>
            </a:r>
            <a:r>
              <a:rPr kumimoji="1" lang="en-US" altLang="ja-JP" dirty="0" err="1"/>
              <a:t>ibeacon</a:t>
            </a:r>
            <a:r>
              <a:rPr kumimoji="1" lang="en-US" altLang="ja-JP" dirty="0"/>
              <a:t>/post-9718/</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772376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standards.ieee.org</a:t>
            </a:r>
            <a:r>
              <a:rPr kumimoji="1" lang="en-US" altLang="ja-JP" dirty="0"/>
              <a:t>/innovate/</a:t>
            </a:r>
            <a:r>
              <a:rPr kumimoji="1" lang="en-US" altLang="ja-JP" dirty="0" err="1"/>
              <a:t>ar</a:t>
            </a:r>
            <a:r>
              <a:rPr kumimoji="1" lang="en-US" altLang="ja-JP"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5755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a:solidFill>
                  <a:schemeClr val="tx1"/>
                </a:solidFill>
                <a:effectLst/>
                <a:latin typeface="+mn-lt"/>
                <a:ea typeface="+mn-ea"/>
                <a:cs typeface="+mn-cs"/>
              </a:rPr>
              <a:t>クライアントの視点から考えると、コンピューティング環境の変化は新しいクライアントの出現と時を同じくして起きていると捉えることもできます。そして、その変化の度に、クライアント数が爆発的に増えていま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PC</a:t>
            </a:r>
            <a:r>
              <a:rPr kumimoji="1" lang="ja-JP" altLang="en-US" sz="1200" kern="1200">
                <a:solidFill>
                  <a:schemeClr val="tx1"/>
                </a:solidFill>
                <a:effectLst/>
                <a:latin typeface="+mn-lt"/>
                <a:ea typeface="+mn-ea"/>
                <a:cs typeface="+mn-cs"/>
              </a:rPr>
              <a:t>の出現により、メインフレーム中心の集中型コンピューティングから分散型のクライアントサーバーに移行し、企業にクライアントが普及しました。</a:t>
            </a:r>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クラウドと共に出現したスマートフォンは、一般ユーザーに受け入れられ、ケタの違うクライアントが普及しました。</a:t>
            </a:r>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そして、</a:t>
            </a:r>
            <a:r>
              <a:rPr kumimoji="1" lang="en-US" altLang="ja-JP" sz="1200" kern="1200">
                <a:solidFill>
                  <a:schemeClr val="tx1"/>
                </a:solidFill>
                <a:effectLst/>
                <a:latin typeface="+mn-lt"/>
                <a:ea typeface="+mn-ea"/>
                <a:cs typeface="+mn-cs"/>
              </a:rPr>
              <a:t>IoT</a:t>
            </a:r>
            <a:r>
              <a:rPr kumimoji="1" lang="ja-JP" altLang="en-US" sz="1200" kern="1200">
                <a:solidFill>
                  <a:schemeClr val="tx1"/>
                </a:solidFill>
                <a:effectLst/>
                <a:latin typeface="+mn-lt"/>
                <a:ea typeface="+mn-ea"/>
                <a:cs typeface="+mn-cs"/>
              </a:rPr>
              <a:t>がさらに莫大な数のクライアントを世界中にばらまこうとしているというのが、今の状況です。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en-US" altLang="ja-JP" sz="1200" kern="1200">
                <a:solidFill>
                  <a:schemeClr val="tx1"/>
                </a:solidFill>
                <a:effectLst/>
                <a:latin typeface="+mn-lt"/>
                <a:ea typeface="+mn-ea"/>
                <a:cs typeface="+mn-cs"/>
              </a:rPr>
              <a:t>http://icooon-mono.com/</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17210004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a:t>
            </a:r>
            <a:r>
              <a:rPr kumimoji="1" lang="en-US" altLang="ja-JP" dirty="0" err="1"/>
              <a:t>style.nikkei.com</a:t>
            </a:r>
            <a:r>
              <a:rPr kumimoji="1" lang="en-US" altLang="ja-JP" dirty="0"/>
              <a:t>/article/DGXMZO16612050Z10C17A5000000?channel=DF160520172511</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729667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602543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ドコモ</a:t>
            </a:r>
            <a:r>
              <a:rPr kumimoji="1" lang="en-US" altLang="ja-JP" sz="1200" kern="1200" dirty="0">
                <a:solidFill>
                  <a:schemeClr val="tx1"/>
                </a:solidFill>
                <a:effectLst/>
                <a:latin typeface="+mn-lt"/>
                <a:ea typeface="+mn-ea"/>
                <a:cs typeface="+mn-cs"/>
              </a:rPr>
              <a:t>5G</a:t>
            </a:r>
            <a:r>
              <a:rPr kumimoji="1" lang="ja-JP" altLang="en-US" sz="1200" kern="1200" dirty="0">
                <a:solidFill>
                  <a:schemeClr val="tx1"/>
                </a:solidFill>
                <a:effectLst/>
                <a:latin typeface="+mn-lt"/>
                <a:ea typeface="+mn-ea"/>
                <a:cs typeface="+mn-cs"/>
              </a:rPr>
              <a:t>ホワイトペーパー</a:t>
            </a:r>
            <a:endParaRPr kumimoji="1" lang="en-US" altLang="ja-JP" dirty="0"/>
          </a:p>
          <a:p>
            <a:r>
              <a:rPr kumimoji="1" lang="en-US" altLang="ja-JP" dirty="0"/>
              <a:t>https://www.nttdocomo.co.jp/binary/pdf/corporate/technology/whitepaper_5g/DOCOMO_5G_White_PaperJP_20141006.pdf</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8492131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0539039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1G</a:t>
            </a:r>
          </a:p>
          <a:p>
            <a:r>
              <a:rPr kumimoji="1" lang="en-US" altLang="ja-JP" dirty="0"/>
              <a:t>1981</a:t>
            </a:r>
            <a:r>
              <a:rPr kumimoji="1" lang="ja-JP" altLang="en-US" dirty="0"/>
              <a:t>年に欧州で</a:t>
            </a:r>
            <a:r>
              <a:rPr kumimoji="1" lang="en-US" altLang="ja-JP" dirty="0"/>
              <a:t>NMT</a:t>
            </a:r>
            <a:r>
              <a:rPr kumimoji="1" lang="ja-JP" altLang="en-US" dirty="0"/>
              <a:t>のサービスが開始</a:t>
            </a:r>
            <a:endParaRPr kumimoji="1" lang="en-US" altLang="ja-JP" dirty="0"/>
          </a:p>
          <a:p>
            <a:endParaRPr kumimoji="1" lang="en-US" altLang="ja-JP" dirty="0"/>
          </a:p>
          <a:p>
            <a:r>
              <a:rPr kumimoji="1" lang="en-US" altLang="ja-JP" dirty="0"/>
              <a:t>2G</a:t>
            </a:r>
            <a:r>
              <a:rPr kumimoji="1" lang="ja-JP" altLang="en-US" dirty="0"/>
              <a:t>（デジタル）</a:t>
            </a:r>
            <a:endParaRPr kumimoji="1" lang="en-US" altLang="ja-JP" dirty="0"/>
          </a:p>
          <a:p>
            <a:r>
              <a:rPr kumimoji="1" lang="en-US" altLang="ja-JP" dirty="0"/>
              <a:t>1992</a:t>
            </a:r>
            <a:r>
              <a:rPr kumimoji="1" lang="ja-JP" altLang="en-US" dirty="0"/>
              <a:t>年ドイツで</a:t>
            </a:r>
            <a:r>
              <a:rPr kumimoji="1" lang="en-US" altLang="ja-JP" dirty="0"/>
              <a:t>GSM</a:t>
            </a:r>
            <a:r>
              <a:rPr kumimoji="1" lang="ja-JP" altLang="en-US" dirty="0"/>
              <a:t>のサービス開始</a:t>
            </a:r>
            <a:endParaRPr kumimoji="1" lang="en-US" altLang="ja-JP" dirty="0"/>
          </a:p>
          <a:p>
            <a:r>
              <a:rPr kumimoji="1" lang="en-US" altLang="ja-JP" dirty="0"/>
              <a:t>1993</a:t>
            </a:r>
            <a:r>
              <a:rPr kumimoji="1" lang="ja-JP" altLang="en-US" dirty="0"/>
              <a:t>年ドコモが</a:t>
            </a:r>
            <a:r>
              <a:rPr kumimoji="1" lang="en-US" altLang="ja-JP" dirty="0"/>
              <a:t>PDC</a:t>
            </a:r>
            <a:r>
              <a:rPr kumimoji="1" lang="ja-JP" altLang="en-US" dirty="0"/>
              <a:t>サービスを開始　回線交換で</a:t>
            </a:r>
            <a:r>
              <a:rPr kumimoji="1" lang="en-US" altLang="ja-JP" dirty="0"/>
              <a:t>9.6kbps</a:t>
            </a:r>
            <a:r>
              <a:rPr kumimoji="1" lang="ja-JP" altLang="en-US" dirty="0" err="1"/>
              <a:t>、</a:t>
            </a:r>
            <a:r>
              <a:rPr kumimoji="1" lang="ja-JP" altLang="en-US" dirty="0"/>
              <a:t>パケットで</a:t>
            </a:r>
            <a:r>
              <a:rPr kumimoji="1" lang="en-US" altLang="ja-JP" dirty="0"/>
              <a:t>28.9kbps</a:t>
            </a:r>
          </a:p>
          <a:p>
            <a:r>
              <a:rPr kumimoji="1" lang="ja-JP" altLang="en-US" dirty="0"/>
              <a:t>後に</a:t>
            </a:r>
            <a:r>
              <a:rPr kumimoji="1" lang="en-US" altLang="ja-JP" dirty="0"/>
              <a:t>EDGE Evolution</a:t>
            </a:r>
            <a:r>
              <a:rPr kumimoji="1" lang="ja-JP" altLang="en-US" dirty="0"/>
              <a:t>で</a:t>
            </a:r>
            <a:r>
              <a:rPr kumimoji="1" lang="en-US" altLang="ja-JP" dirty="0"/>
              <a:t>1Mbps</a:t>
            </a:r>
            <a:r>
              <a:rPr kumimoji="1" lang="ja-JP" altLang="en-US" dirty="0"/>
              <a:t>を達成</a:t>
            </a:r>
            <a:r>
              <a:rPr kumimoji="1" lang="en-US" altLang="ja-JP" dirty="0"/>
              <a:t>(2009</a:t>
            </a:r>
            <a:r>
              <a:rPr kumimoji="1" lang="ja-JP" altLang="en-US" dirty="0"/>
              <a:t>年</a:t>
            </a:r>
            <a:r>
              <a:rPr kumimoji="1" lang="en-US" altLang="ja-JP" dirty="0"/>
              <a:t>?)</a:t>
            </a:r>
          </a:p>
          <a:p>
            <a:endParaRPr kumimoji="1" lang="en-US" altLang="ja-JP" dirty="0"/>
          </a:p>
          <a:p>
            <a:r>
              <a:rPr kumimoji="1" lang="en-US" altLang="ja-JP" dirty="0"/>
              <a:t>3G</a:t>
            </a:r>
          </a:p>
          <a:p>
            <a:r>
              <a:rPr kumimoji="1" lang="en-US" altLang="ja-JP" dirty="0"/>
              <a:t>2001</a:t>
            </a:r>
            <a:r>
              <a:rPr kumimoji="1" lang="ja-JP" altLang="en-US" dirty="0"/>
              <a:t>年ドコモが</a:t>
            </a:r>
            <a:r>
              <a:rPr kumimoji="1" lang="en-US" altLang="ja-JP" dirty="0"/>
              <a:t>FOMA</a:t>
            </a:r>
            <a:r>
              <a:rPr kumimoji="1" lang="ja-JP" altLang="en-US" dirty="0"/>
              <a:t>を開始　当初下り</a:t>
            </a:r>
            <a:r>
              <a:rPr kumimoji="1" lang="en-US" altLang="ja-JP" dirty="0"/>
              <a:t>7.2Mbps</a:t>
            </a:r>
            <a:r>
              <a:rPr kumimoji="1" lang="ja-JP" altLang="en-US" dirty="0" err="1"/>
              <a:t>、</a:t>
            </a:r>
            <a:r>
              <a:rPr kumimoji="1" lang="ja-JP" altLang="en-US" dirty="0"/>
              <a:t>後に</a:t>
            </a:r>
            <a:r>
              <a:rPr kumimoji="1" lang="en-US" altLang="ja-JP" dirty="0"/>
              <a:t>FOMA </a:t>
            </a:r>
            <a:r>
              <a:rPr kumimoji="1" lang="en-US" altLang="ja-JP" dirty="0" err="1"/>
              <a:t>HighSpeed</a:t>
            </a:r>
            <a:r>
              <a:rPr kumimoji="1" lang="ja-JP" altLang="en-US" baseline="0" dirty="0"/>
              <a:t> </a:t>
            </a:r>
            <a:r>
              <a:rPr kumimoji="1" lang="en-US" altLang="ja-JP" baseline="0" dirty="0"/>
              <a:t>(HSDPA)</a:t>
            </a:r>
            <a:r>
              <a:rPr kumimoji="1" lang="ja-JP" altLang="en-US" baseline="0" dirty="0"/>
              <a:t>で</a:t>
            </a:r>
            <a:r>
              <a:rPr kumimoji="1" lang="en-US" altLang="ja-JP" baseline="0" dirty="0"/>
              <a:t>14Mbps</a:t>
            </a:r>
          </a:p>
          <a:p>
            <a:r>
              <a:rPr kumimoji="1" lang="en-US" altLang="ja-JP" baseline="0" dirty="0"/>
              <a:t>HSDPA</a:t>
            </a:r>
            <a:r>
              <a:rPr kumimoji="1" lang="ja-JP" altLang="en-US" baseline="0" dirty="0"/>
              <a:t>を</a:t>
            </a:r>
            <a:r>
              <a:rPr kumimoji="1" lang="en-US" altLang="ja-JP" baseline="0" dirty="0"/>
              <a:t>3.5G</a:t>
            </a:r>
            <a:r>
              <a:rPr kumimoji="1" lang="ja-JP" altLang="en-US" baseline="0" dirty="0"/>
              <a:t>と呼ぶこともある</a:t>
            </a:r>
            <a:endParaRPr kumimoji="1" lang="en-US" altLang="ja-JP" baseline="0" dirty="0"/>
          </a:p>
          <a:p>
            <a:endParaRPr kumimoji="1" lang="en-US" altLang="ja-JP" baseline="0" dirty="0"/>
          </a:p>
          <a:p>
            <a:r>
              <a:rPr kumimoji="1" lang="en-US" altLang="ja-JP" dirty="0"/>
              <a:t>4G</a:t>
            </a:r>
          </a:p>
          <a:p>
            <a:r>
              <a:rPr kumimoji="1" lang="ja-JP" altLang="en-US" dirty="0"/>
              <a:t>当初</a:t>
            </a:r>
            <a:r>
              <a:rPr kumimoji="1" lang="en-US" altLang="ja-JP" dirty="0"/>
              <a:t>3.9G</a:t>
            </a:r>
            <a:r>
              <a:rPr kumimoji="1" lang="ja-JP" altLang="en-US" dirty="0"/>
              <a:t>と呼ばれていたが、</a:t>
            </a:r>
            <a:r>
              <a:rPr kumimoji="1" lang="en-US" altLang="ja-JP" dirty="0"/>
              <a:t>4G</a:t>
            </a:r>
            <a:r>
              <a:rPr kumimoji="1" lang="ja-JP" altLang="en-US" dirty="0"/>
              <a:t>に変更</a:t>
            </a:r>
            <a:endParaRPr kumimoji="1" lang="en-US" altLang="ja-JP" dirty="0"/>
          </a:p>
          <a:p>
            <a:r>
              <a:rPr kumimoji="1" lang="en-US" altLang="ja-JP" dirty="0"/>
              <a:t>2010</a:t>
            </a:r>
            <a:r>
              <a:rPr kumimoji="1" lang="ja-JP" altLang="en-US" dirty="0"/>
              <a:t>年ドコモが</a:t>
            </a:r>
            <a:r>
              <a:rPr kumimoji="1" lang="en-US" altLang="ja-JP" dirty="0"/>
              <a:t>Xi</a:t>
            </a:r>
            <a:r>
              <a:rPr kumimoji="1" lang="ja-JP" altLang="en-US" dirty="0"/>
              <a:t>サービスを開始　当初下り</a:t>
            </a:r>
            <a:r>
              <a:rPr kumimoji="1" lang="en-US" altLang="ja-JP" dirty="0"/>
              <a:t>75Mbps</a:t>
            </a:r>
            <a:r>
              <a:rPr kumimoji="1" lang="ja-JP" altLang="en-US" dirty="0" err="1"/>
              <a:t>、</a:t>
            </a:r>
            <a:r>
              <a:rPr kumimoji="1" lang="en-US" altLang="ja-JP" dirty="0"/>
              <a:t>2</a:t>
            </a:r>
            <a:r>
              <a:rPr kumimoji="1" lang="ja-JP" altLang="en-US" dirty="0"/>
              <a:t>年後に</a:t>
            </a:r>
            <a:r>
              <a:rPr kumimoji="1" lang="en-US" altLang="ja-JP" dirty="0"/>
              <a:t>112.5Mbps</a:t>
            </a:r>
          </a:p>
          <a:p>
            <a:r>
              <a:rPr kumimoji="1" lang="en-US" altLang="ja-JP" dirty="0"/>
              <a:t>2015</a:t>
            </a:r>
            <a:r>
              <a:rPr kumimoji="1" lang="ja-JP" altLang="en-US" dirty="0"/>
              <a:t>年に</a:t>
            </a:r>
            <a:r>
              <a:rPr kumimoji="1" lang="en-US" altLang="ja-JP" dirty="0"/>
              <a:t>Career Aggregation</a:t>
            </a:r>
            <a:r>
              <a:rPr kumimoji="1" lang="ja-JP" altLang="en-US" dirty="0"/>
              <a:t>による</a:t>
            </a:r>
            <a:r>
              <a:rPr kumimoji="1" lang="en-US" altLang="ja-JP" dirty="0"/>
              <a:t>225Mbps</a:t>
            </a:r>
            <a:r>
              <a:rPr kumimoji="1" lang="ja-JP" altLang="en-US" dirty="0"/>
              <a:t>サービスを開始 </a:t>
            </a:r>
            <a:r>
              <a:rPr kumimoji="1" lang="en-US" altLang="ja-JP" dirty="0"/>
              <a:t>(LTE</a:t>
            </a:r>
            <a:r>
              <a:rPr kumimoji="1" lang="ja-JP" altLang="en-US" dirty="0"/>
              <a:t> </a:t>
            </a:r>
            <a:r>
              <a:rPr kumimoji="1" lang="en-US" altLang="ja-JP" dirty="0"/>
              <a:t>Advanced)</a:t>
            </a:r>
          </a:p>
          <a:p>
            <a:endParaRPr kumimoji="1" lang="en-US" altLang="ja-JP" dirty="0"/>
          </a:p>
          <a:p>
            <a:r>
              <a:rPr kumimoji="1" lang="en-US" altLang="ja-JP" dirty="0"/>
              <a:t>5G</a:t>
            </a:r>
          </a:p>
          <a:p>
            <a:r>
              <a:rPr kumimoji="1" lang="en-US" altLang="ja-JP" dirty="0"/>
              <a:t>2020</a:t>
            </a:r>
            <a:r>
              <a:rPr kumimoji="1" lang="ja-JP" altLang="en-US" dirty="0"/>
              <a:t>年のサービス開始を目標</a:t>
            </a:r>
            <a:endParaRPr kumimoji="1" lang="en-US" altLang="ja-JP" dirty="0"/>
          </a:p>
          <a:p>
            <a:r>
              <a:rPr kumimoji="1" lang="en-US" altLang="ja-JP" dirty="0"/>
              <a:t>1Gbps (</a:t>
            </a:r>
            <a:r>
              <a:rPr kumimoji="1" lang="ja-JP" altLang="en-US" dirty="0"/>
              <a:t>屋内では</a:t>
            </a:r>
            <a:r>
              <a:rPr kumimoji="1" lang="en-US" altLang="ja-JP" dirty="0"/>
              <a:t>10Gbps)</a:t>
            </a:r>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10668312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280996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a:p>
            <a:r>
              <a:rPr kumimoji="1" lang="en-US" altLang="ja-JP" sz="1200" b="0" i="0" kern="1200" dirty="0" err="1">
                <a:solidFill>
                  <a:schemeClr val="tx1"/>
                </a:solidFill>
                <a:effectLst/>
                <a:latin typeface="+mn-lt"/>
                <a:ea typeface="+mn-ea"/>
                <a:cs typeface="+mn-cs"/>
              </a:rPr>
              <a:t>IoT</a:t>
            </a:r>
            <a:r>
              <a:rPr kumimoji="1" lang="en-US" altLang="ja-JP" sz="1200" b="0" i="0" kern="1200" dirty="0">
                <a:solidFill>
                  <a:schemeClr val="tx1"/>
                </a:solidFill>
                <a:effectLst/>
                <a:latin typeface="+mn-lt"/>
                <a:ea typeface="+mn-ea"/>
                <a:cs typeface="+mn-cs"/>
              </a:rPr>
              <a:t>/M2M</a:t>
            </a:r>
            <a:r>
              <a:rPr kumimoji="1" lang="ja-JP" altLang="en-US" sz="1200" b="0" i="0" kern="1200" dirty="0">
                <a:solidFill>
                  <a:schemeClr val="tx1"/>
                </a:solidFill>
                <a:effectLst/>
                <a:latin typeface="+mn-lt"/>
                <a:ea typeface="+mn-ea"/>
                <a:cs typeface="+mn-cs"/>
              </a:rPr>
              <a:t>では、従来のインターネット通信とは異なり、データサイズが小さいながら、高頻度に通信が行われ、さらにそのデバイスは低消費電力であることが求められます。こうした要件を満たすための無線通信技術を「</a:t>
            </a:r>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Low Power Wide Area</a:t>
            </a:r>
            <a:r>
              <a:rPr kumimoji="1" lang="ja-JP" altLang="en-US" sz="1200" b="0" i="0" kern="1200" dirty="0">
                <a:solidFill>
                  <a:schemeClr val="tx1"/>
                </a:solidFill>
                <a:effectLst/>
                <a:latin typeface="+mn-lt"/>
                <a:ea typeface="+mn-ea"/>
                <a:cs typeface="+mn-cs"/>
              </a:rPr>
              <a:t>）」と呼び、様々な規格が提案されています。</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en-US" altLang="ja-JP" sz="1200" b="0" i="0" kern="1200" dirty="0">
                <a:solidFill>
                  <a:schemeClr val="tx1"/>
                </a:solidFill>
                <a:effectLst/>
                <a:latin typeface="+mn-lt"/>
                <a:ea typeface="+mn-ea"/>
                <a:cs typeface="+mn-cs"/>
              </a:rPr>
              <a:t>http://</a:t>
            </a:r>
            <a:r>
              <a:rPr kumimoji="1" lang="en-US" altLang="ja-JP" sz="1200" b="0" i="0" kern="1200" dirty="0" err="1">
                <a:solidFill>
                  <a:schemeClr val="tx1"/>
                </a:solidFill>
                <a:effectLst/>
                <a:latin typeface="+mn-lt"/>
                <a:ea typeface="+mn-ea"/>
                <a:cs typeface="+mn-cs"/>
              </a:rPr>
              <a:t>www.sbbit.jp</a:t>
            </a:r>
            <a:r>
              <a:rPr kumimoji="1" lang="en-US" altLang="ja-JP" sz="1200" b="0" i="0" kern="1200" dirty="0">
                <a:solidFill>
                  <a:schemeClr val="tx1"/>
                </a:solidFill>
                <a:effectLst/>
                <a:latin typeface="+mn-lt"/>
                <a:ea typeface="+mn-ea"/>
                <a:cs typeface="+mn-cs"/>
              </a:rPr>
              <a:t>/article/cont1/33292</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146116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42606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8</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1143000" y="685800"/>
            <a:ext cx="4575175" cy="3430588"/>
          </a:xfrm>
          <a:ln/>
        </p:spPr>
      </p:sp>
      <p:sp>
        <p:nvSpPr>
          <p:cNvPr id="81924" name="Rectangle 3"/>
          <p:cNvSpPr>
            <a:spLocks noGrp="1" noChangeArrowheads="1"/>
          </p:cNvSpPr>
          <p:nvPr>
            <p:ph type="body" idx="1"/>
          </p:nvPr>
        </p:nvSpPr>
        <p:spPr>
          <a:xfrm>
            <a:off x="915040" y="4343441"/>
            <a:ext cx="5027920" cy="4115603"/>
          </a:xfrm>
          <a:noFill/>
        </p:spPr>
        <p:txBody>
          <a:bodyPr/>
          <a:lstStyle/>
          <a:p>
            <a:pPr eaLnBrk="1" hangingPunct="1"/>
            <a:r>
              <a:rPr lang="ja-JP" altLang="en-US"/>
              <a:t>クラウドコンピューティングという言葉を最初に使ったのは</a:t>
            </a:r>
            <a:r>
              <a:rPr lang="en-US" altLang="ja-JP"/>
              <a:t>Google</a:t>
            </a:r>
            <a:r>
              <a:rPr lang="ja-JP" altLang="en-US"/>
              <a:t>のエリック・シュミット</a:t>
            </a:r>
            <a:r>
              <a:rPr lang="en-US" altLang="ja-JP"/>
              <a:t>CEO</a:t>
            </a:r>
            <a:r>
              <a:rPr lang="ja-JP" altLang="en-US"/>
              <a:t>といわれています。</a:t>
            </a:r>
            <a:r>
              <a:rPr lang="en-US" altLang="ja-JP"/>
              <a:t>2006</a:t>
            </a:r>
            <a:r>
              <a:rPr lang="ja-JP" altLang="en-US"/>
              <a:t>年のカンファレンスにおける対談でクラウドについて語ったのが最初ということです。</a:t>
            </a:r>
            <a:endParaRPr lang="en-US" altLang="ja-JP"/>
          </a:p>
          <a:p>
            <a:pPr eaLnBrk="1" hangingPunct="1"/>
            <a:r>
              <a:rPr lang="en-US" altLang="ja-JP"/>
              <a:t>Google</a:t>
            </a:r>
            <a:r>
              <a:rPr lang="ja-JP" altLang="en-US"/>
              <a:t>のサイトに対談の書き起こしが載っています。</a:t>
            </a:r>
            <a:endParaRPr lang="en-US" altLang="ja-JP"/>
          </a:p>
          <a:p>
            <a:pPr eaLnBrk="1" hangingPunct="1"/>
            <a:r>
              <a:rPr lang="en-US" altLang="ja-JP"/>
              <a:t>https://www.google.com/press/podium/ses2006.html</a:t>
            </a:r>
          </a:p>
          <a:p>
            <a:pPr eaLnBrk="1" hangingPunct="1"/>
            <a:endParaRPr lang="en-US" altLang="ja-JP"/>
          </a:p>
          <a:p>
            <a:pPr eaLnBrk="1" hangingPunct="1"/>
            <a:r>
              <a:rPr lang="ja-JP" altLang="en-US"/>
              <a:t>この中でシュミットは、新しいコンピューティングモデルは、クライアントの種類や大きさ、用途に関係なく、</a:t>
            </a:r>
            <a:r>
              <a:rPr lang="en-US" altLang="ja-JP"/>
              <a:t>Web</a:t>
            </a:r>
            <a:r>
              <a:rPr lang="ja-JP" altLang="en-US"/>
              <a:t>ブラウザやその他のアクセス手段によってクラウド上のリソースを利用すると語っています。</a:t>
            </a:r>
            <a:endParaRPr lang="en-US" altLang="ja-JP"/>
          </a:p>
          <a:p>
            <a:pPr eaLnBrk="1" hangingPunct="1"/>
            <a:endParaRPr lang="en-US" altLang="ja-JP"/>
          </a:p>
          <a:p>
            <a:pPr eaLnBrk="1" hangingPunct="1"/>
            <a:r>
              <a:rPr lang="ja-JP" altLang="en-US"/>
              <a:t>また、注目すべきは、「新しいデバイス」にも触れていることです。</a:t>
            </a:r>
            <a:endParaRPr lang="en-US" altLang="ja-JP"/>
          </a:p>
          <a:p>
            <a:pPr eaLnBrk="1" hangingPunct="1"/>
            <a:r>
              <a:rPr lang="ja-JP" altLang="en-US"/>
              <a:t>シュミットはこのころ</a:t>
            </a:r>
            <a:r>
              <a:rPr lang="en-US" altLang="ja-JP"/>
              <a:t>Apple</a:t>
            </a:r>
            <a:r>
              <a:rPr lang="ja-JP" altLang="en-US"/>
              <a:t>の社外取締役をしており、</a:t>
            </a:r>
            <a:r>
              <a:rPr lang="en-US" altLang="ja-JP"/>
              <a:t>iPhone</a:t>
            </a:r>
            <a:r>
              <a:rPr lang="ja-JP" altLang="en-US"/>
              <a:t>の開発について詳細を知る立場にありました。また、</a:t>
            </a:r>
            <a:r>
              <a:rPr lang="en-US" altLang="ja-JP"/>
              <a:t>Google</a:t>
            </a:r>
            <a:r>
              <a:rPr lang="ja-JP" altLang="en-US"/>
              <a:t>が</a:t>
            </a:r>
            <a:r>
              <a:rPr lang="en-US" altLang="ja-JP"/>
              <a:t>Android</a:t>
            </a:r>
            <a:r>
              <a:rPr lang="ja-JP" altLang="en-US"/>
              <a:t>社を買収したのは</a:t>
            </a:r>
            <a:r>
              <a:rPr lang="en-US" altLang="ja-JP"/>
              <a:t>2005</a:t>
            </a:r>
            <a:r>
              <a:rPr lang="ja-JP" altLang="en-US"/>
              <a:t>年です。</a:t>
            </a:r>
            <a:endParaRPr lang="en-US" altLang="ja-JP"/>
          </a:p>
          <a:p>
            <a:pPr eaLnBrk="1" hangingPunct="1"/>
            <a:r>
              <a:rPr lang="ja-JP" altLang="en-US"/>
              <a:t>シュミットの頭の中に、クラウド用のクライアントとして、</a:t>
            </a:r>
            <a:r>
              <a:rPr lang="en-US" altLang="ja-JP"/>
              <a:t>iPhone</a:t>
            </a:r>
            <a:r>
              <a:rPr lang="ja-JP" altLang="en-US"/>
              <a:t>や</a:t>
            </a:r>
            <a:r>
              <a:rPr lang="en-US" altLang="ja-JP"/>
              <a:t>Android</a:t>
            </a:r>
            <a:r>
              <a:rPr lang="ja-JP" altLang="en-US"/>
              <a:t>のような、まだ発表されていない新世代のデバイス</a:t>
            </a:r>
            <a:r>
              <a:rPr lang="en-US" altLang="ja-JP"/>
              <a:t>(</a:t>
            </a:r>
            <a:r>
              <a:rPr lang="ja-JP" altLang="en-US"/>
              <a:t>スマートフォン</a:t>
            </a:r>
            <a:r>
              <a:rPr lang="en-US" altLang="ja-JP"/>
              <a:t>)</a:t>
            </a:r>
            <a:r>
              <a:rPr lang="ja-JP" altLang="en-US"/>
              <a:t>があったことは間違いないでしょう。</a:t>
            </a:r>
            <a:endParaRPr lang="en-US" altLang="ja-JP"/>
          </a:p>
          <a:p>
            <a:pPr eaLnBrk="1" hangingPunct="1"/>
            <a:endParaRPr lang="en-US" altLang="ja-JP"/>
          </a:p>
          <a:p>
            <a:endParaRPr kumimoji="1" lang="en-US" altLang="ja-JP" sz="1200" kern="1200">
              <a:solidFill>
                <a:schemeClr val="tx1"/>
              </a:solidFill>
              <a:effectLst/>
              <a:latin typeface="+mn-lt"/>
              <a:ea typeface="+mn-ea"/>
              <a:cs typeface="+mn-cs"/>
            </a:endParaRPr>
          </a:p>
          <a:p>
            <a:r>
              <a:rPr kumimoji="1" lang="ja-JP" altLang="en-US" sz="1200" kern="1200">
                <a:solidFill>
                  <a:schemeClr val="tx1"/>
                </a:solidFill>
                <a:effectLst/>
                <a:latin typeface="+mn-lt"/>
                <a:ea typeface="+mn-ea"/>
                <a:cs typeface="+mn-cs"/>
              </a:rPr>
              <a:t>この発言が意味するところは、サーバー側のアプリケーションを</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標準技術で構築された</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アプリケーションとして構築しておけば、</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ブラウザを持った様々なデバイスから等しくアクセスしてその機能を利用することができるということです。つまり</a:t>
            </a:r>
            <a:r>
              <a:rPr kumimoji="1" lang="ja-JP" altLang="ja-JP" sz="1200" kern="1200">
                <a:solidFill>
                  <a:schemeClr val="tx1"/>
                </a:solidFill>
                <a:effectLst/>
                <a:latin typeface="+mn-lt"/>
                <a:ea typeface="+mn-ea"/>
                <a:cs typeface="+mn-cs"/>
              </a:rPr>
              <a:t>、</a:t>
            </a:r>
            <a:r>
              <a:rPr kumimoji="1" lang="ja-JP" altLang="en-US" sz="1200" kern="1200">
                <a:solidFill>
                  <a:schemeClr val="tx1"/>
                </a:solidFill>
                <a:effectLst/>
                <a:latin typeface="+mn-lt"/>
                <a:ea typeface="+mn-ea"/>
                <a:cs typeface="+mn-cs"/>
              </a:rPr>
              <a:t>特定のハードウェアや</a:t>
            </a:r>
            <a:r>
              <a:rPr kumimoji="1" lang="ja-JP" altLang="ja-JP" sz="1200" kern="1200">
                <a:solidFill>
                  <a:schemeClr val="tx1"/>
                </a:solidFill>
                <a:effectLst/>
                <a:latin typeface="+mn-lt"/>
                <a:ea typeface="+mn-ea"/>
                <a:cs typeface="+mn-cs"/>
              </a:rPr>
              <a:t>基本ソフトの種類 （</a:t>
            </a:r>
            <a:r>
              <a:rPr kumimoji="1" lang="en-US" altLang="ja-JP" sz="1200" kern="1200">
                <a:solidFill>
                  <a:schemeClr val="tx1"/>
                </a:solidFill>
                <a:effectLst/>
                <a:latin typeface="+mn-lt"/>
                <a:ea typeface="+mn-ea"/>
                <a:cs typeface="+mn-cs"/>
              </a:rPr>
              <a:t>Windows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Mac</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iOS</a:t>
            </a:r>
            <a:r>
              <a:rPr kumimoji="1" lang="ja-JP" altLang="ja-JP" sz="1200" kern="1200">
                <a:solidFill>
                  <a:schemeClr val="tx1"/>
                </a:solidFill>
                <a:effectLst/>
                <a:latin typeface="+mn-lt"/>
                <a:ea typeface="+mn-ea"/>
                <a:cs typeface="+mn-cs"/>
              </a:rPr>
              <a:t>、</a:t>
            </a:r>
            <a:r>
              <a:rPr kumimoji="1" lang="en-US" altLang="ja-JP" sz="1200" kern="1200">
                <a:solidFill>
                  <a:schemeClr val="tx1"/>
                </a:solidFill>
                <a:effectLst/>
                <a:latin typeface="+mn-lt"/>
                <a:ea typeface="+mn-ea"/>
                <a:cs typeface="+mn-cs"/>
              </a:rPr>
              <a:t>Android</a:t>
            </a:r>
            <a:r>
              <a:rPr kumimoji="1" lang="ja-JP" altLang="ja-JP" sz="1200" kern="1200">
                <a:solidFill>
                  <a:schemeClr val="tx1"/>
                </a:solidFill>
                <a:effectLst/>
                <a:latin typeface="+mn-lt"/>
                <a:ea typeface="+mn-ea"/>
                <a:cs typeface="+mn-cs"/>
              </a:rPr>
              <a:t>など）に関係なく、</a:t>
            </a:r>
            <a:r>
              <a:rPr kumimoji="1" lang="en-US" altLang="ja-JP" sz="1200" kern="120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ブラウザさえ搭載されていれば、等しくサービスを受けられるということです。</a:t>
            </a:r>
            <a:r>
              <a:rPr kumimoji="1" lang="ja-JP" altLang="en-US" sz="1200" kern="1200">
                <a:solidFill>
                  <a:schemeClr val="tx1"/>
                </a:solidFill>
                <a:effectLst/>
                <a:latin typeface="+mn-lt"/>
                <a:ea typeface="+mn-ea"/>
                <a:cs typeface="+mn-cs"/>
              </a:rPr>
              <a:t>「</a:t>
            </a:r>
            <a:r>
              <a:rPr lang="ja-JP" altLang="en-US"/>
              <a:t>新世代のデバイス」</a:t>
            </a:r>
            <a:r>
              <a:rPr kumimoji="1" lang="ja-JP" altLang="ja-JP" sz="1200" kern="1200">
                <a:solidFill>
                  <a:schemeClr val="tx1"/>
                </a:solidFill>
                <a:effectLst/>
                <a:latin typeface="+mn-lt"/>
                <a:ea typeface="+mn-ea"/>
                <a:cs typeface="+mn-cs"/>
              </a:rPr>
              <a:t>は、「クラウドの持つ機能や性能を、ブラウザを介して利用するためのデバイス」</a:t>
            </a:r>
            <a:r>
              <a:rPr kumimoji="1" lang="ja-JP" altLang="en-US" sz="1200" kern="1200">
                <a:solidFill>
                  <a:schemeClr val="tx1"/>
                </a:solidFill>
                <a:effectLst/>
                <a:latin typeface="+mn-lt"/>
                <a:ea typeface="+mn-ea"/>
                <a:cs typeface="+mn-cs"/>
              </a:rPr>
              <a:t>を指しているのです</a:t>
            </a:r>
            <a:r>
              <a:rPr kumimoji="1" lang="ja-JP" altLang="ja-JP" sz="1200" kern="1200">
                <a:solidFill>
                  <a:schemeClr val="tx1"/>
                </a:solidFill>
                <a:effectLst/>
                <a:latin typeface="+mn-lt"/>
                <a:ea typeface="+mn-ea"/>
                <a:cs typeface="+mn-cs"/>
              </a:rPr>
              <a:t>。</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クラウドを利用するクライアントとして重要なのはブラウザが使えることであって、ハードウェアや基本ソフトでは無いということ</a:t>
            </a:r>
            <a:r>
              <a:rPr kumimoji="1" lang="ja-JP" altLang="en-US" sz="1200" kern="1200">
                <a:solidFill>
                  <a:schemeClr val="tx1"/>
                </a:solidFill>
                <a:effectLst/>
                <a:latin typeface="+mn-lt"/>
                <a:ea typeface="+mn-ea"/>
                <a:cs typeface="+mn-cs"/>
              </a:rPr>
              <a:t>は、それまでの特定の企業の技術に頼るプラットフォームから、オープンなプラットフォームへの移行でもあります。</a:t>
            </a:r>
            <a:r>
              <a:rPr kumimoji="1" lang="en-US" altLang="ja-JP" sz="1200" kern="1200">
                <a:solidFill>
                  <a:schemeClr val="tx1"/>
                </a:solidFill>
                <a:effectLst/>
                <a:latin typeface="+mn-lt"/>
                <a:ea typeface="+mn-ea"/>
                <a:cs typeface="+mn-cs"/>
              </a:rPr>
              <a:t>Web</a:t>
            </a:r>
            <a:r>
              <a:rPr kumimoji="1" lang="ja-JP" altLang="en-US" sz="1200" kern="1200">
                <a:solidFill>
                  <a:schemeClr val="tx1"/>
                </a:solidFill>
                <a:effectLst/>
                <a:latin typeface="+mn-lt"/>
                <a:ea typeface="+mn-ea"/>
                <a:cs typeface="+mn-cs"/>
              </a:rPr>
              <a:t>ブラウザという、誰もが自由に使える標準技術をサポートしていれば、ベンダーを選ばずにアプリケーションを利用し、アプリを利用することができるのです。</a:t>
            </a:r>
            <a:endParaRPr kumimoji="1" lang="en-US" altLang="ja-JP" sz="1200" kern="1200">
              <a:solidFill>
                <a:schemeClr val="tx1"/>
              </a:solidFill>
              <a:effectLst/>
              <a:latin typeface="+mn-lt"/>
              <a:ea typeface="+mn-ea"/>
              <a:cs typeface="+mn-cs"/>
            </a:endParaRPr>
          </a:p>
          <a:p>
            <a:endParaRPr kumimoji="1" lang="en-US"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のように、クラウドの誕生時点でクライアントはブラウザを使うことが想定されていましたが、クラウドがブラウザをクライアントとして選んだというよりも、ブラウザの技術革新がクラウド誕生のきっかけになったという見方もできます。この点については後述します。</a:t>
            </a:r>
            <a:endParaRPr lang="en-US" altLang="ja-JP"/>
          </a:p>
          <a:p>
            <a:pPr eaLnBrk="1" hangingPunct="1"/>
            <a:endParaRPr lang="en-US" altLang="ja-JP"/>
          </a:p>
          <a:p>
            <a:pPr eaLnBrk="1" hangingPunct="1"/>
            <a:endParaRPr lang="en-US" altLang="ja-JP"/>
          </a:p>
        </p:txBody>
      </p:sp>
    </p:spTree>
    <p:extLst>
      <p:ext uri="{BB962C8B-B14F-4D97-AF65-F5344CB8AC3E}">
        <p14:creationId xmlns:p14="http://schemas.microsoft.com/office/powerpoint/2010/main" val="1397946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シュミットがクラウドについて発言した</a:t>
            </a:r>
            <a:r>
              <a:rPr lang="en-US" altLang="ja-JP"/>
              <a:t>2006</a:t>
            </a:r>
            <a:r>
              <a:rPr lang="ja-JP" altLang="en-US"/>
              <a:t>年前後に起きた主要なイベントをプロットしてみると、この前後数年に重要な出来事が集中して起こっていることがわかります。</a:t>
            </a:r>
            <a:endParaRPr lang="en-US" altLang="ja-JP"/>
          </a:p>
          <a:p>
            <a:pPr eaLnBrk="1" hangingPunct="1"/>
            <a:endParaRPr lang="en-US" altLang="ja-JP"/>
          </a:p>
          <a:p>
            <a:pPr eaLnBrk="1" hangingPunct="1"/>
            <a:r>
              <a:rPr lang="ja-JP" altLang="en-US"/>
              <a:t>最初の</a:t>
            </a:r>
            <a:r>
              <a:rPr lang="en-US" altLang="ja-JP"/>
              <a:t>Web</a:t>
            </a:r>
            <a:r>
              <a:rPr lang="ja-JP" altLang="en-US"/>
              <a:t>サービスされている</a:t>
            </a:r>
            <a:r>
              <a:rPr lang="en-US" altLang="ja-JP"/>
              <a:t>HotMail</a:t>
            </a:r>
            <a:r>
              <a:rPr lang="ja-JP" altLang="en-US"/>
              <a:t>がサービスを開始したのが</a:t>
            </a:r>
            <a:r>
              <a:rPr lang="en-US" altLang="ja-JP"/>
              <a:t>1997</a:t>
            </a:r>
            <a:r>
              <a:rPr lang="ja-JP" altLang="en-US"/>
              <a:t>年、最初の</a:t>
            </a:r>
            <a:r>
              <a:rPr lang="en-US" altLang="ja-JP"/>
              <a:t>SaaS</a:t>
            </a:r>
            <a:r>
              <a:rPr lang="ja-JP" altLang="en-US"/>
              <a:t>といわれている</a:t>
            </a:r>
            <a:r>
              <a:rPr lang="en-US" altLang="ja-JP"/>
              <a:t>Salesforce</a:t>
            </a:r>
            <a:r>
              <a:rPr lang="ja-JP" altLang="en-US"/>
              <a:t>の創業は</a:t>
            </a:r>
            <a:r>
              <a:rPr lang="en-US" altLang="ja-JP"/>
              <a:t>1999</a:t>
            </a:r>
            <a:r>
              <a:rPr lang="ja-JP" altLang="en-US"/>
              <a:t>年、</a:t>
            </a:r>
            <a:r>
              <a:rPr lang="en-US" altLang="ja-JP"/>
              <a:t>AWS</a:t>
            </a:r>
            <a:r>
              <a:rPr lang="ja-JP" altLang="en-US"/>
              <a:t>が試験的にサービスを開始したのが</a:t>
            </a:r>
            <a:r>
              <a:rPr lang="en-US" altLang="ja-JP"/>
              <a:t>2004</a:t>
            </a:r>
            <a:r>
              <a:rPr lang="ja-JP" altLang="en-US"/>
              <a:t>年ということで</a:t>
            </a:r>
            <a:r>
              <a:rPr lang="en-US" altLang="ja-JP"/>
              <a:t>(Wikipedia)</a:t>
            </a:r>
            <a:r>
              <a:rPr lang="ja-JP" altLang="en-US"/>
              <a:t>、後に「クラウド」と呼ばれるサービスがすでに市場には存在しました。</a:t>
            </a:r>
            <a:r>
              <a:rPr lang="en-US" altLang="ja-JP"/>
              <a:t>(</a:t>
            </a:r>
            <a:r>
              <a:rPr lang="ja-JP" altLang="en-US"/>
              <a:t>当時は</a:t>
            </a:r>
            <a:r>
              <a:rPr lang="en-US" altLang="ja-JP"/>
              <a:t>ASP</a:t>
            </a:r>
            <a:r>
              <a:rPr lang="ja-JP" altLang="en-US"/>
              <a:t>やホスティングの一形態として取り扱われていました）</a:t>
            </a:r>
            <a:endParaRPr lang="en-US" altLang="ja-JP"/>
          </a:p>
          <a:p>
            <a:pPr eaLnBrk="1" hangingPunct="1"/>
            <a:endParaRPr lang="en-US" altLang="ja-JP"/>
          </a:p>
          <a:p>
            <a:pPr eaLnBrk="1" hangingPunct="1"/>
            <a:r>
              <a:rPr lang="ja-JP" altLang="en-US"/>
              <a:t>シュミットが「新しいデバイス」として念頭に置いていたと考えられる</a:t>
            </a:r>
            <a:r>
              <a:rPr lang="en-US" altLang="ja-JP"/>
              <a:t>iPhone</a:t>
            </a:r>
            <a:r>
              <a:rPr lang="ja-JP" altLang="en-US"/>
              <a:t>の開発開始が</a:t>
            </a:r>
            <a:r>
              <a:rPr lang="en-US" altLang="ja-JP"/>
              <a:t>2005</a:t>
            </a:r>
            <a:r>
              <a:rPr lang="ja-JP" altLang="en-US"/>
              <a:t>年頃といわれています。シュミットは当時、</a:t>
            </a:r>
            <a:r>
              <a:rPr lang="en-US" altLang="ja-JP"/>
              <a:t>Apple</a:t>
            </a:r>
            <a:r>
              <a:rPr lang="ja-JP" altLang="en-US"/>
              <a:t>の社外取締役でした。同じ年に</a:t>
            </a:r>
            <a:r>
              <a:rPr lang="en-US" altLang="ja-JP"/>
              <a:t>Google</a:t>
            </a:r>
            <a:r>
              <a:rPr lang="ja-JP" altLang="en-US"/>
              <a:t>はスマホ用</a:t>
            </a:r>
            <a:r>
              <a:rPr lang="en-US" altLang="ja-JP"/>
              <a:t>OS</a:t>
            </a:r>
            <a:r>
              <a:rPr lang="ja-JP" altLang="en-US"/>
              <a:t>の</a:t>
            </a:r>
            <a:r>
              <a:rPr lang="en-US" altLang="ja-JP"/>
              <a:t>Android</a:t>
            </a:r>
            <a:r>
              <a:rPr lang="ja-JP" altLang="en-US"/>
              <a:t>社を買収しています。</a:t>
            </a:r>
            <a:r>
              <a:rPr lang="en-US" altLang="ja-JP"/>
              <a:t>Google</a:t>
            </a:r>
            <a:r>
              <a:rPr lang="ja-JP" altLang="en-US"/>
              <a:t>は</a:t>
            </a:r>
            <a:r>
              <a:rPr lang="en-US" altLang="ja-JP"/>
              <a:t>iPhone</a:t>
            </a:r>
            <a:r>
              <a:rPr lang="ja-JP" altLang="en-US"/>
              <a:t>発表直後に</a:t>
            </a:r>
            <a:r>
              <a:rPr lang="en-US" altLang="ja-JP"/>
              <a:t>Android</a:t>
            </a:r>
            <a:r>
              <a:rPr lang="ja-JP" altLang="en-US"/>
              <a:t>を発表し、ジョブズは激怒したといいます。</a:t>
            </a:r>
            <a:endParaRPr lang="en-US" altLang="ja-JP"/>
          </a:p>
          <a:p>
            <a:pPr eaLnBrk="1" hangingPunct="1"/>
            <a:endParaRPr lang="en-US" altLang="ja-JP"/>
          </a:p>
          <a:p>
            <a:pPr eaLnBrk="1" hangingPunct="1"/>
            <a:r>
              <a:rPr lang="ja-JP" altLang="en-US"/>
              <a:t>それらに先立つ</a:t>
            </a:r>
            <a:r>
              <a:rPr lang="en-US" altLang="ja-JP"/>
              <a:t>2004</a:t>
            </a:r>
            <a:r>
              <a:rPr lang="ja-JP" altLang="en-US"/>
              <a:t>年に</a:t>
            </a:r>
            <a:r>
              <a:rPr lang="en-US" altLang="ja-JP"/>
              <a:t>Google Maps</a:t>
            </a:r>
            <a:r>
              <a:rPr lang="ja-JP" altLang="en-US"/>
              <a:t>のサービスが始まっています。これは後で説明しますが、クラウドの可能性を見せつけ、時代をクラウドに向かわせた新しい世代の</a:t>
            </a:r>
            <a:r>
              <a:rPr lang="en-US" altLang="ja-JP"/>
              <a:t>Web</a:t>
            </a:r>
            <a:r>
              <a:rPr lang="ja-JP" altLang="en-US"/>
              <a:t>アプリでした。</a:t>
            </a:r>
            <a:endParaRPr lang="en-US" altLang="ja-JP"/>
          </a:p>
          <a:p>
            <a:endParaRPr lang="ja-JP" altLang="en-US" dirty="0"/>
          </a:p>
        </p:txBody>
      </p:sp>
      <p:sp>
        <p:nvSpPr>
          <p:cNvPr id="1105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852" eaLnBrk="0" hangingPunct="0">
              <a:defRPr kumimoji="1">
                <a:solidFill>
                  <a:schemeClr val="tx1"/>
                </a:solidFill>
                <a:latin typeface="Arial" charset="0"/>
                <a:ea typeface="ＭＳ Ｐゴシック" charset="-128"/>
              </a:defRPr>
            </a:lvl1pPr>
            <a:lvl2pPr marL="733589" indent="-282150" defTabSz="913852" eaLnBrk="0" hangingPunct="0">
              <a:defRPr kumimoji="1">
                <a:solidFill>
                  <a:schemeClr val="tx1"/>
                </a:solidFill>
                <a:latin typeface="Arial" charset="0"/>
                <a:ea typeface="ＭＳ Ｐゴシック" charset="-128"/>
              </a:defRPr>
            </a:lvl2pPr>
            <a:lvl3pPr marL="1128598" indent="-225720" defTabSz="913852" eaLnBrk="0" hangingPunct="0">
              <a:defRPr kumimoji="1">
                <a:solidFill>
                  <a:schemeClr val="tx1"/>
                </a:solidFill>
                <a:latin typeface="Arial" charset="0"/>
                <a:ea typeface="ＭＳ Ｐゴシック" charset="-128"/>
              </a:defRPr>
            </a:lvl3pPr>
            <a:lvl4pPr marL="1580037" indent="-225720" defTabSz="913852" eaLnBrk="0" hangingPunct="0">
              <a:defRPr kumimoji="1">
                <a:solidFill>
                  <a:schemeClr val="tx1"/>
                </a:solidFill>
                <a:latin typeface="Arial" charset="0"/>
                <a:ea typeface="ＭＳ Ｐゴシック" charset="-128"/>
              </a:defRPr>
            </a:lvl4pPr>
            <a:lvl5pPr marL="2031477" indent="-225720" defTabSz="913852" eaLnBrk="0" hangingPunct="0">
              <a:defRPr kumimoji="1">
                <a:solidFill>
                  <a:schemeClr val="tx1"/>
                </a:solidFill>
                <a:latin typeface="Arial" charset="0"/>
                <a:ea typeface="ＭＳ Ｐゴシック" charset="-128"/>
              </a:defRPr>
            </a:lvl5pPr>
            <a:lvl6pPr marL="2482916" indent="-225720" defTabSz="913852" eaLnBrk="0" fontAlgn="base" hangingPunct="0">
              <a:spcBef>
                <a:spcPct val="0"/>
              </a:spcBef>
              <a:spcAft>
                <a:spcPct val="0"/>
              </a:spcAft>
              <a:defRPr kumimoji="1">
                <a:solidFill>
                  <a:schemeClr val="tx1"/>
                </a:solidFill>
                <a:latin typeface="Arial" charset="0"/>
                <a:ea typeface="ＭＳ Ｐゴシック" charset="-128"/>
              </a:defRPr>
            </a:lvl6pPr>
            <a:lvl7pPr marL="2934355" indent="-225720" defTabSz="913852" eaLnBrk="0" fontAlgn="base" hangingPunct="0">
              <a:spcBef>
                <a:spcPct val="0"/>
              </a:spcBef>
              <a:spcAft>
                <a:spcPct val="0"/>
              </a:spcAft>
              <a:defRPr kumimoji="1">
                <a:solidFill>
                  <a:schemeClr val="tx1"/>
                </a:solidFill>
                <a:latin typeface="Arial" charset="0"/>
                <a:ea typeface="ＭＳ Ｐゴシック" charset="-128"/>
              </a:defRPr>
            </a:lvl7pPr>
            <a:lvl8pPr marL="3385795" indent="-225720" defTabSz="913852" eaLnBrk="0" fontAlgn="base" hangingPunct="0">
              <a:spcBef>
                <a:spcPct val="0"/>
              </a:spcBef>
              <a:spcAft>
                <a:spcPct val="0"/>
              </a:spcAft>
              <a:defRPr kumimoji="1">
                <a:solidFill>
                  <a:schemeClr val="tx1"/>
                </a:solidFill>
                <a:latin typeface="Arial" charset="0"/>
                <a:ea typeface="ＭＳ Ｐゴシック" charset="-128"/>
              </a:defRPr>
            </a:lvl8pPr>
            <a:lvl9pPr marL="3837234" indent="-225720" defTabSz="913852"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2F17A41D-95CD-4EED-8DFC-6F0A3C37C622}" type="slidenum">
              <a:rPr lang="ja-JP" altLang="en-US" smtClean="0"/>
              <a:pPr eaLnBrk="1" hangingPunct="1"/>
              <a:t>9</a:t>
            </a:fld>
            <a:endParaRPr lang="en-US" altLang="ja-JP"/>
          </a:p>
        </p:txBody>
      </p:sp>
    </p:spTree>
    <p:extLst>
      <p:ext uri="{BB962C8B-B14F-4D97-AF65-F5344CB8AC3E}">
        <p14:creationId xmlns:p14="http://schemas.microsoft.com/office/powerpoint/2010/main" val="2126034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iPhone</a:t>
            </a:r>
            <a:r>
              <a:rPr kumimoji="1" lang="ja-JP" altLang="en-US"/>
              <a:t>が発表された</a:t>
            </a:r>
            <a:r>
              <a:rPr kumimoji="1" lang="en-US" altLang="ja-JP"/>
              <a:t>2007</a:t>
            </a:r>
            <a:r>
              <a:rPr kumimoji="1" lang="ja-JP" altLang="en-US"/>
              <a:t>年当時、日本には世界に誇る「ケータイ」があり、デバイスの機能もエコシステムも世界の最先端でした。特に</a:t>
            </a:r>
            <a:r>
              <a:rPr kumimoji="1" lang="en-US" altLang="ja-JP"/>
              <a:t>UI/UX</a:t>
            </a:r>
            <a:r>
              <a:rPr kumimoji="1" lang="ja-JP" altLang="en-US"/>
              <a:t>を重視する開発姿勢や、サービスとデバイスの一体開発によるエコシステムの構築など、</a:t>
            </a:r>
            <a:r>
              <a:rPr kumimoji="1" lang="en-US" altLang="ja-JP"/>
              <a:t>Apple</a:t>
            </a:r>
            <a:r>
              <a:rPr kumimoji="1" lang="ja-JP" altLang="en-US"/>
              <a:t>は日本のビジネスモデルを徹底的に研究したともいわれています。</a:t>
            </a:r>
            <a:endParaRPr kumimoji="1" lang="en-US" altLang="ja-JP"/>
          </a:p>
          <a:p>
            <a:endParaRPr kumimoji="1" lang="en-US" altLang="ja-JP"/>
          </a:p>
          <a:p>
            <a:r>
              <a:rPr kumimoji="1" lang="ja-JP" altLang="en-US"/>
              <a:t>タッチ操作などの新規性はありましたが、実装されている機能やデバイス技術には新規性は乏しく、当初「日本にはケータイがあるから</a:t>
            </a:r>
            <a:r>
              <a:rPr kumimoji="1" lang="en-US" altLang="ja-JP"/>
              <a:t>iPhone</a:t>
            </a:r>
            <a:r>
              <a:rPr kumimoji="1" lang="ja-JP" altLang="en-US"/>
              <a:t>は売れない」とまでいわれていました。</a:t>
            </a:r>
            <a:endParaRPr kumimoji="1" lang="en-US" altLang="ja-JP"/>
          </a:p>
          <a:p>
            <a:endParaRPr kumimoji="1" lang="en-US" altLang="ja-JP"/>
          </a:p>
          <a:p>
            <a:r>
              <a:rPr kumimoji="1" lang="ja-JP" altLang="en-US"/>
              <a:t>振り返ってみると、ケータイと</a:t>
            </a:r>
            <a:r>
              <a:rPr kumimoji="1" lang="en-US" altLang="ja-JP"/>
              <a:t>iPhone</a:t>
            </a:r>
            <a:r>
              <a:rPr kumimoji="1" lang="ja-JP" altLang="en-US"/>
              <a:t>には設計思想上の決定的な違いがあります。ケータイはあくまでも「高機能な携帯電話」だったのに対し、</a:t>
            </a:r>
            <a:r>
              <a:rPr kumimoji="1" lang="en-US" altLang="ja-JP"/>
              <a:t>iPhone</a:t>
            </a:r>
            <a:r>
              <a:rPr kumimoji="1" lang="ja-JP" altLang="en-US"/>
              <a:t>は「小型の</a:t>
            </a:r>
            <a:r>
              <a:rPr kumimoji="1" lang="en-US" altLang="ja-JP"/>
              <a:t>PC</a:t>
            </a:r>
            <a:r>
              <a:rPr kumimoji="1" lang="ja-JP" altLang="en-US"/>
              <a:t>」だったのです。その思想上の違いは、ブラウザの実装に現れていました。小さなデバイス、細い回線でなんとかインターネット接続を実現しようと考えられたケータイには、フル機能のブラウザでは無く、ケータイ用の機能制限付きブラウザが搭載されていました。</a:t>
            </a:r>
            <a:r>
              <a:rPr kumimoji="1" lang="en-US" altLang="ja-JP"/>
              <a:t>PC</a:t>
            </a:r>
            <a:r>
              <a:rPr kumimoji="1" lang="ja-JP" altLang="en-US"/>
              <a:t>と同じサイトにアクセスし、同じ機能を使おうという考えではなかったのです。これは、ケータイの基本仕様が</a:t>
            </a:r>
            <a:r>
              <a:rPr kumimoji="1" lang="en-US" altLang="ja-JP"/>
              <a:t>1999</a:t>
            </a:r>
            <a:r>
              <a:rPr kumimoji="1" lang="ja-JP" altLang="en-US"/>
              <a:t>年の</a:t>
            </a:r>
            <a:r>
              <a:rPr kumimoji="1" lang="en-US" altLang="ja-JP"/>
              <a:t>iMode</a:t>
            </a:r>
            <a:r>
              <a:rPr kumimoji="1" lang="ja-JP" altLang="en-US"/>
              <a:t>開始の時点で固定されたことも影響しているでしょう。早すぎた、ということなのかも知れません。</a:t>
            </a:r>
            <a:endParaRPr kumimoji="1" lang="en-US" altLang="ja-JP"/>
          </a:p>
          <a:p>
            <a:endParaRPr kumimoji="1" lang="en-US" altLang="ja-JP"/>
          </a:p>
          <a:p>
            <a:r>
              <a:rPr kumimoji="1" lang="ja-JP" altLang="en-US"/>
              <a:t>一方で、</a:t>
            </a:r>
            <a:r>
              <a:rPr kumimoji="1" lang="en-US" altLang="ja-JP"/>
              <a:t>iPhone</a:t>
            </a:r>
            <a:r>
              <a:rPr kumimoji="1" lang="ja-JP" altLang="en-US"/>
              <a:t>はクラウドの利用を視野に入れ、</a:t>
            </a:r>
            <a:r>
              <a:rPr kumimoji="1" lang="en-US" altLang="ja-JP"/>
              <a:t>PC</a:t>
            </a:r>
            <a:r>
              <a:rPr kumimoji="1" lang="ja-JP" altLang="en-US"/>
              <a:t>と同じ機能を持つブラウザを搭載していました。後でご説明する</a:t>
            </a:r>
            <a:r>
              <a:rPr kumimoji="1" lang="en-US" altLang="ja-JP"/>
              <a:t>JavaScript</a:t>
            </a:r>
            <a:r>
              <a:rPr kumimoji="1" lang="ja-JP" altLang="en-US"/>
              <a:t>もサポートしています。</a:t>
            </a:r>
            <a:r>
              <a:rPr kumimoji="1" lang="en-US" altLang="ja-JP"/>
              <a:t>iPhone</a:t>
            </a:r>
            <a:r>
              <a:rPr kumimoji="1" lang="ja-JP" altLang="en-US"/>
              <a:t>は「世界最初のクラウド対応モバイルデバイス」だったのです。</a:t>
            </a:r>
            <a:endParaRPr kumimoji="1" lang="en-US" altLang="ja-JP"/>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567592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7"/>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5" r:id="rId3"/>
    <p:sldLayoutId id="2147483651" r:id="rId4"/>
    <p:sldLayoutId id="2147483652" r:id="rId5"/>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wmf"/></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png"/><Relationship Id="rId6" Type="http://schemas.openxmlformats.org/officeDocument/2006/relationships/image" Target="../media/image36.jpg"/><Relationship Id="rId7" Type="http://schemas.openxmlformats.org/officeDocument/2006/relationships/image" Target="../media/image37.jpg"/><Relationship Id="rId8" Type="http://schemas.openxmlformats.org/officeDocument/2006/relationships/image" Target="../media/image38.tif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4.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1" Type="http://schemas.openxmlformats.org/officeDocument/2006/relationships/image" Target="../media/image65.svg"/><Relationship Id="rId12" Type="http://schemas.openxmlformats.org/officeDocument/2006/relationships/image" Target="../media/image54.png"/><Relationship Id="rId13" Type="http://schemas.openxmlformats.org/officeDocument/2006/relationships/image" Target="../media/image67.sv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1.png"/><Relationship Id="rId4" Type="http://schemas.openxmlformats.org/officeDocument/2006/relationships/image" Target="../media/image61.sv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17.png"/><Relationship Id="rId8" Type="http://schemas.openxmlformats.org/officeDocument/2006/relationships/image" Target="../media/image52.png"/><Relationship Id="rId9" Type="http://schemas.openxmlformats.org/officeDocument/2006/relationships/image" Target="../media/image63.svg"/><Relationship Id="rId10"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61.sv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8.tiff"/></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tiff"/><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61.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0.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72.tiff"/><Relationship Id="rId4" Type="http://schemas.openxmlformats.org/officeDocument/2006/relationships/image" Target="../media/image73.tiff"/><Relationship Id="rId5" Type="http://schemas.openxmlformats.org/officeDocument/2006/relationships/image" Target="../media/image74.tiff"/><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5.tiff"/><Relationship Id="rId4" Type="http://schemas.openxmlformats.org/officeDocument/2006/relationships/image" Target="../media/image76.tiff"/><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tiff"/><Relationship Id="rId3" Type="http://schemas.openxmlformats.org/officeDocument/2006/relationships/image" Target="../media/image78.tiff"/></Relationships>
</file>

<file path=ppt/slides/_rels/slide54.xml.rels><?xml version="1.0" encoding="UTF-8" standalone="yes"?>
<Relationships xmlns="http://schemas.openxmlformats.org/package/2006/relationships"><Relationship Id="rId3" Type="http://schemas.openxmlformats.org/officeDocument/2006/relationships/image" Target="../media/image79.tiff"/><Relationship Id="rId4" Type="http://schemas.openxmlformats.org/officeDocument/2006/relationships/image" Target="../media/image80.tiff"/><Relationship Id="rId5" Type="http://schemas.openxmlformats.org/officeDocument/2006/relationships/image" Target="../media/image81.tiff"/><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image" Target="../media/image82.tiff"/><Relationship Id="rId4"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9" Type="http://schemas.openxmlformats.org/officeDocument/2006/relationships/image" Target="../media/image7.png"/><Relationship Id="rId20" Type="http://schemas.openxmlformats.org/officeDocument/2006/relationships/image" Target="../media/image23.svg"/><Relationship Id="rId21" Type="http://schemas.openxmlformats.org/officeDocument/2006/relationships/image" Target="../media/image13.png"/><Relationship Id="rId22" Type="http://schemas.openxmlformats.org/officeDocument/2006/relationships/image" Target="../media/image25.svg"/><Relationship Id="rId10" Type="http://schemas.openxmlformats.org/officeDocument/2006/relationships/image" Target="../media/image13.svg"/><Relationship Id="rId11" Type="http://schemas.openxmlformats.org/officeDocument/2006/relationships/image" Target="../media/image8.png"/><Relationship Id="rId12" Type="http://schemas.openxmlformats.org/officeDocument/2006/relationships/image" Target="../media/image15.svg"/><Relationship Id="rId13" Type="http://schemas.openxmlformats.org/officeDocument/2006/relationships/image" Target="../media/image9.png"/><Relationship Id="rId14" Type="http://schemas.openxmlformats.org/officeDocument/2006/relationships/image" Target="../media/image17.svg"/><Relationship Id="rId15" Type="http://schemas.openxmlformats.org/officeDocument/2006/relationships/image" Target="../media/image10.png"/><Relationship Id="rId16" Type="http://schemas.openxmlformats.org/officeDocument/2006/relationships/image" Target="../media/image19.svg"/><Relationship Id="rId17" Type="http://schemas.openxmlformats.org/officeDocument/2006/relationships/image" Target="../media/image11.png"/><Relationship Id="rId18" Type="http://schemas.openxmlformats.org/officeDocument/2006/relationships/image" Target="../media/image21.svg"/><Relationship Id="rId19"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svg"/><Relationship Id="rId5" Type="http://schemas.openxmlformats.org/officeDocument/2006/relationships/image" Target="../media/image5.png"/><Relationship Id="rId6" Type="http://schemas.openxmlformats.org/officeDocument/2006/relationships/image" Target="../media/image7.svg"/><Relationship Id="rId7" Type="http://schemas.openxmlformats.org/officeDocument/2006/relationships/image" Target="../media/image6.png"/><Relationship Id="rId8" Type="http://schemas.openxmlformats.org/officeDocument/2006/relationships/image" Target="../media/image11.sv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a:solidFill>
                  <a:srgbClr val="FFFFFF"/>
                </a:solidFill>
                <a:latin typeface="Arial"/>
                <a:ea typeface="HGP創英角ｺﾞｼｯｸUB" pitchFamily="50" charset="-128"/>
                <a:cs typeface="Arial"/>
              </a:rPr>
              <a:t>クラウド時代のモバイルデバイスとクライアント</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2" name="正方形/長方形 1"/>
          <p:cNvSpPr/>
          <p:nvPr/>
        </p:nvSpPr>
        <p:spPr>
          <a:xfrm>
            <a:off x="3757989" y="4274457"/>
            <a:ext cx="4572000" cy="923330"/>
          </a:xfrm>
          <a:prstGeom prst="rect">
            <a:avLst/>
          </a:prstGeom>
        </p:spPr>
        <p:txBody>
          <a:bodyPr>
            <a:spAutoFit/>
          </a:bodyPr>
          <a:lstStyle/>
          <a:p>
            <a:pPr algn="r"/>
            <a:r>
              <a:rPr lang="en-US" altLang="ja-JP" dirty="0">
                <a:latin typeface="Meiryo" charset="-128"/>
                <a:ea typeface="Meiryo" charset="-128"/>
                <a:cs typeface="Meiryo" charset="-128"/>
              </a:rPr>
              <a:t>IT</a:t>
            </a:r>
            <a:r>
              <a:rPr lang="ja-JP" altLang="en-US" dirty="0">
                <a:latin typeface="Meiryo" charset="-128"/>
                <a:ea typeface="Meiryo" charset="-128"/>
                <a:cs typeface="Meiryo" charset="-128"/>
              </a:rPr>
              <a:t>ソリューション塾・第</a:t>
            </a:r>
            <a:r>
              <a:rPr lang="en-US" altLang="ja-JP" dirty="0">
                <a:latin typeface="Meiryo" charset="-128"/>
                <a:ea typeface="Meiryo" charset="-128"/>
                <a:cs typeface="Meiryo" charset="-128"/>
              </a:rPr>
              <a:t>26</a:t>
            </a:r>
            <a:r>
              <a:rPr lang="ja-JP" altLang="en-US" dirty="0">
                <a:latin typeface="Meiryo" charset="-128"/>
                <a:ea typeface="Meiryo" charset="-128"/>
                <a:cs typeface="Meiryo" charset="-128"/>
              </a:rPr>
              <a:t>期</a:t>
            </a:r>
            <a:endParaRPr lang="en-US" altLang="ja-JP" dirty="0">
              <a:latin typeface="Meiryo" charset="-128"/>
              <a:ea typeface="Meiryo" charset="-128"/>
              <a:cs typeface="Meiryo" charset="-128"/>
            </a:endParaRPr>
          </a:p>
          <a:p>
            <a:pPr algn="r"/>
            <a:endParaRPr lang="en-US" altLang="ja-JP" dirty="0">
              <a:latin typeface="Meiryo" charset="-128"/>
              <a:ea typeface="Meiryo" charset="-128"/>
              <a:cs typeface="Meiryo" charset="-128"/>
            </a:endParaRPr>
          </a:p>
          <a:p>
            <a:pPr algn="r"/>
            <a:r>
              <a:rPr lang="en-US" altLang="ja-JP" dirty="0">
                <a:latin typeface="Meiryo" charset="-128"/>
                <a:ea typeface="Meiryo" charset="-128"/>
                <a:cs typeface="Meiryo" charset="-128"/>
              </a:rPr>
              <a:t>2017</a:t>
            </a:r>
            <a:r>
              <a:rPr lang="ja-JP" altLang="en-US" dirty="0">
                <a:latin typeface="Meiryo" charset="-128"/>
                <a:ea typeface="Meiryo" charset="-128"/>
                <a:cs typeface="Meiryo" charset="-128"/>
              </a:rPr>
              <a:t>年</a:t>
            </a:r>
            <a:r>
              <a:rPr lang="en-US" altLang="ja-JP" dirty="0">
                <a:latin typeface="Meiryo" charset="-128"/>
                <a:ea typeface="Meiryo" charset="-128"/>
                <a:cs typeface="Meiryo" charset="-128"/>
              </a:rPr>
              <a:t>10</a:t>
            </a:r>
            <a:r>
              <a:rPr lang="ja-JP" altLang="en-US" dirty="0">
                <a:latin typeface="Meiryo" charset="-128"/>
                <a:ea typeface="Meiryo" charset="-128"/>
                <a:cs typeface="Meiryo" charset="-128"/>
              </a:rPr>
              <a:t>月</a:t>
            </a:r>
            <a:r>
              <a:rPr lang="en-US" altLang="ja-JP" dirty="0">
                <a:latin typeface="Meiryo" charset="-128"/>
                <a:ea typeface="Meiryo" charset="-128"/>
                <a:cs typeface="Meiryo" charset="-128"/>
              </a:rPr>
              <a:t>18</a:t>
            </a:r>
            <a:r>
              <a:rPr lang="ja-JP" altLang="en-US" dirty="0">
                <a:latin typeface="Meiryo" charset="-128"/>
                <a:ea typeface="Meiryo" charset="-128"/>
                <a:cs typeface="Meiryo" charset="-128"/>
              </a:rPr>
              <a:t>日</a:t>
            </a:r>
          </a:p>
        </p:txBody>
      </p:sp>
      <p:sp>
        <p:nvSpPr>
          <p:cNvPr id="5" name="テキスト ボックス 4"/>
          <p:cNvSpPr txBox="1"/>
          <p:nvPr/>
        </p:nvSpPr>
        <p:spPr>
          <a:xfrm>
            <a:off x="5796136" y="5549861"/>
            <a:ext cx="2582758" cy="769441"/>
          </a:xfrm>
          <a:prstGeom prst="rect">
            <a:avLst/>
          </a:prstGeom>
          <a:noFill/>
        </p:spPr>
        <p:txBody>
          <a:bodyPr wrap="none" rtlCol="0">
            <a:spAutoFit/>
          </a:bodyPr>
          <a:lstStyle/>
          <a:p>
            <a:pPr algn="r"/>
            <a:r>
              <a:rPr kumimoji="1" lang="ja-JP" altLang="en-US" sz="1100" dirty="0">
                <a:latin typeface="+mn-lt"/>
                <a:ea typeface="+mn-ea"/>
              </a:rPr>
              <a:t>株式会社アプライド・マーケティング</a:t>
            </a:r>
            <a:endParaRPr kumimoji="1" lang="en-US" altLang="ja-JP" sz="1100" dirty="0">
              <a:latin typeface="+mn-lt"/>
              <a:ea typeface="+mn-ea"/>
            </a:endParaRPr>
          </a:p>
          <a:p>
            <a:pPr algn="r"/>
            <a:r>
              <a:rPr lang="ja-JP" altLang="en-US" sz="1100" dirty="0">
                <a:latin typeface="+mn-lt"/>
                <a:ea typeface="+mn-ea"/>
              </a:rPr>
              <a:t>大越　章司</a:t>
            </a:r>
            <a:endParaRPr lang="en-US" altLang="ja-JP" sz="1100" dirty="0">
              <a:latin typeface="+mn-lt"/>
              <a:ea typeface="+mn-ea"/>
            </a:endParaRPr>
          </a:p>
          <a:p>
            <a:pPr algn="r"/>
            <a:r>
              <a:rPr lang="en-US" altLang="ja-JP" sz="1100" dirty="0">
                <a:latin typeface="+mn-lt"/>
                <a:ea typeface="+mn-ea"/>
              </a:rPr>
              <a:t>http://www.appliedmarketing.co.jp/</a:t>
            </a:r>
          </a:p>
          <a:p>
            <a:pPr algn="r"/>
            <a:r>
              <a:rPr kumimoji="1" lang="en-US" altLang="ja-JP" sz="1100" dirty="0">
                <a:latin typeface="+mn-lt"/>
                <a:ea typeface="+mn-ea"/>
              </a:rPr>
              <a:t>shoji@appliedmarketing.co.jp</a:t>
            </a:r>
            <a:endParaRPr kumimoji="1" lang="ja-JP" altLang="en-US" sz="1100" dirty="0">
              <a:latin typeface="+mn-lt"/>
              <a:ea typeface="+mn-ea"/>
            </a:endParaRPr>
          </a:p>
        </p:txBody>
      </p:sp>
    </p:spTree>
    <p:extLst>
      <p:ext uri="{BB962C8B-B14F-4D97-AF65-F5344CB8AC3E}">
        <p14:creationId xmlns:p14="http://schemas.microsoft.com/office/powerpoint/2010/main" val="214101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ガラケーと </a:t>
            </a:r>
            <a:r>
              <a:rPr kumimoji="1" lang="en-US" altLang="ja-JP" dirty="0"/>
              <a:t>iPhone</a:t>
            </a:r>
            <a:endParaRPr kumimoji="1" lang="ja-JP" altLang="en-US" dirty="0"/>
          </a:p>
        </p:txBody>
      </p:sp>
      <p:pic>
        <p:nvPicPr>
          <p:cNvPr id="3" name="Picture 3"/>
          <p:cNvPicPr>
            <a:picLocks noChangeAspect="1" noChangeArrowheads="1"/>
          </p:cNvPicPr>
          <p:nvPr/>
        </p:nvPicPr>
        <p:blipFill>
          <a:blip r:embed="rId3" cstate="print">
            <a:lum bright="70000" contrast="-70000"/>
          </a:blip>
          <a:srcRect/>
          <a:stretch>
            <a:fillRect/>
          </a:stretch>
        </p:blipFill>
        <p:spPr bwMode="auto">
          <a:xfrm>
            <a:off x="0" y="928670"/>
            <a:ext cx="4786346" cy="5582831"/>
          </a:xfrm>
          <a:prstGeom prst="rect">
            <a:avLst/>
          </a:prstGeom>
          <a:noFill/>
          <a:ln w="9525">
            <a:noFill/>
            <a:miter lim="800000"/>
            <a:headEnd/>
            <a:tailEnd/>
          </a:ln>
        </p:spPr>
      </p:pic>
      <p:sp>
        <p:nvSpPr>
          <p:cNvPr id="15" name="正方形/長方形 14"/>
          <p:cNvSpPr/>
          <p:nvPr/>
        </p:nvSpPr>
        <p:spPr>
          <a:xfrm>
            <a:off x="3314304" y="986015"/>
            <a:ext cx="2568163" cy="57604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ＭＳ Ｐゴシック"/>
                <a:ea typeface="ＭＳ Ｐゴシック"/>
                <a:cs typeface="ＭＳ Ｐゴシック"/>
              </a:rPr>
              <a:t>ケータイ </a:t>
            </a:r>
            <a:r>
              <a:rPr kumimoji="1" lang="en-US" altLang="ja-JP">
                <a:solidFill>
                  <a:srgbClr val="FFFFFF"/>
                </a:solidFill>
                <a:latin typeface="ＭＳ Ｐゴシック"/>
                <a:ea typeface="ＭＳ Ｐゴシック"/>
                <a:cs typeface="ＭＳ Ｐゴシック"/>
              </a:rPr>
              <a:t>(</a:t>
            </a:r>
            <a:r>
              <a:rPr kumimoji="1" lang="ja-JP" altLang="en-US">
                <a:solidFill>
                  <a:srgbClr val="FFFFFF"/>
                </a:solidFill>
                <a:latin typeface="ＭＳ Ｐゴシック"/>
                <a:ea typeface="ＭＳ Ｐゴシック"/>
                <a:cs typeface="ＭＳ Ｐゴシック"/>
              </a:rPr>
              <a:t>ガラケー</a:t>
            </a:r>
            <a:r>
              <a:rPr kumimoji="1" lang="en-US" altLang="ja-JP">
                <a:solidFill>
                  <a:srgbClr val="FFFFFF"/>
                </a:solidFill>
                <a:latin typeface="ＭＳ Ｐゴシック"/>
                <a:ea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16" name="正方形/長方形 15"/>
          <p:cNvSpPr/>
          <p:nvPr/>
        </p:nvSpPr>
        <p:spPr>
          <a:xfrm>
            <a:off x="6053247" y="986015"/>
            <a:ext cx="2568163" cy="57604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iPhone</a:t>
            </a:r>
            <a:endParaRPr kumimoji="1" lang="ja-JP" altLang="en-US" dirty="0">
              <a:solidFill>
                <a:srgbClr val="FFFFFF"/>
              </a:solidFill>
              <a:latin typeface="ＭＳ Ｐゴシック"/>
              <a:ea typeface="ＭＳ Ｐゴシック"/>
              <a:cs typeface="ＭＳ Ｐゴシック"/>
            </a:endParaRPr>
          </a:p>
        </p:txBody>
      </p:sp>
      <p:sp>
        <p:nvSpPr>
          <p:cNvPr id="17" name="正方形/長方形 16"/>
          <p:cNvSpPr/>
          <p:nvPr/>
        </p:nvSpPr>
        <p:spPr>
          <a:xfrm>
            <a:off x="3314304" y="1614846"/>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1999</a:t>
            </a:r>
            <a:r>
              <a:rPr kumimoji="1" lang="ja-JP" altLang="en-US">
                <a:solidFill>
                  <a:srgbClr val="FFFFFF"/>
                </a:solidFill>
                <a:latin typeface="ＭＳ Ｐゴシック"/>
                <a:ea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18" name="正方形/長方形 17"/>
          <p:cNvSpPr/>
          <p:nvPr/>
        </p:nvSpPr>
        <p:spPr>
          <a:xfrm>
            <a:off x="6053247" y="1614846"/>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2007</a:t>
            </a:r>
            <a:r>
              <a:rPr kumimoji="1" lang="ja-JP" altLang="en-US">
                <a:solidFill>
                  <a:srgbClr val="FFFFFF"/>
                </a:solidFill>
                <a:latin typeface="ＭＳ Ｐゴシック"/>
                <a:ea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19" name="正方形/長方形 18"/>
          <p:cNvSpPr/>
          <p:nvPr/>
        </p:nvSpPr>
        <p:spPr>
          <a:xfrm>
            <a:off x="3314304" y="2243677"/>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ＭＳ Ｐゴシック"/>
                <a:ea typeface="ＭＳ Ｐゴシック"/>
                <a:cs typeface="ＭＳ Ｐゴシック"/>
              </a:rPr>
              <a:t>日本固有の仕様</a:t>
            </a:r>
            <a:endParaRPr lang="en-US" altLang="ja-JP">
              <a:solidFill>
                <a:srgbClr val="FFFFFF"/>
              </a:solidFill>
              <a:latin typeface="ＭＳ Ｐゴシック"/>
              <a:ea typeface="ＭＳ Ｐゴシック"/>
              <a:cs typeface="ＭＳ Ｐゴシック"/>
            </a:endParaRPr>
          </a:p>
          <a:p>
            <a:pPr algn="ctr"/>
            <a:r>
              <a:rPr lang="en-US" altLang="ja-JP" sz="1200">
                <a:solidFill>
                  <a:srgbClr val="FFFFFF"/>
                </a:solidFill>
                <a:latin typeface="ＭＳ Ｐゴシック"/>
                <a:ea typeface="ＭＳ Ｐゴシック"/>
                <a:cs typeface="ＭＳ Ｐゴシック"/>
              </a:rPr>
              <a:t>(PDC, CHTML, iMode..)</a:t>
            </a:r>
            <a:endParaRPr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6053247" y="2243677"/>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ＭＳ Ｐゴシック"/>
                <a:ea typeface="ＭＳ Ｐゴシック"/>
                <a:cs typeface="ＭＳ Ｐゴシック"/>
              </a:rPr>
              <a:t>世界共通仕様</a:t>
            </a:r>
            <a:endParaRPr lang="en-US" altLang="ja-JP">
              <a:solidFill>
                <a:srgbClr val="FFFFFF"/>
              </a:solidFill>
              <a:latin typeface="ＭＳ Ｐゴシック"/>
              <a:ea typeface="ＭＳ Ｐゴシック"/>
              <a:cs typeface="ＭＳ Ｐゴシック"/>
            </a:endParaRPr>
          </a:p>
          <a:p>
            <a:pPr algn="ctr"/>
            <a:r>
              <a:rPr lang="en-US" altLang="ja-JP" sz="1200">
                <a:solidFill>
                  <a:srgbClr val="FFFFFF"/>
                </a:solidFill>
                <a:latin typeface="ＭＳ Ｐゴシック"/>
                <a:ea typeface="ＭＳ Ｐゴシック"/>
                <a:cs typeface="ＭＳ Ｐゴシック"/>
              </a:rPr>
              <a:t>(</a:t>
            </a:r>
            <a:r>
              <a:rPr lang="ja-JP" altLang="en-US" sz="1200">
                <a:solidFill>
                  <a:srgbClr val="FFFFFF"/>
                </a:solidFill>
                <a:latin typeface="ＭＳ Ｐゴシック"/>
                <a:ea typeface="ＭＳ Ｐゴシック"/>
                <a:cs typeface="ＭＳ Ｐゴシック"/>
              </a:rPr>
              <a:t>インターネット標準技術</a:t>
            </a:r>
            <a:r>
              <a:rPr lang="en-US" altLang="ja-JP" sz="1200">
                <a:solidFill>
                  <a:srgbClr val="FFFFFF"/>
                </a:solidFill>
                <a:latin typeface="ＭＳ Ｐゴシック"/>
                <a:ea typeface="ＭＳ Ｐゴシック"/>
                <a:cs typeface="ＭＳ Ｐゴシック"/>
              </a:rPr>
              <a:t>)</a:t>
            </a:r>
            <a:endParaRPr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3314304" y="2872508"/>
            <a:ext cx="5307106"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ＭＳ Ｐゴシック"/>
                <a:ea typeface="ＭＳ Ｐゴシック"/>
                <a:cs typeface="ＭＳ Ｐゴシック"/>
              </a:rPr>
              <a:t>サービスと</a:t>
            </a:r>
            <a:r>
              <a:rPr kumimoji="1" lang="en-US" altLang="ja-JP">
                <a:solidFill>
                  <a:srgbClr val="FFFFFF"/>
                </a:solidFill>
                <a:latin typeface="ＭＳ Ｐゴシック"/>
                <a:ea typeface="ＭＳ Ｐゴシック"/>
                <a:cs typeface="ＭＳ Ｐゴシック"/>
              </a:rPr>
              <a:t>UI</a:t>
            </a:r>
            <a:r>
              <a:rPr kumimoji="1" lang="ja-JP" altLang="en-US">
                <a:solidFill>
                  <a:srgbClr val="FFFFFF"/>
                </a:solidFill>
                <a:latin typeface="ＭＳ Ｐゴシック"/>
                <a:ea typeface="ＭＳ Ｐゴシック"/>
                <a:cs typeface="ＭＳ Ｐゴシック"/>
              </a:rPr>
              <a:t>の一体開発</a:t>
            </a:r>
            <a:r>
              <a:rPr kumimoji="1" lang="en-US" altLang="ja-JP">
                <a:solidFill>
                  <a:srgbClr val="FFFFFF"/>
                </a:solidFill>
                <a:latin typeface="ＭＳ Ｐゴシック"/>
                <a:ea typeface="ＭＳ Ｐゴシック"/>
                <a:cs typeface="ＭＳ Ｐゴシック"/>
              </a:rPr>
              <a:t>/</a:t>
            </a:r>
            <a:r>
              <a:rPr kumimoji="1" lang="ja-JP" altLang="en-US">
                <a:solidFill>
                  <a:srgbClr val="FFFFFF"/>
                </a:solidFill>
                <a:latin typeface="ＭＳ Ｐゴシック"/>
                <a:ea typeface="ＭＳ Ｐゴシック"/>
                <a:cs typeface="ＭＳ Ｐゴシック"/>
              </a:rPr>
              <a:t>徹底した</a:t>
            </a:r>
            <a:r>
              <a:rPr kumimoji="1" lang="en-US" altLang="ja-JP">
                <a:solidFill>
                  <a:srgbClr val="FFFFFF"/>
                </a:solidFill>
                <a:latin typeface="ＭＳ Ｐゴシック"/>
                <a:ea typeface="ＭＳ Ｐゴシック"/>
                <a:cs typeface="ＭＳ Ｐゴシック"/>
              </a:rPr>
              <a:t>UX</a:t>
            </a:r>
            <a:r>
              <a:rPr kumimoji="1" lang="ja-JP" altLang="en-US">
                <a:solidFill>
                  <a:srgbClr val="FFFFFF"/>
                </a:solidFill>
                <a:latin typeface="ＭＳ Ｐゴシック"/>
                <a:ea typeface="ＭＳ Ｐゴシック"/>
                <a:cs typeface="ＭＳ Ｐゴシック"/>
              </a:rPr>
              <a:t>の追求</a:t>
            </a:r>
            <a:endParaRPr kumimoji="1" lang="ja-JP" altLang="en-US" dirty="0">
              <a:solidFill>
                <a:srgbClr val="FFFFFF"/>
              </a:solidFill>
              <a:latin typeface="ＭＳ Ｐゴシック"/>
              <a:ea typeface="ＭＳ Ｐゴシック"/>
              <a:cs typeface="ＭＳ Ｐゴシック"/>
            </a:endParaRPr>
          </a:p>
        </p:txBody>
      </p:sp>
      <p:sp>
        <p:nvSpPr>
          <p:cNvPr id="23" name="正方形/長方形 22"/>
          <p:cNvSpPr/>
          <p:nvPr/>
        </p:nvSpPr>
        <p:spPr>
          <a:xfrm>
            <a:off x="3314304" y="3501339"/>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ＭＳ Ｐゴシック"/>
                <a:ea typeface="ＭＳ Ｐゴシック"/>
                <a:cs typeface="ＭＳ Ｐゴシック"/>
              </a:rPr>
              <a:t>キャリアが開発を主導</a:t>
            </a:r>
            <a:endParaRPr lang="ja-JP" altLang="en-US" dirty="0">
              <a:solidFill>
                <a:srgbClr val="FFFFFF"/>
              </a:solidFill>
              <a:latin typeface="ＭＳ Ｐゴシック"/>
              <a:ea typeface="ＭＳ Ｐゴシック"/>
              <a:cs typeface="ＭＳ Ｐゴシック"/>
            </a:endParaRPr>
          </a:p>
        </p:txBody>
      </p:sp>
      <p:sp>
        <p:nvSpPr>
          <p:cNvPr id="24" name="正方形/長方形 23"/>
          <p:cNvSpPr/>
          <p:nvPr/>
        </p:nvSpPr>
        <p:spPr>
          <a:xfrm>
            <a:off x="6053247" y="3501339"/>
            <a:ext cx="2568163" cy="57604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ＭＳ Ｐゴシック"/>
                <a:ea typeface="ＭＳ Ｐゴシック"/>
                <a:cs typeface="ＭＳ Ｐゴシック"/>
              </a:rPr>
              <a:t>Apple</a:t>
            </a:r>
            <a:r>
              <a:rPr lang="ja-JP" altLang="en-US">
                <a:solidFill>
                  <a:srgbClr val="FFFFFF"/>
                </a:solidFill>
                <a:latin typeface="ＭＳ Ｐゴシック"/>
                <a:ea typeface="ＭＳ Ｐゴシック"/>
                <a:cs typeface="ＭＳ Ｐゴシック"/>
              </a:rPr>
              <a:t>が開発</a:t>
            </a:r>
            <a:endParaRPr lang="ja-JP" altLang="en-US" dirty="0">
              <a:solidFill>
                <a:srgbClr val="FFFFFF"/>
              </a:solidFill>
              <a:latin typeface="ＭＳ Ｐゴシック"/>
              <a:ea typeface="ＭＳ Ｐゴシック"/>
              <a:cs typeface="ＭＳ Ｐゴシック"/>
            </a:endParaRPr>
          </a:p>
        </p:txBody>
      </p:sp>
      <p:sp>
        <p:nvSpPr>
          <p:cNvPr id="25" name="正方形/長方形 24"/>
          <p:cNvSpPr/>
          <p:nvPr/>
        </p:nvSpPr>
        <p:spPr>
          <a:xfrm>
            <a:off x="3314304" y="4130170"/>
            <a:ext cx="2568163" cy="57604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ＭＳ Ｐゴシック"/>
                <a:ea typeface="ＭＳ Ｐゴシック"/>
                <a:cs typeface="ＭＳ Ｐゴシック"/>
              </a:rPr>
              <a:t>高機能な携帯電話</a:t>
            </a:r>
          </a:p>
        </p:txBody>
      </p:sp>
      <p:sp>
        <p:nvSpPr>
          <p:cNvPr id="26" name="正方形/長方形 25"/>
          <p:cNvSpPr/>
          <p:nvPr/>
        </p:nvSpPr>
        <p:spPr>
          <a:xfrm>
            <a:off x="6053247" y="4130170"/>
            <a:ext cx="2568163" cy="57604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ＭＳ Ｐゴシック"/>
                <a:ea typeface="ＭＳ Ｐゴシック"/>
                <a:cs typeface="ＭＳ Ｐゴシック"/>
              </a:rPr>
              <a:t>PC</a:t>
            </a:r>
            <a:r>
              <a:rPr lang="ja-JP" altLang="en-US" dirty="0">
                <a:solidFill>
                  <a:srgbClr val="FFFFFF"/>
                </a:solidFill>
                <a:latin typeface="ＭＳ Ｐゴシック"/>
                <a:ea typeface="ＭＳ Ｐゴシック"/>
                <a:cs typeface="ＭＳ Ｐゴシック"/>
              </a:rPr>
              <a:t>の小型化</a:t>
            </a:r>
          </a:p>
        </p:txBody>
      </p:sp>
      <p:sp>
        <p:nvSpPr>
          <p:cNvPr id="27" name="正方形/長方形 26"/>
          <p:cNvSpPr/>
          <p:nvPr/>
        </p:nvSpPr>
        <p:spPr>
          <a:xfrm>
            <a:off x="3314304" y="4759001"/>
            <a:ext cx="2568163" cy="57604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クラウドを想定せず</a:t>
            </a:r>
          </a:p>
        </p:txBody>
      </p:sp>
      <p:sp>
        <p:nvSpPr>
          <p:cNvPr id="28" name="正方形/長方形 27"/>
          <p:cNvSpPr/>
          <p:nvPr/>
        </p:nvSpPr>
        <p:spPr>
          <a:xfrm>
            <a:off x="6053247" y="4759001"/>
            <a:ext cx="2568163" cy="576044"/>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クラウドが前提</a:t>
            </a:r>
          </a:p>
        </p:txBody>
      </p:sp>
      <p:sp>
        <p:nvSpPr>
          <p:cNvPr id="29" name="正方形/長方形 28"/>
          <p:cNvSpPr/>
          <p:nvPr/>
        </p:nvSpPr>
        <p:spPr>
          <a:xfrm>
            <a:off x="3314304" y="5387832"/>
            <a:ext cx="2568163" cy="958104"/>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ＭＳ Ｐゴシック"/>
                <a:ea typeface="ＭＳ Ｐゴシック"/>
                <a:cs typeface="ＭＳ Ｐゴシック"/>
              </a:rPr>
              <a:t>機能制限付きブラウザ</a:t>
            </a:r>
            <a:endParaRPr kumimoji="1" lang="en-US" altLang="ja-JP">
              <a:solidFill>
                <a:srgbClr val="FFFFFF"/>
              </a:solidFill>
              <a:latin typeface="ＭＳ Ｐゴシック"/>
              <a:ea typeface="ＭＳ Ｐゴシック"/>
              <a:cs typeface="ＭＳ Ｐゴシック"/>
            </a:endParaRPr>
          </a:p>
          <a:p>
            <a:pPr algn="ctr"/>
            <a:r>
              <a:rPr kumimoji="1" lang="en-US" altLang="ja-JP">
                <a:solidFill>
                  <a:srgbClr val="FFFFFF"/>
                </a:solidFill>
                <a:latin typeface="ＭＳ Ｐゴシック"/>
                <a:ea typeface="ＭＳ Ｐゴシック"/>
                <a:cs typeface="ＭＳ Ｐゴシック"/>
              </a:rPr>
              <a:t>(CHTML/</a:t>
            </a:r>
            <a:br>
              <a:rPr kumimoji="1" lang="en-US" altLang="ja-JP">
                <a:solidFill>
                  <a:srgbClr val="FFFFFF"/>
                </a:solidFill>
                <a:latin typeface="ＭＳ Ｐゴシック"/>
                <a:ea typeface="ＭＳ Ｐゴシック"/>
                <a:cs typeface="ＭＳ Ｐゴシック"/>
              </a:rPr>
            </a:br>
            <a:r>
              <a:rPr kumimoji="1" lang="en-US" altLang="ja-JP">
                <a:solidFill>
                  <a:srgbClr val="FFFFFF"/>
                </a:solidFill>
                <a:latin typeface="ＭＳ Ｐゴシック"/>
                <a:ea typeface="ＭＳ Ｐゴシック"/>
                <a:cs typeface="ＭＳ Ｐゴシック"/>
              </a:rPr>
              <a:t>JavaScript</a:t>
            </a:r>
            <a:r>
              <a:rPr kumimoji="1" lang="ja-JP" altLang="en-US">
                <a:solidFill>
                  <a:srgbClr val="FFFFFF"/>
                </a:solidFill>
                <a:latin typeface="ＭＳ Ｐゴシック"/>
                <a:ea typeface="ＭＳ Ｐゴシック"/>
                <a:cs typeface="ＭＳ Ｐゴシック"/>
              </a:rPr>
              <a:t>非対応</a:t>
            </a:r>
            <a:r>
              <a:rPr kumimoji="1" lang="en-US" altLang="ja-JP">
                <a:solidFill>
                  <a:srgbClr val="FFFFFF"/>
                </a:solidFill>
                <a:latin typeface="ＭＳ Ｐゴシック"/>
                <a:ea typeface="ＭＳ Ｐゴシック"/>
                <a:cs typeface="ＭＳ Ｐゴシック"/>
              </a:rPr>
              <a:t>)</a:t>
            </a:r>
            <a:endParaRPr kumimoji="1" lang="ja-JP" altLang="en-US" dirty="0">
              <a:solidFill>
                <a:srgbClr val="FFFFFF"/>
              </a:solidFill>
              <a:latin typeface="ＭＳ Ｐゴシック"/>
              <a:ea typeface="ＭＳ Ｐゴシック"/>
              <a:cs typeface="ＭＳ Ｐゴシック"/>
            </a:endParaRPr>
          </a:p>
        </p:txBody>
      </p:sp>
      <p:sp>
        <p:nvSpPr>
          <p:cNvPr id="30" name="正方形/長方形 29"/>
          <p:cNvSpPr/>
          <p:nvPr/>
        </p:nvSpPr>
        <p:spPr>
          <a:xfrm>
            <a:off x="6053247" y="5387832"/>
            <a:ext cx="2568163" cy="958104"/>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PC</a:t>
            </a:r>
            <a:r>
              <a:rPr kumimoji="1" lang="ja-JP" altLang="en-US">
                <a:solidFill>
                  <a:srgbClr val="FFFFFF"/>
                </a:solidFill>
                <a:latin typeface="ＭＳ Ｐゴシック"/>
                <a:ea typeface="ＭＳ Ｐゴシック"/>
                <a:cs typeface="ＭＳ Ｐゴシック"/>
              </a:rPr>
              <a:t>と同等の</a:t>
            </a:r>
            <a:endParaRPr kumimoji="1" lang="en-US" altLang="ja-JP">
              <a:solidFill>
                <a:srgbClr val="FFFFFF"/>
              </a:solidFill>
              <a:latin typeface="ＭＳ Ｐゴシック"/>
              <a:ea typeface="ＭＳ Ｐゴシック"/>
              <a:cs typeface="ＭＳ Ｐゴシック"/>
            </a:endParaRPr>
          </a:p>
          <a:p>
            <a:pPr algn="ctr"/>
            <a:r>
              <a:rPr kumimoji="1" lang="ja-JP" altLang="en-US">
                <a:solidFill>
                  <a:srgbClr val="FFFFFF"/>
                </a:solidFill>
                <a:latin typeface="ＭＳ Ｐゴシック"/>
                <a:ea typeface="ＭＳ Ｐゴシック"/>
                <a:cs typeface="ＭＳ Ｐゴシック"/>
              </a:rPr>
              <a:t>フル機能ブラウザー</a:t>
            </a:r>
            <a:endParaRPr kumimoji="1" lang="en-US" altLang="ja-JP">
              <a:solidFill>
                <a:srgbClr val="FFFFFF"/>
              </a:solidFill>
              <a:latin typeface="ＭＳ Ｐゴシック"/>
              <a:ea typeface="ＭＳ Ｐゴシック"/>
              <a:cs typeface="ＭＳ Ｐゴシック"/>
            </a:endParaRPr>
          </a:p>
          <a:p>
            <a:pPr algn="ctr"/>
            <a:r>
              <a:rPr kumimoji="1" lang="en-US" altLang="ja-JP">
                <a:solidFill>
                  <a:srgbClr val="FFFFFF"/>
                </a:solidFill>
                <a:latin typeface="ＭＳ Ｐゴシック"/>
                <a:ea typeface="ＭＳ Ｐゴシック"/>
                <a:cs typeface="ＭＳ Ｐゴシック"/>
              </a:rPr>
              <a:t>(HTML/JavaScript)</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688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0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0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0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20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0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0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20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2000"/>
                                        <p:tgtEl>
                                          <p:spTgt spid="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a:t>iPhone</a:t>
            </a:r>
            <a:r>
              <a:rPr kumimoji="1" lang="ja-JP" altLang="en-US"/>
              <a:t>が</a:t>
            </a:r>
            <a:r>
              <a:rPr kumimoji="1" lang="en-US" altLang="ja-JP"/>
              <a:t>Flash</a:t>
            </a:r>
            <a:r>
              <a:rPr kumimoji="1" lang="ja-JP" altLang="en-US"/>
              <a:t>をサポートしなかった理由</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285875"/>
            <a:ext cx="641985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49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クラウド・クライアントとしてのモバイルデバイス</a:t>
            </a:r>
            <a:endParaRPr kumimoji="1" lang="ja-JP" altLang="en-US" dirty="0"/>
          </a:p>
        </p:txBody>
      </p:sp>
      <p:graphicFrame>
        <p:nvGraphicFramePr>
          <p:cNvPr id="4" name="図表 3"/>
          <p:cNvGraphicFramePr/>
          <p:nvPr>
            <p:extLst/>
          </p:nvPr>
        </p:nvGraphicFramePr>
        <p:xfrm>
          <a:off x="505326" y="931778"/>
          <a:ext cx="8269705" cy="5517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070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580128" y="1029097"/>
            <a:ext cx="3917437" cy="2513806"/>
          </a:xfrm>
          <a:prstGeom prst="roundRect">
            <a:avLst>
              <a:gd name="adj" fmla="val 0"/>
            </a:avLst>
          </a:prstGeom>
          <a:solidFill>
            <a:srgbClr val="3366FF"/>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3200" dirty="0">
              <a:solidFill>
                <a:schemeClr val="bg1"/>
              </a:solidFill>
              <a:latin typeface="Arial Black"/>
              <a:cs typeface="Arial Black"/>
            </a:endParaRPr>
          </a:p>
          <a:p>
            <a:pPr algn="ctr">
              <a:defRPr/>
            </a:pPr>
            <a:endParaRPr lang="en-US" altLang="ja-JP" sz="3200" dirty="0">
              <a:solidFill>
                <a:schemeClr val="bg1"/>
              </a:solidFill>
              <a:latin typeface="Arial Black"/>
              <a:cs typeface="Arial Black"/>
            </a:endParaRPr>
          </a:p>
          <a:p>
            <a:pPr algn="ctr">
              <a:defRPr/>
            </a:pPr>
            <a:r>
              <a:rPr lang="en-US" altLang="ja-JP" sz="3200" dirty="0">
                <a:solidFill>
                  <a:schemeClr val="bg1"/>
                </a:solidFill>
                <a:latin typeface="Arial Black"/>
                <a:cs typeface="Arial Black"/>
              </a:rPr>
              <a:t>PC</a:t>
            </a:r>
          </a:p>
        </p:txBody>
      </p:sp>
      <p:sp>
        <p:nvSpPr>
          <p:cNvPr id="9" name="角丸四角形 8"/>
          <p:cNvSpPr/>
          <p:nvPr/>
        </p:nvSpPr>
        <p:spPr>
          <a:xfrm>
            <a:off x="4608035" y="1029097"/>
            <a:ext cx="3924404" cy="2513806"/>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3200" dirty="0">
              <a:solidFill>
                <a:schemeClr val="bg1"/>
              </a:solidFill>
              <a:latin typeface="Arial Black"/>
              <a:cs typeface="Arial Black"/>
            </a:endParaRPr>
          </a:p>
          <a:p>
            <a:pPr algn="ctr">
              <a:defRPr/>
            </a:pPr>
            <a:endParaRPr lang="en-US" altLang="ja-JP" sz="3200" dirty="0">
              <a:solidFill>
                <a:schemeClr val="bg1"/>
              </a:solidFill>
              <a:latin typeface="Arial Black"/>
              <a:cs typeface="Arial Black"/>
            </a:endParaRPr>
          </a:p>
          <a:p>
            <a:pPr algn="ctr">
              <a:defRPr/>
            </a:pPr>
            <a:r>
              <a:rPr lang="ja-JP" altLang="en-US" sz="3200" dirty="0">
                <a:solidFill>
                  <a:schemeClr val="bg1"/>
                </a:solidFill>
                <a:latin typeface="Arial Black"/>
                <a:cs typeface="Arial Black"/>
              </a:rPr>
              <a:t>モバイル</a:t>
            </a:r>
            <a:endParaRPr lang="en-US" altLang="ja-JP" sz="3200" dirty="0">
              <a:solidFill>
                <a:schemeClr val="bg1"/>
              </a:solidFill>
              <a:latin typeface="Arial Black"/>
              <a:cs typeface="Arial Black"/>
            </a:endParaRPr>
          </a:p>
          <a:p>
            <a:pPr algn="ctr">
              <a:defRPr/>
            </a:pPr>
            <a:r>
              <a:rPr lang="en-US" altLang="ja-JP" sz="2000" dirty="0">
                <a:solidFill>
                  <a:schemeClr val="bg1"/>
                </a:solidFill>
                <a:latin typeface="Arial Black"/>
                <a:cs typeface="Arial Black"/>
              </a:rPr>
              <a:t>+</a:t>
            </a:r>
            <a:r>
              <a:rPr lang="ja-JP" altLang="en-US" sz="2000" dirty="0">
                <a:solidFill>
                  <a:schemeClr val="bg1"/>
                </a:solidFill>
                <a:latin typeface="Arial Black"/>
                <a:cs typeface="Arial Black"/>
              </a:rPr>
              <a:t>ウェアラブル</a:t>
            </a:r>
            <a:endParaRPr lang="en-US" altLang="ja-JP" sz="2000" dirty="0">
              <a:solidFill>
                <a:schemeClr val="bg1"/>
              </a:solidFill>
              <a:latin typeface="Arial Black"/>
              <a:cs typeface="Arial Black"/>
            </a:endParaRPr>
          </a:p>
        </p:txBody>
      </p:sp>
      <p:sp>
        <p:nvSpPr>
          <p:cNvPr id="10" name="角丸四角形 9"/>
          <p:cNvSpPr/>
          <p:nvPr/>
        </p:nvSpPr>
        <p:spPr>
          <a:xfrm>
            <a:off x="657670" y="1110233"/>
            <a:ext cx="1391365" cy="1080120"/>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Arial Black"/>
                <a:cs typeface="Arial Black"/>
              </a:rPr>
              <a:t>モバイル</a:t>
            </a:r>
            <a:endParaRPr lang="en-US" altLang="ja-JP" sz="2000" dirty="0">
              <a:solidFill>
                <a:schemeClr val="bg1"/>
              </a:solidFill>
              <a:latin typeface="Arial Black"/>
              <a:cs typeface="Arial Black"/>
            </a:endParaRPr>
          </a:p>
        </p:txBody>
      </p:sp>
      <p:sp>
        <p:nvSpPr>
          <p:cNvPr id="13" name="角丸四角形 12"/>
          <p:cNvSpPr/>
          <p:nvPr/>
        </p:nvSpPr>
        <p:spPr>
          <a:xfrm>
            <a:off x="5953767" y="4701505"/>
            <a:ext cx="2578672" cy="43204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Arial Black"/>
                <a:cs typeface="Arial Black"/>
              </a:rPr>
              <a:t>どこでも</a:t>
            </a:r>
            <a:endParaRPr lang="en-US" altLang="ja-JP" sz="2000" dirty="0">
              <a:solidFill>
                <a:schemeClr val="bg1"/>
              </a:solidFill>
              <a:latin typeface="Arial Black"/>
              <a:cs typeface="Arial Black"/>
            </a:endParaRPr>
          </a:p>
        </p:txBody>
      </p:sp>
      <p:sp>
        <p:nvSpPr>
          <p:cNvPr id="14" name="角丸四角形 13"/>
          <p:cNvSpPr/>
          <p:nvPr/>
        </p:nvSpPr>
        <p:spPr>
          <a:xfrm>
            <a:off x="3251943" y="4701505"/>
            <a:ext cx="2561481" cy="43204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Arial Black"/>
                <a:cs typeface="Arial Black"/>
              </a:rPr>
              <a:t>いつでも</a:t>
            </a:r>
            <a:endParaRPr lang="en-US" altLang="ja-JP" sz="2000" dirty="0">
              <a:solidFill>
                <a:schemeClr val="bg1"/>
              </a:solidFill>
              <a:latin typeface="Arial Black"/>
              <a:cs typeface="Arial Black"/>
            </a:endParaRPr>
          </a:p>
        </p:txBody>
      </p:sp>
      <p:sp>
        <p:nvSpPr>
          <p:cNvPr id="15" name="角丸四角形 14"/>
          <p:cNvSpPr/>
          <p:nvPr/>
        </p:nvSpPr>
        <p:spPr>
          <a:xfrm>
            <a:off x="572244" y="4701505"/>
            <a:ext cx="2561481" cy="43204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Arial Black"/>
                <a:cs typeface="Arial Black"/>
              </a:rPr>
              <a:t>位置情報・センサー</a:t>
            </a:r>
            <a:endParaRPr lang="en-US" altLang="ja-JP" sz="2000" dirty="0">
              <a:solidFill>
                <a:schemeClr val="bg1"/>
              </a:solidFill>
              <a:latin typeface="Arial Black"/>
              <a:cs typeface="Arial Black"/>
            </a:endParaRPr>
          </a:p>
        </p:txBody>
      </p:sp>
      <p:sp>
        <p:nvSpPr>
          <p:cNvPr id="20" name="角丸四角形 19"/>
          <p:cNvSpPr/>
          <p:nvPr/>
        </p:nvSpPr>
        <p:spPr>
          <a:xfrm>
            <a:off x="7052963" y="1110233"/>
            <a:ext cx="1391365" cy="1080120"/>
          </a:xfrm>
          <a:prstGeom prst="roundRect">
            <a:avLst>
              <a:gd name="adj" fmla="val 0"/>
            </a:avLst>
          </a:prstGeom>
          <a:solidFill>
            <a:srgbClr val="3366FF"/>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a:solidFill>
                  <a:schemeClr val="bg1"/>
                </a:solidFill>
                <a:latin typeface="Arial Black"/>
                <a:cs typeface="Arial Black"/>
              </a:rPr>
              <a:t>PC</a:t>
            </a:r>
          </a:p>
        </p:txBody>
      </p:sp>
      <p:sp>
        <p:nvSpPr>
          <p:cNvPr id="21" name="右矢印 20"/>
          <p:cNvSpPr/>
          <p:nvPr/>
        </p:nvSpPr>
        <p:spPr bwMode="auto">
          <a:xfrm>
            <a:off x="4437467" y="1926381"/>
            <a:ext cx="341135" cy="896392"/>
          </a:xfrm>
          <a:prstGeom prst="rightArrow">
            <a:avLst/>
          </a:prstGeom>
          <a:solidFill>
            <a:srgbClr val="FF6FC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Arial Black"/>
              <a:ea typeface="+mn-ea"/>
              <a:cs typeface="Arial Black"/>
            </a:endParaRPr>
          </a:p>
        </p:txBody>
      </p:sp>
      <p:grpSp>
        <p:nvGrpSpPr>
          <p:cNvPr id="4" name="図形グループ 3"/>
          <p:cNvGrpSpPr/>
          <p:nvPr/>
        </p:nvGrpSpPr>
        <p:grpSpPr>
          <a:xfrm>
            <a:off x="580129" y="5205561"/>
            <a:ext cx="7952310" cy="1008112"/>
            <a:chOff x="580129" y="5205561"/>
            <a:chExt cx="7952310" cy="1008112"/>
          </a:xfrm>
        </p:grpSpPr>
        <p:sp>
          <p:nvSpPr>
            <p:cNvPr id="17" name="角丸四角形 16"/>
            <p:cNvSpPr/>
            <p:nvPr/>
          </p:nvSpPr>
          <p:spPr>
            <a:xfrm>
              <a:off x="580129" y="5205561"/>
              <a:ext cx="3917436" cy="1008112"/>
            </a:xfrm>
            <a:prstGeom prst="roundRect">
              <a:avLst>
                <a:gd name="adj" fmla="val 0"/>
              </a:avLst>
            </a:prstGeom>
            <a:solidFill>
              <a:schemeClr val="tx2">
                <a:lumMod val="60000"/>
                <a:lumOff val="40000"/>
              </a:schemeClr>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bg1"/>
                  </a:solidFill>
                  <a:latin typeface="Arial Black"/>
                  <a:cs typeface="Arial Black"/>
                </a:rPr>
                <a:t>モバイル・デバイスの利用</a:t>
              </a:r>
              <a:endParaRPr lang="en-US" altLang="ja-JP" sz="2400" dirty="0">
                <a:solidFill>
                  <a:schemeClr val="bg1"/>
                </a:solidFill>
                <a:latin typeface="Arial Black"/>
                <a:cs typeface="Arial Black"/>
              </a:endParaRPr>
            </a:p>
            <a:p>
              <a:pPr algn="ctr">
                <a:defRPr/>
              </a:pPr>
              <a:r>
                <a:rPr lang="ja-JP" altLang="en-US" sz="2400" dirty="0">
                  <a:solidFill>
                    <a:schemeClr val="bg1"/>
                  </a:solidFill>
                  <a:latin typeface="Arial Black"/>
                  <a:cs typeface="Arial Black"/>
                </a:rPr>
                <a:t>を前提とした設計</a:t>
              </a:r>
              <a:endParaRPr lang="en-US" altLang="ja-JP" sz="2400" dirty="0">
                <a:solidFill>
                  <a:schemeClr val="bg1"/>
                </a:solidFill>
                <a:latin typeface="Arial Black"/>
                <a:cs typeface="Arial Black"/>
              </a:endParaRPr>
            </a:p>
          </p:txBody>
        </p:sp>
        <p:sp>
          <p:nvSpPr>
            <p:cNvPr id="18" name="角丸四角形 17"/>
            <p:cNvSpPr/>
            <p:nvPr/>
          </p:nvSpPr>
          <p:spPr>
            <a:xfrm>
              <a:off x="4608034" y="5205561"/>
              <a:ext cx="3924405" cy="1008112"/>
            </a:xfrm>
            <a:prstGeom prst="roundRect">
              <a:avLst>
                <a:gd name="adj" fmla="val 0"/>
              </a:avLst>
            </a:prstGeom>
            <a:solidFill>
              <a:schemeClr val="accent6">
                <a:lumMod val="75000"/>
              </a:schemeClr>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chemeClr val="bg1"/>
                  </a:solidFill>
                  <a:latin typeface="Arial Black"/>
                  <a:cs typeface="Arial Black"/>
                </a:rPr>
                <a:t>モバイルファースト</a:t>
              </a:r>
              <a:endParaRPr lang="en-US" altLang="ja-JP" sz="2800" dirty="0">
                <a:solidFill>
                  <a:schemeClr val="bg1"/>
                </a:solidFill>
                <a:latin typeface="Arial Black"/>
                <a:cs typeface="Arial Black"/>
              </a:endParaRPr>
            </a:p>
            <a:p>
              <a:pPr algn="ctr">
                <a:defRPr/>
              </a:pPr>
              <a:r>
                <a:rPr lang="ja-JP" altLang="en-US" sz="2800" dirty="0">
                  <a:solidFill>
                    <a:schemeClr val="bg1"/>
                  </a:solidFill>
                  <a:latin typeface="Arial Black"/>
                  <a:cs typeface="Arial Black"/>
                </a:rPr>
                <a:t>モバイルシフト</a:t>
              </a:r>
              <a:endParaRPr lang="en-US" altLang="ja-JP" sz="2800" dirty="0">
                <a:solidFill>
                  <a:schemeClr val="bg1"/>
                </a:solidFill>
                <a:latin typeface="Arial Black"/>
                <a:cs typeface="Arial Black"/>
              </a:endParaRPr>
            </a:p>
          </p:txBody>
        </p:sp>
        <p:sp>
          <p:nvSpPr>
            <p:cNvPr id="23" name="右矢印 22"/>
            <p:cNvSpPr/>
            <p:nvPr/>
          </p:nvSpPr>
          <p:spPr bwMode="auto">
            <a:xfrm>
              <a:off x="4410003" y="5253781"/>
              <a:ext cx="341135" cy="896392"/>
            </a:xfrm>
            <a:prstGeom prst="rightArrow">
              <a:avLst/>
            </a:prstGeom>
            <a:solidFill>
              <a:srgbClr val="FF6FC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Arial Black"/>
                <a:ea typeface="+mn-ea"/>
                <a:cs typeface="Arial Black"/>
              </a:endParaRPr>
            </a:p>
          </p:txBody>
        </p:sp>
      </p:grpSp>
      <p:grpSp>
        <p:nvGrpSpPr>
          <p:cNvPr id="6" name="グループ化 5"/>
          <p:cNvGrpSpPr/>
          <p:nvPr/>
        </p:nvGrpSpPr>
        <p:grpSpPr>
          <a:xfrm>
            <a:off x="573160" y="3621385"/>
            <a:ext cx="3924404" cy="1008112"/>
            <a:chOff x="573160" y="3621385"/>
            <a:chExt cx="3924404" cy="1008112"/>
          </a:xfrm>
        </p:grpSpPr>
        <p:sp>
          <p:nvSpPr>
            <p:cNvPr id="7" name="角丸四角形 6"/>
            <p:cNvSpPr/>
            <p:nvPr/>
          </p:nvSpPr>
          <p:spPr>
            <a:xfrm>
              <a:off x="573160" y="3621385"/>
              <a:ext cx="3924404" cy="1008112"/>
            </a:xfrm>
            <a:prstGeom prst="roundRect">
              <a:avLst>
                <a:gd name="adj" fmla="val 0"/>
              </a:avLst>
            </a:prstGeom>
            <a:solidFill>
              <a:srgbClr val="3366FF"/>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bg1"/>
                  </a:solidFill>
                  <a:latin typeface="Arial Black"/>
                  <a:cs typeface="Arial Black"/>
                </a:rPr>
                <a:t>PC</a:t>
              </a:r>
              <a:r>
                <a:rPr lang="ja-JP" altLang="en-US" dirty="0">
                  <a:solidFill>
                    <a:schemeClr val="bg1"/>
                  </a:solidFill>
                  <a:latin typeface="Arial Black"/>
                  <a:cs typeface="Arial Black"/>
                </a:rPr>
                <a:t>でなければできないこと</a:t>
              </a:r>
              <a:endParaRPr lang="en-US" altLang="ja-JP" dirty="0">
                <a:solidFill>
                  <a:schemeClr val="bg1"/>
                </a:solidFill>
                <a:latin typeface="Arial Black"/>
                <a:cs typeface="Arial Black"/>
              </a:endParaRPr>
            </a:p>
            <a:p>
              <a:pPr algn="ctr">
                <a:defRPr/>
              </a:pPr>
              <a:r>
                <a:rPr lang="ja-JP" altLang="en-US" sz="4000" dirty="0">
                  <a:solidFill>
                    <a:schemeClr val="bg1"/>
                  </a:solidFill>
                  <a:latin typeface="Arial Black"/>
                  <a:cs typeface="Arial Black"/>
                </a:rPr>
                <a:t>縮小</a:t>
              </a:r>
              <a:endParaRPr lang="en-US" altLang="ja-JP" sz="4000" dirty="0">
                <a:solidFill>
                  <a:schemeClr val="bg1"/>
                </a:solidFill>
                <a:latin typeface="Arial Black"/>
                <a:cs typeface="Arial Black"/>
              </a:endParaRPr>
            </a:p>
          </p:txBody>
        </p:sp>
        <p:sp>
          <p:nvSpPr>
            <p:cNvPr id="2" name="右矢印 1"/>
            <p:cNvSpPr/>
            <p:nvPr/>
          </p:nvSpPr>
          <p:spPr>
            <a:xfrm rot="2673971">
              <a:off x="662097" y="3646407"/>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rot="18926029" flipV="1">
              <a:off x="662096" y="4261575"/>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rot="18926029" flipH="1">
              <a:off x="4195880" y="3646407"/>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矢印 25"/>
            <p:cNvSpPr/>
            <p:nvPr/>
          </p:nvSpPr>
          <p:spPr>
            <a:xfrm rot="2673971" flipH="1" flipV="1">
              <a:off x="4195879" y="4261575"/>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 name="グループ化 7"/>
          <p:cNvGrpSpPr/>
          <p:nvPr/>
        </p:nvGrpSpPr>
        <p:grpSpPr>
          <a:xfrm>
            <a:off x="4608034" y="3621385"/>
            <a:ext cx="3924404" cy="1008112"/>
            <a:chOff x="4608034" y="3621385"/>
            <a:chExt cx="3924404" cy="1008112"/>
          </a:xfrm>
        </p:grpSpPr>
        <p:sp>
          <p:nvSpPr>
            <p:cNvPr id="12" name="角丸四角形 11"/>
            <p:cNvSpPr/>
            <p:nvPr/>
          </p:nvSpPr>
          <p:spPr>
            <a:xfrm>
              <a:off x="4608034" y="3621385"/>
              <a:ext cx="3924404" cy="1008112"/>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Arial Black"/>
                  <a:cs typeface="Arial Black"/>
                </a:rPr>
                <a:t>モバイルでなければできないこと</a:t>
              </a:r>
              <a:endParaRPr lang="en-US" altLang="ja-JP" dirty="0">
                <a:solidFill>
                  <a:schemeClr val="bg1"/>
                </a:solidFill>
                <a:latin typeface="Arial Black"/>
                <a:cs typeface="Arial Black"/>
              </a:endParaRPr>
            </a:p>
            <a:p>
              <a:pPr algn="ctr">
                <a:defRPr/>
              </a:pPr>
              <a:r>
                <a:rPr lang="ja-JP" altLang="en-US" sz="4000" dirty="0">
                  <a:solidFill>
                    <a:schemeClr val="bg1"/>
                  </a:solidFill>
                  <a:latin typeface="Arial Black"/>
                  <a:cs typeface="Arial Black"/>
                </a:rPr>
                <a:t>増加</a:t>
              </a:r>
              <a:endParaRPr lang="en-US" altLang="ja-JP" sz="4000" dirty="0">
                <a:solidFill>
                  <a:schemeClr val="bg1"/>
                </a:solidFill>
                <a:latin typeface="Arial Black"/>
                <a:cs typeface="Arial Black"/>
              </a:endParaRPr>
            </a:p>
          </p:txBody>
        </p:sp>
        <p:sp>
          <p:nvSpPr>
            <p:cNvPr id="27" name="右矢印 26"/>
            <p:cNvSpPr/>
            <p:nvPr/>
          </p:nvSpPr>
          <p:spPr>
            <a:xfrm rot="2673971" flipH="1" flipV="1">
              <a:off x="4697892" y="3646408"/>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右矢印 27"/>
            <p:cNvSpPr/>
            <p:nvPr/>
          </p:nvSpPr>
          <p:spPr>
            <a:xfrm rot="18926029" flipH="1">
              <a:off x="4697891" y="4261576"/>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右矢印 28"/>
            <p:cNvSpPr/>
            <p:nvPr/>
          </p:nvSpPr>
          <p:spPr>
            <a:xfrm rot="18926029" flipV="1">
              <a:off x="8231675" y="3646408"/>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矢印 29"/>
            <p:cNvSpPr/>
            <p:nvPr/>
          </p:nvSpPr>
          <p:spPr>
            <a:xfrm rot="2673971">
              <a:off x="8231674" y="4261576"/>
              <a:ext cx="211829" cy="34290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 name="タイトル 2"/>
          <p:cNvSpPr>
            <a:spLocks noGrp="1"/>
          </p:cNvSpPr>
          <p:nvPr>
            <p:ph type="title"/>
          </p:nvPr>
        </p:nvSpPr>
        <p:spPr/>
        <p:txBody>
          <a:bodyPr/>
          <a:lstStyle/>
          <a:p>
            <a:r>
              <a:rPr kumimoji="1" lang="ja-JP" altLang="en-US" dirty="0"/>
              <a:t>モバイルファースト・モバイルシフトの波</a:t>
            </a:r>
          </a:p>
        </p:txBody>
      </p:sp>
    </p:spTree>
    <p:extLst>
      <p:ext uri="{BB962C8B-B14F-4D97-AF65-F5344CB8AC3E}">
        <p14:creationId xmlns:p14="http://schemas.microsoft.com/office/powerpoint/2010/main" val="75959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Black" panose="020B0A04020102020204" pitchFamily="34" charset="0"/>
                <a:ea typeface="HGP創英角ｺﾞｼｯｸUB" pitchFamily="50" charset="-128"/>
                <a:cs typeface="Arial"/>
              </a:rPr>
              <a:t>クライアント</a:t>
            </a:r>
            <a:r>
              <a:rPr lang="ja-JP" altLang="en-US" sz="2400">
                <a:solidFill>
                  <a:srgbClr val="FFFFFF"/>
                </a:solidFill>
                <a:effectLst/>
                <a:latin typeface="Arial Black" panose="020B0A04020102020204" pitchFamily="34" charset="0"/>
                <a:ea typeface="HGP創英角ｺﾞｼｯｸUB" pitchFamily="50" charset="-128"/>
                <a:cs typeface="Arial"/>
              </a:rPr>
              <a:t>・プラットフォームに</a:t>
            </a:r>
            <a:endParaRPr lang="en-US" altLang="ja-JP" sz="2400">
              <a:solidFill>
                <a:srgbClr val="FFFFFF"/>
              </a:solidFill>
              <a:effectLst/>
              <a:latin typeface="Arial Black" panose="020B0A04020102020204" pitchFamily="34" charset="0"/>
              <a:ea typeface="HGP創英角ｺﾞｼｯｸUB" pitchFamily="50" charset="-128"/>
              <a:cs typeface="Arial"/>
            </a:endParaRPr>
          </a:p>
          <a:p>
            <a:pPr algn="r"/>
            <a:r>
              <a:rPr lang="ja-JP" altLang="en-US" sz="2400">
                <a:solidFill>
                  <a:srgbClr val="FFFFFF"/>
                </a:solidFill>
                <a:effectLst/>
                <a:latin typeface="Arial Black" panose="020B0A04020102020204" pitchFamily="34" charset="0"/>
                <a:ea typeface="HGP創英角ｺﾞｼｯｸUB" pitchFamily="50" charset="-128"/>
                <a:cs typeface="Arial"/>
              </a:rPr>
              <a:t>何が起きたのか</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27347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グループ化 64"/>
          <p:cNvGrpSpPr/>
          <p:nvPr/>
        </p:nvGrpSpPr>
        <p:grpSpPr>
          <a:xfrm>
            <a:off x="1061611" y="1845739"/>
            <a:ext cx="6832722" cy="714376"/>
            <a:chOff x="1071550" y="1845739"/>
            <a:chExt cx="6832722" cy="714376"/>
          </a:xfrm>
        </p:grpSpPr>
        <p:sp>
          <p:nvSpPr>
            <p:cNvPr id="4" name="正方形/長方形 3"/>
            <p:cNvSpPr>
              <a:spLocks noChangeArrowheads="1"/>
            </p:cNvSpPr>
            <p:nvPr/>
          </p:nvSpPr>
          <p:spPr bwMode="auto">
            <a:xfrm>
              <a:off x="1071550" y="2202927"/>
              <a:ext cx="4991733" cy="357188"/>
            </a:xfrm>
            <a:prstGeom prst="rect">
              <a:avLst/>
            </a:prstGeom>
            <a:solidFill>
              <a:schemeClr val="accent4">
                <a:lumMod val="75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PC/AT</a:t>
              </a:r>
              <a:endParaRPr kumimoji="0" lang="ja-JP" altLang="en-US" sz="1400">
                <a:solidFill>
                  <a:schemeClr val="bg1"/>
                </a:solidFill>
                <a:latin typeface="+mn-lt"/>
                <a:ea typeface="+mn-ea"/>
              </a:endParaRPr>
            </a:p>
          </p:txBody>
        </p:sp>
        <p:sp>
          <p:nvSpPr>
            <p:cNvPr id="5" name="正方形/長方形 10"/>
            <p:cNvSpPr>
              <a:spLocks noChangeArrowheads="1"/>
            </p:cNvSpPr>
            <p:nvPr/>
          </p:nvSpPr>
          <p:spPr bwMode="auto">
            <a:xfrm>
              <a:off x="6063295" y="2212975"/>
              <a:ext cx="1840977" cy="347140"/>
            </a:xfrm>
            <a:prstGeom prst="rect">
              <a:avLst/>
            </a:prstGeom>
            <a:solidFill>
              <a:schemeClr val="accent5"/>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dirty="0">
                  <a:solidFill>
                    <a:schemeClr val="bg1"/>
                  </a:solidFill>
                  <a:latin typeface="+mn-lt"/>
                  <a:ea typeface="+mn-ea"/>
                </a:rPr>
                <a:t>Mac</a:t>
              </a:r>
              <a:endParaRPr kumimoji="0" lang="ja-JP" altLang="en-US" sz="1400" dirty="0">
                <a:solidFill>
                  <a:schemeClr val="bg1"/>
                </a:solidFill>
                <a:latin typeface="+mn-lt"/>
                <a:ea typeface="+mn-ea"/>
              </a:endParaRPr>
            </a:p>
          </p:txBody>
        </p:sp>
        <p:sp>
          <p:nvSpPr>
            <p:cNvPr id="6" name="正方形/長方形 2"/>
            <p:cNvSpPr>
              <a:spLocks noChangeArrowheads="1"/>
            </p:cNvSpPr>
            <p:nvPr/>
          </p:nvSpPr>
          <p:spPr bwMode="auto">
            <a:xfrm>
              <a:off x="1071550" y="1845739"/>
              <a:ext cx="2920493" cy="357188"/>
            </a:xfrm>
            <a:prstGeom prst="rect">
              <a:avLst/>
            </a:prstGeom>
            <a:solidFill>
              <a:srgbClr val="4168A7"/>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Windows</a:t>
              </a:r>
              <a:endParaRPr kumimoji="0" lang="ja-JP" altLang="en-US" sz="1400">
                <a:solidFill>
                  <a:schemeClr val="bg1"/>
                </a:solidFill>
                <a:latin typeface="+mn-lt"/>
                <a:ea typeface="+mn-ea"/>
              </a:endParaRPr>
            </a:p>
          </p:txBody>
        </p:sp>
        <p:sp>
          <p:nvSpPr>
            <p:cNvPr id="7" name="正方形/長方形 6"/>
            <p:cNvSpPr>
              <a:spLocks noChangeArrowheads="1"/>
            </p:cNvSpPr>
            <p:nvPr/>
          </p:nvSpPr>
          <p:spPr bwMode="auto">
            <a:xfrm>
              <a:off x="3992043" y="1845739"/>
              <a:ext cx="2071240" cy="357188"/>
            </a:xfrm>
            <a:prstGeom prst="rect">
              <a:avLst/>
            </a:prstGeom>
            <a:solidFill>
              <a:srgbClr val="FF9933"/>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dirty="0">
                  <a:solidFill>
                    <a:schemeClr val="bg1"/>
                  </a:solidFill>
                  <a:latin typeface="+mn-lt"/>
                  <a:ea typeface="+mn-ea"/>
                </a:rPr>
                <a:t>Linux</a:t>
              </a:r>
              <a:endParaRPr kumimoji="0" lang="ja-JP" altLang="en-US" sz="1400" dirty="0">
                <a:solidFill>
                  <a:schemeClr val="bg1"/>
                </a:solidFill>
                <a:latin typeface="+mn-lt"/>
                <a:ea typeface="+mn-ea"/>
              </a:endParaRPr>
            </a:p>
          </p:txBody>
        </p:sp>
        <p:sp>
          <p:nvSpPr>
            <p:cNvPr id="8" name="正方形/長方形 10"/>
            <p:cNvSpPr>
              <a:spLocks noChangeArrowheads="1"/>
            </p:cNvSpPr>
            <p:nvPr/>
          </p:nvSpPr>
          <p:spPr bwMode="auto">
            <a:xfrm>
              <a:off x="6063284" y="1850203"/>
              <a:ext cx="1840988" cy="362772"/>
            </a:xfrm>
            <a:prstGeom prst="rect">
              <a:avLst/>
            </a:prstGeom>
            <a:solidFill>
              <a:schemeClr val="accent1">
                <a:lumMod val="50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MacOS</a:t>
              </a:r>
              <a:endParaRPr kumimoji="0" lang="ja-JP" altLang="en-US" sz="1400" dirty="0">
                <a:solidFill>
                  <a:schemeClr val="bg1"/>
                </a:solidFill>
                <a:latin typeface="+mn-lt"/>
                <a:ea typeface="+mn-ea"/>
              </a:endParaRPr>
            </a:p>
          </p:txBody>
        </p:sp>
      </p:grpSp>
      <p:sp>
        <p:nvSpPr>
          <p:cNvPr id="9" name="下矢印吹き出し 8"/>
          <p:cNvSpPr/>
          <p:nvPr/>
        </p:nvSpPr>
        <p:spPr bwMode="auto">
          <a:xfrm>
            <a:off x="4016398"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 name="下矢印吹き出し 9"/>
          <p:cNvSpPr/>
          <p:nvPr/>
        </p:nvSpPr>
        <p:spPr bwMode="auto">
          <a:xfrm>
            <a:off x="4373585"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 name="下矢印吹き出し 10"/>
          <p:cNvSpPr/>
          <p:nvPr/>
        </p:nvSpPr>
        <p:spPr bwMode="auto">
          <a:xfrm>
            <a:off x="2133172"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2" name="下矢印吹き出し 11"/>
          <p:cNvSpPr/>
          <p:nvPr/>
        </p:nvSpPr>
        <p:spPr bwMode="auto">
          <a:xfrm>
            <a:off x="2490358"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 name="下矢印吹き出し 12"/>
          <p:cNvSpPr/>
          <p:nvPr/>
        </p:nvSpPr>
        <p:spPr bwMode="auto">
          <a:xfrm>
            <a:off x="2847545"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4" name="下矢印吹き出し 13"/>
          <p:cNvSpPr/>
          <p:nvPr/>
        </p:nvSpPr>
        <p:spPr bwMode="auto">
          <a:xfrm>
            <a:off x="6138934" y="141711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5" name="下矢印吹き出し 14"/>
          <p:cNvSpPr/>
          <p:nvPr/>
        </p:nvSpPr>
        <p:spPr bwMode="auto">
          <a:xfrm>
            <a:off x="6496121" y="141711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6" name="下矢印吹き出し 15"/>
          <p:cNvSpPr/>
          <p:nvPr/>
        </p:nvSpPr>
        <p:spPr bwMode="auto">
          <a:xfrm>
            <a:off x="1061600"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7" name="下矢印吹き出し 16"/>
          <p:cNvSpPr/>
          <p:nvPr/>
        </p:nvSpPr>
        <p:spPr bwMode="auto">
          <a:xfrm>
            <a:off x="1418787"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8" name="下矢印吹き出し 17"/>
          <p:cNvSpPr/>
          <p:nvPr/>
        </p:nvSpPr>
        <p:spPr bwMode="auto">
          <a:xfrm>
            <a:off x="1775974" y="1417113"/>
            <a:ext cx="285749" cy="500063"/>
          </a:xfrm>
          <a:prstGeom prst="downArrowCallout">
            <a:avLst>
              <a:gd name="adj1" fmla="val 50000"/>
              <a:gd name="adj2" fmla="val 25000"/>
              <a:gd name="adj3" fmla="val 34143"/>
              <a:gd name="adj4" fmla="val 82116"/>
            </a:avLst>
          </a:prstGeom>
          <a:solidFill>
            <a:schemeClr val="accent1">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9" name="下矢印吹き出し 18"/>
          <p:cNvSpPr/>
          <p:nvPr/>
        </p:nvSpPr>
        <p:spPr bwMode="auto">
          <a:xfrm>
            <a:off x="6905103" y="140259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20" name="下矢印吹き出し 19"/>
          <p:cNvSpPr/>
          <p:nvPr/>
        </p:nvSpPr>
        <p:spPr bwMode="auto">
          <a:xfrm>
            <a:off x="7262290" y="1402593"/>
            <a:ext cx="285749" cy="500063"/>
          </a:xfrm>
          <a:prstGeom prst="downArrowCallout">
            <a:avLst>
              <a:gd name="adj1" fmla="val 50000"/>
              <a:gd name="adj2" fmla="val 25000"/>
              <a:gd name="adj3" fmla="val 34143"/>
              <a:gd name="adj4" fmla="val 82116"/>
            </a:avLst>
          </a:prstGeom>
          <a:solidFill>
            <a:schemeClr val="accent5">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21" name="下矢印吹き出し 20"/>
          <p:cNvSpPr/>
          <p:nvPr/>
        </p:nvSpPr>
        <p:spPr bwMode="auto">
          <a:xfrm>
            <a:off x="4760137"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22" name="下矢印吹き出し 21"/>
          <p:cNvSpPr/>
          <p:nvPr/>
        </p:nvSpPr>
        <p:spPr bwMode="auto">
          <a:xfrm>
            <a:off x="5117324" y="1417113"/>
            <a:ext cx="285749" cy="500063"/>
          </a:xfrm>
          <a:prstGeom prst="downArrowCallout">
            <a:avLst>
              <a:gd name="adj1" fmla="val 50000"/>
              <a:gd name="adj2" fmla="val 25000"/>
              <a:gd name="adj3" fmla="val 34143"/>
              <a:gd name="adj4" fmla="val 82116"/>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43" name="AutoShape 3"/>
          <p:cNvSpPr>
            <a:spLocks noChangeArrowheads="1"/>
          </p:cNvSpPr>
          <p:nvPr/>
        </p:nvSpPr>
        <p:spPr bwMode="auto">
          <a:xfrm>
            <a:off x="1074122" y="2644127"/>
            <a:ext cx="6820211" cy="331869"/>
          </a:xfrm>
          <a:prstGeom prst="wedgeRoundRectCallout">
            <a:avLst>
              <a:gd name="adj1" fmla="val -9206"/>
              <a:gd name="adj2" fmla="val -84334"/>
              <a:gd name="adj3" fmla="val 16667"/>
            </a:avLst>
          </a:prstGeom>
          <a:solidFill>
            <a:schemeClr val="accent6">
              <a:lumMod val="75000"/>
            </a:schemeClr>
          </a:solidFill>
          <a:ln w="25400" algn="ctr">
            <a:noFill/>
            <a:miter lim="800000"/>
            <a:headEnd/>
            <a:tailEnd/>
          </a:ln>
          <a:effectLst>
            <a:outerShdw blurRad="50800" dist="38100" dir="2700000" algn="tl" rotWithShape="0">
              <a:prstClr val="black">
                <a:alpha val="40000"/>
              </a:prstClr>
            </a:outerShdw>
          </a:effectLst>
        </p:spPr>
        <p:txBody>
          <a:bodyPr anchor="ctr"/>
          <a:lstStyle/>
          <a:p>
            <a:pPr algn="ctr">
              <a:spcBef>
                <a:spcPct val="20000"/>
              </a:spcBef>
            </a:pPr>
            <a:r>
              <a:rPr kumimoji="0" lang="ja-JP" altLang="en-US" sz="1200" dirty="0">
                <a:solidFill>
                  <a:srgbClr val="FFFFFF"/>
                </a:solidFill>
                <a:latin typeface="+mn-ea"/>
                <a:ea typeface="+mn-ea"/>
                <a:cs typeface="Arial" charset="0"/>
              </a:rPr>
              <a:t>クライアント毎に専用のプログラム </a:t>
            </a:r>
            <a:r>
              <a:rPr kumimoji="0" lang="en-US" altLang="ja-JP" sz="1200" dirty="0">
                <a:solidFill>
                  <a:srgbClr val="FFFFFF"/>
                </a:solidFill>
                <a:latin typeface="+mn-ea"/>
                <a:ea typeface="+mn-ea"/>
                <a:cs typeface="Arial" charset="0"/>
              </a:rPr>
              <a:t>(</a:t>
            </a:r>
            <a:r>
              <a:rPr kumimoji="0" lang="ja-JP" altLang="en-US" sz="1200" dirty="0">
                <a:solidFill>
                  <a:srgbClr val="FFFFFF"/>
                </a:solidFill>
                <a:latin typeface="+mn-ea"/>
                <a:ea typeface="+mn-ea"/>
                <a:cs typeface="Arial" charset="0"/>
              </a:rPr>
              <a:t>ネイティブアプリ</a:t>
            </a:r>
            <a:r>
              <a:rPr kumimoji="0" lang="en-US" altLang="ja-JP" sz="1200" dirty="0">
                <a:solidFill>
                  <a:srgbClr val="FFFFFF"/>
                </a:solidFill>
                <a:latin typeface="+mn-ea"/>
                <a:ea typeface="+mn-ea"/>
                <a:cs typeface="Arial" charset="0"/>
              </a:rPr>
              <a:t>) </a:t>
            </a:r>
            <a:r>
              <a:rPr kumimoji="0" lang="ja-JP" altLang="en-US" sz="1200" dirty="0">
                <a:solidFill>
                  <a:srgbClr val="FFFFFF"/>
                </a:solidFill>
                <a:latin typeface="+mn-ea"/>
                <a:ea typeface="+mn-ea"/>
                <a:cs typeface="Arial" charset="0"/>
              </a:rPr>
              <a:t>を用意する必要があり、開発効率が良くない</a:t>
            </a:r>
          </a:p>
        </p:txBody>
      </p:sp>
      <p:sp>
        <p:nvSpPr>
          <p:cNvPr id="2" name="タイトル 1"/>
          <p:cNvSpPr>
            <a:spLocks noGrp="1"/>
          </p:cNvSpPr>
          <p:nvPr>
            <p:ph type="title"/>
          </p:nvPr>
        </p:nvSpPr>
        <p:spPr/>
        <p:txBody>
          <a:bodyPr/>
          <a:lstStyle/>
          <a:p>
            <a:r>
              <a:rPr lang="ja-JP" altLang="ja-JP" dirty="0"/>
              <a:t>クライアント・プラットフォーム</a:t>
            </a:r>
            <a:endParaRPr kumimoji="1" lang="ja-JP" altLang="en-US" dirty="0"/>
          </a:p>
        </p:txBody>
      </p:sp>
      <p:grpSp>
        <p:nvGrpSpPr>
          <p:cNvPr id="68" name="グループ化 67"/>
          <p:cNvGrpSpPr/>
          <p:nvPr/>
        </p:nvGrpSpPr>
        <p:grpSpPr>
          <a:xfrm>
            <a:off x="1075941" y="4342871"/>
            <a:ext cx="6841132" cy="1071564"/>
            <a:chOff x="1085880" y="4342871"/>
            <a:chExt cx="6841132" cy="1071564"/>
          </a:xfrm>
        </p:grpSpPr>
        <p:sp>
          <p:nvSpPr>
            <p:cNvPr id="45" name="正方形/長方形 2"/>
            <p:cNvSpPr>
              <a:spLocks noChangeArrowheads="1"/>
            </p:cNvSpPr>
            <p:nvPr/>
          </p:nvSpPr>
          <p:spPr bwMode="auto">
            <a:xfrm>
              <a:off x="1085880" y="5057247"/>
              <a:ext cx="6200690" cy="357188"/>
            </a:xfrm>
            <a:prstGeom prst="rect">
              <a:avLst/>
            </a:prstGeom>
            <a:solidFill>
              <a:schemeClr val="accent4">
                <a:lumMod val="75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PC/AT</a:t>
              </a:r>
              <a:endParaRPr kumimoji="0" lang="ja-JP" altLang="en-US" sz="1400">
                <a:solidFill>
                  <a:schemeClr val="bg1"/>
                </a:solidFill>
                <a:latin typeface="+mn-lt"/>
                <a:ea typeface="+mn-ea"/>
              </a:endParaRPr>
            </a:p>
          </p:txBody>
        </p:sp>
        <p:sp>
          <p:nvSpPr>
            <p:cNvPr id="46" name="正方形/長方形 10"/>
            <p:cNvSpPr>
              <a:spLocks noChangeArrowheads="1"/>
            </p:cNvSpPr>
            <p:nvPr/>
          </p:nvSpPr>
          <p:spPr bwMode="auto">
            <a:xfrm>
              <a:off x="7286581" y="5057247"/>
              <a:ext cx="640431" cy="357188"/>
            </a:xfrm>
            <a:prstGeom prst="rect">
              <a:avLst/>
            </a:prstGeom>
            <a:solidFill>
              <a:schemeClr val="accent5"/>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dirty="0">
                  <a:solidFill>
                    <a:schemeClr val="bg1"/>
                  </a:solidFill>
                  <a:latin typeface="+mn-lt"/>
                  <a:ea typeface="+mn-ea"/>
                </a:rPr>
                <a:t>Mac</a:t>
              </a:r>
              <a:endParaRPr kumimoji="0" lang="ja-JP" altLang="en-US" sz="1100" dirty="0">
                <a:solidFill>
                  <a:schemeClr val="bg1"/>
                </a:solidFill>
                <a:latin typeface="+mn-lt"/>
                <a:ea typeface="+mn-ea"/>
              </a:endParaRPr>
            </a:p>
          </p:txBody>
        </p:sp>
        <p:sp>
          <p:nvSpPr>
            <p:cNvPr id="47" name="正方形/長方形 2"/>
            <p:cNvSpPr>
              <a:spLocks noChangeArrowheads="1"/>
            </p:cNvSpPr>
            <p:nvPr/>
          </p:nvSpPr>
          <p:spPr bwMode="auto">
            <a:xfrm>
              <a:off x="1085880" y="4700059"/>
              <a:ext cx="5720270" cy="357188"/>
            </a:xfrm>
            <a:prstGeom prst="rect">
              <a:avLst/>
            </a:prstGeom>
            <a:solidFill>
              <a:srgbClr val="4168A7"/>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400">
                  <a:solidFill>
                    <a:schemeClr val="bg1"/>
                  </a:solidFill>
                  <a:latin typeface="+mn-lt"/>
                  <a:ea typeface="+mn-ea"/>
                </a:rPr>
                <a:t>Windows</a:t>
              </a:r>
              <a:endParaRPr kumimoji="0" lang="ja-JP" altLang="en-US" sz="1400">
                <a:solidFill>
                  <a:schemeClr val="bg1"/>
                </a:solidFill>
                <a:latin typeface="+mn-lt"/>
                <a:ea typeface="+mn-ea"/>
              </a:endParaRPr>
            </a:p>
          </p:txBody>
        </p:sp>
        <p:sp>
          <p:nvSpPr>
            <p:cNvPr id="48" name="正方形/長方形 6"/>
            <p:cNvSpPr>
              <a:spLocks noChangeArrowheads="1"/>
            </p:cNvSpPr>
            <p:nvPr/>
          </p:nvSpPr>
          <p:spPr bwMode="auto">
            <a:xfrm>
              <a:off x="6806150" y="4700059"/>
              <a:ext cx="506656" cy="357188"/>
            </a:xfrm>
            <a:prstGeom prst="rect">
              <a:avLst/>
            </a:prstGeom>
            <a:solidFill>
              <a:srgbClr val="FF9933"/>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dirty="0">
                  <a:solidFill>
                    <a:schemeClr val="bg1"/>
                  </a:solidFill>
                  <a:latin typeface="+mn-lt"/>
                  <a:ea typeface="+mn-ea"/>
                </a:rPr>
                <a:t>Linux</a:t>
              </a:r>
              <a:endParaRPr kumimoji="0" lang="ja-JP" altLang="en-US" sz="1100" dirty="0">
                <a:solidFill>
                  <a:schemeClr val="bg1"/>
                </a:solidFill>
                <a:latin typeface="+mn-lt"/>
                <a:ea typeface="+mn-ea"/>
              </a:endParaRPr>
            </a:p>
          </p:txBody>
        </p:sp>
        <p:sp>
          <p:nvSpPr>
            <p:cNvPr id="49" name="正方形/長方形 10"/>
            <p:cNvSpPr>
              <a:spLocks noChangeArrowheads="1"/>
            </p:cNvSpPr>
            <p:nvPr/>
          </p:nvSpPr>
          <p:spPr bwMode="auto">
            <a:xfrm>
              <a:off x="7286570" y="4700059"/>
              <a:ext cx="640431" cy="362772"/>
            </a:xfrm>
            <a:prstGeom prst="rect">
              <a:avLst/>
            </a:prstGeom>
            <a:solidFill>
              <a:schemeClr val="accent1">
                <a:lumMod val="50000"/>
              </a:schemeClr>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en-US" altLang="ja-JP" sz="1100">
                  <a:solidFill>
                    <a:schemeClr val="bg1"/>
                  </a:solidFill>
                  <a:latin typeface="+mn-lt"/>
                  <a:ea typeface="+mn-ea"/>
                </a:rPr>
                <a:t>MacOS</a:t>
              </a:r>
              <a:endParaRPr kumimoji="0" lang="ja-JP" altLang="en-US" sz="1100" dirty="0">
                <a:solidFill>
                  <a:schemeClr val="bg1"/>
                </a:solidFill>
                <a:latin typeface="+mn-lt"/>
                <a:ea typeface="+mn-ea"/>
              </a:endParaRPr>
            </a:p>
          </p:txBody>
        </p:sp>
        <p:sp>
          <p:nvSpPr>
            <p:cNvPr id="66" name="正方形/長方形 2"/>
            <p:cNvSpPr>
              <a:spLocks noChangeArrowheads="1"/>
            </p:cNvSpPr>
            <p:nvPr/>
          </p:nvSpPr>
          <p:spPr bwMode="auto">
            <a:xfrm>
              <a:off x="1085880" y="4342871"/>
              <a:ext cx="6841132" cy="357188"/>
            </a:xfrm>
            <a:prstGeom prst="rect">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kumimoji="0" lang="ja-JP" altLang="en-US" sz="1400" dirty="0">
                  <a:solidFill>
                    <a:schemeClr val="bg1"/>
                  </a:solidFill>
                  <a:latin typeface="+mn-lt"/>
                  <a:ea typeface="+mn-ea"/>
                </a:rPr>
                <a:t>プラットフォームを抽象化する層</a:t>
              </a:r>
            </a:p>
          </p:txBody>
        </p:sp>
      </p:grpSp>
      <p:sp>
        <p:nvSpPr>
          <p:cNvPr id="50" name="下矢印吹き出し 49"/>
          <p:cNvSpPr/>
          <p:nvPr/>
        </p:nvSpPr>
        <p:spPr bwMode="auto">
          <a:xfrm>
            <a:off x="2166615"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1" name="下矢印吹き出し 50"/>
          <p:cNvSpPr/>
          <p:nvPr/>
        </p:nvSpPr>
        <p:spPr bwMode="auto">
          <a:xfrm>
            <a:off x="2523801"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2" name="下矢印吹き出し 51"/>
          <p:cNvSpPr/>
          <p:nvPr/>
        </p:nvSpPr>
        <p:spPr bwMode="auto">
          <a:xfrm>
            <a:off x="2880988"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3" name="下矢印吹き出し 52"/>
          <p:cNvSpPr/>
          <p:nvPr/>
        </p:nvSpPr>
        <p:spPr bwMode="auto">
          <a:xfrm>
            <a:off x="109504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4" name="下矢印吹き出し 53"/>
          <p:cNvSpPr/>
          <p:nvPr/>
        </p:nvSpPr>
        <p:spPr bwMode="auto">
          <a:xfrm>
            <a:off x="1452230"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5" name="下矢印吹き出し 54"/>
          <p:cNvSpPr/>
          <p:nvPr/>
        </p:nvSpPr>
        <p:spPr bwMode="auto">
          <a:xfrm>
            <a:off x="1809417"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6" name="下矢印吹き出し 55"/>
          <p:cNvSpPr/>
          <p:nvPr/>
        </p:nvSpPr>
        <p:spPr bwMode="auto">
          <a:xfrm>
            <a:off x="3233732"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7" name="下矢印吹き出し 56"/>
          <p:cNvSpPr/>
          <p:nvPr/>
        </p:nvSpPr>
        <p:spPr bwMode="auto">
          <a:xfrm>
            <a:off x="3590919"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8" name="下矢印吹き出し 57"/>
          <p:cNvSpPr/>
          <p:nvPr/>
        </p:nvSpPr>
        <p:spPr bwMode="auto">
          <a:xfrm>
            <a:off x="3933826"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9" name="下矢印吹き出し 58"/>
          <p:cNvSpPr/>
          <p:nvPr/>
        </p:nvSpPr>
        <p:spPr bwMode="auto">
          <a:xfrm>
            <a:off x="429101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0" name="下矢印吹き出し 59"/>
          <p:cNvSpPr/>
          <p:nvPr/>
        </p:nvSpPr>
        <p:spPr bwMode="auto">
          <a:xfrm>
            <a:off x="4643757"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1" name="下矢印吹き出し 60"/>
          <p:cNvSpPr/>
          <p:nvPr/>
        </p:nvSpPr>
        <p:spPr bwMode="auto">
          <a:xfrm>
            <a:off x="5000944"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2" name="下矢印吹き出し 61"/>
          <p:cNvSpPr/>
          <p:nvPr/>
        </p:nvSpPr>
        <p:spPr bwMode="auto">
          <a:xfrm>
            <a:off x="5376879"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3" name="下矢印吹き出し 62"/>
          <p:cNvSpPr/>
          <p:nvPr/>
        </p:nvSpPr>
        <p:spPr bwMode="auto">
          <a:xfrm>
            <a:off x="5729623"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4" name="下矢印吹き出し 63"/>
          <p:cNvSpPr/>
          <p:nvPr/>
        </p:nvSpPr>
        <p:spPr bwMode="auto">
          <a:xfrm>
            <a:off x="6086810" y="3908661"/>
            <a:ext cx="285749" cy="500063"/>
          </a:xfrm>
          <a:prstGeom prst="downArrowCallout">
            <a:avLst>
              <a:gd name="adj1" fmla="val 50000"/>
              <a:gd name="adj2" fmla="val 25000"/>
              <a:gd name="adj3" fmla="val 34143"/>
              <a:gd name="adj4" fmla="val 82116"/>
            </a:avLst>
          </a:prstGeom>
          <a:solidFill>
            <a:schemeClr val="accent2">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7" name="AutoShape 3"/>
          <p:cNvSpPr>
            <a:spLocks noChangeArrowheads="1"/>
          </p:cNvSpPr>
          <p:nvPr/>
        </p:nvSpPr>
        <p:spPr bwMode="auto">
          <a:xfrm>
            <a:off x="1095054" y="5502773"/>
            <a:ext cx="6820211" cy="331869"/>
          </a:xfrm>
          <a:prstGeom prst="wedgeRoundRectCallout">
            <a:avLst>
              <a:gd name="adj1" fmla="val -9206"/>
              <a:gd name="adj2" fmla="val -84334"/>
              <a:gd name="adj3" fmla="val 16667"/>
            </a:avLst>
          </a:prstGeom>
          <a:solidFill>
            <a:schemeClr val="accent6">
              <a:lumMod val="75000"/>
            </a:schemeClr>
          </a:solidFill>
          <a:ln w="25400" algn="ctr">
            <a:noFill/>
            <a:miter lim="800000"/>
            <a:headEnd/>
            <a:tailEnd/>
          </a:ln>
          <a:effectLst>
            <a:outerShdw blurRad="50800" dist="38100" dir="2700000" algn="tl" rotWithShape="0">
              <a:prstClr val="black">
                <a:alpha val="40000"/>
              </a:prstClr>
            </a:outerShdw>
          </a:effectLst>
        </p:spPr>
        <p:txBody>
          <a:bodyPr anchor="ctr"/>
          <a:lstStyle/>
          <a:p>
            <a:pPr algn="ctr">
              <a:spcBef>
                <a:spcPct val="20000"/>
              </a:spcBef>
            </a:pPr>
            <a:r>
              <a:rPr kumimoji="0" lang="ja-JP" altLang="en-US" sz="1200" dirty="0">
                <a:solidFill>
                  <a:srgbClr val="FFFFFF"/>
                </a:solidFill>
                <a:latin typeface="+mn-ea"/>
                <a:cs typeface="Arial" charset="0"/>
              </a:rPr>
              <a:t>ひとつのプログラムコードで全てのプラットフォームに対応、コストを最少化して売上を最大化できる</a:t>
            </a:r>
            <a:endParaRPr kumimoji="0" lang="ja-JP" altLang="en-US" sz="1200" dirty="0">
              <a:solidFill>
                <a:srgbClr val="FFFFFF"/>
              </a:solidFill>
              <a:latin typeface="+mn-ea"/>
              <a:ea typeface="+mn-ea"/>
              <a:cs typeface="Arial" charset="0"/>
            </a:endParaRPr>
          </a:p>
        </p:txBody>
      </p:sp>
      <p:sp>
        <p:nvSpPr>
          <p:cNvPr id="3" name="四角形吹き出し 2"/>
          <p:cNvSpPr/>
          <p:nvPr/>
        </p:nvSpPr>
        <p:spPr>
          <a:xfrm>
            <a:off x="6629397" y="3488635"/>
            <a:ext cx="2226366" cy="420026"/>
          </a:xfrm>
          <a:prstGeom prst="wedgeRectCallout">
            <a:avLst>
              <a:gd name="adj1" fmla="val -7738"/>
              <a:gd name="adj2" fmla="val 192647"/>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Web</a:t>
            </a:r>
            <a:r>
              <a:rPr kumimoji="1" lang="ja-JP" altLang="en-US">
                <a:solidFill>
                  <a:srgbClr val="FFFFFF"/>
                </a:solidFill>
                <a:latin typeface="ＭＳ Ｐゴシック"/>
                <a:ea typeface="ＭＳ Ｐゴシック"/>
                <a:cs typeface="ＭＳ Ｐゴシック"/>
              </a:rPr>
              <a:t>ブラウザー</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42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0-#ppt_h/2"/>
                                          </p:val>
                                        </p:tav>
                                        <p:tav tm="100000">
                                          <p:val>
                                            <p:strVal val="#ppt_y"/>
                                          </p:val>
                                        </p:tav>
                                      </p:tavLst>
                                    </p:anim>
                                  </p:childTnLst>
                                </p:cTn>
                              </p:par>
                              <p:par>
                                <p:cTn id="56" presetID="2" presetClass="entr" presetSubtype="1"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ppt_x"/>
                                          </p:val>
                                        </p:tav>
                                        <p:tav tm="100000">
                                          <p:val>
                                            <p:strVal val="#ppt_x"/>
                                          </p:val>
                                        </p:tav>
                                      </p:tavLst>
                                    </p:anim>
                                    <p:anim calcmode="lin" valueType="num">
                                      <p:cBhvr additive="base">
                                        <p:cTn id="59" dur="500" fill="hold"/>
                                        <p:tgtEl>
                                          <p:spTgt spid="20"/>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0-#ppt_h/2"/>
                                          </p:val>
                                        </p:tav>
                                        <p:tav tm="100000">
                                          <p:val>
                                            <p:strVal val="#ppt_y"/>
                                          </p:val>
                                        </p:tav>
                                      </p:tavLst>
                                    </p:anim>
                                  </p:childTnLst>
                                </p:cTn>
                              </p:par>
                              <p:par>
                                <p:cTn id="64" presetID="2" presetClass="entr" presetSubtype="1"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up)">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p:cTn id="77" dur="500" fill="hold"/>
                                        <p:tgtEl>
                                          <p:spTgt spid="68"/>
                                        </p:tgtEl>
                                        <p:attrNameLst>
                                          <p:attrName>ppt_w</p:attrName>
                                        </p:attrNameLst>
                                      </p:cBhvr>
                                      <p:tavLst>
                                        <p:tav tm="0">
                                          <p:val>
                                            <p:fltVal val="0"/>
                                          </p:val>
                                        </p:tav>
                                        <p:tav tm="100000">
                                          <p:val>
                                            <p:strVal val="#ppt_w"/>
                                          </p:val>
                                        </p:tav>
                                      </p:tavLst>
                                    </p:anim>
                                    <p:anim calcmode="lin" valueType="num">
                                      <p:cBhvr>
                                        <p:cTn id="78" dur="500" fill="hold"/>
                                        <p:tgtEl>
                                          <p:spTgt spid="68"/>
                                        </p:tgtEl>
                                        <p:attrNameLst>
                                          <p:attrName>ppt_h</p:attrName>
                                        </p:attrNameLst>
                                      </p:cBhvr>
                                      <p:tavLst>
                                        <p:tav tm="0">
                                          <p:val>
                                            <p:fltVal val="0"/>
                                          </p:val>
                                        </p:tav>
                                        <p:tav tm="100000">
                                          <p:val>
                                            <p:strVal val="#ppt_h"/>
                                          </p:val>
                                        </p:tav>
                                      </p:tavLst>
                                    </p:anim>
                                    <p:animEffect transition="in" filter="fade">
                                      <p:cBhvr>
                                        <p:cTn id="79" dur="500"/>
                                        <p:tgtEl>
                                          <p:spTgt spid="6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1"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500" fill="hold"/>
                                        <p:tgtEl>
                                          <p:spTgt spid="50"/>
                                        </p:tgtEl>
                                        <p:attrNameLst>
                                          <p:attrName>ppt_x</p:attrName>
                                        </p:attrNameLst>
                                      </p:cBhvr>
                                      <p:tavLst>
                                        <p:tav tm="0">
                                          <p:val>
                                            <p:strVal val="#ppt_x"/>
                                          </p:val>
                                        </p:tav>
                                        <p:tav tm="100000">
                                          <p:val>
                                            <p:strVal val="#ppt_x"/>
                                          </p:val>
                                        </p:tav>
                                      </p:tavLst>
                                    </p:anim>
                                    <p:anim calcmode="lin" valueType="num">
                                      <p:cBhvr additive="base">
                                        <p:cTn id="85" dur="500" fill="hold"/>
                                        <p:tgtEl>
                                          <p:spTgt spid="50"/>
                                        </p:tgtEl>
                                        <p:attrNameLst>
                                          <p:attrName>ppt_y</p:attrName>
                                        </p:attrNameLst>
                                      </p:cBhvr>
                                      <p:tavLst>
                                        <p:tav tm="0">
                                          <p:val>
                                            <p:strVal val="0-#ppt_h/2"/>
                                          </p:val>
                                        </p:tav>
                                        <p:tav tm="100000">
                                          <p:val>
                                            <p:strVal val="#ppt_y"/>
                                          </p:val>
                                        </p:tav>
                                      </p:tavLst>
                                    </p:anim>
                                  </p:childTnLst>
                                </p:cTn>
                              </p:par>
                              <p:par>
                                <p:cTn id="86" presetID="2" presetClass="entr" presetSubtype="1"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additive="base">
                                        <p:cTn id="88" dur="500" fill="hold"/>
                                        <p:tgtEl>
                                          <p:spTgt spid="51"/>
                                        </p:tgtEl>
                                        <p:attrNameLst>
                                          <p:attrName>ppt_x</p:attrName>
                                        </p:attrNameLst>
                                      </p:cBhvr>
                                      <p:tavLst>
                                        <p:tav tm="0">
                                          <p:val>
                                            <p:strVal val="#ppt_x"/>
                                          </p:val>
                                        </p:tav>
                                        <p:tav tm="100000">
                                          <p:val>
                                            <p:strVal val="#ppt_x"/>
                                          </p:val>
                                        </p:tav>
                                      </p:tavLst>
                                    </p:anim>
                                    <p:anim calcmode="lin" valueType="num">
                                      <p:cBhvr additive="base">
                                        <p:cTn id="89" dur="500" fill="hold"/>
                                        <p:tgtEl>
                                          <p:spTgt spid="51"/>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anim calcmode="lin" valueType="num">
                                      <p:cBhvr additive="base">
                                        <p:cTn id="92" dur="500" fill="hold"/>
                                        <p:tgtEl>
                                          <p:spTgt spid="52"/>
                                        </p:tgtEl>
                                        <p:attrNameLst>
                                          <p:attrName>ppt_x</p:attrName>
                                        </p:attrNameLst>
                                      </p:cBhvr>
                                      <p:tavLst>
                                        <p:tav tm="0">
                                          <p:val>
                                            <p:strVal val="#ppt_x"/>
                                          </p:val>
                                        </p:tav>
                                        <p:tav tm="100000">
                                          <p:val>
                                            <p:strVal val="#ppt_x"/>
                                          </p:val>
                                        </p:tav>
                                      </p:tavLst>
                                    </p:anim>
                                    <p:anim calcmode="lin" valueType="num">
                                      <p:cBhvr additive="base">
                                        <p:cTn id="93" dur="500" fill="hold"/>
                                        <p:tgtEl>
                                          <p:spTgt spid="52"/>
                                        </p:tgtEl>
                                        <p:attrNameLst>
                                          <p:attrName>ppt_y</p:attrName>
                                        </p:attrNameLst>
                                      </p:cBhvr>
                                      <p:tavLst>
                                        <p:tav tm="0">
                                          <p:val>
                                            <p:strVal val="0-#ppt_h/2"/>
                                          </p:val>
                                        </p:tav>
                                        <p:tav tm="100000">
                                          <p:val>
                                            <p:strVal val="#ppt_y"/>
                                          </p:val>
                                        </p:tav>
                                      </p:tavLst>
                                    </p:anim>
                                  </p:childTnLst>
                                </p:cTn>
                              </p:par>
                              <p:par>
                                <p:cTn id="94" presetID="2" presetClass="entr" presetSubtype="1" fill="hold" grpId="0" nodeType="with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ppt_x"/>
                                          </p:val>
                                        </p:tav>
                                        <p:tav tm="100000">
                                          <p:val>
                                            <p:strVal val="#ppt_x"/>
                                          </p:val>
                                        </p:tav>
                                      </p:tavLst>
                                    </p:anim>
                                    <p:anim calcmode="lin" valueType="num">
                                      <p:cBhvr additive="base">
                                        <p:cTn id="97" dur="500" fill="hold"/>
                                        <p:tgtEl>
                                          <p:spTgt spid="53"/>
                                        </p:tgtEl>
                                        <p:attrNameLst>
                                          <p:attrName>ppt_y</p:attrName>
                                        </p:attrNameLst>
                                      </p:cBhvr>
                                      <p:tavLst>
                                        <p:tav tm="0">
                                          <p:val>
                                            <p:strVal val="0-#ppt_h/2"/>
                                          </p:val>
                                        </p:tav>
                                        <p:tav tm="100000">
                                          <p:val>
                                            <p:strVal val="#ppt_y"/>
                                          </p:val>
                                        </p:tav>
                                      </p:tavLst>
                                    </p:anim>
                                  </p:childTnLst>
                                </p:cTn>
                              </p:par>
                              <p:par>
                                <p:cTn id="98" presetID="2" presetClass="entr" presetSubtype="1"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 calcmode="lin" valueType="num">
                                      <p:cBhvr additive="base">
                                        <p:cTn id="100" dur="500" fill="hold"/>
                                        <p:tgtEl>
                                          <p:spTgt spid="54"/>
                                        </p:tgtEl>
                                        <p:attrNameLst>
                                          <p:attrName>ppt_x</p:attrName>
                                        </p:attrNameLst>
                                      </p:cBhvr>
                                      <p:tavLst>
                                        <p:tav tm="0">
                                          <p:val>
                                            <p:strVal val="#ppt_x"/>
                                          </p:val>
                                        </p:tav>
                                        <p:tav tm="100000">
                                          <p:val>
                                            <p:strVal val="#ppt_x"/>
                                          </p:val>
                                        </p:tav>
                                      </p:tavLst>
                                    </p:anim>
                                    <p:anim calcmode="lin" valueType="num">
                                      <p:cBhvr additive="base">
                                        <p:cTn id="101" dur="500" fill="hold"/>
                                        <p:tgtEl>
                                          <p:spTgt spid="54"/>
                                        </p:tgtEl>
                                        <p:attrNameLst>
                                          <p:attrName>ppt_y</p:attrName>
                                        </p:attrNameLst>
                                      </p:cBhvr>
                                      <p:tavLst>
                                        <p:tav tm="0">
                                          <p:val>
                                            <p:strVal val="0-#ppt_h/2"/>
                                          </p:val>
                                        </p:tav>
                                        <p:tav tm="100000">
                                          <p:val>
                                            <p:strVal val="#ppt_y"/>
                                          </p:val>
                                        </p:tav>
                                      </p:tavLst>
                                    </p:anim>
                                  </p:childTnLst>
                                </p:cTn>
                              </p:par>
                              <p:par>
                                <p:cTn id="102" presetID="2" presetClass="entr" presetSubtype="1"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 calcmode="lin" valueType="num">
                                      <p:cBhvr additive="base">
                                        <p:cTn id="104" dur="500" fill="hold"/>
                                        <p:tgtEl>
                                          <p:spTgt spid="55"/>
                                        </p:tgtEl>
                                        <p:attrNameLst>
                                          <p:attrName>ppt_x</p:attrName>
                                        </p:attrNameLst>
                                      </p:cBhvr>
                                      <p:tavLst>
                                        <p:tav tm="0">
                                          <p:val>
                                            <p:strVal val="#ppt_x"/>
                                          </p:val>
                                        </p:tav>
                                        <p:tav tm="100000">
                                          <p:val>
                                            <p:strVal val="#ppt_x"/>
                                          </p:val>
                                        </p:tav>
                                      </p:tavLst>
                                    </p:anim>
                                    <p:anim calcmode="lin" valueType="num">
                                      <p:cBhvr additive="base">
                                        <p:cTn id="105" dur="500" fill="hold"/>
                                        <p:tgtEl>
                                          <p:spTgt spid="55"/>
                                        </p:tgtEl>
                                        <p:attrNameLst>
                                          <p:attrName>ppt_y</p:attrName>
                                        </p:attrNameLst>
                                      </p:cBhvr>
                                      <p:tavLst>
                                        <p:tav tm="0">
                                          <p:val>
                                            <p:strVal val="0-#ppt_h/2"/>
                                          </p:val>
                                        </p:tav>
                                        <p:tav tm="100000">
                                          <p:val>
                                            <p:strVal val="#ppt_y"/>
                                          </p:val>
                                        </p:tav>
                                      </p:tavLst>
                                    </p:anim>
                                  </p:childTnLst>
                                </p:cTn>
                              </p:par>
                              <p:par>
                                <p:cTn id="106" presetID="2" presetClass="entr" presetSubtype="1" fill="hold" grpId="0" nodeType="withEffect">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cBhvr additive="base">
                                        <p:cTn id="108" dur="500" fill="hold"/>
                                        <p:tgtEl>
                                          <p:spTgt spid="56"/>
                                        </p:tgtEl>
                                        <p:attrNameLst>
                                          <p:attrName>ppt_x</p:attrName>
                                        </p:attrNameLst>
                                      </p:cBhvr>
                                      <p:tavLst>
                                        <p:tav tm="0">
                                          <p:val>
                                            <p:strVal val="#ppt_x"/>
                                          </p:val>
                                        </p:tav>
                                        <p:tav tm="100000">
                                          <p:val>
                                            <p:strVal val="#ppt_x"/>
                                          </p:val>
                                        </p:tav>
                                      </p:tavLst>
                                    </p:anim>
                                    <p:anim calcmode="lin" valueType="num">
                                      <p:cBhvr additive="base">
                                        <p:cTn id="109" dur="500" fill="hold"/>
                                        <p:tgtEl>
                                          <p:spTgt spid="56"/>
                                        </p:tgtEl>
                                        <p:attrNameLst>
                                          <p:attrName>ppt_y</p:attrName>
                                        </p:attrNameLst>
                                      </p:cBhvr>
                                      <p:tavLst>
                                        <p:tav tm="0">
                                          <p:val>
                                            <p:strVal val="0-#ppt_h/2"/>
                                          </p:val>
                                        </p:tav>
                                        <p:tav tm="100000">
                                          <p:val>
                                            <p:strVal val="#ppt_y"/>
                                          </p:val>
                                        </p:tav>
                                      </p:tavLst>
                                    </p:anim>
                                  </p:childTnLst>
                                </p:cTn>
                              </p:par>
                              <p:par>
                                <p:cTn id="110" presetID="2" presetClass="entr" presetSubtype="1"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additive="base">
                                        <p:cTn id="112" dur="500" fill="hold"/>
                                        <p:tgtEl>
                                          <p:spTgt spid="57"/>
                                        </p:tgtEl>
                                        <p:attrNameLst>
                                          <p:attrName>ppt_x</p:attrName>
                                        </p:attrNameLst>
                                      </p:cBhvr>
                                      <p:tavLst>
                                        <p:tav tm="0">
                                          <p:val>
                                            <p:strVal val="#ppt_x"/>
                                          </p:val>
                                        </p:tav>
                                        <p:tav tm="100000">
                                          <p:val>
                                            <p:strVal val="#ppt_x"/>
                                          </p:val>
                                        </p:tav>
                                      </p:tavLst>
                                    </p:anim>
                                    <p:anim calcmode="lin" valueType="num">
                                      <p:cBhvr additive="base">
                                        <p:cTn id="113" dur="500" fill="hold"/>
                                        <p:tgtEl>
                                          <p:spTgt spid="57"/>
                                        </p:tgtEl>
                                        <p:attrNameLst>
                                          <p:attrName>ppt_y</p:attrName>
                                        </p:attrNameLst>
                                      </p:cBhvr>
                                      <p:tavLst>
                                        <p:tav tm="0">
                                          <p:val>
                                            <p:strVal val="0-#ppt_h/2"/>
                                          </p:val>
                                        </p:tav>
                                        <p:tav tm="100000">
                                          <p:val>
                                            <p:strVal val="#ppt_y"/>
                                          </p:val>
                                        </p:tav>
                                      </p:tavLst>
                                    </p:anim>
                                  </p:childTnLst>
                                </p:cTn>
                              </p:par>
                              <p:par>
                                <p:cTn id="114" presetID="2" presetClass="entr" presetSubtype="1"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additive="base">
                                        <p:cTn id="116" dur="500" fill="hold"/>
                                        <p:tgtEl>
                                          <p:spTgt spid="58"/>
                                        </p:tgtEl>
                                        <p:attrNameLst>
                                          <p:attrName>ppt_x</p:attrName>
                                        </p:attrNameLst>
                                      </p:cBhvr>
                                      <p:tavLst>
                                        <p:tav tm="0">
                                          <p:val>
                                            <p:strVal val="#ppt_x"/>
                                          </p:val>
                                        </p:tav>
                                        <p:tav tm="100000">
                                          <p:val>
                                            <p:strVal val="#ppt_x"/>
                                          </p:val>
                                        </p:tav>
                                      </p:tavLst>
                                    </p:anim>
                                    <p:anim calcmode="lin" valueType="num">
                                      <p:cBhvr additive="base">
                                        <p:cTn id="117" dur="500" fill="hold"/>
                                        <p:tgtEl>
                                          <p:spTgt spid="58"/>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59"/>
                                        </p:tgtEl>
                                        <p:attrNameLst>
                                          <p:attrName>style.visibility</p:attrName>
                                        </p:attrNameLst>
                                      </p:cBhvr>
                                      <p:to>
                                        <p:strVal val="visible"/>
                                      </p:to>
                                    </p:set>
                                    <p:anim calcmode="lin" valueType="num">
                                      <p:cBhvr additive="base">
                                        <p:cTn id="120" dur="500" fill="hold"/>
                                        <p:tgtEl>
                                          <p:spTgt spid="59"/>
                                        </p:tgtEl>
                                        <p:attrNameLst>
                                          <p:attrName>ppt_x</p:attrName>
                                        </p:attrNameLst>
                                      </p:cBhvr>
                                      <p:tavLst>
                                        <p:tav tm="0">
                                          <p:val>
                                            <p:strVal val="#ppt_x"/>
                                          </p:val>
                                        </p:tav>
                                        <p:tav tm="100000">
                                          <p:val>
                                            <p:strVal val="#ppt_x"/>
                                          </p:val>
                                        </p:tav>
                                      </p:tavLst>
                                    </p:anim>
                                    <p:anim calcmode="lin" valueType="num">
                                      <p:cBhvr additive="base">
                                        <p:cTn id="121" dur="500" fill="hold"/>
                                        <p:tgtEl>
                                          <p:spTgt spid="59"/>
                                        </p:tgtEl>
                                        <p:attrNameLst>
                                          <p:attrName>ppt_y</p:attrName>
                                        </p:attrNameLst>
                                      </p:cBhvr>
                                      <p:tavLst>
                                        <p:tav tm="0">
                                          <p:val>
                                            <p:strVal val="0-#ppt_h/2"/>
                                          </p:val>
                                        </p:tav>
                                        <p:tav tm="100000">
                                          <p:val>
                                            <p:strVal val="#ppt_y"/>
                                          </p:val>
                                        </p:tav>
                                      </p:tavLst>
                                    </p:anim>
                                  </p:childTnLst>
                                </p:cTn>
                              </p:par>
                              <p:par>
                                <p:cTn id="122" presetID="2" presetClass="entr" presetSubtype="1" fill="hold" grpId="0" nodeType="withEffect">
                                  <p:stCondLst>
                                    <p:cond delay="0"/>
                                  </p:stCondLst>
                                  <p:childTnLst>
                                    <p:set>
                                      <p:cBhvr>
                                        <p:cTn id="123" dur="1" fill="hold">
                                          <p:stCondLst>
                                            <p:cond delay="0"/>
                                          </p:stCondLst>
                                        </p:cTn>
                                        <p:tgtEl>
                                          <p:spTgt spid="60"/>
                                        </p:tgtEl>
                                        <p:attrNameLst>
                                          <p:attrName>style.visibility</p:attrName>
                                        </p:attrNameLst>
                                      </p:cBhvr>
                                      <p:to>
                                        <p:strVal val="visible"/>
                                      </p:to>
                                    </p:set>
                                    <p:anim calcmode="lin" valueType="num">
                                      <p:cBhvr additive="base">
                                        <p:cTn id="124" dur="500" fill="hold"/>
                                        <p:tgtEl>
                                          <p:spTgt spid="60"/>
                                        </p:tgtEl>
                                        <p:attrNameLst>
                                          <p:attrName>ppt_x</p:attrName>
                                        </p:attrNameLst>
                                      </p:cBhvr>
                                      <p:tavLst>
                                        <p:tav tm="0">
                                          <p:val>
                                            <p:strVal val="#ppt_x"/>
                                          </p:val>
                                        </p:tav>
                                        <p:tav tm="100000">
                                          <p:val>
                                            <p:strVal val="#ppt_x"/>
                                          </p:val>
                                        </p:tav>
                                      </p:tavLst>
                                    </p:anim>
                                    <p:anim calcmode="lin" valueType="num">
                                      <p:cBhvr additive="base">
                                        <p:cTn id="125" dur="500" fill="hold"/>
                                        <p:tgtEl>
                                          <p:spTgt spid="60"/>
                                        </p:tgtEl>
                                        <p:attrNameLst>
                                          <p:attrName>ppt_y</p:attrName>
                                        </p:attrNameLst>
                                      </p:cBhvr>
                                      <p:tavLst>
                                        <p:tav tm="0">
                                          <p:val>
                                            <p:strVal val="0-#ppt_h/2"/>
                                          </p:val>
                                        </p:tav>
                                        <p:tav tm="100000">
                                          <p:val>
                                            <p:strVal val="#ppt_y"/>
                                          </p:val>
                                        </p:tav>
                                      </p:tavLst>
                                    </p:anim>
                                  </p:childTnLst>
                                </p:cTn>
                              </p:par>
                              <p:par>
                                <p:cTn id="126" presetID="2" presetClass="entr" presetSubtype="1" fill="hold" grpId="0" nodeType="withEffect">
                                  <p:stCondLst>
                                    <p:cond delay="0"/>
                                  </p:stCondLst>
                                  <p:childTnLst>
                                    <p:set>
                                      <p:cBhvr>
                                        <p:cTn id="127" dur="1" fill="hold">
                                          <p:stCondLst>
                                            <p:cond delay="0"/>
                                          </p:stCondLst>
                                        </p:cTn>
                                        <p:tgtEl>
                                          <p:spTgt spid="61"/>
                                        </p:tgtEl>
                                        <p:attrNameLst>
                                          <p:attrName>style.visibility</p:attrName>
                                        </p:attrNameLst>
                                      </p:cBhvr>
                                      <p:to>
                                        <p:strVal val="visible"/>
                                      </p:to>
                                    </p:set>
                                    <p:anim calcmode="lin" valueType="num">
                                      <p:cBhvr additive="base">
                                        <p:cTn id="128" dur="500" fill="hold"/>
                                        <p:tgtEl>
                                          <p:spTgt spid="61"/>
                                        </p:tgtEl>
                                        <p:attrNameLst>
                                          <p:attrName>ppt_x</p:attrName>
                                        </p:attrNameLst>
                                      </p:cBhvr>
                                      <p:tavLst>
                                        <p:tav tm="0">
                                          <p:val>
                                            <p:strVal val="#ppt_x"/>
                                          </p:val>
                                        </p:tav>
                                        <p:tav tm="100000">
                                          <p:val>
                                            <p:strVal val="#ppt_x"/>
                                          </p:val>
                                        </p:tav>
                                      </p:tavLst>
                                    </p:anim>
                                    <p:anim calcmode="lin" valueType="num">
                                      <p:cBhvr additive="base">
                                        <p:cTn id="129" dur="500" fill="hold"/>
                                        <p:tgtEl>
                                          <p:spTgt spid="61"/>
                                        </p:tgtEl>
                                        <p:attrNameLst>
                                          <p:attrName>ppt_y</p:attrName>
                                        </p:attrNameLst>
                                      </p:cBhvr>
                                      <p:tavLst>
                                        <p:tav tm="0">
                                          <p:val>
                                            <p:strVal val="0-#ppt_h/2"/>
                                          </p:val>
                                        </p:tav>
                                        <p:tav tm="100000">
                                          <p:val>
                                            <p:strVal val="#ppt_y"/>
                                          </p:val>
                                        </p:tav>
                                      </p:tavLst>
                                    </p:anim>
                                  </p:childTnLst>
                                </p:cTn>
                              </p:par>
                              <p:par>
                                <p:cTn id="130" presetID="2" presetClass="entr" presetSubtype="1" fill="hold" grpId="0" nodeType="withEffect">
                                  <p:stCondLst>
                                    <p:cond delay="0"/>
                                  </p:stCondLst>
                                  <p:childTnLst>
                                    <p:set>
                                      <p:cBhvr>
                                        <p:cTn id="131" dur="1" fill="hold">
                                          <p:stCondLst>
                                            <p:cond delay="0"/>
                                          </p:stCondLst>
                                        </p:cTn>
                                        <p:tgtEl>
                                          <p:spTgt spid="62"/>
                                        </p:tgtEl>
                                        <p:attrNameLst>
                                          <p:attrName>style.visibility</p:attrName>
                                        </p:attrNameLst>
                                      </p:cBhvr>
                                      <p:to>
                                        <p:strVal val="visible"/>
                                      </p:to>
                                    </p:set>
                                    <p:anim calcmode="lin" valueType="num">
                                      <p:cBhvr additive="base">
                                        <p:cTn id="132" dur="500" fill="hold"/>
                                        <p:tgtEl>
                                          <p:spTgt spid="62"/>
                                        </p:tgtEl>
                                        <p:attrNameLst>
                                          <p:attrName>ppt_x</p:attrName>
                                        </p:attrNameLst>
                                      </p:cBhvr>
                                      <p:tavLst>
                                        <p:tav tm="0">
                                          <p:val>
                                            <p:strVal val="#ppt_x"/>
                                          </p:val>
                                        </p:tav>
                                        <p:tav tm="100000">
                                          <p:val>
                                            <p:strVal val="#ppt_x"/>
                                          </p:val>
                                        </p:tav>
                                      </p:tavLst>
                                    </p:anim>
                                    <p:anim calcmode="lin" valueType="num">
                                      <p:cBhvr additive="base">
                                        <p:cTn id="133" dur="500" fill="hold"/>
                                        <p:tgtEl>
                                          <p:spTgt spid="62"/>
                                        </p:tgtEl>
                                        <p:attrNameLst>
                                          <p:attrName>ppt_y</p:attrName>
                                        </p:attrNameLst>
                                      </p:cBhvr>
                                      <p:tavLst>
                                        <p:tav tm="0">
                                          <p:val>
                                            <p:strVal val="0-#ppt_h/2"/>
                                          </p:val>
                                        </p:tav>
                                        <p:tav tm="100000">
                                          <p:val>
                                            <p:strVal val="#ppt_y"/>
                                          </p:val>
                                        </p:tav>
                                      </p:tavLst>
                                    </p:anim>
                                  </p:childTnLst>
                                </p:cTn>
                              </p:par>
                              <p:par>
                                <p:cTn id="134" presetID="2" presetClass="entr" presetSubtype="1"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anim calcmode="lin" valueType="num">
                                      <p:cBhvr additive="base">
                                        <p:cTn id="136" dur="500" fill="hold"/>
                                        <p:tgtEl>
                                          <p:spTgt spid="63"/>
                                        </p:tgtEl>
                                        <p:attrNameLst>
                                          <p:attrName>ppt_x</p:attrName>
                                        </p:attrNameLst>
                                      </p:cBhvr>
                                      <p:tavLst>
                                        <p:tav tm="0">
                                          <p:val>
                                            <p:strVal val="#ppt_x"/>
                                          </p:val>
                                        </p:tav>
                                        <p:tav tm="100000">
                                          <p:val>
                                            <p:strVal val="#ppt_x"/>
                                          </p:val>
                                        </p:tav>
                                      </p:tavLst>
                                    </p:anim>
                                    <p:anim calcmode="lin" valueType="num">
                                      <p:cBhvr additive="base">
                                        <p:cTn id="137" dur="500" fill="hold"/>
                                        <p:tgtEl>
                                          <p:spTgt spid="63"/>
                                        </p:tgtEl>
                                        <p:attrNameLst>
                                          <p:attrName>ppt_y</p:attrName>
                                        </p:attrNameLst>
                                      </p:cBhvr>
                                      <p:tavLst>
                                        <p:tav tm="0">
                                          <p:val>
                                            <p:strVal val="0-#ppt_h/2"/>
                                          </p:val>
                                        </p:tav>
                                        <p:tav tm="100000">
                                          <p:val>
                                            <p:strVal val="#ppt_y"/>
                                          </p:val>
                                        </p:tav>
                                      </p:tavLst>
                                    </p:anim>
                                  </p:childTnLst>
                                </p:cTn>
                              </p:par>
                              <p:par>
                                <p:cTn id="138" presetID="2" presetClass="entr" presetSubtype="1" fill="hold" grpId="0" nodeType="withEffect">
                                  <p:stCondLst>
                                    <p:cond delay="0"/>
                                  </p:stCondLst>
                                  <p:childTnLst>
                                    <p:set>
                                      <p:cBhvr>
                                        <p:cTn id="139" dur="1" fill="hold">
                                          <p:stCondLst>
                                            <p:cond delay="0"/>
                                          </p:stCondLst>
                                        </p:cTn>
                                        <p:tgtEl>
                                          <p:spTgt spid="64"/>
                                        </p:tgtEl>
                                        <p:attrNameLst>
                                          <p:attrName>style.visibility</p:attrName>
                                        </p:attrNameLst>
                                      </p:cBhvr>
                                      <p:to>
                                        <p:strVal val="visible"/>
                                      </p:to>
                                    </p:set>
                                    <p:anim calcmode="lin" valueType="num">
                                      <p:cBhvr additive="base">
                                        <p:cTn id="140" dur="500" fill="hold"/>
                                        <p:tgtEl>
                                          <p:spTgt spid="64"/>
                                        </p:tgtEl>
                                        <p:attrNameLst>
                                          <p:attrName>ppt_x</p:attrName>
                                        </p:attrNameLst>
                                      </p:cBhvr>
                                      <p:tavLst>
                                        <p:tav tm="0">
                                          <p:val>
                                            <p:strVal val="#ppt_x"/>
                                          </p:val>
                                        </p:tav>
                                        <p:tav tm="100000">
                                          <p:val>
                                            <p:strVal val="#ppt_x"/>
                                          </p:val>
                                        </p:tav>
                                      </p:tavLst>
                                    </p:anim>
                                    <p:anim calcmode="lin" valueType="num">
                                      <p:cBhvr additive="base">
                                        <p:cTn id="141"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1" fill="hold" grpId="0" nodeType="click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wipe(up)">
                                      <p:cBhvr>
                                        <p:cTn id="146" dur="500"/>
                                        <p:tgtEl>
                                          <p:spTgt spid="67"/>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3"/>
                                        </p:tgtEl>
                                        <p:attrNameLst>
                                          <p:attrName>style.visibility</p:attrName>
                                        </p:attrNameLst>
                                      </p:cBhvr>
                                      <p:to>
                                        <p:strVal val="visible"/>
                                      </p:to>
                                    </p:set>
                                    <p:anim calcmode="lin" valueType="num">
                                      <p:cBhvr>
                                        <p:cTn id="151" dur="500" fill="hold"/>
                                        <p:tgtEl>
                                          <p:spTgt spid="3"/>
                                        </p:tgtEl>
                                        <p:attrNameLst>
                                          <p:attrName>ppt_w</p:attrName>
                                        </p:attrNameLst>
                                      </p:cBhvr>
                                      <p:tavLst>
                                        <p:tav tm="0">
                                          <p:val>
                                            <p:fltVal val="0"/>
                                          </p:val>
                                        </p:tav>
                                        <p:tav tm="100000">
                                          <p:val>
                                            <p:strVal val="#ppt_w"/>
                                          </p:val>
                                        </p:tav>
                                      </p:tavLst>
                                    </p:anim>
                                    <p:anim calcmode="lin" valueType="num">
                                      <p:cBhvr>
                                        <p:cTn id="152" dur="500" fill="hold"/>
                                        <p:tgtEl>
                                          <p:spTgt spid="3"/>
                                        </p:tgtEl>
                                        <p:attrNameLst>
                                          <p:attrName>ppt_h</p:attrName>
                                        </p:attrNameLst>
                                      </p:cBhvr>
                                      <p:tavLst>
                                        <p:tav tm="0">
                                          <p:val>
                                            <p:fltVal val="0"/>
                                          </p:val>
                                        </p:tav>
                                        <p:tav tm="100000">
                                          <p:val>
                                            <p:strVal val="#ppt_h"/>
                                          </p:val>
                                        </p:tav>
                                      </p:tavLst>
                                    </p:anim>
                                    <p:animEffect transition="in" filter="fade">
                                      <p:cBhvr>
                                        <p:cTn id="1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3"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7"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Web</a:t>
            </a:r>
            <a:r>
              <a:rPr kumimoji="1" lang="ja-JP" altLang="en-US" dirty="0" smtClean="0"/>
              <a:t>システムから</a:t>
            </a:r>
            <a:r>
              <a:rPr kumimoji="1" lang="en-US" altLang="ja-JP" dirty="0" smtClean="0"/>
              <a:t>Rich</a:t>
            </a:r>
            <a:r>
              <a:rPr kumimoji="1" lang="ja-JP" altLang="en-US" dirty="0" smtClean="0"/>
              <a:t> </a:t>
            </a:r>
            <a:r>
              <a:rPr kumimoji="1" lang="en-US" altLang="ja-JP" dirty="0" smtClean="0"/>
              <a:t>Internet</a:t>
            </a:r>
            <a:r>
              <a:rPr kumimoji="1" lang="ja-JP" altLang="en-US" dirty="0" smtClean="0"/>
              <a:t> </a:t>
            </a:r>
            <a:r>
              <a:rPr kumimoji="1" lang="en-US" altLang="ja-JP" dirty="0" smtClean="0"/>
              <a:t>Client</a:t>
            </a:r>
            <a:r>
              <a:rPr kumimoji="1" lang="ja-JP" altLang="en-US" dirty="0" smtClean="0"/>
              <a:t>へ</a:t>
            </a:r>
            <a:endParaRPr kumimoji="1" lang="ja-JP" altLang="en-US" dirty="0"/>
          </a:p>
        </p:txBody>
      </p:sp>
      <p:grpSp>
        <p:nvGrpSpPr>
          <p:cNvPr id="4" name="グループ化 3"/>
          <p:cNvGrpSpPr/>
          <p:nvPr/>
        </p:nvGrpSpPr>
        <p:grpSpPr>
          <a:xfrm>
            <a:off x="380974" y="808319"/>
            <a:ext cx="2762250" cy="5302250"/>
            <a:chOff x="380974" y="808319"/>
            <a:chExt cx="2762250" cy="5302250"/>
          </a:xfrm>
        </p:grpSpPr>
        <p:sp>
          <p:nvSpPr>
            <p:cNvPr id="34" name="正方形/長方形 33"/>
            <p:cNvSpPr/>
            <p:nvPr/>
          </p:nvSpPr>
          <p:spPr>
            <a:xfrm>
              <a:off x="380974" y="808319"/>
              <a:ext cx="2762250" cy="5302250"/>
            </a:xfrm>
            <a:prstGeom prst="rect">
              <a:avLst/>
            </a:prstGeom>
            <a:solidFill>
              <a:srgbClr val="FFFBD2"/>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 name="図形グループ 22"/>
            <p:cNvGrpSpPr/>
            <p:nvPr/>
          </p:nvGrpSpPr>
          <p:grpSpPr>
            <a:xfrm>
              <a:off x="850354" y="4176492"/>
              <a:ext cx="960184" cy="932098"/>
              <a:chOff x="1084515" y="4732057"/>
              <a:chExt cx="960184" cy="932098"/>
            </a:xfrm>
          </p:grpSpPr>
          <p:grpSp>
            <p:nvGrpSpPr>
              <p:cNvPr id="18" name="図形グループ 17"/>
              <p:cNvGrpSpPr/>
              <p:nvPr/>
            </p:nvGrpSpPr>
            <p:grpSpPr>
              <a:xfrm>
                <a:off x="1084515" y="4879904"/>
                <a:ext cx="681672" cy="784251"/>
                <a:chOff x="2405315" y="4754508"/>
                <a:chExt cx="681672" cy="784251"/>
              </a:xfrm>
            </p:grpSpPr>
            <p:pic>
              <p:nvPicPr>
                <p:cNvPr id="11" name="図 10"/>
                <p:cNvPicPr>
                  <a:picLocks noChangeAspect="1"/>
                </p:cNvPicPr>
                <p:nvPr/>
              </p:nvPicPr>
              <p:blipFill>
                <a:blip r:embed="rId3">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17" name="正方形/長方形 1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5" name="図 14"/>
              <p:cNvPicPr>
                <a:picLocks noChangeAspect="1"/>
              </p:cNvPicPr>
              <p:nvPr/>
            </p:nvPicPr>
            <p:blipFill>
              <a:blip r:embed="rId4">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20" name="台形 19"/>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 name="図形グループ 1"/>
            <p:cNvGrpSpPr/>
            <p:nvPr/>
          </p:nvGrpSpPr>
          <p:grpSpPr>
            <a:xfrm>
              <a:off x="2018985" y="4112805"/>
              <a:ext cx="685680" cy="766399"/>
              <a:chOff x="2381979" y="4922695"/>
              <a:chExt cx="685680" cy="766399"/>
            </a:xfrm>
          </p:grpSpPr>
          <p:pic>
            <p:nvPicPr>
              <p:cNvPr id="24" name="図 23"/>
              <p:cNvPicPr>
                <a:picLocks noChangeAspect="1"/>
              </p:cNvPicPr>
              <p:nvPr/>
            </p:nvPicPr>
            <p:blipFill>
              <a:blip r:embed="rId3">
                <a:clrChange>
                  <a:clrFrom>
                    <a:srgbClr val="FFFFFF"/>
                  </a:clrFrom>
                  <a:clrTo>
                    <a:srgbClr val="FFFFFF">
                      <a:alpha val="0"/>
                    </a:srgbClr>
                  </a:clrTo>
                </a:clrChange>
              </a:blip>
              <a:stretch>
                <a:fillRect/>
              </a:stretch>
            </p:blipFill>
            <p:spPr>
              <a:xfrm>
                <a:off x="2381979" y="4922695"/>
                <a:ext cx="685680" cy="726528"/>
              </a:xfrm>
              <a:prstGeom prst="rect">
                <a:avLst/>
              </a:prstGeom>
            </p:spPr>
          </p:pic>
          <p:sp>
            <p:nvSpPr>
              <p:cNvPr id="28" name="角丸四角形 27"/>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5" name="正方形/長方形 34"/>
            <p:cNvSpPr/>
            <p:nvPr/>
          </p:nvSpPr>
          <p:spPr>
            <a:xfrm>
              <a:off x="555176" y="3183837"/>
              <a:ext cx="2461764" cy="70947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400" dirty="0">
                <a:solidFill>
                  <a:srgbClr val="FFFFFF"/>
                </a:solidFill>
                <a:latin typeface="ＭＳ Ｐゴシック"/>
                <a:ea typeface="ＭＳ Ｐゴシック"/>
                <a:cs typeface="ＭＳ Ｐゴシック"/>
              </a:endParaRPr>
            </a:p>
            <a:p>
              <a:pPr algn="ctr"/>
              <a:endParaRPr lang="en-US" altLang="ja-JP" sz="1400" dirty="0">
                <a:solidFill>
                  <a:srgbClr val="FFFFFF"/>
                </a:solidFill>
                <a:latin typeface="ＭＳ Ｐゴシック"/>
                <a:ea typeface="ＭＳ Ｐゴシック"/>
                <a:cs typeface="ＭＳ Ｐゴシック"/>
              </a:endParaRPr>
            </a:p>
            <a:p>
              <a:pPr algn="ctr"/>
              <a:endParaRPr kumimoji="1" lang="en-US" altLang="ja-JP" sz="1400" dirty="0">
                <a:solidFill>
                  <a:srgbClr val="FFFFFF"/>
                </a:solidFill>
                <a:latin typeface="ＭＳ Ｐゴシック"/>
                <a:ea typeface="ＭＳ Ｐゴシック"/>
                <a:cs typeface="ＭＳ Ｐゴシック"/>
              </a:endParaRPr>
            </a:p>
            <a:p>
              <a:pPr algn="ctr"/>
              <a:endParaRPr lang="en-US" altLang="ja-JP" sz="1400" dirty="0">
                <a:solidFill>
                  <a:srgbClr val="FFFFFF"/>
                </a:solidFill>
                <a:latin typeface="ＭＳ Ｐゴシック"/>
                <a:ea typeface="ＭＳ Ｐゴシック"/>
                <a:cs typeface="ＭＳ Ｐゴシック"/>
              </a:endParaRPr>
            </a:p>
            <a:p>
              <a:pPr algn="ctr"/>
              <a:r>
                <a:rPr kumimoji="1" lang="en-US" altLang="ja-JP" sz="1400" dirty="0">
                  <a:solidFill>
                    <a:srgbClr val="FFFFFF"/>
                  </a:solidFill>
                  <a:latin typeface="ＭＳ Ｐゴシック"/>
                  <a:ea typeface="ＭＳ Ｐゴシック"/>
                  <a:cs typeface="ＭＳ Ｐゴシック"/>
                </a:rPr>
                <a:t>Windows</a:t>
              </a:r>
            </a:p>
            <a:p>
              <a:pPr algn="ctr"/>
              <a:endParaRPr lang="en-US" altLang="ja-JP" sz="1400" dirty="0">
                <a:solidFill>
                  <a:srgbClr val="FFFFFF"/>
                </a:solidFill>
                <a:latin typeface="ＭＳ Ｐゴシック"/>
                <a:ea typeface="ＭＳ Ｐゴシック"/>
                <a:cs typeface="ＭＳ Ｐゴシック"/>
              </a:endParaRPr>
            </a:p>
            <a:p>
              <a:pPr algn="ctr"/>
              <a:endParaRPr kumimoji="1" lang="ja-JP" altLang="en-US" sz="1400" dirty="0">
                <a:solidFill>
                  <a:srgbClr val="FFFFFF"/>
                </a:solidFill>
                <a:latin typeface="ＭＳ Ｐゴシック"/>
                <a:ea typeface="ＭＳ Ｐゴシック"/>
                <a:cs typeface="ＭＳ Ｐゴシック"/>
              </a:endParaRPr>
            </a:p>
          </p:txBody>
        </p:sp>
        <p:sp>
          <p:nvSpPr>
            <p:cNvPr id="77" name="テキスト ボックス 76"/>
            <p:cNvSpPr txBox="1"/>
            <p:nvPr/>
          </p:nvSpPr>
          <p:spPr>
            <a:xfrm>
              <a:off x="489010" y="868026"/>
              <a:ext cx="2444900" cy="400110"/>
            </a:xfrm>
            <a:prstGeom prst="rect">
              <a:avLst/>
            </a:prstGeom>
            <a:noFill/>
          </p:spPr>
          <p:txBody>
            <a:bodyPr wrap="none" rtlCol="0">
              <a:spAutoFit/>
            </a:bodyPr>
            <a:lstStyle/>
            <a:p>
              <a:pPr algn="ctr"/>
              <a:r>
                <a:rPr kumimoji="1" lang="ja-JP" altLang="en-US" sz="2000" dirty="0">
                  <a:solidFill>
                    <a:srgbClr val="800000"/>
                  </a:solidFill>
                  <a:latin typeface="Arial Black"/>
                  <a:ea typeface="HGP創英角ｺﾞｼｯｸUB"/>
                  <a:cs typeface="Arial Black"/>
                </a:rPr>
                <a:t>クライアント・サーバー</a:t>
              </a:r>
            </a:p>
          </p:txBody>
        </p:sp>
        <p:sp>
          <p:nvSpPr>
            <p:cNvPr id="58" name="正方形/長方形 57"/>
            <p:cNvSpPr/>
            <p:nvPr/>
          </p:nvSpPr>
          <p:spPr>
            <a:xfrm>
              <a:off x="555176" y="1433869"/>
              <a:ext cx="2461764" cy="14063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rPr>
                <a:t>サーバー</a:t>
              </a:r>
            </a:p>
          </p:txBody>
        </p:sp>
        <p:sp>
          <p:nvSpPr>
            <p:cNvPr id="60" name="正方形/長方形 59"/>
            <p:cNvSpPr/>
            <p:nvPr/>
          </p:nvSpPr>
          <p:spPr>
            <a:xfrm>
              <a:off x="658574" y="3279087"/>
              <a:ext cx="67336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2" name="正方形/長方形 61"/>
            <p:cNvSpPr/>
            <p:nvPr/>
          </p:nvSpPr>
          <p:spPr>
            <a:xfrm>
              <a:off x="1450643" y="3279087"/>
              <a:ext cx="67336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3" name="正方形/長方形 62"/>
            <p:cNvSpPr/>
            <p:nvPr/>
          </p:nvSpPr>
          <p:spPr>
            <a:xfrm>
              <a:off x="2263060" y="3279087"/>
              <a:ext cx="673365" cy="2857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4" name="正方形/長方形 63"/>
            <p:cNvSpPr/>
            <p:nvPr/>
          </p:nvSpPr>
          <p:spPr>
            <a:xfrm>
              <a:off x="658574" y="2010919"/>
              <a:ext cx="67336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5" name="正方形/長方形 64"/>
            <p:cNvSpPr/>
            <p:nvPr/>
          </p:nvSpPr>
          <p:spPr>
            <a:xfrm>
              <a:off x="1450643" y="2010919"/>
              <a:ext cx="67336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7" name="正方形/長方形 66"/>
            <p:cNvSpPr/>
            <p:nvPr/>
          </p:nvSpPr>
          <p:spPr>
            <a:xfrm>
              <a:off x="2263060" y="2010919"/>
              <a:ext cx="673365" cy="64135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cxnSp>
          <p:nvCxnSpPr>
            <p:cNvPr id="49" name="直線矢印コネクタ 48"/>
            <p:cNvCxnSpPr>
              <a:stCxn id="64" idx="2"/>
              <a:endCxn id="60" idx="0"/>
            </p:cNvCxnSpPr>
            <p:nvPr/>
          </p:nvCxnSpPr>
          <p:spPr>
            <a:xfrm>
              <a:off x="995257" y="2652269"/>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5" idx="2"/>
              <a:endCxn id="62" idx="0"/>
            </p:cNvCxnSpPr>
            <p:nvPr/>
          </p:nvCxnSpPr>
          <p:spPr>
            <a:xfrm>
              <a:off x="1787326" y="2652269"/>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9" name="直線矢印コネクタ 78"/>
            <p:cNvCxnSpPr>
              <a:stCxn id="67" idx="2"/>
              <a:endCxn id="63" idx="0"/>
            </p:cNvCxnSpPr>
            <p:nvPr/>
          </p:nvCxnSpPr>
          <p:spPr>
            <a:xfrm>
              <a:off x="2599743" y="2652269"/>
              <a:ext cx="0" cy="62681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1" name="正方形/長方形 90"/>
            <p:cNvSpPr/>
            <p:nvPr/>
          </p:nvSpPr>
          <p:spPr>
            <a:xfrm>
              <a:off x="555177" y="5218296"/>
              <a:ext cx="2461764" cy="72008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管理コストの増大</a:t>
              </a:r>
              <a:endParaRPr lang="en-US" altLang="ja-JP" sz="1200" dirty="0"/>
            </a:p>
            <a:p>
              <a:pPr algn="ctr"/>
              <a:r>
                <a:rPr kumimoji="1" lang="ja-JP" altLang="en-US" sz="1200" dirty="0"/>
                <a:t>ベンダーロックイン</a:t>
              </a:r>
              <a:endParaRPr kumimoji="1" lang="en-US" altLang="ja-JP" sz="1200" dirty="0"/>
            </a:p>
          </p:txBody>
        </p:sp>
      </p:grpSp>
      <p:grpSp>
        <p:nvGrpSpPr>
          <p:cNvPr id="5" name="グループ化 4"/>
          <p:cNvGrpSpPr/>
          <p:nvPr/>
        </p:nvGrpSpPr>
        <p:grpSpPr>
          <a:xfrm>
            <a:off x="3189288" y="808319"/>
            <a:ext cx="2762250" cy="5302250"/>
            <a:chOff x="3189288" y="808319"/>
            <a:chExt cx="2762250" cy="5302250"/>
          </a:xfrm>
        </p:grpSpPr>
        <p:sp>
          <p:nvSpPr>
            <p:cNvPr id="54" name="正方形/長方形 53"/>
            <p:cNvSpPr/>
            <p:nvPr/>
          </p:nvSpPr>
          <p:spPr>
            <a:xfrm>
              <a:off x="3189288" y="808319"/>
              <a:ext cx="2762250" cy="5302250"/>
            </a:xfrm>
            <a:prstGeom prst="rect">
              <a:avLst/>
            </a:prstGeom>
            <a:solidFill>
              <a:srgbClr val="EBF1DE"/>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3739009" y="868026"/>
              <a:ext cx="1662810" cy="400110"/>
            </a:xfrm>
            <a:prstGeom prst="rect">
              <a:avLst/>
            </a:prstGeom>
            <a:noFill/>
          </p:spPr>
          <p:txBody>
            <a:bodyPr wrap="none" rtlCol="0">
              <a:spAutoFit/>
            </a:bodyPr>
            <a:lstStyle/>
            <a:p>
              <a:pPr algn="ctr"/>
              <a:r>
                <a:rPr kumimoji="1" lang="en-US" altLang="ja-JP" sz="2000" dirty="0">
                  <a:solidFill>
                    <a:srgbClr val="008000"/>
                  </a:solidFill>
                  <a:latin typeface="Arial Black"/>
                  <a:ea typeface="HGP創英角ｺﾞｼｯｸUB"/>
                  <a:cs typeface="Arial Black"/>
                </a:rPr>
                <a:t>Web</a:t>
              </a:r>
              <a:r>
                <a:rPr kumimoji="1" lang="ja-JP" altLang="en-US" sz="2000" dirty="0">
                  <a:solidFill>
                    <a:srgbClr val="008000"/>
                  </a:solidFill>
                  <a:latin typeface="Arial Black"/>
                  <a:ea typeface="HGP創英角ｺﾞｼｯｸUB"/>
                  <a:cs typeface="Arial Black"/>
                </a:rPr>
                <a:t>システム</a:t>
              </a:r>
            </a:p>
          </p:txBody>
        </p:sp>
        <p:sp>
          <p:nvSpPr>
            <p:cNvPr id="45" name="正方形/長方形 44"/>
            <p:cNvSpPr/>
            <p:nvPr/>
          </p:nvSpPr>
          <p:spPr>
            <a:xfrm>
              <a:off x="3348026" y="3183837"/>
              <a:ext cx="2461764" cy="7094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ＭＳ Ｐゴシック"/>
                  <a:ea typeface="ＭＳ Ｐゴシック"/>
                  <a:cs typeface="ＭＳ Ｐゴシック"/>
                </a:rPr>
                <a:t>ブラウザー</a:t>
              </a:r>
              <a:endParaRPr kumimoji="1" lang="ja-JP" altLang="en-US" sz="1400" dirty="0">
                <a:solidFill>
                  <a:srgbClr val="FFFFFF"/>
                </a:solidFill>
                <a:latin typeface="ＭＳ Ｐゴシック"/>
                <a:ea typeface="ＭＳ Ｐゴシック"/>
                <a:cs typeface="ＭＳ Ｐゴシック"/>
              </a:endParaRPr>
            </a:p>
          </p:txBody>
        </p:sp>
        <p:sp>
          <p:nvSpPr>
            <p:cNvPr id="55" name="正方形/長方形 54"/>
            <p:cNvSpPr/>
            <p:nvPr/>
          </p:nvSpPr>
          <p:spPr>
            <a:xfrm>
              <a:off x="3348026" y="1434557"/>
              <a:ext cx="2461764" cy="14063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rPr>
                <a:t>サーバー</a:t>
              </a:r>
            </a:p>
          </p:txBody>
        </p:sp>
        <p:sp>
          <p:nvSpPr>
            <p:cNvPr id="56" name="正方形/長方形 55"/>
            <p:cNvSpPr/>
            <p:nvPr/>
          </p:nvSpPr>
          <p:spPr>
            <a:xfrm>
              <a:off x="3443754" y="2380291"/>
              <a:ext cx="2275336" cy="26894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Web</a:t>
              </a:r>
              <a:r>
                <a:rPr kumimoji="1" lang="ja-JP" altLang="en-US" sz="1600" dirty="0"/>
                <a:t>サーバー</a:t>
              </a:r>
            </a:p>
          </p:txBody>
        </p:sp>
        <p:sp>
          <p:nvSpPr>
            <p:cNvPr id="68" name="正方形/長方形 67"/>
            <p:cNvSpPr/>
            <p:nvPr/>
          </p:nvSpPr>
          <p:spPr>
            <a:xfrm>
              <a:off x="3441239" y="2010919"/>
              <a:ext cx="67336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69" name="正方形/長方形 68"/>
            <p:cNvSpPr/>
            <p:nvPr/>
          </p:nvSpPr>
          <p:spPr>
            <a:xfrm>
              <a:off x="4233308" y="2010919"/>
              <a:ext cx="67336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70" name="正方形/長方形 69"/>
            <p:cNvSpPr/>
            <p:nvPr/>
          </p:nvSpPr>
          <p:spPr>
            <a:xfrm>
              <a:off x="5045725" y="2010919"/>
              <a:ext cx="673365" cy="29977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cxnSp>
          <p:nvCxnSpPr>
            <p:cNvPr id="74" name="直線矢印コネクタ 73"/>
            <p:cNvCxnSpPr>
              <a:stCxn id="56" idx="2"/>
              <a:endCxn id="45" idx="0"/>
            </p:cNvCxnSpPr>
            <p:nvPr/>
          </p:nvCxnSpPr>
          <p:spPr>
            <a:xfrm flipH="1">
              <a:off x="4578908" y="2649239"/>
              <a:ext cx="2514" cy="53459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80" name="図形グループ 79"/>
            <p:cNvGrpSpPr/>
            <p:nvPr/>
          </p:nvGrpSpPr>
          <p:grpSpPr>
            <a:xfrm>
              <a:off x="3648966" y="4176492"/>
              <a:ext cx="960184" cy="932098"/>
              <a:chOff x="1084515" y="4732057"/>
              <a:chExt cx="960184" cy="932098"/>
            </a:xfrm>
          </p:grpSpPr>
          <p:grpSp>
            <p:nvGrpSpPr>
              <p:cNvPr id="81" name="図形グループ 80"/>
              <p:cNvGrpSpPr/>
              <p:nvPr/>
            </p:nvGrpSpPr>
            <p:grpSpPr>
              <a:xfrm>
                <a:off x="1084515" y="4879904"/>
                <a:ext cx="681672" cy="784251"/>
                <a:chOff x="2405315" y="4754508"/>
                <a:chExt cx="681672" cy="784251"/>
              </a:xfrm>
            </p:grpSpPr>
            <p:pic>
              <p:nvPicPr>
                <p:cNvPr id="86" name="図 85"/>
                <p:cNvPicPr>
                  <a:picLocks noChangeAspect="1"/>
                </p:cNvPicPr>
                <p:nvPr/>
              </p:nvPicPr>
              <p:blipFill>
                <a:blip r:embed="rId3">
                  <a:clrChange>
                    <a:clrFrom>
                      <a:srgbClr val="FFFFFF"/>
                    </a:clrFrom>
                    <a:clrTo>
                      <a:srgbClr val="FFFFFF">
                        <a:alpha val="0"/>
                      </a:srgbClr>
                    </a:clrTo>
                  </a:clrChange>
                </a:blip>
                <a:stretch>
                  <a:fillRect/>
                </a:stretch>
              </p:blipFill>
              <p:spPr>
                <a:xfrm>
                  <a:off x="2405315" y="4816478"/>
                  <a:ext cx="681672" cy="722281"/>
                </a:xfrm>
                <a:prstGeom prst="rect">
                  <a:avLst/>
                </a:prstGeom>
              </p:spPr>
            </p:pic>
            <p:sp>
              <p:nvSpPr>
                <p:cNvPr id="87" name="正方形/長方形 86"/>
                <p:cNvSpPr/>
                <p:nvPr/>
              </p:nvSpPr>
              <p:spPr>
                <a:xfrm>
                  <a:off x="2405315" y="4754508"/>
                  <a:ext cx="681672" cy="566792"/>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4">
                <a:clrChange>
                  <a:clrFrom>
                    <a:srgbClr val="FFFFFF"/>
                  </a:clrFrom>
                  <a:clrTo>
                    <a:srgbClr val="FFFFFF">
                      <a:alpha val="0"/>
                    </a:srgbClr>
                  </a:clrTo>
                </a:clrChange>
              </a:blip>
              <a:stretch>
                <a:fillRect/>
              </a:stretch>
            </p:blipFill>
            <p:spPr>
              <a:xfrm rot="10800000">
                <a:off x="1086645" y="4732057"/>
                <a:ext cx="679541" cy="593816"/>
              </a:xfrm>
              <a:prstGeom prst="rect">
                <a:avLst/>
              </a:prstGeom>
            </p:spPr>
          </p:pic>
          <p:sp>
            <p:nvSpPr>
              <p:cNvPr id="83" name="台形 8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角丸四角形 8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4817597" y="4112805"/>
              <a:ext cx="685680" cy="766399"/>
              <a:chOff x="2381979" y="4922695"/>
              <a:chExt cx="685680" cy="766399"/>
            </a:xfrm>
          </p:grpSpPr>
          <p:pic>
            <p:nvPicPr>
              <p:cNvPr id="89" name="図 88"/>
              <p:cNvPicPr>
                <a:picLocks noChangeAspect="1"/>
              </p:cNvPicPr>
              <p:nvPr/>
            </p:nvPicPr>
            <p:blipFill>
              <a:blip r:embed="rId3">
                <a:clrChange>
                  <a:clrFrom>
                    <a:srgbClr val="FFFFFF"/>
                  </a:clrFrom>
                  <a:clrTo>
                    <a:srgbClr val="FFFFFF">
                      <a:alpha val="0"/>
                    </a:srgbClr>
                  </a:clrTo>
                </a:clrChange>
              </a:blip>
              <a:stretch>
                <a:fillRect/>
              </a:stretch>
            </p:blipFill>
            <p:spPr>
              <a:xfrm>
                <a:off x="2381979" y="4922695"/>
                <a:ext cx="685680" cy="726528"/>
              </a:xfrm>
              <a:prstGeom prst="rect">
                <a:avLst/>
              </a:prstGeom>
            </p:spPr>
          </p:pic>
          <p:sp>
            <p:nvSpPr>
              <p:cNvPr id="90" name="角丸四角形 89"/>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2" name="正方形/長方形 91"/>
            <p:cNvSpPr/>
            <p:nvPr/>
          </p:nvSpPr>
          <p:spPr>
            <a:xfrm>
              <a:off x="3343806" y="5218296"/>
              <a:ext cx="2465984" cy="72008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ブラウザの機能不足</a:t>
              </a:r>
              <a:endParaRPr kumimoji="1" lang="en-US" altLang="ja-JP" sz="1200" dirty="0"/>
            </a:p>
            <a:p>
              <a:pPr algn="ctr"/>
              <a:r>
                <a:rPr lang="ja-JP" altLang="en-US" sz="1200" dirty="0"/>
                <a:t>マルチプラットフォーム対応</a:t>
              </a:r>
              <a:endParaRPr kumimoji="1" lang="en-US" altLang="ja-JP" sz="1200" dirty="0"/>
            </a:p>
          </p:txBody>
        </p:sp>
      </p:grpSp>
      <p:grpSp>
        <p:nvGrpSpPr>
          <p:cNvPr id="6" name="グループ化 5"/>
          <p:cNvGrpSpPr/>
          <p:nvPr/>
        </p:nvGrpSpPr>
        <p:grpSpPr>
          <a:xfrm>
            <a:off x="6022999" y="808319"/>
            <a:ext cx="2762250" cy="5302250"/>
            <a:chOff x="6022999" y="808319"/>
            <a:chExt cx="2762250" cy="5302250"/>
          </a:xfrm>
        </p:grpSpPr>
        <p:sp>
          <p:nvSpPr>
            <p:cNvPr id="41" name="正方形/長方形 40"/>
            <p:cNvSpPr/>
            <p:nvPr/>
          </p:nvSpPr>
          <p:spPr>
            <a:xfrm>
              <a:off x="6022999" y="808319"/>
              <a:ext cx="2762250" cy="5302250"/>
            </a:xfrm>
            <a:prstGeom prst="rect">
              <a:avLst/>
            </a:prstGeom>
            <a:solidFill>
              <a:srgbClr val="9DFFFF"/>
            </a:solidFill>
            <a:ln w="19050" cmpd="sng">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p:cNvPicPr>
              <a:picLocks noChangeAspect="1"/>
            </p:cNvPicPr>
            <p:nvPr/>
          </p:nvPicPr>
          <p:blipFill>
            <a:blip r:embed="rId4">
              <a:clrChange>
                <a:clrFrom>
                  <a:srgbClr val="FFFFFF"/>
                </a:clrFrom>
                <a:clrTo>
                  <a:srgbClr val="FFFFFF">
                    <a:alpha val="0"/>
                  </a:srgbClr>
                </a:clrTo>
              </a:clrChange>
            </a:blip>
            <a:stretch>
              <a:fillRect/>
            </a:stretch>
          </p:blipFill>
          <p:spPr>
            <a:xfrm>
              <a:off x="6972702" y="4126888"/>
              <a:ext cx="679541" cy="593816"/>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306786" y="4136412"/>
              <a:ext cx="341289" cy="550466"/>
            </a:xfrm>
            <a:prstGeom prst="rect">
              <a:avLst/>
            </a:prstGeom>
          </p:spPr>
        </p:pic>
        <p:pic>
          <p:nvPicPr>
            <p:cNvPr id="14" name="図 13"/>
            <p:cNvPicPr>
              <a:picLocks noChangeAspect="1"/>
            </p:cNvPicPr>
            <p:nvPr/>
          </p:nvPicPr>
          <p:blipFill>
            <a:blip r:embed="rId3">
              <a:clrChange>
                <a:clrFrom>
                  <a:srgbClr val="FFFFFF"/>
                </a:clrFrom>
                <a:clrTo>
                  <a:srgbClr val="FFFFFF">
                    <a:alpha val="0"/>
                  </a:srgbClr>
                </a:clrTo>
              </a:clrChange>
            </a:blip>
            <a:stretch>
              <a:fillRect/>
            </a:stretch>
          </p:blipFill>
          <p:spPr>
            <a:xfrm>
              <a:off x="7863175" y="4124297"/>
              <a:ext cx="681672" cy="722281"/>
            </a:xfrm>
            <a:prstGeom prst="rect">
              <a:avLst/>
            </a:prstGeom>
          </p:spPr>
        </p:pic>
        <p:sp>
          <p:nvSpPr>
            <p:cNvPr id="43" name="テキスト ボックス 42"/>
            <p:cNvSpPr txBox="1"/>
            <p:nvPr/>
          </p:nvSpPr>
          <p:spPr>
            <a:xfrm>
              <a:off x="6764252" y="868026"/>
              <a:ext cx="1253543" cy="400110"/>
            </a:xfrm>
            <a:prstGeom prst="rect">
              <a:avLst/>
            </a:prstGeom>
            <a:noFill/>
          </p:spPr>
          <p:txBody>
            <a:bodyPr wrap="none" rtlCol="0">
              <a:spAutoFit/>
            </a:bodyPr>
            <a:lstStyle/>
            <a:p>
              <a:pPr algn="ctr"/>
              <a:r>
                <a:rPr kumimoji="1" lang="en-US" altLang="ja-JP" sz="2000" dirty="0">
                  <a:solidFill>
                    <a:srgbClr val="0000FF"/>
                  </a:solidFill>
                  <a:latin typeface="Arial Black"/>
                  <a:ea typeface="HGP創英角ｺﾞｼｯｸUB"/>
                  <a:cs typeface="Arial Black"/>
                </a:rPr>
                <a:t>RIC/RIA</a:t>
              </a:r>
              <a:endParaRPr kumimoji="1" lang="ja-JP" altLang="en-US" sz="2000" dirty="0">
                <a:solidFill>
                  <a:srgbClr val="0000FF"/>
                </a:solidFill>
                <a:latin typeface="Arial Black"/>
                <a:ea typeface="HGP創英角ｺﾞｼｯｸUB"/>
                <a:cs typeface="Arial Black"/>
              </a:endParaRPr>
            </a:p>
          </p:txBody>
        </p:sp>
        <p:sp>
          <p:nvSpPr>
            <p:cNvPr id="46" name="正方形/長方形 45"/>
            <p:cNvSpPr/>
            <p:nvPr/>
          </p:nvSpPr>
          <p:spPr>
            <a:xfrm>
              <a:off x="6172200" y="3183837"/>
              <a:ext cx="2461764" cy="70947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ＭＳ Ｐゴシック"/>
                  <a:ea typeface="ＭＳ Ｐゴシック"/>
                  <a:cs typeface="ＭＳ Ｐゴシック"/>
                </a:rPr>
                <a:t>ブラウザー</a:t>
              </a:r>
              <a:r>
                <a:rPr lang="en-US" altLang="ja-JP" sz="1400" dirty="0">
                  <a:solidFill>
                    <a:srgbClr val="FFFFFF"/>
                  </a:solidFill>
                  <a:latin typeface="ＭＳ Ｐゴシック"/>
                  <a:ea typeface="ＭＳ Ｐゴシック"/>
                  <a:cs typeface="ＭＳ Ｐゴシック"/>
                </a:rPr>
                <a:t> + </a:t>
              </a:r>
              <a:r>
                <a:rPr lang="ja-JP" altLang="en-US" sz="1400" dirty="0">
                  <a:solidFill>
                    <a:srgbClr val="FFFFFF"/>
                  </a:solidFill>
                  <a:latin typeface="ＭＳ Ｐゴシック"/>
                  <a:ea typeface="ＭＳ Ｐゴシック"/>
                  <a:cs typeface="ＭＳ Ｐゴシック"/>
                </a:rPr>
                <a:t>プラグイン</a:t>
              </a:r>
              <a:endParaRPr kumimoji="1" lang="ja-JP" altLang="en-US" sz="1400" dirty="0">
                <a:solidFill>
                  <a:srgbClr val="FFFFFF"/>
                </a:solidFill>
                <a:latin typeface="ＭＳ Ｐゴシック"/>
                <a:ea typeface="ＭＳ Ｐゴシック"/>
                <a:cs typeface="ＭＳ Ｐゴシック"/>
              </a:endParaRPr>
            </a:p>
          </p:txBody>
        </p:sp>
        <p:sp>
          <p:nvSpPr>
            <p:cNvPr id="51" name="正方形/長方形 50"/>
            <p:cNvSpPr/>
            <p:nvPr/>
          </p:nvSpPr>
          <p:spPr>
            <a:xfrm>
              <a:off x="6172201" y="1437587"/>
              <a:ext cx="2461764" cy="14026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dirty="0">
                  <a:solidFill>
                    <a:schemeClr val="tx2"/>
                  </a:solidFill>
                </a:rPr>
                <a:t>サーバー</a:t>
              </a:r>
            </a:p>
          </p:txBody>
        </p:sp>
        <p:sp>
          <p:nvSpPr>
            <p:cNvPr id="52" name="正方形/長方形 51"/>
            <p:cNvSpPr/>
            <p:nvPr/>
          </p:nvSpPr>
          <p:spPr>
            <a:xfrm>
              <a:off x="6261579" y="2383321"/>
              <a:ext cx="2275336" cy="268948"/>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Web</a:t>
              </a:r>
              <a:r>
                <a:rPr kumimoji="1" lang="ja-JP" altLang="en-US" sz="1600" dirty="0"/>
                <a:t>サーバー</a:t>
              </a:r>
            </a:p>
          </p:txBody>
        </p:sp>
        <p:sp>
          <p:nvSpPr>
            <p:cNvPr id="71" name="正方形/長方形 70"/>
            <p:cNvSpPr/>
            <p:nvPr/>
          </p:nvSpPr>
          <p:spPr>
            <a:xfrm>
              <a:off x="6259064" y="2010919"/>
              <a:ext cx="67336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72" name="正方形/長方形 71"/>
            <p:cNvSpPr/>
            <p:nvPr/>
          </p:nvSpPr>
          <p:spPr>
            <a:xfrm>
              <a:off x="7051133" y="2010919"/>
              <a:ext cx="67336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sp>
          <p:nvSpPr>
            <p:cNvPr id="73" name="正方形/長方形 72"/>
            <p:cNvSpPr/>
            <p:nvPr/>
          </p:nvSpPr>
          <p:spPr>
            <a:xfrm>
              <a:off x="7863550" y="2010919"/>
              <a:ext cx="673365" cy="299770"/>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t>業務個別</a:t>
              </a:r>
              <a:endParaRPr kumimoji="1" lang="en-US" altLang="ja-JP" sz="800" dirty="0"/>
            </a:p>
            <a:p>
              <a:pPr algn="ctr"/>
              <a:r>
                <a:rPr lang="ja-JP" altLang="en-US" sz="800" dirty="0"/>
                <a:t>プログラム</a:t>
              </a:r>
              <a:endParaRPr kumimoji="1" lang="ja-JP" altLang="en-US" sz="800" dirty="0"/>
            </a:p>
          </p:txBody>
        </p:sp>
        <p:cxnSp>
          <p:nvCxnSpPr>
            <p:cNvPr id="61" name="直線矢印コネクタ 60"/>
            <p:cNvCxnSpPr>
              <a:stCxn id="52" idx="2"/>
              <a:endCxn id="46" idx="0"/>
            </p:cNvCxnSpPr>
            <p:nvPr/>
          </p:nvCxnSpPr>
          <p:spPr>
            <a:xfrm>
              <a:off x="7399247" y="2652269"/>
              <a:ext cx="3835" cy="531568"/>
            </a:xfrm>
            <a:prstGeom prst="straightConnector1">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3" name="正方形/長方形 92"/>
            <p:cNvSpPr/>
            <p:nvPr/>
          </p:nvSpPr>
          <p:spPr>
            <a:xfrm>
              <a:off x="6168365" y="5218296"/>
              <a:ext cx="2465600" cy="72008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プラグインによる</a:t>
              </a:r>
              <a:endParaRPr lang="en-US" altLang="ja-JP" sz="1200" dirty="0"/>
            </a:p>
            <a:p>
              <a:pPr algn="ctr"/>
              <a:r>
                <a:rPr lang="ja-JP" altLang="en-US" sz="1200" dirty="0"/>
                <a:t>ブラウザの機能強化</a:t>
              </a:r>
              <a:endParaRPr lang="en-US" altLang="ja-JP" sz="1200" dirty="0"/>
            </a:p>
            <a:p>
              <a:pPr algn="ctr"/>
              <a:r>
                <a:rPr kumimoji="1" lang="ja-JP" altLang="en-US" sz="1200" dirty="0"/>
                <a:t>マルチプラットフォーム対応</a:t>
              </a:r>
              <a:endParaRPr kumimoji="1" lang="en-US" altLang="ja-JP" sz="1200" dirty="0"/>
            </a:p>
          </p:txBody>
        </p:sp>
      </p:grpSp>
      <p:sp>
        <p:nvSpPr>
          <p:cNvPr id="66" name="正方形/長方形 65"/>
          <p:cNvSpPr/>
          <p:nvPr/>
        </p:nvSpPr>
        <p:spPr>
          <a:xfrm>
            <a:off x="3189288" y="6204188"/>
            <a:ext cx="2762250" cy="35436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a:t>
            </a:r>
            <a:r>
              <a:rPr kumimoji="1" lang="en-US" altLang="ja-JP" sz="1200"/>
              <a:t>Web</a:t>
            </a:r>
            <a:r>
              <a:rPr kumimoji="1" lang="ja-JP" altLang="en-US" sz="1200"/>
              <a:t>サービス」の誕生</a:t>
            </a:r>
            <a:endParaRPr kumimoji="1" lang="en-US" altLang="ja-JP" sz="1200" dirty="0"/>
          </a:p>
        </p:txBody>
      </p:sp>
    </p:spTree>
    <p:extLst>
      <p:ext uri="{BB962C8B-B14F-4D97-AF65-F5344CB8AC3E}">
        <p14:creationId xmlns:p14="http://schemas.microsoft.com/office/powerpoint/2010/main" val="5072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latin typeface="+mn-lt"/>
                <a:ea typeface="+mn-ea"/>
              </a:rPr>
              <a:t>Web2.0 (2005</a:t>
            </a:r>
            <a:r>
              <a:rPr lang="ja-JP" altLang="en-US">
                <a:latin typeface="+mn-lt"/>
                <a:ea typeface="+mn-ea"/>
              </a:rPr>
              <a:t>年頃</a:t>
            </a:r>
            <a:r>
              <a:rPr lang="en-US" altLang="ja-JP">
                <a:latin typeface="+mn-lt"/>
                <a:ea typeface="+mn-ea"/>
              </a:rPr>
              <a:t>)</a:t>
            </a:r>
            <a:endParaRPr lang="ja-JP" altLang="en-US">
              <a:latin typeface="+mn-lt"/>
              <a:ea typeface="+mn-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988840"/>
            <a:ext cx="5715000"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235" y="4858595"/>
            <a:ext cx="2662237" cy="1428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963" y="4025821"/>
            <a:ext cx="1545092" cy="22620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497" y="1340278"/>
            <a:ext cx="2466975"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1383" y="3302868"/>
            <a:ext cx="1493239" cy="1638300"/>
          </a:xfrm>
          <a:prstGeom prst="rect">
            <a:avLst/>
          </a:prstGeom>
          <a:solidFill>
            <a:srgbClr val="CC3300"/>
          </a:solidFill>
          <a:ln>
            <a:noFill/>
          </a:ln>
          <a:effectLs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928" y="1340769"/>
            <a:ext cx="1970789" cy="590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963" y="1340769"/>
            <a:ext cx="3248481" cy="21602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角丸四角形 2"/>
          <p:cNvSpPr/>
          <p:nvPr/>
        </p:nvSpPr>
        <p:spPr bwMode="auto">
          <a:xfrm>
            <a:off x="467544" y="3184190"/>
            <a:ext cx="8280920" cy="654132"/>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i="0" u="none" strike="noStrike" cap="none" normalizeH="0" dirty="0">
                <a:ln>
                  <a:noFill/>
                </a:ln>
                <a:solidFill>
                  <a:schemeClr val="bg1"/>
                </a:solidFill>
                <a:effectLst/>
                <a:latin typeface="+mn-lt"/>
                <a:ea typeface="+mn-ea"/>
              </a:rPr>
              <a:t>Web</a:t>
            </a:r>
            <a:r>
              <a:rPr kumimoji="0" lang="ja-JP" altLang="en-US" sz="2400" i="0" u="none" strike="noStrike" cap="none" normalizeH="0" dirty="0">
                <a:ln>
                  <a:noFill/>
                </a:ln>
                <a:solidFill>
                  <a:schemeClr val="bg1"/>
                </a:solidFill>
                <a:effectLst/>
                <a:latin typeface="+mn-lt"/>
                <a:ea typeface="+mn-ea"/>
              </a:rPr>
              <a:t>の操作性</a:t>
            </a:r>
            <a:r>
              <a:rPr kumimoji="0" lang="en-US" altLang="ja-JP" sz="2400" i="0" u="none" strike="noStrike" cap="none" normalizeH="0" dirty="0">
                <a:ln>
                  <a:noFill/>
                </a:ln>
                <a:solidFill>
                  <a:schemeClr val="bg1"/>
                </a:solidFill>
                <a:effectLst/>
                <a:latin typeface="+mn-lt"/>
                <a:ea typeface="+mn-ea"/>
              </a:rPr>
              <a:t>/</a:t>
            </a:r>
            <a:r>
              <a:rPr kumimoji="0" lang="ja-JP" altLang="en-US" sz="2400" i="0" u="none" strike="noStrike" cap="none" normalizeH="0" dirty="0">
                <a:ln>
                  <a:noFill/>
                </a:ln>
                <a:solidFill>
                  <a:schemeClr val="bg1"/>
                </a:solidFill>
                <a:effectLst/>
                <a:latin typeface="+mn-lt"/>
                <a:ea typeface="+mn-ea"/>
              </a:rPr>
              <a:t>ユーザーエクスペリエンスを劇的に改善</a:t>
            </a:r>
          </a:p>
        </p:txBody>
      </p:sp>
      <p:sp>
        <p:nvSpPr>
          <p:cNvPr id="11" name="角丸四角形 10"/>
          <p:cNvSpPr/>
          <p:nvPr/>
        </p:nvSpPr>
        <p:spPr bwMode="auto">
          <a:xfrm>
            <a:off x="467544" y="3904270"/>
            <a:ext cx="8280920" cy="654132"/>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dirty="0">
                <a:solidFill>
                  <a:schemeClr val="bg1"/>
                </a:solidFill>
              </a:rPr>
              <a:t>ブラウザ</a:t>
            </a:r>
            <a:r>
              <a:rPr kumimoji="0" lang="ja-JP" altLang="en-US" sz="2400" i="0" u="none" strike="noStrike" cap="none" normalizeH="0" dirty="0">
                <a:ln>
                  <a:noFill/>
                </a:ln>
                <a:solidFill>
                  <a:schemeClr val="bg1"/>
                </a:solidFill>
                <a:effectLst/>
                <a:latin typeface="+mn-lt"/>
                <a:ea typeface="+mn-ea"/>
              </a:rPr>
              <a:t>をプラットフォーム化できる可能性を示した</a:t>
            </a:r>
          </a:p>
        </p:txBody>
      </p:sp>
      <p:sp>
        <p:nvSpPr>
          <p:cNvPr id="12" name="角丸四角形 11"/>
          <p:cNvSpPr/>
          <p:nvPr/>
        </p:nvSpPr>
        <p:spPr bwMode="auto">
          <a:xfrm>
            <a:off x="467544" y="2464110"/>
            <a:ext cx="8280920" cy="654132"/>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i="0" u="none" strike="noStrike" cap="none" normalizeH="0">
                <a:ln>
                  <a:noFill/>
                </a:ln>
                <a:solidFill>
                  <a:schemeClr val="bg1"/>
                </a:solidFill>
                <a:effectLst/>
                <a:latin typeface="+mn-lt"/>
                <a:ea typeface="+mn-ea"/>
              </a:rPr>
              <a:t>Web2.0 = </a:t>
            </a:r>
            <a:r>
              <a:rPr kumimoji="0" lang="ja-JP" altLang="en-US" sz="2400" i="0" u="none" strike="noStrike" cap="none" normalizeH="0">
                <a:ln>
                  <a:noFill/>
                </a:ln>
                <a:solidFill>
                  <a:schemeClr val="bg1"/>
                </a:solidFill>
                <a:effectLst/>
                <a:latin typeface="+mn-lt"/>
                <a:ea typeface="+mn-ea"/>
              </a:rPr>
              <a:t>「</a:t>
            </a:r>
            <a:r>
              <a:rPr kumimoji="0" lang="en-US" altLang="ja-JP" sz="2400" i="0" u="none" strike="noStrike" cap="none" normalizeH="0">
                <a:ln>
                  <a:noFill/>
                </a:ln>
                <a:solidFill>
                  <a:schemeClr val="bg1"/>
                </a:solidFill>
                <a:effectLst/>
                <a:latin typeface="+mn-lt"/>
                <a:ea typeface="+mn-ea"/>
              </a:rPr>
              <a:t>Web</a:t>
            </a:r>
            <a:r>
              <a:rPr kumimoji="0" lang="ja-JP" altLang="en-US" sz="2400" i="0" u="none" strike="noStrike" cap="none" normalizeH="0">
                <a:ln>
                  <a:noFill/>
                </a:ln>
                <a:solidFill>
                  <a:schemeClr val="bg1"/>
                </a:solidFill>
                <a:effectLst/>
                <a:latin typeface="+mn-lt"/>
                <a:ea typeface="+mn-ea"/>
              </a:rPr>
              <a:t>新時代」</a:t>
            </a:r>
          </a:p>
        </p:txBody>
      </p:sp>
    </p:spTree>
    <p:extLst>
      <p:ext uri="{BB962C8B-B14F-4D97-AF65-F5344CB8AC3E}">
        <p14:creationId xmlns:p14="http://schemas.microsoft.com/office/powerpoint/2010/main" val="49149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p:cTn id="13" dur="500" fill="hold"/>
                                        <p:tgtEl>
                                          <p:spTgt spid="1027"/>
                                        </p:tgtEl>
                                        <p:attrNameLst>
                                          <p:attrName>ppt_w</p:attrName>
                                        </p:attrNameLst>
                                      </p:cBhvr>
                                      <p:tavLst>
                                        <p:tav tm="0">
                                          <p:val>
                                            <p:fltVal val="0"/>
                                          </p:val>
                                        </p:tav>
                                        <p:tav tm="100000">
                                          <p:val>
                                            <p:strVal val="#ppt_w"/>
                                          </p:val>
                                        </p:tav>
                                      </p:tavLst>
                                    </p:anim>
                                    <p:anim calcmode="lin" valueType="num">
                                      <p:cBhvr>
                                        <p:cTn id="14" dur="500" fill="hold"/>
                                        <p:tgtEl>
                                          <p:spTgt spid="1027"/>
                                        </p:tgtEl>
                                        <p:attrNameLst>
                                          <p:attrName>ppt_h</p:attrName>
                                        </p:attrNameLst>
                                      </p:cBhvr>
                                      <p:tavLst>
                                        <p:tav tm="0">
                                          <p:val>
                                            <p:fltVal val="0"/>
                                          </p:val>
                                        </p:tav>
                                        <p:tav tm="100000">
                                          <p:val>
                                            <p:strVal val="#ppt_h"/>
                                          </p:val>
                                        </p:tav>
                                      </p:tavLst>
                                    </p:anim>
                                    <p:animEffect transition="in" filter="fade">
                                      <p:cBhvr>
                                        <p:cTn id="15" dur="500"/>
                                        <p:tgtEl>
                                          <p:spTgt spid="10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500" fill="hold"/>
                                        <p:tgtEl>
                                          <p:spTgt spid="1030"/>
                                        </p:tgtEl>
                                        <p:attrNameLst>
                                          <p:attrName>ppt_w</p:attrName>
                                        </p:attrNameLst>
                                      </p:cBhvr>
                                      <p:tavLst>
                                        <p:tav tm="0">
                                          <p:val>
                                            <p:fltVal val="0"/>
                                          </p:val>
                                        </p:tav>
                                        <p:tav tm="100000">
                                          <p:val>
                                            <p:strVal val="#ppt_w"/>
                                          </p:val>
                                        </p:tav>
                                      </p:tavLst>
                                    </p:anim>
                                    <p:anim calcmode="lin" valueType="num">
                                      <p:cBhvr>
                                        <p:cTn id="26" dur="500" fill="hold"/>
                                        <p:tgtEl>
                                          <p:spTgt spid="1030"/>
                                        </p:tgtEl>
                                        <p:attrNameLst>
                                          <p:attrName>ppt_h</p:attrName>
                                        </p:attrNameLst>
                                      </p:cBhvr>
                                      <p:tavLst>
                                        <p:tav tm="0">
                                          <p:val>
                                            <p:fltVal val="0"/>
                                          </p:val>
                                        </p:tav>
                                        <p:tav tm="100000">
                                          <p:val>
                                            <p:strVal val="#ppt_h"/>
                                          </p:val>
                                        </p:tav>
                                      </p:tavLst>
                                    </p:anim>
                                    <p:animEffect transition="in" filter="fade">
                                      <p:cBhvr>
                                        <p:cTn id="27" dur="500"/>
                                        <p:tgtEl>
                                          <p:spTgt spid="103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500" fill="hold"/>
                                        <p:tgtEl>
                                          <p:spTgt spid="1032"/>
                                        </p:tgtEl>
                                        <p:attrNameLst>
                                          <p:attrName>ppt_w</p:attrName>
                                        </p:attrNameLst>
                                      </p:cBhvr>
                                      <p:tavLst>
                                        <p:tav tm="0">
                                          <p:val>
                                            <p:fltVal val="0"/>
                                          </p:val>
                                        </p:tav>
                                        <p:tav tm="100000">
                                          <p:val>
                                            <p:strVal val="#ppt_w"/>
                                          </p:val>
                                        </p:tav>
                                      </p:tavLst>
                                    </p:anim>
                                    <p:anim calcmode="lin" valueType="num">
                                      <p:cBhvr>
                                        <p:cTn id="32" dur="500" fill="hold"/>
                                        <p:tgtEl>
                                          <p:spTgt spid="1032"/>
                                        </p:tgtEl>
                                        <p:attrNameLst>
                                          <p:attrName>ppt_h</p:attrName>
                                        </p:attrNameLst>
                                      </p:cBhvr>
                                      <p:tavLst>
                                        <p:tav tm="0">
                                          <p:val>
                                            <p:fltVal val="0"/>
                                          </p:val>
                                        </p:tav>
                                        <p:tav tm="100000">
                                          <p:val>
                                            <p:strVal val="#ppt_h"/>
                                          </p:val>
                                        </p:tav>
                                      </p:tavLst>
                                    </p:anim>
                                    <p:animEffect transition="in" filter="fade">
                                      <p:cBhvr>
                                        <p:cTn id="33" dur="500"/>
                                        <p:tgtEl>
                                          <p:spTgt spid="1032"/>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p:cTn id="37" dur="500" fill="hold"/>
                                        <p:tgtEl>
                                          <p:spTgt spid="1031"/>
                                        </p:tgtEl>
                                        <p:attrNameLst>
                                          <p:attrName>ppt_w</p:attrName>
                                        </p:attrNameLst>
                                      </p:cBhvr>
                                      <p:tavLst>
                                        <p:tav tm="0">
                                          <p:val>
                                            <p:fltVal val="0"/>
                                          </p:val>
                                        </p:tav>
                                        <p:tav tm="100000">
                                          <p:val>
                                            <p:strVal val="#ppt_w"/>
                                          </p:val>
                                        </p:tav>
                                      </p:tavLst>
                                    </p:anim>
                                    <p:anim calcmode="lin" valueType="num">
                                      <p:cBhvr>
                                        <p:cTn id="38" dur="500" fill="hold"/>
                                        <p:tgtEl>
                                          <p:spTgt spid="1031"/>
                                        </p:tgtEl>
                                        <p:attrNameLst>
                                          <p:attrName>ppt_h</p:attrName>
                                        </p:attrNameLst>
                                      </p:cBhvr>
                                      <p:tavLst>
                                        <p:tav tm="0">
                                          <p:val>
                                            <p:fltVal val="0"/>
                                          </p:val>
                                        </p:tav>
                                        <p:tav tm="100000">
                                          <p:val>
                                            <p:strVal val="#ppt_h"/>
                                          </p:val>
                                        </p:tav>
                                      </p:tavLst>
                                    </p:anim>
                                    <p:animEffect transition="in" filter="fade">
                                      <p:cBhvr>
                                        <p:cTn id="39" dur="500"/>
                                        <p:tgtEl>
                                          <p:spTgt spid="103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 calcmode="lin" valueType="num">
                                      <p:cBhvr>
                                        <p:cTn id="43" dur="500" fill="hold"/>
                                        <p:tgtEl>
                                          <p:spTgt spid="1029"/>
                                        </p:tgtEl>
                                        <p:attrNameLst>
                                          <p:attrName>ppt_w</p:attrName>
                                        </p:attrNameLst>
                                      </p:cBhvr>
                                      <p:tavLst>
                                        <p:tav tm="0">
                                          <p:val>
                                            <p:fltVal val="0"/>
                                          </p:val>
                                        </p:tav>
                                        <p:tav tm="100000">
                                          <p:val>
                                            <p:strVal val="#ppt_w"/>
                                          </p:val>
                                        </p:tav>
                                      </p:tavLst>
                                    </p:anim>
                                    <p:anim calcmode="lin" valueType="num">
                                      <p:cBhvr>
                                        <p:cTn id="44" dur="500" fill="hold"/>
                                        <p:tgtEl>
                                          <p:spTgt spid="1029"/>
                                        </p:tgtEl>
                                        <p:attrNameLst>
                                          <p:attrName>ppt_h</p:attrName>
                                        </p:attrNameLst>
                                      </p:cBhvr>
                                      <p:tavLst>
                                        <p:tav tm="0">
                                          <p:val>
                                            <p:fltVal val="0"/>
                                          </p:val>
                                        </p:tav>
                                        <p:tav tm="100000">
                                          <p:val>
                                            <p:strVal val="#ppt_h"/>
                                          </p:val>
                                        </p:tav>
                                      </p:tavLst>
                                    </p:anim>
                                    <p:animEffect transition="in" filter="fade">
                                      <p:cBhvr>
                                        <p:cTn id="45" dur="500"/>
                                        <p:tgtEl>
                                          <p:spTgt spid="102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p:cTn id="55" dur="500" fill="hold"/>
                                        <p:tgtEl>
                                          <p:spTgt spid="3"/>
                                        </p:tgtEl>
                                        <p:attrNameLst>
                                          <p:attrName>ppt_w</p:attrName>
                                        </p:attrNameLst>
                                      </p:cBhvr>
                                      <p:tavLst>
                                        <p:tav tm="0">
                                          <p:val>
                                            <p:fltVal val="0"/>
                                          </p:val>
                                        </p:tav>
                                        <p:tav tm="100000">
                                          <p:val>
                                            <p:strVal val="#ppt_w"/>
                                          </p:val>
                                        </p:tav>
                                      </p:tavLst>
                                    </p:anim>
                                    <p:anim calcmode="lin" valueType="num">
                                      <p:cBhvr>
                                        <p:cTn id="56" dur="500" fill="hold"/>
                                        <p:tgtEl>
                                          <p:spTgt spid="3"/>
                                        </p:tgtEl>
                                        <p:attrNameLst>
                                          <p:attrName>ppt_h</p:attrName>
                                        </p:attrNameLst>
                                      </p:cBhvr>
                                      <p:tavLst>
                                        <p:tav tm="0">
                                          <p:val>
                                            <p:fltVal val="0"/>
                                          </p:val>
                                        </p:tav>
                                        <p:tav tm="100000">
                                          <p:val>
                                            <p:strVal val="#ppt_h"/>
                                          </p:val>
                                        </p:tav>
                                      </p:tavLst>
                                    </p:anim>
                                    <p:animEffect transition="in" filter="fade">
                                      <p:cBhvr>
                                        <p:cTn id="57" dur="500"/>
                                        <p:tgtEl>
                                          <p:spTgt spid="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p:cNvCxnSpPr>
            <a:cxnSpLocks noChangeShapeType="1"/>
          </p:cNvCxnSpPr>
          <p:nvPr/>
        </p:nvCxnSpPr>
        <p:spPr bwMode="auto">
          <a:xfrm>
            <a:off x="277740" y="6130463"/>
            <a:ext cx="8643937" cy="1588"/>
          </a:xfrm>
          <a:prstGeom prst="straightConnector1">
            <a:avLst/>
          </a:prstGeom>
          <a:noFill/>
          <a:ln w="38100" cap="rnd" algn="ctr">
            <a:solidFill>
              <a:srgbClr val="800000"/>
            </a:solidFill>
            <a:round/>
            <a:headEnd type="none"/>
            <a:tailEnd type="triangle" w="med" len="med"/>
          </a:ln>
          <a:extLst>
            <a:ext uri="{909E8E84-426E-40dd-AFC4-6F175D3DCCD1}">
              <a14:hiddenFill xmlns="" xmlns:a14="http://schemas.microsoft.com/office/drawing/2010/main">
                <a:noFill/>
              </a14:hiddenFill>
            </a:ext>
          </a:extLst>
        </p:spPr>
      </p:cxnSp>
      <p:cxnSp>
        <p:nvCxnSpPr>
          <p:cNvPr id="6" name="直線矢印コネクタ 5"/>
          <p:cNvCxnSpPr>
            <a:cxnSpLocks noChangeShapeType="1"/>
          </p:cNvCxnSpPr>
          <p:nvPr/>
        </p:nvCxnSpPr>
        <p:spPr bwMode="auto">
          <a:xfrm flipV="1">
            <a:off x="277740" y="960487"/>
            <a:ext cx="1588" cy="5169976"/>
          </a:xfrm>
          <a:prstGeom prst="straightConnector1">
            <a:avLst/>
          </a:prstGeom>
          <a:noFill/>
          <a:ln w="38100" cap="rnd" algn="ctr">
            <a:solidFill>
              <a:srgbClr val="33ACBD"/>
            </a:solidFill>
            <a:round/>
            <a:headEnd type="none"/>
            <a:tailEnd type="triangle" w="med" len="med"/>
          </a:ln>
          <a:extLst>
            <a:ext uri="{909E8E84-426E-40dd-AFC4-6F175D3DCCD1}">
              <a14:hiddenFill xmlns="" xmlns:a14="http://schemas.microsoft.com/office/drawing/2010/main">
                <a:noFill/>
              </a14:hiddenFill>
            </a:ext>
          </a:extLst>
        </p:spPr>
      </p:cxnSp>
      <p:sp>
        <p:nvSpPr>
          <p:cNvPr id="7" name="テキスト ボックス 26"/>
          <p:cNvSpPr txBox="1">
            <a:spLocks noChangeArrowheads="1"/>
          </p:cNvSpPr>
          <p:nvPr/>
        </p:nvSpPr>
        <p:spPr bwMode="auto">
          <a:xfrm>
            <a:off x="3420990" y="6130463"/>
            <a:ext cx="9412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a:solidFill>
                  <a:srgbClr val="800000"/>
                </a:solidFill>
                <a:latin typeface="Arial Black"/>
                <a:ea typeface="HGP創英角ｺﾞｼｯｸUB"/>
                <a:cs typeface="Arial Black"/>
              </a:rPr>
              <a:t>1990</a:t>
            </a:r>
            <a:r>
              <a:rPr lang="ja-JP" altLang="en-US" sz="1600" dirty="0">
                <a:solidFill>
                  <a:srgbClr val="800000"/>
                </a:solidFill>
                <a:latin typeface="Arial Black"/>
                <a:ea typeface="HGP創英角ｺﾞｼｯｸUB"/>
                <a:cs typeface="Arial Black"/>
              </a:rPr>
              <a:t>年</a:t>
            </a:r>
            <a:endParaRPr lang="en-US" altLang="ja-JP" sz="1600" dirty="0">
              <a:solidFill>
                <a:srgbClr val="800000"/>
              </a:solidFill>
              <a:latin typeface="Arial Black"/>
              <a:ea typeface="HGP創英角ｺﾞｼｯｸUB"/>
              <a:cs typeface="Arial Black"/>
            </a:endParaRPr>
          </a:p>
        </p:txBody>
      </p:sp>
      <p:sp>
        <p:nvSpPr>
          <p:cNvPr id="8" name="テキスト ボックス 27"/>
          <p:cNvSpPr txBox="1">
            <a:spLocks noChangeArrowheads="1"/>
          </p:cNvSpPr>
          <p:nvPr/>
        </p:nvSpPr>
        <p:spPr bwMode="auto">
          <a:xfrm>
            <a:off x="6278490" y="6130463"/>
            <a:ext cx="9412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a:solidFill>
                  <a:srgbClr val="800000"/>
                </a:solidFill>
                <a:latin typeface="Arial Black"/>
                <a:ea typeface="HGP創英角ｺﾞｼｯｸUB"/>
                <a:cs typeface="Arial Black"/>
              </a:rPr>
              <a:t>2000</a:t>
            </a:r>
            <a:r>
              <a:rPr lang="ja-JP" altLang="en-US" sz="1600" dirty="0">
                <a:solidFill>
                  <a:srgbClr val="800000"/>
                </a:solidFill>
                <a:latin typeface="Arial Black"/>
                <a:ea typeface="HGP創英角ｺﾞｼｯｸUB"/>
                <a:cs typeface="Arial Black"/>
              </a:rPr>
              <a:t>年</a:t>
            </a:r>
            <a:endParaRPr lang="en-US" altLang="ja-JP" sz="1600" dirty="0">
              <a:solidFill>
                <a:srgbClr val="800000"/>
              </a:solidFill>
              <a:latin typeface="Arial Black"/>
              <a:ea typeface="HGP創英角ｺﾞｼｯｸUB"/>
              <a:cs typeface="Arial Black"/>
            </a:endParaRPr>
          </a:p>
        </p:txBody>
      </p:sp>
      <p:sp>
        <p:nvSpPr>
          <p:cNvPr id="9" name="テキスト ボックス 34"/>
          <p:cNvSpPr txBox="1">
            <a:spLocks noChangeArrowheads="1"/>
          </p:cNvSpPr>
          <p:nvPr/>
        </p:nvSpPr>
        <p:spPr bwMode="auto">
          <a:xfrm>
            <a:off x="349177" y="960487"/>
            <a:ext cx="177484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600" dirty="0">
                <a:solidFill>
                  <a:srgbClr val="33ACBD"/>
                </a:solidFill>
                <a:latin typeface="HGP創英角ｺﾞｼｯｸUB"/>
                <a:ea typeface="HGP創英角ｺﾞｼｯｸUB"/>
                <a:cs typeface="HGP創英角ｺﾞｼｯｸUB"/>
              </a:rPr>
              <a:t>クライアントの機能</a:t>
            </a:r>
            <a:endParaRPr lang="en-US" altLang="ja-JP" sz="1600" dirty="0">
              <a:solidFill>
                <a:srgbClr val="33ACBD"/>
              </a:solidFill>
              <a:latin typeface="HGP創英角ｺﾞｼｯｸUB"/>
              <a:ea typeface="HGP創英角ｺﾞｼｯｸUB"/>
              <a:cs typeface="HGP創英角ｺﾞｼｯｸUB"/>
            </a:endParaRPr>
          </a:p>
        </p:txBody>
      </p:sp>
      <p:sp>
        <p:nvSpPr>
          <p:cNvPr id="12" name="Oval 15"/>
          <p:cNvSpPr>
            <a:spLocks noChangeArrowheads="1"/>
          </p:cNvSpPr>
          <p:nvPr/>
        </p:nvSpPr>
        <p:spPr bwMode="auto">
          <a:xfrm>
            <a:off x="563490" y="4344526"/>
            <a:ext cx="1169987" cy="1195387"/>
          </a:xfrm>
          <a:prstGeom prst="ellipse">
            <a:avLst/>
          </a:prstGeom>
          <a:solidFill>
            <a:srgbClr val="7F7F7F"/>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端末</a:t>
            </a:r>
          </a:p>
        </p:txBody>
      </p:sp>
      <p:sp>
        <p:nvSpPr>
          <p:cNvPr id="15" name="角丸四角形 14"/>
          <p:cNvSpPr/>
          <p:nvPr/>
        </p:nvSpPr>
        <p:spPr>
          <a:xfrm>
            <a:off x="2920927" y="5657388"/>
            <a:ext cx="1931665" cy="357188"/>
          </a:xfrm>
          <a:prstGeom prst="roundRect">
            <a:avLst>
              <a:gd name="adj" fmla="val 0"/>
            </a:avLst>
          </a:prstGeom>
          <a:solidFill>
            <a:schemeClr val="accent4">
              <a:lumMod val="75000"/>
            </a:schemeClr>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bg1"/>
                </a:solidFill>
              </a:rPr>
              <a:t>クライアント</a:t>
            </a:r>
            <a:r>
              <a:rPr lang="en-US" altLang="ja-JP" sz="1200" dirty="0">
                <a:solidFill>
                  <a:schemeClr val="bg1"/>
                </a:solidFill>
              </a:rPr>
              <a:t>/</a:t>
            </a:r>
            <a:r>
              <a:rPr lang="ja-JP" altLang="en-US" sz="1200" dirty="0">
                <a:solidFill>
                  <a:schemeClr val="bg1"/>
                </a:solidFill>
              </a:rPr>
              <a:t>サーバー</a:t>
            </a:r>
          </a:p>
        </p:txBody>
      </p:sp>
      <p:sp>
        <p:nvSpPr>
          <p:cNvPr id="16" name="角丸四角形 15"/>
          <p:cNvSpPr/>
          <p:nvPr/>
        </p:nvSpPr>
        <p:spPr>
          <a:xfrm>
            <a:off x="349177" y="5657388"/>
            <a:ext cx="2500313" cy="357188"/>
          </a:xfrm>
          <a:prstGeom prst="roundRect">
            <a:avLst>
              <a:gd name="adj" fmla="val 0"/>
            </a:avLst>
          </a:prstGeom>
          <a:solidFill>
            <a:schemeClr val="tx1">
              <a:lumMod val="50000"/>
              <a:lumOff val="50000"/>
            </a:schemeClr>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1200" dirty="0">
                <a:solidFill>
                  <a:schemeClr val="bg1"/>
                </a:solidFill>
              </a:rPr>
              <a:t>メインフレーム</a:t>
            </a:r>
          </a:p>
        </p:txBody>
      </p:sp>
      <p:sp>
        <p:nvSpPr>
          <p:cNvPr id="17" name="角丸四角形 16"/>
          <p:cNvSpPr/>
          <p:nvPr/>
        </p:nvSpPr>
        <p:spPr>
          <a:xfrm>
            <a:off x="6618215" y="5657388"/>
            <a:ext cx="2132085" cy="35718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a:solidFill>
                  <a:schemeClr val="bg1"/>
                </a:solidFill>
              </a:rPr>
              <a:t>RIC/RIA</a:t>
            </a:r>
            <a:r>
              <a:rPr lang="ja-JP" altLang="en-US" sz="1200" dirty="0">
                <a:solidFill>
                  <a:schemeClr val="bg1"/>
                </a:solidFill>
              </a:rPr>
              <a:t>とクラウド</a:t>
            </a:r>
          </a:p>
        </p:txBody>
      </p:sp>
      <p:sp>
        <p:nvSpPr>
          <p:cNvPr id="19" name="Oval 14"/>
          <p:cNvSpPr>
            <a:spLocks noChangeArrowheads="1"/>
          </p:cNvSpPr>
          <p:nvPr/>
        </p:nvSpPr>
        <p:spPr bwMode="auto">
          <a:xfrm>
            <a:off x="3363567" y="2272838"/>
            <a:ext cx="1169987" cy="1195388"/>
          </a:xfrm>
          <a:prstGeom prst="ellipse">
            <a:avLst/>
          </a:prstGeom>
          <a:solidFill>
            <a:schemeClr val="accent4"/>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クライアント</a:t>
            </a:r>
          </a:p>
        </p:txBody>
      </p:sp>
      <p:sp>
        <p:nvSpPr>
          <p:cNvPr id="20" name="AutoShape 16"/>
          <p:cNvSpPr>
            <a:spLocks noChangeArrowheads="1"/>
          </p:cNvSpPr>
          <p:nvPr/>
        </p:nvSpPr>
        <p:spPr bwMode="auto">
          <a:xfrm rot="19411340">
            <a:off x="1417151" y="3634796"/>
            <a:ext cx="2209384" cy="482600"/>
          </a:xfrm>
          <a:prstGeom prst="rightArrow">
            <a:avLst>
              <a:gd name="adj1" fmla="val 59324"/>
              <a:gd name="adj2" fmla="val 69930"/>
            </a:avLst>
          </a:prstGeom>
          <a:solidFill>
            <a:schemeClr val="bg1">
              <a:lumMod val="5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2" name="Oval 13"/>
          <p:cNvSpPr>
            <a:spLocks noChangeArrowheads="1"/>
          </p:cNvSpPr>
          <p:nvPr/>
        </p:nvSpPr>
        <p:spPr bwMode="auto">
          <a:xfrm>
            <a:off x="4608550" y="3844463"/>
            <a:ext cx="1169988" cy="1195388"/>
          </a:xfrm>
          <a:prstGeom prst="ellipse">
            <a:avLst/>
          </a:prstGeom>
          <a:solidFill>
            <a:schemeClr val="accent3">
              <a:lumMod val="75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ブラウザ</a:t>
            </a:r>
          </a:p>
        </p:txBody>
      </p:sp>
      <p:sp>
        <p:nvSpPr>
          <p:cNvPr id="23" name="AutoShape 16"/>
          <p:cNvSpPr>
            <a:spLocks noChangeArrowheads="1"/>
          </p:cNvSpPr>
          <p:nvPr/>
        </p:nvSpPr>
        <p:spPr bwMode="auto">
          <a:xfrm rot="2856712">
            <a:off x="4238798" y="3407840"/>
            <a:ext cx="683481" cy="482600"/>
          </a:xfrm>
          <a:prstGeom prst="rightArrow">
            <a:avLst>
              <a:gd name="adj1" fmla="val 59324"/>
              <a:gd name="adj2" fmla="val 45182"/>
            </a:avLst>
          </a:prstGeom>
          <a:solidFill>
            <a:schemeClr val="accent4">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5" name="Oval 12"/>
          <p:cNvSpPr>
            <a:spLocks noChangeArrowheads="1"/>
          </p:cNvSpPr>
          <p:nvPr/>
        </p:nvSpPr>
        <p:spPr bwMode="auto">
          <a:xfrm>
            <a:off x="6149629" y="1558463"/>
            <a:ext cx="1169988" cy="1195388"/>
          </a:xfrm>
          <a:prstGeom prst="ellipse">
            <a:avLst/>
          </a:prstGeom>
          <a:solidFill>
            <a:srgbClr val="008000"/>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ja-JP" sz="1400" dirty="0">
                <a:solidFill>
                  <a:schemeClr val="bg1"/>
                </a:solidFill>
                <a:latin typeface="Century Gothic" pitchFamily="34" charset="0"/>
                <a:ea typeface="HG丸ｺﾞｼｯｸM-PRO" pitchFamily="50" charset="-128"/>
              </a:rPr>
              <a:t>Flash</a:t>
            </a:r>
            <a:r>
              <a:rPr lang="ja-JP" altLang="en-US" sz="1400" dirty="0">
                <a:solidFill>
                  <a:schemeClr val="bg1"/>
                </a:solidFill>
                <a:latin typeface="Century Gothic" pitchFamily="34" charset="0"/>
                <a:ea typeface="HG丸ｺﾞｼｯｸM-PRO" pitchFamily="50" charset="-128"/>
              </a:rPr>
              <a:t>などの</a:t>
            </a:r>
            <a:endParaRPr lang="en-US" altLang="ja-JP" sz="1400" dirty="0">
              <a:solidFill>
                <a:schemeClr val="bg1"/>
              </a:solidFill>
              <a:latin typeface="Century Gothic" pitchFamily="34" charset="0"/>
              <a:ea typeface="HG丸ｺﾞｼｯｸM-PRO" pitchFamily="50" charset="-128"/>
            </a:endParaRPr>
          </a:p>
          <a:p>
            <a:pPr algn="ctr">
              <a:defRPr/>
            </a:pPr>
            <a:r>
              <a:rPr lang="ja-JP" altLang="en-US" sz="1400" dirty="0">
                <a:solidFill>
                  <a:schemeClr val="bg1"/>
                </a:solidFill>
                <a:latin typeface="Century Gothic" pitchFamily="34" charset="0"/>
                <a:ea typeface="HG丸ｺﾞｼｯｸM-PRO" pitchFamily="50" charset="-128"/>
              </a:rPr>
              <a:t>プラグイン</a:t>
            </a:r>
          </a:p>
        </p:txBody>
      </p:sp>
      <p:sp>
        <p:nvSpPr>
          <p:cNvPr id="26" name="AutoShape 16"/>
          <p:cNvSpPr>
            <a:spLocks noChangeArrowheads="1"/>
          </p:cNvSpPr>
          <p:nvPr/>
        </p:nvSpPr>
        <p:spPr bwMode="auto">
          <a:xfrm rot="18420845">
            <a:off x="5268835" y="3047943"/>
            <a:ext cx="1385132" cy="482600"/>
          </a:xfrm>
          <a:prstGeom prst="rightArrow">
            <a:avLst>
              <a:gd name="adj1" fmla="val 59324"/>
              <a:gd name="adj2" fmla="val 45189"/>
            </a:avLst>
          </a:prstGeom>
          <a:solidFill>
            <a:schemeClr val="accent3">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30" name="角丸四角形 29"/>
          <p:cNvSpPr/>
          <p:nvPr/>
        </p:nvSpPr>
        <p:spPr>
          <a:xfrm>
            <a:off x="4920619" y="5657388"/>
            <a:ext cx="1643622" cy="357188"/>
          </a:xfrm>
          <a:prstGeom prst="roundRect">
            <a:avLst>
              <a:gd name="adj" fmla="val 0"/>
            </a:avLst>
          </a:prstGeom>
          <a:solidFill>
            <a:srgbClr val="008000"/>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a:solidFill>
                  <a:schemeClr val="bg1"/>
                </a:solidFill>
              </a:rPr>
              <a:t>Web</a:t>
            </a:r>
            <a:r>
              <a:rPr lang="ja-JP" altLang="en-US" sz="1200">
                <a:solidFill>
                  <a:schemeClr val="bg1"/>
                </a:solidFill>
              </a:rPr>
              <a:t>システム</a:t>
            </a:r>
            <a:endParaRPr lang="ja-JP" altLang="en-US" sz="1200" dirty="0">
              <a:solidFill>
                <a:schemeClr val="bg1"/>
              </a:solidFill>
            </a:endParaRPr>
          </a:p>
        </p:txBody>
      </p:sp>
      <p:sp>
        <p:nvSpPr>
          <p:cNvPr id="34" name="タイトル 33"/>
          <p:cNvSpPr>
            <a:spLocks noGrp="1"/>
          </p:cNvSpPr>
          <p:nvPr>
            <p:ph type="title"/>
          </p:nvPr>
        </p:nvSpPr>
        <p:spPr/>
        <p:txBody>
          <a:bodyPr/>
          <a:lstStyle/>
          <a:p>
            <a:r>
              <a:rPr kumimoji="1" lang="en-US" altLang="ja-JP" dirty="0"/>
              <a:t>Ajax</a:t>
            </a:r>
            <a:r>
              <a:rPr kumimoji="1" lang="ja-JP" altLang="en-US" dirty="0"/>
              <a:t>の登場</a:t>
            </a:r>
          </a:p>
        </p:txBody>
      </p:sp>
      <p:grpSp>
        <p:nvGrpSpPr>
          <p:cNvPr id="4" name="グループ化 3"/>
          <p:cNvGrpSpPr/>
          <p:nvPr/>
        </p:nvGrpSpPr>
        <p:grpSpPr>
          <a:xfrm>
            <a:off x="5826637" y="3058651"/>
            <a:ext cx="2344777" cy="1668222"/>
            <a:chOff x="5826637" y="3058651"/>
            <a:chExt cx="2344777" cy="1668222"/>
          </a:xfrm>
        </p:grpSpPr>
        <p:sp>
          <p:nvSpPr>
            <p:cNvPr id="28" name="Oval 11"/>
            <p:cNvSpPr>
              <a:spLocks noChangeArrowheads="1"/>
            </p:cNvSpPr>
            <p:nvPr/>
          </p:nvSpPr>
          <p:spPr bwMode="auto">
            <a:xfrm>
              <a:off x="6935442" y="3058651"/>
              <a:ext cx="1169987" cy="1195387"/>
            </a:xfrm>
            <a:prstGeom prst="ellipse">
              <a:avLst/>
            </a:prstGeom>
            <a:solidFill>
              <a:schemeClr val="accent6">
                <a:lumMod val="75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ja-JP" sz="3200" dirty="0">
                  <a:solidFill>
                    <a:schemeClr val="bg1"/>
                  </a:solidFill>
                  <a:latin typeface="Century Gothic" pitchFamily="34" charset="0"/>
                  <a:ea typeface="HG丸ｺﾞｼｯｸM-PRO" pitchFamily="50" charset="-128"/>
                </a:rPr>
                <a:t>Ajax</a:t>
              </a:r>
              <a:endParaRPr lang="ja-JP" altLang="en-US" sz="3200" dirty="0">
                <a:solidFill>
                  <a:schemeClr val="bg1"/>
                </a:solidFill>
                <a:latin typeface="Century Gothic" pitchFamily="34" charset="0"/>
                <a:ea typeface="HG丸ｺﾞｼｯｸM-PRO" pitchFamily="50" charset="-128"/>
              </a:endParaRPr>
            </a:p>
          </p:txBody>
        </p:sp>
        <p:sp>
          <p:nvSpPr>
            <p:cNvPr id="29" name="AutoShape 16"/>
            <p:cNvSpPr>
              <a:spLocks noChangeArrowheads="1"/>
            </p:cNvSpPr>
            <p:nvPr/>
          </p:nvSpPr>
          <p:spPr bwMode="auto">
            <a:xfrm rot="20368471">
              <a:off x="5826637" y="3817628"/>
              <a:ext cx="1150117" cy="482600"/>
            </a:xfrm>
            <a:prstGeom prst="rightArrow">
              <a:avLst>
                <a:gd name="adj1" fmla="val 59324"/>
                <a:gd name="adj2" fmla="val 45182"/>
              </a:avLst>
            </a:prstGeom>
            <a:solidFill>
              <a:schemeClr val="accent6">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3" name="テキスト ボックス 2"/>
            <p:cNvSpPr txBox="1"/>
            <p:nvPr/>
          </p:nvSpPr>
          <p:spPr>
            <a:xfrm>
              <a:off x="6869455" y="4357541"/>
              <a:ext cx="1301959" cy="369332"/>
            </a:xfrm>
            <a:prstGeom prst="rect">
              <a:avLst/>
            </a:prstGeom>
            <a:noFill/>
          </p:spPr>
          <p:txBody>
            <a:bodyPr wrap="none" rtlCol="0">
              <a:spAutoFit/>
            </a:bodyPr>
            <a:lstStyle/>
            <a:p>
              <a:r>
                <a:rPr kumimoji="1" lang="en-US" altLang="ja-JP" dirty="0"/>
                <a:t>2004-5</a:t>
              </a:r>
              <a:r>
                <a:rPr kumimoji="1" lang="ja-JP" altLang="en-US" dirty="0"/>
                <a:t>年頃</a:t>
              </a:r>
            </a:p>
          </p:txBody>
        </p:sp>
      </p:grpSp>
    </p:spTree>
    <p:extLst>
      <p:ext uri="{BB962C8B-B14F-4D97-AF65-F5344CB8AC3E}">
        <p14:creationId xmlns:p14="http://schemas.microsoft.com/office/powerpoint/2010/main" val="72139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1"/>
          <p:cNvSpPr>
            <a:spLocks noGrp="1"/>
          </p:cNvSpPr>
          <p:nvPr>
            <p:ph type="title"/>
          </p:nvPr>
        </p:nvSpPr>
        <p:spPr/>
        <p:txBody>
          <a:bodyPr/>
          <a:lstStyle/>
          <a:p>
            <a:pPr eaLnBrk="1" hangingPunct="1"/>
            <a:r>
              <a:rPr lang="en-US" altLang="ja-JP" sz="2800" dirty="0">
                <a:latin typeface="+mn-lt"/>
                <a:ea typeface="+mn-ea"/>
              </a:rPr>
              <a:t>Ajax</a:t>
            </a:r>
            <a:r>
              <a:rPr lang="ja-JP" altLang="en-US" sz="2800" dirty="0">
                <a:latin typeface="+mn-lt"/>
                <a:ea typeface="+mn-ea"/>
              </a:rPr>
              <a:t> </a:t>
            </a:r>
            <a:r>
              <a:rPr lang="en-US" altLang="ja-JP" sz="2800" dirty="0">
                <a:latin typeface="+mn-lt"/>
                <a:ea typeface="+mn-ea"/>
              </a:rPr>
              <a:t>(</a:t>
            </a:r>
            <a:r>
              <a:rPr lang="ja-JP" altLang="en-US" sz="2800" dirty="0">
                <a:latin typeface="+mn-lt"/>
                <a:ea typeface="+mn-ea"/>
              </a:rPr>
              <a:t>エイジャックス</a:t>
            </a:r>
            <a:r>
              <a:rPr lang="en-US" altLang="ja-JP" sz="2800" dirty="0">
                <a:latin typeface="+mn-lt"/>
                <a:ea typeface="+mn-ea"/>
              </a:rPr>
              <a:t>)</a:t>
            </a:r>
            <a:r>
              <a:rPr lang="ja-JP" altLang="en-US" sz="2800" dirty="0">
                <a:latin typeface="+mn-lt"/>
                <a:ea typeface="+mn-ea"/>
              </a:rPr>
              <a:t> とは</a:t>
            </a:r>
          </a:p>
        </p:txBody>
      </p:sp>
      <p:sp>
        <p:nvSpPr>
          <p:cNvPr id="13" name="角丸四角形 12"/>
          <p:cNvSpPr/>
          <p:nvPr/>
        </p:nvSpPr>
        <p:spPr bwMode="auto">
          <a:xfrm>
            <a:off x="706438" y="2154238"/>
            <a:ext cx="2286000" cy="50006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ja-JP" altLang="en-US" sz="1800">
                <a:solidFill>
                  <a:schemeClr val="bg1"/>
                </a:solidFill>
                <a:latin typeface="+mn-lt"/>
              </a:rPr>
              <a:t>非同期の</a:t>
            </a:r>
          </a:p>
        </p:txBody>
      </p:sp>
      <p:sp>
        <p:nvSpPr>
          <p:cNvPr id="18" name="角丸四角形 17"/>
          <p:cNvSpPr/>
          <p:nvPr/>
        </p:nvSpPr>
        <p:spPr bwMode="auto">
          <a:xfrm>
            <a:off x="706438" y="2759076"/>
            <a:ext cx="4078288" cy="164306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400" dirty="0">
                <a:solidFill>
                  <a:schemeClr val="bg1"/>
                </a:solidFill>
                <a:latin typeface="+mn-lt"/>
              </a:rPr>
              <a:t>JavaScript</a:t>
            </a:r>
          </a:p>
          <a:p>
            <a:pPr algn="ctr">
              <a:defRPr/>
            </a:pPr>
            <a:r>
              <a:rPr lang="ja-JP" altLang="en-US" sz="1800" dirty="0">
                <a:solidFill>
                  <a:schemeClr val="bg1"/>
                </a:solidFill>
                <a:latin typeface="+mn-lt"/>
              </a:rPr>
              <a:t>サーバーからダウンロードされ</a:t>
            </a:r>
          </a:p>
          <a:p>
            <a:pPr algn="ctr">
              <a:defRPr/>
            </a:pPr>
            <a:r>
              <a:rPr lang="ja-JP" altLang="en-US" sz="1800" dirty="0">
                <a:solidFill>
                  <a:schemeClr val="bg1"/>
                </a:solidFill>
                <a:latin typeface="+mn-lt"/>
              </a:rPr>
              <a:t>ブラウザ上で実行される</a:t>
            </a:r>
          </a:p>
          <a:p>
            <a:pPr algn="ctr">
              <a:defRPr/>
            </a:pPr>
            <a:r>
              <a:rPr lang="ja-JP" altLang="en-US" sz="1800" dirty="0">
                <a:solidFill>
                  <a:schemeClr val="bg1"/>
                </a:solidFill>
                <a:latin typeface="+mn-lt"/>
              </a:rPr>
              <a:t>スクリプト言語</a:t>
            </a:r>
          </a:p>
        </p:txBody>
      </p:sp>
      <p:cxnSp>
        <p:nvCxnSpPr>
          <p:cNvPr id="5" name="直線コネクタ 4"/>
          <p:cNvCxnSpPr/>
          <p:nvPr/>
        </p:nvCxnSpPr>
        <p:spPr bwMode="auto">
          <a:xfrm>
            <a:off x="685800" y="1752601"/>
            <a:ext cx="206057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 name="直線コネクタ 5"/>
          <p:cNvCxnSpPr/>
          <p:nvPr/>
        </p:nvCxnSpPr>
        <p:spPr bwMode="auto">
          <a:xfrm rot="5400000" flipH="1" flipV="1">
            <a:off x="1649413" y="1931988"/>
            <a:ext cx="357188" cy="0"/>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bwMode="auto">
          <a:xfrm>
            <a:off x="2865438" y="1751013"/>
            <a:ext cx="1471613"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bwMode="auto">
          <a:xfrm flipV="1">
            <a:off x="3962400" y="1752600"/>
            <a:ext cx="0" cy="10064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bwMode="auto">
          <a:xfrm>
            <a:off x="4705350" y="1752601"/>
            <a:ext cx="7556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bwMode="auto">
          <a:xfrm rot="5400000" flipH="1" flipV="1">
            <a:off x="4660900" y="2247901"/>
            <a:ext cx="99060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5" name="角丸四角形 24"/>
          <p:cNvSpPr/>
          <p:nvPr/>
        </p:nvSpPr>
        <p:spPr bwMode="auto">
          <a:xfrm>
            <a:off x="4903788" y="2760663"/>
            <a:ext cx="3536950" cy="162877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000" dirty="0" err="1">
                <a:solidFill>
                  <a:schemeClr val="bg1"/>
                </a:solidFill>
                <a:latin typeface="+mn-lt"/>
              </a:rPr>
              <a:t>eXtensible</a:t>
            </a:r>
            <a:r>
              <a:rPr lang="ja-JP" altLang="en-US" sz="2000" dirty="0">
                <a:solidFill>
                  <a:schemeClr val="bg1"/>
                </a:solidFill>
                <a:latin typeface="+mn-lt"/>
              </a:rPr>
              <a:t> </a:t>
            </a:r>
            <a:r>
              <a:rPr lang="en-US" altLang="ja-JP" sz="2000" dirty="0">
                <a:solidFill>
                  <a:schemeClr val="bg1"/>
                </a:solidFill>
                <a:latin typeface="+mn-lt"/>
              </a:rPr>
              <a:t>Markup</a:t>
            </a:r>
            <a:r>
              <a:rPr lang="ja-JP" altLang="en-US" sz="2000" dirty="0">
                <a:solidFill>
                  <a:schemeClr val="bg1"/>
                </a:solidFill>
                <a:latin typeface="+mn-lt"/>
              </a:rPr>
              <a:t> </a:t>
            </a:r>
            <a:r>
              <a:rPr lang="en-US" altLang="ja-JP" sz="2000" dirty="0">
                <a:solidFill>
                  <a:schemeClr val="bg1"/>
                </a:solidFill>
                <a:latin typeface="+mn-lt"/>
              </a:rPr>
              <a:t>Language</a:t>
            </a:r>
          </a:p>
          <a:p>
            <a:pPr algn="ctr">
              <a:defRPr/>
            </a:pPr>
            <a:r>
              <a:rPr lang="ja-JP" altLang="en-US" sz="1800" dirty="0">
                <a:solidFill>
                  <a:schemeClr val="bg1"/>
                </a:solidFill>
                <a:latin typeface="+mn-lt"/>
              </a:rPr>
              <a:t>ユーザー独自の拡張が可能なマークアップ言語</a:t>
            </a:r>
          </a:p>
        </p:txBody>
      </p:sp>
      <p:sp>
        <p:nvSpPr>
          <p:cNvPr id="63491" name="Rectangle 25"/>
          <p:cNvSpPr>
            <a:spLocks noChangeArrowheads="1"/>
          </p:cNvSpPr>
          <p:nvPr/>
        </p:nvSpPr>
        <p:spPr bwMode="auto">
          <a:xfrm>
            <a:off x="611560" y="1196975"/>
            <a:ext cx="6728060" cy="523220"/>
          </a:xfrm>
          <a:prstGeom prst="rect">
            <a:avLst/>
          </a:prstGeom>
          <a:noFill/>
          <a:ln w="9525">
            <a:noFill/>
            <a:miter lim="800000"/>
            <a:headEnd/>
            <a:tailEnd/>
          </a:ln>
        </p:spPr>
        <p:txBody>
          <a:bodyPr wrap="none">
            <a:spAutoFit/>
          </a:bodyPr>
          <a:lstStyle/>
          <a:p>
            <a:r>
              <a:rPr lang="en-US" altLang="ja-JP" sz="2800" dirty="0">
                <a:solidFill>
                  <a:schemeClr val="accent1"/>
                </a:solidFill>
                <a:latin typeface="+mn-lt"/>
                <a:ea typeface="+mn-ea"/>
              </a:rPr>
              <a:t>Asynchronous  JavaScript  + XML</a:t>
            </a:r>
            <a:r>
              <a:rPr lang="ja-JP" altLang="en-US" sz="2800" dirty="0">
                <a:solidFill>
                  <a:schemeClr val="accent1"/>
                </a:solidFill>
                <a:latin typeface="+mn-lt"/>
                <a:ea typeface="+mn-ea"/>
              </a:rPr>
              <a:t> </a:t>
            </a:r>
            <a:r>
              <a:rPr lang="en-US" altLang="ja-JP" sz="2800" dirty="0">
                <a:solidFill>
                  <a:schemeClr val="accent1"/>
                </a:solidFill>
                <a:latin typeface="+mn-lt"/>
                <a:ea typeface="+mn-ea"/>
              </a:rPr>
              <a:t>= Ajax</a:t>
            </a:r>
            <a:endParaRPr lang="ja-JP" altLang="en-US" sz="2800" dirty="0">
              <a:solidFill>
                <a:schemeClr val="accent1"/>
              </a:solidFill>
              <a:latin typeface="+mn-lt"/>
              <a:ea typeface="+mn-ea"/>
            </a:endParaRPr>
          </a:p>
        </p:txBody>
      </p:sp>
      <p:sp>
        <p:nvSpPr>
          <p:cNvPr id="6" name="角丸四角形 5"/>
          <p:cNvSpPr/>
          <p:nvPr/>
        </p:nvSpPr>
        <p:spPr>
          <a:xfrm>
            <a:off x="727647" y="4509120"/>
            <a:ext cx="7703923" cy="1643063"/>
          </a:xfrm>
          <a:prstGeom prst="roundRect">
            <a:avLst>
              <a:gd name="adj" fmla="val 0"/>
            </a:avLst>
          </a:prstGeom>
          <a:solidFill>
            <a:schemeClr val="accent3"/>
          </a:solidFill>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ja-JP" sz="2400" dirty="0">
                <a:solidFill>
                  <a:schemeClr val="bg1"/>
                </a:solidFill>
                <a:latin typeface="+mn-lt"/>
                <a:cs typeface="Arial" pitchFamily="34" charset="0"/>
              </a:rPr>
              <a:t>Flash</a:t>
            </a:r>
            <a:r>
              <a:rPr lang="ja-JP" altLang="en-US" sz="2400" dirty="0">
                <a:solidFill>
                  <a:schemeClr val="bg1"/>
                </a:solidFill>
                <a:latin typeface="+mn-lt"/>
                <a:cs typeface="Arial" pitchFamily="34" charset="0"/>
              </a:rPr>
              <a:t>などのプラグインを使わず、</a:t>
            </a:r>
            <a:endParaRPr lang="en-US" altLang="ja-JP" sz="2400" dirty="0">
              <a:solidFill>
                <a:schemeClr val="bg1"/>
              </a:solidFill>
              <a:latin typeface="+mn-lt"/>
              <a:cs typeface="Arial" pitchFamily="34" charset="0"/>
            </a:endParaRPr>
          </a:p>
          <a:p>
            <a:pPr algn="ctr">
              <a:defRPr/>
            </a:pPr>
            <a:r>
              <a:rPr lang="en-US" altLang="ja-JP" sz="2400" dirty="0">
                <a:solidFill>
                  <a:schemeClr val="bg1"/>
                </a:solidFill>
                <a:latin typeface="+mn-lt"/>
                <a:cs typeface="Arial" pitchFamily="34" charset="0"/>
              </a:rPr>
              <a:t>Web</a:t>
            </a:r>
            <a:r>
              <a:rPr lang="ja-JP" altLang="en-US" sz="2400" dirty="0">
                <a:solidFill>
                  <a:schemeClr val="bg1"/>
                </a:solidFill>
                <a:latin typeface="+mn-lt"/>
                <a:cs typeface="Arial" pitchFamily="34" charset="0"/>
              </a:rPr>
              <a:t> ブラウザ単独で、</a:t>
            </a:r>
            <a:r>
              <a:rPr lang="en-US" altLang="ja-JP" sz="2400" dirty="0">
                <a:solidFill>
                  <a:schemeClr val="bg1"/>
                </a:solidFill>
                <a:latin typeface="+mn-lt"/>
                <a:cs typeface="Arial" pitchFamily="34" charset="0"/>
              </a:rPr>
              <a:t>PC</a:t>
            </a:r>
            <a:r>
              <a:rPr lang="ja-JP" altLang="en-US" sz="2400" dirty="0">
                <a:solidFill>
                  <a:schemeClr val="bg1"/>
                </a:solidFill>
                <a:latin typeface="+mn-lt"/>
                <a:cs typeface="Arial" pitchFamily="34" charset="0"/>
              </a:rPr>
              <a:t>にインストールされた</a:t>
            </a:r>
          </a:p>
          <a:p>
            <a:pPr algn="ctr">
              <a:defRPr/>
            </a:pPr>
            <a:r>
              <a:rPr lang="ja-JP" altLang="en-US" sz="2400" dirty="0">
                <a:solidFill>
                  <a:schemeClr val="bg1"/>
                </a:solidFill>
                <a:latin typeface="+mn-lt"/>
                <a:cs typeface="Arial" pitchFamily="34" charset="0"/>
              </a:rPr>
              <a:t>アプリケーション並みの操作性を実現</a:t>
            </a:r>
          </a:p>
        </p:txBody>
      </p:sp>
      <p:sp>
        <p:nvSpPr>
          <p:cNvPr id="3" name="テキスト ボックス 2"/>
          <p:cNvSpPr txBox="1"/>
          <p:nvPr/>
        </p:nvSpPr>
        <p:spPr>
          <a:xfrm>
            <a:off x="5940152" y="6237312"/>
            <a:ext cx="2624436" cy="276999"/>
          </a:xfrm>
          <a:prstGeom prst="rect">
            <a:avLst/>
          </a:prstGeom>
          <a:noFill/>
        </p:spPr>
        <p:txBody>
          <a:bodyPr wrap="none" rtlCol="0">
            <a:spAutoFit/>
          </a:bodyPr>
          <a:lstStyle/>
          <a:p>
            <a:r>
              <a:rPr kumimoji="1" lang="ja-JP" altLang="en-US" sz="1200">
                <a:latin typeface="+mn-lt"/>
                <a:ea typeface="+mn-ea"/>
              </a:rPr>
              <a:t>＊</a:t>
            </a:r>
            <a:r>
              <a:rPr kumimoji="1" lang="en-US" altLang="ja-JP" sz="1200">
                <a:latin typeface="+mn-lt"/>
                <a:ea typeface="+mn-ea"/>
              </a:rPr>
              <a:t>Java</a:t>
            </a:r>
            <a:r>
              <a:rPr kumimoji="1" lang="ja-JP" altLang="en-US" sz="1200">
                <a:latin typeface="+mn-lt"/>
                <a:ea typeface="+mn-ea"/>
              </a:rPr>
              <a:t>と</a:t>
            </a:r>
            <a:r>
              <a:rPr kumimoji="1" lang="en-US" altLang="ja-JP" sz="1200">
                <a:latin typeface="+mn-lt"/>
                <a:ea typeface="+mn-ea"/>
              </a:rPr>
              <a:t>JavaScript</a:t>
            </a:r>
            <a:r>
              <a:rPr kumimoji="1" lang="ja-JP" altLang="en-US" sz="1200">
                <a:latin typeface="+mn-lt"/>
                <a:ea typeface="+mn-ea"/>
              </a:rPr>
              <a:t>は違うものです</a:t>
            </a:r>
            <a:endParaRPr kumimoji="1" lang="en-US" altLang="ja-JP" sz="1200">
              <a:latin typeface="+mn-lt"/>
              <a:ea typeface="+mn-ea"/>
            </a:endParaRPr>
          </a:p>
        </p:txBody>
      </p:sp>
    </p:spTree>
    <p:extLst>
      <p:ext uri="{BB962C8B-B14F-4D97-AF65-F5344CB8AC3E}">
        <p14:creationId xmlns:p14="http://schemas.microsoft.com/office/powerpoint/2010/main" val="9165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5" grpId="0" animBg="1"/>
      <p:bldP spid="6" grpId="1" animBg="1"/>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5" name="グループ化 164"/>
          <p:cNvGrpSpPr/>
          <p:nvPr/>
        </p:nvGrpSpPr>
        <p:grpSpPr>
          <a:xfrm>
            <a:off x="6705601" y="1929947"/>
            <a:ext cx="1816908" cy="989800"/>
            <a:chOff x="6553201" y="1780452"/>
            <a:chExt cx="1816908" cy="989800"/>
          </a:xfrm>
        </p:grpSpPr>
        <p:sp>
          <p:nvSpPr>
            <p:cNvPr id="166" name="正方形/長方形 165"/>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直線コネクタ 167"/>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直線コネクタ 168"/>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直線コネクタ 171"/>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直線コネクタ 175"/>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直線コネクタ 176"/>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タイトル 1"/>
          <p:cNvSpPr>
            <a:spLocks noGrp="1"/>
          </p:cNvSpPr>
          <p:nvPr>
            <p:ph type="title"/>
          </p:nvPr>
        </p:nvSpPr>
        <p:spPr/>
        <p:txBody>
          <a:bodyPr/>
          <a:lstStyle/>
          <a:p>
            <a:r>
              <a:rPr kumimoji="1" lang="ja-JP" altLang="en-US" dirty="0" smtClean="0"/>
              <a:t>メインフレーム、クライアントサーバー</a:t>
            </a:r>
            <a:r>
              <a:rPr lang="ja-JP" altLang="en-US" dirty="0" smtClean="0"/>
              <a:t>、</a:t>
            </a:r>
            <a:r>
              <a:rPr kumimoji="1" lang="ja-JP" altLang="en-US" dirty="0" smtClean="0"/>
              <a:t>クラウド</a:t>
            </a:r>
            <a:endParaRPr kumimoji="1" lang="ja-JP" altLang="en-US" dirty="0"/>
          </a:p>
        </p:txBody>
      </p:sp>
      <p:sp>
        <p:nvSpPr>
          <p:cNvPr id="3" name="正方形/長方形 2"/>
          <p:cNvSpPr/>
          <p:nvPr/>
        </p:nvSpPr>
        <p:spPr>
          <a:xfrm>
            <a:off x="315073" y="1186233"/>
            <a:ext cx="2784297"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メインフレーム</a:t>
            </a:r>
            <a:endParaRPr kumimoji="1" lang="ja-JP" altLang="en-US" sz="2000" dirty="0">
              <a:solidFill>
                <a:srgbClr val="FFFFFF"/>
              </a:solidFill>
              <a:latin typeface="ＭＳ Ｐゴシック"/>
              <a:ea typeface="ＭＳ Ｐゴシック"/>
              <a:cs typeface="ＭＳ Ｐゴシック"/>
            </a:endParaRPr>
          </a:p>
        </p:txBody>
      </p:sp>
      <p:sp>
        <p:nvSpPr>
          <p:cNvPr id="4" name="正方形/長方形 3"/>
          <p:cNvSpPr/>
          <p:nvPr/>
        </p:nvSpPr>
        <p:spPr>
          <a:xfrm>
            <a:off x="3192694" y="1186233"/>
            <a:ext cx="2784297"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クライアントサーバー</a:t>
            </a:r>
            <a:endParaRPr kumimoji="1" lang="ja-JP" altLang="en-US" sz="2000" dirty="0">
              <a:solidFill>
                <a:srgbClr val="FFFFFF"/>
              </a:solidFill>
              <a:latin typeface="ＭＳ Ｐゴシック"/>
              <a:ea typeface="ＭＳ Ｐゴシック"/>
              <a:cs typeface="ＭＳ Ｐゴシック"/>
            </a:endParaRPr>
          </a:p>
        </p:txBody>
      </p:sp>
      <p:sp>
        <p:nvSpPr>
          <p:cNvPr id="5" name="正方形/長方形 4"/>
          <p:cNvSpPr/>
          <p:nvPr/>
        </p:nvSpPr>
        <p:spPr>
          <a:xfrm>
            <a:off x="6070315" y="1186233"/>
            <a:ext cx="2784297"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クラウド</a:t>
            </a:r>
            <a:endParaRPr kumimoji="1" lang="ja-JP" altLang="en-US" sz="2000" dirty="0">
              <a:solidFill>
                <a:srgbClr val="FFFFFF"/>
              </a:solidFill>
              <a:latin typeface="ＭＳ Ｐゴシック"/>
              <a:ea typeface="ＭＳ Ｐゴシック"/>
              <a:cs typeface="ＭＳ Ｐゴシック"/>
            </a:endParaRPr>
          </a:p>
        </p:txBody>
      </p:sp>
      <p:grpSp>
        <p:nvGrpSpPr>
          <p:cNvPr id="19" name="グループ化 18"/>
          <p:cNvGrpSpPr/>
          <p:nvPr/>
        </p:nvGrpSpPr>
        <p:grpSpPr>
          <a:xfrm>
            <a:off x="797959" y="1970421"/>
            <a:ext cx="1818525" cy="986320"/>
            <a:chOff x="914400" y="2126750"/>
            <a:chExt cx="1818525" cy="986320"/>
          </a:xfrm>
        </p:grpSpPr>
        <p:sp>
          <p:nvSpPr>
            <p:cNvPr id="6" name="正方形/長方形 5"/>
            <p:cNvSpPr/>
            <p:nvPr/>
          </p:nvSpPr>
          <p:spPr>
            <a:xfrm>
              <a:off x="914400"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 name="直線コネクタ 7"/>
            <p:cNvCxnSpPr/>
            <p:nvPr/>
          </p:nvCxnSpPr>
          <p:spPr>
            <a:xfrm>
              <a:off x="1027416"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1027416"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27416"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1520575"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p:cNvCxnSpPr/>
            <p:nvPr/>
          </p:nvCxnSpPr>
          <p:spPr>
            <a:xfrm>
              <a:off x="1633591"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1633591"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1633591"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2126750" y="2126750"/>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楕円 16"/>
            <p:cNvSpPr/>
            <p:nvPr/>
          </p:nvSpPr>
          <p:spPr>
            <a:xfrm>
              <a:off x="2229491" y="2340949"/>
              <a:ext cx="188360" cy="188360"/>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楕円 17"/>
            <p:cNvSpPr/>
            <p:nvPr/>
          </p:nvSpPr>
          <p:spPr>
            <a:xfrm>
              <a:off x="2482920" y="2341884"/>
              <a:ext cx="188360" cy="188360"/>
            </a:xfrm>
            <a:prstGeom prst="ellipse">
              <a:avLst/>
            </a:prstGeom>
            <a:no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グループ化 32"/>
          <p:cNvGrpSpPr/>
          <p:nvPr/>
        </p:nvGrpSpPr>
        <p:grpSpPr>
          <a:xfrm>
            <a:off x="656684" y="3986050"/>
            <a:ext cx="2102781" cy="354459"/>
            <a:chOff x="654976" y="4628507"/>
            <a:chExt cx="2102781" cy="354459"/>
          </a:xfrm>
        </p:grpSpPr>
        <p:grpSp>
          <p:nvGrpSpPr>
            <p:cNvPr id="22" name="グループ化 21"/>
            <p:cNvGrpSpPr/>
            <p:nvPr/>
          </p:nvGrpSpPr>
          <p:grpSpPr>
            <a:xfrm>
              <a:off x="654976" y="4633644"/>
              <a:ext cx="493159" cy="349322"/>
              <a:chOff x="910974" y="4993240"/>
              <a:chExt cx="493159" cy="349322"/>
            </a:xfrm>
          </p:grpSpPr>
          <p:sp>
            <p:nvSpPr>
              <p:cNvPr id="20" name="正方形/長方形 19"/>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四角形: 角を丸くする 20"/>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グループ化 22"/>
            <p:cNvGrpSpPr/>
            <p:nvPr/>
          </p:nvGrpSpPr>
          <p:grpSpPr>
            <a:xfrm>
              <a:off x="1192656" y="4633644"/>
              <a:ext cx="493159" cy="349322"/>
              <a:chOff x="910974" y="4993240"/>
              <a:chExt cx="493159" cy="349322"/>
            </a:xfrm>
          </p:grpSpPr>
          <p:sp>
            <p:nvSpPr>
              <p:cNvPr id="24" name="正方形/長方形 23"/>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四角形: 角を丸くする 24"/>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グループ化 25"/>
            <p:cNvGrpSpPr/>
            <p:nvPr/>
          </p:nvGrpSpPr>
          <p:grpSpPr>
            <a:xfrm>
              <a:off x="1728627" y="4633644"/>
              <a:ext cx="493159" cy="349322"/>
              <a:chOff x="910974" y="4993240"/>
              <a:chExt cx="493159" cy="349322"/>
            </a:xfrm>
          </p:grpSpPr>
          <p:sp>
            <p:nvSpPr>
              <p:cNvPr id="27" name="正方形/長方形 26"/>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四角形: 角を丸くする 27"/>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 name="グループ化 28"/>
            <p:cNvGrpSpPr/>
            <p:nvPr/>
          </p:nvGrpSpPr>
          <p:grpSpPr>
            <a:xfrm>
              <a:off x="2264598" y="4628507"/>
              <a:ext cx="493159" cy="349322"/>
              <a:chOff x="910974" y="4993240"/>
              <a:chExt cx="493159" cy="349322"/>
            </a:xfrm>
          </p:grpSpPr>
          <p:sp>
            <p:nvSpPr>
              <p:cNvPr id="30" name="正方形/長方形 29"/>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四角形: 角を丸くする 30"/>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5" name="直線コネクタ 34"/>
          <p:cNvCxnSpPr>
            <a:stCxn id="12" idx="2"/>
            <a:endCxn id="20" idx="0"/>
          </p:cNvCxnSpPr>
          <p:nvPr/>
        </p:nvCxnSpPr>
        <p:spPr>
          <a:xfrm flipH="1">
            <a:off x="903264" y="2956741"/>
            <a:ext cx="803958" cy="1034446"/>
          </a:xfrm>
          <a:prstGeom prst="line">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stCxn id="12" idx="2"/>
            <a:endCxn id="24" idx="0"/>
          </p:cNvCxnSpPr>
          <p:nvPr/>
        </p:nvCxnSpPr>
        <p:spPr>
          <a:xfrm flipH="1">
            <a:off x="1440944" y="2956741"/>
            <a:ext cx="266278" cy="1034446"/>
          </a:xfrm>
          <a:prstGeom prst="line">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a:stCxn id="12" idx="2"/>
            <a:endCxn id="27" idx="0"/>
          </p:cNvCxnSpPr>
          <p:nvPr/>
        </p:nvCxnSpPr>
        <p:spPr>
          <a:xfrm>
            <a:off x="1707222" y="2956741"/>
            <a:ext cx="269693" cy="1034446"/>
          </a:xfrm>
          <a:prstGeom prst="line">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12" idx="2"/>
            <a:endCxn id="30" idx="0"/>
          </p:cNvCxnSpPr>
          <p:nvPr/>
        </p:nvCxnSpPr>
        <p:spPr>
          <a:xfrm>
            <a:off x="1707222" y="2956741"/>
            <a:ext cx="805664" cy="1029309"/>
          </a:xfrm>
          <a:prstGeom prst="line">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7" name="コネクタ: カギ線 86"/>
          <p:cNvCxnSpPr>
            <a:stCxn id="62" idx="2"/>
            <a:endCxn id="80" idx="0"/>
          </p:cNvCxnSpPr>
          <p:nvPr/>
        </p:nvCxnSpPr>
        <p:spPr>
          <a:xfrm rot="5400000">
            <a:off x="3677720" y="2990293"/>
            <a:ext cx="1013110" cy="803557"/>
          </a:xfrm>
          <a:prstGeom prst="bentConnector3">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8" name="コネクタ: カギ線 87"/>
          <p:cNvCxnSpPr>
            <a:stCxn id="62" idx="2"/>
            <a:endCxn id="78" idx="0"/>
          </p:cNvCxnSpPr>
          <p:nvPr/>
        </p:nvCxnSpPr>
        <p:spPr>
          <a:xfrm rot="5400000">
            <a:off x="3946560" y="3259133"/>
            <a:ext cx="1013110" cy="265877"/>
          </a:xfrm>
          <a:prstGeom prst="bentConnector3">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9" name="コネクタ: カギ線 88"/>
          <p:cNvCxnSpPr>
            <a:stCxn id="62" idx="2"/>
            <a:endCxn id="76" idx="0"/>
          </p:cNvCxnSpPr>
          <p:nvPr/>
        </p:nvCxnSpPr>
        <p:spPr>
          <a:xfrm rot="16200000" flipH="1">
            <a:off x="4214545" y="3257024"/>
            <a:ext cx="1013110" cy="270094"/>
          </a:xfrm>
          <a:prstGeom prst="bentConnector3">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90" name="コネクタ: カギ線 89"/>
          <p:cNvCxnSpPr>
            <a:stCxn id="62" idx="2"/>
            <a:endCxn id="74" idx="0"/>
          </p:cNvCxnSpPr>
          <p:nvPr/>
        </p:nvCxnSpPr>
        <p:spPr>
          <a:xfrm rot="16200000" flipH="1">
            <a:off x="4485099" y="2986469"/>
            <a:ext cx="1007973" cy="806065"/>
          </a:xfrm>
          <a:prstGeom prst="bentConnector3">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103" name="グループ化 102"/>
          <p:cNvGrpSpPr/>
          <p:nvPr/>
        </p:nvGrpSpPr>
        <p:grpSpPr>
          <a:xfrm>
            <a:off x="3533452" y="3893489"/>
            <a:ext cx="2105245" cy="544717"/>
            <a:chOff x="3530988" y="4626046"/>
            <a:chExt cx="2105245" cy="544717"/>
          </a:xfrm>
        </p:grpSpPr>
        <p:grpSp>
          <p:nvGrpSpPr>
            <p:cNvPr id="70" name="グループ化 69"/>
            <p:cNvGrpSpPr/>
            <p:nvPr/>
          </p:nvGrpSpPr>
          <p:grpSpPr>
            <a:xfrm>
              <a:off x="3533452" y="4631183"/>
              <a:ext cx="493159" cy="349322"/>
              <a:chOff x="910974" y="4993240"/>
              <a:chExt cx="493159" cy="349322"/>
            </a:xfrm>
          </p:grpSpPr>
          <p:sp>
            <p:nvSpPr>
              <p:cNvPr id="80" name="正方形/長方形 79"/>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四角形: 角を丸くする 80"/>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グループ化 70"/>
            <p:cNvGrpSpPr/>
            <p:nvPr/>
          </p:nvGrpSpPr>
          <p:grpSpPr>
            <a:xfrm>
              <a:off x="4071132" y="4631183"/>
              <a:ext cx="493159" cy="349322"/>
              <a:chOff x="910974" y="4993240"/>
              <a:chExt cx="493159" cy="349322"/>
            </a:xfrm>
          </p:grpSpPr>
          <p:sp>
            <p:nvSpPr>
              <p:cNvPr id="78" name="正方形/長方形 77"/>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四角形: 角を丸くする 78"/>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グループ化 71"/>
            <p:cNvGrpSpPr/>
            <p:nvPr/>
          </p:nvGrpSpPr>
          <p:grpSpPr>
            <a:xfrm>
              <a:off x="4607103" y="4631183"/>
              <a:ext cx="493159" cy="349322"/>
              <a:chOff x="910974" y="4993240"/>
              <a:chExt cx="493159" cy="349322"/>
            </a:xfrm>
          </p:grpSpPr>
          <p:sp>
            <p:nvSpPr>
              <p:cNvPr id="76" name="正方形/長方形 75"/>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四角形: 角を丸くする 76"/>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3" name="グループ化 72"/>
            <p:cNvGrpSpPr/>
            <p:nvPr/>
          </p:nvGrpSpPr>
          <p:grpSpPr>
            <a:xfrm>
              <a:off x="5143074" y="4626046"/>
              <a:ext cx="493159" cy="349322"/>
              <a:chOff x="910974" y="4993240"/>
              <a:chExt cx="493159" cy="349322"/>
            </a:xfrm>
          </p:grpSpPr>
          <p:sp>
            <p:nvSpPr>
              <p:cNvPr id="74" name="正方形/長方形 73"/>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四角形: 角を丸くする 74"/>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98" name="正方形/長方形 97"/>
            <p:cNvSpPr/>
            <p:nvPr/>
          </p:nvSpPr>
          <p:spPr>
            <a:xfrm>
              <a:off x="3530988" y="5006191"/>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4071132" y="5006191"/>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p:cNvSpPr/>
            <p:nvPr/>
          </p:nvSpPr>
          <p:spPr>
            <a:xfrm>
              <a:off x="4607103" y="5006191"/>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p:cNvSpPr/>
            <p:nvPr/>
          </p:nvSpPr>
          <p:spPr>
            <a:xfrm>
              <a:off x="5140610" y="5006191"/>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グループ化 116"/>
          <p:cNvGrpSpPr/>
          <p:nvPr/>
        </p:nvGrpSpPr>
        <p:grpSpPr>
          <a:xfrm>
            <a:off x="6411073" y="3994113"/>
            <a:ext cx="493159" cy="349322"/>
            <a:chOff x="910974" y="4993240"/>
            <a:chExt cx="493159" cy="349322"/>
          </a:xfrm>
        </p:grpSpPr>
        <p:sp>
          <p:nvSpPr>
            <p:cNvPr id="127" name="正方形/長方形 126"/>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四角形: 角を丸くする 127"/>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グループ化 135"/>
          <p:cNvGrpSpPr/>
          <p:nvPr/>
        </p:nvGrpSpPr>
        <p:grpSpPr>
          <a:xfrm>
            <a:off x="7674526" y="4057970"/>
            <a:ext cx="178085" cy="241776"/>
            <a:chOff x="7484725" y="4291709"/>
            <a:chExt cx="178085" cy="241776"/>
          </a:xfrm>
        </p:grpSpPr>
        <p:sp>
          <p:nvSpPr>
            <p:cNvPr id="123" name="正方形/長方形 122"/>
            <p:cNvSpPr/>
            <p:nvPr/>
          </p:nvSpPr>
          <p:spPr>
            <a:xfrm>
              <a:off x="7484725" y="4291709"/>
              <a:ext cx="178085" cy="241776"/>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四角形: 角を丸くする 123"/>
            <p:cNvSpPr/>
            <p:nvPr/>
          </p:nvSpPr>
          <p:spPr>
            <a:xfrm>
              <a:off x="7522346" y="4333139"/>
              <a:ext cx="102842" cy="156483"/>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グループ化 140"/>
          <p:cNvGrpSpPr/>
          <p:nvPr/>
        </p:nvGrpSpPr>
        <p:grpSpPr>
          <a:xfrm>
            <a:off x="8020695" y="4026340"/>
            <a:ext cx="246580" cy="298711"/>
            <a:chOff x="8020696" y="4286572"/>
            <a:chExt cx="246580" cy="298711"/>
          </a:xfrm>
        </p:grpSpPr>
        <p:sp>
          <p:nvSpPr>
            <p:cNvPr id="121" name="正方形/長方形 120"/>
            <p:cNvSpPr/>
            <p:nvPr/>
          </p:nvSpPr>
          <p:spPr>
            <a:xfrm>
              <a:off x="8020696" y="4286572"/>
              <a:ext cx="246580" cy="298711"/>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四角形: 角を丸くする 121"/>
            <p:cNvSpPr/>
            <p:nvPr/>
          </p:nvSpPr>
          <p:spPr>
            <a:xfrm>
              <a:off x="8052576" y="4322532"/>
              <a:ext cx="178055" cy="226032"/>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9" name="直線コネクタ 128"/>
          <p:cNvCxnSpPr>
            <a:stCxn id="109" idx="2"/>
            <a:endCxn id="127" idx="0"/>
          </p:cNvCxnSpPr>
          <p:nvPr/>
        </p:nvCxnSpPr>
        <p:spPr>
          <a:xfrm flipH="1">
            <a:off x="6657653" y="3044446"/>
            <a:ext cx="804811" cy="949667"/>
          </a:xfrm>
          <a:prstGeom prst="line">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0" name="直線コネクタ 129"/>
          <p:cNvCxnSpPr>
            <a:stCxn id="109" idx="2"/>
            <a:endCxn id="125" idx="0"/>
          </p:cNvCxnSpPr>
          <p:nvPr/>
        </p:nvCxnSpPr>
        <p:spPr>
          <a:xfrm flipH="1">
            <a:off x="7257715" y="3044446"/>
            <a:ext cx="204749" cy="862336"/>
          </a:xfrm>
          <a:prstGeom prst="line">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09" idx="2"/>
            <a:endCxn id="123" idx="0"/>
          </p:cNvCxnSpPr>
          <p:nvPr/>
        </p:nvCxnSpPr>
        <p:spPr>
          <a:xfrm>
            <a:off x="7462464" y="3044446"/>
            <a:ext cx="301105" cy="1013524"/>
          </a:xfrm>
          <a:prstGeom prst="line">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09" idx="2"/>
            <a:endCxn id="121" idx="0"/>
          </p:cNvCxnSpPr>
          <p:nvPr/>
        </p:nvCxnSpPr>
        <p:spPr>
          <a:xfrm>
            <a:off x="7462464" y="3044446"/>
            <a:ext cx="681521" cy="981894"/>
          </a:xfrm>
          <a:prstGeom prst="line">
            <a:avLst/>
          </a:prstGeom>
          <a:ln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137" name="グループ化 136"/>
          <p:cNvGrpSpPr/>
          <p:nvPr/>
        </p:nvGrpSpPr>
        <p:grpSpPr>
          <a:xfrm>
            <a:off x="7008568" y="3906782"/>
            <a:ext cx="495726" cy="555210"/>
            <a:chOff x="6946186" y="4291709"/>
            <a:chExt cx="495726" cy="555210"/>
          </a:xfrm>
        </p:grpSpPr>
        <p:grpSp>
          <p:nvGrpSpPr>
            <p:cNvPr id="118" name="グループ化 117"/>
            <p:cNvGrpSpPr/>
            <p:nvPr/>
          </p:nvGrpSpPr>
          <p:grpSpPr>
            <a:xfrm>
              <a:off x="6948753" y="4291709"/>
              <a:ext cx="493159" cy="349322"/>
              <a:chOff x="910974" y="4993240"/>
              <a:chExt cx="493159" cy="349322"/>
            </a:xfrm>
          </p:grpSpPr>
          <p:sp>
            <p:nvSpPr>
              <p:cNvPr id="125" name="正方形/長方形 124"/>
              <p:cNvSpPr/>
              <p:nvPr/>
            </p:nvSpPr>
            <p:spPr>
              <a:xfrm>
                <a:off x="910974" y="4993240"/>
                <a:ext cx="493159" cy="34932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四角形: 角を丸くする 125"/>
              <p:cNvSpPr/>
              <p:nvPr/>
            </p:nvSpPr>
            <p:spPr>
              <a:xfrm>
                <a:off x="1000016" y="5065160"/>
                <a:ext cx="315073" cy="1952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3" name="正方形/長方形 132"/>
            <p:cNvSpPr/>
            <p:nvPr/>
          </p:nvSpPr>
          <p:spPr>
            <a:xfrm>
              <a:off x="6946186" y="4682347"/>
              <a:ext cx="495623" cy="16457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2" name="雲 141"/>
          <p:cNvSpPr/>
          <p:nvPr/>
        </p:nvSpPr>
        <p:spPr>
          <a:xfrm>
            <a:off x="6555344" y="3338235"/>
            <a:ext cx="1816382" cy="358346"/>
          </a:xfrm>
          <a:prstGeom prst="cloud">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315074" y="5076207"/>
            <a:ext cx="2784297" cy="121795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a:solidFill>
                  <a:srgbClr val="FFFFFF"/>
                </a:solidFill>
                <a:latin typeface="ＭＳ Ｐゴシック"/>
                <a:ea typeface="ＭＳ Ｐゴシック"/>
                <a:cs typeface="ＭＳ Ｐゴシック"/>
              </a:rPr>
              <a:t>巨大なサーバーに計算機能・記憶能力の全てのリソースを持たせ、プログラムを実行する。</a:t>
            </a:r>
            <a:endParaRPr kumimoji="1" lang="en-US" altLang="ja-JP" sz="140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クライアントは文字の入力と結果の表示のみのダム・ターミナル。</a:t>
            </a:r>
            <a:endParaRPr kumimoji="1" lang="ja-JP" altLang="en-US" sz="1400" dirty="0">
              <a:solidFill>
                <a:srgbClr val="FFFFFF"/>
              </a:solidFill>
              <a:latin typeface="ＭＳ Ｐゴシック"/>
              <a:ea typeface="ＭＳ Ｐゴシック"/>
              <a:cs typeface="ＭＳ Ｐゴシック"/>
            </a:endParaRPr>
          </a:p>
        </p:txBody>
      </p:sp>
      <p:sp>
        <p:nvSpPr>
          <p:cNvPr id="144" name="正方形/長方形 143"/>
          <p:cNvSpPr/>
          <p:nvPr/>
        </p:nvSpPr>
        <p:spPr>
          <a:xfrm>
            <a:off x="3192695" y="5076207"/>
            <a:ext cx="2784297" cy="121795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a:solidFill>
                  <a:srgbClr val="FFFFFF"/>
                </a:solidFill>
                <a:latin typeface="ＭＳ Ｐゴシック"/>
                <a:ea typeface="ＭＳ Ｐゴシック"/>
                <a:cs typeface="ＭＳ Ｐゴシック"/>
              </a:rPr>
              <a:t>ある程度の計算機能と記憶能力を持った高機能なクライアント</a:t>
            </a:r>
            <a:r>
              <a:rPr kumimoji="1" lang="en-US" altLang="ja-JP" sz="1400">
                <a:solidFill>
                  <a:srgbClr val="FFFFFF"/>
                </a:solidFill>
                <a:latin typeface="ＭＳ Ｐゴシック"/>
                <a:ea typeface="ＭＳ Ｐゴシック"/>
                <a:cs typeface="ＭＳ Ｐゴシック"/>
              </a:rPr>
              <a:t>(</a:t>
            </a:r>
            <a:r>
              <a:rPr kumimoji="1" lang="ja-JP" altLang="en-US" sz="1400">
                <a:solidFill>
                  <a:srgbClr val="FFFFFF"/>
                </a:solidFill>
                <a:latin typeface="ＭＳ Ｐゴシック"/>
                <a:ea typeface="ＭＳ Ｐゴシック"/>
                <a:cs typeface="ＭＳ Ｐゴシック"/>
              </a:rPr>
              <a:t>≒</a:t>
            </a:r>
            <a:r>
              <a:rPr kumimoji="1" lang="en-US" altLang="ja-JP" sz="1400">
                <a:solidFill>
                  <a:srgbClr val="FFFFFF"/>
                </a:solidFill>
                <a:latin typeface="ＭＳ Ｐゴシック"/>
                <a:ea typeface="ＭＳ Ｐゴシック"/>
                <a:cs typeface="ＭＳ Ｐゴシック"/>
              </a:rPr>
              <a:t>Windows PC) </a:t>
            </a:r>
            <a:r>
              <a:rPr kumimoji="1" lang="ja-JP" altLang="en-US" sz="1400">
                <a:solidFill>
                  <a:srgbClr val="FFFFFF"/>
                </a:solidFill>
                <a:latin typeface="ＭＳ Ｐゴシック"/>
                <a:ea typeface="ＭＳ Ｐゴシック"/>
                <a:cs typeface="ＭＳ Ｐゴシック"/>
              </a:rPr>
              <a:t>がサーバーと処理を分担し、高度な</a:t>
            </a:r>
            <a:r>
              <a:rPr kumimoji="1" lang="en-US" altLang="ja-JP" sz="1400">
                <a:solidFill>
                  <a:srgbClr val="FFFFFF"/>
                </a:solidFill>
                <a:latin typeface="ＭＳ Ｐゴシック"/>
                <a:ea typeface="ＭＳ Ｐゴシック"/>
                <a:cs typeface="ＭＳ Ｐゴシック"/>
              </a:rPr>
              <a:t>UI</a:t>
            </a:r>
            <a:r>
              <a:rPr kumimoji="1" lang="ja-JP" altLang="en-US" sz="1400">
                <a:solidFill>
                  <a:srgbClr val="FFFFFF"/>
                </a:solidFill>
                <a:latin typeface="ＭＳ Ｐゴシック"/>
                <a:ea typeface="ＭＳ Ｐゴシック"/>
                <a:cs typeface="ＭＳ Ｐゴシック"/>
              </a:rPr>
              <a:t>と操作性を実現。</a:t>
            </a:r>
            <a:endParaRPr kumimoji="1" lang="ja-JP" altLang="en-US" sz="1400" dirty="0">
              <a:solidFill>
                <a:srgbClr val="FFFFFF"/>
              </a:solidFill>
              <a:latin typeface="ＭＳ Ｐゴシック"/>
              <a:ea typeface="ＭＳ Ｐゴシック"/>
              <a:cs typeface="ＭＳ Ｐゴシック"/>
            </a:endParaRPr>
          </a:p>
        </p:txBody>
      </p:sp>
      <p:sp>
        <p:nvSpPr>
          <p:cNvPr id="145" name="正方形/長方形 144"/>
          <p:cNvSpPr/>
          <p:nvPr/>
        </p:nvSpPr>
        <p:spPr>
          <a:xfrm>
            <a:off x="6070316" y="5076207"/>
            <a:ext cx="2784297" cy="1217954"/>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a:solidFill>
                  <a:srgbClr val="FFFFFF"/>
                </a:solidFill>
                <a:latin typeface="ＭＳ Ｐゴシック"/>
                <a:ea typeface="ＭＳ Ｐゴシック"/>
                <a:cs typeface="ＭＳ Ｐゴシック"/>
              </a:rPr>
              <a:t>サーバー側のプログラムを</a:t>
            </a:r>
            <a:r>
              <a:rPr kumimoji="1" lang="en-US" altLang="ja-JP" sz="1400">
                <a:solidFill>
                  <a:srgbClr val="FFFFFF"/>
                </a:solidFill>
                <a:latin typeface="ＭＳ Ｐゴシック"/>
                <a:ea typeface="ＭＳ Ｐゴシック"/>
                <a:cs typeface="ＭＳ Ｐゴシック"/>
              </a:rPr>
              <a:t>Web</a:t>
            </a:r>
            <a:r>
              <a:rPr kumimoji="1" lang="ja-JP" altLang="en-US" sz="1400">
                <a:solidFill>
                  <a:srgbClr val="FFFFFF"/>
                </a:solidFill>
                <a:latin typeface="ＭＳ Ｐゴシック"/>
                <a:ea typeface="ＭＳ Ｐゴシック"/>
                <a:cs typeface="ＭＳ Ｐゴシック"/>
              </a:rPr>
              <a:t>標準技術をベースに構築 </a:t>
            </a:r>
            <a:r>
              <a:rPr kumimoji="1" lang="en-US" altLang="ja-JP" sz="1400">
                <a:solidFill>
                  <a:schemeClr val="accent6"/>
                </a:solidFill>
                <a:latin typeface="ＭＳ Ｐゴシック"/>
                <a:ea typeface="ＭＳ Ｐゴシック"/>
                <a:cs typeface="ＭＳ Ｐゴシック"/>
              </a:rPr>
              <a:t>(Web</a:t>
            </a:r>
            <a:r>
              <a:rPr kumimoji="1" lang="ja-JP" altLang="en-US" sz="1400">
                <a:solidFill>
                  <a:schemeClr val="accent6"/>
                </a:solidFill>
                <a:latin typeface="ＭＳ Ｐゴシック"/>
                <a:ea typeface="ＭＳ Ｐゴシック"/>
                <a:cs typeface="ＭＳ Ｐゴシック"/>
              </a:rPr>
              <a:t>アプリ</a:t>
            </a:r>
            <a:r>
              <a:rPr kumimoji="1" lang="en-US" altLang="ja-JP" sz="1400">
                <a:solidFill>
                  <a:schemeClr val="accent6"/>
                </a:solidFill>
                <a:latin typeface="ＭＳ Ｐゴシック"/>
                <a:ea typeface="ＭＳ Ｐゴシック"/>
                <a:cs typeface="ＭＳ Ｐゴシック"/>
              </a:rPr>
              <a:t>/Web</a:t>
            </a:r>
            <a:r>
              <a:rPr kumimoji="1" lang="ja-JP" altLang="en-US" sz="1400">
                <a:solidFill>
                  <a:schemeClr val="accent6"/>
                </a:solidFill>
                <a:latin typeface="ＭＳ Ｐゴシック"/>
                <a:ea typeface="ＭＳ Ｐゴシック"/>
                <a:cs typeface="ＭＳ Ｐゴシック"/>
              </a:rPr>
              <a:t>サービス</a:t>
            </a:r>
            <a:r>
              <a:rPr kumimoji="1" lang="en-US" altLang="ja-JP" sz="1400">
                <a:solidFill>
                  <a:schemeClr val="accent6"/>
                </a:solidFill>
                <a:latin typeface="ＭＳ Ｐゴシック"/>
                <a:ea typeface="ＭＳ Ｐゴシック"/>
                <a:cs typeface="ＭＳ Ｐゴシック"/>
              </a:rPr>
              <a:t>)</a:t>
            </a:r>
            <a:r>
              <a:rPr kumimoji="1" lang="en-US" altLang="ja-JP" sz="1400">
                <a:solidFill>
                  <a:srgbClr val="FFFFFF"/>
                </a:solidFill>
                <a:latin typeface="ＭＳ Ｐゴシック"/>
                <a:ea typeface="ＭＳ Ｐゴシック"/>
                <a:cs typeface="ＭＳ Ｐゴシック"/>
              </a:rPr>
              <a:t> </a:t>
            </a:r>
            <a:r>
              <a:rPr kumimoji="1" lang="ja-JP" altLang="en-US" sz="1400">
                <a:solidFill>
                  <a:srgbClr val="FFFFFF"/>
                </a:solidFill>
                <a:latin typeface="ＭＳ Ｐゴシック"/>
                <a:ea typeface="ＭＳ Ｐゴシック"/>
                <a:cs typeface="ＭＳ Ｐゴシック"/>
              </a:rPr>
              <a:t>し、クライアントの</a:t>
            </a:r>
            <a:r>
              <a:rPr kumimoji="1" lang="en-US" altLang="ja-JP" sz="1400">
                <a:solidFill>
                  <a:srgbClr val="FFFFFF"/>
                </a:solidFill>
                <a:latin typeface="ＭＳ Ｐゴシック"/>
                <a:ea typeface="ＭＳ Ｐゴシック"/>
                <a:cs typeface="ＭＳ Ｐゴシック"/>
              </a:rPr>
              <a:t>Web</a:t>
            </a:r>
            <a:r>
              <a:rPr kumimoji="1" lang="ja-JP" altLang="en-US" sz="1400">
                <a:solidFill>
                  <a:srgbClr val="FFFFFF"/>
                </a:solidFill>
                <a:latin typeface="ＭＳ Ｐゴシック"/>
                <a:ea typeface="ＭＳ Ｐゴシック"/>
                <a:cs typeface="ＭＳ Ｐゴシック"/>
              </a:rPr>
              <a:t>ブラウザからアクセスして様々な機能をサービスとして利用。</a:t>
            </a:r>
            <a:endParaRPr kumimoji="1" lang="ja-JP" altLang="en-US" sz="1400" dirty="0">
              <a:solidFill>
                <a:srgbClr val="FFFFFF"/>
              </a:solidFill>
              <a:latin typeface="ＭＳ Ｐゴシック"/>
              <a:ea typeface="ＭＳ Ｐゴシック"/>
              <a:cs typeface="ＭＳ Ｐゴシック"/>
            </a:endParaRPr>
          </a:p>
        </p:txBody>
      </p:sp>
      <p:sp>
        <p:nvSpPr>
          <p:cNvPr id="146" name="正方形/長方形 145"/>
          <p:cNvSpPr/>
          <p:nvPr/>
        </p:nvSpPr>
        <p:spPr>
          <a:xfrm>
            <a:off x="337946" y="3302432"/>
            <a:ext cx="2784297" cy="348571"/>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一社独占技術</a:t>
            </a:r>
          </a:p>
        </p:txBody>
      </p:sp>
      <p:sp>
        <p:nvSpPr>
          <p:cNvPr id="147" name="正方形/長方形 146"/>
          <p:cNvSpPr/>
          <p:nvPr/>
        </p:nvSpPr>
        <p:spPr>
          <a:xfrm>
            <a:off x="3215567" y="3302432"/>
            <a:ext cx="2784297" cy="348571"/>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ＭＳ Ｐゴシック"/>
                <a:ea typeface="ＭＳ Ｐゴシック"/>
                <a:cs typeface="ＭＳ Ｐゴシック"/>
              </a:rPr>
              <a:t>独占技術＋標準技術</a:t>
            </a:r>
            <a:endParaRPr kumimoji="1" lang="ja-JP" altLang="en-US" dirty="0">
              <a:solidFill>
                <a:srgbClr val="FFFFFF"/>
              </a:solidFill>
              <a:latin typeface="ＭＳ Ｐゴシック"/>
              <a:ea typeface="ＭＳ Ｐゴシック"/>
              <a:cs typeface="ＭＳ Ｐゴシック"/>
            </a:endParaRPr>
          </a:p>
        </p:txBody>
      </p:sp>
      <p:sp>
        <p:nvSpPr>
          <p:cNvPr id="148" name="正方形/長方形 147"/>
          <p:cNvSpPr/>
          <p:nvPr/>
        </p:nvSpPr>
        <p:spPr>
          <a:xfrm>
            <a:off x="6093188" y="3302432"/>
            <a:ext cx="2784297" cy="348571"/>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標準</a:t>
            </a:r>
            <a:r>
              <a:rPr kumimoji="1" lang="ja-JP" altLang="en-US" dirty="0" smtClean="0">
                <a:solidFill>
                  <a:srgbClr val="FFFFFF"/>
                </a:solidFill>
                <a:latin typeface="ＭＳ Ｐゴシック"/>
                <a:ea typeface="ＭＳ Ｐゴシック"/>
                <a:cs typeface="ＭＳ Ｐゴシック"/>
              </a:rPr>
              <a:t>技術</a:t>
            </a:r>
            <a:endParaRPr kumimoji="1" lang="ja-JP" altLang="en-US" dirty="0">
              <a:solidFill>
                <a:srgbClr val="FFFFFF"/>
              </a:solidFill>
              <a:latin typeface="ＭＳ Ｐゴシック"/>
              <a:ea typeface="ＭＳ Ｐゴシック"/>
              <a:cs typeface="ＭＳ Ｐゴシック"/>
            </a:endParaRPr>
          </a:p>
        </p:txBody>
      </p:sp>
      <p:sp>
        <p:nvSpPr>
          <p:cNvPr id="149" name="正方形/長方形 148"/>
          <p:cNvSpPr/>
          <p:nvPr/>
        </p:nvSpPr>
        <p:spPr>
          <a:xfrm>
            <a:off x="315073" y="4654915"/>
            <a:ext cx="2784297" cy="3485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ＭＳ Ｐゴシック"/>
                <a:ea typeface="ＭＳ Ｐゴシック"/>
                <a:cs typeface="ＭＳ Ｐゴシック"/>
              </a:rPr>
              <a:t>ダム・ターミナル</a:t>
            </a:r>
            <a:endParaRPr kumimoji="1" lang="ja-JP" altLang="en-US" dirty="0">
              <a:solidFill>
                <a:srgbClr val="FFFFFF"/>
              </a:solidFill>
              <a:latin typeface="ＭＳ Ｐゴシック"/>
              <a:ea typeface="ＭＳ Ｐゴシック"/>
              <a:cs typeface="ＭＳ Ｐゴシック"/>
            </a:endParaRPr>
          </a:p>
        </p:txBody>
      </p:sp>
      <p:sp>
        <p:nvSpPr>
          <p:cNvPr id="150" name="正方形/長方形 149"/>
          <p:cNvSpPr/>
          <p:nvPr/>
        </p:nvSpPr>
        <p:spPr>
          <a:xfrm>
            <a:off x="3192694" y="4654915"/>
            <a:ext cx="2784297" cy="3485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WindowsPC</a:t>
            </a:r>
            <a:endParaRPr kumimoji="1" lang="ja-JP" altLang="en-US" dirty="0">
              <a:solidFill>
                <a:srgbClr val="FFFFFF"/>
              </a:solidFill>
              <a:latin typeface="ＭＳ Ｐゴシック"/>
              <a:ea typeface="ＭＳ Ｐゴシック"/>
              <a:cs typeface="ＭＳ Ｐゴシック"/>
            </a:endParaRPr>
          </a:p>
        </p:txBody>
      </p:sp>
      <p:sp>
        <p:nvSpPr>
          <p:cNvPr id="151" name="正方形/長方形 150"/>
          <p:cNvSpPr/>
          <p:nvPr/>
        </p:nvSpPr>
        <p:spPr>
          <a:xfrm>
            <a:off x="6070315" y="4654915"/>
            <a:ext cx="2784297" cy="3485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ＭＳ Ｐゴシック"/>
                <a:ea typeface="ＭＳ Ｐゴシック"/>
                <a:cs typeface="ＭＳ Ｐゴシック"/>
              </a:rPr>
              <a:t>Web</a:t>
            </a:r>
            <a:r>
              <a:rPr kumimoji="1" lang="ja-JP" altLang="en-US">
                <a:solidFill>
                  <a:srgbClr val="FFFFFF"/>
                </a:solidFill>
                <a:latin typeface="ＭＳ Ｐゴシック"/>
                <a:ea typeface="ＭＳ Ｐゴシック"/>
                <a:cs typeface="ＭＳ Ｐゴシック"/>
              </a:rPr>
              <a:t>ブラウザ</a:t>
            </a:r>
            <a:endParaRPr kumimoji="1" lang="ja-JP" altLang="en-US" dirty="0">
              <a:solidFill>
                <a:srgbClr val="FFFFFF"/>
              </a:solidFill>
              <a:latin typeface="ＭＳ Ｐゴシック"/>
              <a:ea typeface="ＭＳ Ｐゴシック"/>
              <a:cs typeface="ＭＳ Ｐゴシック"/>
            </a:endParaRPr>
          </a:p>
        </p:txBody>
      </p:sp>
      <p:grpSp>
        <p:nvGrpSpPr>
          <p:cNvPr id="164" name="グループ化 163"/>
          <p:cNvGrpSpPr/>
          <p:nvPr/>
        </p:nvGrpSpPr>
        <p:grpSpPr>
          <a:xfrm>
            <a:off x="3914983" y="2157576"/>
            <a:ext cx="1338102" cy="729836"/>
            <a:chOff x="3675580" y="1766487"/>
            <a:chExt cx="1813055" cy="988888"/>
          </a:xfrm>
        </p:grpSpPr>
        <p:sp>
          <p:nvSpPr>
            <p:cNvPr id="58" name="正方形/長方形 57"/>
            <p:cNvSpPr/>
            <p:nvPr/>
          </p:nvSpPr>
          <p:spPr>
            <a:xfrm>
              <a:off x="3675580"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3788596"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3788596"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3788596"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4281755"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4394771"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4394771"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4394771"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正方形/長方形 154"/>
            <p:cNvSpPr/>
            <p:nvPr/>
          </p:nvSpPr>
          <p:spPr>
            <a:xfrm>
              <a:off x="4882460" y="1769056"/>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6" name="直線コネクタ 155"/>
            <p:cNvCxnSpPr/>
            <p:nvPr/>
          </p:nvCxnSpPr>
          <p:spPr>
            <a:xfrm>
              <a:off x="4995476" y="194122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p:nvPr/>
          </p:nvCxnSpPr>
          <p:spPr>
            <a:xfrm>
              <a:off x="4995476" y="208942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p:nvPr/>
          </p:nvCxnSpPr>
          <p:spPr>
            <a:xfrm>
              <a:off x="4995476" y="221691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グループ化 162"/>
          <p:cNvGrpSpPr/>
          <p:nvPr/>
        </p:nvGrpSpPr>
        <p:grpSpPr>
          <a:xfrm>
            <a:off x="6553201" y="2054646"/>
            <a:ext cx="1816908" cy="989800"/>
            <a:chOff x="6553201" y="1780452"/>
            <a:chExt cx="1816908" cy="989800"/>
          </a:xfrm>
        </p:grpSpPr>
        <p:sp>
          <p:nvSpPr>
            <p:cNvPr id="105" name="正方形/長方形 104"/>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9" name="正方形/長方形 158"/>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0" name="直線コネクタ 159"/>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直線コネクタ 161"/>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9124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3"/>
                                        </p:tgtEl>
                                        <p:attrNameLst>
                                          <p:attrName>style.visibility</p:attrName>
                                        </p:attrNameLst>
                                      </p:cBhvr>
                                      <p:to>
                                        <p:strVal val="visible"/>
                                      </p:to>
                                    </p:set>
                                    <p:animEffect transition="in" filter="fade">
                                      <p:cBhvr>
                                        <p:cTn id="28" dur="500"/>
                                        <p:tgtEl>
                                          <p:spTgt spid="1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500"/>
                                        <p:tgtEl>
                                          <p:spTgt spid="1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fade">
                                      <p:cBhvr>
                                        <p:cTn id="39" dur="500"/>
                                        <p:tgtEl>
                                          <p:spTgt spid="87"/>
                                        </p:tgtEl>
                                      </p:cBhvr>
                                    </p:animEffect>
                                  </p:childTnLst>
                                </p:cTn>
                              </p:par>
                              <p:par>
                                <p:cTn id="40" presetID="10" presetClass="entr" presetSubtype="0" fill="hold" nodeType="with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fade">
                                      <p:cBhvr>
                                        <p:cTn id="42" dur="500"/>
                                        <p:tgtEl>
                                          <p:spTgt spid="88"/>
                                        </p:tgtEl>
                                      </p:cBhvr>
                                    </p:animEffect>
                                  </p:childTnLst>
                                </p:cTn>
                              </p:par>
                              <p:par>
                                <p:cTn id="43" presetID="10"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par>
                                <p:cTn id="46" presetID="10" presetClass="entr" presetSubtype="0" fill="hold"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fade">
                                      <p:cBhvr>
                                        <p:cTn id="48" dur="500"/>
                                        <p:tgtEl>
                                          <p:spTgt spid="90"/>
                                        </p:tgtEl>
                                      </p:cBhvr>
                                    </p:animEffect>
                                  </p:childTnLst>
                                </p:cTn>
                              </p:par>
                              <p:par>
                                <p:cTn id="49" presetID="10" presetClass="entr" presetSubtype="0" fill="hold" nodeType="with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4"/>
                                        </p:tgtEl>
                                        <p:attrNameLst>
                                          <p:attrName>style.visibility</p:attrName>
                                        </p:attrNameLst>
                                      </p:cBhvr>
                                      <p:to>
                                        <p:strVal val="visible"/>
                                      </p:to>
                                    </p:set>
                                    <p:animEffect transition="in" filter="fade">
                                      <p:cBhvr>
                                        <p:cTn id="54" dur="500"/>
                                        <p:tgtEl>
                                          <p:spTgt spid="14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0"/>
                                        </p:tgtEl>
                                        <p:attrNameLst>
                                          <p:attrName>style.visibility</p:attrName>
                                        </p:attrNameLst>
                                      </p:cBhvr>
                                      <p:to>
                                        <p:strVal val="visible"/>
                                      </p:to>
                                    </p:set>
                                    <p:animEffect transition="in" filter="fade">
                                      <p:cBhvr>
                                        <p:cTn id="57" dur="500"/>
                                        <p:tgtEl>
                                          <p:spTgt spid="150"/>
                                        </p:tgtEl>
                                      </p:cBhvr>
                                    </p:animEffect>
                                  </p:childTnLst>
                                </p:cTn>
                              </p:par>
                              <p:par>
                                <p:cTn id="58" presetID="10" presetClass="entr" presetSubtype="0" fill="hold" nodeType="withEffect">
                                  <p:stCondLst>
                                    <p:cond delay="0"/>
                                  </p:stCondLst>
                                  <p:childTnLst>
                                    <p:set>
                                      <p:cBhvr>
                                        <p:cTn id="59" dur="1" fill="hold">
                                          <p:stCondLst>
                                            <p:cond delay="0"/>
                                          </p:stCondLst>
                                        </p:cTn>
                                        <p:tgtEl>
                                          <p:spTgt spid="164"/>
                                        </p:tgtEl>
                                        <p:attrNameLst>
                                          <p:attrName>style.visibility</p:attrName>
                                        </p:attrNameLst>
                                      </p:cBhvr>
                                      <p:to>
                                        <p:strVal val="visible"/>
                                      </p:to>
                                    </p:set>
                                    <p:animEffect transition="in" filter="fade">
                                      <p:cBhvr>
                                        <p:cTn id="60" dur="500"/>
                                        <p:tgtEl>
                                          <p:spTgt spid="16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65"/>
                                        </p:tgtEl>
                                        <p:attrNameLst>
                                          <p:attrName>style.visibility</p:attrName>
                                        </p:attrNameLst>
                                      </p:cBhvr>
                                      <p:to>
                                        <p:strVal val="visible"/>
                                      </p:to>
                                    </p:set>
                                    <p:animEffect transition="in" filter="fade">
                                      <p:cBhvr>
                                        <p:cTn id="65" dur="500"/>
                                        <p:tgtEl>
                                          <p:spTgt spid="16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par>
                                <p:cTn id="69" presetID="10" presetClass="entr" presetSubtype="0" fill="hold" nodeType="withEffect">
                                  <p:stCondLst>
                                    <p:cond delay="0"/>
                                  </p:stCondLst>
                                  <p:childTnLst>
                                    <p:set>
                                      <p:cBhvr>
                                        <p:cTn id="70" dur="1" fill="hold">
                                          <p:stCondLst>
                                            <p:cond delay="0"/>
                                          </p:stCondLst>
                                        </p:cTn>
                                        <p:tgtEl>
                                          <p:spTgt spid="117"/>
                                        </p:tgtEl>
                                        <p:attrNameLst>
                                          <p:attrName>style.visibility</p:attrName>
                                        </p:attrNameLst>
                                      </p:cBhvr>
                                      <p:to>
                                        <p:strVal val="visible"/>
                                      </p:to>
                                    </p:set>
                                    <p:animEffect transition="in" filter="fade">
                                      <p:cBhvr>
                                        <p:cTn id="71" dur="500"/>
                                        <p:tgtEl>
                                          <p:spTgt spid="117"/>
                                        </p:tgtEl>
                                      </p:cBhvr>
                                    </p:animEffect>
                                  </p:childTnLst>
                                </p:cTn>
                              </p:par>
                              <p:par>
                                <p:cTn id="72" presetID="10" presetClass="entr" presetSubtype="0" fill="hold" nodeType="withEffect">
                                  <p:stCondLst>
                                    <p:cond delay="0"/>
                                  </p:stCondLst>
                                  <p:childTnLst>
                                    <p:set>
                                      <p:cBhvr>
                                        <p:cTn id="73" dur="1" fill="hold">
                                          <p:stCondLst>
                                            <p:cond delay="0"/>
                                          </p:stCondLst>
                                        </p:cTn>
                                        <p:tgtEl>
                                          <p:spTgt spid="136"/>
                                        </p:tgtEl>
                                        <p:attrNameLst>
                                          <p:attrName>style.visibility</p:attrName>
                                        </p:attrNameLst>
                                      </p:cBhvr>
                                      <p:to>
                                        <p:strVal val="visible"/>
                                      </p:to>
                                    </p:set>
                                    <p:animEffect transition="in" filter="fade">
                                      <p:cBhvr>
                                        <p:cTn id="74" dur="500"/>
                                        <p:tgtEl>
                                          <p:spTgt spid="136"/>
                                        </p:tgtEl>
                                      </p:cBhvr>
                                    </p:animEffect>
                                  </p:childTnLst>
                                </p:cTn>
                              </p:par>
                              <p:par>
                                <p:cTn id="75" presetID="10" presetClass="entr" presetSubtype="0" fill="hold" nodeType="withEffect">
                                  <p:stCondLst>
                                    <p:cond delay="0"/>
                                  </p:stCondLst>
                                  <p:childTnLst>
                                    <p:set>
                                      <p:cBhvr>
                                        <p:cTn id="76" dur="1" fill="hold">
                                          <p:stCondLst>
                                            <p:cond delay="0"/>
                                          </p:stCondLst>
                                        </p:cTn>
                                        <p:tgtEl>
                                          <p:spTgt spid="141"/>
                                        </p:tgtEl>
                                        <p:attrNameLst>
                                          <p:attrName>style.visibility</p:attrName>
                                        </p:attrNameLst>
                                      </p:cBhvr>
                                      <p:to>
                                        <p:strVal val="visible"/>
                                      </p:to>
                                    </p:set>
                                    <p:animEffect transition="in" filter="fade">
                                      <p:cBhvr>
                                        <p:cTn id="77" dur="500"/>
                                        <p:tgtEl>
                                          <p:spTgt spid="141"/>
                                        </p:tgtEl>
                                      </p:cBhvr>
                                    </p:animEffect>
                                  </p:childTnLst>
                                </p:cTn>
                              </p:par>
                              <p:par>
                                <p:cTn id="78" presetID="10" presetClass="entr" presetSubtype="0" fill="hold" nodeType="withEffect">
                                  <p:stCondLst>
                                    <p:cond delay="0"/>
                                  </p:stCondLst>
                                  <p:childTnLst>
                                    <p:set>
                                      <p:cBhvr>
                                        <p:cTn id="79" dur="1" fill="hold">
                                          <p:stCondLst>
                                            <p:cond delay="0"/>
                                          </p:stCondLst>
                                        </p:cTn>
                                        <p:tgtEl>
                                          <p:spTgt spid="129"/>
                                        </p:tgtEl>
                                        <p:attrNameLst>
                                          <p:attrName>style.visibility</p:attrName>
                                        </p:attrNameLst>
                                      </p:cBhvr>
                                      <p:to>
                                        <p:strVal val="visible"/>
                                      </p:to>
                                    </p:set>
                                    <p:animEffect transition="in" filter="fade">
                                      <p:cBhvr>
                                        <p:cTn id="80" dur="500"/>
                                        <p:tgtEl>
                                          <p:spTgt spid="129"/>
                                        </p:tgtEl>
                                      </p:cBhvr>
                                    </p:animEffect>
                                  </p:childTnLst>
                                </p:cTn>
                              </p:par>
                              <p:par>
                                <p:cTn id="81" presetID="10" presetClass="entr" presetSubtype="0" fill="hold" nodeType="withEffect">
                                  <p:stCondLst>
                                    <p:cond delay="0"/>
                                  </p:stCondLst>
                                  <p:childTnLst>
                                    <p:set>
                                      <p:cBhvr>
                                        <p:cTn id="82" dur="1" fill="hold">
                                          <p:stCondLst>
                                            <p:cond delay="0"/>
                                          </p:stCondLst>
                                        </p:cTn>
                                        <p:tgtEl>
                                          <p:spTgt spid="130"/>
                                        </p:tgtEl>
                                        <p:attrNameLst>
                                          <p:attrName>style.visibility</p:attrName>
                                        </p:attrNameLst>
                                      </p:cBhvr>
                                      <p:to>
                                        <p:strVal val="visible"/>
                                      </p:to>
                                    </p:set>
                                    <p:animEffect transition="in" filter="fade">
                                      <p:cBhvr>
                                        <p:cTn id="83" dur="500"/>
                                        <p:tgtEl>
                                          <p:spTgt spid="130"/>
                                        </p:tgtEl>
                                      </p:cBhvr>
                                    </p:animEffect>
                                  </p:childTnLst>
                                </p:cTn>
                              </p:par>
                              <p:par>
                                <p:cTn id="84" presetID="10" presetClass="entr" presetSubtype="0" fill="hold" nodeType="withEffect">
                                  <p:stCondLst>
                                    <p:cond delay="0"/>
                                  </p:stCondLst>
                                  <p:childTnLst>
                                    <p:set>
                                      <p:cBhvr>
                                        <p:cTn id="85" dur="1" fill="hold">
                                          <p:stCondLst>
                                            <p:cond delay="0"/>
                                          </p:stCondLst>
                                        </p:cTn>
                                        <p:tgtEl>
                                          <p:spTgt spid="131"/>
                                        </p:tgtEl>
                                        <p:attrNameLst>
                                          <p:attrName>style.visibility</p:attrName>
                                        </p:attrNameLst>
                                      </p:cBhvr>
                                      <p:to>
                                        <p:strVal val="visible"/>
                                      </p:to>
                                    </p:set>
                                    <p:animEffect transition="in" filter="fade">
                                      <p:cBhvr>
                                        <p:cTn id="86" dur="500"/>
                                        <p:tgtEl>
                                          <p:spTgt spid="131"/>
                                        </p:tgtEl>
                                      </p:cBhvr>
                                    </p:animEffect>
                                  </p:childTnLst>
                                </p:cTn>
                              </p:par>
                              <p:par>
                                <p:cTn id="87" presetID="10" presetClass="entr" presetSubtype="0" fill="hold" nodeType="withEffect">
                                  <p:stCondLst>
                                    <p:cond delay="0"/>
                                  </p:stCondLst>
                                  <p:childTnLst>
                                    <p:set>
                                      <p:cBhvr>
                                        <p:cTn id="88" dur="1" fill="hold">
                                          <p:stCondLst>
                                            <p:cond delay="0"/>
                                          </p:stCondLst>
                                        </p:cTn>
                                        <p:tgtEl>
                                          <p:spTgt spid="132"/>
                                        </p:tgtEl>
                                        <p:attrNameLst>
                                          <p:attrName>style.visibility</p:attrName>
                                        </p:attrNameLst>
                                      </p:cBhvr>
                                      <p:to>
                                        <p:strVal val="visible"/>
                                      </p:to>
                                    </p:set>
                                    <p:animEffect transition="in" filter="fade">
                                      <p:cBhvr>
                                        <p:cTn id="89" dur="500"/>
                                        <p:tgtEl>
                                          <p:spTgt spid="132"/>
                                        </p:tgtEl>
                                      </p:cBhvr>
                                    </p:animEffect>
                                  </p:childTnLst>
                                </p:cTn>
                              </p:par>
                              <p:par>
                                <p:cTn id="90" presetID="10" presetClass="entr" presetSubtype="0" fill="hold" nodeType="withEffect">
                                  <p:stCondLst>
                                    <p:cond delay="0"/>
                                  </p:stCondLst>
                                  <p:childTnLst>
                                    <p:set>
                                      <p:cBhvr>
                                        <p:cTn id="91" dur="1" fill="hold">
                                          <p:stCondLst>
                                            <p:cond delay="0"/>
                                          </p:stCondLst>
                                        </p:cTn>
                                        <p:tgtEl>
                                          <p:spTgt spid="137"/>
                                        </p:tgtEl>
                                        <p:attrNameLst>
                                          <p:attrName>style.visibility</p:attrName>
                                        </p:attrNameLst>
                                      </p:cBhvr>
                                      <p:to>
                                        <p:strVal val="visible"/>
                                      </p:to>
                                    </p:set>
                                    <p:animEffect transition="in" filter="fade">
                                      <p:cBhvr>
                                        <p:cTn id="92" dur="500"/>
                                        <p:tgtEl>
                                          <p:spTgt spid="13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42"/>
                                        </p:tgtEl>
                                        <p:attrNameLst>
                                          <p:attrName>style.visibility</p:attrName>
                                        </p:attrNameLst>
                                      </p:cBhvr>
                                      <p:to>
                                        <p:strVal val="visible"/>
                                      </p:to>
                                    </p:set>
                                    <p:animEffect transition="in" filter="fade">
                                      <p:cBhvr>
                                        <p:cTn id="95" dur="500"/>
                                        <p:tgtEl>
                                          <p:spTgt spid="14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45"/>
                                        </p:tgtEl>
                                        <p:attrNameLst>
                                          <p:attrName>style.visibility</p:attrName>
                                        </p:attrNameLst>
                                      </p:cBhvr>
                                      <p:to>
                                        <p:strVal val="visible"/>
                                      </p:to>
                                    </p:set>
                                    <p:animEffect transition="in" filter="fade">
                                      <p:cBhvr>
                                        <p:cTn id="98" dur="500"/>
                                        <p:tgtEl>
                                          <p:spTgt spid="145"/>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51"/>
                                        </p:tgtEl>
                                        <p:attrNameLst>
                                          <p:attrName>style.visibility</p:attrName>
                                        </p:attrNameLst>
                                      </p:cBhvr>
                                      <p:to>
                                        <p:strVal val="visible"/>
                                      </p:to>
                                    </p:set>
                                    <p:animEffect transition="in" filter="fade">
                                      <p:cBhvr>
                                        <p:cTn id="101" dur="500"/>
                                        <p:tgtEl>
                                          <p:spTgt spid="151"/>
                                        </p:tgtEl>
                                      </p:cBhvr>
                                    </p:animEffect>
                                  </p:childTnLst>
                                </p:cTn>
                              </p:par>
                              <p:par>
                                <p:cTn id="102" presetID="10" presetClass="entr" presetSubtype="0" fill="hold" nodeType="withEffect">
                                  <p:stCondLst>
                                    <p:cond delay="0"/>
                                  </p:stCondLst>
                                  <p:childTnLst>
                                    <p:set>
                                      <p:cBhvr>
                                        <p:cTn id="103" dur="1" fill="hold">
                                          <p:stCondLst>
                                            <p:cond delay="0"/>
                                          </p:stCondLst>
                                        </p:cTn>
                                        <p:tgtEl>
                                          <p:spTgt spid="163"/>
                                        </p:tgtEl>
                                        <p:attrNameLst>
                                          <p:attrName>style.visibility</p:attrName>
                                        </p:attrNameLst>
                                      </p:cBhvr>
                                      <p:to>
                                        <p:strVal val="visible"/>
                                      </p:to>
                                    </p:set>
                                    <p:animEffect transition="in" filter="fade">
                                      <p:cBhvr>
                                        <p:cTn id="104" dur="500"/>
                                        <p:tgtEl>
                                          <p:spTgt spid="163"/>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146"/>
                                        </p:tgtEl>
                                        <p:attrNameLst>
                                          <p:attrName>style.visibility</p:attrName>
                                        </p:attrNameLst>
                                      </p:cBhvr>
                                      <p:to>
                                        <p:strVal val="visible"/>
                                      </p:to>
                                    </p:set>
                                    <p:anim calcmode="lin" valueType="num">
                                      <p:cBhvr>
                                        <p:cTn id="109" dur="500" fill="hold"/>
                                        <p:tgtEl>
                                          <p:spTgt spid="146"/>
                                        </p:tgtEl>
                                        <p:attrNameLst>
                                          <p:attrName>ppt_w</p:attrName>
                                        </p:attrNameLst>
                                      </p:cBhvr>
                                      <p:tavLst>
                                        <p:tav tm="0">
                                          <p:val>
                                            <p:fltVal val="0"/>
                                          </p:val>
                                        </p:tav>
                                        <p:tav tm="100000">
                                          <p:val>
                                            <p:strVal val="#ppt_w"/>
                                          </p:val>
                                        </p:tav>
                                      </p:tavLst>
                                    </p:anim>
                                    <p:anim calcmode="lin" valueType="num">
                                      <p:cBhvr>
                                        <p:cTn id="110" dur="500" fill="hold"/>
                                        <p:tgtEl>
                                          <p:spTgt spid="146"/>
                                        </p:tgtEl>
                                        <p:attrNameLst>
                                          <p:attrName>ppt_h</p:attrName>
                                        </p:attrNameLst>
                                      </p:cBhvr>
                                      <p:tavLst>
                                        <p:tav tm="0">
                                          <p:val>
                                            <p:fltVal val="0"/>
                                          </p:val>
                                        </p:tav>
                                        <p:tav tm="100000">
                                          <p:val>
                                            <p:strVal val="#ppt_h"/>
                                          </p:val>
                                        </p:tav>
                                      </p:tavLst>
                                    </p:anim>
                                    <p:animEffect transition="in" filter="fade">
                                      <p:cBhvr>
                                        <p:cTn id="111" dur="500"/>
                                        <p:tgtEl>
                                          <p:spTgt spid="146"/>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147"/>
                                        </p:tgtEl>
                                        <p:attrNameLst>
                                          <p:attrName>style.visibility</p:attrName>
                                        </p:attrNameLst>
                                      </p:cBhvr>
                                      <p:to>
                                        <p:strVal val="visible"/>
                                      </p:to>
                                    </p:set>
                                    <p:anim calcmode="lin" valueType="num">
                                      <p:cBhvr>
                                        <p:cTn id="114" dur="500" fill="hold"/>
                                        <p:tgtEl>
                                          <p:spTgt spid="147"/>
                                        </p:tgtEl>
                                        <p:attrNameLst>
                                          <p:attrName>ppt_w</p:attrName>
                                        </p:attrNameLst>
                                      </p:cBhvr>
                                      <p:tavLst>
                                        <p:tav tm="0">
                                          <p:val>
                                            <p:fltVal val="0"/>
                                          </p:val>
                                        </p:tav>
                                        <p:tav tm="100000">
                                          <p:val>
                                            <p:strVal val="#ppt_w"/>
                                          </p:val>
                                        </p:tav>
                                      </p:tavLst>
                                    </p:anim>
                                    <p:anim calcmode="lin" valueType="num">
                                      <p:cBhvr>
                                        <p:cTn id="115" dur="500" fill="hold"/>
                                        <p:tgtEl>
                                          <p:spTgt spid="147"/>
                                        </p:tgtEl>
                                        <p:attrNameLst>
                                          <p:attrName>ppt_h</p:attrName>
                                        </p:attrNameLst>
                                      </p:cBhvr>
                                      <p:tavLst>
                                        <p:tav tm="0">
                                          <p:val>
                                            <p:fltVal val="0"/>
                                          </p:val>
                                        </p:tav>
                                        <p:tav tm="100000">
                                          <p:val>
                                            <p:strVal val="#ppt_h"/>
                                          </p:val>
                                        </p:tav>
                                      </p:tavLst>
                                    </p:anim>
                                    <p:animEffect transition="in" filter="fade">
                                      <p:cBhvr>
                                        <p:cTn id="116" dur="500"/>
                                        <p:tgtEl>
                                          <p:spTgt spid="14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148"/>
                                        </p:tgtEl>
                                        <p:attrNameLst>
                                          <p:attrName>style.visibility</p:attrName>
                                        </p:attrNameLst>
                                      </p:cBhvr>
                                      <p:to>
                                        <p:strVal val="visible"/>
                                      </p:to>
                                    </p:set>
                                    <p:anim calcmode="lin" valueType="num">
                                      <p:cBhvr>
                                        <p:cTn id="119" dur="500" fill="hold"/>
                                        <p:tgtEl>
                                          <p:spTgt spid="148"/>
                                        </p:tgtEl>
                                        <p:attrNameLst>
                                          <p:attrName>ppt_w</p:attrName>
                                        </p:attrNameLst>
                                      </p:cBhvr>
                                      <p:tavLst>
                                        <p:tav tm="0">
                                          <p:val>
                                            <p:fltVal val="0"/>
                                          </p:val>
                                        </p:tav>
                                        <p:tav tm="100000">
                                          <p:val>
                                            <p:strVal val="#ppt_w"/>
                                          </p:val>
                                        </p:tav>
                                      </p:tavLst>
                                    </p:anim>
                                    <p:anim calcmode="lin" valueType="num">
                                      <p:cBhvr>
                                        <p:cTn id="120" dur="500" fill="hold"/>
                                        <p:tgtEl>
                                          <p:spTgt spid="148"/>
                                        </p:tgtEl>
                                        <p:attrNameLst>
                                          <p:attrName>ppt_h</p:attrName>
                                        </p:attrNameLst>
                                      </p:cBhvr>
                                      <p:tavLst>
                                        <p:tav tm="0">
                                          <p:val>
                                            <p:fltVal val="0"/>
                                          </p:val>
                                        </p:tav>
                                        <p:tav tm="100000">
                                          <p:val>
                                            <p:strVal val="#ppt_h"/>
                                          </p:val>
                                        </p:tav>
                                      </p:tavLst>
                                    </p:anim>
                                    <p:animEffect transition="in" filter="fade">
                                      <p:cBhvr>
                                        <p:cTn id="12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a:latin typeface="Arial" charset="0"/>
              </a:rPr>
              <a:t>昔の地図サイト</a:t>
            </a:r>
          </a:p>
        </p:txBody>
      </p:sp>
      <p:pic>
        <p:nvPicPr>
          <p:cNvPr id="44035" name="Picture 3"/>
          <p:cNvPicPr>
            <a:picLocks noChangeAspect="1" noChangeArrowheads="1"/>
          </p:cNvPicPr>
          <p:nvPr/>
        </p:nvPicPr>
        <p:blipFill>
          <a:blip r:embed="rId3"/>
          <a:srcRect/>
          <a:stretch>
            <a:fillRect/>
          </a:stretch>
        </p:blipFill>
        <p:spPr bwMode="auto">
          <a:xfrm>
            <a:off x="457200" y="1074820"/>
            <a:ext cx="8343900" cy="51149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正方形/長方形 4"/>
          <p:cNvSpPr/>
          <p:nvPr/>
        </p:nvSpPr>
        <p:spPr bwMode="auto">
          <a:xfrm>
            <a:off x="467544" y="1412776"/>
            <a:ext cx="1440160" cy="576064"/>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6" name="正方形/長方形 5"/>
          <p:cNvSpPr/>
          <p:nvPr/>
        </p:nvSpPr>
        <p:spPr bwMode="auto">
          <a:xfrm>
            <a:off x="467544" y="2348880"/>
            <a:ext cx="2592288" cy="1224136"/>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solidFill>
                <a:srgbClr val="484848"/>
              </a:solidFill>
              <a:effectLst/>
              <a:latin typeface="+mn-lt"/>
              <a:ea typeface="+mn-ea"/>
            </a:endParaRPr>
          </a:p>
        </p:txBody>
      </p:sp>
      <p:sp>
        <p:nvSpPr>
          <p:cNvPr id="10" name="四方向矢印 9"/>
          <p:cNvSpPr/>
          <p:nvPr/>
        </p:nvSpPr>
        <p:spPr bwMode="auto">
          <a:xfrm>
            <a:off x="8117177" y="5539084"/>
            <a:ext cx="609600" cy="533400"/>
          </a:xfrm>
          <a:prstGeom prst="quad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nvGrpSpPr>
          <p:cNvPr id="3" name="図形グループ 2"/>
          <p:cNvGrpSpPr/>
          <p:nvPr/>
        </p:nvGrpSpPr>
        <p:grpSpPr>
          <a:xfrm>
            <a:off x="457200" y="1074820"/>
            <a:ext cx="8343900" cy="5114925"/>
            <a:chOff x="-913192" y="690859"/>
            <a:chExt cx="8343900" cy="5114925"/>
          </a:xfrm>
        </p:grpSpPr>
        <p:pic>
          <p:nvPicPr>
            <p:cNvPr id="44036" name="Picture 4"/>
            <p:cNvPicPr>
              <a:picLocks noChangeAspect="1" noChangeArrowheads="1"/>
            </p:cNvPicPr>
            <p:nvPr/>
          </p:nvPicPr>
          <p:blipFill>
            <a:blip r:embed="rId4"/>
            <a:srcRect/>
            <a:stretch>
              <a:fillRect/>
            </a:stretch>
          </p:blipFill>
          <p:spPr bwMode="auto">
            <a:xfrm>
              <a:off x="-913192" y="690859"/>
              <a:ext cx="8343900" cy="511492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1" name="四方向矢印 10"/>
            <p:cNvSpPr/>
            <p:nvPr/>
          </p:nvSpPr>
          <p:spPr bwMode="auto">
            <a:xfrm>
              <a:off x="6745577" y="5158084"/>
              <a:ext cx="609600" cy="533400"/>
            </a:xfrm>
            <a:prstGeom prst="quadArrow">
              <a:avLst/>
            </a:prstGeom>
            <a:solidFill>
              <a:srgbClr val="CC3300"/>
            </a:solidFill>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grpSp>
      <p:sp>
        <p:nvSpPr>
          <p:cNvPr id="2" name="正方形/長方形 1"/>
          <p:cNvSpPr/>
          <p:nvPr/>
        </p:nvSpPr>
        <p:spPr>
          <a:xfrm>
            <a:off x="467544" y="1412776"/>
            <a:ext cx="1594113" cy="5760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94016" y="2312069"/>
            <a:ext cx="2602632" cy="9455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6067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0"/>
            <a:ext cx="7458075" cy="592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071563"/>
            <a:ext cx="8353425" cy="117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989138"/>
            <a:ext cx="3643312" cy="439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8" name="正方形/長方形 7"/>
          <p:cNvSpPr>
            <a:spLocks noChangeArrowheads="1"/>
          </p:cNvSpPr>
          <p:nvPr/>
        </p:nvSpPr>
        <p:spPr bwMode="auto">
          <a:xfrm>
            <a:off x="0" y="1"/>
            <a:ext cx="9144000" cy="838200"/>
          </a:xfrm>
          <a:prstGeom prst="rect">
            <a:avLst/>
          </a:prstGeom>
          <a:solidFill>
            <a:schemeClr val="bg1"/>
          </a:solidFill>
          <a:ln>
            <a:noFill/>
          </a:ln>
          <a:extLst>
            <a:ext uri="{91240B29-F687-4f45-9708-019B960494DF}">
              <a14:hiddenLine xmlns=""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199" name="正方形/長方形 8"/>
          <p:cNvSpPr>
            <a:spLocks noChangeArrowheads="1"/>
          </p:cNvSpPr>
          <p:nvPr/>
        </p:nvSpPr>
        <p:spPr bwMode="auto">
          <a:xfrm>
            <a:off x="8643938" y="1071563"/>
            <a:ext cx="500062" cy="5500687"/>
          </a:xfrm>
          <a:prstGeom prst="rect">
            <a:avLst/>
          </a:prstGeom>
          <a:solidFill>
            <a:schemeClr val="bg1"/>
          </a:solidFill>
          <a:ln>
            <a:noFill/>
          </a:ln>
          <a:extLst>
            <a:ext uri="{91240B29-F687-4f45-9708-019B960494DF}">
              <a14:hiddenLine xmlns=""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8200" name="正方形/長方形 10"/>
          <p:cNvSpPr>
            <a:spLocks noChangeArrowheads="1"/>
          </p:cNvSpPr>
          <p:nvPr/>
        </p:nvSpPr>
        <p:spPr bwMode="auto">
          <a:xfrm>
            <a:off x="0" y="5929313"/>
            <a:ext cx="9144000" cy="714375"/>
          </a:xfrm>
          <a:prstGeom prst="rect">
            <a:avLst/>
          </a:prstGeom>
          <a:solidFill>
            <a:schemeClr val="bg1"/>
          </a:solidFill>
          <a:ln>
            <a:noFill/>
          </a:ln>
          <a:extLst>
            <a:ext uri="{91240B29-F687-4f45-9708-019B960494DF}">
              <a14:hiddenLine xmlns="" xmlns:a14="http://schemas.microsoft.com/office/drawing/2010/main" w="38100" algn="ctr">
                <a:solidFill>
                  <a:srgbClr val="000000"/>
                </a:solidFill>
                <a:round/>
                <a:headEnd/>
                <a:tailEnd/>
              </a14:hiddenLine>
            </a:ext>
          </a:extLst>
        </p:spPr>
        <p:txBody>
          <a:bodyPr anchor="ctr"/>
          <a:lstStyle/>
          <a:p>
            <a:pPr>
              <a:spcBef>
                <a:spcPct val="20000"/>
              </a:spcBef>
            </a:pPr>
            <a:endParaRPr kumimoji="0" lang="ja-JP" altLang="en-US" sz="1400">
              <a:solidFill>
                <a:srgbClr val="484848"/>
              </a:solidFill>
              <a:ea typeface="HG丸ｺﾞｼｯｸM-PRO" pitchFamily="50" charset="-128"/>
            </a:endParaRPr>
          </a:p>
        </p:txBody>
      </p:sp>
      <p:sp>
        <p:nvSpPr>
          <p:cNvPr id="12" name="Rectangle 16"/>
          <p:cNvSpPr>
            <a:spLocks noChangeArrowheads="1"/>
          </p:cNvSpPr>
          <p:nvPr/>
        </p:nvSpPr>
        <p:spPr bwMode="auto">
          <a:xfrm>
            <a:off x="0" y="-1"/>
            <a:ext cx="9144000" cy="1071563"/>
          </a:xfrm>
          <a:prstGeom prst="rect">
            <a:avLst/>
          </a:prstGeom>
          <a:solidFill>
            <a:srgbClr val="FFFFFF"/>
          </a:solidFill>
          <a:ln>
            <a:noFill/>
          </a:ln>
          <a:extLst/>
        </p:spPr>
        <p:txBody>
          <a:bodyPr wrap="none" anchor="ctr"/>
          <a:lstStyle/>
          <a:p>
            <a:endParaRPr lang="ja-JP" altLang="en-US">
              <a:solidFill>
                <a:schemeClr val="bg1"/>
              </a:solidFill>
            </a:endParaRPr>
          </a:p>
        </p:txBody>
      </p:sp>
      <p:sp>
        <p:nvSpPr>
          <p:cNvPr id="8194" name="タイトル 1"/>
          <p:cNvSpPr>
            <a:spLocks noGrp="1"/>
          </p:cNvSpPr>
          <p:nvPr>
            <p:ph type="title"/>
          </p:nvPr>
        </p:nvSpPr>
        <p:spPr/>
        <p:txBody>
          <a:bodyPr/>
          <a:lstStyle/>
          <a:p>
            <a:r>
              <a:rPr lang="en-US" altLang="ja-JP" dirty="0"/>
              <a:t>Ajax</a:t>
            </a:r>
            <a:r>
              <a:rPr lang="ja-JP" altLang="en-US" dirty="0"/>
              <a:t> を使った地図サイト</a:t>
            </a:r>
          </a:p>
        </p:txBody>
      </p:sp>
      <p:sp>
        <p:nvSpPr>
          <p:cNvPr id="2" name="正方形/長方形 1"/>
          <p:cNvSpPr/>
          <p:nvPr/>
        </p:nvSpPr>
        <p:spPr>
          <a:xfrm>
            <a:off x="357188" y="1071562"/>
            <a:ext cx="8353425" cy="5110670"/>
          </a:xfrm>
          <a:prstGeom prst="rect">
            <a:avLst/>
          </a:prstGeom>
          <a:noFill/>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 name="直線コネクタ 10"/>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29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5E-6 4.91329E-6 L -0.10938 0.09942 " pathEditMode="relative" rAng="0" ptsTypes="AA">
                                      <p:cBhvr>
                                        <p:cTn id="6" dur="2000" fill="hold"/>
                                        <p:tgtEl>
                                          <p:spTgt spid="45060"/>
                                        </p:tgtEl>
                                        <p:attrNameLst>
                                          <p:attrName>ppt_x</p:attrName>
                                          <p:attrName>ppt_y</p:attrName>
                                        </p:attrNameLst>
                                      </p:cBhvr>
                                      <p:rCtr x="-5469" y="49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3"/>
          <p:cNvSpPr>
            <a:spLocks noGrp="1"/>
          </p:cNvSpPr>
          <p:nvPr>
            <p:ph type="title"/>
          </p:nvPr>
        </p:nvSpPr>
        <p:spPr/>
        <p:txBody>
          <a:bodyPr/>
          <a:lstStyle/>
          <a:p>
            <a:r>
              <a:rPr lang="en-US" altLang="ja-JP">
                <a:latin typeface="Arial" charset="0"/>
              </a:rPr>
              <a:t>Ajax</a:t>
            </a:r>
            <a:r>
              <a:rPr lang="ja-JP" altLang="en-US">
                <a:latin typeface="Arial" charset="0"/>
              </a:rPr>
              <a:t> の意義</a:t>
            </a:r>
          </a:p>
        </p:txBody>
      </p:sp>
      <p:pic>
        <p:nvPicPr>
          <p:cNvPr id="11267" name="Picture 4" descr="j02525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25" y="3929063"/>
            <a:ext cx="1671638" cy="176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角丸四角形 5"/>
          <p:cNvSpPr/>
          <p:nvPr/>
        </p:nvSpPr>
        <p:spPr>
          <a:xfrm>
            <a:off x="285750" y="1285875"/>
            <a:ext cx="3214688" cy="1643063"/>
          </a:xfrm>
          <a:prstGeom prst="roundRect">
            <a:avLst>
              <a:gd name="adj" fmla="val 0"/>
            </a:avLst>
          </a:prstGeom>
          <a:solidFill>
            <a:schemeClr val="accent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bg1"/>
                </a:solidFill>
                <a:latin typeface="+mj-lt"/>
                <a:ea typeface="+mj-ea"/>
              </a:rPr>
              <a:t>標準の</a:t>
            </a:r>
            <a:r>
              <a:rPr lang="en-US" altLang="ja-JP" sz="2400" dirty="0">
                <a:solidFill>
                  <a:schemeClr val="bg1"/>
                </a:solidFill>
                <a:latin typeface="+mj-lt"/>
                <a:ea typeface="+mj-ea"/>
              </a:rPr>
              <a:t>Web</a:t>
            </a:r>
            <a:r>
              <a:rPr lang="ja-JP" altLang="en-US" sz="2400" dirty="0">
                <a:solidFill>
                  <a:schemeClr val="bg1"/>
                </a:solidFill>
                <a:latin typeface="+mj-lt"/>
                <a:ea typeface="+mj-ea"/>
              </a:rPr>
              <a:t> ブラウザで独立アプリ並みの操作性を実現できる</a:t>
            </a:r>
          </a:p>
        </p:txBody>
      </p:sp>
      <p:grpSp>
        <p:nvGrpSpPr>
          <p:cNvPr id="2" name="グループ化 14"/>
          <p:cNvGrpSpPr>
            <a:grpSpLocks/>
          </p:cNvGrpSpPr>
          <p:nvPr/>
        </p:nvGrpSpPr>
        <p:grpSpPr bwMode="auto">
          <a:xfrm>
            <a:off x="3500439" y="1285875"/>
            <a:ext cx="5357812" cy="1643063"/>
            <a:chOff x="3500431" y="1285860"/>
            <a:chExt cx="5357849" cy="1643074"/>
          </a:xfrm>
        </p:grpSpPr>
        <p:sp>
          <p:nvSpPr>
            <p:cNvPr id="7" name="角丸四角形 6"/>
            <p:cNvSpPr/>
            <p:nvPr/>
          </p:nvSpPr>
          <p:spPr>
            <a:xfrm>
              <a:off x="4000496" y="1285860"/>
              <a:ext cx="4857784" cy="1643074"/>
            </a:xfrm>
            <a:prstGeom prst="roundRect">
              <a:avLst>
                <a:gd name="adj" fmla="val 0"/>
              </a:avLst>
            </a:prstGeom>
            <a:solidFill>
              <a:schemeClr val="accent6">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mj-lt"/>
                  <a:ea typeface="+mj-ea"/>
                </a:rPr>
                <a:t>クライアントアプリやプラグイン無しで高度な対話型のシステムを構築可能</a:t>
              </a:r>
            </a:p>
            <a:p>
              <a:pPr algn="ctr">
                <a:defRPr/>
              </a:pPr>
              <a:r>
                <a:rPr lang="en-US" altLang="ja-JP" sz="2000" dirty="0">
                  <a:solidFill>
                    <a:schemeClr val="bg1"/>
                  </a:solidFill>
                  <a:latin typeface="+mj-lt"/>
                  <a:ea typeface="+mj-ea"/>
                </a:rPr>
                <a:t>(</a:t>
              </a:r>
              <a:r>
                <a:rPr lang="ja-JP" altLang="en-US" sz="2000" dirty="0">
                  <a:solidFill>
                    <a:schemeClr val="bg1"/>
                  </a:solidFill>
                  <a:latin typeface="+mj-lt"/>
                  <a:ea typeface="+mj-ea"/>
                </a:rPr>
                <a:t>＝特定の企業の技術に頼らない</a:t>
              </a:r>
              <a:r>
                <a:rPr lang="en-US" altLang="ja-JP" sz="2000" dirty="0">
                  <a:solidFill>
                    <a:schemeClr val="bg1"/>
                  </a:solidFill>
                  <a:latin typeface="+mj-lt"/>
                  <a:ea typeface="+mj-ea"/>
                </a:rPr>
                <a:t>)</a:t>
              </a:r>
              <a:endParaRPr lang="ja-JP" altLang="en-US" sz="2000" dirty="0">
                <a:solidFill>
                  <a:schemeClr val="bg1"/>
                </a:solidFill>
                <a:latin typeface="+mj-lt"/>
                <a:ea typeface="+mj-ea"/>
              </a:endParaRPr>
            </a:p>
          </p:txBody>
        </p:sp>
        <p:sp>
          <p:nvSpPr>
            <p:cNvPr id="8" name="右矢印 7"/>
            <p:cNvSpPr/>
            <p:nvPr/>
          </p:nvSpPr>
          <p:spPr bwMode="auto">
            <a:xfrm>
              <a:off x="3500431" y="1643050"/>
              <a:ext cx="500065" cy="928693"/>
            </a:xfrm>
            <a:prstGeom prst="rightArrow">
              <a:avLst/>
            </a:prstGeom>
            <a:solidFill>
              <a:schemeClr val="accent4"/>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j-lt"/>
                <a:ea typeface="+mj-ea"/>
              </a:endParaRPr>
            </a:p>
          </p:txBody>
        </p:sp>
      </p:grpSp>
      <p:sp>
        <p:nvSpPr>
          <p:cNvPr id="11" name="角丸四角形 10"/>
          <p:cNvSpPr/>
          <p:nvPr/>
        </p:nvSpPr>
        <p:spPr bwMode="auto">
          <a:xfrm>
            <a:off x="4000500" y="4429125"/>
            <a:ext cx="4857750" cy="571500"/>
          </a:xfrm>
          <a:prstGeom prst="roundRect">
            <a:avLst>
              <a:gd name="adj" fmla="val 0"/>
            </a:avLst>
          </a:prstGeom>
          <a:solidFill>
            <a:srgbClr val="00B05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chemeClr val="bg1"/>
                </a:solidFill>
                <a:latin typeface="+mj-lt"/>
                <a:ea typeface="+mj-ea"/>
              </a:rPr>
              <a:t>クラウド コンピューティングへのシフト</a:t>
            </a:r>
          </a:p>
        </p:txBody>
      </p:sp>
      <p:sp>
        <p:nvSpPr>
          <p:cNvPr id="9" name="右矢印 8"/>
          <p:cNvSpPr/>
          <p:nvPr/>
        </p:nvSpPr>
        <p:spPr bwMode="auto">
          <a:xfrm rot="5400000">
            <a:off x="5679280" y="2607470"/>
            <a:ext cx="1500189" cy="2143125"/>
          </a:xfrm>
          <a:prstGeom prst="rightArrow">
            <a:avLst>
              <a:gd name="adj1" fmla="val 50000"/>
              <a:gd name="adj2" fmla="val 23286"/>
            </a:avLst>
          </a:prstGeom>
          <a:solidFill>
            <a:srgbClr val="00B050"/>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j-lt"/>
              <a:ea typeface="+mj-ea"/>
            </a:endParaRPr>
          </a:p>
        </p:txBody>
      </p:sp>
      <p:sp>
        <p:nvSpPr>
          <p:cNvPr id="10" name="角丸四角形 9"/>
          <p:cNvSpPr/>
          <p:nvPr/>
        </p:nvSpPr>
        <p:spPr bwMode="auto">
          <a:xfrm>
            <a:off x="4000500" y="3214686"/>
            <a:ext cx="4857750" cy="785818"/>
          </a:xfrm>
          <a:prstGeom prst="roundRect">
            <a:avLst>
              <a:gd name="adj" fmla="val 0"/>
            </a:avLst>
          </a:prstGeom>
          <a:solidFill>
            <a:schemeClr val="accent4"/>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a:solidFill>
                  <a:schemeClr val="bg1"/>
                </a:solidFill>
                <a:latin typeface="+mj-lt"/>
                <a:ea typeface="+mj-ea"/>
              </a:rPr>
              <a:t>Web</a:t>
            </a:r>
            <a:r>
              <a:rPr lang="ja-JP" altLang="en-US" sz="2000" dirty="0">
                <a:solidFill>
                  <a:schemeClr val="bg1"/>
                </a:solidFill>
                <a:latin typeface="+mj-lt"/>
                <a:ea typeface="+mj-ea"/>
              </a:rPr>
              <a:t>システム</a:t>
            </a:r>
            <a:r>
              <a:rPr lang="en-US" altLang="ja-JP" sz="2000" dirty="0">
                <a:solidFill>
                  <a:schemeClr val="bg1"/>
                </a:solidFill>
                <a:latin typeface="+mj-lt"/>
                <a:ea typeface="+mj-ea"/>
              </a:rPr>
              <a:t>/Web</a:t>
            </a:r>
            <a:r>
              <a:rPr lang="ja-JP" altLang="en-US" sz="2000" dirty="0">
                <a:solidFill>
                  <a:schemeClr val="bg1"/>
                </a:solidFill>
                <a:latin typeface="+mj-lt"/>
                <a:ea typeface="+mj-ea"/>
              </a:rPr>
              <a:t>アプリ</a:t>
            </a:r>
            <a:r>
              <a:rPr lang="en-US" altLang="ja-JP" sz="2000" dirty="0">
                <a:solidFill>
                  <a:schemeClr val="bg1"/>
                </a:solidFill>
                <a:latin typeface="+mj-lt"/>
                <a:ea typeface="+mj-ea"/>
              </a:rPr>
              <a:t>/Web</a:t>
            </a:r>
            <a:r>
              <a:rPr lang="ja-JP" altLang="en-US" sz="2000" dirty="0">
                <a:solidFill>
                  <a:schemeClr val="bg1"/>
                </a:solidFill>
                <a:latin typeface="+mj-lt"/>
                <a:ea typeface="+mj-ea"/>
              </a:rPr>
              <a:t>サービスの</a:t>
            </a:r>
            <a:r>
              <a:rPr lang="en-US" altLang="ja-JP" sz="2000" dirty="0">
                <a:solidFill>
                  <a:schemeClr val="bg1"/>
                </a:solidFill>
                <a:latin typeface="+mj-lt"/>
                <a:ea typeface="+mj-ea"/>
              </a:rPr>
              <a:t>UI</a:t>
            </a:r>
            <a:r>
              <a:rPr lang="ja-JP" altLang="en-US" sz="2000" dirty="0">
                <a:solidFill>
                  <a:schemeClr val="bg1"/>
                </a:solidFill>
                <a:latin typeface="+mj-lt"/>
                <a:ea typeface="+mj-ea"/>
              </a:rPr>
              <a:t>を劇的に改善</a:t>
            </a:r>
          </a:p>
        </p:txBody>
      </p:sp>
      <p:sp>
        <p:nvSpPr>
          <p:cNvPr id="13" name="正方形/長方形 12"/>
          <p:cNvSpPr/>
          <p:nvPr/>
        </p:nvSpPr>
        <p:spPr bwMode="auto">
          <a:xfrm>
            <a:off x="4000500" y="5395911"/>
            <a:ext cx="4857750" cy="7477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latin typeface="+mj-lt"/>
                <a:ea typeface="+mj-ea"/>
              </a:rPr>
              <a:t>クラウドのクライアントとしての</a:t>
            </a:r>
            <a:endParaRPr lang="en-US" altLang="ja-JP" dirty="0">
              <a:solidFill>
                <a:schemeClr val="bg1"/>
              </a:solidFill>
              <a:latin typeface="+mj-lt"/>
              <a:ea typeface="+mj-ea"/>
            </a:endParaRPr>
          </a:p>
          <a:p>
            <a:pPr algn="ctr">
              <a:defRPr/>
            </a:pPr>
            <a:r>
              <a:rPr lang="en-US" altLang="ja-JP" dirty="0">
                <a:solidFill>
                  <a:schemeClr val="bg1"/>
                </a:solidFill>
                <a:latin typeface="+mj-lt"/>
                <a:ea typeface="+mj-ea"/>
              </a:rPr>
              <a:t>Web</a:t>
            </a:r>
            <a:r>
              <a:rPr lang="ja-JP" altLang="en-US" dirty="0">
                <a:solidFill>
                  <a:schemeClr val="bg1"/>
                </a:solidFill>
                <a:latin typeface="+mj-lt"/>
                <a:ea typeface="+mj-ea"/>
              </a:rPr>
              <a:t> ブラウザーの重要性が増大</a:t>
            </a:r>
          </a:p>
        </p:txBody>
      </p:sp>
      <p:sp>
        <p:nvSpPr>
          <p:cNvPr id="12297" name="下矢印 9"/>
          <p:cNvSpPr>
            <a:spLocks noChangeArrowheads="1"/>
          </p:cNvSpPr>
          <p:nvPr/>
        </p:nvSpPr>
        <p:spPr bwMode="auto">
          <a:xfrm>
            <a:off x="5286382" y="5000622"/>
            <a:ext cx="2286013" cy="395289"/>
          </a:xfrm>
          <a:prstGeom prst="downArrow">
            <a:avLst>
              <a:gd name="adj1" fmla="val 50000"/>
              <a:gd name="adj2" fmla="val 50000"/>
            </a:avLst>
          </a:prstGeom>
          <a:solidFill>
            <a:schemeClr val="accent3"/>
          </a:solidFill>
          <a:ln w="38100" algn="ctr">
            <a:noFill/>
            <a:round/>
            <a:headEnd/>
            <a:tailEnd/>
          </a:ln>
        </p:spPr>
        <p:txBody>
          <a:bodyPr anchor="ctr"/>
          <a:lstStyle/>
          <a:p>
            <a:pPr>
              <a:spcBef>
                <a:spcPct val="20000"/>
              </a:spcBef>
              <a:defRPr/>
            </a:pPr>
            <a:endParaRPr kumimoji="0" lang="ja-JP" altLang="en-US" sz="1100">
              <a:solidFill>
                <a:srgbClr val="484848"/>
              </a:solidFill>
              <a:latin typeface="+mj-lt"/>
              <a:ea typeface="+mj-ea"/>
            </a:endParaRPr>
          </a:p>
        </p:txBody>
      </p:sp>
    </p:spTree>
    <p:extLst>
      <p:ext uri="{BB962C8B-B14F-4D97-AF65-F5344CB8AC3E}">
        <p14:creationId xmlns:p14="http://schemas.microsoft.com/office/powerpoint/2010/main" val="2027272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wipe(up)">
                                      <p:cBhvr>
                                        <p:cTn id="27" dur="500"/>
                                        <p:tgtEl>
                                          <p:spTgt spid="12297"/>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3" grpId="0" animBg="1"/>
      <p:bldP spid="1229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bwMode="auto">
          <a:xfrm>
            <a:off x="532793" y="4310329"/>
            <a:ext cx="8075240" cy="773191"/>
          </a:xfrm>
          <a:prstGeom prst="rect">
            <a:avLst/>
          </a:prstGeom>
          <a:solidFill>
            <a:schemeClr val="accent4"/>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chemeClr val="bg1"/>
                </a:solidFill>
                <a:effectLst/>
                <a:latin typeface="+mn-lt"/>
                <a:ea typeface="+mn-ea"/>
              </a:rPr>
              <a:t>JavaScript</a:t>
            </a:r>
            <a:r>
              <a:rPr kumimoji="0" lang="ja-JP" altLang="en-US" sz="3200" dirty="0">
                <a:solidFill>
                  <a:schemeClr val="bg1"/>
                </a:solidFill>
                <a:latin typeface="+mn-lt"/>
                <a:ea typeface="+mn-ea"/>
              </a:rPr>
              <a:t>実行速度の向上</a:t>
            </a:r>
            <a:endParaRPr kumimoji="0" lang="ja-JP" altLang="en-US" sz="3200" b="0" i="0" u="none" strike="noStrike" cap="none" normalizeH="0" dirty="0">
              <a:ln>
                <a:noFill/>
              </a:ln>
              <a:solidFill>
                <a:schemeClr val="bg1"/>
              </a:solidFill>
              <a:effectLst/>
              <a:latin typeface="+mn-lt"/>
              <a:ea typeface="+mn-ea"/>
            </a:endParaRPr>
          </a:p>
        </p:txBody>
      </p:sp>
      <p:sp>
        <p:nvSpPr>
          <p:cNvPr id="14" name="正方形/長方形 13"/>
          <p:cNvSpPr/>
          <p:nvPr/>
        </p:nvSpPr>
        <p:spPr bwMode="auto">
          <a:xfrm>
            <a:off x="532793" y="1571417"/>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Mozilla Firefox</a:t>
            </a:r>
            <a:endParaRPr kumimoji="0" lang="ja-JP" altLang="en-US" sz="3200" b="0" i="0" u="none" strike="noStrike" cap="none" normalizeH="0" dirty="0">
              <a:ln>
                <a:noFill/>
              </a:ln>
              <a:solidFill>
                <a:srgbClr val="3366FF"/>
              </a:solidFill>
              <a:effectLst/>
              <a:latin typeface="+mn-lt"/>
              <a:ea typeface="+mn-ea"/>
            </a:endParaRPr>
          </a:p>
        </p:txBody>
      </p:sp>
      <p:sp>
        <p:nvSpPr>
          <p:cNvPr id="15" name="正方形/長方形 14"/>
          <p:cNvSpPr/>
          <p:nvPr/>
        </p:nvSpPr>
        <p:spPr bwMode="auto">
          <a:xfrm>
            <a:off x="532793" y="2234186"/>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Apple Safari</a:t>
            </a:r>
            <a:endParaRPr kumimoji="0" lang="ja-JP" altLang="en-US" sz="3200" b="0" i="0" u="none" strike="noStrike" cap="none" normalizeH="0" dirty="0">
              <a:ln>
                <a:noFill/>
              </a:ln>
              <a:solidFill>
                <a:srgbClr val="3366FF"/>
              </a:solidFill>
              <a:effectLst/>
              <a:latin typeface="+mn-lt"/>
              <a:ea typeface="+mn-ea"/>
            </a:endParaRPr>
          </a:p>
        </p:txBody>
      </p:sp>
      <p:sp>
        <p:nvSpPr>
          <p:cNvPr id="16" name="正方形/長方形 15"/>
          <p:cNvSpPr/>
          <p:nvPr/>
        </p:nvSpPr>
        <p:spPr bwMode="auto">
          <a:xfrm>
            <a:off x="532793" y="2896955"/>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Google Chrome</a:t>
            </a:r>
            <a:endParaRPr kumimoji="0" lang="ja-JP" altLang="en-US" sz="3200" b="0" i="0" u="none" strike="noStrike" cap="none" normalizeH="0" dirty="0">
              <a:ln>
                <a:noFill/>
              </a:ln>
              <a:solidFill>
                <a:srgbClr val="3366FF"/>
              </a:solidFill>
              <a:effectLst/>
              <a:latin typeface="+mn-lt"/>
              <a:ea typeface="+mn-ea"/>
            </a:endParaRPr>
          </a:p>
        </p:txBody>
      </p:sp>
      <p:sp>
        <p:nvSpPr>
          <p:cNvPr id="17" name="正方形/長方形 16"/>
          <p:cNvSpPr/>
          <p:nvPr/>
        </p:nvSpPr>
        <p:spPr bwMode="auto">
          <a:xfrm>
            <a:off x="532793" y="3559724"/>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3200" b="0" i="0" u="none" strike="noStrike" cap="none" normalizeH="0" dirty="0">
                <a:ln>
                  <a:noFill/>
                </a:ln>
                <a:solidFill>
                  <a:srgbClr val="3366FF"/>
                </a:solidFill>
                <a:effectLst/>
                <a:latin typeface="+mn-lt"/>
                <a:ea typeface="+mn-ea"/>
              </a:rPr>
              <a:t>  Opera Software OPERA</a:t>
            </a:r>
            <a:endParaRPr kumimoji="0" lang="ja-JP" altLang="en-US" sz="3200" b="0" i="0" u="none" strike="noStrike" cap="none" normalizeH="0" dirty="0">
              <a:ln>
                <a:noFill/>
              </a:ln>
              <a:solidFill>
                <a:srgbClr val="3366FF"/>
              </a:solidFill>
              <a:effectLst/>
              <a:latin typeface="+mn-lt"/>
              <a:ea typeface="+mn-ea"/>
            </a:endParaRPr>
          </a:p>
        </p:txBody>
      </p:sp>
      <p:sp>
        <p:nvSpPr>
          <p:cNvPr id="18" name="正方形/長方形 17"/>
          <p:cNvSpPr/>
          <p:nvPr/>
        </p:nvSpPr>
        <p:spPr bwMode="auto">
          <a:xfrm>
            <a:off x="532793" y="908647"/>
            <a:ext cx="8075240" cy="573273"/>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r>
              <a:rPr lang="en-US" altLang="ja-JP" sz="3200" dirty="0">
                <a:solidFill>
                  <a:srgbClr val="3366FF"/>
                </a:solidFill>
              </a:rPr>
              <a:t>  Microsoft </a:t>
            </a:r>
            <a:r>
              <a:rPr lang="en-US" altLang="ja-JP" sz="3200" dirty="0" smtClean="0">
                <a:solidFill>
                  <a:srgbClr val="3366FF"/>
                </a:solidFill>
              </a:rPr>
              <a:t>IE/</a:t>
            </a:r>
            <a:r>
              <a:rPr lang="en-US" altLang="ja-JP" sz="3200" dirty="0" smtClean="0">
                <a:solidFill>
                  <a:srgbClr val="3366FF"/>
                </a:solidFill>
              </a:rPr>
              <a:t>Edge</a:t>
            </a:r>
            <a:endParaRPr lang="en-US" altLang="ja-JP" sz="3200" dirty="0">
              <a:solidFill>
                <a:srgbClr val="3366FF"/>
              </a:solidFill>
            </a:endParaRPr>
          </a:p>
        </p:txBody>
      </p:sp>
      <p:sp>
        <p:nvSpPr>
          <p:cNvPr id="12" name="正方形/長方形 11"/>
          <p:cNvSpPr/>
          <p:nvPr/>
        </p:nvSpPr>
        <p:spPr bwMode="auto">
          <a:xfrm>
            <a:off x="532793" y="5628206"/>
            <a:ext cx="8075240" cy="773191"/>
          </a:xfrm>
          <a:prstGeom prst="rect">
            <a:avLst/>
          </a:prstGeom>
          <a:solidFill>
            <a:schemeClr val="accent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3200" dirty="0">
                <a:solidFill>
                  <a:schemeClr val="bg1"/>
                </a:solidFill>
                <a:latin typeface="+mn-lt"/>
                <a:ea typeface="+mn-ea"/>
              </a:rPr>
              <a:t>Ajax</a:t>
            </a:r>
            <a:r>
              <a:rPr kumimoji="0" lang="ja-JP" altLang="en-US" sz="3200" dirty="0">
                <a:solidFill>
                  <a:schemeClr val="bg1"/>
                </a:solidFill>
                <a:latin typeface="+mn-lt"/>
                <a:ea typeface="+mn-ea"/>
              </a:rPr>
              <a:t>の操作性と</a:t>
            </a:r>
            <a:r>
              <a:rPr kumimoji="0" lang="ja-JP" altLang="en-US" sz="3200" b="0" i="0" u="none" strike="noStrike" cap="none" normalizeH="0" dirty="0">
                <a:ln>
                  <a:noFill/>
                </a:ln>
                <a:solidFill>
                  <a:schemeClr val="bg1"/>
                </a:solidFill>
                <a:effectLst/>
                <a:latin typeface="+mn-lt"/>
                <a:ea typeface="+mn-ea"/>
              </a:rPr>
              <a:t>快適さを向上</a:t>
            </a:r>
          </a:p>
        </p:txBody>
      </p:sp>
      <p:sp>
        <p:nvSpPr>
          <p:cNvPr id="13" name="下矢印 12"/>
          <p:cNvSpPr/>
          <p:nvPr/>
        </p:nvSpPr>
        <p:spPr bwMode="auto">
          <a:xfrm>
            <a:off x="3341105" y="5042497"/>
            <a:ext cx="2448272" cy="641350"/>
          </a:xfrm>
          <a:prstGeom prst="downArrow">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mn-lt"/>
              <a:ea typeface="+mn-ea"/>
            </a:endParaRPr>
          </a:p>
        </p:txBody>
      </p:sp>
      <p:pic>
        <p:nvPicPr>
          <p:cNvPr id="2" name="図 1" descr="firefox-256.jpg"/>
          <p:cNvPicPr>
            <a:picLocks noChangeAspect="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7588812" y="1613070"/>
            <a:ext cx="480820" cy="480820"/>
          </a:xfrm>
          <a:prstGeom prst="rect">
            <a:avLst/>
          </a:prstGeom>
        </p:spPr>
      </p:pic>
      <p:pic>
        <p:nvPicPr>
          <p:cNvPr id="3" name="図 2" descr="download-internet-explorer-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877" y="989243"/>
            <a:ext cx="480820" cy="423484"/>
          </a:xfrm>
          <a:prstGeom prst="rect">
            <a:avLst/>
          </a:prstGeom>
        </p:spPr>
      </p:pic>
      <p:pic>
        <p:nvPicPr>
          <p:cNvPr id="19" name="図 18" descr="safari-logo-lg.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88812" y="2265445"/>
            <a:ext cx="491145" cy="542014"/>
          </a:xfrm>
          <a:prstGeom prst="rect">
            <a:avLst/>
          </a:prstGeom>
        </p:spPr>
      </p:pic>
      <p:pic>
        <p:nvPicPr>
          <p:cNvPr id="20" name="図 19" descr="url.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9302" y="3606867"/>
            <a:ext cx="476780" cy="476780"/>
          </a:xfrm>
          <a:prstGeom prst="rect">
            <a:avLst/>
          </a:prstGeom>
        </p:spPr>
      </p:pic>
      <p:pic>
        <p:nvPicPr>
          <p:cNvPr id="21" name="図 20" descr="chrome-logo-2011-04-27.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2455" y="2928706"/>
            <a:ext cx="1028700" cy="514350"/>
          </a:xfrm>
          <a:prstGeom prst="rect">
            <a:avLst/>
          </a:prstGeom>
        </p:spPr>
      </p:pic>
      <p:sp>
        <p:nvSpPr>
          <p:cNvPr id="22" name="タイトル 21"/>
          <p:cNvSpPr>
            <a:spLocks noGrp="1"/>
          </p:cNvSpPr>
          <p:nvPr>
            <p:ph type="title"/>
          </p:nvPr>
        </p:nvSpPr>
        <p:spPr/>
        <p:txBody>
          <a:bodyPr/>
          <a:lstStyle/>
          <a:p>
            <a:r>
              <a:rPr kumimoji="1" lang="ja-JP" altLang="en-US" dirty="0"/>
              <a:t>ブラウザーの進化と</a:t>
            </a:r>
            <a:r>
              <a:rPr kumimoji="1" lang="en-US" altLang="ja-JP" dirty="0"/>
              <a:t>Ajax</a:t>
            </a:r>
            <a:endParaRPr kumimoji="1" lang="ja-JP" altLang="en-US" dirty="0"/>
          </a:p>
        </p:txBody>
      </p:sp>
      <p:pic>
        <p:nvPicPr>
          <p:cNvPr id="5" name="図 4"/>
          <p:cNvPicPr>
            <a:picLocks noChangeAspect="1"/>
          </p:cNvPicPr>
          <p:nvPr/>
        </p:nvPicPr>
        <p:blipFill>
          <a:blip r:embed="rId8"/>
          <a:stretch>
            <a:fillRect/>
          </a:stretch>
        </p:blipFill>
        <p:spPr>
          <a:xfrm>
            <a:off x="7787176" y="989243"/>
            <a:ext cx="657812" cy="423484"/>
          </a:xfrm>
          <a:prstGeom prst="rect">
            <a:avLst/>
          </a:prstGeom>
        </p:spPr>
      </p:pic>
    </p:spTree>
    <p:extLst>
      <p:ext uri="{BB962C8B-B14F-4D97-AF65-F5344CB8AC3E}">
        <p14:creationId xmlns:p14="http://schemas.microsoft.com/office/powerpoint/2010/main" val="71813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P spid="18"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latin typeface="Arial Black" panose="020B0A04020102020204" pitchFamily="34" charset="0"/>
                <a:ea typeface="HGP創英角ｺﾞｼｯｸUB" pitchFamily="50" charset="-128"/>
                <a:cs typeface="Arial"/>
              </a:rPr>
              <a:t>HTML5</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435892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201104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177" y="1129764"/>
            <a:ext cx="1085923" cy="1085923"/>
          </a:xfrm>
          <a:prstGeom prst="rect">
            <a:avLst/>
          </a:prstGeom>
          <a:ln>
            <a:noFill/>
          </a:ln>
          <a:effectLst>
            <a:outerShdw blurRad="292100" dist="139700" dir="2700000" algn="tl" rotWithShape="0">
              <a:srgbClr val="333333">
                <a:alpha val="65000"/>
              </a:srgbClr>
            </a:outerShdw>
          </a:effectLst>
        </p:spPr>
      </p:pic>
      <p:cxnSp>
        <p:nvCxnSpPr>
          <p:cNvPr id="5" name="直線矢印コネクタ 4"/>
          <p:cNvCxnSpPr>
            <a:cxnSpLocks noChangeShapeType="1"/>
          </p:cNvCxnSpPr>
          <p:nvPr/>
        </p:nvCxnSpPr>
        <p:spPr bwMode="auto">
          <a:xfrm>
            <a:off x="277740" y="6130463"/>
            <a:ext cx="8643937" cy="1588"/>
          </a:xfrm>
          <a:prstGeom prst="straightConnector1">
            <a:avLst/>
          </a:prstGeom>
          <a:noFill/>
          <a:ln w="38100" cap="rnd" algn="ctr">
            <a:solidFill>
              <a:srgbClr val="800000"/>
            </a:solidFill>
            <a:round/>
            <a:headEnd type="none"/>
            <a:tailEnd type="triangle" w="med" len="med"/>
          </a:ln>
          <a:extLst>
            <a:ext uri="{909E8E84-426E-40dd-AFC4-6F175D3DCCD1}">
              <a14:hiddenFill xmlns="" xmlns:a14="http://schemas.microsoft.com/office/drawing/2010/main">
                <a:noFill/>
              </a14:hiddenFill>
            </a:ext>
          </a:extLst>
        </p:spPr>
      </p:cxnSp>
      <p:cxnSp>
        <p:nvCxnSpPr>
          <p:cNvPr id="6" name="直線矢印コネクタ 5"/>
          <p:cNvCxnSpPr>
            <a:cxnSpLocks noChangeShapeType="1"/>
          </p:cNvCxnSpPr>
          <p:nvPr/>
        </p:nvCxnSpPr>
        <p:spPr bwMode="auto">
          <a:xfrm flipV="1">
            <a:off x="277740" y="960487"/>
            <a:ext cx="1588" cy="5169976"/>
          </a:xfrm>
          <a:prstGeom prst="straightConnector1">
            <a:avLst/>
          </a:prstGeom>
          <a:noFill/>
          <a:ln w="38100" cap="rnd" algn="ctr">
            <a:solidFill>
              <a:srgbClr val="33ACBD"/>
            </a:solidFill>
            <a:round/>
            <a:headEnd type="none"/>
            <a:tailEnd type="triangle" w="med" len="med"/>
          </a:ln>
          <a:extLst>
            <a:ext uri="{909E8E84-426E-40dd-AFC4-6F175D3DCCD1}">
              <a14:hiddenFill xmlns="" xmlns:a14="http://schemas.microsoft.com/office/drawing/2010/main">
                <a:noFill/>
              </a14:hiddenFill>
            </a:ext>
          </a:extLst>
        </p:spPr>
      </p:cxnSp>
      <p:sp>
        <p:nvSpPr>
          <p:cNvPr id="7" name="テキスト ボックス 26"/>
          <p:cNvSpPr txBox="1">
            <a:spLocks noChangeArrowheads="1"/>
          </p:cNvSpPr>
          <p:nvPr/>
        </p:nvSpPr>
        <p:spPr bwMode="auto">
          <a:xfrm>
            <a:off x="3420990" y="6130463"/>
            <a:ext cx="9412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a:solidFill>
                  <a:srgbClr val="800000"/>
                </a:solidFill>
                <a:latin typeface="Arial Black"/>
                <a:ea typeface="HGP創英角ｺﾞｼｯｸUB"/>
                <a:cs typeface="Arial Black"/>
              </a:rPr>
              <a:t>1990</a:t>
            </a:r>
            <a:r>
              <a:rPr lang="ja-JP" altLang="en-US" sz="1600" dirty="0">
                <a:solidFill>
                  <a:srgbClr val="800000"/>
                </a:solidFill>
                <a:latin typeface="Arial Black"/>
                <a:ea typeface="HGP創英角ｺﾞｼｯｸUB"/>
                <a:cs typeface="Arial Black"/>
              </a:rPr>
              <a:t>年</a:t>
            </a:r>
            <a:endParaRPr lang="en-US" altLang="ja-JP" sz="1600" dirty="0">
              <a:solidFill>
                <a:srgbClr val="800000"/>
              </a:solidFill>
              <a:latin typeface="Arial Black"/>
              <a:ea typeface="HGP創英角ｺﾞｼｯｸUB"/>
              <a:cs typeface="Arial Black"/>
            </a:endParaRPr>
          </a:p>
        </p:txBody>
      </p:sp>
      <p:sp>
        <p:nvSpPr>
          <p:cNvPr id="8" name="テキスト ボックス 27"/>
          <p:cNvSpPr txBox="1">
            <a:spLocks noChangeArrowheads="1"/>
          </p:cNvSpPr>
          <p:nvPr/>
        </p:nvSpPr>
        <p:spPr bwMode="auto">
          <a:xfrm>
            <a:off x="6278490" y="6130463"/>
            <a:ext cx="9412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600" dirty="0">
                <a:solidFill>
                  <a:srgbClr val="800000"/>
                </a:solidFill>
                <a:latin typeface="Arial Black"/>
                <a:ea typeface="HGP創英角ｺﾞｼｯｸUB"/>
                <a:cs typeface="Arial Black"/>
              </a:rPr>
              <a:t>2000</a:t>
            </a:r>
            <a:r>
              <a:rPr lang="ja-JP" altLang="en-US" sz="1600" dirty="0">
                <a:solidFill>
                  <a:srgbClr val="800000"/>
                </a:solidFill>
                <a:latin typeface="Arial Black"/>
                <a:ea typeface="HGP創英角ｺﾞｼｯｸUB"/>
                <a:cs typeface="Arial Black"/>
              </a:rPr>
              <a:t>年</a:t>
            </a:r>
            <a:endParaRPr lang="en-US" altLang="ja-JP" sz="1600" dirty="0">
              <a:solidFill>
                <a:srgbClr val="800000"/>
              </a:solidFill>
              <a:latin typeface="Arial Black"/>
              <a:ea typeface="HGP創英角ｺﾞｼｯｸUB"/>
              <a:cs typeface="Arial Black"/>
            </a:endParaRPr>
          </a:p>
        </p:txBody>
      </p:sp>
      <p:sp>
        <p:nvSpPr>
          <p:cNvPr id="9" name="テキスト ボックス 34"/>
          <p:cNvSpPr txBox="1">
            <a:spLocks noChangeArrowheads="1"/>
          </p:cNvSpPr>
          <p:nvPr/>
        </p:nvSpPr>
        <p:spPr bwMode="auto">
          <a:xfrm>
            <a:off x="349177" y="960487"/>
            <a:ext cx="177484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600" dirty="0">
                <a:solidFill>
                  <a:srgbClr val="33ACBD"/>
                </a:solidFill>
                <a:latin typeface="HGP創英角ｺﾞｼｯｸUB"/>
                <a:ea typeface="HGP創英角ｺﾞｼｯｸUB"/>
                <a:cs typeface="HGP創英角ｺﾞｼｯｸUB"/>
              </a:rPr>
              <a:t>クライアントの機能</a:t>
            </a:r>
            <a:endParaRPr lang="en-US" altLang="ja-JP" sz="1600" dirty="0">
              <a:solidFill>
                <a:srgbClr val="33ACBD"/>
              </a:solidFill>
              <a:latin typeface="HGP創英角ｺﾞｼｯｸUB"/>
              <a:ea typeface="HGP創英角ｺﾞｼｯｸUB"/>
              <a:cs typeface="HGP創英角ｺﾞｼｯｸUB"/>
            </a:endParaRPr>
          </a:p>
        </p:txBody>
      </p:sp>
      <p:sp>
        <p:nvSpPr>
          <p:cNvPr id="12" name="Oval 15"/>
          <p:cNvSpPr>
            <a:spLocks noChangeArrowheads="1"/>
          </p:cNvSpPr>
          <p:nvPr/>
        </p:nvSpPr>
        <p:spPr bwMode="auto">
          <a:xfrm>
            <a:off x="563490" y="4344526"/>
            <a:ext cx="1169987" cy="1195387"/>
          </a:xfrm>
          <a:prstGeom prst="ellipse">
            <a:avLst/>
          </a:prstGeom>
          <a:solidFill>
            <a:srgbClr val="7F7F7F"/>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端末</a:t>
            </a:r>
          </a:p>
        </p:txBody>
      </p:sp>
      <p:sp>
        <p:nvSpPr>
          <p:cNvPr id="15" name="角丸四角形 14"/>
          <p:cNvSpPr/>
          <p:nvPr/>
        </p:nvSpPr>
        <p:spPr>
          <a:xfrm>
            <a:off x="2920927" y="5657388"/>
            <a:ext cx="1931665" cy="357188"/>
          </a:xfrm>
          <a:prstGeom prst="roundRect">
            <a:avLst>
              <a:gd name="adj" fmla="val 0"/>
            </a:avLst>
          </a:prstGeom>
          <a:solidFill>
            <a:schemeClr val="accent4">
              <a:lumMod val="75000"/>
            </a:schemeClr>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chemeClr val="bg1"/>
                </a:solidFill>
              </a:rPr>
              <a:t>クライアント</a:t>
            </a:r>
            <a:r>
              <a:rPr lang="en-US" altLang="ja-JP" sz="1200" dirty="0">
                <a:solidFill>
                  <a:schemeClr val="bg1"/>
                </a:solidFill>
              </a:rPr>
              <a:t>/</a:t>
            </a:r>
            <a:r>
              <a:rPr lang="ja-JP" altLang="en-US" sz="1200" dirty="0">
                <a:solidFill>
                  <a:schemeClr val="bg1"/>
                </a:solidFill>
              </a:rPr>
              <a:t>サーバー</a:t>
            </a:r>
          </a:p>
        </p:txBody>
      </p:sp>
      <p:sp>
        <p:nvSpPr>
          <p:cNvPr id="16" name="角丸四角形 15"/>
          <p:cNvSpPr/>
          <p:nvPr/>
        </p:nvSpPr>
        <p:spPr>
          <a:xfrm>
            <a:off x="349177" y="5657388"/>
            <a:ext cx="2500313" cy="357188"/>
          </a:xfrm>
          <a:prstGeom prst="roundRect">
            <a:avLst>
              <a:gd name="adj" fmla="val 0"/>
            </a:avLst>
          </a:prstGeom>
          <a:solidFill>
            <a:schemeClr val="tx1">
              <a:lumMod val="50000"/>
              <a:lumOff val="50000"/>
            </a:schemeClr>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ja-JP" altLang="en-US" sz="1200" dirty="0">
                <a:solidFill>
                  <a:schemeClr val="bg1"/>
                </a:solidFill>
              </a:rPr>
              <a:t>メインフレーム</a:t>
            </a:r>
          </a:p>
        </p:txBody>
      </p:sp>
      <p:sp>
        <p:nvSpPr>
          <p:cNvPr id="17" name="角丸四角形 16"/>
          <p:cNvSpPr/>
          <p:nvPr/>
        </p:nvSpPr>
        <p:spPr>
          <a:xfrm>
            <a:off x="6618215" y="5657388"/>
            <a:ext cx="2132085" cy="357188"/>
          </a:xfrm>
          <a:prstGeom prst="roundRect">
            <a:avLst>
              <a:gd name="adj" fmla="val 0"/>
            </a:avLst>
          </a:prstGeom>
          <a:solidFill>
            <a:srgbClr val="FF6600"/>
          </a:solidFill>
          <a:ln>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dirty="0">
                <a:solidFill>
                  <a:schemeClr val="bg1"/>
                </a:solidFill>
              </a:rPr>
              <a:t>RIC/RIA</a:t>
            </a:r>
            <a:r>
              <a:rPr lang="ja-JP" altLang="en-US" sz="1200" dirty="0">
                <a:solidFill>
                  <a:schemeClr val="bg1"/>
                </a:solidFill>
              </a:rPr>
              <a:t>とクラウド</a:t>
            </a:r>
          </a:p>
        </p:txBody>
      </p:sp>
      <p:sp>
        <p:nvSpPr>
          <p:cNvPr id="19" name="Oval 14"/>
          <p:cNvSpPr>
            <a:spLocks noChangeArrowheads="1"/>
          </p:cNvSpPr>
          <p:nvPr/>
        </p:nvSpPr>
        <p:spPr bwMode="auto">
          <a:xfrm>
            <a:off x="3363567" y="2272838"/>
            <a:ext cx="1169987" cy="1195388"/>
          </a:xfrm>
          <a:prstGeom prst="ellipse">
            <a:avLst/>
          </a:prstGeom>
          <a:solidFill>
            <a:schemeClr val="accent4"/>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クライアント</a:t>
            </a:r>
          </a:p>
        </p:txBody>
      </p:sp>
      <p:sp>
        <p:nvSpPr>
          <p:cNvPr id="20" name="AutoShape 16"/>
          <p:cNvSpPr>
            <a:spLocks noChangeArrowheads="1"/>
          </p:cNvSpPr>
          <p:nvPr/>
        </p:nvSpPr>
        <p:spPr bwMode="auto">
          <a:xfrm rot="19411340">
            <a:off x="1417151" y="3634796"/>
            <a:ext cx="2209384" cy="482600"/>
          </a:xfrm>
          <a:prstGeom prst="rightArrow">
            <a:avLst>
              <a:gd name="adj1" fmla="val 59324"/>
              <a:gd name="adj2" fmla="val 69930"/>
            </a:avLst>
          </a:prstGeom>
          <a:solidFill>
            <a:schemeClr val="bg1">
              <a:lumMod val="5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2" name="Oval 13"/>
          <p:cNvSpPr>
            <a:spLocks noChangeArrowheads="1"/>
          </p:cNvSpPr>
          <p:nvPr/>
        </p:nvSpPr>
        <p:spPr bwMode="auto">
          <a:xfrm>
            <a:off x="4608550" y="3844463"/>
            <a:ext cx="1169988" cy="1195388"/>
          </a:xfrm>
          <a:prstGeom prst="ellipse">
            <a:avLst/>
          </a:prstGeom>
          <a:solidFill>
            <a:schemeClr val="accent3">
              <a:lumMod val="75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ja-JP" altLang="en-US" sz="1400" dirty="0">
                <a:solidFill>
                  <a:schemeClr val="bg1"/>
                </a:solidFill>
                <a:latin typeface="Century Gothic" pitchFamily="34" charset="0"/>
                <a:ea typeface="HG丸ｺﾞｼｯｸM-PRO" pitchFamily="50" charset="-128"/>
              </a:rPr>
              <a:t>ブラウザ</a:t>
            </a:r>
          </a:p>
        </p:txBody>
      </p:sp>
      <p:sp>
        <p:nvSpPr>
          <p:cNvPr id="23" name="AutoShape 16"/>
          <p:cNvSpPr>
            <a:spLocks noChangeArrowheads="1"/>
          </p:cNvSpPr>
          <p:nvPr/>
        </p:nvSpPr>
        <p:spPr bwMode="auto">
          <a:xfrm rot="2856712">
            <a:off x="4238798" y="3407840"/>
            <a:ext cx="683481" cy="482600"/>
          </a:xfrm>
          <a:prstGeom prst="rightArrow">
            <a:avLst>
              <a:gd name="adj1" fmla="val 59324"/>
              <a:gd name="adj2" fmla="val 45182"/>
            </a:avLst>
          </a:prstGeom>
          <a:solidFill>
            <a:schemeClr val="accent4">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5" name="Oval 12"/>
          <p:cNvSpPr>
            <a:spLocks noChangeArrowheads="1"/>
          </p:cNvSpPr>
          <p:nvPr/>
        </p:nvSpPr>
        <p:spPr bwMode="auto">
          <a:xfrm>
            <a:off x="6149629" y="1558463"/>
            <a:ext cx="1169988" cy="1195388"/>
          </a:xfrm>
          <a:prstGeom prst="ellipse">
            <a:avLst/>
          </a:prstGeom>
          <a:solidFill>
            <a:srgbClr val="008000"/>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ja-JP" sz="1400" dirty="0">
                <a:solidFill>
                  <a:schemeClr val="bg1"/>
                </a:solidFill>
                <a:latin typeface="Century Gothic" pitchFamily="34" charset="0"/>
                <a:ea typeface="HG丸ｺﾞｼｯｸM-PRO" pitchFamily="50" charset="-128"/>
              </a:rPr>
              <a:t>Flash</a:t>
            </a:r>
            <a:r>
              <a:rPr lang="ja-JP" altLang="en-US" sz="1400" dirty="0">
                <a:solidFill>
                  <a:schemeClr val="bg1"/>
                </a:solidFill>
                <a:latin typeface="Century Gothic" pitchFamily="34" charset="0"/>
                <a:ea typeface="HG丸ｺﾞｼｯｸM-PRO" pitchFamily="50" charset="-128"/>
              </a:rPr>
              <a:t>などの</a:t>
            </a:r>
            <a:endParaRPr lang="en-US" altLang="ja-JP" sz="1400" dirty="0">
              <a:solidFill>
                <a:schemeClr val="bg1"/>
              </a:solidFill>
              <a:latin typeface="Century Gothic" pitchFamily="34" charset="0"/>
              <a:ea typeface="HG丸ｺﾞｼｯｸM-PRO" pitchFamily="50" charset="-128"/>
            </a:endParaRPr>
          </a:p>
          <a:p>
            <a:pPr algn="ctr">
              <a:defRPr/>
            </a:pPr>
            <a:r>
              <a:rPr lang="ja-JP" altLang="en-US" sz="1400" dirty="0">
                <a:solidFill>
                  <a:schemeClr val="bg1"/>
                </a:solidFill>
                <a:latin typeface="Century Gothic" pitchFamily="34" charset="0"/>
                <a:ea typeface="HG丸ｺﾞｼｯｸM-PRO" pitchFamily="50" charset="-128"/>
              </a:rPr>
              <a:t>プラグイン</a:t>
            </a:r>
          </a:p>
        </p:txBody>
      </p:sp>
      <p:sp>
        <p:nvSpPr>
          <p:cNvPr id="26" name="AutoShape 16"/>
          <p:cNvSpPr>
            <a:spLocks noChangeArrowheads="1"/>
          </p:cNvSpPr>
          <p:nvPr/>
        </p:nvSpPr>
        <p:spPr bwMode="auto">
          <a:xfrm rot="18420845">
            <a:off x="5268835" y="3047943"/>
            <a:ext cx="1385132" cy="482600"/>
          </a:xfrm>
          <a:prstGeom prst="rightArrow">
            <a:avLst>
              <a:gd name="adj1" fmla="val 59324"/>
              <a:gd name="adj2" fmla="val 45189"/>
            </a:avLst>
          </a:prstGeom>
          <a:solidFill>
            <a:schemeClr val="accent3">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28" name="Oval 11"/>
          <p:cNvSpPr>
            <a:spLocks noChangeArrowheads="1"/>
          </p:cNvSpPr>
          <p:nvPr/>
        </p:nvSpPr>
        <p:spPr bwMode="auto">
          <a:xfrm>
            <a:off x="6935442" y="3058651"/>
            <a:ext cx="1169987" cy="1195387"/>
          </a:xfrm>
          <a:prstGeom prst="ellipse">
            <a:avLst/>
          </a:prstGeom>
          <a:solidFill>
            <a:schemeClr val="accent6">
              <a:lumMod val="75000"/>
            </a:schemeClr>
          </a:solidFill>
          <a:ln w="9525">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ja-JP" sz="3200" dirty="0">
                <a:solidFill>
                  <a:schemeClr val="bg1"/>
                </a:solidFill>
                <a:latin typeface="Century Gothic" pitchFamily="34" charset="0"/>
                <a:ea typeface="HG丸ｺﾞｼｯｸM-PRO" pitchFamily="50" charset="-128"/>
              </a:rPr>
              <a:t>Ajax</a:t>
            </a:r>
            <a:endParaRPr lang="ja-JP" altLang="en-US" sz="3200" dirty="0">
              <a:solidFill>
                <a:schemeClr val="bg1"/>
              </a:solidFill>
              <a:latin typeface="Century Gothic" pitchFamily="34" charset="0"/>
              <a:ea typeface="HG丸ｺﾞｼｯｸM-PRO" pitchFamily="50" charset="-128"/>
            </a:endParaRPr>
          </a:p>
        </p:txBody>
      </p:sp>
      <p:sp>
        <p:nvSpPr>
          <p:cNvPr id="29" name="AutoShape 16"/>
          <p:cNvSpPr>
            <a:spLocks noChangeArrowheads="1"/>
          </p:cNvSpPr>
          <p:nvPr/>
        </p:nvSpPr>
        <p:spPr bwMode="auto">
          <a:xfrm rot="20368471">
            <a:off x="5826637" y="3817628"/>
            <a:ext cx="1150117" cy="482600"/>
          </a:xfrm>
          <a:prstGeom prst="rightArrow">
            <a:avLst>
              <a:gd name="adj1" fmla="val 59324"/>
              <a:gd name="adj2" fmla="val 45182"/>
            </a:avLst>
          </a:prstGeom>
          <a:solidFill>
            <a:schemeClr val="accent6">
              <a:lumMod val="60000"/>
              <a:lumOff val="40000"/>
            </a:schemeClr>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30" name="角丸四角形 29"/>
          <p:cNvSpPr/>
          <p:nvPr/>
        </p:nvSpPr>
        <p:spPr>
          <a:xfrm>
            <a:off x="4920619" y="5657388"/>
            <a:ext cx="1643622" cy="357188"/>
          </a:xfrm>
          <a:prstGeom prst="roundRect">
            <a:avLst>
              <a:gd name="adj" fmla="val 0"/>
            </a:avLst>
          </a:prstGeom>
          <a:solidFill>
            <a:srgbClr val="008000"/>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a:solidFill>
                  <a:schemeClr val="bg1"/>
                </a:solidFill>
              </a:rPr>
              <a:t>Web</a:t>
            </a:r>
            <a:r>
              <a:rPr lang="ja-JP" altLang="en-US" sz="1200">
                <a:solidFill>
                  <a:schemeClr val="bg1"/>
                </a:solidFill>
              </a:rPr>
              <a:t>システム</a:t>
            </a:r>
            <a:endParaRPr lang="ja-JP" altLang="en-US" sz="1200" dirty="0">
              <a:solidFill>
                <a:schemeClr val="bg1"/>
              </a:solidFill>
            </a:endParaRPr>
          </a:p>
        </p:txBody>
      </p:sp>
      <p:sp>
        <p:nvSpPr>
          <p:cNvPr id="32" name="AutoShape 16"/>
          <p:cNvSpPr>
            <a:spLocks noChangeArrowheads="1"/>
          </p:cNvSpPr>
          <p:nvPr/>
        </p:nvSpPr>
        <p:spPr bwMode="auto">
          <a:xfrm rot="17674926">
            <a:off x="7568855" y="2437493"/>
            <a:ext cx="930999" cy="482600"/>
          </a:xfrm>
          <a:prstGeom prst="rightArrow">
            <a:avLst>
              <a:gd name="adj1" fmla="val 59324"/>
              <a:gd name="adj2" fmla="val 45182"/>
            </a:avLst>
          </a:prstGeom>
          <a:solidFill>
            <a:srgbClr val="FF6600"/>
          </a:solidFill>
          <a:ln w="28575">
            <a:noFill/>
            <a:miter lim="800000"/>
            <a:headEnd/>
            <a:tailEnd/>
          </a:ln>
          <a:effectLst>
            <a:outerShdw blurRad="50800" dist="38100" dir="2700000" algn="tl" rotWithShape="0">
              <a:prstClr val="black">
                <a:alpha val="40000"/>
              </a:prstClr>
            </a:outerShdw>
          </a:effectLst>
        </p:spPr>
        <p:txBody>
          <a:bodyPr wrap="none" anchor="ctr"/>
          <a:lstStyle/>
          <a:p>
            <a:pPr>
              <a:defRPr/>
            </a:pPr>
            <a:endParaRPr lang="ja-JP" altLang="en-US">
              <a:latin typeface="Century Gothic" pitchFamily="34" charset="0"/>
              <a:ea typeface="HG丸ｺﾞｼｯｸM-PRO" pitchFamily="50" charset="-128"/>
            </a:endParaRPr>
          </a:p>
        </p:txBody>
      </p:sp>
      <p:sp>
        <p:nvSpPr>
          <p:cNvPr id="34" name="タイトル 33"/>
          <p:cNvSpPr>
            <a:spLocks noGrp="1"/>
          </p:cNvSpPr>
          <p:nvPr>
            <p:ph type="title"/>
          </p:nvPr>
        </p:nvSpPr>
        <p:spPr/>
        <p:txBody>
          <a:bodyPr/>
          <a:lstStyle/>
          <a:p>
            <a:r>
              <a:rPr kumimoji="1" lang="en-US" altLang="ja-JP" dirty="0"/>
              <a:t>Ajax</a:t>
            </a:r>
            <a:r>
              <a:rPr lang="ja-JP" altLang="en-US" dirty="0"/>
              <a:t>から</a:t>
            </a:r>
            <a:r>
              <a:rPr lang="en-US" altLang="ja-JP" dirty="0"/>
              <a:t>HTML5</a:t>
            </a:r>
            <a:r>
              <a:rPr lang="ja-JP" altLang="en-US" dirty="0"/>
              <a:t>へ</a:t>
            </a:r>
            <a:endParaRPr kumimoji="1" lang="ja-JP" altLang="en-US" dirty="0"/>
          </a:p>
        </p:txBody>
      </p:sp>
    </p:spTree>
    <p:extLst>
      <p:ext uri="{BB962C8B-B14F-4D97-AF65-F5344CB8AC3E}">
        <p14:creationId xmlns:p14="http://schemas.microsoft.com/office/powerpoint/2010/main" val="209305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HTML</a:t>
            </a:r>
            <a:r>
              <a:rPr kumimoji="1" lang="ja-JP" altLang="en-US"/>
              <a:t>の歴史</a:t>
            </a:r>
            <a:endParaRPr kumimoji="1" lang="ja-JP" altLang="en-US" dirty="0"/>
          </a:p>
        </p:txBody>
      </p:sp>
      <p:sp>
        <p:nvSpPr>
          <p:cNvPr id="4" name="正方形/長方形 3"/>
          <p:cNvSpPr/>
          <p:nvPr/>
        </p:nvSpPr>
        <p:spPr bwMode="auto">
          <a:xfrm>
            <a:off x="467987" y="1124744"/>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1.0 (1993</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6" name="正方形/長方形 5"/>
          <p:cNvSpPr/>
          <p:nvPr/>
        </p:nvSpPr>
        <p:spPr bwMode="auto">
          <a:xfrm>
            <a:off x="467987" y="1634817"/>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2.0 (1995</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7" name="正方形/長方形 6"/>
          <p:cNvSpPr/>
          <p:nvPr/>
        </p:nvSpPr>
        <p:spPr bwMode="auto">
          <a:xfrm>
            <a:off x="467544" y="2141240"/>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3.2 (1997</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8" name="正方形/長方形 7"/>
          <p:cNvSpPr/>
          <p:nvPr/>
        </p:nvSpPr>
        <p:spPr bwMode="auto">
          <a:xfrm>
            <a:off x="467987" y="2636912"/>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4.0 (1997</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9" name="正方形/長方形 8"/>
          <p:cNvSpPr/>
          <p:nvPr/>
        </p:nvSpPr>
        <p:spPr bwMode="auto">
          <a:xfrm>
            <a:off x="467544" y="3140968"/>
            <a:ext cx="1944216" cy="43204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4.01 (1999</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10" name="正方形/長方形 9"/>
          <p:cNvSpPr/>
          <p:nvPr/>
        </p:nvSpPr>
        <p:spPr bwMode="auto">
          <a:xfrm>
            <a:off x="467544" y="5949280"/>
            <a:ext cx="1944216" cy="43204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a:ln>
                  <a:noFill/>
                </a:ln>
                <a:solidFill>
                  <a:schemeClr val="bg1"/>
                </a:solidFill>
                <a:effectLst/>
                <a:latin typeface="+mn-lt"/>
                <a:ea typeface="+mn-ea"/>
              </a:rPr>
              <a:t>HTML 5 (2014</a:t>
            </a:r>
            <a:r>
              <a:rPr kumimoji="0" lang="ja-JP" altLang="en-US" sz="1400" b="0" i="0" u="none" strike="noStrike" cap="none" normalizeH="0" dirty="0">
                <a:ln>
                  <a:noFill/>
                </a:ln>
                <a:solidFill>
                  <a:schemeClr val="bg1"/>
                </a:solidFill>
                <a:effectLst/>
                <a:latin typeface="+mn-lt"/>
                <a:ea typeface="+mn-ea"/>
              </a:rPr>
              <a:t>年</a:t>
            </a:r>
            <a:r>
              <a:rPr kumimoji="0" lang="en-US" altLang="ja-JP" sz="1400" b="0" i="0" u="none" strike="noStrike" cap="none" normalizeH="0" dirty="0">
                <a:ln>
                  <a:noFill/>
                </a:ln>
                <a:solidFill>
                  <a:schemeClr val="bg1"/>
                </a:solidFill>
                <a:effectLst/>
                <a:latin typeface="+mn-lt"/>
                <a:ea typeface="+mn-ea"/>
              </a:rPr>
              <a:t>)</a:t>
            </a:r>
            <a:endParaRPr kumimoji="0" lang="ja-JP" altLang="en-US" sz="1400" b="0" i="0" u="none" strike="noStrike" cap="none" normalizeH="0" dirty="0">
              <a:ln>
                <a:noFill/>
              </a:ln>
              <a:solidFill>
                <a:schemeClr val="bg1"/>
              </a:solidFill>
              <a:effectLst/>
              <a:latin typeface="+mn-lt"/>
              <a:ea typeface="+mn-ea"/>
            </a:endParaRPr>
          </a:p>
        </p:txBody>
      </p:sp>
      <p:sp>
        <p:nvSpPr>
          <p:cNvPr id="11" name="正方形/長方形 10"/>
          <p:cNvSpPr/>
          <p:nvPr/>
        </p:nvSpPr>
        <p:spPr bwMode="auto">
          <a:xfrm>
            <a:off x="2492595" y="1124744"/>
            <a:ext cx="6184304" cy="942121"/>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chemeClr val="bg1"/>
                </a:solidFill>
                <a:effectLst/>
                <a:latin typeface="+mn-lt"/>
                <a:ea typeface="+mn-ea"/>
              </a:rPr>
              <a:t>HTML </a:t>
            </a:r>
            <a:r>
              <a:rPr kumimoji="0" lang="ja-JP" altLang="en-US" sz="2000" b="0" i="0" u="none" strike="noStrike" cap="none" normalizeH="0" dirty="0">
                <a:ln>
                  <a:noFill/>
                </a:ln>
                <a:solidFill>
                  <a:schemeClr val="bg1"/>
                </a:solidFill>
                <a:effectLst/>
                <a:latin typeface="+mn-lt"/>
                <a:ea typeface="+mn-ea"/>
              </a:rPr>
              <a:t>は元々インターネット上の情報をレイアウトして見つけやすいようにするために考案されたもので、静的なコンテンツを前提にしている。</a:t>
            </a:r>
          </a:p>
        </p:txBody>
      </p:sp>
      <p:sp>
        <p:nvSpPr>
          <p:cNvPr id="12" name="正方形/長方形 11"/>
          <p:cNvSpPr/>
          <p:nvPr/>
        </p:nvSpPr>
        <p:spPr bwMode="auto">
          <a:xfrm>
            <a:off x="2492595" y="2141240"/>
            <a:ext cx="6184304" cy="927720"/>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chemeClr val="bg1"/>
                </a:solidFill>
                <a:effectLst/>
                <a:latin typeface="+mn-lt"/>
                <a:ea typeface="+mn-ea"/>
              </a:rPr>
              <a:t>HTML </a:t>
            </a:r>
            <a:r>
              <a:rPr kumimoji="0" lang="ja-JP" altLang="en-US" sz="2000" b="0" i="0" u="none" strike="noStrike" cap="none" normalizeH="0" dirty="0">
                <a:ln>
                  <a:noFill/>
                </a:ln>
                <a:solidFill>
                  <a:schemeClr val="bg1"/>
                </a:solidFill>
                <a:effectLst/>
                <a:latin typeface="+mn-lt"/>
                <a:ea typeface="+mn-ea"/>
              </a:rPr>
              <a:t>は</a:t>
            </a:r>
            <a:r>
              <a:rPr kumimoji="0" lang="en-US" altLang="ja-JP" sz="2000" b="0" i="0" u="none" strike="noStrike" cap="none" normalizeH="0" dirty="0">
                <a:ln>
                  <a:noFill/>
                </a:ln>
                <a:solidFill>
                  <a:schemeClr val="bg1"/>
                </a:solidFill>
                <a:effectLst/>
                <a:latin typeface="+mn-lt"/>
                <a:ea typeface="+mn-ea"/>
              </a:rPr>
              <a:t>1999</a:t>
            </a:r>
            <a:r>
              <a:rPr kumimoji="0" lang="ja-JP" altLang="en-US" sz="2000" b="0" i="0" u="none" strike="noStrike" cap="none" normalizeH="0" dirty="0">
                <a:ln>
                  <a:noFill/>
                </a:ln>
                <a:solidFill>
                  <a:schemeClr val="bg1"/>
                </a:solidFill>
                <a:effectLst/>
                <a:latin typeface="+mn-lt"/>
                <a:ea typeface="+mn-ea"/>
              </a:rPr>
              <a:t>年の</a:t>
            </a:r>
            <a:r>
              <a:rPr kumimoji="0" lang="en-US" altLang="ja-JP" sz="2000" b="0" i="0" u="none" strike="noStrike" cap="none" normalizeH="0" dirty="0">
                <a:ln>
                  <a:noFill/>
                </a:ln>
                <a:solidFill>
                  <a:schemeClr val="bg1"/>
                </a:solidFill>
                <a:effectLst/>
                <a:latin typeface="+mn-lt"/>
                <a:ea typeface="+mn-ea"/>
              </a:rPr>
              <a:t>4.01</a:t>
            </a:r>
            <a:r>
              <a:rPr kumimoji="0" lang="ja-JP" altLang="en-US" sz="2000" b="0" i="0" u="none" strike="noStrike" cap="none" normalizeH="0" dirty="0">
                <a:ln>
                  <a:noFill/>
                </a:ln>
                <a:solidFill>
                  <a:schemeClr val="bg1"/>
                </a:solidFill>
                <a:effectLst/>
                <a:latin typeface="+mn-lt"/>
                <a:ea typeface="+mn-ea"/>
              </a:rPr>
              <a:t>以降アップデートされておらず、マルチメディアや</a:t>
            </a:r>
            <a:r>
              <a:rPr kumimoji="0" lang="en-US" altLang="ja-JP" sz="2000" b="0" i="0" u="none" strike="noStrike" cap="none" normalizeH="0" dirty="0">
                <a:ln>
                  <a:noFill/>
                </a:ln>
                <a:solidFill>
                  <a:schemeClr val="bg1"/>
                </a:solidFill>
                <a:effectLst/>
                <a:latin typeface="+mn-lt"/>
                <a:ea typeface="+mn-ea"/>
              </a:rPr>
              <a:t>Web</a:t>
            </a:r>
            <a:r>
              <a:rPr kumimoji="0" lang="ja-JP" altLang="en-US" sz="2000" dirty="0">
                <a:solidFill>
                  <a:schemeClr val="bg1"/>
                </a:solidFill>
                <a:latin typeface="+mn-lt"/>
                <a:ea typeface="+mn-ea"/>
              </a:rPr>
              <a:t>アプリケーションへの対応が難しい状態が続いてきた。</a:t>
            </a:r>
            <a:endParaRPr kumimoji="0" lang="ja-JP" altLang="en-US" sz="2000" b="0" i="0" u="none" strike="noStrike" cap="none" normalizeH="0" dirty="0">
              <a:ln>
                <a:noFill/>
              </a:ln>
              <a:solidFill>
                <a:schemeClr val="bg1"/>
              </a:solidFill>
              <a:effectLst/>
              <a:latin typeface="+mn-lt"/>
              <a:ea typeface="+mn-ea"/>
            </a:endParaRPr>
          </a:p>
        </p:txBody>
      </p:sp>
      <p:sp>
        <p:nvSpPr>
          <p:cNvPr id="13" name="正方形/長方形 12"/>
          <p:cNvSpPr/>
          <p:nvPr/>
        </p:nvSpPr>
        <p:spPr bwMode="auto">
          <a:xfrm>
            <a:off x="2492595" y="3135731"/>
            <a:ext cx="6184304" cy="792088"/>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n-lt"/>
                <a:ea typeface="+mn-ea"/>
              </a:rPr>
              <a:t>このためプラグインを使ってブラウザの機能を拡張する方法</a:t>
            </a:r>
            <a:r>
              <a:rPr kumimoji="0" lang="ja-JP" altLang="en-US" sz="2000" dirty="0">
                <a:solidFill>
                  <a:schemeClr val="bg1"/>
                </a:solidFill>
                <a:latin typeface="+mn-lt"/>
                <a:ea typeface="+mn-ea"/>
              </a:rPr>
              <a:t>がとられ、</a:t>
            </a:r>
            <a:r>
              <a:rPr kumimoji="0" lang="en-US" altLang="ja-JP" sz="2000" dirty="0">
                <a:solidFill>
                  <a:schemeClr val="bg1"/>
                </a:solidFill>
                <a:latin typeface="+mn-lt"/>
                <a:ea typeface="+mn-ea"/>
              </a:rPr>
              <a:t>Flash</a:t>
            </a:r>
            <a:r>
              <a:rPr kumimoji="0" lang="ja-JP" altLang="en-US" sz="2000" dirty="0">
                <a:solidFill>
                  <a:schemeClr val="bg1"/>
                </a:solidFill>
                <a:latin typeface="+mn-lt"/>
                <a:ea typeface="+mn-ea"/>
              </a:rPr>
              <a:t>などが普及した</a:t>
            </a:r>
            <a:r>
              <a:rPr kumimoji="0" lang="ja-JP" altLang="en-US" sz="2000" b="0" i="0" u="none" strike="noStrike" cap="none" normalizeH="0" dirty="0">
                <a:ln>
                  <a:noFill/>
                </a:ln>
                <a:solidFill>
                  <a:schemeClr val="bg1"/>
                </a:solidFill>
                <a:effectLst/>
                <a:latin typeface="+mn-lt"/>
                <a:ea typeface="+mn-ea"/>
              </a:rPr>
              <a:t>。</a:t>
            </a:r>
          </a:p>
        </p:txBody>
      </p:sp>
      <p:sp>
        <p:nvSpPr>
          <p:cNvPr id="14" name="正方形/長方形 13"/>
          <p:cNvSpPr/>
          <p:nvPr/>
        </p:nvSpPr>
        <p:spPr bwMode="auto">
          <a:xfrm>
            <a:off x="2492595" y="3998776"/>
            <a:ext cx="6184304" cy="1016496"/>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a:ln>
                  <a:noFill/>
                </a:ln>
                <a:solidFill>
                  <a:schemeClr val="bg1"/>
                </a:solidFill>
                <a:effectLst/>
                <a:latin typeface="+mn-lt"/>
                <a:ea typeface="+mn-ea"/>
              </a:rPr>
              <a:t>Ajax</a:t>
            </a:r>
            <a:r>
              <a:rPr kumimoji="0" lang="ja-JP" altLang="en-US" sz="2000" b="0" i="0" u="none" strike="noStrike" cap="none" normalizeH="0">
                <a:ln>
                  <a:noFill/>
                </a:ln>
                <a:solidFill>
                  <a:schemeClr val="bg1"/>
                </a:solidFill>
                <a:effectLst/>
                <a:latin typeface="+mn-lt"/>
                <a:ea typeface="+mn-ea"/>
              </a:rPr>
              <a:t>によってブラウザの可能性が示されたが、</a:t>
            </a:r>
            <a:r>
              <a:rPr kumimoji="0" lang="en-US" altLang="ja-JP" sz="2000" b="0" i="0" u="none" strike="noStrike" cap="none" normalizeH="0">
                <a:ln>
                  <a:noFill/>
                </a:ln>
                <a:solidFill>
                  <a:schemeClr val="bg1"/>
                </a:solidFill>
                <a:effectLst/>
                <a:latin typeface="+mn-lt"/>
                <a:ea typeface="+mn-ea"/>
              </a:rPr>
              <a:t>HTML4</a:t>
            </a:r>
            <a:r>
              <a:rPr kumimoji="0" lang="ja-JP" altLang="en-US" sz="2000" b="0" i="0" u="none" strike="noStrike" cap="none" normalizeH="0">
                <a:ln>
                  <a:noFill/>
                </a:ln>
                <a:solidFill>
                  <a:schemeClr val="bg1"/>
                </a:solidFill>
                <a:effectLst/>
                <a:latin typeface="+mn-lt"/>
                <a:ea typeface="+mn-ea"/>
              </a:rPr>
              <a:t>ベースの技術ではどうしても機能が不足</a:t>
            </a:r>
            <a:endParaRPr kumimoji="0" lang="ja-JP" altLang="en-US" sz="2000" b="0" i="0" u="none" strike="noStrike" cap="none" normalizeH="0" dirty="0">
              <a:ln>
                <a:noFill/>
              </a:ln>
              <a:solidFill>
                <a:schemeClr val="bg1"/>
              </a:solidFill>
              <a:effectLst/>
              <a:latin typeface="+mn-lt"/>
              <a:ea typeface="+mn-ea"/>
            </a:endParaRPr>
          </a:p>
        </p:txBody>
      </p:sp>
      <p:cxnSp>
        <p:nvCxnSpPr>
          <p:cNvPr id="16" name="直線矢印コネクタ 15"/>
          <p:cNvCxnSpPr/>
          <p:nvPr/>
        </p:nvCxnSpPr>
        <p:spPr bwMode="auto">
          <a:xfrm>
            <a:off x="1439652" y="3645024"/>
            <a:ext cx="0" cy="2232248"/>
          </a:xfrm>
          <a:prstGeom prst="straightConnector1">
            <a:avLst/>
          </a:prstGeom>
          <a:solidFill>
            <a:schemeClr val="bg1"/>
          </a:solidFill>
          <a:ln w="38100" cap="flat" cmpd="sng" algn="ctr">
            <a:solidFill>
              <a:schemeClr val="accent3"/>
            </a:solidFill>
            <a:prstDash val="sysDash"/>
            <a:round/>
            <a:headEnd type="none" w="med" len="med"/>
            <a:tailEnd type="arrow"/>
          </a:ln>
          <a:effectLst/>
        </p:spPr>
      </p:cxnSp>
      <p:sp>
        <p:nvSpPr>
          <p:cNvPr id="17" name="正方形/長方形 16"/>
          <p:cNvSpPr/>
          <p:nvPr/>
        </p:nvSpPr>
        <p:spPr bwMode="auto">
          <a:xfrm>
            <a:off x="2492595" y="5949280"/>
            <a:ext cx="6184304" cy="43204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a:ln>
                  <a:noFill/>
                </a:ln>
                <a:solidFill>
                  <a:schemeClr val="bg1"/>
                </a:solidFill>
                <a:effectLst/>
                <a:latin typeface="+mn-lt"/>
                <a:ea typeface="+mn-ea"/>
              </a:rPr>
              <a:t>15</a:t>
            </a:r>
            <a:r>
              <a:rPr kumimoji="0" lang="ja-JP" altLang="en-US" sz="2000" b="0" i="0" u="none" strike="noStrike" cap="none" normalizeH="0" dirty="0">
                <a:ln>
                  <a:noFill/>
                </a:ln>
                <a:solidFill>
                  <a:schemeClr val="bg1"/>
                </a:solidFill>
                <a:effectLst/>
                <a:latin typeface="+mn-lt"/>
                <a:ea typeface="+mn-ea"/>
              </a:rPr>
              <a:t>年ぶりの新バージョン</a:t>
            </a:r>
          </a:p>
        </p:txBody>
      </p:sp>
      <p:sp>
        <p:nvSpPr>
          <p:cNvPr id="19" name="正方形/長方形 18"/>
          <p:cNvSpPr/>
          <p:nvPr/>
        </p:nvSpPr>
        <p:spPr bwMode="auto">
          <a:xfrm>
            <a:off x="2492595" y="5085184"/>
            <a:ext cx="6184304" cy="792088"/>
          </a:xfrm>
          <a:prstGeom prst="rect">
            <a:avLst/>
          </a:prstGeom>
          <a:solidFill>
            <a:schemeClr val="accent4"/>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2000" dirty="0">
                <a:solidFill>
                  <a:schemeClr val="bg1"/>
                </a:solidFill>
                <a:latin typeface="+mn-lt"/>
                <a:ea typeface="+mn-ea"/>
              </a:rPr>
              <a:t>民間ベンダーが共同で</a:t>
            </a:r>
            <a:r>
              <a:rPr kumimoji="0" lang="en-US" altLang="ja-JP" sz="2000" dirty="0">
                <a:solidFill>
                  <a:schemeClr val="bg1"/>
                </a:solidFill>
                <a:latin typeface="+mn-lt"/>
                <a:ea typeface="+mn-ea"/>
              </a:rPr>
              <a:t>HTML</a:t>
            </a:r>
            <a:r>
              <a:rPr kumimoji="0" lang="ja-JP" altLang="en-US" sz="2000" dirty="0">
                <a:solidFill>
                  <a:schemeClr val="bg1"/>
                </a:solidFill>
                <a:latin typeface="+mn-lt"/>
                <a:ea typeface="+mn-ea"/>
              </a:rPr>
              <a:t>の拡張を行い、</a:t>
            </a:r>
            <a:r>
              <a:rPr kumimoji="0" lang="en-US" altLang="ja-JP" sz="2000" dirty="0">
                <a:solidFill>
                  <a:schemeClr val="bg1"/>
                </a:solidFill>
              </a:rPr>
              <a:t> W3C</a:t>
            </a:r>
            <a:r>
              <a:rPr kumimoji="0" lang="ja-JP" altLang="en-US" sz="2000" dirty="0">
                <a:solidFill>
                  <a:schemeClr val="bg1"/>
                </a:solidFill>
              </a:rPr>
              <a:t>に</a:t>
            </a:r>
            <a:r>
              <a:rPr kumimoji="0" lang="en-US" altLang="ja-JP" sz="2000" dirty="0">
                <a:solidFill>
                  <a:schemeClr val="bg1"/>
                </a:solidFill>
                <a:latin typeface="+mn-lt"/>
                <a:ea typeface="+mn-ea"/>
              </a:rPr>
              <a:t>HTML5</a:t>
            </a:r>
            <a:r>
              <a:rPr kumimoji="0" lang="ja-JP" altLang="en-US" sz="2000" dirty="0">
                <a:solidFill>
                  <a:schemeClr val="bg1"/>
                </a:solidFill>
                <a:latin typeface="+mn-lt"/>
                <a:ea typeface="+mn-ea"/>
              </a:rPr>
              <a:t>として採用するよう働きかけた。</a:t>
            </a:r>
            <a:r>
              <a:rPr kumimoji="0" lang="en-US" altLang="ja-JP" sz="2000" dirty="0">
                <a:solidFill>
                  <a:schemeClr val="bg1"/>
                </a:solidFill>
                <a:latin typeface="+mn-lt"/>
                <a:ea typeface="+mn-ea"/>
              </a:rPr>
              <a:t>(WHATWG)</a:t>
            </a:r>
            <a:endParaRPr kumimoji="0" lang="ja-JP" altLang="en-US" sz="2000" b="0"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8781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3000"/>
                                        <p:tgtEl>
                                          <p:spTgt spid="16"/>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Effect transition="in" filter="fade">
                                      <p:cBhvr>
                                        <p:cTn id="57" dur="500"/>
                                        <p:tgtEl>
                                          <p:spTgt spid="10"/>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2"/>
          <p:cNvSpPr>
            <a:spLocks noGrp="1"/>
          </p:cNvSpPr>
          <p:nvPr>
            <p:ph type="title"/>
          </p:nvPr>
        </p:nvSpPr>
        <p:spPr/>
        <p:txBody>
          <a:bodyPr/>
          <a:lstStyle/>
          <a:p>
            <a:r>
              <a:rPr lang="en-US" altLang="ja-JP" dirty="0"/>
              <a:t>HTML5</a:t>
            </a:r>
            <a:r>
              <a:rPr lang="ja-JP" altLang="en-US" dirty="0"/>
              <a:t>が目指したこと</a:t>
            </a:r>
          </a:p>
        </p:txBody>
      </p:sp>
      <p:sp>
        <p:nvSpPr>
          <p:cNvPr id="4" name="角丸四角形 3"/>
          <p:cNvSpPr/>
          <p:nvPr/>
        </p:nvSpPr>
        <p:spPr>
          <a:xfrm>
            <a:off x="571500" y="1136730"/>
            <a:ext cx="7786688" cy="642937"/>
          </a:xfrm>
          <a:prstGeom prst="roundRect">
            <a:avLst>
              <a:gd name="adj" fmla="val 7657"/>
            </a:avLst>
          </a:prstGeom>
          <a:solidFill>
            <a:schemeClr val="accent5"/>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a:solidFill>
                  <a:schemeClr val="bg1"/>
                </a:solidFill>
              </a:rPr>
              <a:t>ブラウザ間の互換性・相互</a:t>
            </a:r>
            <a:r>
              <a:rPr lang="ja-JP" altLang="en-US" sz="2800" dirty="0">
                <a:solidFill>
                  <a:schemeClr val="bg1"/>
                </a:solidFill>
              </a:rPr>
              <a:t>運用性の確保</a:t>
            </a:r>
            <a:endParaRPr lang="en-US" altLang="ja-JP" sz="2800" dirty="0">
              <a:solidFill>
                <a:schemeClr val="bg1"/>
              </a:solidFill>
            </a:endParaRPr>
          </a:p>
        </p:txBody>
      </p:sp>
      <p:sp>
        <p:nvSpPr>
          <p:cNvPr id="5" name="角丸四角形 4"/>
          <p:cNvSpPr/>
          <p:nvPr/>
        </p:nvSpPr>
        <p:spPr>
          <a:xfrm>
            <a:off x="571500" y="1851105"/>
            <a:ext cx="7786688" cy="785807"/>
          </a:xfrm>
          <a:prstGeom prst="roundRect">
            <a:avLst>
              <a:gd name="adj" fmla="val 7657"/>
            </a:avLst>
          </a:prstGeom>
          <a:solidFill>
            <a:schemeClr val="tx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400" dirty="0">
                <a:solidFill>
                  <a:schemeClr val="bg1"/>
                </a:solidFill>
              </a:rPr>
              <a:t>Web</a:t>
            </a:r>
            <a:r>
              <a:rPr lang="ja-JP" altLang="en-US" sz="2400" dirty="0">
                <a:solidFill>
                  <a:schemeClr val="bg1"/>
                </a:solidFill>
              </a:rPr>
              <a:t>アプリケーションの開発を容易にするための新機能や新しい要素を追加 </a:t>
            </a:r>
            <a:r>
              <a:rPr lang="en-US" altLang="ja-JP" sz="2400" dirty="0">
                <a:solidFill>
                  <a:schemeClr val="bg1"/>
                </a:solidFill>
              </a:rPr>
              <a:t>(</a:t>
            </a:r>
            <a:r>
              <a:rPr lang="ja-JP" altLang="en-US" sz="2400" dirty="0">
                <a:solidFill>
                  <a:schemeClr val="bg1"/>
                </a:solidFill>
              </a:rPr>
              <a:t>クラウド対応</a:t>
            </a:r>
            <a:r>
              <a:rPr lang="en-US" altLang="ja-JP" sz="2400" dirty="0">
                <a:solidFill>
                  <a:schemeClr val="bg1"/>
                </a:solidFill>
              </a:rPr>
              <a:t>)</a:t>
            </a:r>
          </a:p>
        </p:txBody>
      </p:sp>
      <p:sp>
        <p:nvSpPr>
          <p:cNvPr id="6" name="角丸四角形 5"/>
          <p:cNvSpPr/>
          <p:nvPr/>
        </p:nvSpPr>
        <p:spPr>
          <a:xfrm>
            <a:off x="571500" y="2713500"/>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rPr>
              <a:t>フォームの拡張</a:t>
            </a:r>
            <a:endParaRPr lang="en-US" altLang="ja-JP" dirty="0">
              <a:solidFill>
                <a:schemeClr val="bg1"/>
              </a:solidFill>
            </a:endParaRPr>
          </a:p>
        </p:txBody>
      </p:sp>
      <p:sp>
        <p:nvSpPr>
          <p:cNvPr id="7" name="角丸四角形 6"/>
          <p:cNvSpPr/>
          <p:nvPr/>
        </p:nvSpPr>
        <p:spPr>
          <a:xfrm>
            <a:off x="4500563" y="2713500"/>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a:solidFill>
                  <a:schemeClr val="bg1"/>
                </a:solidFill>
              </a:rPr>
              <a:t>ドラッグ＆ドロップ</a:t>
            </a:r>
            <a:endParaRPr lang="en-US" altLang="ja-JP" dirty="0">
              <a:solidFill>
                <a:schemeClr val="bg1"/>
              </a:solidFill>
            </a:endParaRPr>
          </a:p>
        </p:txBody>
      </p:sp>
      <p:sp>
        <p:nvSpPr>
          <p:cNvPr id="8" name="角丸四角形 7"/>
          <p:cNvSpPr/>
          <p:nvPr/>
        </p:nvSpPr>
        <p:spPr>
          <a:xfrm>
            <a:off x="571500" y="3427875"/>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rPr>
              <a:t>クライアントサイドストレージ</a:t>
            </a:r>
            <a:endParaRPr lang="en-US" altLang="ja-JP" dirty="0">
              <a:solidFill>
                <a:schemeClr val="bg1"/>
              </a:solidFill>
            </a:endParaRPr>
          </a:p>
        </p:txBody>
      </p:sp>
      <p:sp>
        <p:nvSpPr>
          <p:cNvPr id="9" name="角丸四角形 8"/>
          <p:cNvSpPr/>
          <p:nvPr/>
        </p:nvSpPr>
        <p:spPr>
          <a:xfrm>
            <a:off x="4500563" y="3427875"/>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sz="1600" dirty="0">
                <a:solidFill>
                  <a:schemeClr val="bg1"/>
                </a:solidFill>
              </a:rPr>
              <a:t>オフラインキャッシュ</a:t>
            </a:r>
            <a:endParaRPr lang="en-US" altLang="ja-JP" sz="1600" dirty="0">
              <a:solidFill>
                <a:schemeClr val="bg1"/>
              </a:solidFill>
            </a:endParaRPr>
          </a:p>
          <a:p>
            <a:pPr marL="0" lvl="2" algn="ctr">
              <a:defRPr/>
            </a:pPr>
            <a:r>
              <a:rPr lang="ja-JP" altLang="en-US" sz="1600" dirty="0">
                <a:solidFill>
                  <a:schemeClr val="bg1"/>
                </a:solidFill>
              </a:rPr>
              <a:t>（オフライン</a:t>
            </a:r>
            <a:r>
              <a:rPr lang="en-US" altLang="ja-JP" sz="1600" dirty="0">
                <a:solidFill>
                  <a:schemeClr val="bg1"/>
                </a:solidFill>
              </a:rPr>
              <a:t>Web</a:t>
            </a:r>
            <a:r>
              <a:rPr lang="ja-JP" altLang="en-US" sz="1600" dirty="0">
                <a:solidFill>
                  <a:schemeClr val="bg1"/>
                </a:solidFill>
              </a:rPr>
              <a:t>アプリケーション）</a:t>
            </a:r>
            <a:endParaRPr lang="en-US" altLang="ja-JP" sz="1600" dirty="0">
              <a:solidFill>
                <a:schemeClr val="bg1"/>
              </a:solidFill>
            </a:endParaRPr>
          </a:p>
        </p:txBody>
      </p:sp>
      <p:sp>
        <p:nvSpPr>
          <p:cNvPr id="10" name="角丸四角形 9"/>
          <p:cNvSpPr/>
          <p:nvPr/>
        </p:nvSpPr>
        <p:spPr>
          <a:xfrm>
            <a:off x="571500" y="4142250"/>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rPr>
              <a:t>ベクターグラフィックス</a:t>
            </a:r>
            <a:endParaRPr lang="en-US" altLang="ja-JP" dirty="0">
              <a:solidFill>
                <a:schemeClr val="bg1"/>
              </a:solidFill>
            </a:endParaRPr>
          </a:p>
        </p:txBody>
      </p:sp>
      <p:sp>
        <p:nvSpPr>
          <p:cNvPr id="11" name="角丸四角形 10"/>
          <p:cNvSpPr/>
          <p:nvPr/>
        </p:nvSpPr>
        <p:spPr>
          <a:xfrm>
            <a:off x="4500563" y="4142250"/>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en-US" altLang="ja-JP" dirty="0">
                <a:solidFill>
                  <a:schemeClr val="bg1"/>
                </a:solidFill>
              </a:rPr>
              <a:t>3</a:t>
            </a:r>
            <a:r>
              <a:rPr lang="ja-JP" altLang="en-US" dirty="0">
                <a:solidFill>
                  <a:schemeClr val="bg1"/>
                </a:solidFill>
              </a:rPr>
              <a:t>次元グラフィックス</a:t>
            </a:r>
            <a:endParaRPr lang="en-US" altLang="ja-JP" dirty="0">
              <a:solidFill>
                <a:schemeClr val="bg1"/>
              </a:solidFill>
            </a:endParaRPr>
          </a:p>
        </p:txBody>
      </p:sp>
      <p:sp>
        <p:nvSpPr>
          <p:cNvPr id="12" name="角丸四角形 11"/>
          <p:cNvSpPr/>
          <p:nvPr/>
        </p:nvSpPr>
        <p:spPr>
          <a:xfrm>
            <a:off x="571500" y="4856625"/>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bg1"/>
                </a:solidFill>
              </a:rPr>
              <a:t>オーディオ・ビデオ</a:t>
            </a:r>
            <a:endParaRPr lang="en-US" altLang="ja-JP" dirty="0">
              <a:solidFill>
                <a:schemeClr val="bg1"/>
              </a:solidFill>
            </a:endParaRPr>
          </a:p>
        </p:txBody>
      </p:sp>
      <p:sp>
        <p:nvSpPr>
          <p:cNvPr id="13" name="角丸四角形 12"/>
          <p:cNvSpPr/>
          <p:nvPr/>
        </p:nvSpPr>
        <p:spPr>
          <a:xfrm>
            <a:off x="4500563" y="4856625"/>
            <a:ext cx="3857625" cy="642937"/>
          </a:xfrm>
          <a:prstGeom prst="roundRect">
            <a:avLst>
              <a:gd name="adj" fmla="val 7657"/>
            </a:avLst>
          </a:prstGeom>
          <a:solidFill>
            <a:schemeClr val="accent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ja-JP" altLang="en-US" dirty="0">
                <a:solidFill>
                  <a:schemeClr val="bg1"/>
                </a:solidFill>
              </a:rPr>
              <a:t>位置情報</a:t>
            </a:r>
            <a:endParaRPr lang="en-US" altLang="ja-JP" dirty="0">
              <a:solidFill>
                <a:schemeClr val="bg1"/>
              </a:solidFill>
            </a:endParaRPr>
          </a:p>
        </p:txBody>
      </p:sp>
      <p:sp>
        <p:nvSpPr>
          <p:cNvPr id="6157" name="角丸四角形 14"/>
          <p:cNvSpPr>
            <a:spLocks noChangeArrowheads="1"/>
          </p:cNvSpPr>
          <p:nvPr/>
        </p:nvSpPr>
        <p:spPr bwMode="auto">
          <a:xfrm>
            <a:off x="571500" y="5589240"/>
            <a:ext cx="7786688" cy="738906"/>
          </a:xfrm>
          <a:prstGeom prst="roundRect">
            <a:avLst>
              <a:gd name="adj" fmla="val 10444"/>
            </a:avLst>
          </a:prstGeom>
          <a:solidFill>
            <a:srgbClr val="FF6666"/>
          </a:solidFill>
          <a:ln w="38100" algn="ctr">
            <a:noFill/>
            <a:round/>
            <a:headEnd/>
            <a:tailEnd/>
          </a:ln>
        </p:spPr>
        <p:txBody>
          <a:bodyPr anchor="ctr"/>
          <a:lstStyle/>
          <a:p>
            <a:pPr algn="ctr">
              <a:spcBef>
                <a:spcPct val="20000"/>
              </a:spcBef>
              <a:defRPr/>
            </a:pPr>
            <a:r>
              <a:rPr kumimoji="0" lang="ja-JP" altLang="en-US" sz="2400" dirty="0">
                <a:solidFill>
                  <a:schemeClr val="bg1"/>
                </a:solidFill>
                <a:latin typeface="+mn-lt"/>
                <a:ea typeface="+mn-ea"/>
              </a:rPr>
              <a:t>これまでプラグインなどを必要としていた処理が</a:t>
            </a:r>
            <a:r>
              <a:rPr kumimoji="0" lang="en-US" altLang="ja-JP" sz="2400" dirty="0" err="1">
                <a:solidFill>
                  <a:schemeClr val="bg1"/>
                </a:solidFill>
                <a:latin typeface="+mn-lt"/>
                <a:ea typeface="+mn-ea"/>
              </a:rPr>
              <a:t>HTML5</a:t>
            </a:r>
            <a:r>
              <a:rPr kumimoji="0" lang="ja-JP" altLang="en-US" sz="2400" dirty="0">
                <a:solidFill>
                  <a:schemeClr val="bg1"/>
                </a:solidFill>
                <a:latin typeface="+mn-lt"/>
                <a:ea typeface="+mn-ea"/>
              </a:rPr>
              <a:t>で実現できる</a:t>
            </a:r>
            <a:endParaRPr kumimoji="0" lang="en-US" altLang="ja-JP" sz="2400" dirty="0">
              <a:solidFill>
                <a:schemeClr val="bg1"/>
              </a:solidFill>
              <a:latin typeface="+mn-lt"/>
              <a:ea typeface="+mn-ea"/>
            </a:endParaRPr>
          </a:p>
        </p:txBody>
      </p:sp>
    </p:spTree>
    <p:extLst>
      <p:ext uri="{BB962C8B-B14F-4D97-AF65-F5344CB8AC3E}">
        <p14:creationId xmlns:p14="http://schemas.microsoft.com/office/powerpoint/2010/main" val="156936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nodeType="clickEffect">
                                  <p:stCondLst>
                                    <p:cond delay="0"/>
                                  </p:stCondLst>
                                  <p:childTnLst>
                                    <p:set>
                                      <p:cBhvr>
                                        <p:cTn id="52" dur="1" fill="hold">
                                          <p:stCondLst>
                                            <p:cond delay="0"/>
                                          </p:stCondLst>
                                        </p:cTn>
                                        <p:tgtEl>
                                          <p:spTgt spid="6157"/>
                                        </p:tgtEl>
                                        <p:attrNameLst>
                                          <p:attrName>style.visibility</p:attrName>
                                        </p:attrNameLst>
                                      </p:cBhvr>
                                      <p:to>
                                        <p:strVal val="visible"/>
                                      </p:to>
                                    </p:set>
                                    <p:anim calcmode="lin" valueType="num">
                                      <p:cBhvr>
                                        <p:cTn id="53" dur="500" fill="hold"/>
                                        <p:tgtEl>
                                          <p:spTgt spid="6157"/>
                                        </p:tgtEl>
                                        <p:attrNameLst>
                                          <p:attrName>ppt_w</p:attrName>
                                        </p:attrNameLst>
                                      </p:cBhvr>
                                      <p:tavLst>
                                        <p:tav tm="0">
                                          <p:val>
                                            <p:fltVal val="0"/>
                                          </p:val>
                                        </p:tav>
                                        <p:tav tm="100000">
                                          <p:val>
                                            <p:strVal val="#ppt_w"/>
                                          </p:val>
                                        </p:tav>
                                      </p:tavLst>
                                    </p:anim>
                                    <p:anim calcmode="lin" valueType="num">
                                      <p:cBhvr>
                                        <p:cTn id="54" dur="500" fill="hold"/>
                                        <p:tgtEl>
                                          <p:spTgt spid="61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Flash</a:t>
            </a:r>
            <a:r>
              <a:rPr kumimoji="1" lang="ja-JP" altLang="en-US"/>
              <a:t>の終焉</a:t>
            </a:r>
            <a:endParaRPr kumimoji="1" lang="ja-JP" altLang="en-US" dirty="0"/>
          </a:p>
        </p:txBody>
      </p:sp>
      <p:pic>
        <p:nvPicPr>
          <p:cNvPr id="3" name="図 2"/>
          <p:cNvPicPr>
            <a:picLocks noChangeAspect="1"/>
          </p:cNvPicPr>
          <p:nvPr/>
        </p:nvPicPr>
        <p:blipFill>
          <a:blip r:embed="rId3"/>
          <a:stretch>
            <a:fillRect/>
          </a:stretch>
        </p:blipFill>
        <p:spPr>
          <a:xfrm>
            <a:off x="457200" y="946481"/>
            <a:ext cx="5679405" cy="4680595"/>
          </a:xfrm>
          <a:prstGeom prst="rect">
            <a:avLst/>
          </a:prstGeom>
        </p:spPr>
      </p:pic>
      <p:pic>
        <p:nvPicPr>
          <p:cNvPr id="4" name="図 3"/>
          <p:cNvPicPr>
            <a:picLocks noChangeAspect="1"/>
          </p:cNvPicPr>
          <p:nvPr/>
        </p:nvPicPr>
        <p:blipFill>
          <a:blip r:embed="rId4"/>
          <a:stretch>
            <a:fillRect/>
          </a:stretch>
        </p:blipFill>
        <p:spPr>
          <a:xfrm>
            <a:off x="4382834" y="1353042"/>
            <a:ext cx="4489515" cy="3867474"/>
          </a:xfrm>
          <a:prstGeom prst="rect">
            <a:avLst/>
          </a:prstGeom>
        </p:spPr>
      </p:pic>
      <p:pic>
        <p:nvPicPr>
          <p:cNvPr id="5" name="図 4"/>
          <p:cNvPicPr>
            <a:picLocks noChangeAspect="1"/>
          </p:cNvPicPr>
          <p:nvPr/>
        </p:nvPicPr>
        <p:blipFill>
          <a:blip r:embed="rId5"/>
          <a:stretch>
            <a:fillRect/>
          </a:stretch>
        </p:blipFill>
        <p:spPr>
          <a:xfrm>
            <a:off x="2550064" y="2475258"/>
            <a:ext cx="4077528" cy="3867474"/>
          </a:xfrm>
          <a:prstGeom prst="rect">
            <a:avLst/>
          </a:prstGeom>
        </p:spPr>
      </p:pic>
      <p:pic>
        <p:nvPicPr>
          <p:cNvPr id="6" name="図 5"/>
          <p:cNvPicPr>
            <a:picLocks noChangeAspect="1"/>
          </p:cNvPicPr>
          <p:nvPr/>
        </p:nvPicPr>
        <p:blipFill>
          <a:blip r:embed="rId6"/>
          <a:stretch>
            <a:fillRect/>
          </a:stretch>
        </p:blipFill>
        <p:spPr>
          <a:xfrm>
            <a:off x="1449174" y="821488"/>
            <a:ext cx="6279308" cy="5670741"/>
          </a:xfrm>
          <a:prstGeom prst="rect">
            <a:avLst/>
          </a:prstGeom>
        </p:spPr>
      </p:pic>
    </p:spTree>
    <p:extLst>
      <p:ext uri="{BB962C8B-B14F-4D97-AF65-F5344CB8AC3E}">
        <p14:creationId xmlns:p14="http://schemas.microsoft.com/office/powerpoint/2010/main" val="4134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latin typeface="Arial"/>
                <a:ea typeface="HGP創英角ｺﾞｼｯｸUB" pitchFamily="50" charset="-128"/>
                <a:cs typeface="Arial"/>
              </a:rPr>
              <a:t>これからのクライアント</a:t>
            </a:r>
            <a:endParaRPr lang="en-US" altLang="ja-JP" sz="2400" dirty="0">
              <a:solidFill>
                <a:srgbClr val="FFFFFF"/>
              </a:solidFill>
              <a:latin typeface="Arial"/>
              <a:ea typeface="HGP創英角ｺﾞｼｯｸUB" pitchFamily="50" charset="-128"/>
              <a:cs typeface="Arial"/>
            </a:endParaRPr>
          </a:p>
          <a:p>
            <a:pPr algn="r"/>
            <a:r>
              <a:rPr lang="ja-JP" altLang="en-US" sz="2400" dirty="0">
                <a:solidFill>
                  <a:srgbClr val="FFFFFF"/>
                </a:solidFill>
                <a:latin typeface="Arial"/>
                <a:ea typeface="HGP創英角ｺﾞｼｯｸUB" pitchFamily="50" charset="-128"/>
                <a:cs typeface="Arial"/>
              </a:rPr>
              <a:t>プラットフォーム</a:t>
            </a:r>
            <a:endParaRPr lang="ja-JP" altLang="en-US"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4205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矢印: 下 65"/>
          <p:cNvSpPr/>
          <p:nvPr/>
        </p:nvSpPr>
        <p:spPr>
          <a:xfrm>
            <a:off x="2811018" y="3174856"/>
            <a:ext cx="3561588" cy="460768"/>
          </a:xfrm>
          <a:prstGeom prst="downArrow">
            <a:avLst>
              <a:gd name="adj1" fmla="val 50000"/>
              <a:gd name="adj2" fmla="val 52758"/>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4" name="タイトル 3"/>
          <p:cNvSpPr>
            <a:spLocks noGrp="1"/>
          </p:cNvSpPr>
          <p:nvPr>
            <p:ph type="title"/>
          </p:nvPr>
        </p:nvSpPr>
        <p:spPr/>
        <p:txBody>
          <a:bodyPr/>
          <a:lstStyle/>
          <a:p>
            <a:r>
              <a:rPr kumimoji="1" lang="ja-JP" altLang="en-US"/>
              <a:t>クラウドとモバイルが変えたこととは</a:t>
            </a:r>
          </a:p>
        </p:txBody>
      </p:sp>
      <p:sp>
        <p:nvSpPr>
          <p:cNvPr id="7" name="正方形/長方形 6"/>
          <p:cNvSpPr/>
          <p:nvPr/>
        </p:nvSpPr>
        <p:spPr>
          <a:xfrm>
            <a:off x="639318"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8" name="正方形/長方形 7"/>
          <p:cNvSpPr/>
          <p:nvPr/>
        </p:nvSpPr>
        <p:spPr>
          <a:xfrm>
            <a:off x="639318"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9" name="正方形/長方形 8"/>
          <p:cNvSpPr/>
          <p:nvPr/>
        </p:nvSpPr>
        <p:spPr>
          <a:xfrm>
            <a:off x="639318"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10" name="正方形/長方形 9"/>
          <p:cNvSpPr/>
          <p:nvPr/>
        </p:nvSpPr>
        <p:spPr>
          <a:xfrm>
            <a:off x="1363218"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11" name="正方形/長方形 10"/>
          <p:cNvSpPr/>
          <p:nvPr/>
        </p:nvSpPr>
        <p:spPr>
          <a:xfrm>
            <a:off x="1363218"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12" name="正方形/長方形 11"/>
          <p:cNvSpPr/>
          <p:nvPr/>
        </p:nvSpPr>
        <p:spPr>
          <a:xfrm>
            <a:off x="1363218"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2087118"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14" name="正方形/長方形 13"/>
          <p:cNvSpPr/>
          <p:nvPr/>
        </p:nvSpPr>
        <p:spPr>
          <a:xfrm>
            <a:off x="2087118"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15" name="正方形/長方形 14"/>
          <p:cNvSpPr/>
          <p:nvPr/>
        </p:nvSpPr>
        <p:spPr>
          <a:xfrm>
            <a:off x="2087118"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16" name="正方形/長方形 15"/>
          <p:cNvSpPr/>
          <p:nvPr/>
        </p:nvSpPr>
        <p:spPr>
          <a:xfrm>
            <a:off x="2811018"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17" name="正方形/長方形 16"/>
          <p:cNvSpPr/>
          <p:nvPr/>
        </p:nvSpPr>
        <p:spPr>
          <a:xfrm>
            <a:off x="2811018"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18" name="正方形/長方形 17"/>
          <p:cNvSpPr/>
          <p:nvPr/>
        </p:nvSpPr>
        <p:spPr>
          <a:xfrm>
            <a:off x="2811018"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19" name="正方形/長方形 18"/>
          <p:cNvSpPr/>
          <p:nvPr/>
        </p:nvSpPr>
        <p:spPr>
          <a:xfrm>
            <a:off x="7876794" y="1303903"/>
            <a:ext cx="667512" cy="1107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PC/AT</a:t>
            </a:r>
            <a:endParaRPr kumimoji="1" lang="ja-JP" altLang="en-US" sz="1050" dirty="0">
              <a:solidFill>
                <a:srgbClr val="FFFFFF"/>
              </a:solidFill>
              <a:latin typeface="ＭＳ Ｐゴシック"/>
              <a:ea typeface="ＭＳ Ｐゴシック"/>
              <a:cs typeface="ＭＳ Ｐゴシック"/>
            </a:endParaRPr>
          </a:p>
        </p:txBody>
      </p:sp>
      <p:sp>
        <p:nvSpPr>
          <p:cNvPr id="21" name="正方形/長方形 20"/>
          <p:cNvSpPr/>
          <p:nvPr/>
        </p:nvSpPr>
        <p:spPr>
          <a:xfrm>
            <a:off x="7876794"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22" name="正方形/長方形 21"/>
          <p:cNvSpPr/>
          <p:nvPr/>
        </p:nvSpPr>
        <p:spPr>
          <a:xfrm>
            <a:off x="7152894" y="1303903"/>
            <a:ext cx="667512" cy="1107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Windows</a:t>
            </a:r>
            <a:endParaRPr kumimoji="1" lang="ja-JP" altLang="en-US" sz="1050" dirty="0">
              <a:solidFill>
                <a:srgbClr val="FFFFFF"/>
              </a:solidFill>
              <a:latin typeface="ＭＳ Ｐゴシック"/>
              <a:ea typeface="ＭＳ Ｐゴシック"/>
              <a:cs typeface="ＭＳ Ｐゴシック"/>
            </a:endParaRPr>
          </a:p>
        </p:txBody>
      </p:sp>
      <p:sp>
        <p:nvSpPr>
          <p:cNvPr id="24" name="正方形/長方形 23"/>
          <p:cNvSpPr/>
          <p:nvPr/>
        </p:nvSpPr>
        <p:spPr>
          <a:xfrm>
            <a:off x="7152894"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25" name="正方形/長方形 24"/>
          <p:cNvSpPr/>
          <p:nvPr/>
        </p:nvSpPr>
        <p:spPr>
          <a:xfrm>
            <a:off x="6428994"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26" name="正方形/長方形 25"/>
          <p:cNvSpPr/>
          <p:nvPr/>
        </p:nvSpPr>
        <p:spPr>
          <a:xfrm>
            <a:off x="6428994"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27" name="正方形/長方形 26"/>
          <p:cNvSpPr/>
          <p:nvPr/>
        </p:nvSpPr>
        <p:spPr>
          <a:xfrm>
            <a:off x="6428994"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28" name="正方形/長方形 27"/>
          <p:cNvSpPr/>
          <p:nvPr/>
        </p:nvSpPr>
        <p:spPr>
          <a:xfrm>
            <a:off x="5705094" y="130390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29" name="正方形/長方形 28"/>
          <p:cNvSpPr/>
          <p:nvPr/>
        </p:nvSpPr>
        <p:spPr>
          <a:xfrm>
            <a:off x="5705094" y="189064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30" name="正方形/長方形 29"/>
          <p:cNvSpPr/>
          <p:nvPr/>
        </p:nvSpPr>
        <p:spPr>
          <a:xfrm>
            <a:off x="5705094" y="2477383"/>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31" name="正方形/長方形 30"/>
          <p:cNvSpPr/>
          <p:nvPr/>
        </p:nvSpPr>
        <p:spPr>
          <a:xfrm>
            <a:off x="639318"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32" name="正方形/長方形 31"/>
          <p:cNvSpPr/>
          <p:nvPr/>
        </p:nvSpPr>
        <p:spPr>
          <a:xfrm>
            <a:off x="639318"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33" name="正方形/長方形 32"/>
          <p:cNvSpPr/>
          <p:nvPr/>
        </p:nvSpPr>
        <p:spPr>
          <a:xfrm>
            <a:off x="639318"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34" name="正方形/長方形 33"/>
          <p:cNvSpPr/>
          <p:nvPr/>
        </p:nvSpPr>
        <p:spPr>
          <a:xfrm>
            <a:off x="1363218"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35" name="正方形/長方形 34"/>
          <p:cNvSpPr/>
          <p:nvPr/>
        </p:nvSpPr>
        <p:spPr>
          <a:xfrm>
            <a:off x="1363218"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36" name="正方形/長方形 35"/>
          <p:cNvSpPr/>
          <p:nvPr/>
        </p:nvSpPr>
        <p:spPr>
          <a:xfrm>
            <a:off x="1363218"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37" name="正方形/長方形 36"/>
          <p:cNvSpPr/>
          <p:nvPr/>
        </p:nvSpPr>
        <p:spPr>
          <a:xfrm>
            <a:off x="2087118"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38" name="正方形/長方形 37"/>
          <p:cNvSpPr/>
          <p:nvPr/>
        </p:nvSpPr>
        <p:spPr>
          <a:xfrm>
            <a:off x="2087118"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39" name="正方形/長方形 38"/>
          <p:cNvSpPr/>
          <p:nvPr/>
        </p:nvSpPr>
        <p:spPr>
          <a:xfrm>
            <a:off x="2087118"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40" name="正方形/長方形 39"/>
          <p:cNvSpPr/>
          <p:nvPr/>
        </p:nvSpPr>
        <p:spPr>
          <a:xfrm>
            <a:off x="3163062" y="4149211"/>
            <a:ext cx="315468" cy="1694688"/>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50">
                <a:solidFill>
                  <a:srgbClr val="FFFFFF"/>
                </a:solidFill>
                <a:latin typeface="ＭＳ Ｐゴシック"/>
                <a:ea typeface="ＭＳ Ｐゴシック"/>
                <a:cs typeface="ＭＳ Ｐゴシック"/>
              </a:rPr>
              <a:t>Web</a:t>
            </a:r>
            <a:r>
              <a:rPr kumimoji="1" lang="ja-JP" altLang="en-US" sz="1050">
                <a:solidFill>
                  <a:srgbClr val="FFFFFF"/>
                </a:solidFill>
                <a:latin typeface="ＭＳ Ｐゴシック"/>
                <a:ea typeface="ＭＳ Ｐゴシック"/>
                <a:cs typeface="ＭＳ Ｐゴシック"/>
              </a:rPr>
              <a:t>アプリ</a:t>
            </a:r>
            <a:endParaRPr kumimoji="1" lang="ja-JP" altLang="en-US" sz="1050" dirty="0">
              <a:solidFill>
                <a:srgbClr val="FFFFFF"/>
              </a:solidFill>
              <a:latin typeface="ＭＳ Ｐゴシック"/>
              <a:ea typeface="ＭＳ Ｐゴシック"/>
              <a:cs typeface="ＭＳ Ｐゴシック"/>
            </a:endParaRPr>
          </a:p>
        </p:txBody>
      </p:sp>
      <p:sp>
        <p:nvSpPr>
          <p:cNvPr id="43" name="正方形/長方形 42"/>
          <p:cNvSpPr/>
          <p:nvPr/>
        </p:nvSpPr>
        <p:spPr>
          <a:xfrm>
            <a:off x="7876794"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44" name="正方形/長方形 43"/>
          <p:cNvSpPr/>
          <p:nvPr/>
        </p:nvSpPr>
        <p:spPr>
          <a:xfrm>
            <a:off x="7876794"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45" name="正方形/長方形 44"/>
          <p:cNvSpPr/>
          <p:nvPr/>
        </p:nvSpPr>
        <p:spPr>
          <a:xfrm>
            <a:off x="7876794"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ハードウェア</a:t>
            </a:r>
            <a:endParaRPr kumimoji="1" lang="ja-JP" altLang="en-US" sz="1050" dirty="0">
              <a:solidFill>
                <a:srgbClr val="FFFFFF"/>
              </a:solidFill>
              <a:latin typeface="ＭＳ Ｐゴシック"/>
              <a:ea typeface="ＭＳ Ｐゴシック"/>
              <a:cs typeface="ＭＳ Ｐゴシック"/>
            </a:endParaRPr>
          </a:p>
        </p:txBody>
      </p:sp>
      <p:sp>
        <p:nvSpPr>
          <p:cNvPr id="46" name="正方形/長方形 45"/>
          <p:cNvSpPr/>
          <p:nvPr/>
        </p:nvSpPr>
        <p:spPr>
          <a:xfrm>
            <a:off x="7152894"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47" name="正方形/長方形 46"/>
          <p:cNvSpPr/>
          <p:nvPr/>
        </p:nvSpPr>
        <p:spPr>
          <a:xfrm>
            <a:off x="7152894"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48" name="正方形/長方形 47"/>
          <p:cNvSpPr/>
          <p:nvPr/>
        </p:nvSpPr>
        <p:spPr>
          <a:xfrm>
            <a:off x="7152894"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OS</a:t>
            </a:r>
            <a:endParaRPr kumimoji="1" lang="ja-JP" altLang="en-US" sz="1050" dirty="0">
              <a:solidFill>
                <a:srgbClr val="FFFFFF"/>
              </a:solidFill>
              <a:latin typeface="ＭＳ Ｐゴシック"/>
              <a:ea typeface="ＭＳ Ｐゴシック"/>
              <a:cs typeface="ＭＳ Ｐゴシック"/>
            </a:endParaRPr>
          </a:p>
        </p:txBody>
      </p:sp>
      <p:sp>
        <p:nvSpPr>
          <p:cNvPr id="49" name="正方形/長方形 48"/>
          <p:cNvSpPr/>
          <p:nvPr/>
        </p:nvSpPr>
        <p:spPr>
          <a:xfrm>
            <a:off x="6428994" y="414921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50" name="正方形/長方形 49"/>
          <p:cNvSpPr/>
          <p:nvPr/>
        </p:nvSpPr>
        <p:spPr>
          <a:xfrm>
            <a:off x="6428994" y="473595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51" name="正方形/長方形 50"/>
          <p:cNvSpPr/>
          <p:nvPr/>
        </p:nvSpPr>
        <p:spPr>
          <a:xfrm>
            <a:off x="6428994" y="5322691"/>
            <a:ext cx="667512" cy="5212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ミドル</a:t>
            </a:r>
            <a:endParaRPr kumimoji="1" lang="ja-JP" altLang="en-US" sz="1050" dirty="0">
              <a:solidFill>
                <a:srgbClr val="FFFFFF"/>
              </a:solidFill>
              <a:latin typeface="ＭＳ Ｐゴシック"/>
              <a:ea typeface="ＭＳ Ｐゴシック"/>
              <a:cs typeface="ＭＳ Ｐゴシック"/>
            </a:endParaRPr>
          </a:p>
        </p:txBody>
      </p:sp>
      <p:sp>
        <p:nvSpPr>
          <p:cNvPr id="55" name="正方形/長方形 54"/>
          <p:cNvSpPr/>
          <p:nvPr/>
        </p:nvSpPr>
        <p:spPr>
          <a:xfrm>
            <a:off x="2811018" y="4149211"/>
            <a:ext cx="315468" cy="1694688"/>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50">
                <a:solidFill>
                  <a:srgbClr val="FFFFFF"/>
                </a:solidFill>
                <a:latin typeface="ＭＳ Ｐゴシック"/>
                <a:ea typeface="ＭＳ Ｐゴシック"/>
                <a:cs typeface="ＭＳ Ｐゴシック"/>
              </a:rPr>
              <a:t>Web</a:t>
            </a:r>
            <a:r>
              <a:rPr kumimoji="1" lang="ja-JP" altLang="en-US" sz="1050">
                <a:solidFill>
                  <a:srgbClr val="FFFFFF"/>
                </a:solidFill>
                <a:latin typeface="ＭＳ Ｐゴシック"/>
                <a:ea typeface="ＭＳ Ｐゴシック"/>
                <a:cs typeface="ＭＳ Ｐゴシック"/>
              </a:rPr>
              <a:t>技術</a:t>
            </a:r>
            <a:endParaRPr kumimoji="1" lang="ja-JP" altLang="en-US" sz="1050" dirty="0">
              <a:solidFill>
                <a:srgbClr val="FFFFFF"/>
              </a:solidFill>
              <a:latin typeface="ＭＳ Ｐゴシック"/>
              <a:ea typeface="ＭＳ Ｐゴシック"/>
              <a:cs typeface="ＭＳ Ｐゴシック"/>
            </a:endParaRPr>
          </a:p>
        </p:txBody>
      </p:sp>
      <p:sp>
        <p:nvSpPr>
          <p:cNvPr id="57" name="正方形/長方形 56"/>
          <p:cNvSpPr/>
          <p:nvPr/>
        </p:nvSpPr>
        <p:spPr>
          <a:xfrm>
            <a:off x="5705094" y="4149211"/>
            <a:ext cx="667512" cy="1694688"/>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algn="ctr"/>
            <a:r>
              <a:rPr kumimoji="1" lang="en-US" altLang="ja-JP" sz="1050">
                <a:solidFill>
                  <a:srgbClr val="FFFFFF"/>
                </a:solidFill>
                <a:latin typeface="ＭＳ Ｐゴシック"/>
                <a:ea typeface="ＭＳ Ｐゴシック"/>
                <a:cs typeface="ＭＳ Ｐゴシック"/>
              </a:rPr>
              <a:t>Web</a:t>
            </a:r>
            <a:r>
              <a:rPr kumimoji="1" lang="ja-JP" altLang="en-US" sz="1050">
                <a:solidFill>
                  <a:srgbClr val="FFFFFF"/>
                </a:solidFill>
                <a:latin typeface="ＭＳ Ｐゴシック"/>
                <a:ea typeface="ＭＳ Ｐゴシック"/>
                <a:cs typeface="ＭＳ Ｐゴシック"/>
              </a:rPr>
              <a:t>ブラウザ</a:t>
            </a:r>
            <a:endParaRPr kumimoji="1" lang="ja-JP" altLang="en-US" sz="1050" dirty="0">
              <a:solidFill>
                <a:srgbClr val="FFFFFF"/>
              </a:solidFill>
              <a:latin typeface="ＭＳ Ｐゴシック"/>
              <a:ea typeface="ＭＳ Ｐゴシック"/>
              <a:cs typeface="ＭＳ Ｐゴシック"/>
            </a:endParaRPr>
          </a:p>
        </p:txBody>
      </p:sp>
      <p:sp>
        <p:nvSpPr>
          <p:cNvPr id="58" name="正方形/長方形 57"/>
          <p:cNvSpPr/>
          <p:nvPr/>
        </p:nvSpPr>
        <p:spPr>
          <a:xfrm>
            <a:off x="639318" y="963897"/>
            <a:ext cx="2839212" cy="2816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サーバー</a:t>
            </a:r>
            <a:endParaRPr kumimoji="1" lang="ja-JP" altLang="en-US" sz="1050" dirty="0">
              <a:solidFill>
                <a:srgbClr val="FFFFFF"/>
              </a:solidFill>
              <a:latin typeface="ＭＳ Ｐゴシック"/>
              <a:ea typeface="ＭＳ Ｐゴシック"/>
              <a:cs typeface="ＭＳ Ｐゴシック"/>
            </a:endParaRPr>
          </a:p>
        </p:txBody>
      </p:sp>
      <p:sp>
        <p:nvSpPr>
          <p:cNvPr id="59" name="正方形/長方形 58"/>
          <p:cNvSpPr/>
          <p:nvPr/>
        </p:nvSpPr>
        <p:spPr>
          <a:xfrm>
            <a:off x="5705094" y="963897"/>
            <a:ext cx="2839212" cy="2816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クライアント</a:t>
            </a:r>
            <a:endParaRPr kumimoji="1" lang="ja-JP" altLang="en-US" sz="1050" dirty="0">
              <a:solidFill>
                <a:srgbClr val="FFFFFF"/>
              </a:solidFill>
              <a:latin typeface="ＭＳ Ｐゴシック"/>
              <a:ea typeface="ＭＳ Ｐゴシック"/>
              <a:cs typeface="ＭＳ Ｐゴシック"/>
            </a:endParaRPr>
          </a:p>
        </p:txBody>
      </p:sp>
      <p:sp>
        <p:nvSpPr>
          <p:cNvPr id="60" name="矢印: 左右 59"/>
          <p:cNvSpPr/>
          <p:nvPr/>
        </p:nvSpPr>
        <p:spPr>
          <a:xfrm>
            <a:off x="3528822" y="1303903"/>
            <a:ext cx="2121408" cy="521208"/>
          </a:xfrm>
          <a:prstGeom prst="leftRight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61" name="矢印: 左右 60"/>
          <p:cNvSpPr/>
          <p:nvPr/>
        </p:nvSpPr>
        <p:spPr>
          <a:xfrm>
            <a:off x="3528822" y="1890643"/>
            <a:ext cx="2121408" cy="521208"/>
          </a:xfrm>
          <a:prstGeom prst="leftRight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62" name="矢印: 左右 61"/>
          <p:cNvSpPr/>
          <p:nvPr/>
        </p:nvSpPr>
        <p:spPr>
          <a:xfrm>
            <a:off x="3528822" y="2477383"/>
            <a:ext cx="2121408" cy="521208"/>
          </a:xfrm>
          <a:prstGeom prst="leftRight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ＭＳ Ｐゴシック"/>
              <a:ea typeface="ＭＳ Ｐゴシック"/>
              <a:cs typeface="ＭＳ Ｐゴシック"/>
            </a:endParaRPr>
          </a:p>
        </p:txBody>
      </p:sp>
      <p:sp>
        <p:nvSpPr>
          <p:cNvPr id="63" name="矢印: 左右 62"/>
          <p:cNvSpPr/>
          <p:nvPr/>
        </p:nvSpPr>
        <p:spPr>
          <a:xfrm>
            <a:off x="3528822" y="4735951"/>
            <a:ext cx="2121408" cy="521208"/>
          </a:xfrm>
          <a:prstGeom prst="leftRightArrow">
            <a:avLst>
              <a:gd name="adj1" fmla="val 52158"/>
              <a:gd name="adj2" fmla="val 16817"/>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a:solidFill>
                  <a:srgbClr val="FFFFFF"/>
                </a:solidFill>
                <a:latin typeface="ＭＳ Ｐゴシック"/>
                <a:ea typeface="ＭＳ Ｐゴシック"/>
                <a:cs typeface="ＭＳ Ｐゴシック"/>
              </a:rPr>
              <a:t>Web</a:t>
            </a:r>
            <a:r>
              <a:rPr kumimoji="1" lang="ja-JP" altLang="en-US" sz="1050">
                <a:solidFill>
                  <a:srgbClr val="FFFFFF"/>
                </a:solidFill>
                <a:latin typeface="ＭＳ Ｐゴシック"/>
                <a:ea typeface="ＭＳ Ｐゴシック"/>
                <a:cs typeface="ＭＳ Ｐゴシック"/>
              </a:rPr>
              <a:t>プロトコル</a:t>
            </a:r>
            <a:endParaRPr kumimoji="1" lang="ja-JP" altLang="en-US" sz="1050" dirty="0">
              <a:solidFill>
                <a:srgbClr val="FFFFFF"/>
              </a:solidFill>
              <a:latin typeface="ＭＳ Ｐゴシック"/>
              <a:ea typeface="ＭＳ Ｐゴシック"/>
              <a:cs typeface="ＭＳ Ｐゴシック"/>
            </a:endParaRPr>
          </a:p>
        </p:txBody>
      </p:sp>
      <p:sp>
        <p:nvSpPr>
          <p:cNvPr id="64" name="正方形/長方形 63"/>
          <p:cNvSpPr/>
          <p:nvPr/>
        </p:nvSpPr>
        <p:spPr>
          <a:xfrm>
            <a:off x="639318" y="3804390"/>
            <a:ext cx="2839212" cy="2816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クラウド</a:t>
            </a:r>
            <a:endParaRPr kumimoji="1" lang="ja-JP" altLang="en-US" sz="1050" dirty="0">
              <a:solidFill>
                <a:srgbClr val="FFFFFF"/>
              </a:solidFill>
              <a:latin typeface="ＭＳ Ｐゴシック"/>
              <a:ea typeface="ＭＳ Ｐゴシック"/>
              <a:cs typeface="ＭＳ Ｐゴシック"/>
            </a:endParaRPr>
          </a:p>
        </p:txBody>
      </p:sp>
      <p:sp>
        <p:nvSpPr>
          <p:cNvPr id="65" name="正方形/長方形 64"/>
          <p:cNvSpPr/>
          <p:nvPr/>
        </p:nvSpPr>
        <p:spPr>
          <a:xfrm>
            <a:off x="5705094" y="3804390"/>
            <a:ext cx="2839212" cy="28169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クライアント</a:t>
            </a:r>
            <a:endParaRPr kumimoji="1" lang="ja-JP" altLang="en-US" sz="1050" dirty="0">
              <a:solidFill>
                <a:srgbClr val="FFFFFF"/>
              </a:solidFill>
              <a:latin typeface="ＭＳ Ｐゴシック"/>
              <a:ea typeface="ＭＳ Ｐゴシック"/>
              <a:cs typeface="ＭＳ Ｐゴシック"/>
            </a:endParaRPr>
          </a:p>
        </p:txBody>
      </p:sp>
      <p:sp>
        <p:nvSpPr>
          <p:cNvPr id="67" name="正方形/長方形 66"/>
          <p:cNvSpPr/>
          <p:nvPr/>
        </p:nvSpPr>
        <p:spPr>
          <a:xfrm>
            <a:off x="639318" y="5971032"/>
            <a:ext cx="7904988" cy="499385"/>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ＭＳ Ｐゴシック"/>
                <a:ea typeface="ＭＳ Ｐゴシック"/>
                <a:cs typeface="ＭＳ Ｐゴシック"/>
              </a:rPr>
              <a:t>ベンダー独自技術を隠蔽し、標準技術で</a:t>
            </a:r>
            <a:r>
              <a:rPr kumimoji="1" lang="en-US" altLang="ja-JP" sz="2400">
                <a:solidFill>
                  <a:srgbClr val="FFFFFF"/>
                </a:solidFill>
                <a:latin typeface="ＭＳ Ｐゴシック"/>
                <a:ea typeface="ＭＳ Ｐゴシック"/>
                <a:cs typeface="ＭＳ Ｐゴシック"/>
              </a:rPr>
              <a:t>I/F</a:t>
            </a:r>
            <a:r>
              <a:rPr kumimoji="1" lang="ja-JP" altLang="en-US" sz="2400">
                <a:solidFill>
                  <a:srgbClr val="FFFFFF"/>
                </a:solidFill>
                <a:latin typeface="ＭＳ Ｐゴシック"/>
                <a:ea typeface="ＭＳ Ｐゴシック"/>
                <a:cs typeface="ＭＳ Ｐゴシック"/>
              </a:rPr>
              <a:t>を実現</a:t>
            </a:r>
            <a:endParaRPr kumimoji="1" lang="ja-JP" altLang="en-US" sz="24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4095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fade">
                                      <p:cBhvr>
                                        <p:cTn id="79" dur="500"/>
                                        <p:tgtEl>
                                          <p:spTgt spid="6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wipe(up)">
                                      <p:cBhvr>
                                        <p:cTn id="90" dur="500"/>
                                        <p:tgtEl>
                                          <p:spTgt spid="6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fade">
                                      <p:cBhvr>
                                        <p:cTn id="98" dur="500"/>
                                        <p:tgtEl>
                                          <p:spTgt spid="3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fade">
                                      <p:cBhvr>
                                        <p:cTn id="104" dur="500"/>
                                        <p:tgtEl>
                                          <p:spTgt spid="3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Effect transition="in" filter="fade">
                                      <p:cBhvr>
                                        <p:cTn id="122" dur="500"/>
                                        <p:tgtEl>
                                          <p:spTgt spid="4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43"/>
                                        </p:tgtEl>
                                        <p:attrNameLst>
                                          <p:attrName>style.visibility</p:attrName>
                                        </p:attrNameLst>
                                      </p:cBhvr>
                                      <p:to>
                                        <p:strVal val="visible"/>
                                      </p:to>
                                    </p:set>
                                    <p:animEffect transition="in" filter="fade">
                                      <p:cBhvr>
                                        <p:cTn id="125" dur="500"/>
                                        <p:tgtEl>
                                          <p:spTgt spid="4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fade">
                                      <p:cBhvr>
                                        <p:cTn id="128" dur="500"/>
                                        <p:tgtEl>
                                          <p:spTgt spid="4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fade">
                                      <p:cBhvr>
                                        <p:cTn id="131" dur="500"/>
                                        <p:tgtEl>
                                          <p:spTgt spid="4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fade">
                                      <p:cBhvr>
                                        <p:cTn id="134" dur="500"/>
                                        <p:tgtEl>
                                          <p:spTgt spid="46"/>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fade">
                                      <p:cBhvr>
                                        <p:cTn id="137" dur="500"/>
                                        <p:tgtEl>
                                          <p:spTgt spid="47"/>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fade">
                                      <p:cBhvr>
                                        <p:cTn id="140" dur="500"/>
                                        <p:tgtEl>
                                          <p:spTgt spid="4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49"/>
                                        </p:tgtEl>
                                        <p:attrNameLst>
                                          <p:attrName>style.visibility</p:attrName>
                                        </p:attrNameLst>
                                      </p:cBhvr>
                                      <p:to>
                                        <p:strVal val="visible"/>
                                      </p:to>
                                    </p:set>
                                    <p:animEffect transition="in" filter="fade">
                                      <p:cBhvr>
                                        <p:cTn id="143" dur="500"/>
                                        <p:tgtEl>
                                          <p:spTgt spid="4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500"/>
                                        <p:tgtEl>
                                          <p:spTgt spid="5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500"/>
                                        <p:tgtEl>
                                          <p:spTgt spid="5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fade">
                                      <p:cBhvr>
                                        <p:cTn id="155" dur="500"/>
                                        <p:tgtEl>
                                          <p:spTgt spid="57"/>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63"/>
                                        </p:tgtEl>
                                        <p:attrNameLst>
                                          <p:attrName>style.visibility</p:attrName>
                                        </p:attrNameLst>
                                      </p:cBhvr>
                                      <p:to>
                                        <p:strVal val="visible"/>
                                      </p:to>
                                    </p:set>
                                    <p:animEffect transition="in" filter="fade">
                                      <p:cBhvr>
                                        <p:cTn id="158" dur="500"/>
                                        <p:tgtEl>
                                          <p:spTgt spid="63"/>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64"/>
                                        </p:tgtEl>
                                        <p:attrNameLst>
                                          <p:attrName>style.visibility</p:attrName>
                                        </p:attrNameLst>
                                      </p:cBhvr>
                                      <p:to>
                                        <p:strVal val="visible"/>
                                      </p:to>
                                    </p:set>
                                    <p:animEffect transition="in" filter="fade">
                                      <p:cBhvr>
                                        <p:cTn id="161" dur="500"/>
                                        <p:tgtEl>
                                          <p:spTgt spid="64"/>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65"/>
                                        </p:tgtEl>
                                        <p:attrNameLst>
                                          <p:attrName>style.visibility</p:attrName>
                                        </p:attrNameLst>
                                      </p:cBhvr>
                                      <p:to>
                                        <p:strVal val="visible"/>
                                      </p:to>
                                    </p:set>
                                    <p:animEffect transition="in" filter="fade">
                                      <p:cBhvr>
                                        <p:cTn id="164" dur="500"/>
                                        <p:tgtEl>
                                          <p:spTgt spid="65"/>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fade">
                                      <p:cBhvr>
                                        <p:cTn id="16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3" grpId="0" animBg="1"/>
      <p:bldP spid="44" grpId="0" animBg="1"/>
      <p:bldP spid="45" grpId="0" animBg="1"/>
      <p:bldP spid="46" grpId="0" animBg="1"/>
      <p:bldP spid="47" grpId="0" animBg="1"/>
      <p:bldP spid="48" grpId="0" animBg="1"/>
      <p:bldP spid="49" grpId="0" animBg="1"/>
      <p:bldP spid="50" grpId="0" animBg="1"/>
      <p:bldP spid="51" grpId="0" animBg="1"/>
      <p:bldP spid="55" grpId="0" animBg="1"/>
      <p:bldP spid="57" grpId="0" animBg="1"/>
      <p:bldP spid="58" grpId="0" animBg="1"/>
      <p:bldP spid="59" grpId="0" animBg="1"/>
      <p:bldP spid="60" grpId="0" animBg="1"/>
      <p:bldP spid="61" grpId="0" animBg="1"/>
      <p:bldP spid="62" grpId="0" animBg="1"/>
      <p:bldP spid="63" grpId="0" animBg="1"/>
      <p:bldP spid="64" grpId="0" animBg="1"/>
      <p:bldP spid="65" grpId="0" animBg="1"/>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420693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タイトル 3"/>
          <p:cNvSpPr>
            <a:spLocks noGrp="1"/>
          </p:cNvSpPr>
          <p:nvPr>
            <p:ph type="title" idx="4294967295"/>
          </p:nvPr>
        </p:nvSpPr>
        <p:spPr>
          <a:xfrm>
            <a:off x="250825" y="304800"/>
            <a:ext cx="8131175" cy="423863"/>
          </a:xfrm>
        </p:spPr>
        <p:txBody>
          <a:bodyPr/>
          <a:lstStyle/>
          <a:p>
            <a:r>
              <a:rPr lang="en-US" altLang="ja-JP" sz="2800" dirty="0">
                <a:latin typeface="+mn-lt"/>
                <a:ea typeface="+mn-ea"/>
              </a:rPr>
              <a:t>Google</a:t>
            </a:r>
            <a:r>
              <a:rPr lang="ja-JP" altLang="en-US" sz="2800" dirty="0">
                <a:latin typeface="+mn-lt"/>
                <a:ea typeface="+mn-ea"/>
              </a:rPr>
              <a:t> が狙うもの</a:t>
            </a:r>
          </a:p>
        </p:txBody>
      </p:sp>
      <p:grpSp>
        <p:nvGrpSpPr>
          <p:cNvPr id="2" name="グループ化 17"/>
          <p:cNvGrpSpPr>
            <a:grpSpLocks/>
          </p:cNvGrpSpPr>
          <p:nvPr/>
        </p:nvGrpSpPr>
        <p:grpSpPr bwMode="auto">
          <a:xfrm>
            <a:off x="457200" y="1365250"/>
            <a:ext cx="4419600" cy="1524000"/>
            <a:chOff x="457200" y="1066800"/>
            <a:chExt cx="4419600" cy="1524000"/>
          </a:xfrm>
          <a:solidFill>
            <a:schemeClr val="bg1">
              <a:lumMod val="95000"/>
            </a:schemeClr>
          </a:solidFill>
        </p:grpSpPr>
        <p:sp>
          <p:nvSpPr>
            <p:cNvPr id="16396" name="AutoShape 51"/>
            <p:cNvSpPr>
              <a:spLocks noChangeArrowheads="1"/>
            </p:cNvSpPr>
            <p:nvPr/>
          </p:nvSpPr>
          <p:spPr bwMode="auto">
            <a:xfrm>
              <a:off x="457200" y="1066800"/>
              <a:ext cx="4419600" cy="1524000"/>
            </a:xfrm>
            <a:prstGeom prst="roundRect">
              <a:avLst>
                <a:gd name="adj" fmla="val 4069"/>
              </a:avLst>
            </a:prstGeom>
            <a:solidFill>
              <a:schemeClr val="bg1">
                <a:lumMod val="95000"/>
              </a:schemeClr>
            </a:solidFill>
            <a:ln w="38100" algn="ctr">
              <a:noFill/>
              <a:round/>
              <a:headEnd/>
              <a:tailEnd/>
            </a:ln>
          </p:spPr>
          <p:txBody>
            <a:bodyPr wrap="none" anchor="ctr"/>
            <a:lstStyle/>
            <a:p>
              <a:pPr>
                <a:defRPr/>
              </a:pPr>
              <a:endParaRPr lang="ja-JP" altLang="en-US" sz="1800">
                <a:solidFill>
                  <a:schemeClr val="tx1"/>
                </a:solidFill>
                <a:latin typeface="+mn-lt"/>
                <a:ea typeface="+mn-ea"/>
                <a:cs typeface="Arial" pitchFamily="34" charset="0"/>
              </a:endParaRPr>
            </a:p>
          </p:txBody>
        </p:sp>
        <p:sp>
          <p:nvSpPr>
            <p:cNvPr id="16397" name="Text Box 46"/>
            <p:cNvSpPr txBox="1">
              <a:spLocks noChangeArrowheads="1"/>
            </p:cNvSpPr>
            <p:nvPr/>
          </p:nvSpPr>
          <p:spPr bwMode="auto">
            <a:xfrm>
              <a:off x="457200" y="1143000"/>
              <a:ext cx="4419600" cy="1348061"/>
            </a:xfrm>
            <a:prstGeom prst="rect">
              <a:avLst/>
            </a:prstGeom>
            <a:noFill/>
            <a:ln w="38100" algn="ctr">
              <a:noFill/>
              <a:miter lim="800000"/>
              <a:headEnd/>
              <a:tailEnd/>
            </a:ln>
          </p:spPr>
          <p:txBody>
            <a:bodyPr>
              <a:spAutoFit/>
            </a:bodyPr>
            <a:lstStyle/>
            <a:p>
              <a:pPr>
                <a:lnSpc>
                  <a:spcPct val="120000"/>
                </a:lnSpc>
                <a:defRPr/>
              </a:pPr>
              <a:r>
                <a:rPr lang="ja-JP" altLang="en-US" sz="1400" dirty="0">
                  <a:solidFill>
                    <a:schemeClr val="tx1"/>
                  </a:solidFill>
                  <a:latin typeface="+mn-lt"/>
                  <a:ea typeface="+mn-ea"/>
                  <a:cs typeface="Arial" pitchFamily="34" charset="0"/>
                </a:rPr>
                <a:t>「新しいコンピューティング・サービスは、どこかの雲の中にあるサーバーから始まる。ＰＣ、Ｍａｃ、携帯電話など、どのようなデバイスからでも</a:t>
              </a:r>
              <a:r>
                <a:rPr lang="ja-JP" altLang="en-US" sz="1400" b="1" u="sng" dirty="0">
                  <a:solidFill>
                    <a:srgbClr val="C00000"/>
                  </a:solidFill>
                  <a:latin typeface="+mn-lt"/>
                  <a:ea typeface="+mn-ea"/>
                  <a:cs typeface="Arial" pitchFamily="34" charset="0"/>
                </a:rPr>
                <a:t>適切なアクセス手段</a:t>
              </a:r>
              <a:r>
                <a:rPr lang="ja-JP" altLang="en-US" sz="1400" dirty="0">
                  <a:solidFill>
                    <a:schemeClr val="tx1"/>
                  </a:solidFill>
                  <a:latin typeface="+mn-lt"/>
                  <a:ea typeface="+mn-ea"/>
                  <a:cs typeface="Arial" pitchFamily="34" charset="0"/>
                </a:rPr>
                <a:t>があれば利用できる。」　</a:t>
              </a:r>
            </a:p>
            <a:p>
              <a:pPr>
                <a:lnSpc>
                  <a:spcPct val="120000"/>
                </a:lnSpc>
                <a:defRPr/>
              </a:pPr>
              <a:r>
                <a:rPr lang="en-US" altLang="ja-JP" sz="1050" dirty="0">
                  <a:solidFill>
                    <a:schemeClr val="tx1"/>
                  </a:solidFill>
                  <a:latin typeface="+mn-lt"/>
                  <a:ea typeface="+mn-ea"/>
                  <a:cs typeface="Arial" pitchFamily="34" charset="0"/>
                </a:rPr>
                <a:t>Google CEO </a:t>
              </a:r>
              <a:r>
                <a:rPr lang="ja-JP" altLang="en-US" sz="1050" dirty="0">
                  <a:solidFill>
                    <a:schemeClr val="tx1"/>
                  </a:solidFill>
                  <a:latin typeface="+mn-lt"/>
                  <a:ea typeface="+mn-ea"/>
                  <a:cs typeface="Arial" pitchFamily="34" charset="0"/>
                </a:rPr>
                <a:t>エリック・シュミット　</a:t>
              </a:r>
              <a:r>
                <a:rPr lang="en-US" altLang="ja-JP" sz="1050" dirty="0">
                  <a:solidFill>
                    <a:schemeClr val="tx1"/>
                  </a:solidFill>
                  <a:latin typeface="+mn-lt"/>
                  <a:ea typeface="+mn-ea"/>
                  <a:cs typeface="Arial" pitchFamily="34" charset="0"/>
                </a:rPr>
                <a:t>2006</a:t>
              </a:r>
              <a:r>
                <a:rPr lang="ja-JP" altLang="en-US" sz="1050" dirty="0">
                  <a:solidFill>
                    <a:schemeClr val="tx1"/>
                  </a:solidFill>
                  <a:latin typeface="+mn-lt"/>
                  <a:ea typeface="+mn-ea"/>
                  <a:cs typeface="Arial" pitchFamily="34" charset="0"/>
                </a:rPr>
                <a:t>年</a:t>
              </a:r>
              <a:r>
                <a:rPr lang="en-US" altLang="ja-JP" sz="1050" dirty="0">
                  <a:solidFill>
                    <a:schemeClr val="tx1"/>
                  </a:solidFill>
                  <a:latin typeface="+mn-lt"/>
                  <a:ea typeface="+mn-ea"/>
                  <a:cs typeface="Arial" pitchFamily="34" charset="0"/>
                </a:rPr>
                <a:t>8</a:t>
              </a:r>
              <a:r>
                <a:rPr lang="ja-JP" altLang="en-US" sz="1050" dirty="0">
                  <a:solidFill>
                    <a:schemeClr val="tx1"/>
                  </a:solidFill>
                  <a:latin typeface="+mn-lt"/>
                  <a:ea typeface="+mn-ea"/>
                  <a:cs typeface="Arial" pitchFamily="34" charset="0"/>
                </a:rPr>
                <a:t>月のスピーチ</a:t>
              </a:r>
            </a:p>
          </p:txBody>
        </p:sp>
      </p:grpSp>
      <p:grpSp>
        <p:nvGrpSpPr>
          <p:cNvPr id="3" name="グループ化 18"/>
          <p:cNvGrpSpPr>
            <a:grpSpLocks/>
          </p:cNvGrpSpPr>
          <p:nvPr/>
        </p:nvGrpSpPr>
        <p:grpSpPr bwMode="auto">
          <a:xfrm>
            <a:off x="4800600" y="1370013"/>
            <a:ext cx="3927475" cy="1524000"/>
            <a:chOff x="4800600" y="1071546"/>
            <a:chExt cx="3927178" cy="1524000"/>
          </a:xfrm>
        </p:grpSpPr>
        <p:sp>
          <p:nvSpPr>
            <p:cNvPr id="16393" name="AutoShape 51"/>
            <p:cNvSpPr>
              <a:spLocks noChangeArrowheads="1"/>
            </p:cNvSpPr>
            <p:nvPr/>
          </p:nvSpPr>
          <p:spPr bwMode="auto">
            <a:xfrm>
              <a:off x="5072066" y="1071546"/>
              <a:ext cx="3643338" cy="1524000"/>
            </a:xfrm>
            <a:prstGeom prst="roundRect">
              <a:avLst>
                <a:gd name="adj" fmla="val 4069"/>
              </a:avLst>
            </a:prstGeom>
            <a:solidFill>
              <a:srgbClr val="C00000"/>
            </a:solidFill>
            <a:ln w="38100" algn="ctr">
              <a:noFill/>
              <a:round/>
              <a:headEnd/>
              <a:tailEnd/>
            </a:ln>
          </p:spPr>
          <p:txBody>
            <a:bodyPr wrap="none" anchor="ctr"/>
            <a:lstStyle/>
            <a:p>
              <a:pPr>
                <a:defRPr/>
              </a:pPr>
              <a:endParaRPr lang="ja-JP" altLang="en-US" sz="1800">
                <a:solidFill>
                  <a:schemeClr val="bg1"/>
                </a:solidFill>
                <a:latin typeface="+mn-lt"/>
                <a:ea typeface="+mn-ea"/>
                <a:cs typeface="Arial" pitchFamily="34" charset="0"/>
              </a:endParaRPr>
            </a:p>
          </p:txBody>
        </p:sp>
        <p:sp>
          <p:nvSpPr>
            <p:cNvPr id="16394" name="AutoShape 54"/>
            <p:cNvSpPr>
              <a:spLocks noChangeArrowheads="1"/>
            </p:cNvSpPr>
            <p:nvPr/>
          </p:nvSpPr>
          <p:spPr bwMode="auto">
            <a:xfrm>
              <a:off x="4800600" y="1600200"/>
              <a:ext cx="381000" cy="457200"/>
            </a:xfrm>
            <a:prstGeom prst="rightArrow">
              <a:avLst>
                <a:gd name="adj1" fmla="val 54167"/>
                <a:gd name="adj2" fmla="val 43333"/>
              </a:avLst>
            </a:prstGeom>
            <a:solidFill>
              <a:schemeClr val="accent2">
                <a:lumMod val="60000"/>
                <a:lumOff val="40000"/>
              </a:schemeClr>
            </a:solidFill>
            <a:ln w="19050" algn="ctr">
              <a:noFill/>
              <a:miter lim="800000"/>
              <a:headEnd/>
              <a:tailEnd/>
            </a:ln>
          </p:spPr>
          <p:txBody>
            <a:bodyPr wrap="none" anchor="ctr"/>
            <a:lstStyle/>
            <a:p>
              <a:pPr>
                <a:defRPr/>
              </a:pPr>
              <a:endParaRPr lang="ja-JP" altLang="en-US" sz="1800">
                <a:solidFill>
                  <a:schemeClr val="tx1"/>
                </a:solidFill>
                <a:latin typeface="+mn-lt"/>
                <a:ea typeface="+mn-ea"/>
                <a:cs typeface="Arial" pitchFamily="34" charset="0"/>
              </a:endParaRPr>
            </a:p>
          </p:txBody>
        </p:sp>
        <p:sp>
          <p:nvSpPr>
            <p:cNvPr id="73753" name="Text Box 46"/>
            <p:cNvSpPr txBox="1">
              <a:spLocks noChangeArrowheads="1"/>
            </p:cNvSpPr>
            <p:nvPr/>
          </p:nvSpPr>
          <p:spPr bwMode="auto">
            <a:xfrm>
              <a:off x="5085201" y="1291030"/>
              <a:ext cx="3642577" cy="991553"/>
            </a:xfrm>
            <a:prstGeom prst="rect">
              <a:avLst/>
            </a:prstGeom>
            <a:noFill/>
            <a:ln w="9525">
              <a:noFill/>
              <a:miter lim="800000"/>
              <a:headEnd/>
              <a:tailEnd/>
            </a:ln>
          </p:spPr>
          <p:txBody>
            <a:bodyPr>
              <a:spAutoFit/>
            </a:bodyPr>
            <a:lstStyle/>
            <a:p>
              <a:pPr algn="ctr">
                <a:lnSpc>
                  <a:spcPct val="120000"/>
                </a:lnSpc>
              </a:pPr>
              <a:r>
                <a:rPr lang="ja-JP" altLang="en-US" sz="2000">
                  <a:solidFill>
                    <a:schemeClr val="bg1"/>
                  </a:solidFill>
                  <a:latin typeface="+mn-lt"/>
                  <a:ea typeface="+mn-ea"/>
                  <a:cs typeface="Arial" charset="0"/>
                </a:rPr>
                <a:t>適切なアクセス手段</a:t>
              </a:r>
              <a:endParaRPr lang="en-US" altLang="ja-JP" sz="1400">
                <a:solidFill>
                  <a:schemeClr val="bg1"/>
                </a:solidFill>
                <a:latin typeface="+mn-lt"/>
                <a:ea typeface="+mn-ea"/>
                <a:cs typeface="Arial" charset="0"/>
              </a:endParaRPr>
            </a:p>
            <a:p>
              <a:pPr algn="ctr">
                <a:lnSpc>
                  <a:spcPct val="120000"/>
                </a:lnSpc>
              </a:pPr>
              <a:r>
                <a:rPr lang="ja-JP" altLang="en-US" sz="1400">
                  <a:solidFill>
                    <a:schemeClr val="bg1"/>
                  </a:solidFill>
                  <a:latin typeface="+mn-lt"/>
                  <a:ea typeface="+mn-ea"/>
                  <a:cs typeface="Arial" charset="0"/>
                </a:rPr>
                <a:t>　</a:t>
              </a:r>
              <a:r>
                <a:rPr lang="en-US" altLang="ja-JP" sz="3200">
                  <a:solidFill>
                    <a:schemeClr val="bg1"/>
                  </a:solidFill>
                  <a:latin typeface="+mn-lt"/>
                  <a:ea typeface="+mn-ea"/>
                  <a:cs typeface="Arial" charset="0"/>
                </a:rPr>
                <a:t>Web</a:t>
              </a:r>
              <a:r>
                <a:rPr lang="ja-JP" altLang="en-US" sz="3200">
                  <a:solidFill>
                    <a:schemeClr val="bg1"/>
                  </a:solidFill>
                  <a:latin typeface="+mn-lt"/>
                  <a:ea typeface="+mn-ea"/>
                  <a:cs typeface="Arial" charset="0"/>
                </a:rPr>
                <a:t> ブラウザー</a:t>
              </a:r>
              <a:endParaRPr lang="en-US" altLang="ja-JP" sz="3200">
                <a:solidFill>
                  <a:schemeClr val="bg1"/>
                </a:solidFill>
                <a:latin typeface="+mn-lt"/>
                <a:ea typeface="+mn-ea"/>
                <a:cs typeface="Arial" charset="0"/>
              </a:endParaRPr>
            </a:p>
          </p:txBody>
        </p:sp>
      </p:grpSp>
      <p:sp>
        <p:nvSpPr>
          <p:cNvPr id="20" name="角丸四角形 19"/>
          <p:cNvSpPr/>
          <p:nvPr/>
        </p:nvSpPr>
        <p:spPr>
          <a:xfrm>
            <a:off x="500063" y="3084513"/>
            <a:ext cx="8215312" cy="928689"/>
          </a:xfrm>
          <a:prstGeom prst="roundRect">
            <a:avLst>
              <a:gd name="adj" fmla="val 7657"/>
            </a:avLst>
          </a:prstGeom>
          <a:solidFill>
            <a:schemeClr val="accent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ja-JP" altLang="en-US" sz="2800">
                <a:solidFill>
                  <a:schemeClr val="bg1"/>
                </a:solidFill>
                <a:latin typeface="+mn-lt"/>
                <a:ea typeface="+mn-ea"/>
                <a:cs typeface="Arial" pitchFamily="34" charset="0"/>
              </a:rPr>
              <a:t>　</a:t>
            </a:r>
            <a:r>
              <a:rPr lang="en-US" altLang="ja-JP" sz="2800">
                <a:solidFill>
                  <a:schemeClr val="bg1"/>
                </a:solidFill>
                <a:latin typeface="+mn-lt"/>
                <a:ea typeface="+mn-ea"/>
                <a:cs typeface="Arial" pitchFamily="34" charset="0"/>
              </a:rPr>
              <a:t>2008</a:t>
            </a:r>
            <a:r>
              <a:rPr lang="ja-JP" altLang="en-US" sz="2800">
                <a:solidFill>
                  <a:schemeClr val="bg1"/>
                </a:solidFill>
                <a:latin typeface="+mn-lt"/>
                <a:ea typeface="+mn-ea"/>
                <a:cs typeface="Arial" pitchFamily="34" charset="0"/>
              </a:rPr>
              <a:t>年、</a:t>
            </a:r>
            <a:r>
              <a:rPr lang="en-US" altLang="ja-JP" sz="2800">
                <a:solidFill>
                  <a:schemeClr val="bg1"/>
                </a:solidFill>
                <a:latin typeface="+mn-lt"/>
                <a:ea typeface="+mn-ea"/>
                <a:cs typeface="Arial" pitchFamily="34" charset="0"/>
              </a:rPr>
              <a:t>Google</a:t>
            </a:r>
            <a:r>
              <a:rPr lang="ja-JP" altLang="en-US" sz="2800">
                <a:solidFill>
                  <a:schemeClr val="bg1"/>
                </a:solidFill>
                <a:latin typeface="+mn-lt"/>
                <a:ea typeface="+mn-ea"/>
                <a:cs typeface="Arial" pitchFamily="34" charset="0"/>
              </a:rPr>
              <a:t> </a:t>
            </a:r>
            <a:r>
              <a:rPr lang="en-US" altLang="ja-JP" sz="2800">
                <a:solidFill>
                  <a:schemeClr val="bg1"/>
                </a:solidFill>
                <a:latin typeface="+mn-lt"/>
                <a:ea typeface="+mn-ea"/>
                <a:cs typeface="Arial" pitchFamily="34" charset="0"/>
              </a:rPr>
              <a:t>Chrome</a:t>
            </a:r>
            <a:r>
              <a:rPr lang="ja-JP" altLang="en-US" sz="2800">
                <a:solidFill>
                  <a:schemeClr val="bg1"/>
                </a:solidFill>
                <a:latin typeface="+mn-lt"/>
                <a:ea typeface="+mn-ea"/>
                <a:cs typeface="Arial" pitchFamily="34" charset="0"/>
              </a:rPr>
              <a:t> を発表</a:t>
            </a:r>
            <a:endParaRPr lang="en-US" altLang="ja-JP" sz="2800">
              <a:solidFill>
                <a:schemeClr val="bg1"/>
              </a:solidFill>
              <a:latin typeface="+mn-lt"/>
              <a:ea typeface="+mn-ea"/>
              <a:cs typeface="Arial" pitchFamily="34" charset="0"/>
            </a:endParaRPr>
          </a:p>
          <a:p>
            <a:pPr>
              <a:defRPr/>
            </a:pPr>
            <a:r>
              <a:rPr lang="ja-JP" altLang="en-US" sz="2800">
                <a:solidFill>
                  <a:schemeClr val="bg1"/>
                </a:solidFill>
                <a:latin typeface="+mn-lt"/>
                <a:ea typeface="+mn-ea"/>
                <a:cs typeface="Arial" pitchFamily="34" charset="0"/>
              </a:rPr>
              <a:t>　</a:t>
            </a:r>
            <a:r>
              <a:rPr lang="en-US" altLang="ja-JP" sz="2800">
                <a:solidFill>
                  <a:schemeClr val="bg1"/>
                </a:solidFill>
                <a:latin typeface="+mn-lt"/>
                <a:ea typeface="+mn-ea"/>
                <a:cs typeface="Arial" pitchFamily="34" charset="0"/>
              </a:rPr>
              <a:t>2009</a:t>
            </a:r>
            <a:r>
              <a:rPr lang="ja-JP" altLang="en-US" sz="2800">
                <a:solidFill>
                  <a:schemeClr val="bg1"/>
                </a:solidFill>
                <a:latin typeface="+mn-lt"/>
                <a:ea typeface="+mn-ea"/>
                <a:cs typeface="Arial" pitchFamily="34" charset="0"/>
              </a:rPr>
              <a:t>年、</a:t>
            </a:r>
            <a:r>
              <a:rPr lang="en-US" altLang="ja-JP" sz="2800">
                <a:solidFill>
                  <a:schemeClr val="bg1"/>
                </a:solidFill>
                <a:latin typeface="+mn-lt"/>
                <a:ea typeface="+mn-ea"/>
                <a:cs typeface="Arial" pitchFamily="34" charset="0"/>
              </a:rPr>
              <a:t>Chrome OS</a:t>
            </a:r>
            <a:r>
              <a:rPr lang="ja-JP" altLang="en-US" sz="2800">
                <a:solidFill>
                  <a:schemeClr val="bg1"/>
                </a:solidFill>
                <a:latin typeface="+mn-lt"/>
                <a:ea typeface="+mn-ea"/>
                <a:cs typeface="Arial" pitchFamily="34" charset="0"/>
              </a:rPr>
              <a:t>を発表</a:t>
            </a:r>
          </a:p>
        </p:txBody>
      </p:sp>
      <p:sp>
        <p:nvSpPr>
          <p:cNvPr id="21" name="角丸四角形 20"/>
          <p:cNvSpPr/>
          <p:nvPr/>
        </p:nvSpPr>
        <p:spPr>
          <a:xfrm>
            <a:off x="500063" y="4156078"/>
            <a:ext cx="4071937" cy="571505"/>
          </a:xfrm>
          <a:prstGeom prst="roundRect">
            <a:avLst>
              <a:gd name="adj" fmla="val 7657"/>
            </a:avLst>
          </a:prstGeom>
          <a:solidFill>
            <a:schemeClr val="accent2">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a:solidFill>
                  <a:srgbClr val="0070C0"/>
                </a:solidFill>
                <a:cs typeface="Arial" pitchFamily="34" charset="0"/>
              </a:rPr>
              <a:t>マルチプラットフォーム対応</a:t>
            </a:r>
            <a:endParaRPr lang="en-US" altLang="ja-JP" sz="1600" dirty="0">
              <a:solidFill>
                <a:srgbClr val="0070C0"/>
              </a:solidFill>
              <a:cs typeface="Arial" pitchFamily="34" charset="0"/>
            </a:endParaRPr>
          </a:p>
        </p:txBody>
      </p:sp>
      <p:sp>
        <p:nvSpPr>
          <p:cNvPr id="22" name="角丸四角形 21"/>
          <p:cNvSpPr/>
          <p:nvPr/>
        </p:nvSpPr>
        <p:spPr>
          <a:xfrm>
            <a:off x="4643438" y="4156078"/>
            <a:ext cx="4071937" cy="571505"/>
          </a:xfrm>
          <a:prstGeom prst="roundRect">
            <a:avLst>
              <a:gd name="adj" fmla="val 7657"/>
            </a:avLst>
          </a:prstGeom>
          <a:solidFill>
            <a:schemeClr val="accent2">
              <a:lumMod val="20000"/>
              <a:lumOff val="80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rgbClr val="0070C0"/>
                </a:solidFill>
                <a:cs typeface="Arial" pitchFamily="34" charset="0"/>
              </a:rPr>
              <a:t>最速の </a:t>
            </a:r>
            <a:r>
              <a:rPr lang="en-US" altLang="ja-JP" sz="1600" dirty="0">
                <a:solidFill>
                  <a:srgbClr val="0070C0"/>
                </a:solidFill>
                <a:cs typeface="Arial" pitchFamily="34" charset="0"/>
              </a:rPr>
              <a:t>JavaScript</a:t>
            </a:r>
            <a:r>
              <a:rPr lang="ja-JP" altLang="en-US" sz="1600" dirty="0">
                <a:solidFill>
                  <a:srgbClr val="0070C0"/>
                </a:solidFill>
                <a:cs typeface="Arial" pitchFamily="34" charset="0"/>
              </a:rPr>
              <a:t> 実行速度</a:t>
            </a:r>
          </a:p>
        </p:txBody>
      </p:sp>
      <p:sp>
        <p:nvSpPr>
          <p:cNvPr id="16" name="角丸四角形 15"/>
          <p:cNvSpPr/>
          <p:nvPr/>
        </p:nvSpPr>
        <p:spPr>
          <a:xfrm>
            <a:off x="500063" y="4941888"/>
            <a:ext cx="8215312" cy="1143000"/>
          </a:xfrm>
          <a:prstGeom prst="roundRect">
            <a:avLst>
              <a:gd name="adj" fmla="val 7657"/>
            </a:avLst>
          </a:prstGeom>
          <a:solidFill>
            <a:srgbClr val="FFE4C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algn="l">
              <a:defRPr kumimoji="1" sz="2400">
                <a:solidFill>
                  <a:schemeClr val="tx1"/>
                </a:solidFill>
                <a:latin typeface="Times New Roman" pitchFamily="18" charset="0"/>
                <a:ea typeface="ＭＳ Ｐゴシック" pitchFamily="50" charset="-128"/>
              </a:defRPr>
            </a:lvl1pPr>
            <a:lvl2pPr marL="742950" indent="-285750" algn="l">
              <a:defRPr kumimoji="1" sz="2400">
                <a:solidFill>
                  <a:schemeClr val="tx1"/>
                </a:solidFill>
                <a:latin typeface="Times New Roman" pitchFamily="18" charset="0"/>
                <a:ea typeface="ＭＳ Ｐゴシック" pitchFamily="50" charset="-128"/>
              </a:defRPr>
            </a:lvl2pPr>
            <a:lvl3pPr marL="1143000" indent="-228600" algn="l">
              <a:defRPr kumimoji="1" sz="2400">
                <a:solidFill>
                  <a:schemeClr val="tx1"/>
                </a:solidFill>
                <a:latin typeface="Times New Roman" pitchFamily="18" charset="0"/>
                <a:ea typeface="ＭＳ Ｐゴシック" pitchFamily="50" charset="-128"/>
              </a:defRPr>
            </a:lvl3pPr>
            <a:lvl4pPr marL="1600200" indent="-228600" algn="l">
              <a:defRPr kumimoji="1" sz="2400">
                <a:solidFill>
                  <a:schemeClr val="tx1"/>
                </a:solidFill>
                <a:latin typeface="Times New Roman" pitchFamily="18" charset="0"/>
                <a:ea typeface="ＭＳ Ｐゴシック" pitchFamily="50" charset="-128"/>
              </a:defRPr>
            </a:lvl4pPr>
            <a:lvl5pPr marL="2057400" indent="-228600" algn="l">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defRPr/>
            </a:pPr>
            <a:r>
              <a:rPr lang="ja-JP" altLang="en-US" sz="2800" dirty="0">
                <a:solidFill>
                  <a:srgbClr val="C00000"/>
                </a:solidFill>
                <a:latin typeface="+mn-lt"/>
                <a:ea typeface="+mn-ea"/>
                <a:cs typeface="Arial" pitchFamily="34" charset="0"/>
              </a:rPr>
              <a:t>クライアントを標準化し</a:t>
            </a:r>
            <a:endParaRPr lang="en-US" altLang="ja-JP" sz="2800" dirty="0">
              <a:solidFill>
                <a:srgbClr val="C00000"/>
              </a:solidFill>
              <a:latin typeface="+mn-lt"/>
              <a:ea typeface="+mn-ea"/>
              <a:cs typeface="Arial" pitchFamily="34" charset="0"/>
            </a:endParaRPr>
          </a:p>
          <a:p>
            <a:pPr>
              <a:defRPr/>
            </a:pPr>
            <a:r>
              <a:rPr lang="ja-JP" altLang="en-US" sz="2800" dirty="0">
                <a:solidFill>
                  <a:srgbClr val="C00000"/>
                </a:solidFill>
                <a:latin typeface="+mn-lt"/>
                <a:ea typeface="+mn-ea"/>
                <a:cs typeface="Arial" pitchFamily="34" charset="0"/>
              </a:rPr>
              <a:t>インターネットの利用を加速させる</a:t>
            </a:r>
          </a:p>
        </p:txBody>
      </p:sp>
      <p:sp>
        <p:nvSpPr>
          <p:cNvPr id="1643544" name="AutoShape 24"/>
          <p:cNvSpPr>
            <a:spLocks noChangeArrowheads="1"/>
          </p:cNvSpPr>
          <p:nvPr/>
        </p:nvSpPr>
        <p:spPr bwMode="auto">
          <a:xfrm>
            <a:off x="6543157" y="3203575"/>
            <a:ext cx="2024063" cy="674688"/>
          </a:xfrm>
          <a:prstGeom prst="star16">
            <a:avLst>
              <a:gd name="adj" fmla="val 37500"/>
            </a:avLst>
          </a:prstGeom>
          <a:gradFill rotWithShape="1">
            <a:gsLst>
              <a:gs pos="0">
                <a:srgbClr val="FFFFFF"/>
              </a:gs>
              <a:gs pos="100000">
                <a:srgbClr val="FFFF00"/>
              </a:gs>
            </a:gsLst>
            <a:path path="shape">
              <a:fillToRect l="50000" t="50000" r="50000" b="50000"/>
            </a:path>
          </a:gradFill>
          <a:ln w="28575" cap="sq" algn="ctr">
            <a:solidFill>
              <a:srgbClr val="FF9900"/>
            </a:solidFill>
            <a:miter lim="800000"/>
            <a:headEnd/>
            <a:tailEnd/>
          </a:ln>
        </p:spPr>
        <p:txBody>
          <a:bodyPr wrap="none" anchor="ctr"/>
          <a:lstStyle/>
          <a:p>
            <a:pPr algn="ctr"/>
            <a:r>
              <a:rPr lang="ja-JP" altLang="en-US" sz="2400" dirty="0">
                <a:solidFill>
                  <a:srgbClr val="FF0000"/>
                </a:solidFill>
                <a:latin typeface="+mn-lt"/>
                <a:ea typeface="+mn-ea"/>
                <a:cs typeface="Arial" charset="0"/>
              </a:rPr>
              <a:t>無 料</a:t>
            </a:r>
          </a:p>
        </p:txBody>
      </p:sp>
      <p:sp>
        <p:nvSpPr>
          <p:cNvPr id="1643545" name="AutoShape 25"/>
          <p:cNvSpPr>
            <a:spLocks noChangeArrowheads="1"/>
          </p:cNvSpPr>
          <p:nvPr/>
        </p:nvSpPr>
        <p:spPr bwMode="auto">
          <a:xfrm>
            <a:off x="6507163" y="5049838"/>
            <a:ext cx="2024062" cy="944562"/>
          </a:xfrm>
          <a:prstGeom prst="star16">
            <a:avLst>
              <a:gd name="adj" fmla="val 37500"/>
            </a:avLst>
          </a:prstGeom>
          <a:gradFill rotWithShape="1">
            <a:gsLst>
              <a:gs pos="0">
                <a:srgbClr val="FFFFFF"/>
              </a:gs>
              <a:gs pos="100000">
                <a:srgbClr val="FFFF00"/>
              </a:gs>
            </a:gsLst>
            <a:path path="shape">
              <a:fillToRect l="50000" t="50000" r="50000" b="50000"/>
            </a:path>
          </a:gradFill>
          <a:ln w="28575" cap="sq" algn="ctr">
            <a:solidFill>
              <a:srgbClr val="FF9900"/>
            </a:solidFill>
            <a:miter lim="800000"/>
            <a:headEnd/>
            <a:tailEnd/>
          </a:ln>
        </p:spPr>
        <p:txBody>
          <a:bodyPr wrap="none" anchor="ctr"/>
          <a:lstStyle/>
          <a:p>
            <a:pPr algn="ctr">
              <a:lnSpc>
                <a:spcPct val="90000"/>
              </a:lnSpc>
            </a:pPr>
            <a:r>
              <a:rPr lang="ja-JP" altLang="en-US" sz="2000" dirty="0">
                <a:solidFill>
                  <a:srgbClr val="FF0000"/>
                </a:solidFill>
                <a:latin typeface="+mn-lt"/>
                <a:ea typeface="+mn-ea"/>
                <a:cs typeface="Arial" charset="0"/>
              </a:rPr>
              <a:t>広告収入</a:t>
            </a:r>
          </a:p>
        </p:txBody>
      </p:sp>
    </p:spTree>
    <p:extLst>
      <p:ext uri="{BB962C8B-B14F-4D97-AF65-F5344CB8AC3E}">
        <p14:creationId xmlns:p14="http://schemas.microsoft.com/office/powerpoint/2010/main" val="160268079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643544"/>
                                        </p:tgtEl>
                                        <p:attrNameLst>
                                          <p:attrName>style.visibility</p:attrName>
                                        </p:attrNameLst>
                                      </p:cBhvr>
                                      <p:to>
                                        <p:strVal val="visible"/>
                                      </p:to>
                                    </p:set>
                                    <p:anim calcmode="lin" valueType="num">
                                      <p:cBhvr>
                                        <p:cTn id="35" dur="500" fill="hold"/>
                                        <p:tgtEl>
                                          <p:spTgt spid="1643544"/>
                                        </p:tgtEl>
                                        <p:attrNameLst>
                                          <p:attrName>ppt_w</p:attrName>
                                        </p:attrNameLst>
                                      </p:cBhvr>
                                      <p:tavLst>
                                        <p:tav tm="0">
                                          <p:val>
                                            <p:fltVal val="0"/>
                                          </p:val>
                                        </p:tav>
                                        <p:tav tm="100000">
                                          <p:val>
                                            <p:strVal val="#ppt_w"/>
                                          </p:val>
                                        </p:tav>
                                      </p:tavLst>
                                    </p:anim>
                                    <p:anim calcmode="lin" valueType="num">
                                      <p:cBhvr>
                                        <p:cTn id="36" dur="500" fill="hold"/>
                                        <p:tgtEl>
                                          <p:spTgt spid="1643544"/>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643545"/>
                                        </p:tgtEl>
                                        <p:attrNameLst>
                                          <p:attrName>style.visibility</p:attrName>
                                        </p:attrNameLst>
                                      </p:cBhvr>
                                      <p:to>
                                        <p:strVal val="visible"/>
                                      </p:to>
                                    </p:set>
                                    <p:anim calcmode="lin" valueType="num">
                                      <p:cBhvr>
                                        <p:cTn id="41" dur="500" fill="hold"/>
                                        <p:tgtEl>
                                          <p:spTgt spid="1643545"/>
                                        </p:tgtEl>
                                        <p:attrNameLst>
                                          <p:attrName>ppt_w</p:attrName>
                                        </p:attrNameLst>
                                      </p:cBhvr>
                                      <p:tavLst>
                                        <p:tav tm="0">
                                          <p:val>
                                            <p:fltVal val="0"/>
                                          </p:val>
                                        </p:tav>
                                        <p:tav tm="100000">
                                          <p:val>
                                            <p:strVal val="#ppt_w"/>
                                          </p:val>
                                        </p:tav>
                                      </p:tavLst>
                                    </p:anim>
                                    <p:anim calcmode="lin" valueType="num">
                                      <p:cBhvr>
                                        <p:cTn id="42" dur="500" fill="hold"/>
                                        <p:tgtEl>
                                          <p:spTgt spid="16435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544" grpId="0" animBg="1"/>
      <p:bldP spid="164354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角丸四角形 3"/>
          <p:cNvSpPr/>
          <p:nvPr/>
        </p:nvSpPr>
        <p:spPr bwMode="auto">
          <a:xfrm>
            <a:off x="791579" y="3562937"/>
            <a:ext cx="7555163" cy="836712"/>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a:ln>
                  <a:noFill/>
                </a:ln>
                <a:solidFill>
                  <a:schemeClr val="bg1"/>
                </a:solidFill>
                <a:effectLst/>
                <a:latin typeface="+mn-lt"/>
                <a:ea typeface="+mn-ea"/>
              </a:rPr>
              <a:t>「デバイスとサービスの会社を目指す」</a:t>
            </a:r>
            <a:endParaRPr kumimoji="0" lang="en-US" altLang="ja-JP" sz="2000" b="0" i="0" u="none" strike="noStrike" cap="none" normalizeH="0" dirty="0">
              <a:ln>
                <a:noFill/>
              </a:ln>
              <a:solidFill>
                <a:schemeClr val="bg1"/>
              </a:solidFill>
              <a:effectLst/>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dirty="0">
                <a:solidFill>
                  <a:schemeClr val="bg1"/>
                </a:solidFill>
                <a:latin typeface="+mn-lt"/>
                <a:ea typeface="+mn-ea"/>
              </a:rPr>
              <a:t>→</a:t>
            </a:r>
            <a:r>
              <a:rPr kumimoji="0" lang="ja-JP" altLang="en-US" sz="2000" b="0" i="0" u="none" strike="noStrike" cap="none" normalizeH="0" dirty="0">
                <a:ln>
                  <a:noFill/>
                </a:ln>
                <a:solidFill>
                  <a:schemeClr val="bg1"/>
                </a:solidFill>
                <a:effectLst/>
                <a:latin typeface="+mn-lt"/>
                <a:ea typeface="+mn-ea"/>
              </a:rPr>
              <a:t>ソフト会社のままでは</a:t>
            </a:r>
            <a:r>
              <a:rPr kumimoji="0" lang="en-US" altLang="ja-JP" sz="2000" b="0" i="0" u="none" strike="noStrike" cap="none" normalizeH="0" dirty="0">
                <a:ln>
                  <a:noFill/>
                </a:ln>
                <a:solidFill>
                  <a:schemeClr val="bg1"/>
                </a:solidFill>
                <a:effectLst/>
                <a:latin typeface="+mn-lt"/>
                <a:ea typeface="+mn-ea"/>
              </a:rPr>
              <a:t>Apple/Google</a:t>
            </a:r>
            <a:r>
              <a:rPr kumimoji="0" lang="ja-JP" altLang="en-US" sz="2000" b="0" i="0" u="none" strike="noStrike" cap="none" normalizeH="0" dirty="0">
                <a:ln>
                  <a:noFill/>
                </a:ln>
                <a:solidFill>
                  <a:schemeClr val="bg1"/>
                </a:solidFill>
                <a:effectLst/>
                <a:latin typeface="+mn-lt"/>
                <a:ea typeface="+mn-ea"/>
              </a:rPr>
              <a:t>と闘えない</a:t>
            </a:r>
          </a:p>
        </p:txBody>
      </p:sp>
      <p:sp>
        <p:nvSpPr>
          <p:cNvPr id="6" name="角丸四角形 5"/>
          <p:cNvSpPr/>
          <p:nvPr/>
        </p:nvSpPr>
        <p:spPr bwMode="auto">
          <a:xfrm>
            <a:off x="780326" y="467928"/>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2008</a:t>
            </a:r>
            <a:endParaRPr kumimoji="0" lang="ja-JP" altLang="en-US" sz="2400" b="0" i="0" u="none" strike="noStrike" cap="none" normalizeH="0" dirty="0">
              <a:ln>
                <a:noFill/>
              </a:ln>
              <a:solidFill>
                <a:schemeClr val="bg1"/>
              </a:solidFill>
              <a:effectLst/>
              <a:latin typeface="+mn-lt"/>
              <a:ea typeface="+mn-ea"/>
            </a:endParaRPr>
          </a:p>
        </p:txBody>
      </p:sp>
      <p:sp>
        <p:nvSpPr>
          <p:cNvPr id="7" name="角丸四角形 6"/>
          <p:cNvSpPr/>
          <p:nvPr/>
        </p:nvSpPr>
        <p:spPr bwMode="auto">
          <a:xfrm>
            <a:off x="2767387" y="467928"/>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Yahoo</a:t>
            </a:r>
            <a:r>
              <a:rPr kumimoji="0" lang="en-US" altLang="ja-JP" sz="2400" dirty="0">
                <a:solidFill>
                  <a:schemeClr val="bg1"/>
                </a:solidFill>
                <a:latin typeface="+mn-lt"/>
                <a:ea typeface="+mn-ea"/>
              </a:rPr>
              <a:t>!</a:t>
            </a:r>
            <a:r>
              <a:rPr kumimoji="0" lang="ja-JP" altLang="en-US" sz="2400" dirty="0">
                <a:solidFill>
                  <a:schemeClr val="bg1"/>
                </a:solidFill>
                <a:latin typeface="+mn-lt"/>
                <a:ea typeface="+mn-ea"/>
              </a:rPr>
              <a:t>買収提案</a:t>
            </a:r>
            <a:endParaRPr kumimoji="0" lang="ja-JP" altLang="en-US" sz="2400" b="0" i="0" u="none" strike="noStrike" cap="none" normalizeH="0" dirty="0">
              <a:ln>
                <a:noFill/>
              </a:ln>
              <a:solidFill>
                <a:schemeClr val="bg1"/>
              </a:solidFill>
              <a:effectLst/>
              <a:latin typeface="+mn-lt"/>
              <a:ea typeface="+mn-ea"/>
            </a:endParaRPr>
          </a:p>
        </p:txBody>
      </p:sp>
      <p:sp>
        <p:nvSpPr>
          <p:cNvPr id="8" name="角丸四角形 7"/>
          <p:cNvSpPr/>
          <p:nvPr/>
        </p:nvSpPr>
        <p:spPr bwMode="auto">
          <a:xfrm>
            <a:off x="780326" y="989937"/>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2009</a:t>
            </a:r>
            <a:endParaRPr kumimoji="0" lang="ja-JP" altLang="en-US" sz="2400" b="0" i="0" u="none" strike="noStrike" cap="none" normalizeH="0" dirty="0">
              <a:ln>
                <a:noFill/>
              </a:ln>
              <a:solidFill>
                <a:schemeClr val="bg1"/>
              </a:solidFill>
              <a:effectLst/>
              <a:latin typeface="+mn-lt"/>
              <a:ea typeface="+mn-ea"/>
            </a:endParaRPr>
          </a:p>
        </p:txBody>
      </p:sp>
      <p:sp>
        <p:nvSpPr>
          <p:cNvPr id="9" name="角丸四角形 8"/>
          <p:cNvSpPr/>
          <p:nvPr/>
        </p:nvSpPr>
        <p:spPr bwMode="auto">
          <a:xfrm>
            <a:off x="2767387" y="989937"/>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Yahoo</a:t>
            </a:r>
            <a:r>
              <a:rPr kumimoji="0" lang="en-US" altLang="ja-JP" sz="2400" dirty="0">
                <a:solidFill>
                  <a:schemeClr val="bg1"/>
                </a:solidFill>
                <a:latin typeface="+mn-lt"/>
                <a:ea typeface="+mn-ea"/>
              </a:rPr>
              <a:t>!</a:t>
            </a:r>
            <a:r>
              <a:rPr kumimoji="0" lang="ja-JP" altLang="en-US" sz="2400" dirty="0">
                <a:solidFill>
                  <a:schemeClr val="bg1"/>
                </a:solidFill>
                <a:latin typeface="+mn-lt"/>
                <a:ea typeface="+mn-ea"/>
              </a:rPr>
              <a:t>と提携</a:t>
            </a:r>
            <a:endParaRPr kumimoji="0" lang="ja-JP" altLang="en-US" sz="2400" b="0" i="0" u="none" strike="noStrike" cap="none" normalizeH="0" dirty="0">
              <a:ln>
                <a:noFill/>
              </a:ln>
              <a:solidFill>
                <a:schemeClr val="bg1"/>
              </a:solidFill>
              <a:effectLst/>
              <a:latin typeface="+mn-lt"/>
              <a:ea typeface="+mn-ea"/>
            </a:endParaRPr>
          </a:p>
        </p:txBody>
      </p:sp>
      <p:sp>
        <p:nvSpPr>
          <p:cNvPr id="10" name="角丸四角形 9"/>
          <p:cNvSpPr/>
          <p:nvPr/>
        </p:nvSpPr>
        <p:spPr bwMode="auto">
          <a:xfrm>
            <a:off x="780326" y="1991005"/>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2011</a:t>
            </a:r>
            <a:endParaRPr kumimoji="0" lang="ja-JP" altLang="en-US" sz="2400" b="0" i="0" u="none" strike="noStrike" cap="none" normalizeH="0" dirty="0">
              <a:ln>
                <a:noFill/>
              </a:ln>
              <a:solidFill>
                <a:schemeClr val="bg1"/>
              </a:solidFill>
              <a:effectLst/>
              <a:latin typeface="+mn-lt"/>
              <a:ea typeface="+mn-ea"/>
            </a:endParaRPr>
          </a:p>
        </p:txBody>
      </p:sp>
      <p:sp>
        <p:nvSpPr>
          <p:cNvPr id="11" name="角丸四角形 10"/>
          <p:cNvSpPr/>
          <p:nvPr/>
        </p:nvSpPr>
        <p:spPr bwMode="auto">
          <a:xfrm>
            <a:off x="2767387" y="1991005"/>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Windows</a:t>
            </a:r>
            <a:r>
              <a:rPr kumimoji="0" lang="ja-JP" altLang="en-US" sz="2400" b="0" i="0" u="none" strike="noStrike" cap="none" normalizeH="0" dirty="0">
                <a:ln>
                  <a:noFill/>
                </a:ln>
                <a:solidFill>
                  <a:schemeClr val="bg1"/>
                </a:solidFill>
                <a:effectLst/>
                <a:latin typeface="+mn-lt"/>
                <a:ea typeface="+mn-ea"/>
              </a:rPr>
              <a:t>の</a:t>
            </a:r>
            <a:r>
              <a:rPr kumimoji="0" lang="en-US" altLang="ja-JP" sz="2400" b="0" i="0" u="none" strike="noStrike" cap="none" normalizeH="0" dirty="0">
                <a:ln>
                  <a:noFill/>
                </a:ln>
                <a:solidFill>
                  <a:schemeClr val="bg1"/>
                </a:solidFill>
                <a:effectLst/>
                <a:latin typeface="+mn-lt"/>
                <a:ea typeface="+mn-ea"/>
              </a:rPr>
              <a:t>ARM</a:t>
            </a:r>
            <a:r>
              <a:rPr kumimoji="0" lang="ja-JP" altLang="en-US" sz="2400" dirty="0">
                <a:solidFill>
                  <a:schemeClr val="bg1"/>
                </a:solidFill>
                <a:latin typeface="+mn-lt"/>
                <a:ea typeface="+mn-ea"/>
              </a:rPr>
              <a:t>サポートを発表</a:t>
            </a:r>
            <a:endParaRPr kumimoji="0" lang="ja-JP" altLang="en-US" sz="2400" b="0" i="0" u="none" strike="noStrike" cap="none" normalizeH="0" dirty="0">
              <a:ln>
                <a:noFill/>
              </a:ln>
              <a:solidFill>
                <a:schemeClr val="bg1"/>
              </a:solidFill>
              <a:effectLst/>
              <a:latin typeface="+mn-lt"/>
              <a:ea typeface="+mn-ea"/>
            </a:endParaRPr>
          </a:p>
        </p:txBody>
      </p:sp>
      <p:sp>
        <p:nvSpPr>
          <p:cNvPr id="12" name="角丸四角形 11"/>
          <p:cNvSpPr/>
          <p:nvPr/>
        </p:nvSpPr>
        <p:spPr bwMode="auto">
          <a:xfrm>
            <a:off x="780326" y="2495061"/>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2012</a:t>
            </a:r>
            <a:endParaRPr kumimoji="0" lang="ja-JP" altLang="en-US" sz="2400" b="0" i="0" u="none" strike="noStrike" cap="none" normalizeH="0" dirty="0">
              <a:ln>
                <a:noFill/>
              </a:ln>
              <a:solidFill>
                <a:schemeClr val="bg1"/>
              </a:solidFill>
              <a:effectLst/>
              <a:latin typeface="+mn-lt"/>
              <a:ea typeface="+mn-ea"/>
            </a:endParaRPr>
          </a:p>
        </p:txBody>
      </p:sp>
      <p:sp>
        <p:nvSpPr>
          <p:cNvPr id="13" name="角丸四角形 12"/>
          <p:cNvSpPr/>
          <p:nvPr/>
        </p:nvSpPr>
        <p:spPr bwMode="auto">
          <a:xfrm>
            <a:off x="2767387" y="2492431"/>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Windows8, RT, Surface</a:t>
            </a:r>
            <a:r>
              <a:rPr kumimoji="0" lang="ja-JP" altLang="en-US" sz="2400" b="0" i="0" u="none" strike="noStrike" cap="none" normalizeH="0" dirty="0">
                <a:ln>
                  <a:noFill/>
                </a:ln>
                <a:solidFill>
                  <a:schemeClr val="bg1"/>
                </a:solidFill>
                <a:effectLst/>
                <a:latin typeface="+mn-lt"/>
                <a:ea typeface="+mn-ea"/>
              </a:rPr>
              <a:t>出荷開始</a:t>
            </a:r>
          </a:p>
        </p:txBody>
      </p:sp>
      <p:sp>
        <p:nvSpPr>
          <p:cNvPr id="14" name="角丸四角形 13"/>
          <p:cNvSpPr/>
          <p:nvPr/>
        </p:nvSpPr>
        <p:spPr bwMode="auto">
          <a:xfrm>
            <a:off x="780326" y="3014161"/>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2013</a:t>
            </a:r>
            <a:endParaRPr kumimoji="0" lang="ja-JP" altLang="en-US" sz="2400" b="0" i="0" u="none" strike="noStrike" cap="none" normalizeH="0" dirty="0">
              <a:ln>
                <a:noFill/>
              </a:ln>
              <a:solidFill>
                <a:schemeClr val="bg1"/>
              </a:solidFill>
              <a:effectLst/>
              <a:latin typeface="+mn-lt"/>
              <a:ea typeface="+mn-ea"/>
            </a:endParaRPr>
          </a:p>
        </p:txBody>
      </p:sp>
      <p:sp>
        <p:nvSpPr>
          <p:cNvPr id="15" name="角丸四角形 14"/>
          <p:cNvSpPr/>
          <p:nvPr/>
        </p:nvSpPr>
        <p:spPr bwMode="auto">
          <a:xfrm>
            <a:off x="2767387" y="3014161"/>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a:ln>
                  <a:noFill/>
                </a:ln>
                <a:solidFill>
                  <a:schemeClr val="bg1"/>
                </a:solidFill>
                <a:effectLst/>
                <a:latin typeface="+mn-lt"/>
                <a:ea typeface="+mn-ea"/>
              </a:rPr>
              <a:t>組織改革</a:t>
            </a:r>
            <a:r>
              <a:rPr kumimoji="0" lang="en-US" altLang="ja-JP" sz="2400" b="0" i="0" u="none" strike="noStrike" cap="none" normalizeH="0" dirty="0">
                <a:ln>
                  <a:noFill/>
                </a:ln>
                <a:solidFill>
                  <a:schemeClr val="bg1"/>
                </a:solidFill>
                <a:effectLst/>
                <a:latin typeface="+mn-lt"/>
                <a:ea typeface="+mn-ea"/>
              </a:rPr>
              <a:t>,</a:t>
            </a:r>
            <a:r>
              <a:rPr kumimoji="0" lang="ja-JP" altLang="en-US" sz="2400" dirty="0">
                <a:solidFill>
                  <a:schemeClr val="bg1"/>
                </a:solidFill>
                <a:latin typeface="+mn-lt"/>
                <a:ea typeface="+mn-ea"/>
              </a:rPr>
              <a:t> バルマーの引退発表</a:t>
            </a:r>
            <a:endParaRPr kumimoji="0" lang="ja-JP" altLang="en-US" sz="2400" b="0" i="0" u="none" strike="noStrike" cap="none" normalizeH="0" dirty="0">
              <a:ln>
                <a:noFill/>
              </a:ln>
              <a:solidFill>
                <a:schemeClr val="bg1"/>
              </a:solidFill>
              <a:effectLst/>
              <a:latin typeface="+mn-lt"/>
              <a:ea typeface="+mn-ea"/>
            </a:endParaRPr>
          </a:p>
        </p:txBody>
      </p:sp>
      <p:sp>
        <p:nvSpPr>
          <p:cNvPr id="16" name="角丸四角形 15"/>
          <p:cNvSpPr/>
          <p:nvPr/>
        </p:nvSpPr>
        <p:spPr bwMode="auto">
          <a:xfrm>
            <a:off x="780326" y="1493993"/>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2010</a:t>
            </a:r>
            <a:endParaRPr kumimoji="0" lang="ja-JP" altLang="en-US" sz="2400" b="0" i="0" u="none" strike="noStrike" cap="none" normalizeH="0" dirty="0">
              <a:ln>
                <a:noFill/>
              </a:ln>
              <a:solidFill>
                <a:schemeClr val="bg1"/>
              </a:solidFill>
              <a:effectLst/>
              <a:latin typeface="+mn-lt"/>
              <a:ea typeface="+mn-ea"/>
            </a:endParaRPr>
          </a:p>
        </p:txBody>
      </p:sp>
      <p:sp>
        <p:nvSpPr>
          <p:cNvPr id="17" name="角丸四角形 16"/>
          <p:cNvSpPr/>
          <p:nvPr/>
        </p:nvSpPr>
        <p:spPr bwMode="auto">
          <a:xfrm>
            <a:off x="2767387" y="1493993"/>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Azure</a:t>
            </a:r>
            <a:r>
              <a:rPr kumimoji="0" lang="ja-JP" altLang="en-US" sz="2400" b="0" i="0" u="none" strike="noStrike" cap="none" normalizeH="0" dirty="0">
                <a:ln>
                  <a:noFill/>
                </a:ln>
                <a:solidFill>
                  <a:schemeClr val="bg1"/>
                </a:solidFill>
                <a:effectLst/>
                <a:latin typeface="+mn-lt"/>
                <a:ea typeface="+mn-ea"/>
              </a:rPr>
              <a:t>サービス開始</a:t>
            </a:r>
          </a:p>
        </p:txBody>
      </p:sp>
      <p:sp>
        <p:nvSpPr>
          <p:cNvPr id="18" name="角丸四角形 17"/>
          <p:cNvSpPr/>
          <p:nvPr/>
        </p:nvSpPr>
        <p:spPr bwMode="auto">
          <a:xfrm>
            <a:off x="779681" y="4500376"/>
            <a:ext cx="1908000" cy="432000"/>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2013</a:t>
            </a:r>
            <a:endParaRPr kumimoji="0" lang="ja-JP" altLang="en-US" sz="2400" b="0" i="0" u="none" strike="noStrike" cap="none" normalizeH="0" dirty="0">
              <a:ln>
                <a:noFill/>
              </a:ln>
              <a:solidFill>
                <a:schemeClr val="bg1"/>
              </a:solidFill>
              <a:effectLst/>
              <a:latin typeface="+mn-lt"/>
              <a:ea typeface="+mn-ea"/>
            </a:endParaRPr>
          </a:p>
        </p:txBody>
      </p:sp>
      <p:sp>
        <p:nvSpPr>
          <p:cNvPr id="19" name="角丸四角形 18"/>
          <p:cNvSpPr/>
          <p:nvPr/>
        </p:nvSpPr>
        <p:spPr bwMode="auto">
          <a:xfrm>
            <a:off x="2766742" y="4500376"/>
            <a:ext cx="5580000" cy="432000"/>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Nokia</a:t>
            </a:r>
            <a:r>
              <a:rPr kumimoji="0" lang="ja-JP" altLang="en-US" sz="2400" b="0" i="0" u="none" strike="noStrike" cap="none" normalizeH="0" dirty="0">
                <a:ln>
                  <a:noFill/>
                </a:ln>
                <a:solidFill>
                  <a:schemeClr val="bg1"/>
                </a:solidFill>
                <a:effectLst/>
                <a:latin typeface="+mn-lt"/>
                <a:ea typeface="+mn-ea"/>
              </a:rPr>
              <a:t>の携帯事業を買収</a:t>
            </a:r>
          </a:p>
        </p:txBody>
      </p:sp>
      <p:sp>
        <p:nvSpPr>
          <p:cNvPr id="20" name="角丸四角形 19"/>
          <p:cNvSpPr/>
          <p:nvPr/>
        </p:nvSpPr>
        <p:spPr bwMode="auto">
          <a:xfrm>
            <a:off x="779681" y="5033199"/>
            <a:ext cx="1908000" cy="393044"/>
          </a:xfrm>
          <a:prstGeom prst="roundRect">
            <a:avLst>
              <a:gd name="adj" fmla="val 0"/>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a:ln>
                  <a:noFill/>
                </a:ln>
                <a:solidFill>
                  <a:schemeClr val="bg1"/>
                </a:solidFill>
                <a:effectLst/>
                <a:latin typeface="+mn-lt"/>
                <a:ea typeface="+mn-ea"/>
              </a:rPr>
              <a:t>2014</a:t>
            </a:r>
            <a:endParaRPr kumimoji="0" lang="ja-JP" altLang="en-US" sz="2400" b="0" i="0" u="none" strike="noStrike" cap="none" normalizeH="0" dirty="0">
              <a:ln>
                <a:noFill/>
              </a:ln>
              <a:solidFill>
                <a:schemeClr val="bg1"/>
              </a:solidFill>
              <a:effectLst/>
              <a:latin typeface="+mn-lt"/>
              <a:ea typeface="+mn-ea"/>
            </a:endParaRPr>
          </a:p>
        </p:txBody>
      </p:sp>
      <p:sp>
        <p:nvSpPr>
          <p:cNvPr id="21" name="角丸四角形 20"/>
          <p:cNvSpPr/>
          <p:nvPr/>
        </p:nvSpPr>
        <p:spPr bwMode="auto">
          <a:xfrm>
            <a:off x="2766742" y="5033199"/>
            <a:ext cx="5580000" cy="393044"/>
          </a:xfrm>
          <a:prstGeom prst="roundRect">
            <a:avLst>
              <a:gd name="adj" fmla="val 0"/>
            </a:avLst>
          </a:prstGeom>
          <a:solidFill>
            <a:srgbClr val="4168A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2400" dirty="0">
                <a:solidFill>
                  <a:schemeClr val="bg1"/>
                </a:solidFill>
              </a:rPr>
              <a:t>新</a:t>
            </a:r>
            <a:r>
              <a:rPr kumimoji="0" lang="en-US" altLang="ja-JP" sz="2400" dirty="0">
                <a:solidFill>
                  <a:schemeClr val="bg1"/>
                </a:solidFill>
              </a:rPr>
              <a:t>CEO</a:t>
            </a:r>
            <a:r>
              <a:rPr kumimoji="0" lang="ja-JP" altLang="en-US" sz="2400" dirty="0">
                <a:solidFill>
                  <a:schemeClr val="bg1"/>
                </a:solidFill>
              </a:rPr>
              <a:t>にサティア・ナデラを指名</a:t>
            </a:r>
            <a:endParaRPr kumimoji="0" lang="ja-JP" altLang="en-US" sz="2400" b="0" i="0" u="none" strike="noStrike" cap="none" normalizeH="0" dirty="0">
              <a:ln>
                <a:noFill/>
              </a:ln>
              <a:solidFill>
                <a:schemeClr val="bg1"/>
              </a:solidFill>
              <a:effectLst/>
              <a:latin typeface="+mn-lt"/>
              <a:ea typeface="+mn-ea"/>
            </a:endParaRPr>
          </a:p>
        </p:txBody>
      </p:sp>
      <p:sp>
        <p:nvSpPr>
          <p:cNvPr id="22" name="角丸四角形 21"/>
          <p:cNvSpPr/>
          <p:nvPr/>
        </p:nvSpPr>
        <p:spPr bwMode="auto">
          <a:xfrm>
            <a:off x="791579" y="5530881"/>
            <a:ext cx="7555163" cy="836712"/>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2000" dirty="0">
                <a:solidFill>
                  <a:schemeClr val="bg1"/>
                </a:solidFill>
              </a:rPr>
              <a:t>「プロダクティビティソリューション」と「プラットフォーム」の</a:t>
            </a:r>
            <a:r>
              <a:rPr kumimoji="0" lang="en-US" altLang="ja-JP" sz="2000" dirty="0">
                <a:solidFill>
                  <a:schemeClr val="bg1"/>
                </a:solidFill>
              </a:rPr>
              <a:t>2</a:t>
            </a:r>
            <a:r>
              <a:rPr kumimoji="0" lang="ja-JP" altLang="en-US" sz="2000" dirty="0">
                <a:solidFill>
                  <a:schemeClr val="bg1"/>
                </a:solidFill>
              </a:rPr>
              <a:t>つが</a:t>
            </a:r>
            <a:endParaRPr kumimoji="0" lang="en-US" altLang="ja-JP" sz="2000" dirty="0">
              <a:solidFill>
                <a:schemeClr val="bg1"/>
              </a:solidFill>
            </a:endParaRPr>
          </a:p>
          <a:p>
            <a:pPr algn="ctr" defTabSz="914400" fontAlgn="base">
              <a:spcBef>
                <a:spcPct val="20000"/>
              </a:spcBef>
              <a:spcAft>
                <a:spcPct val="0"/>
              </a:spcAft>
            </a:pPr>
            <a:r>
              <a:rPr kumimoji="0" lang="ja-JP" altLang="en-US" sz="2000" dirty="0">
                <a:solidFill>
                  <a:schemeClr val="bg1"/>
                </a:solidFill>
              </a:rPr>
              <a:t>マイクロソフトの新たなコア </a:t>
            </a:r>
            <a:r>
              <a:rPr kumimoji="0" lang="en-US" altLang="ja-JP" sz="2000" dirty="0">
                <a:solidFill>
                  <a:schemeClr val="bg1"/>
                </a:solidFill>
              </a:rPr>
              <a:t>(2014.10)</a:t>
            </a:r>
            <a:endParaRPr kumimoji="0" lang="ja-JP" altLang="en-US" sz="2000" b="0"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20316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0-#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0-#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0-#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0-#ppt_w/2"/>
                                          </p:val>
                                        </p:tav>
                                        <p:tav tm="100000">
                                          <p:val>
                                            <p:strVal val="#ppt_x"/>
                                          </p:val>
                                        </p:tav>
                                      </p:tavLst>
                                    </p:anim>
                                    <p:anim calcmode="lin" valueType="num">
                                      <p:cBhvr additive="base">
                                        <p:cTn id="68" dur="500" fill="hold"/>
                                        <p:tgtEl>
                                          <p:spTgt spid="18"/>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additive="base">
                                        <p:cTn id="71" dur="500" fill="hold"/>
                                        <p:tgtEl>
                                          <p:spTgt spid="19"/>
                                        </p:tgtEl>
                                        <p:attrNameLst>
                                          <p:attrName>ppt_x</p:attrName>
                                        </p:attrNameLst>
                                      </p:cBhvr>
                                      <p:tavLst>
                                        <p:tav tm="0">
                                          <p:val>
                                            <p:strVal val="0-#ppt_w/2"/>
                                          </p:val>
                                        </p:tav>
                                        <p:tav tm="100000">
                                          <p:val>
                                            <p:strVal val="#ppt_x"/>
                                          </p:val>
                                        </p:tav>
                                      </p:tavLst>
                                    </p:anim>
                                    <p:anim calcmode="lin" valueType="num">
                                      <p:cBhvr additive="base">
                                        <p:cTn id="7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0-#ppt_w/2"/>
                                          </p:val>
                                        </p:tav>
                                        <p:tav tm="100000">
                                          <p:val>
                                            <p:strVal val="#ppt_x"/>
                                          </p:val>
                                        </p:tav>
                                      </p:tavLst>
                                    </p:anim>
                                    <p:anim calcmode="lin" valueType="num">
                                      <p:cBhvr additive="base">
                                        <p:cTn id="78" dur="500" fill="hold"/>
                                        <p:tgtEl>
                                          <p:spTgt spid="20"/>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0-#ppt_w/2"/>
                                          </p:val>
                                        </p:tav>
                                        <p:tav tm="100000">
                                          <p:val>
                                            <p:strVal val="#ppt_x"/>
                                          </p:val>
                                        </p:tav>
                                      </p:tavLst>
                                    </p:anim>
                                    <p:anim calcmode="lin" valueType="num">
                                      <p:cBhvr additive="base">
                                        <p:cTn id="8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latin typeface="+mn-lt"/>
                <a:ea typeface="+mn-ea"/>
              </a:rPr>
              <a:t>Microsoft</a:t>
            </a:r>
            <a:r>
              <a:rPr kumimoji="1" lang="ja-JP" altLang="en-US" dirty="0">
                <a:latin typeface="+mn-lt"/>
                <a:ea typeface="+mn-ea"/>
              </a:rPr>
              <a:t>の新戦略</a:t>
            </a:r>
          </a:p>
        </p:txBody>
      </p:sp>
      <p:sp>
        <p:nvSpPr>
          <p:cNvPr id="4" name="正方形/長方形 3"/>
          <p:cNvSpPr/>
          <p:nvPr/>
        </p:nvSpPr>
        <p:spPr bwMode="auto">
          <a:xfrm>
            <a:off x="2668431" y="4768526"/>
            <a:ext cx="5704507" cy="42342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latin typeface="+mn-lt"/>
                <a:ea typeface="+mn-ea"/>
              </a:rPr>
              <a:t>Microsoft</a:t>
            </a:r>
            <a:r>
              <a:rPr kumimoji="0" lang="ja-JP" altLang="en-US" sz="2000" dirty="0">
                <a:solidFill>
                  <a:schemeClr val="bg1"/>
                </a:solidFill>
                <a:latin typeface="+mn-lt"/>
                <a:ea typeface="+mn-ea"/>
              </a:rPr>
              <a:t>技術の</a:t>
            </a:r>
            <a:r>
              <a:rPr kumimoji="0" lang="ja-JP" altLang="en-US" sz="2000" dirty="0">
                <a:solidFill>
                  <a:schemeClr val="bg1"/>
                </a:solidFill>
              </a:rPr>
              <a:t>オープンソース化 </a:t>
            </a:r>
            <a:r>
              <a:rPr kumimoji="0" lang="en-US" altLang="ja-JP" dirty="0">
                <a:solidFill>
                  <a:schemeClr val="bg1"/>
                </a:solidFill>
              </a:rPr>
              <a:t>(</a:t>
            </a:r>
            <a:r>
              <a:rPr kumimoji="0" lang="en-US" altLang="ja-JP" dirty="0" err="1">
                <a:solidFill>
                  <a:schemeClr val="bg1"/>
                </a:solidFill>
              </a:rPr>
              <a:t>.Net</a:t>
            </a:r>
            <a:r>
              <a:rPr kumimoji="0" lang="en-US" altLang="ja-JP" dirty="0">
                <a:solidFill>
                  <a:schemeClr val="bg1"/>
                </a:solidFill>
              </a:rPr>
              <a:t>,</a:t>
            </a:r>
            <a:r>
              <a:rPr kumimoji="0" lang="ja-JP" altLang="en-US" dirty="0">
                <a:solidFill>
                  <a:schemeClr val="bg1"/>
                </a:solidFill>
              </a:rPr>
              <a:t> </a:t>
            </a:r>
            <a:r>
              <a:rPr kumimoji="0" lang="en-US" altLang="ja-JP" dirty="0" err="1">
                <a:solidFill>
                  <a:schemeClr val="bg1"/>
                </a:solidFill>
              </a:rPr>
              <a:t>VisualStudio</a:t>
            </a:r>
            <a:r>
              <a:rPr kumimoji="0" lang="en-US" altLang="ja-JP" dirty="0">
                <a:solidFill>
                  <a:schemeClr val="bg1"/>
                </a:solidFill>
              </a:rPr>
              <a:t>)</a:t>
            </a:r>
            <a:endParaRPr kumimoji="0" lang="en-US" altLang="ja-JP" sz="2000" dirty="0">
              <a:solidFill>
                <a:schemeClr val="bg1"/>
              </a:solidFill>
              <a:latin typeface="+mn-lt"/>
              <a:ea typeface="+mn-ea"/>
            </a:endParaRPr>
          </a:p>
        </p:txBody>
      </p:sp>
      <p:sp>
        <p:nvSpPr>
          <p:cNvPr id="6" name="正方形/長方形 5"/>
          <p:cNvSpPr/>
          <p:nvPr/>
        </p:nvSpPr>
        <p:spPr bwMode="auto">
          <a:xfrm>
            <a:off x="2668431" y="3265538"/>
            <a:ext cx="5704507" cy="42342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rPr>
              <a:t>Active</a:t>
            </a:r>
            <a:r>
              <a:rPr kumimoji="0" lang="ja-JP" altLang="en-US" sz="2000" dirty="0">
                <a:solidFill>
                  <a:schemeClr val="bg1"/>
                </a:solidFill>
              </a:rPr>
              <a:t> </a:t>
            </a:r>
            <a:r>
              <a:rPr kumimoji="0" lang="en-US" altLang="ja-JP" sz="2000" dirty="0">
                <a:solidFill>
                  <a:schemeClr val="bg1"/>
                </a:solidFill>
              </a:rPr>
              <a:t>Directory</a:t>
            </a:r>
          </a:p>
        </p:txBody>
      </p:sp>
      <p:sp>
        <p:nvSpPr>
          <p:cNvPr id="8" name="正方形/長方形 7"/>
          <p:cNvSpPr/>
          <p:nvPr/>
        </p:nvSpPr>
        <p:spPr bwMode="auto">
          <a:xfrm>
            <a:off x="2668433" y="2249988"/>
            <a:ext cx="5704507" cy="42342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2000" dirty="0">
                <a:solidFill>
                  <a:schemeClr val="bg1"/>
                </a:solidFill>
                <a:latin typeface="+mn-lt"/>
                <a:ea typeface="+mn-ea"/>
              </a:rPr>
              <a:t>クラウドへのシフト</a:t>
            </a:r>
            <a:endParaRPr kumimoji="0" lang="en-US" altLang="ja-JP" sz="2000" dirty="0">
              <a:solidFill>
                <a:schemeClr val="bg1"/>
              </a:solidFill>
              <a:latin typeface="+mn-lt"/>
              <a:ea typeface="+mn-ea"/>
            </a:endParaRPr>
          </a:p>
        </p:txBody>
      </p:sp>
      <p:sp>
        <p:nvSpPr>
          <p:cNvPr id="10" name="正方形/長方形 9"/>
          <p:cNvSpPr/>
          <p:nvPr/>
        </p:nvSpPr>
        <p:spPr bwMode="auto">
          <a:xfrm>
            <a:off x="2669281" y="1757138"/>
            <a:ext cx="5704507" cy="42342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2000" dirty="0">
                <a:solidFill>
                  <a:schemeClr val="bg1"/>
                </a:solidFill>
                <a:latin typeface="+mn-lt"/>
                <a:ea typeface="+mn-ea"/>
              </a:rPr>
              <a:t>ハードウェア事業の強化 </a:t>
            </a:r>
            <a:r>
              <a:rPr kumimoji="0" lang="en-US" altLang="ja-JP" sz="2000" dirty="0">
                <a:solidFill>
                  <a:schemeClr val="bg1"/>
                </a:solidFill>
                <a:latin typeface="+mn-lt"/>
                <a:ea typeface="+mn-ea"/>
              </a:rPr>
              <a:t>(Surface,</a:t>
            </a:r>
            <a:r>
              <a:rPr kumimoji="0" lang="ja-JP" altLang="en-US" sz="2000" dirty="0">
                <a:solidFill>
                  <a:schemeClr val="bg1"/>
                </a:solidFill>
                <a:latin typeface="+mn-lt"/>
                <a:ea typeface="+mn-ea"/>
              </a:rPr>
              <a:t> </a:t>
            </a:r>
            <a:r>
              <a:rPr kumimoji="0" lang="en-US" altLang="ja-JP" sz="2000" dirty="0" smtClean="0">
                <a:solidFill>
                  <a:schemeClr val="bg1"/>
                </a:solidFill>
                <a:latin typeface="+mn-lt"/>
                <a:ea typeface="+mn-ea"/>
              </a:rPr>
              <a:t>Xbox, Mobile)</a:t>
            </a:r>
            <a:endParaRPr kumimoji="0" lang="en-US" altLang="ja-JP" sz="2000" dirty="0">
              <a:solidFill>
                <a:schemeClr val="bg1"/>
              </a:solidFill>
              <a:latin typeface="+mn-lt"/>
              <a:ea typeface="+mn-ea"/>
            </a:endParaRPr>
          </a:p>
        </p:txBody>
      </p:sp>
      <p:sp>
        <p:nvSpPr>
          <p:cNvPr id="12" name="正方形/長方形 11"/>
          <p:cNvSpPr/>
          <p:nvPr/>
        </p:nvSpPr>
        <p:spPr bwMode="auto">
          <a:xfrm>
            <a:off x="2669281" y="1266183"/>
            <a:ext cx="5704507" cy="42342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rPr>
              <a:t>Windows</a:t>
            </a:r>
            <a:r>
              <a:rPr kumimoji="0" lang="ja-JP" altLang="en-US" sz="2000" dirty="0">
                <a:solidFill>
                  <a:schemeClr val="bg1"/>
                </a:solidFill>
              </a:rPr>
              <a:t>の無償化 </a:t>
            </a:r>
            <a:r>
              <a:rPr kumimoji="0" lang="en-US" altLang="ja-JP" sz="1400" dirty="0">
                <a:solidFill>
                  <a:schemeClr val="bg1"/>
                </a:solidFill>
              </a:rPr>
              <a:t>(</a:t>
            </a:r>
            <a:r>
              <a:rPr kumimoji="0" lang="ja-JP" altLang="en-US" sz="1400" dirty="0">
                <a:solidFill>
                  <a:schemeClr val="bg1"/>
                </a:solidFill>
              </a:rPr>
              <a:t>小型デバイス</a:t>
            </a:r>
            <a:r>
              <a:rPr kumimoji="0" lang="en-US" altLang="ja-JP" sz="1400" dirty="0">
                <a:solidFill>
                  <a:schemeClr val="bg1"/>
                </a:solidFill>
              </a:rPr>
              <a:t>,</a:t>
            </a:r>
            <a:r>
              <a:rPr kumimoji="0" lang="ja-JP" altLang="en-US" sz="1400" dirty="0">
                <a:solidFill>
                  <a:schemeClr val="bg1"/>
                </a:solidFill>
              </a:rPr>
              <a:t> </a:t>
            </a:r>
            <a:r>
              <a:rPr kumimoji="0" lang="en-US" altLang="ja-JP" sz="1400" dirty="0">
                <a:solidFill>
                  <a:schemeClr val="bg1"/>
                </a:solidFill>
              </a:rPr>
              <a:t>Win10</a:t>
            </a:r>
            <a:r>
              <a:rPr kumimoji="0" lang="ja-JP" altLang="en-US" sz="1400" dirty="0">
                <a:solidFill>
                  <a:schemeClr val="bg1"/>
                </a:solidFill>
              </a:rPr>
              <a:t>アップグレード</a:t>
            </a:r>
            <a:r>
              <a:rPr kumimoji="0" lang="en-US" altLang="ja-JP" sz="1400" dirty="0">
                <a:solidFill>
                  <a:schemeClr val="bg1"/>
                </a:solidFill>
              </a:rPr>
              <a:t>)</a:t>
            </a:r>
            <a:endParaRPr kumimoji="0" lang="en-US" altLang="ja-JP" sz="2000" dirty="0">
              <a:solidFill>
                <a:schemeClr val="bg1"/>
              </a:solidFill>
            </a:endParaRPr>
          </a:p>
        </p:txBody>
      </p:sp>
      <p:sp>
        <p:nvSpPr>
          <p:cNvPr id="16" name="正方形/長方形 15"/>
          <p:cNvSpPr/>
          <p:nvPr/>
        </p:nvSpPr>
        <p:spPr bwMode="auto">
          <a:xfrm>
            <a:off x="2668431" y="3770456"/>
            <a:ext cx="5704507" cy="42342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rPr>
              <a:t>Microsoft</a:t>
            </a:r>
            <a:r>
              <a:rPr kumimoji="0" lang="ja-JP" altLang="en-US" sz="2000" dirty="0">
                <a:solidFill>
                  <a:schemeClr val="bg1"/>
                </a:solidFill>
              </a:rPr>
              <a:t>の強みを生かしたクラウドサービス</a:t>
            </a:r>
            <a:endParaRPr kumimoji="0" lang="en-US" altLang="ja-JP" sz="2000" dirty="0">
              <a:solidFill>
                <a:schemeClr val="bg1"/>
              </a:solidFill>
            </a:endParaRPr>
          </a:p>
        </p:txBody>
      </p:sp>
      <p:sp>
        <p:nvSpPr>
          <p:cNvPr id="18" name="正方形/長方形 17"/>
          <p:cNvSpPr/>
          <p:nvPr/>
        </p:nvSpPr>
        <p:spPr bwMode="auto">
          <a:xfrm>
            <a:off x="2668431" y="2760620"/>
            <a:ext cx="5704507" cy="423428"/>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latin typeface="+mn-lt"/>
                <a:ea typeface="+mn-ea"/>
              </a:rPr>
              <a:t>Office </a:t>
            </a:r>
            <a:r>
              <a:rPr kumimoji="0" lang="en-US" altLang="ja-JP" dirty="0">
                <a:solidFill>
                  <a:schemeClr val="bg1"/>
                </a:solidFill>
                <a:latin typeface="+mn-lt"/>
                <a:ea typeface="+mn-ea"/>
              </a:rPr>
              <a:t>(Office365</a:t>
            </a:r>
            <a:r>
              <a:rPr kumimoji="0" lang="en-US" altLang="ja-JP" dirty="0">
                <a:solidFill>
                  <a:schemeClr val="bg1"/>
                </a:solidFill>
              </a:rPr>
              <a:t>,</a:t>
            </a:r>
            <a:r>
              <a:rPr kumimoji="0" lang="ja-JP" altLang="en-US" dirty="0">
                <a:solidFill>
                  <a:schemeClr val="bg1"/>
                </a:solidFill>
              </a:rPr>
              <a:t> </a:t>
            </a:r>
            <a:r>
              <a:rPr kumimoji="0" lang="ja-JP" altLang="en-US" dirty="0">
                <a:solidFill>
                  <a:schemeClr val="bg1"/>
                </a:solidFill>
                <a:latin typeface="+mn-lt"/>
                <a:ea typeface="+mn-ea"/>
              </a:rPr>
              <a:t>マルチデバイス対応</a:t>
            </a:r>
            <a:r>
              <a:rPr kumimoji="0" lang="en-US" altLang="ja-JP" dirty="0">
                <a:solidFill>
                  <a:schemeClr val="bg1"/>
                </a:solidFill>
                <a:latin typeface="+mn-lt"/>
                <a:ea typeface="+mn-ea"/>
              </a:rPr>
              <a:t>)</a:t>
            </a:r>
            <a:endParaRPr kumimoji="0" lang="en-US" altLang="ja-JP" sz="2000" dirty="0">
              <a:solidFill>
                <a:schemeClr val="bg1"/>
              </a:solidFill>
              <a:latin typeface="+mn-lt"/>
              <a:ea typeface="+mn-ea"/>
            </a:endParaRPr>
          </a:p>
        </p:txBody>
      </p:sp>
      <p:sp>
        <p:nvSpPr>
          <p:cNvPr id="26" name="正方形/長方形 25"/>
          <p:cNvSpPr/>
          <p:nvPr/>
        </p:nvSpPr>
        <p:spPr bwMode="auto">
          <a:xfrm>
            <a:off x="570881" y="1266183"/>
            <a:ext cx="2038865" cy="1420448"/>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1600" dirty="0">
                <a:solidFill>
                  <a:schemeClr val="bg1"/>
                </a:solidFill>
              </a:rPr>
              <a:t>ビジネスモデル</a:t>
            </a:r>
          </a:p>
        </p:txBody>
      </p:sp>
      <p:sp>
        <p:nvSpPr>
          <p:cNvPr id="27" name="正方形/長方形 26"/>
          <p:cNvSpPr/>
          <p:nvPr/>
        </p:nvSpPr>
        <p:spPr bwMode="auto">
          <a:xfrm>
            <a:off x="570882" y="2760620"/>
            <a:ext cx="2038864" cy="1433264"/>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en-US" sz="1600" dirty="0">
                <a:solidFill>
                  <a:schemeClr val="bg1"/>
                </a:solidFill>
              </a:rPr>
              <a:t>新たな差別化</a:t>
            </a:r>
            <a:endParaRPr kumimoji="0" lang="en-US" altLang="ja-JP" sz="1600" dirty="0">
              <a:solidFill>
                <a:schemeClr val="bg1"/>
              </a:solidFill>
            </a:endParaRPr>
          </a:p>
          <a:p>
            <a:pPr algn="ctr" defTabSz="914400" fontAlgn="base">
              <a:spcBef>
                <a:spcPct val="20000"/>
              </a:spcBef>
              <a:spcAft>
                <a:spcPct val="0"/>
              </a:spcAft>
            </a:pPr>
            <a:r>
              <a:rPr kumimoji="0" lang="ja-JP" altLang="en-US" sz="1600" dirty="0">
                <a:solidFill>
                  <a:schemeClr val="bg1"/>
                </a:solidFill>
              </a:rPr>
              <a:t>ポイント</a:t>
            </a:r>
            <a:endParaRPr kumimoji="0" lang="en-US" altLang="ja-JP" sz="1600" dirty="0">
              <a:solidFill>
                <a:schemeClr val="bg1"/>
              </a:solidFill>
            </a:endParaRPr>
          </a:p>
        </p:txBody>
      </p:sp>
      <p:sp>
        <p:nvSpPr>
          <p:cNvPr id="32" name="正方形/長方形 31"/>
          <p:cNvSpPr/>
          <p:nvPr/>
        </p:nvSpPr>
        <p:spPr bwMode="auto">
          <a:xfrm>
            <a:off x="570882" y="4267873"/>
            <a:ext cx="2038865" cy="1427991"/>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n-lt"/>
                <a:ea typeface="+mn-ea"/>
              </a:rPr>
              <a:t>オープン化</a:t>
            </a:r>
          </a:p>
        </p:txBody>
      </p:sp>
      <p:sp>
        <p:nvSpPr>
          <p:cNvPr id="36" name="正方形/長方形 35"/>
          <p:cNvSpPr/>
          <p:nvPr/>
        </p:nvSpPr>
        <p:spPr bwMode="auto">
          <a:xfrm>
            <a:off x="2667582" y="5272436"/>
            <a:ext cx="5704507" cy="42342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rPr>
              <a:t>Azure</a:t>
            </a:r>
            <a:r>
              <a:rPr kumimoji="0" lang="ja-JP" altLang="en-US" sz="2000" dirty="0" err="1">
                <a:solidFill>
                  <a:schemeClr val="bg1"/>
                </a:solidFill>
              </a:rPr>
              <a:t>での</a:t>
            </a:r>
            <a:r>
              <a:rPr kumimoji="0" lang="en-US" altLang="ja-JP" sz="2000" dirty="0">
                <a:solidFill>
                  <a:schemeClr val="bg1"/>
                </a:solidFill>
              </a:rPr>
              <a:t>OSS</a:t>
            </a:r>
            <a:r>
              <a:rPr kumimoji="0" lang="ja-JP" altLang="en-US" sz="2000" dirty="0">
                <a:solidFill>
                  <a:schemeClr val="bg1"/>
                </a:solidFill>
              </a:rPr>
              <a:t>サポート </a:t>
            </a:r>
            <a:r>
              <a:rPr kumimoji="0" lang="en-US" altLang="ja-JP" sz="2000" dirty="0">
                <a:solidFill>
                  <a:schemeClr val="bg1"/>
                </a:solidFill>
              </a:rPr>
              <a:t>(Linux,</a:t>
            </a:r>
            <a:r>
              <a:rPr kumimoji="0" lang="ja-JP" altLang="en-US" sz="2000" dirty="0">
                <a:solidFill>
                  <a:schemeClr val="bg1"/>
                </a:solidFill>
              </a:rPr>
              <a:t> </a:t>
            </a:r>
            <a:r>
              <a:rPr kumimoji="0" lang="en-US" altLang="ja-JP" sz="2000" dirty="0">
                <a:solidFill>
                  <a:schemeClr val="bg1"/>
                </a:solidFill>
              </a:rPr>
              <a:t>Hadoop, Docker)</a:t>
            </a:r>
            <a:endParaRPr kumimoji="0" lang="en-US" altLang="ja-JP" sz="2000" dirty="0">
              <a:solidFill>
                <a:schemeClr val="bg1"/>
              </a:solidFill>
              <a:latin typeface="+mn-lt"/>
              <a:ea typeface="+mn-ea"/>
            </a:endParaRPr>
          </a:p>
        </p:txBody>
      </p:sp>
      <p:sp>
        <p:nvSpPr>
          <p:cNvPr id="41" name="正方形/長方形 40"/>
          <p:cNvSpPr/>
          <p:nvPr/>
        </p:nvSpPr>
        <p:spPr bwMode="auto">
          <a:xfrm>
            <a:off x="2667581" y="4267873"/>
            <a:ext cx="5704507" cy="423428"/>
          </a:xfrm>
          <a:prstGeom prst="rect">
            <a:avLst/>
          </a:prstGeom>
          <a:solidFill>
            <a:schemeClr val="accent3"/>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en-US" altLang="ja-JP" sz="2000" dirty="0">
                <a:solidFill>
                  <a:schemeClr val="bg1"/>
                </a:solidFill>
                <a:latin typeface="+mn-lt"/>
                <a:ea typeface="+mn-ea"/>
              </a:rPr>
              <a:t>Linux</a:t>
            </a:r>
            <a:r>
              <a:rPr kumimoji="0" lang="ja-JP" altLang="en-US" sz="2000" dirty="0">
                <a:solidFill>
                  <a:schemeClr val="bg1"/>
                </a:solidFill>
                <a:latin typeface="+mn-lt"/>
                <a:ea typeface="+mn-ea"/>
              </a:rPr>
              <a:t>との歴史的和解</a:t>
            </a:r>
            <a:endParaRPr kumimoji="0" lang="en-US" altLang="ja-JP" sz="2000" dirty="0">
              <a:solidFill>
                <a:schemeClr val="bg1"/>
              </a:solidFill>
              <a:latin typeface="+mn-lt"/>
              <a:ea typeface="+mn-ea"/>
            </a:endParaRPr>
          </a:p>
        </p:txBody>
      </p:sp>
      <p:sp>
        <p:nvSpPr>
          <p:cNvPr id="15" name="正方形/長方形 14"/>
          <p:cNvSpPr/>
          <p:nvPr/>
        </p:nvSpPr>
        <p:spPr bwMode="auto">
          <a:xfrm>
            <a:off x="570880" y="5769853"/>
            <a:ext cx="2038865" cy="430971"/>
          </a:xfrm>
          <a:prstGeom prst="rect">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dirty="0" smtClean="0">
                <a:ln>
                  <a:noFill/>
                </a:ln>
                <a:solidFill>
                  <a:schemeClr val="bg1"/>
                </a:solidFill>
                <a:effectLst/>
                <a:latin typeface="+mn-lt"/>
                <a:ea typeface="+mn-ea"/>
              </a:rPr>
              <a:t>Windows</a:t>
            </a:r>
          </a:p>
        </p:txBody>
      </p:sp>
      <p:sp>
        <p:nvSpPr>
          <p:cNvPr id="17" name="正方形/長方形 16"/>
          <p:cNvSpPr/>
          <p:nvPr/>
        </p:nvSpPr>
        <p:spPr bwMode="auto">
          <a:xfrm>
            <a:off x="2667581" y="5765503"/>
            <a:ext cx="5704507" cy="423428"/>
          </a:xfrm>
          <a:prstGeom prst="rect">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spcBef>
                <a:spcPct val="20000"/>
              </a:spcBef>
            </a:pPr>
            <a:r>
              <a:rPr kumimoji="0" lang="ja-JP" altLang="en-US" sz="2000" dirty="0" smtClean="0">
                <a:solidFill>
                  <a:schemeClr val="bg1"/>
                </a:solidFill>
              </a:rPr>
              <a:t>サーバーからモバイル</a:t>
            </a:r>
            <a:r>
              <a:rPr kumimoji="0" lang="en-US" altLang="ja-JP" sz="2000" dirty="0" smtClean="0">
                <a:solidFill>
                  <a:schemeClr val="bg1"/>
                </a:solidFill>
              </a:rPr>
              <a:t>/</a:t>
            </a:r>
            <a:r>
              <a:rPr kumimoji="0" lang="ja-JP" altLang="en-US" sz="2000" dirty="0" smtClean="0">
                <a:solidFill>
                  <a:schemeClr val="bg1"/>
                </a:solidFill>
              </a:rPr>
              <a:t>ゲームまでを統合</a:t>
            </a:r>
            <a:endParaRPr kumimoji="0" lang="en-US" altLang="ja-JP" sz="2000" dirty="0">
              <a:solidFill>
                <a:schemeClr val="bg1"/>
              </a:solidFill>
              <a:latin typeface="+mn-lt"/>
              <a:ea typeface="+mn-ea"/>
            </a:endParaRPr>
          </a:p>
        </p:txBody>
      </p:sp>
    </p:spTree>
    <p:extLst>
      <p:ext uri="{BB962C8B-B14F-4D97-AF65-F5344CB8AC3E}">
        <p14:creationId xmlns:p14="http://schemas.microsoft.com/office/powerpoint/2010/main" val="119201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Win32</a:t>
            </a:r>
            <a:r>
              <a:rPr kumimoji="1" lang="ja-JP" altLang="en-US" dirty="0"/>
              <a:t>アプリが動く</a:t>
            </a:r>
            <a:r>
              <a:rPr kumimoji="1" lang="en-US" altLang="ja-JP" dirty="0"/>
              <a:t>ARM</a:t>
            </a:r>
            <a:r>
              <a:rPr kumimoji="1" lang="ja-JP" altLang="en-US" dirty="0"/>
              <a:t>版</a:t>
            </a:r>
            <a:r>
              <a:rPr kumimoji="1" lang="en-US" altLang="ja-JP" dirty="0"/>
              <a:t>Windows10</a:t>
            </a:r>
            <a:r>
              <a:rPr kumimoji="1" lang="ja-JP" altLang="en-US" dirty="0"/>
              <a:t>を発表</a:t>
            </a:r>
            <a:r>
              <a:rPr kumimoji="1" lang="en-US" altLang="ja-JP" dirty="0"/>
              <a:t> (2016.12)</a:t>
            </a:r>
            <a:endParaRPr kumimoji="1" lang="ja-JP" altLang="en-US" dirty="0"/>
          </a:p>
        </p:txBody>
      </p:sp>
      <p:sp>
        <p:nvSpPr>
          <p:cNvPr id="5" name="正方形/長方形 4"/>
          <p:cNvSpPr/>
          <p:nvPr/>
        </p:nvSpPr>
        <p:spPr>
          <a:xfrm>
            <a:off x="502920" y="4162618"/>
            <a:ext cx="252679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Intel</a:t>
            </a: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02920" y="3368614"/>
            <a:ext cx="252679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0292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36398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222504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310890" y="4162618"/>
            <a:ext cx="252679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ARM</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310890" y="3368614"/>
            <a:ext cx="252679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WindowsRT</a:t>
            </a: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331089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4171950" y="2574610"/>
            <a:ext cx="80467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WindowsRT</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5033010" y="2574610"/>
            <a:ext cx="80467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WindowsRT</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6118860" y="4162618"/>
            <a:ext cx="2526792" cy="726948"/>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ARM</a:t>
            </a: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6118860" y="3368614"/>
            <a:ext cx="2526792" cy="726948"/>
          </a:xfrm>
          <a:prstGeom prst="rect">
            <a:avLst/>
          </a:prstGeom>
          <a:solidFill>
            <a:schemeClr val="accent5">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a:solidFill>
                <a:srgbClr val="FFFFFF"/>
              </a:solidFill>
              <a:latin typeface="ＭＳ Ｐゴシック"/>
              <a:ea typeface="ＭＳ Ｐゴシック"/>
              <a:cs typeface="ＭＳ Ｐゴシック"/>
            </a:endParaRPr>
          </a:p>
          <a:p>
            <a:pPr algn="ctr"/>
            <a:r>
              <a:rPr kumimoji="1" lang="en-US" altLang="ja-JP" sz="1200">
                <a:solidFill>
                  <a:srgbClr val="FFFFFF"/>
                </a:solidFill>
                <a:latin typeface="ＭＳ Ｐゴシック"/>
                <a:ea typeface="ＭＳ Ｐゴシック"/>
                <a:cs typeface="ＭＳ Ｐゴシック"/>
              </a:rPr>
              <a:t>ARM</a:t>
            </a:r>
            <a:r>
              <a:rPr kumimoji="1" lang="ja-JP" altLang="en-US" sz="1200">
                <a:solidFill>
                  <a:srgbClr val="FFFFFF"/>
                </a:solidFill>
                <a:latin typeface="ＭＳ Ｐゴシック"/>
                <a:ea typeface="ＭＳ Ｐゴシック"/>
                <a:cs typeface="ＭＳ Ｐゴシック"/>
              </a:rPr>
              <a:t>版</a:t>
            </a:r>
            <a:r>
              <a:rPr kumimoji="1" lang="en-US" altLang="ja-JP" sz="1200">
                <a:solidFill>
                  <a:srgbClr val="FFFFFF"/>
                </a:solidFill>
                <a:latin typeface="ＭＳ Ｐゴシック"/>
                <a:ea typeface="ＭＳ Ｐゴシック"/>
                <a:cs typeface="ＭＳ Ｐゴシック"/>
              </a:rPr>
              <a:t>Windows10</a:t>
            </a:r>
          </a:p>
        </p:txBody>
      </p:sp>
      <p:sp>
        <p:nvSpPr>
          <p:cNvPr id="17" name="正方形/長方形 16"/>
          <p:cNvSpPr/>
          <p:nvPr/>
        </p:nvSpPr>
        <p:spPr>
          <a:xfrm>
            <a:off x="611886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979920" y="2574610"/>
            <a:ext cx="804672" cy="72694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7840980" y="2574610"/>
            <a:ext cx="804672" cy="726948"/>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WindowsRT</a:t>
            </a:r>
            <a:r>
              <a:rPr kumimoji="1" lang="ja-JP" altLang="en-US" sz="1200">
                <a:solidFill>
                  <a:srgbClr val="FFFFFF"/>
                </a:solidFill>
                <a:latin typeface="ＭＳ Ｐゴシック"/>
                <a:ea typeface="ＭＳ Ｐゴシック"/>
                <a:cs typeface="ＭＳ Ｐゴシック"/>
              </a:rPr>
              <a:t>アプリ</a:t>
            </a:r>
            <a:endParaRPr kumimoji="1" lang="ja-JP" altLang="en-US" sz="1200" dirty="0">
              <a:solidFill>
                <a:srgbClr val="FFFFFF"/>
              </a:solidFill>
              <a:latin typeface="ＭＳ Ｐゴシック"/>
              <a:ea typeface="ＭＳ Ｐゴシック"/>
              <a:cs typeface="ＭＳ Ｐゴシック"/>
            </a:endParaRPr>
          </a:p>
        </p:txBody>
      </p:sp>
      <p:sp>
        <p:nvSpPr>
          <p:cNvPr id="20" name="矢印: 下カーブ 19"/>
          <p:cNvSpPr/>
          <p:nvPr/>
        </p:nvSpPr>
        <p:spPr>
          <a:xfrm>
            <a:off x="2589085" y="2088316"/>
            <a:ext cx="1223963" cy="375804"/>
          </a:xfrm>
          <a:prstGeom prst="curvedDownArrow">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乗算記号 20"/>
          <p:cNvSpPr/>
          <p:nvPr/>
        </p:nvSpPr>
        <p:spPr>
          <a:xfrm>
            <a:off x="3297936" y="2531176"/>
            <a:ext cx="845820" cy="845820"/>
          </a:xfrm>
          <a:prstGeom prst="mathMultiply">
            <a:avLst>
              <a:gd name="adj1" fmla="val 11628"/>
            </a:avLst>
          </a:prstGeom>
          <a:solidFill>
            <a:srgbClr val="C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6165342" y="3445211"/>
            <a:ext cx="1619250" cy="246303"/>
          </a:xfrm>
          <a:prstGeom prst="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Intel</a:t>
            </a:r>
            <a:r>
              <a:rPr kumimoji="1" lang="ja-JP" altLang="en-US" sz="1200">
                <a:solidFill>
                  <a:srgbClr val="FFFFFF"/>
                </a:solidFill>
                <a:latin typeface="ＭＳ Ｐゴシック"/>
                <a:ea typeface="ＭＳ Ｐゴシック"/>
                <a:cs typeface="ＭＳ Ｐゴシック"/>
              </a:rPr>
              <a:t>エミュレータ</a:t>
            </a:r>
            <a:endParaRPr kumimoji="1" lang="ja-JP" altLang="en-US" sz="1200" dirty="0">
              <a:solidFill>
                <a:srgbClr val="FFFFFF"/>
              </a:solidFill>
              <a:latin typeface="ＭＳ Ｐゴシック"/>
              <a:ea typeface="ＭＳ Ｐゴシック"/>
              <a:cs typeface="ＭＳ Ｐゴシック"/>
            </a:endParaRPr>
          </a:p>
        </p:txBody>
      </p:sp>
      <p:sp>
        <p:nvSpPr>
          <p:cNvPr id="23" name="矢印: 下カーブ 22"/>
          <p:cNvSpPr/>
          <p:nvPr/>
        </p:nvSpPr>
        <p:spPr>
          <a:xfrm>
            <a:off x="1200150" y="1392334"/>
            <a:ext cx="7200900" cy="1059456"/>
          </a:xfrm>
          <a:prstGeom prst="curvedDownArrow">
            <a:avLst>
              <a:gd name="adj1" fmla="val 277305"/>
              <a:gd name="adj2" fmla="val 209207"/>
              <a:gd name="adj3" fmla="val 29866"/>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502920" y="5279523"/>
            <a:ext cx="8142732" cy="726948"/>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Ｑｕａｌｃｏｍ</a:t>
            </a:r>
            <a:r>
              <a:rPr kumimoji="1" lang="en-US" altLang="ja-JP" sz="2000" dirty="0">
                <a:solidFill>
                  <a:srgbClr val="FFFFFF"/>
                </a:solidFill>
                <a:latin typeface="ＭＳ Ｐゴシック"/>
                <a:ea typeface="ＭＳ Ｐゴシック"/>
                <a:cs typeface="ＭＳ Ｐゴシック"/>
              </a:rPr>
              <a:t>m</a:t>
            </a:r>
            <a:r>
              <a:rPr kumimoji="1" lang="ja-JP" altLang="en-US" sz="2000" dirty="0">
                <a:solidFill>
                  <a:srgbClr val="FFFFFF"/>
                </a:solidFill>
                <a:latin typeface="ＭＳ Ｐゴシック"/>
                <a:ea typeface="ＭＳ Ｐゴシック"/>
                <a:cs typeface="ＭＳ Ｐゴシック"/>
              </a:rPr>
              <a:t>と共同で</a:t>
            </a:r>
            <a:r>
              <a:rPr kumimoji="1" lang="en-US" altLang="ja-JP" sz="2000" dirty="0">
                <a:solidFill>
                  <a:srgbClr val="FFFFFF"/>
                </a:solidFill>
                <a:latin typeface="ＭＳ Ｐゴシック"/>
                <a:ea typeface="ＭＳ Ｐゴシック"/>
                <a:cs typeface="ＭＳ Ｐゴシック"/>
              </a:rPr>
              <a:t>ARM</a:t>
            </a:r>
            <a:r>
              <a:rPr kumimoji="1" lang="ja-JP" altLang="en-US" sz="2000" dirty="0">
                <a:solidFill>
                  <a:srgbClr val="FFFFFF"/>
                </a:solidFill>
                <a:latin typeface="ＭＳ Ｐゴシック"/>
                <a:ea typeface="ＭＳ Ｐゴシック"/>
                <a:cs typeface="ＭＳ Ｐゴシック"/>
              </a:rPr>
              <a:t>ベースの</a:t>
            </a:r>
            <a:r>
              <a:rPr kumimoji="1" lang="en-US" altLang="ja-JP" sz="2000" dirty="0">
                <a:solidFill>
                  <a:srgbClr val="FFFFFF"/>
                </a:solidFill>
                <a:latin typeface="ＭＳ Ｐゴシック"/>
                <a:ea typeface="ＭＳ Ｐゴシック"/>
                <a:cs typeface="ＭＳ Ｐゴシック"/>
              </a:rPr>
              <a:t>PC/</a:t>
            </a:r>
            <a:r>
              <a:rPr kumimoji="1" lang="ja-JP" altLang="en-US" sz="2000" dirty="0">
                <a:solidFill>
                  <a:srgbClr val="FFFFFF"/>
                </a:solidFill>
                <a:latin typeface="ＭＳ Ｐゴシック"/>
                <a:ea typeface="ＭＳ Ｐゴシック"/>
                <a:cs typeface="ＭＳ Ｐゴシック"/>
              </a:rPr>
              <a:t>サーバーを開発</a:t>
            </a:r>
          </a:p>
        </p:txBody>
      </p:sp>
    </p:spTree>
    <p:extLst>
      <p:ext uri="{BB962C8B-B14F-4D97-AF65-F5344CB8AC3E}">
        <p14:creationId xmlns:p14="http://schemas.microsoft.com/office/powerpoint/2010/main" val="209375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left)">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500" fill="hold"/>
                                        <p:tgtEl>
                                          <p:spTgt spid="17"/>
                                        </p:tgtEl>
                                        <p:attrNameLst>
                                          <p:attrName>ppt_w</p:attrName>
                                        </p:attrNameLst>
                                      </p:cBhvr>
                                      <p:tavLst>
                                        <p:tav tm="0">
                                          <p:val>
                                            <p:fltVal val="0"/>
                                          </p:val>
                                        </p:tav>
                                        <p:tav tm="100000">
                                          <p:val>
                                            <p:strVal val="#ppt_w"/>
                                          </p:val>
                                        </p:tav>
                                      </p:tavLst>
                                    </p:anim>
                                    <p:anim calcmode="lin" valueType="num">
                                      <p:cBhvr>
                                        <p:cTn id="77" dur="500" fill="hold"/>
                                        <p:tgtEl>
                                          <p:spTgt spid="17"/>
                                        </p:tgtEl>
                                        <p:attrNameLst>
                                          <p:attrName>ppt_h</p:attrName>
                                        </p:attrNameLst>
                                      </p:cBhvr>
                                      <p:tavLst>
                                        <p:tav tm="0">
                                          <p:val>
                                            <p:fltVal val="0"/>
                                          </p:val>
                                        </p:tav>
                                        <p:tav tm="100000">
                                          <p:val>
                                            <p:strVal val="#ppt_h"/>
                                          </p:val>
                                        </p:tav>
                                      </p:tavLst>
                                    </p:anim>
                                    <p:animEffect transition="in" filter="fade">
                                      <p:cBhvr>
                                        <p:cTn id="78" dur="500"/>
                                        <p:tgtEl>
                                          <p:spTgt spid="17"/>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 xmlns:a16="http://schemas.microsoft.com/office/drawing/2014/main" id="{F1C9488D-8E9D-4D3C-AB7C-45FA33856FB0}"/>
              </a:ext>
            </a:extLst>
          </p:cNvPr>
          <p:cNvSpPr>
            <a:spLocks noGrp="1"/>
          </p:cNvSpPr>
          <p:nvPr>
            <p:ph type="title"/>
          </p:nvPr>
        </p:nvSpPr>
        <p:spPr/>
        <p:txBody>
          <a:bodyPr/>
          <a:lstStyle/>
          <a:p>
            <a:r>
              <a:rPr kumimoji="1" lang="en-US" altLang="ja-JP"/>
              <a:t>Windows Phone</a:t>
            </a:r>
            <a:r>
              <a:rPr kumimoji="1" lang="ja-JP" altLang="en-US"/>
              <a:t>の開発が終了</a:t>
            </a:r>
            <a:r>
              <a:rPr kumimoji="1" lang="en-US" altLang="ja-JP"/>
              <a:t>?</a:t>
            </a:r>
            <a:endParaRPr kumimoji="1" lang="ja-JP" altLang="en-US"/>
          </a:p>
        </p:txBody>
      </p:sp>
      <p:pic>
        <p:nvPicPr>
          <p:cNvPr id="6" name="図 5">
            <a:extLst>
              <a:ext uri="{FF2B5EF4-FFF2-40B4-BE49-F238E27FC236}">
                <a16:creationId xmlns="" xmlns:a16="http://schemas.microsoft.com/office/drawing/2014/main" id="{77E0EBF7-9A67-4922-AB2E-C0B02552E7A2}"/>
              </a:ext>
            </a:extLst>
          </p:cNvPr>
          <p:cNvPicPr>
            <a:picLocks noChangeAspect="1"/>
          </p:cNvPicPr>
          <p:nvPr/>
        </p:nvPicPr>
        <p:blipFill>
          <a:blip r:embed="rId2"/>
          <a:stretch>
            <a:fillRect/>
          </a:stretch>
        </p:blipFill>
        <p:spPr>
          <a:xfrm>
            <a:off x="457199" y="966648"/>
            <a:ext cx="6632713" cy="5528105"/>
          </a:xfrm>
          <a:prstGeom prst="rect">
            <a:avLst/>
          </a:prstGeom>
          <a:ln>
            <a:solidFill>
              <a:schemeClr val="tx1">
                <a:lumMod val="50000"/>
                <a:lumOff val="50000"/>
              </a:schemeClr>
            </a:solidFill>
          </a:ln>
        </p:spPr>
      </p:pic>
      <p:pic>
        <p:nvPicPr>
          <p:cNvPr id="5" name="図 4">
            <a:extLst>
              <a:ext uri="{FF2B5EF4-FFF2-40B4-BE49-F238E27FC236}">
                <a16:creationId xmlns="" xmlns:a16="http://schemas.microsoft.com/office/drawing/2014/main" id="{F62116D4-404D-4E42-B3F0-B150AED90189}"/>
              </a:ext>
            </a:extLst>
          </p:cNvPr>
          <p:cNvPicPr>
            <a:picLocks noChangeAspect="1"/>
          </p:cNvPicPr>
          <p:nvPr/>
        </p:nvPicPr>
        <p:blipFill>
          <a:blip r:embed="rId3"/>
          <a:stretch>
            <a:fillRect/>
          </a:stretch>
        </p:blipFill>
        <p:spPr>
          <a:xfrm>
            <a:off x="2517913" y="860632"/>
            <a:ext cx="6380922" cy="4379852"/>
          </a:xfrm>
          <a:prstGeom prst="rect">
            <a:avLst/>
          </a:prstGeom>
          <a:ln>
            <a:solidFill>
              <a:schemeClr val="tx1">
                <a:lumMod val="50000"/>
                <a:lumOff val="50000"/>
              </a:schemeClr>
            </a:solidFill>
          </a:ln>
        </p:spPr>
      </p:pic>
    </p:spTree>
    <p:extLst>
      <p:ext uri="{BB962C8B-B14F-4D97-AF65-F5344CB8AC3E}">
        <p14:creationId xmlns:p14="http://schemas.microsoft.com/office/powerpoint/2010/main" val="251975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065" y="3401393"/>
            <a:ext cx="4638675" cy="981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 name="正方形/長方形 10"/>
          <p:cNvSpPr>
            <a:spLocks noChangeArrowheads="1"/>
          </p:cNvSpPr>
          <p:nvPr/>
        </p:nvSpPr>
        <p:spPr bwMode="auto">
          <a:xfrm>
            <a:off x="3735059" y="3829908"/>
            <a:ext cx="1601098" cy="711644"/>
          </a:xfrm>
          <a:prstGeom prst="rect">
            <a:avLst/>
          </a:prstGeom>
          <a:solidFill>
            <a:schemeClr val="accent4">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Windows Phone</a:t>
            </a:r>
          </a:p>
          <a:p>
            <a:pPr algn="ctr">
              <a:spcBef>
                <a:spcPct val="20000"/>
              </a:spcBef>
              <a:defRPr/>
            </a:pPr>
            <a:endParaRPr kumimoji="0" lang="ja-JP" altLang="en-US" sz="1400" dirty="0">
              <a:solidFill>
                <a:schemeClr val="bg1"/>
              </a:solidFill>
              <a:latin typeface="+mn-lt"/>
              <a:ea typeface="+mn-ea"/>
            </a:endParaRPr>
          </a:p>
        </p:txBody>
      </p:sp>
      <p:sp>
        <p:nvSpPr>
          <p:cNvPr id="68" name="正方形/長方形 10"/>
          <p:cNvSpPr>
            <a:spLocks noChangeArrowheads="1"/>
          </p:cNvSpPr>
          <p:nvPr/>
        </p:nvSpPr>
        <p:spPr bwMode="auto">
          <a:xfrm>
            <a:off x="5336156" y="3829818"/>
            <a:ext cx="1112464" cy="722946"/>
          </a:xfrm>
          <a:prstGeom prst="rect">
            <a:avLst/>
          </a:prstGeom>
          <a:solidFill>
            <a:schemeClr val="tx1"/>
          </a:solidFill>
          <a:ln w="38100" algn="ctr">
            <a:noFill/>
            <a:round/>
            <a:headEnd/>
            <a:tailEnd/>
          </a:ln>
        </p:spPr>
        <p:txBody>
          <a:bodyPr anchor="ctr"/>
          <a:lstStyle/>
          <a:p>
            <a:pPr algn="ctr">
              <a:spcBef>
                <a:spcPct val="20000"/>
              </a:spcBef>
              <a:defRPr/>
            </a:pPr>
            <a:r>
              <a:rPr kumimoji="0" lang="en-US" altLang="ja-JP" sz="1400" dirty="0">
                <a:solidFill>
                  <a:schemeClr val="bg1"/>
                </a:solidFill>
              </a:rPr>
              <a:t>Xbox OS</a:t>
            </a:r>
            <a:endParaRPr kumimoji="0" lang="en-US" altLang="ja-JP" sz="1400" dirty="0">
              <a:solidFill>
                <a:schemeClr val="bg1"/>
              </a:solidFill>
              <a:latin typeface="+mn-lt"/>
              <a:ea typeface="+mn-ea"/>
            </a:endParaRPr>
          </a:p>
          <a:p>
            <a:pPr algn="ctr">
              <a:spcBef>
                <a:spcPct val="20000"/>
              </a:spcBef>
              <a:defRPr/>
            </a:pPr>
            <a:endParaRPr kumimoji="0" lang="ja-JP" altLang="en-US" sz="1400" dirty="0">
              <a:solidFill>
                <a:schemeClr val="bg1"/>
              </a:solidFill>
              <a:latin typeface="+mn-lt"/>
              <a:ea typeface="+mn-ea"/>
            </a:endParaRPr>
          </a:p>
        </p:txBody>
      </p:sp>
      <p:sp>
        <p:nvSpPr>
          <p:cNvPr id="77" name="正方形/長方形 10"/>
          <p:cNvSpPr>
            <a:spLocks noChangeArrowheads="1"/>
          </p:cNvSpPr>
          <p:nvPr/>
        </p:nvSpPr>
        <p:spPr bwMode="auto">
          <a:xfrm>
            <a:off x="6448621" y="3829818"/>
            <a:ext cx="851657" cy="722946"/>
          </a:xfrm>
          <a:prstGeom prst="rect">
            <a:avLst/>
          </a:prstGeom>
          <a:solidFill>
            <a:schemeClr val="accent5">
              <a:lumMod val="7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t>
            </a:r>
          </a:p>
          <a:p>
            <a:pPr algn="ctr">
              <a:spcBef>
                <a:spcPct val="20000"/>
              </a:spcBef>
              <a:defRPr/>
            </a:pPr>
            <a:endParaRPr kumimoji="0" lang="ja-JP" altLang="en-US" sz="1400" dirty="0">
              <a:solidFill>
                <a:schemeClr val="bg1"/>
              </a:solidFill>
              <a:latin typeface="+mn-lt"/>
              <a:ea typeface="+mn-ea"/>
            </a:endParaRPr>
          </a:p>
        </p:txBody>
      </p:sp>
      <p:sp>
        <p:nvSpPr>
          <p:cNvPr id="47" name="正方形/長方形 46"/>
          <p:cNvSpPr>
            <a:spLocks noChangeArrowheads="1"/>
          </p:cNvSpPr>
          <p:nvPr/>
        </p:nvSpPr>
        <p:spPr bwMode="auto">
          <a:xfrm>
            <a:off x="467556" y="3829907"/>
            <a:ext cx="2132297" cy="717228"/>
          </a:xfrm>
          <a:prstGeom prst="rect">
            <a:avLst/>
          </a:prstGeom>
          <a:solidFill>
            <a:schemeClr val="accent1"/>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a:t>
            </a:r>
          </a:p>
          <a:p>
            <a:pPr algn="ctr">
              <a:spcBef>
                <a:spcPct val="20000"/>
              </a:spcBef>
              <a:defRPr/>
            </a:pPr>
            <a:endParaRPr kumimoji="0" lang="ja-JP" altLang="en-US" sz="1400" dirty="0">
              <a:solidFill>
                <a:schemeClr val="bg1"/>
              </a:solidFill>
              <a:latin typeface="+mn-lt"/>
              <a:ea typeface="+mn-ea"/>
            </a:endParaRPr>
          </a:p>
        </p:txBody>
      </p:sp>
      <p:sp>
        <p:nvSpPr>
          <p:cNvPr id="48" name="正方形/長方形 10"/>
          <p:cNvSpPr>
            <a:spLocks noChangeArrowheads="1"/>
          </p:cNvSpPr>
          <p:nvPr/>
        </p:nvSpPr>
        <p:spPr bwMode="auto">
          <a:xfrm>
            <a:off x="2599853" y="3829907"/>
            <a:ext cx="1135220" cy="717228"/>
          </a:xfrm>
          <a:prstGeom prst="rect">
            <a:avLst/>
          </a:prstGeom>
          <a:solidFill>
            <a:schemeClr val="accent4"/>
          </a:solidFill>
          <a:ln w="38100" algn="ctr">
            <a:noFill/>
            <a:round/>
            <a:headEnd/>
            <a:tailEnd/>
          </a:ln>
        </p:spPr>
        <p:txBody>
          <a:bodyPr anchor="ctr"/>
          <a:lstStyle/>
          <a:p>
            <a:pPr algn="ctr">
              <a:spcBef>
                <a:spcPct val="20000"/>
              </a:spcBef>
              <a:defRPr/>
            </a:pPr>
            <a:r>
              <a:rPr kumimoji="0" lang="en-US" altLang="ja-JP" sz="1400" dirty="0" err="1">
                <a:solidFill>
                  <a:schemeClr val="bg1"/>
                </a:solidFill>
                <a:latin typeface="+mn-lt"/>
                <a:ea typeface="+mn-ea"/>
              </a:rPr>
              <a:t>WindowsRT</a:t>
            </a:r>
            <a:endParaRPr kumimoji="0" lang="en-US" altLang="ja-JP" sz="1400" dirty="0">
              <a:solidFill>
                <a:schemeClr val="bg1"/>
              </a:solidFill>
              <a:latin typeface="+mn-lt"/>
              <a:ea typeface="+mn-ea"/>
            </a:endParaRPr>
          </a:p>
          <a:p>
            <a:pPr algn="ctr">
              <a:spcBef>
                <a:spcPct val="20000"/>
              </a:spcBef>
              <a:defRPr/>
            </a:pPr>
            <a:endParaRPr kumimoji="0" lang="ja-JP" altLang="en-US" sz="1400" dirty="0">
              <a:solidFill>
                <a:schemeClr val="bg1"/>
              </a:solidFill>
              <a:latin typeface="+mn-lt"/>
              <a:ea typeface="+mn-ea"/>
            </a:endParaRPr>
          </a:p>
        </p:txBody>
      </p:sp>
      <p:sp>
        <p:nvSpPr>
          <p:cNvPr id="66" name="正方形/長方形 10"/>
          <p:cNvSpPr>
            <a:spLocks noChangeArrowheads="1"/>
          </p:cNvSpPr>
          <p:nvPr/>
        </p:nvSpPr>
        <p:spPr bwMode="auto">
          <a:xfrm>
            <a:off x="550379" y="4228803"/>
            <a:ext cx="6657986" cy="220586"/>
          </a:xfrm>
          <a:prstGeom prst="rect">
            <a:avLst/>
          </a:prstGeom>
          <a:solidFill>
            <a:srgbClr val="C00000"/>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 Kernel</a:t>
            </a:r>
            <a:endParaRPr kumimoji="0" lang="ja-JP" altLang="en-US" sz="1400" dirty="0">
              <a:solidFill>
                <a:schemeClr val="bg1"/>
              </a:solidFill>
              <a:latin typeface="+mn-lt"/>
              <a:ea typeface="+mn-ea"/>
            </a:endParaRPr>
          </a:p>
        </p:txBody>
      </p:sp>
      <p:sp>
        <p:nvSpPr>
          <p:cNvPr id="88" name="正方形/長方形 10"/>
          <p:cNvSpPr>
            <a:spLocks noChangeArrowheads="1"/>
          </p:cNvSpPr>
          <p:nvPr/>
        </p:nvSpPr>
        <p:spPr bwMode="auto">
          <a:xfrm>
            <a:off x="468049" y="3837437"/>
            <a:ext cx="6832219" cy="716375"/>
          </a:xfrm>
          <a:prstGeom prst="rect">
            <a:avLst/>
          </a:prstGeom>
          <a:solidFill>
            <a:schemeClr val="tx2">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Windows10</a:t>
            </a:r>
            <a:endParaRPr kumimoji="0" lang="ja-JP" altLang="en-US" sz="1400" dirty="0">
              <a:solidFill>
                <a:schemeClr val="bg1"/>
              </a:solidFill>
              <a:latin typeface="+mn-lt"/>
              <a:ea typeface="+mn-ea"/>
            </a:endParaRPr>
          </a:p>
        </p:txBody>
      </p:sp>
      <p:pic>
        <p:nvPicPr>
          <p:cNvPr id="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337" y="5265874"/>
            <a:ext cx="3619500" cy="1266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622" y="1060430"/>
            <a:ext cx="2857500" cy="160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正方形/長方形 3"/>
          <p:cNvSpPr>
            <a:spLocks noChangeArrowheads="1"/>
          </p:cNvSpPr>
          <p:nvPr/>
        </p:nvSpPr>
        <p:spPr bwMode="auto">
          <a:xfrm>
            <a:off x="467556" y="1960623"/>
            <a:ext cx="2920492" cy="357188"/>
          </a:xfrm>
          <a:prstGeom prst="rect">
            <a:avLst/>
          </a:prstGeom>
          <a:solidFill>
            <a:schemeClr val="accent1"/>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Mac OS</a:t>
            </a:r>
            <a:endParaRPr kumimoji="0" lang="ja-JP" altLang="en-US" sz="1400" dirty="0">
              <a:solidFill>
                <a:schemeClr val="bg1"/>
              </a:solidFill>
              <a:latin typeface="+mn-lt"/>
              <a:ea typeface="+mn-ea"/>
            </a:endParaRPr>
          </a:p>
        </p:txBody>
      </p:sp>
      <p:sp>
        <p:nvSpPr>
          <p:cNvPr id="5" name="正方形/長方形 10"/>
          <p:cNvSpPr>
            <a:spLocks noChangeArrowheads="1"/>
          </p:cNvSpPr>
          <p:nvPr/>
        </p:nvSpPr>
        <p:spPr bwMode="auto">
          <a:xfrm>
            <a:off x="3388048" y="1960623"/>
            <a:ext cx="2071263" cy="357188"/>
          </a:xfrm>
          <a:prstGeom prst="rect">
            <a:avLst/>
          </a:prstGeom>
          <a:solidFill>
            <a:schemeClr val="accent4"/>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iOS</a:t>
            </a:r>
            <a:endParaRPr kumimoji="0" lang="ja-JP" altLang="en-US" sz="1400" dirty="0">
              <a:solidFill>
                <a:schemeClr val="bg1"/>
              </a:solidFill>
              <a:latin typeface="+mn-lt"/>
              <a:ea typeface="+mn-ea"/>
            </a:endParaRPr>
          </a:p>
        </p:txBody>
      </p:sp>
      <p:sp>
        <p:nvSpPr>
          <p:cNvPr id="6" name="正方形/長方形 2"/>
          <p:cNvSpPr>
            <a:spLocks noChangeArrowheads="1"/>
          </p:cNvSpPr>
          <p:nvPr/>
        </p:nvSpPr>
        <p:spPr bwMode="auto">
          <a:xfrm>
            <a:off x="467555" y="2317811"/>
            <a:ext cx="2920493" cy="357188"/>
          </a:xfrm>
          <a:prstGeom prst="rect">
            <a:avLst/>
          </a:prstGeom>
          <a:solidFill>
            <a:schemeClr val="accent5"/>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Macintosh</a:t>
            </a:r>
            <a:endParaRPr kumimoji="0" lang="ja-JP" altLang="en-US" sz="1400" dirty="0">
              <a:solidFill>
                <a:schemeClr val="bg1"/>
              </a:solidFill>
              <a:latin typeface="+mn-lt"/>
              <a:ea typeface="+mn-ea"/>
            </a:endParaRPr>
          </a:p>
        </p:txBody>
      </p:sp>
      <p:sp>
        <p:nvSpPr>
          <p:cNvPr id="7" name="正方形/長方形 6"/>
          <p:cNvSpPr>
            <a:spLocks noChangeArrowheads="1"/>
          </p:cNvSpPr>
          <p:nvPr/>
        </p:nvSpPr>
        <p:spPr bwMode="auto">
          <a:xfrm>
            <a:off x="3388048" y="2317811"/>
            <a:ext cx="2071240" cy="357188"/>
          </a:xfrm>
          <a:prstGeom prst="rect">
            <a:avLst/>
          </a:prstGeom>
          <a:solidFill>
            <a:schemeClr val="accent1">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iPhone/iPad</a:t>
            </a:r>
            <a:endParaRPr kumimoji="0" lang="ja-JP" altLang="en-US" sz="1400" dirty="0">
              <a:solidFill>
                <a:schemeClr val="bg1"/>
              </a:solidFill>
              <a:latin typeface="+mn-lt"/>
              <a:ea typeface="+mn-ea"/>
            </a:endParaRPr>
          </a:p>
        </p:txBody>
      </p:sp>
      <p:sp>
        <p:nvSpPr>
          <p:cNvPr id="8" name="正方形/長方形 10"/>
          <p:cNvSpPr>
            <a:spLocks noChangeArrowheads="1"/>
          </p:cNvSpPr>
          <p:nvPr/>
        </p:nvSpPr>
        <p:spPr bwMode="auto">
          <a:xfrm>
            <a:off x="5459289" y="2312227"/>
            <a:ext cx="1840988" cy="362772"/>
          </a:xfrm>
          <a:prstGeom prst="rect">
            <a:avLst/>
          </a:prstGeom>
          <a:solidFill>
            <a:schemeClr val="accent5">
              <a:lumMod val="60000"/>
              <a:lumOff val="40000"/>
            </a:schemeClr>
          </a:solidFill>
          <a:ln w="38100" algn="ctr">
            <a:noFill/>
            <a:round/>
            <a:headEnd/>
            <a:tailEnd/>
          </a:ln>
        </p:spPr>
        <p:txBody>
          <a:bodyPr anchor="ctr"/>
          <a:lstStyle/>
          <a:p>
            <a:pPr algn="ctr">
              <a:spcBef>
                <a:spcPct val="20000"/>
              </a:spcBef>
              <a:defRPr/>
            </a:pPr>
            <a:r>
              <a:rPr kumimoji="0" lang="en-US" altLang="ja-JP" sz="1400" dirty="0" err="1">
                <a:solidFill>
                  <a:schemeClr val="bg1"/>
                </a:solidFill>
                <a:latin typeface="+mn-lt"/>
                <a:ea typeface="+mn-ea"/>
              </a:rPr>
              <a:t>AppleTV</a:t>
            </a:r>
            <a:endParaRPr kumimoji="0" lang="ja-JP" altLang="en-US" sz="1400" dirty="0">
              <a:solidFill>
                <a:schemeClr val="bg1"/>
              </a:solidFill>
              <a:latin typeface="+mn-lt"/>
              <a:ea typeface="+mn-ea"/>
            </a:endParaRPr>
          </a:p>
        </p:txBody>
      </p:sp>
      <p:sp>
        <p:nvSpPr>
          <p:cNvPr id="46" name="正方形/長方形 10"/>
          <p:cNvSpPr>
            <a:spLocks noChangeArrowheads="1"/>
          </p:cNvSpPr>
          <p:nvPr/>
        </p:nvSpPr>
        <p:spPr bwMode="auto">
          <a:xfrm>
            <a:off x="5459312" y="1960623"/>
            <a:ext cx="1840966" cy="351604"/>
          </a:xfrm>
          <a:prstGeom prst="rect">
            <a:avLst/>
          </a:prstGeom>
          <a:solidFill>
            <a:schemeClr val="accent5">
              <a:lumMod val="75000"/>
            </a:schemeClr>
          </a:solidFill>
          <a:ln w="38100" algn="ctr">
            <a:noFill/>
            <a:round/>
            <a:headEnd/>
            <a:tailEnd/>
          </a:ln>
        </p:spPr>
        <p:txBody>
          <a:bodyPr anchor="ctr"/>
          <a:lstStyle/>
          <a:p>
            <a:pPr algn="ctr">
              <a:spcBef>
                <a:spcPct val="20000"/>
              </a:spcBef>
              <a:defRPr/>
            </a:pPr>
            <a:r>
              <a:rPr kumimoji="0" lang="en-US" altLang="ja-JP" sz="1200" dirty="0" err="1">
                <a:solidFill>
                  <a:schemeClr val="bg1"/>
                </a:solidFill>
              </a:rPr>
              <a:t>AppleTV</a:t>
            </a:r>
            <a:r>
              <a:rPr kumimoji="0" lang="en-US" altLang="ja-JP" sz="1200" dirty="0">
                <a:solidFill>
                  <a:schemeClr val="bg1"/>
                </a:solidFill>
              </a:rPr>
              <a:t> Software (iOS)</a:t>
            </a:r>
            <a:endParaRPr kumimoji="0" lang="ja-JP" altLang="en-US" sz="1200" dirty="0">
              <a:solidFill>
                <a:schemeClr val="bg1"/>
              </a:solidFill>
            </a:endParaRPr>
          </a:p>
        </p:txBody>
      </p:sp>
      <p:sp>
        <p:nvSpPr>
          <p:cNvPr id="51" name="正方形/長方形 10"/>
          <p:cNvSpPr>
            <a:spLocks noChangeArrowheads="1"/>
          </p:cNvSpPr>
          <p:nvPr/>
        </p:nvSpPr>
        <p:spPr bwMode="auto">
          <a:xfrm>
            <a:off x="3735036" y="4541551"/>
            <a:ext cx="1601117" cy="362772"/>
          </a:xfrm>
          <a:prstGeom prst="rect">
            <a:avLst/>
          </a:prstGeom>
          <a:solidFill>
            <a:schemeClr val="accent1">
              <a:lumMod val="7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Smart Phone</a:t>
            </a:r>
            <a:endParaRPr kumimoji="0" lang="ja-JP" altLang="en-US" sz="1400" dirty="0">
              <a:solidFill>
                <a:schemeClr val="bg1"/>
              </a:solidFill>
              <a:latin typeface="+mn-lt"/>
              <a:ea typeface="+mn-ea"/>
            </a:endParaRPr>
          </a:p>
        </p:txBody>
      </p:sp>
      <p:sp>
        <p:nvSpPr>
          <p:cNvPr id="69" name="正方形/長方形 68"/>
          <p:cNvSpPr>
            <a:spLocks noChangeArrowheads="1"/>
          </p:cNvSpPr>
          <p:nvPr/>
        </p:nvSpPr>
        <p:spPr bwMode="auto">
          <a:xfrm>
            <a:off x="5336156" y="4552764"/>
            <a:ext cx="1112451" cy="357188"/>
          </a:xfrm>
          <a:prstGeom prst="rect">
            <a:avLst/>
          </a:prstGeom>
          <a:solidFill>
            <a:schemeClr val="accent5">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Xbox</a:t>
            </a:r>
            <a:endParaRPr kumimoji="0" lang="ja-JP" altLang="en-US" sz="1400" dirty="0">
              <a:solidFill>
                <a:schemeClr val="bg1"/>
              </a:solidFill>
              <a:latin typeface="+mn-lt"/>
              <a:ea typeface="+mn-ea"/>
            </a:endParaRPr>
          </a:p>
        </p:txBody>
      </p:sp>
      <p:sp>
        <p:nvSpPr>
          <p:cNvPr id="78" name="正方形/長方形 77"/>
          <p:cNvSpPr>
            <a:spLocks noChangeArrowheads="1"/>
          </p:cNvSpPr>
          <p:nvPr/>
        </p:nvSpPr>
        <p:spPr bwMode="auto">
          <a:xfrm>
            <a:off x="6448621" y="4552764"/>
            <a:ext cx="851647" cy="357188"/>
          </a:xfrm>
          <a:prstGeom prst="rect">
            <a:avLst/>
          </a:prstGeom>
          <a:solidFill>
            <a:schemeClr val="bg1">
              <a:lumMod val="7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TV</a:t>
            </a:r>
            <a:endParaRPr kumimoji="0" lang="ja-JP" altLang="en-US" sz="1400" dirty="0">
              <a:solidFill>
                <a:schemeClr val="bg1"/>
              </a:solidFill>
              <a:latin typeface="+mn-lt"/>
              <a:ea typeface="+mn-ea"/>
            </a:endParaRPr>
          </a:p>
        </p:txBody>
      </p:sp>
      <p:sp>
        <p:nvSpPr>
          <p:cNvPr id="9" name="下矢印吹き出し 8"/>
          <p:cNvSpPr/>
          <p:nvPr/>
        </p:nvSpPr>
        <p:spPr bwMode="auto">
          <a:xfrm>
            <a:off x="3422342" y="1526864"/>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 name="下矢印吹き出し 9"/>
          <p:cNvSpPr/>
          <p:nvPr/>
        </p:nvSpPr>
        <p:spPr bwMode="auto">
          <a:xfrm>
            <a:off x="3779529" y="1526864"/>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 name="下矢印吹き出し 10"/>
          <p:cNvSpPr/>
          <p:nvPr/>
        </p:nvSpPr>
        <p:spPr bwMode="auto">
          <a:xfrm>
            <a:off x="1539116" y="1526864"/>
            <a:ext cx="285749" cy="500063"/>
          </a:xfrm>
          <a:prstGeom prst="downArrowCallout">
            <a:avLst>
              <a:gd name="adj1" fmla="val 50000"/>
              <a:gd name="adj2" fmla="val 25000"/>
              <a:gd name="adj3" fmla="val 34143"/>
              <a:gd name="adj4" fmla="val 82116"/>
            </a:avLst>
          </a:prstGeom>
          <a:solidFill>
            <a:schemeClr val="bg1">
              <a:lumMod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4" name="下矢印吹き出し 13"/>
          <p:cNvSpPr/>
          <p:nvPr/>
        </p:nvSpPr>
        <p:spPr bwMode="auto">
          <a:xfrm>
            <a:off x="5544878" y="1526864"/>
            <a:ext cx="285749" cy="500063"/>
          </a:xfrm>
          <a:prstGeom prst="downArrowCallout">
            <a:avLst>
              <a:gd name="adj1" fmla="val 50000"/>
              <a:gd name="adj2" fmla="val 25000"/>
              <a:gd name="adj3" fmla="val 34143"/>
              <a:gd name="adj4" fmla="val 82116"/>
            </a:avLst>
          </a:prstGeom>
          <a:solidFill>
            <a:schemeClr val="bg1">
              <a:lumMod val="6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5" name="下矢印吹き出し 14"/>
          <p:cNvSpPr/>
          <p:nvPr/>
        </p:nvSpPr>
        <p:spPr bwMode="auto">
          <a:xfrm>
            <a:off x="5902065" y="1526864"/>
            <a:ext cx="285749" cy="500063"/>
          </a:xfrm>
          <a:prstGeom prst="downArrowCallout">
            <a:avLst>
              <a:gd name="adj1" fmla="val 50000"/>
              <a:gd name="adj2" fmla="val 25000"/>
              <a:gd name="adj3" fmla="val 34143"/>
              <a:gd name="adj4" fmla="val 82116"/>
            </a:avLst>
          </a:prstGeom>
          <a:solidFill>
            <a:schemeClr val="bg1">
              <a:lumMod val="6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6" name="下矢印吹き出し 15"/>
          <p:cNvSpPr/>
          <p:nvPr/>
        </p:nvSpPr>
        <p:spPr bwMode="auto">
          <a:xfrm>
            <a:off x="467544" y="1526864"/>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7" name="下矢印吹き出し 16"/>
          <p:cNvSpPr/>
          <p:nvPr/>
        </p:nvSpPr>
        <p:spPr bwMode="auto">
          <a:xfrm>
            <a:off x="824731" y="1526864"/>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8" name="下矢印吹き出し 17"/>
          <p:cNvSpPr/>
          <p:nvPr/>
        </p:nvSpPr>
        <p:spPr bwMode="auto">
          <a:xfrm>
            <a:off x="1181918" y="1526864"/>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49" name="正方形/長方形 2"/>
          <p:cNvSpPr>
            <a:spLocks noChangeArrowheads="1"/>
          </p:cNvSpPr>
          <p:nvPr/>
        </p:nvSpPr>
        <p:spPr bwMode="auto">
          <a:xfrm>
            <a:off x="467556" y="4547135"/>
            <a:ext cx="2132298" cy="357188"/>
          </a:xfrm>
          <a:prstGeom prst="rect">
            <a:avLst/>
          </a:prstGeom>
          <a:solidFill>
            <a:schemeClr val="accent5"/>
          </a:solidFill>
          <a:ln w="38100" algn="ctr">
            <a:noFill/>
            <a:round/>
            <a:headEnd/>
            <a:tailEnd/>
          </a:ln>
        </p:spPr>
        <p:txBody>
          <a:bodyPr anchor="ctr"/>
          <a:lstStyle/>
          <a:p>
            <a:pPr algn="ctr">
              <a:spcBef>
                <a:spcPct val="20000"/>
              </a:spcBef>
              <a:defRPr/>
            </a:pPr>
            <a:r>
              <a:rPr kumimoji="0" lang="en-US" altLang="ja-JP" sz="1400" dirty="0">
                <a:solidFill>
                  <a:schemeClr val="bg1"/>
                </a:solidFill>
              </a:rPr>
              <a:t>PC</a:t>
            </a:r>
            <a:endParaRPr kumimoji="0" lang="ja-JP" altLang="en-US" sz="1400" dirty="0">
              <a:solidFill>
                <a:schemeClr val="bg1"/>
              </a:solidFill>
              <a:latin typeface="+mn-lt"/>
              <a:ea typeface="+mn-ea"/>
            </a:endParaRPr>
          </a:p>
        </p:txBody>
      </p:sp>
      <p:sp>
        <p:nvSpPr>
          <p:cNvPr id="50" name="正方形/長方形 49"/>
          <p:cNvSpPr>
            <a:spLocks noChangeArrowheads="1"/>
          </p:cNvSpPr>
          <p:nvPr/>
        </p:nvSpPr>
        <p:spPr bwMode="auto">
          <a:xfrm>
            <a:off x="2599852" y="4547135"/>
            <a:ext cx="1135207" cy="357188"/>
          </a:xfrm>
          <a:prstGeom prst="rect">
            <a:avLst/>
          </a:prstGeom>
          <a:solidFill>
            <a:schemeClr val="accent1">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ARM Tablet</a:t>
            </a:r>
            <a:endParaRPr kumimoji="0" lang="ja-JP" altLang="en-US" sz="1400" dirty="0">
              <a:solidFill>
                <a:schemeClr val="bg1"/>
              </a:solidFill>
              <a:latin typeface="+mn-lt"/>
              <a:ea typeface="+mn-ea"/>
            </a:endParaRPr>
          </a:p>
        </p:txBody>
      </p:sp>
      <p:sp>
        <p:nvSpPr>
          <p:cNvPr id="57" name="下矢印吹き出し 56"/>
          <p:cNvSpPr/>
          <p:nvPr/>
        </p:nvSpPr>
        <p:spPr bwMode="auto">
          <a:xfrm>
            <a:off x="3820625" y="3404133"/>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8" name="下矢印吹き出し 57"/>
          <p:cNvSpPr/>
          <p:nvPr/>
        </p:nvSpPr>
        <p:spPr bwMode="auto">
          <a:xfrm>
            <a:off x="4177812" y="3404133"/>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0" name="下矢印吹き出し 69"/>
          <p:cNvSpPr/>
          <p:nvPr/>
        </p:nvSpPr>
        <p:spPr bwMode="auto">
          <a:xfrm>
            <a:off x="5370450" y="3409762"/>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1" name="下矢印吹き出し 70"/>
          <p:cNvSpPr/>
          <p:nvPr/>
        </p:nvSpPr>
        <p:spPr bwMode="auto">
          <a:xfrm>
            <a:off x="5727637" y="3409762"/>
            <a:ext cx="285749" cy="500063"/>
          </a:xfrm>
          <a:prstGeom prst="downArrowCallout">
            <a:avLst>
              <a:gd name="adj1" fmla="val 50000"/>
              <a:gd name="adj2" fmla="val 25000"/>
              <a:gd name="adj3" fmla="val 34143"/>
              <a:gd name="adj4" fmla="val 82116"/>
            </a:avLst>
          </a:prstGeom>
          <a:solidFill>
            <a:schemeClr val="bg1">
              <a:lumMod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9" name="下矢印吹き出し 78"/>
          <p:cNvSpPr/>
          <p:nvPr/>
        </p:nvSpPr>
        <p:spPr bwMode="auto">
          <a:xfrm>
            <a:off x="6482914" y="3409762"/>
            <a:ext cx="285749" cy="500063"/>
          </a:xfrm>
          <a:prstGeom prst="downArrowCallout">
            <a:avLst>
              <a:gd name="adj1" fmla="val 50000"/>
              <a:gd name="adj2" fmla="val 25000"/>
              <a:gd name="adj3" fmla="val 34143"/>
              <a:gd name="adj4" fmla="val 82116"/>
            </a:avLst>
          </a:prstGeom>
          <a:solidFill>
            <a:schemeClr val="bg1">
              <a:lumMod val="6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2" name="下矢印吹き出し 51"/>
          <p:cNvSpPr/>
          <p:nvPr/>
        </p:nvSpPr>
        <p:spPr bwMode="auto">
          <a:xfrm>
            <a:off x="2634146" y="3404133"/>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3" name="下矢印吹き出し 52"/>
          <p:cNvSpPr/>
          <p:nvPr/>
        </p:nvSpPr>
        <p:spPr bwMode="auto">
          <a:xfrm>
            <a:off x="2991333" y="3404133"/>
            <a:ext cx="285749" cy="500063"/>
          </a:xfrm>
          <a:prstGeom prst="downArrowCallout">
            <a:avLst>
              <a:gd name="adj1" fmla="val 50000"/>
              <a:gd name="adj2" fmla="val 25000"/>
              <a:gd name="adj3" fmla="val 34143"/>
              <a:gd name="adj4" fmla="val 82116"/>
            </a:avLst>
          </a:prstGeom>
          <a:solidFill>
            <a:schemeClr val="bg1">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4" name="下矢印吹き出し 53"/>
          <p:cNvSpPr/>
          <p:nvPr/>
        </p:nvSpPr>
        <p:spPr bwMode="auto">
          <a:xfrm>
            <a:off x="1539116" y="3404133"/>
            <a:ext cx="285749" cy="500063"/>
          </a:xfrm>
          <a:prstGeom prst="downArrowCallout">
            <a:avLst>
              <a:gd name="adj1" fmla="val 50000"/>
              <a:gd name="adj2" fmla="val 25000"/>
              <a:gd name="adj3" fmla="val 34143"/>
              <a:gd name="adj4" fmla="val 82116"/>
            </a:avLst>
          </a:prstGeom>
          <a:solidFill>
            <a:schemeClr val="bg1">
              <a:lumMod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9" name="下矢印吹き出し 58"/>
          <p:cNvSpPr/>
          <p:nvPr/>
        </p:nvSpPr>
        <p:spPr bwMode="auto">
          <a:xfrm>
            <a:off x="467544" y="3404133"/>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0" name="下矢印吹き出し 59"/>
          <p:cNvSpPr/>
          <p:nvPr/>
        </p:nvSpPr>
        <p:spPr bwMode="auto">
          <a:xfrm>
            <a:off x="824731" y="3404133"/>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1" name="下矢印吹き出し 60"/>
          <p:cNvSpPr/>
          <p:nvPr/>
        </p:nvSpPr>
        <p:spPr bwMode="auto">
          <a:xfrm>
            <a:off x="1181918" y="3404133"/>
            <a:ext cx="285749" cy="500063"/>
          </a:xfrm>
          <a:prstGeom prst="downArrowCallout">
            <a:avLst>
              <a:gd name="adj1" fmla="val 50000"/>
              <a:gd name="adj2" fmla="val 25000"/>
              <a:gd name="adj3" fmla="val 34143"/>
              <a:gd name="adj4" fmla="val 82116"/>
            </a:avLst>
          </a:prstGeom>
          <a:solidFill>
            <a:schemeClr val="tx1">
              <a:lumMod val="50000"/>
              <a:lumOff val="50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89" name="正方形/長方形 88"/>
          <p:cNvSpPr>
            <a:spLocks noChangeArrowheads="1"/>
          </p:cNvSpPr>
          <p:nvPr/>
        </p:nvSpPr>
        <p:spPr bwMode="auto">
          <a:xfrm>
            <a:off x="467556" y="5720693"/>
            <a:ext cx="6832722" cy="357188"/>
          </a:xfrm>
          <a:prstGeom prst="rect">
            <a:avLst/>
          </a:prstGeom>
          <a:solidFill>
            <a:schemeClr val="accent6">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Chrome</a:t>
            </a:r>
            <a:endParaRPr kumimoji="0" lang="ja-JP" altLang="en-US" sz="1400" dirty="0">
              <a:solidFill>
                <a:schemeClr val="bg1"/>
              </a:solidFill>
              <a:latin typeface="+mn-lt"/>
              <a:ea typeface="+mn-ea"/>
            </a:endParaRPr>
          </a:p>
        </p:txBody>
      </p:sp>
      <p:sp>
        <p:nvSpPr>
          <p:cNvPr id="91" name="正方形/長方形 2"/>
          <p:cNvSpPr>
            <a:spLocks noChangeArrowheads="1"/>
          </p:cNvSpPr>
          <p:nvPr/>
        </p:nvSpPr>
        <p:spPr bwMode="auto">
          <a:xfrm>
            <a:off x="467555" y="6077881"/>
            <a:ext cx="2920493" cy="357188"/>
          </a:xfrm>
          <a:prstGeom prst="rect">
            <a:avLst/>
          </a:prstGeom>
          <a:solidFill>
            <a:schemeClr val="accent5"/>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Windows/Mac/Linux</a:t>
            </a:r>
            <a:endParaRPr kumimoji="0" lang="ja-JP" altLang="en-US" sz="1400" dirty="0">
              <a:solidFill>
                <a:schemeClr val="bg1"/>
              </a:solidFill>
              <a:latin typeface="+mn-lt"/>
              <a:ea typeface="+mn-ea"/>
            </a:endParaRPr>
          </a:p>
        </p:txBody>
      </p:sp>
      <p:sp>
        <p:nvSpPr>
          <p:cNvPr id="92" name="正方形/長方形 91"/>
          <p:cNvSpPr>
            <a:spLocks noChangeArrowheads="1"/>
          </p:cNvSpPr>
          <p:nvPr/>
        </p:nvSpPr>
        <p:spPr bwMode="auto">
          <a:xfrm>
            <a:off x="3388048" y="6077881"/>
            <a:ext cx="2071240" cy="357188"/>
          </a:xfrm>
          <a:prstGeom prst="rect">
            <a:avLst/>
          </a:prstGeom>
          <a:solidFill>
            <a:schemeClr val="accent1">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Android</a:t>
            </a:r>
            <a:endParaRPr kumimoji="0" lang="ja-JP" altLang="en-US" sz="1400" dirty="0">
              <a:solidFill>
                <a:schemeClr val="bg1"/>
              </a:solidFill>
              <a:latin typeface="+mn-lt"/>
              <a:ea typeface="+mn-ea"/>
            </a:endParaRPr>
          </a:p>
        </p:txBody>
      </p:sp>
      <p:sp>
        <p:nvSpPr>
          <p:cNvPr id="93" name="正方形/長方形 10"/>
          <p:cNvSpPr>
            <a:spLocks noChangeArrowheads="1"/>
          </p:cNvSpPr>
          <p:nvPr/>
        </p:nvSpPr>
        <p:spPr bwMode="auto">
          <a:xfrm>
            <a:off x="5459289" y="6072297"/>
            <a:ext cx="1840988" cy="362772"/>
          </a:xfrm>
          <a:prstGeom prst="rect">
            <a:avLst/>
          </a:prstGeom>
          <a:solidFill>
            <a:schemeClr val="accent5">
              <a:lumMod val="60000"/>
              <a:lumOff val="40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Chromebook</a:t>
            </a:r>
            <a:endParaRPr kumimoji="0" lang="ja-JP" altLang="en-US" sz="1400" dirty="0">
              <a:solidFill>
                <a:schemeClr val="bg1"/>
              </a:solidFill>
              <a:latin typeface="+mn-lt"/>
              <a:ea typeface="+mn-ea"/>
            </a:endParaRPr>
          </a:p>
        </p:txBody>
      </p:sp>
      <p:sp>
        <p:nvSpPr>
          <p:cNvPr id="96" name="下矢印吹き出し 95"/>
          <p:cNvSpPr/>
          <p:nvPr/>
        </p:nvSpPr>
        <p:spPr bwMode="auto">
          <a:xfrm>
            <a:off x="1539116"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97" name="下矢印吹き出し 96"/>
          <p:cNvSpPr/>
          <p:nvPr/>
        </p:nvSpPr>
        <p:spPr bwMode="auto">
          <a:xfrm>
            <a:off x="1896302"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98" name="下矢印吹き出し 97"/>
          <p:cNvSpPr/>
          <p:nvPr/>
        </p:nvSpPr>
        <p:spPr bwMode="auto">
          <a:xfrm>
            <a:off x="2253489"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1" name="下矢印吹き出し 100"/>
          <p:cNvSpPr/>
          <p:nvPr/>
        </p:nvSpPr>
        <p:spPr bwMode="auto">
          <a:xfrm>
            <a:off x="467544"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2" name="下矢印吹き出し 101"/>
          <p:cNvSpPr/>
          <p:nvPr/>
        </p:nvSpPr>
        <p:spPr bwMode="auto">
          <a:xfrm>
            <a:off x="824731"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3" name="下矢印吹き出し 102"/>
          <p:cNvSpPr/>
          <p:nvPr/>
        </p:nvSpPr>
        <p:spPr bwMode="auto">
          <a:xfrm>
            <a:off x="1181918"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2" name="テキスト ボックス 1"/>
          <p:cNvSpPr txBox="1"/>
          <p:nvPr/>
        </p:nvSpPr>
        <p:spPr>
          <a:xfrm>
            <a:off x="731064" y="1661479"/>
            <a:ext cx="809837" cy="230832"/>
          </a:xfrm>
          <a:prstGeom prst="rect">
            <a:avLst/>
          </a:prstGeom>
          <a:solidFill>
            <a:srgbClr val="FFFFFF">
              <a:alpha val="50196"/>
            </a:srgbClr>
          </a:solidFill>
        </p:spPr>
        <p:txBody>
          <a:bodyPr wrap="none" rtlCol="0">
            <a:spAutoFit/>
          </a:bodyPr>
          <a:lstStyle/>
          <a:p>
            <a:pPr algn="ctr"/>
            <a:r>
              <a:rPr kumimoji="1" lang="en-US" altLang="ja-JP" sz="900" dirty="0" err="1"/>
              <a:t>MacOS</a:t>
            </a:r>
            <a:r>
              <a:rPr kumimoji="1" lang="ja-JP" altLang="en-US" sz="900" dirty="0"/>
              <a:t>アプリ</a:t>
            </a:r>
          </a:p>
        </p:txBody>
      </p:sp>
      <p:sp>
        <p:nvSpPr>
          <p:cNvPr id="90" name="テキスト ボックス 89"/>
          <p:cNvSpPr txBox="1"/>
          <p:nvPr/>
        </p:nvSpPr>
        <p:spPr>
          <a:xfrm>
            <a:off x="3426074" y="1661479"/>
            <a:ext cx="635110" cy="230832"/>
          </a:xfrm>
          <a:prstGeom prst="rect">
            <a:avLst/>
          </a:prstGeom>
          <a:solidFill>
            <a:srgbClr val="FFFFFF">
              <a:alpha val="50196"/>
            </a:srgbClr>
          </a:solidFill>
        </p:spPr>
        <p:txBody>
          <a:bodyPr wrap="none" rtlCol="0">
            <a:spAutoFit/>
          </a:bodyPr>
          <a:lstStyle/>
          <a:p>
            <a:pPr algn="ctr"/>
            <a:r>
              <a:rPr kumimoji="1" lang="en-US" altLang="ja-JP" sz="900" dirty="0"/>
              <a:t>iOS</a:t>
            </a:r>
            <a:r>
              <a:rPr kumimoji="1" lang="ja-JP" altLang="en-US" sz="900" dirty="0"/>
              <a:t>アプリ</a:t>
            </a:r>
          </a:p>
        </p:txBody>
      </p:sp>
      <p:sp>
        <p:nvSpPr>
          <p:cNvPr id="108" name="テキスト ボックス 107"/>
          <p:cNvSpPr txBox="1"/>
          <p:nvPr/>
        </p:nvSpPr>
        <p:spPr>
          <a:xfrm>
            <a:off x="5570590" y="1661479"/>
            <a:ext cx="599844" cy="230832"/>
          </a:xfrm>
          <a:prstGeom prst="rect">
            <a:avLst/>
          </a:prstGeom>
          <a:solidFill>
            <a:srgbClr val="FFFFFF">
              <a:alpha val="50196"/>
            </a:srgbClr>
          </a:solidFill>
        </p:spPr>
        <p:txBody>
          <a:bodyPr wrap="none" rtlCol="0">
            <a:spAutoFit/>
          </a:bodyPr>
          <a:lstStyle/>
          <a:p>
            <a:pPr algn="ctr"/>
            <a:r>
              <a:rPr kumimoji="1" lang="en-US" altLang="ja-JP" sz="900" dirty="0"/>
              <a:t>TV</a:t>
            </a:r>
            <a:r>
              <a:rPr kumimoji="1" lang="ja-JP" altLang="en-US" sz="900" dirty="0"/>
              <a:t>アプリ</a:t>
            </a:r>
          </a:p>
        </p:txBody>
      </p:sp>
      <p:sp>
        <p:nvSpPr>
          <p:cNvPr id="109" name="テキスト ボックス 108"/>
          <p:cNvSpPr txBox="1"/>
          <p:nvPr/>
        </p:nvSpPr>
        <p:spPr>
          <a:xfrm>
            <a:off x="677362" y="3544377"/>
            <a:ext cx="917239" cy="230832"/>
          </a:xfrm>
          <a:prstGeom prst="rect">
            <a:avLst/>
          </a:prstGeom>
          <a:solidFill>
            <a:srgbClr val="FFFFFF">
              <a:alpha val="50196"/>
            </a:srgbClr>
          </a:solidFill>
        </p:spPr>
        <p:txBody>
          <a:bodyPr wrap="none" rtlCol="0">
            <a:spAutoFit/>
          </a:bodyPr>
          <a:lstStyle/>
          <a:p>
            <a:pPr algn="ctr"/>
            <a:r>
              <a:rPr lang="en-US" altLang="ja-JP" sz="900" dirty="0"/>
              <a:t>Windows</a:t>
            </a:r>
            <a:r>
              <a:rPr kumimoji="1" lang="ja-JP" altLang="en-US" sz="900" dirty="0"/>
              <a:t>アプリ</a:t>
            </a:r>
          </a:p>
        </p:txBody>
      </p:sp>
      <p:sp>
        <p:nvSpPr>
          <p:cNvPr id="110" name="テキスト ボックス 109"/>
          <p:cNvSpPr txBox="1"/>
          <p:nvPr/>
        </p:nvSpPr>
        <p:spPr>
          <a:xfrm>
            <a:off x="2653381" y="3538748"/>
            <a:ext cx="596638" cy="230832"/>
          </a:xfrm>
          <a:prstGeom prst="rect">
            <a:avLst/>
          </a:prstGeom>
          <a:solidFill>
            <a:srgbClr val="FFFFFF">
              <a:alpha val="50196"/>
            </a:srgbClr>
          </a:solidFill>
        </p:spPr>
        <p:txBody>
          <a:bodyPr wrap="none" rtlCol="0">
            <a:spAutoFit/>
          </a:bodyPr>
          <a:lstStyle/>
          <a:p>
            <a:pPr algn="ctr"/>
            <a:r>
              <a:rPr lang="en-US" altLang="ja-JP" sz="900" dirty="0"/>
              <a:t>RT</a:t>
            </a:r>
            <a:r>
              <a:rPr kumimoji="1" lang="ja-JP" altLang="en-US" sz="900" dirty="0"/>
              <a:t>アプリ</a:t>
            </a:r>
          </a:p>
        </p:txBody>
      </p:sp>
      <p:sp>
        <p:nvSpPr>
          <p:cNvPr id="111" name="テキスト ボックス 110"/>
          <p:cNvSpPr txBox="1"/>
          <p:nvPr/>
        </p:nvSpPr>
        <p:spPr>
          <a:xfrm>
            <a:off x="3828609" y="3538748"/>
            <a:ext cx="639920" cy="230832"/>
          </a:xfrm>
          <a:prstGeom prst="rect">
            <a:avLst/>
          </a:prstGeom>
          <a:solidFill>
            <a:srgbClr val="FFFFFF">
              <a:alpha val="50196"/>
            </a:srgbClr>
          </a:solidFill>
        </p:spPr>
        <p:txBody>
          <a:bodyPr wrap="none" rtlCol="0">
            <a:spAutoFit/>
          </a:bodyPr>
          <a:lstStyle/>
          <a:p>
            <a:pPr algn="ctr"/>
            <a:r>
              <a:rPr kumimoji="1" lang="en-US" altLang="ja-JP" sz="900" dirty="0"/>
              <a:t>WP</a:t>
            </a:r>
            <a:r>
              <a:rPr kumimoji="1" lang="ja-JP" altLang="en-US" sz="900" dirty="0"/>
              <a:t>アプリ</a:t>
            </a:r>
          </a:p>
        </p:txBody>
      </p:sp>
      <p:sp>
        <p:nvSpPr>
          <p:cNvPr id="113" name="テキスト ボックス 112"/>
          <p:cNvSpPr txBox="1"/>
          <p:nvPr/>
        </p:nvSpPr>
        <p:spPr>
          <a:xfrm>
            <a:off x="878378" y="5417847"/>
            <a:ext cx="1265090" cy="230832"/>
          </a:xfrm>
          <a:prstGeom prst="rect">
            <a:avLst/>
          </a:prstGeom>
          <a:solidFill>
            <a:srgbClr val="FFFFFF">
              <a:alpha val="50196"/>
            </a:srgbClr>
          </a:solidFill>
        </p:spPr>
        <p:txBody>
          <a:bodyPr wrap="none" rtlCol="0">
            <a:spAutoFit/>
          </a:bodyPr>
          <a:lstStyle/>
          <a:p>
            <a:pPr algn="ctr"/>
            <a:r>
              <a:rPr lang="en-US" altLang="ja-JP" sz="900" dirty="0"/>
              <a:t>Web</a:t>
            </a:r>
            <a:r>
              <a:rPr lang="ja-JP" altLang="en-US" sz="900" dirty="0"/>
              <a:t>サービス </a:t>
            </a:r>
            <a:r>
              <a:rPr lang="en-US" altLang="ja-JP" sz="900" dirty="0"/>
              <a:t>(HTML5)</a:t>
            </a:r>
            <a:endParaRPr kumimoji="1" lang="ja-JP" altLang="en-US" sz="900" dirty="0"/>
          </a:p>
        </p:txBody>
      </p:sp>
      <p:grpSp>
        <p:nvGrpSpPr>
          <p:cNvPr id="33" name="グループ化 32"/>
          <p:cNvGrpSpPr/>
          <p:nvPr/>
        </p:nvGrpSpPr>
        <p:grpSpPr>
          <a:xfrm>
            <a:off x="467544" y="3106390"/>
            <a:ext cx="6832724" cy="803626"/>
            <a:chOff x="467544" y="3106390"/>
            <a:chExt cx="6832724" cy="803626"/>
          </a:xfrm>
        </p:grpSpPr>
        <p:sp>
          <p:nvSpPr>
            <p:cNvPr id="114" name="下矢印吹き出し 113"/>
            <p:cNvSpPr/>
            <p:nvPr/>
          </p:nvSpPr>
          <p:spPr bwMode="auto">
            <a:xfrm>
              <a:off x="1900765" y="3409762"/>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5" name="下矢印吹き出し 114"/>
            <p:cNvSpPr/>
            <p:nvPr/>
          </p:nvSpPr>
          <p:spPr bwMode="auto">
            <a:xfrm>
              <a:off x="3350126" y="3409953"/>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6" name="下矢印吹き出し 115"/>
            <p:cNvSpPr/>
            <p:nvPr/>
          </p:nvSpPr>
          <p:spPr bwMode="auto">
            <a:xfrm>
              <a:off x="4534155" y="3404132"/>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7" name="下矢印吹き出し 116"/>
            <p:cNvSpPr/>
            <p:nvPr/>
          </p:nvSpPr>
          <p:spPr bwMode="auto">
            <a:xfrm>
              <a:off x="6083462" y="3404131"/>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8" name="下矢印吹き出し 117"/>
            <p:cNvSpPr/>
            <p:nvPr/>
          </p:nvSpPr>
          <p:spPr bwMode="auto">
            <a:xfrm>
              <a:off x="6863872" y="3409953"/>
              <a:ext cx="285749" cy="500063"/>
            </a:xfrm>
            <a:prstGeom prst="downArrowCallout">
              <a:avLst>
                <a:gd name="adj1" fmla="val 50000"/>
                <a:gd name="adj2" fmla="val 25000"/>
                <a:gd name="adj3" fmla="val 34143"/>
                <a:gd name="adj4" fmla="val 82116"/>
              </a:avLst>
            </a:prstGeom>
            <a:solidFill>
              <a:schemeClr val="accent2"/>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cxnSp>
          <p:nvCxnSpPr>
            <p:cNvPr id="119" name="直線コネクタ 118"/>
            <p:cNvCxnSpPr/>
            <p:nvPr/>
          </p:nvCxnSpPr>
          <p:spPr>
            <a:xfrm flipH="1" flipV="1">
              <a:off x="2043639" y="3280206"/>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flipV="1">
              <a:off x="3503572" y="3263158"/>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flipV="1">
              <a:off x="4673909" y="3263158"/>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flipV="1">
              <a:off x="6226335" y="3326976"/>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flipV="1">
              <a:off x="7006745" y="325492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正方形/長方形 10"/>
            <p:cNvSpPr>
              <a:spLocks noChangeArrowheads="1"/>
            </p:cNvSpPr>
            <p:nvPr/>
          </p:nvSpPr>
          <p:spPr bwMode="auto">
            <a:xfrm>
              <a:off x="467544" y="3106390"/>
              <a:ext cx="6832724" cy="220586"/>
            </a:xfrm>
            <a:prstGeom prst="rect">
              <a:avLst/>
            </a:prstGeom>
            <a:solidFill>
              <a:schemeClr val="accent2"/>
            </a:solidFill>
            <a:ln w="38100" algn="ctr">
              <a:noFill/>
              <a:round/>
              <a:headEnd/>
              <a:tailEnd/>
            </a:ln>
          </p:spPr>
          <p:txBody>
            <a:bodyPr anchor="ctr"/>
            <a:lstStyle/>
            <a:p>
              <a:pPr algn="ctr">
                <a:spcBef>
                  <a:spcPct val="20000"/>
                </a:spcBef>
                <a:defRPr/>
              </a:pPr>
              <a:r>
                <a:rPr kumimoji="0" lang="ja-JP" altLang="en-US" sz="1400" dirty="0">
                  <a:solidFill>
                    <a:schemeClr val="bg1"/>
                  </a:solidFill>
                  <a:latin typeface="+mn-lt"/>
                  <a:ea typeface="+mn-ea"/>
                </a:rPr>
                <a:t>ユニバーサル</a:t>
              </a:r>
              <a:r>
                <a:rPr kumimoji="0" lang="en-US" altLang="ja-JP" sz="1400">
                  <a:solidFill>
                    <a:schemeClr val="bg1"/>
                  </a:solidFill>
                  <a:latin typeface="+mn-lt"/>
                  <a:ea typeface="+mn-ea"/>
                </a:rPr>
                <a:t>Windows</a:t>
              </a:r>
              <a:r>
                <a:rPr kumimoji="0" lang="ja-JP" altLang="en-US" sz="1400">
                  <a:solidFill>
                    <a:schemeClr val="bg1"/>
                  </a:solidFill>
                  <a:latin typeface="+mn-lt"/>
                  <a:ea typeface="+mn-ea"/>
                </a:rPr>
                <a:t>アプリ </a:t>
              </a:r>
              <a:r>
                <a:rPr kumimoji="0" lang="en-US" altLang="ja-JP" sz="1400">
                  <a:solidFill>
                    <a:schemeClr val="bg1"/>
                  </a:solidFill>
                </a:rPr>
                <a:t>/ Continue on PC</a:t>
              </a:r>
              <a:endParaRPr kumimoji="0" lang="ja-JP" altLang="en-US" sz="1400" dirty="0">
                <a:solidFill>
                  <a:schemeClr val="bg1"/>
                </a:solidFill>
                <a:latin typeface="+mn-lt"/>
                <a:ea typeface="+mn-ea"/>
              </a:endParaRPr>
            </a:p>
          </p:txBody>
        </p:sp>
      </p:grpSp>
      <p:sp>
        <p:nvSpPr>
          <p:cNvPr id="30" name="タイトル 29"/>
          <p:cNvSpPr>
            <a:spLocks noGrp="1"/>
          </p:cNvSpPr>
          <p:nvPr>
            <p:ph type="title"/>
          </p:nvPr>
        </p:nvSpPr>
        <p:spPr/>
        <p:txBody>
          <a:bodyPr/>
          <a:lstStyle/>
          <a:p>
            <a:r>
              <a:rPr lang="ja-JP" altLang="en-US" dirty="0"/>
              <a:t>各社が目指すクライアントプラットフォーム</a:t>
            </a:r>
            <a:endParaRPr kumimoji="1" lang="ja-JP" altLang="en-US" dirty="0"/>
          </a:p>
        </p:txBody>
      </p:sp>
      <p:grpSp>
        <p:nvGrpSpPr>
          <p:cNvPr id="32" name="グループ化 31"/>
          <p:cNvGrpSpPr/>
          <p:nvPr/>
        </p:nvGrpSpPr>
        <p:grpSpPr>
          <a:xfrm>
            <a:off x="467544" y="1154846"/>
            <a:ext cx="6832724" cy="378846"/>
            <a:chOff x="467544" y="1154846"/>
            <a:chExt cx="6832724" cy="378846"/>
          </a:xfrm>
        </p:grpSpPr>
        <p:sp>
          <p:nvSpPr>
            <p:cNvPr id="45" name="正方形/長方形 10"/>
            <p:cNvSpPr>
              <a:spLocks noChangeArrowheads="1"/>
            </p:cNvSpPr>
            <p:nvPr/>
          </p:nvSpPr>
          <p:spPr bwMode="auto">
            <a:xfrm>
              <a:off x="467544" y="1154846"/>
              <a:ext cx="6832724" cy="220586"/>
            </a:xfrm>
            <a:prstGeom prst="rect">
              <a:avLst/>
            </a:prstGeom>
            <a:solidFill>
              <a:schemeClr val="accent2"/>
            </a:solidFill>
            <a:ln w="38100" algn="ctr">
              <a:noFill/>
              <a:round/>
              <a:headEnd/>
              <a:tailEnd/>
            </a:ln>
          </p:spPr>
          <p:txBody>
            <a:bodyPr anchor="ctr"/>
            <a:lstStyle/>
            <a:p>
              <a:pPr algn="ctr">
                <a:spcBef>
                  <a:spcPct val="20000"/>
                </a:spcBef>
                <a:defRPr/>
              </a:pPr>
              <a:r>
                <a:rPr kumimoji="0" lang="en-US" altLang="ja-JP" sz="1400" dirty="0">
                  <a:solidFill>
                    <a:schemeClr val="bg1"/>
                  </a:solidFill>
                </a:rPr>
                <a:t>Continuity</a:t>
              </a:r>
              <a:endParaRPr kumimoji="0" lang="ja-JP" altLang="en-US" sz="1400" dirty="0">
                <a:solidFill>
                  <a:schemeClr val="bg1"/>
                </a:solidFill>
                <a:latin typeface="+mn-lt"/>
                <a:ea typeface="+mn-ea"/>
              </a:endParaRPr>
            </a:p>
          </p:txBody>
        </p:sp>
        <p:cxnSp>
          <p:nvCxnSpPr>
            <p:cNvPr id="3" name="直線コネクタ 2"/>
            <p:cNvCxnSpPr>
              <a:stCxn id="16" idx="0"/>
            </p:cNvCxnSpPr>
            <p:nvPr/>
          </p:nvCxnSpPr>
          <p:spPr>
            <a:xfrm flipH="1" flipV="1">
              <a:off x="610418" y="1375432"/>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967605" y="1375431"/>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flipV="1">
              <a:off x="1324791" y="1375432"/>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3564548"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5687752"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flipH="1" flipV="1">
              <a:off x="1682073" y="138226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flipH="1" flipV="1">
              <a:off x="3923011"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p:cNvCxnSpPr/>
            <p:nvPr/>
          </p:nvCxnSpPr>
          <p:spPr>
            <a:xfrm flipH="1" flipV="1">
              <a:off x="6045547" y="1371243"/>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2" name="正方形/長方形 11"/>
          <p:cNvSpPr/>
          <p:nvPr/>
        </p:nvSpPr>
        <p:spPr>
          <a:xfrm>
            <a:off x="7406105" y="1154846"/>
            <a:ext cx="1588169" cy="1505784"/>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プラットフォーム毎の</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ネイティブアプリ</a:t>
            </a:r>
            <a:endParaRPr kumimoji="1" lang="en-US" altLang="ja-JP" sz="1200" dirty="0">
              <a:solidFill>
                <a:srgbClr val="FFFFFF"/>
              </a:solidFill>
              <a:latin typeface="ＭＳ Ｐゴシック"/>
              <a:ea typeface="ＭＳ Ｐゴシック"/>
              <a:cs typeface="ＭＳ Ｐゴシック"/>
            </a:endParaRPr>
          </a:p>
          <a:p>
            <a:pPr algn="ct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データと</a:t>
            </a:r>
            <a:r>
              <a:rPr kumimoji="1" lang="en-US" altLang="ja-JP" sz="1200" dirty="0">
                <a:solidFill>
                  <a:srgbClr val="FFFFFF"/>
                </a:solidFill>
                <a:latin typeface="ＭＳ Ｐゴシック"/>
                <a:ea typeface="ＭＳ Ｐゴシック"/>
                <a:cs typeface="ＭＳ Ｐゴシック"/>
              </a:rPr>
              <a:t>UX</a:t>
            </a:r>
            <a:r>
              <a:rPr kumimoji="1" lang="ja-JP" altLang="en-US" sz="1200" dirty="0">
                <a:solidFill>
                  <a:srgbClr val="FFFFFF"/>
                </a:solidFill>
                <a:latin typeface="ＭＳ Ｐゴシック"/>
                <a:ea typeface="ＭＳ Ｐゴシック"/>
                <a:cs typeface="ＭＳ Ｐゴシック"/>
              </a:rPr>
              <a:t>を共有</a:t>
            </a:r>
          </a:p>
        </p:txBody>
      </p:sp>
      <p:sp>
        <p:nvSpPr>
          <p:cNvPr id="94" name="正方形/長方形 93"/>
          <p:cNvSpPr/>
          <p:nvPr/>
        </p:nvSpPr>
        <p:spPr>
          <a:xfrm>
            <a:off x="7413971" y="3106390"/>
            <a:ext cx="1588169" cy="1803562"/>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Windows</a:t>
            </a:r>
            <a:r>
              <a:rPr kumimoji="1" lang="ja-JP" altLang="en-US" sz="1200" dirty="0">
                <a:solidFill>
                  <a:srgbClr val="FFFFFF"/>
                </a:solidFill>
                <a:latin typeface="ＭＳ Ｐゴシック"/>
                <a:ea typeface="ＭＳ Ｐゴシック"/>
                <a:cs typeface="ＭＳ Ｐゴシック"/>
              </a:rPr>
              <a:t>プラットフォーム共通の</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a:solidFill>
                  <a:srgbClr val="FFFFFF"/>
                </a:solidFill>
                <a:latin typeface="ＭＳ Ｐゴシック"/>
                <a:ea typeface="ＭＳ Ｐゴシック"/>
                <a:cs typeface="ＭＳ Ｐゴシック"/>
              </a:rPr>
              <a:t>ネイティブアプリ</a:t>
            </a:r>
            <a:endParaRPr lang="en-US" altLang="ja-JP" sz="1200">
              <a:solidFill>
                <a:srgbClr val="FFFFFF"/>
              </a:solidFill>
              <a:latin typeface="ＭＳ Ｐゴシック"/>
              <a:ea typeface="ＭＳ Ｐゴシック"/>
              <a:cs typeface="ＭＳ Ｐゴシック"/>
            </a:endParaRPr>
          </a:p>
          <a:p>
            <a:pPr algn="ctr"/>
            <a:r>
              <a:rPr kumimoji="1" lang="ja-JP" altLang="en-US" sz="1200">
                <a:solidFill>
                  <a:srgbClr val="FFFFFF"/>
                </a:solidFill>
                <a:latin typeface="ＭＳ Ｐゴシック"/>
                <a:ea typeface="ＭＳ Ｐゴシック"/>
                <a:cs typeface="ＭＳ Ｐゴシック"/>
              </a:rPr>
              <a:t>＋</a:t>
            </a:r>
            <a:endParaRPr lang="en-US" altLang="ja-JP" sz="1200">
              <a:solidFill>
                <a:srgbClr val="FFFFFF"/>
              </a:solidFill>
              <a:latin typeface="ＭＳ Ｐゴシック"/>
              <a:ea typeface="ＭＳ Ｐゴシック"/>
              <a:cs typeface="ＭＳ Ｐゴシック"/>
            </a:endParaRPr>
          </a:p>
          <a:p>
            <a:pPr algn="ctr"/>
            <a:r>
              <a:rPr kumimoji="1" lang="en-US" altLang="ja-JP" sz="1200">
                <a:solidFill>
                  <a:srgbClr val="FFFFFF"/>
                </a:solidFill>
                <a:latin typeface="ＭＳ Ｐゴシック"/>
                <a:ea typeface="ＭＳ Ｐゴシック"/>
                <a:cs typeface="ＭＳ Ｐゴシック"/>
              </a:rPr>
              <a:t>PC</a:t>
            </a:r>
            <a:r>
              <a:rPr kumimoji="1" lang="ja-JP" altLang="en-US" sz="1200">
                <a:solidFill>
                  <a:srgbClr val="FFFFFF"/>
                </a:solidFill>
                <a:latin typeface="ＭＳ Ｐゴシック"/>
                <a:ea typeface="ＭＳ Ｐゴシック"/>
                <a:cs typeface="ＭＳ Ｐゴシック"/>
              </a:rPr>
              <a:t>との連携</a:t>
            </a:r>
            <a:endParaRPr kumimoji="1" lang="en-US" altLang="ja-JP"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7413971" y="5288646"/>
            <a:ext cx="1588169" cy="1146423"/>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Web (HTML5) </a:t>
            </a:r>
            <a:r>
              <a:rPr kumimoji="1" lang="ja-JP" altLang="en-US" sz="1200" dirty="0">
                <a:solidFill>
                  <a:srgbClr val="FFFFFF"/>
                </a:solidFill>
                <a:latin typeface="ＭＳ Ｐゴシック"/>
                <a:ea typeface="ＭＳ Ｐゴシック"/>
                <a:cs typeface="ＭＳ Ｐゴシック"/>
              </a:rPr>
              <a:t>アプリ</a:t>
            </a:r>
          </a:p>
        </p:txBody>
      </p:sp>
    </p:spTree>
    <p:extLst>
      <p:ext uri="{BB962C8B-B14F-4D97-AF65-F5344CB8AC3E}">
        <p14:creationId xmlns:p14="http://schemas.microsoft.com/office/powerpoint/2010/main" val="10471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500" fill="hold"/>
                                        <p:tgtEl>
                                          <p:spTgt spid="46"/>
                                        </p:tgtEl>
                                        <p:attrNameLst>
                                          <p:attrName>ppt_w</p:attrName>
                                        </p:attrNameLst>
                                      </p:cBhvr>
                                      <p:tavLst>
                                        <p:tav tm="0">
                                          <p:val>
                                            <p:fltVal val="0"/>
                                          </p:val>
                                        </p:tav>
                                        <p:tav tm="100000">
                                          <p:val>
                                            <p:strVal val="#ppt_w"/>
                                          </p:val>
                                        </p:tav>
                                      </p:tavLst>
                                    </p:anim>
                                    <p:anim calcmode="lin" valueType="num">
                                      <p:cBhvr>
                                        <p:cTn id="33" dur="500" fill="hold"/>
                                        <p:tgtEl>
                                          <p:spTgt spid="46"/>
                                        </p:tgtEl>
                                        <p:attrNameLst>
                                          <p:attrName>ppt_h</p:attrName>
                                        </p:attrNameLst>
                                      </p:cBhvr>
                                      <p:tavLst>
                                        <p:tav tm="0">
                                          <p:val>
                                            <p:fltVal val="0"/>
                                          </p:val>
                                        </p:tav>
                                        <p:tav tm="100000">
                                          <p:val>
                                            <p:strVal val="#ppt_h"/>
                                          </p:val>
                                        </p:tav>
                                      </p:tavLst>
                                    </p:anim>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90"/>
                                        </p:tgtEl>
                                        <p:attrNameLst>
                                          <p:attrName>style.visibility</p:attrName>
                                        </p:attrNameLst>
                                      </p:cBhvr>
                                      <p:to>
                                        <p:strVal val="visible"/>
                                      </p:to>
                                    </p:set>
                                    <p:anim calcmode="lin" valueType="num">
                                      <p:cBhvr additive="base">
                                        <p:cTn id="75" dur="500" fill="hold"/>
                                        <p:tgtEl>
                                          <p:spTgt spid="90"/>
                                        </p:tgtEl>
                                        <p:attrNameLst>
                                          <p:attrName>ppt_x</p:attrName>
                                        </p:attrNameLst>
                                      </p:cBhvr>
                                      <p:tavLst>
                                        <p:tav tm="0">
                                          <p:val>
                                            <p:strVal val="#ppt_x"/>
                                          </p:val>
                                        </p:tav>
                                        <p:tav tm="100000">
                                          <p:val>
                                            <p:strVal val="#ppt_x"/>
                                          </p:val>
                                        </p:tav>
                                      </p:tavLst>
                                    </p:anim>
                                    <p:anim calcmode="lin" valueType="num">
                                      <p:cBhvr additive="base">
                                        <p:cTn id="76" dur="500" fill="hold"/>
                                        <p:tgtEl>
                                          <p:spTgt spid="90"/>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108"/>
                                        </p:tgtEl>
                                        <p:attrNameLst>
                                          <p:attrName>style.visibility</p:attrName>
                                        </p:attrNameLst>
                                      </p:cBhvr>
                                      <p:to>
                                        <p:strVal val="visible"/>
                                      </p:to>
                                    </p:set>
                                    <p:anim calcmode="lin" valueType="num">
                                      <p:cBhvr additive="base">
                                        <p:cTn id="79" dur="500" fill="hold"/>
                                        <p:tgtEl>
                                          <p:spTgt spid="108"/>
                                        </p:tgtEl>
                                        <p:attrNameLst>
                                          <p:attrName>ppt_x</p:attrName>
                                        </p:attrNameLst>
                                      </p:cBhvr>
                                      <p:tavLst>
                                        <p:tav tm="0">
                                          <p:val>
                                            <p:strVal val="#ppt_x"/>
                                          </p:val>
                                        </p:tav>
                                        <p:tav tm="100000">
                                          <p:val>
                                            <p:strVal val="#ppt_x"/>
                                          </p:val>
                                        </p:tav>
                                      </p:tavLst>
                                    </p:anim>
                                    <p:anim calcmode="lin" valueType="num">
                                      <p:cBhvr additive="base">
                                        <p:cTn id="80" dur="500" fill="hold"/>
                                        <p:tgtEl>
                                          <p:spTgt spid="10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up)">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51"/>
                                        </p:tgtEl>
                                        <p:attrNameLst>
                                          <p:attrName>style.visibility</p:attrName>
                                        </p:attrNameLst>
                                      </p:cBhvr>
                                      <p:to>
                                        <p:strVal val="visible"/>
                                      </p:to>
                                    </p:set>
                                    <p:anim calcmode="lin" valueType="num">
                                      <p:cBhvr>
                                        <p:cTn id="90" dur="500" fill="hold"/>
                                        <p:tgtEl>
                                          <p:spTgt spid="51"/>
                                        </p:tgtEl>
                                        <p:attrNameLst>
                                          <p:attrName>ppt_w</p:attrName>
                                        </p:attrNameLst>
                                      </p:cBhvr>
                                      <p:tavLst>
                                        <p:tav tm="0">
                                          <p:val>
                                            <p:fltVal val="0"/>
                                          </p:val>
                                        </p:tav>
                                        <p:tav tm="100000">
                                          <p:val>
                                            <p:strVal val="#ppt_w"/>
                                          </p:val>
                                        </p:tav>
                                      </p:tavLst>
                                    </p:anim>
                                    <p:anim calcmode="lin" valueType="num">
                                      <p:cBhvr>
                                        <p:cTn id="91" dur="500" fill="hold"/>
                                        <p:tgtEl>
                                          <p:spTgt spid="51"/>
                                        </p:tgtEl>
                                        <p:attrNameLst>
                                          <p:attrName>ppt_h</p:attrName>
                                        </p:attrNameLst>
                                      </p:cBhvr>
                                      <p:tavLst>
                                        <p:tav tm="0">
                                          <p:val>
                                            <p:fltVal val="0"/>
                                          </p:val>
                                        </p:tav>
                                        <p:tav tm="100000">
                                          <p:val>
                                            <p:strVal val="#ppt_h"/>
                                          </p:val>
                                        </p:tav>
                                      </p:tavLst>
                                    </p:anim>
                                    <p:animEffect transition="in" filter="fade">
                                      <p:cBhvr>
                                        <p:cTn id="92" dur="500"/>
                                        <p:tgtEl>
                                          <p:spTgt spid="5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anim calcmode="lin" valueType="num">
                                      <p:cBhvr>
                                        <p:cTn id="95" dur="500" fill="hold"/>
                                        <p:tgtEl>
                                          <p:spTgt spid="67"/>
                                        </p:tgtEl>
                                        <p:attrNameLst>
                                          <p:attrName>ppt_w</p:attrName>
                                        </p:attrNameLst>
                                      </p:cBhvr>
                                      <p:tavLst>
                                        <p:tav tm="0">
                                          <p:val>
                                            <p:fltVal val="0"/>
                                          </p:val>
                                        </p:tav>
                                        <p:tav tm="100000">
                                          <p:val>
                                            <p:strVal val="#ppt_w"/>
                                          </p:val>
                                        </p:tav>
                                      </p:tavLst>
                                    </p:anim>
                                    <p:anim calcmode="lin" valueType="num">
                                      <p:cBhvr>
                                        <p:cTn id="96" dur="500" fill="hold"/>
                                        <p:tgtEl>
                                          <p:spTgt spid="67"/>
                                        </p:tgtEl>
                                        <p:attrNameLst>
                                          <p:attrName>ppt_h</p:attrName>
                                        </p:attrNameLst>
                                      </p:cBhvr>
                                      <p:tavLst>
                                        <p:tav tm="0">
                                          <p:val>
                                            <p:fltVal val="0"/>
                                          </p:val>
                                        </p:tav>
                                        <p:tav tm="100000">
                                          <p:val>
                                            <p:strVal val="#ppt_h"/>
                                          </p:val>
                                        </p:tav>
                                      </p:tavLst>
                                    </p:anim>
                                    <p:animEffect transition="in" filter="fade">
                                      <p:cBhvr>
                                        <p:cTn id="97" dur="500"/>
                                        <p:tgtEl>
                                          <p:spTgt spid="67"/>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anim calcmode="lin" valueType="num">
                                      <p:cBhvr>
                                        <p:cTn id="100" dur="500" fill="hold"/>
                                        <p:tgtEl>
                                          <p:spTgt spid="68"/>
                                        </p:tgtEl>
                                        <p:attrNameLst>
                                          <p:attrName>ppt_w</p:attrName>
                                        </p:attrNameLst>
                                      </p:cBhvr>
                                      <p:tavLst>
                                        <p:tav tm="0">
                                          <p:val>
                                            <p:fltVal val="0"/>
                                          </p:val>
                                        </p:tav>
                                        <p:tav tm="100000">
                                          <p:val>
                                            <p:strVal val="#ppt_w"/>
                                          </p:val>
                                        </p:tav>
                                      </p:tavLst>
                                    </p:anim>
                                    <p:anim calcmode="lin" valueType="num">
                                      <p:cBhvr>
                                        <p:cTn id="101" dur="500" fill="hold"/>
                                        <p:tgtEl>
                                          <p:spTgt spid="68"/>
                                        </p:tgtEl>
                                        <p:attrNameLst>
                                          <p:attrName>ppt_h</p:attrName>
                                        </p:attrNameLst>
                                      </p:cBhvr>
                                      <p:tavLst>
                                        <p:tav tm="0">
                                          <p:val>
                                            <p:fltVal val="0"/>
                                          </p:val>
                                        </p:tav>
                                        <p:tav tm="100000">
                                          <p:val>
                                            <p:strVal val="#ppt_h"/>
                                          </p:val>
                                        </p:tav>
                                      </p:tavLst>
                                    </p:anim>
                                    <p:animEffect transition="in" filter="fade">
                                      <p:cBhvr>
                                        <p:cTn id="102" dur="500"/>
                                        <p:tgtEl>
                                          <p:spTgt spid="68"/>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anim calcmode="lin" valueType="num">
                                      <p:cBhvr>
                                        <p:cTn id="105" dur="500" fill="hold"/>
                                        <p:tgtEl>
                                          <p:spTgt spid="69"/>
                                        </p:tgtEl>
                                        <p:attrNameLst>
                                          <p:attrName>ppt_w</p:attrName>
                                        </p:attrNameLst>
                                      </p:cBhvr>
                                      <p:tavLst>
                                        <p:tav tm="0">
                                          <p:val>
                                            <p:fltVal val="0"/>
                                          </p:val>
                                        </p:tav>
                                        <p:tav tm="100000">
                                          <p:val>
                                            <p:strVal val="#ppt_w"/>
                                          </p:val>
                                        </p:tav>
                                      </p:tavLst>
                                    </p:anim>
                                    <p:anim calcmode="lin" valueType="num">
                                      <p:cBhvr>
                                        <p:cTn id="106" dur="500" fill="hold"/>
                                        <p:tgtEl>
                                          <p:spTgt spid="69"/>
                                        </p:tgtEl>
                                        <p:attrNameLst>
                                          <p:attrName>ppt_h</p:attrName>
                                        </p:attrNameLst>
                                      </p:cBhvr>
                                      <p:tavLst>
                                        <p:tav tm="0">
                                          <p:val>
                                            <p:fltVal val="0"/>
                                          </p:val>
                                        </p:tav>
                                        <p:tav tm="100000">
                                          <p:val>
                                            <p:strVal val="#ppt_h"/>
                                          </p:val>
                                        </p:tav>
                                      </p:tavLst>
                                    </p:anim>
                                    <p:animEffect transition="in" filter="fade">
                                      <p:cBhvr>
                                        <p:cTn id="107" dur="500"/>
                                        <p:tgtEl>
                                          <p:spTgt spid="69"/>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77"/>
                                        </p:tgtEl>
                                        <p:attrNameLst>
                                          <p:attrName>style.visibility</p:attrName>
                                        </p:attrNameLst>
                                      </p:cBhvr>
                                      <p:to>
                                        <p:strVal val="visible"/>
                                      </p:to>
                                    </p:set>
                                    <p:anim calcmode="lin" valueType="num">
                                      <p:cBhvr>
                                        <p:cTn id="110" dur="500" fill="hold"/>
                                        <p:tgtEl>
                                          <p:spTgt spid="77"/>
                                        </p:tgtEl>
                                        <p:attrNameLst>
                                          <p:attrName>ppt_w</p:attrName>
                                        </p:attrNameLst>
                                      </p:cBhvr>
                                      <p:tavLst>
                                        <p:tav tm="0">
                                          <p:val>
                                            <p:fltVal val="0"/>
                                          </p:val>
                                        </p:tav>
                                        <p:tav tm="100000">
                                          <p:val>
                                            <p:strVal val="#ppt_w"/>
                                          </p:val>
                                        </p:tav>
                                      </p:tavLst>
                                    </p:anim>
                                    <p:anim calcmode="lin" valueType="num">
                                      <p:cBhvr>
                                        <p:cTn id="111" dur="500" fill="hold"/>
                                        <p:tgtEl>
                                          <p:spTgt spid="77"/>
                                        </p:tgtEl>
                                        <p:attrNameLst>
                                          <p:attrName>ppt_h</p:attrName>
                                        </p:attrNameLst>
                                      </p:cBhvr>
                                      <p:tavLst>
                                        <p:tav tm="0">
                                          <p:val>
                                            <p:fltVal val="0"/>
                                          </p:val>
                                        </p:tav>
                                        <p:tav tm="100000">
                                          <p:val>
                                            <p:strVal val="#ppt_h"/>
                                          </p:val>
                                        </p:tav>
                                      </p:tavLst>
                                    </p:anim>
                                    <p:animEffect transition="in" filter="fade">
                                      <p:cBhvr>
                                        <p:cTn id="112" dur="500"/>
                                        <p:tgtEl>
                                          <p:spTgt spid="77"/>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78"/>
                                        </p:tgtEl>
                                        <p:attrNameLst>
                                          <p:attrName>style.visibility</p:attrName>
                                        </p:attrNameLst>
                                      </p:cBhvr>
                                      <p:to>
                                        <p:strVal val="visible"/>
                                      </p:to>
                                    </p:set>
                                    <p:anim calcmode="lin" valueType="num">
                                      <p:cBhvr>
                                        <p:cTn id="115" dur="500" fill="hold"/>
                                        <p:tgtEl>
                                          <p:spTgt spid="78"/>
                                        </p:tgtEl>
                                        <p:attrNameLst>
                                          <p:attrName>ppt_w</p:attrName>
                                        </p:attrNameLst>
                                      </p:cBhvr>
                                      <p:tavLst>
                                        <p:tav tm="0">
                                          <p:val>
                                            <p:fltVal val="0"/>
                                          </p:val>
                                        </p:tav>
                                        <p:tav tm="100000">
                                          <p:val>
                                            <p:strVal val="#ppt_w"/>
                                          </p:val>
                                        </p:tav>
                                      </p:tavLst>
                                    </p:anim>
                                    <p:anim calcmode="lin" valueType="num">
                                      <p:cBhvr>
                                        <p:cTn id="116" dur="500" fill="hold"/>
                                        <p:tgtEl>
                                          <p:spTgt spid="78"/>
                                        </p:tgtEl>
                                        <p:attrNameLst>
                                          <p:attrName>ppt_h</p:attrName>
                                        </p:attrNameLst>
                                      </p:cBhvr>
                                      <p:tavLst>
                                        <p:tav tm="0">
                                          <p:val>
                                            <p:fltVal val="0"/>
                                          </p:val>
                                        </p:tav>
                                        <p:tav tm="100000">
                                          <p:val>
                                            <p:strVal val="#ppt_h"/>
                                          </p:val>
                                        </p:tav>
                                      </p:tavLst>
                                    </p:anim>
                                    <p:animEffect transition="in" filter="fade">
                                      <p:cBhvr>
                                        <p:cTn id="117" dur="500"/>
                                        <p:tgtEl>
                                          <p:spTgt spid="78"/>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47"/>
                                        </p:tgtEl>
                                        <p:attrNameLst>
                                          <p:attrName>style.visibility</p:attrName>
                                        </p:attrNameLst>
                                      </p:cBhvr>
                                      <p:to>
                                        <p:strVal val="visible"/>
                                      </p:to>
                                    </p:set>
                                    <p:anim calcmode="lin" valueType="num">
                                      <p:cBhvr>
                                        <p:cTn id="120" dur="500" fill="hold"/>
                                        <p:tgtEl>
                                          <p:spTgt spid="47"/>
                                        </p:tgtEl>
                                        <p:attrNameLst>
                                          <p:attrName>ppt_w</p:attrName>
                                        </p:attrNameLst>
                                      </p:cBhvr>
                                      <p:tavLst>
                                        <p:tav tm="0">
                                          <p:val>
                                            <p:fltVal val="0"/>
                                          </p:val>
                                        </p:tav>
                                        <p:tav tm="100000">
                                          <p:val>
                                            <p:strVal val="#ppt_w"/>
                                          </p:val>
                                        </p:tav>
                                      </p:tavLst>
                                    </p:anim>
                                    <p:anim calcmode="lin" valueType="num">
                                      <p:cBhvr>
                                        <p:cTn id="121" dur="500" fill="hold"/>
                                        <p:tgtEl>
                                          <p:spTgt spid="47"/>
                                        </p:tgtEl>
                                        <p:attrNameLst>
                                          <p:attrName>ppt_h</p:attrName>
                                        </p:attrNameLst>
                                      </p:cBhvr>
                                      <p:tavLst>
                                        <p:tav tm="0">
                                          <p:val>
                                            <p:fltVal val="0"/>
                                          </p:val>
                                        </p:tav>
                                        <p:tav tm="100000">
                                          <p:val>
                                            <p:strVal val="#ppt_h"/>
                                          </p:val>
                                        </p:tav>
                                      </p:tavLst>
                                    </p:anim>
                                    <p:animEffect transition="in" filter="fade">
                                      <p:cBhvr>
                                        <p:cTn id="122" dur="500"/>
                                        <p:tgtEl>
                                          <p:spTgt spid="47"/>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48"/>
                                        </p:tgtEl>
                                        <p:attrNameLst>
                                          <p:attrName>style.visibility</p:attrName>
                                        </p:attrNameLst>
                                      </p:cBhvr>
                                      <p:to>
                                        <p:strVal val="visible"/>
                                      </p:to>
                                    </p:set>
                                    <p:anim calcmode="lin" valueType="num">
                                      <p:cBhvr>
                                        <p:cTn id="125" dur="500" fill="hold"/>
                                        <p:tgtEl>
                                          <p:spTgt spid="48"/>
                                        </p:tgtEl>
                                        <p:attrNameLst>
                                          <p:attrName>ppt_w</p:attrName>
                                        </p:attrNameLst>
                                      </p:cBhvr>
                                      <p:tavLst>
                                        <p:tav tm="0">
                                          <p:val>
                                            <p:fltVal val="0"/>
                                          </p:val>
                                        </p:tav>
                                        <p:tav tm="100000">
                                          <p:val>
                                            <p:strVal val="#ppt_w"/>
                                          </p:val>
                                        </p:tav>
                                      </p:tavLst>
                                    </p:anim>
                                    <p:anim calcmode="lin" valueType="num">
                                      <p:cBhvr>
                                        <p:cTn id="126" dur="500" fill="hold"/>
                                        <p:tgtEl>
                                          <p:spTgt spid="48"/>
                                        </p:tgtEl>
                                        <p:attrNameLst>
                                          <p:attrName>ppt_h</p:attrName>
                                        </p:attrNameLst>
                                      </p:cBhvr>
                                      <p:tavLst>
                                        <p:tav tm="0">
                                          <p:val>
                                            <p:fltVal val="0"/>
                                          </p:val>
                                        </p:tav>
                                        <p:tav tm="100000">
                                          <p:val>
                                            <p:strVal val="#ppt_h"/>
                                          </p:val>
                                        </p:tav>
                                      </p:tavLst>
                                    </p:anim>
                                    <p:animEffect transition="in" filter="fade">
                                      <p:cBhvr>
                                        <p:cTn id="127" dur="500"/>
                                        <p:tgtEl>
                                          <p:spTgt spid="48"/>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 calcmode="lin" valueType="num">
                                      <p:cBhvr>
                                        <p:cTn id="130" dur="500" fill="hold"/>
                                        <p:tgtEl>
                                          <p:spTgt spid="49"/>
                                        </p:tgtEl>
                                        <p:attrNameLst>
                                          <p:attrName>ppt_w</p:attrName>
                                        </p:attrNameLst>
                                      </p:cBhvr>
                                      <p:tavLst>
                                        <p:tav tm="0">
                                          <p:val>
                                            <p:fltVal val="0"/>
                                          </p:val>
                                        </p:tav>
                                        <p:tav tm="100000">
                                          <p:val>
                                            <p:strVal val="#ppt_w"/>
                                          </p:val>
                                        </p:tav>
                                      </p:tavLst>
                                    </p:anim>
                                    <p:anim calcmode="lin" valueType="num">
                                      <p:cBhvr>
                                        <p:cTn id="131" dur="500" fill="hold"/>
                                        <p:tgtEl>
                                          <p:spTgt spid="49"/>
                                        </p:tgtEl>
                                        <p:attrNameLst>
                                          <p:attrName>ppt_h</p:attrName>
                                        </p:attrNameLst>
                                      </p:cBhvr>
                                      <p:tavLst>
                                        <p:tav tm="0">
                                          <p:val>
                                            <p:fltVal val="0"/>
                                          </p:val>
                                        </p:tav>
                                        <p:tav tm="100000">
                                          <p:val>
                                            <p:strVal val="#ppt_h"/>
                                          </p:val>
                                        </p:tav>
                                      </p:tavLst>
                                    </p:anim>
                                    <p:animEffect transition="in" filter="fade">
                                      <p:cBhvr>
                                        <p:cTn id="132" dur="500"/>
                                        <p:tgtEl>
                                          <p:spTgt spid="49"/>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 calcmode="lin" valueType="num">
                                      <p:cBhvr>
                                        <p:cTn id="135" dur="500" fill="hold"/>
                                        <p:tgtEl>
                                          <p:spTgt spid="50"/>
                                        </p:tgtEl>
                                        <p:attrNameLst>
                                          <p:attrName>ppt_w</p:attrName>
                                        </p:attrNameLst>
                                      </p:cBhvr>
                                      <p:tavLst>
                                        <p:tav tm="0">
                                          <p:val>
                                            <p:fltVal val="0"/>
                                          </p:val>
                                        </p:tav>
                                        <p:tav tm="100000">
                                          <p:val>
                                            <p:strVal val="#ppt_w"/>
                                          </p:val>
                                        </p:tav>
                                      </p:tavLst>
                                    </p:anim>
                                    <p:anim calcmode="lin" valueType="num">
                                      <p:cBhvr>
                                        <p:cTn id="136" dur="500" fill="hold"/>
                                        <p:tgtEl>
                                          <p:spTgt spid="50"/>
                                        </p:tgtEl>
                                        <p:attrNameLst>
                                          <p:attrName>ppt_h</p:attrName>
                                        </p:attrNameLst>
                                      </p:cBhvr>
                                      <p:tavLst>
                                        <p:tav tm="0">
                                          <p:val>
                                            <p:fltVal val="0"/>
                                          </p:val>
                                        </p:tav>
                                        <p:tav tm="100000">
                                          <p:val>
                                            <p:strVal val="#ppt_h"/>
                                          </p:val>
                                        </p:tav>
                                      </p:tavLst>
                                    </p:anim>
                                    <p:animEffect transition="in" filter="fade">
                                      <p:cBhvr>
                                        <p:cTn id="137" dur="500"/>
                                        <p:tgtEl>
                                          <p:spTgt spid="50"/>
                                        </p:tgtEl>
                                      </p:cBhvr>
                                    </p:animEffect>
                                  </p:childTnLst>
                                </p:cTn>
                              </p:par>
                            </p:childTnLst>
                          </p:cTn>
                        </p:par>
                      </p:childTnLst>
                    </p:cTn>
                  </p:par>
                  <p:par>
                    <p:cTn id="138" fill="hold">
                      <p:stCondLst>
                        <p:cond delay="indefinite"/>
                      </p:stCondLst>
                      <p:childTnLst>
                        <p:par>
                          <p:cTn id="139" fill="hold">
                            <p:stCondLst>
                              <p:cond delay="0"/>
                            </p:stCondLst>
                            <p:childTnLst>
                              <p:par>
                                <p:cTn id="140" presetID="2" presetClass="entr" presetSubtype="1" fill="hold" grpId="0" nodeType="clickEffect">
                                  <p:stCondLst>
                                    <p:cond delay="0"/>
                                  </p:stCondLst>
                                  <p:childTnLst>
                                    <p:set>
                                      <p:cBhvr>
                                        <p:cTn id="141" dur="1" fill="hold">
                                          <p:stCondLst>
                                            <p:cond delay="0"/>
                                          </p:stCondLst>
                                        </p:cTn>
                                        <p:tgtEl>
                                          <p:spTgt spid="54"/>
                                        </p:tgtEl>
                                        <p:attrNameLst>
                                          <p:attrName>style.visibility</p:attrName>
                                        </p:attrNameLst>
                                      </p:cBhvr>
                                      <p:to>
                                        <p:strVal val="visible"/>
                                      </p:to>
                                    </p:set>
                                    <p:anim calcmode="lin" valueType="num">
                                      <p:cBhvr additive="base">
                                        <p:cTn id="142" dur="500" fill="hold"/>
                                        <p:tgtEl>
                                          <p:spTgt spid="54"/>
                                        </p:tgtEl>
                                        <p:attrNameLst>
                                          <p:attrName>ppt_x</p:attrName>
                                        </p:attrNameLst>
                                      </p:cBhvr>
                                      <p:tavLst>
                                        <p:tav tm="0">
                                          <p:val>
                                            <p:strVal val="#ppt_x"/>
                                          </p:val>
                                        </p:tav>
                                        <p:tav tm="100000">
                                          <p:val>
                                            <p:strVal val="#ppt_x"/>
                                          </p:val>
                                        </p:tav>
                                      </p:tavLst>
                                    </p:anim>
                                    <p:anim calcmode="lin" valueType="num">
                                      <p:cBhvr additive="base">
                                        <p:cTn id="143" dur="500" fill="hold"/>
                                        <p:tgtEl>
                                          <p:spTgt spid="54"/>
                                        </p:tgtEl>
                                        <p:attrNameLst>
                                          <p:attrName>ppt_y</p:attrName>
                                        </p:attrNameLst>
                                      </p:cBhvr>
                                      <p:tavLst>
                                        <p:tav tm="0">
                                          <p:val>
                                            <p:strVal val="0-#ppt_h/2"/>
                                          </p:val>
                                        </p:tav>
                                        <p:tav tm="100000">
                                          <p:val>
                                            <p:strVal val="#ppt_y"/>
                                          </p:val>
                                        </p:tav>
                                      </p:tavLst>
                                    </p:anim>
                                  </p:childTnLst>
                                </p:cTn>
                              </p:par>
                              <p:par>
                                <p:cTn id="144" presetID="2" presetClass="entr" presetSubtype="1" fill="hold" grpId="0" nodeType="withEffect">
                                  <p:stCondLst>
                                    <p:cond delay="0"/>
                                  </p:stCondLst>
                                  <p:childTnLst>
                                    <p:set>
                                      <p:cBhvr>
                                        <p:cTn id="145" dur="1" fill="hold">
                                          <p:stCondLst>
                                            <p:cond delay="0"/>
                                          </p:stCondLst>
                                        </p:cTn>
                                        <p:tgtEl>
                                          <p:spTgt spid="59"/>
                                        </p:tgtEl>
                                        <p:attrNameLst>
                                          <p:attrName>style.visibility</p:attrName>
                                        </p:attrNameLst>
                                      </p:cBhvr>
                                      <p:to>
                                        <p:strVal val="visible"/>
                                      </p:to>
                                    </p:set>
                                    <p:anim calcmode="lin" valueType="num">
                                      <p:cBhvr additive="base">
                                        <p:cTn id="146" dur="500" fill="hold"/>
                                        <p:tgtEl>
                                          <p:spTgt spid="59"/>
                                        </p:tgtEl>
                                        <p:attrNameLst>
                                          <p:attrName>ppt_x</p:attrName>
                                        </p:attrNameLst>
                                      </p:cBhvr>
                                      <p:tavLst>
                                        <p:tav tm="0">
                                          <p:val>
                                            <p:strVal val="#ppt_x"/>
                                          </p:val>
                                        </p:tav>
                                        <p:tav tm="100000">
                                          <p:val>
                                            <p:strVal val="#ppt_x"/>
                                          </p:val>
                                        </p:tav>
                                      </p:tavLst>
                                    </p:anim>
                                    <p:anim calcmode="lin" valueType="num">
                                      <p:cBhvr additive="base">
                                        <p:cTn id="147" dur="500" fill="hold"/>
                                        <p:tgtEl>
                                          <p:spTgt spid="59"/>
                                        </p:tgtEl>
                                        <p:attrNameLst>
                                          <p:attrName>ppt_y</p:attrName>
                                        </p:attrNameLst>
                                      </p:cBhvr>
                                      <p:tavLst>
                                        <p:tav tm="0">
                                          <p:val>
                                            <p:strVal val="0-#ppt_h/2"/>
                                          </p:val>
                                        </p:tav>
                                        <p:tav tm="100000">
                                          <p:val>
                                            <p:strVal val="#ppt_y"/>
                                          </p:val>
                                        </p:tav>
                                      </p:tavLst>
                                    </p:anim>
                                  </p:childTnLst>
                                </p:cTn>
                              </p:par>
                              <p:par>
                                <p:cTn id="148" presetID="2" presetClass="entr" presetSubtype="1" fill="hold" grpId="0" nodeType="withEffect">
                                  <p:stCondLst>
                                    <p:cond delay="0"/>
                                  </p:stCondLst>
                                  <p:childTnLst>
                                    <p:set>
                                      <p:cBhvr>
                                        <p:cTn id="149" dur="1" fill="hold">
                                          <p:stCondLst>
                                            <p:cond delay="0"/>
                                          </p:stCondLst>
                                        </p:cTn>
                                        <p:tgtEl>
                                          <p:spTgt spid="60"/>
                                        </p:tgtEl>
                                        <p:attrNameLst>
                                          <p:attrName>style.visibility</p:attrName>
                                        </p:attrNameLst>
                                      </p:cBhvr>
                                      <p:to>
                                        <p:strVal val="visible"/>
                                      </p:to>
                                    </p:set>
                                    <p:anim calcmode="lin" valueType="num">
                                      <p:cBhvr additive="base">
                                        <p:cTn id="150" dur="500" fill="hold"/>
                                        <p:tgtEl>
                                          <p:spTgt spid="60"/>
                                        </p:tgtEl>
                                        <p:attrNameLst>
                                          <p:attrName>ppt_x</p:attrName>
                                        </p:attrNameLst>
                                      </p:cBhvr>
                                      <p:tavLst>
                                        <p:tav tm="0">
                                          <p:val>
                                            <p:strVal val="#ppt_x"/>
                                          </p:val>
                                        </p:tav>
                                        <p:tav tm="100000">
                                          <p:val>
                                            <p:strVal val="#ppt_x"/>
                                          </p:val>
                                        </p:tav>
                                      </p:tavLst>
                                    </p:anim>
                                    <p:anim calcmode="lin" valueType="num">
                                      <p:cBhvr additive="base">
                                        <p:cTn id="151" dur="500" fill="hold"/>
                                        <p:tgtEl>
                                          <p:spTgt spid="60"/>
                                        </p:tgtEl>
                                        <p:attrNameLst>
                                          <p:attrName>ppt_y</p:attrName>
                                        </p:attrNameLst>
                                      </p:cBhvr>
                                      <p:tavLst>
                                        <p:tav tm="0">
                                          <p:val>
                                            <p:strVal val="0-#ppt_h/2"/>
                                          </p:val>
                                        </p:tav>
                                        <p:tav tm="100000">
                                          <p:val>
                                            <p:strVal val="#ppt_y"/>
                                          </p:val>
                                        </p:tav>
                                      </p:tavLst>
                                    </p:anim>
                                  </p:childTnLst>
                                </p:cTn>
                              </p:par>
                              <p:par>
                                <p:cTn id="152" presetID="2" presetClass="entr" presetSubtype="1" fill="hold" grpId="0" nodeType="withEffect">
                                  <p:stCondLst>
                                    <p:cond delay="0"/>
                                  </p:stCondLst>
                                  <p:childTnLst>
                                    <p:set>
                                      <p:cBhvr>
                                        <p:cTn id="153" dur="1" fill="hold">
                                          <p:stCondLst>
                                            <p:cond delay="0"/>
                                          </p:stCondLst>
                                        </p:cTn>
                                        <p:tgtEl>
                                          <p:spTgt spid="61"/>
                                        </p:tgtEl>
                                        <p:attrNameLst>
                                          <p:attrName>style.visibility</p:attrName>
                                        </p:attrNameLst>
                                      </p:cBhvr>
                                      <p:to>
                                        <p:strVal val="visible"/>
                                      </p:to>
                                    </p:set>
                                    <p:anim calcmode="lin" valueType="num">
                                      <p:cBhvr additive="base">
                                        <p:cTn id="154" dur="500" fill="hold"/>
                                        <p:tgtEl>
                                          <p:spTgt spid="61"/>
                                        </p:tgtEl>
                                        <p:attrNameLst>
                                          <p:attrName>ppt_x</p:attrName>
                                        </p:attrNameLst>
                                      </p:cBhvr>
                                      <p:tavLst>
                                        <p:tav tm="0">
                                          <p:val>
                                            <p:strVal val="#ppt_x"/>
                                          </p:val>
                                        </p:tav>
                                        <p:tav tm="100000">
                                          <p:val>
                                            <p:strVal val="#ppt_x"/>
                                          </p:val>
                                        </p:tav>
                                      </p:tavLst>
                                    </p:anim>
                                    <p:anim calcmode="lin" valueType="num">
                                      <p:cBhvr additive="base">
                                        <p:cTn id="155" dur="500" fill="hold"/>
                                        <p:tgtEl>
                                          <p:spTgt spid="61"/>
                                        </p:tgtEl>
                                        <p:attrNameLst>
                                          <p:attrName>ppt_y</p:attrName>
                                        </p:attrNameLst>
                                      </p:cBhvr>
                                      <p:tavLst>
                                        <p:tav tm="0">
                                          <p:val>
                                            <p:strVal val="0-#ppt_h/2"/>
                                          </p:val>
                                        </p:tav>
                                        <p:tav tm="100000">
                                          <p:val>
                                            <p:strVal val="#ppt_y"/>
                                          </p:val>
                                        </p:tav>
                                      </p:tavLst>
                                    </p:anim>
                                  </p:childTnLst>
                                </p:cTn>
                              </p:par>
                              <p:par>
                                <p:cTn id="156" presetID="2" presetClass="entr" presetSubtype="1" fill="hold" grpId="0" nodeType="withEffect">
                                  <p:stCondLst>
                                    <p:cond delay="0"/>
                                  </p:stCondLst>
                                  <p:childTnLst>
                                    <p:set>
                                      <p:cBhvr>
                                        <p:cTn id="157" dur="1" fill="hold">
                                          <p:stCondLst>
                                            <p:cond delay="0"/>
                                          </p:stCondLst>
                                        </p:cTn>
                                        <p:tgtEl>
                                          <p:spTgt spid="109"/>
                                        </p:tgtEl>
                                        <p:attrNameLst>
                                          <p:attrName>style.visibility</p:attrName>
                                        </p:attrNameLst>
                                      </p:cBhvr>
                                      <p:to>
                                        <p:strVal val="visible"/>
                                      </p:to>
                                    </p:set>
                                    <p:anim calcmode="lin" valueType="num">
                                      <p:cBhvr additive="base">
                                        <p:cTn id="158" dur="500" fill="hold"/>
                                        <p:tgtEl>
                                          <p:spTgt spid="109"/>
                                        </p:tgtEl>
                                        <p:attrNameLst>
                                          <p:attrName>ppt_x</p:attrName>
                                        </p:attrNameLst>
                                      </p:cBhvr>
                                      <p:tavLst>
                                        <p:tav tm="0">
                                          <p:val>
                                            <p:strVal val="#ppt_x"/>
                                          </p:val>
                                        </p:tav>
                                        <p:tav tm="100000">
                                          <p:val>
                                            <p:strVal val="#ppt_x"/>
                                          </p:val>
                                        </p:tav>
                                      </p:tavLst>
                                    </p:anim>
                                    <p:anim calcmode="lin" valueType="num">
                                      <p:cBhvr additive="base">
                                        <p:cTn id="159" dur="500" fill="hold"/>
                                        <p:tgtEl>
                                          <p:spTgt spid="109"/>
                                        </p:tgtEl>
                                        <p:attrNameLst>
                                          <p:attrName>ppt_y</p:attrName>
                                        </p:attrNameLst>
                                      </p:cBhvr>
                                      <p:tavLst>
                                        <p:tav tm="0">
                                          <p:val>
                                            <p:strVal val="0-#ppt_h/2"/>
                                          </p:val>
                                        </p:tav>
                                        <p:tav tm="100000">
                                          <p:val>
                                            <p:strVal val="#ppt_y"/>
                                          </p:val>
                                        </p:tav>
                                      </p:tavLst>
                                    </p:anim>
                                  </p:childTnLst>
                                </p:cTn>
                              </p:par>
                              <p:par>
                                <p:cTn id="160" presetID="2" presetClass="entr" presetSubtype="1" fill="hold" grpId="0" nodeType="withEffect">
                                  <p:stCondLst>
                                    <p:cond delay="0"/>
                                  </p:stCondLst>
                                  <p:childTnLst>
                                    <p:set>
                                      <p:cBhvr>
                                        <p:cTn id="161" dur="1" fill="hold">
                                          <p:stCondLst>
                                            <p:cond delay="0"/>
                                          </p:stCondLst>
                                        </p:cTn>
                                        <p:tgtEl>
                                          <p:spTgt spid="52"/>
                                        </p:tgtEl>
                                        <p:attrNameLst>
                                          <p:attrName>style.visibility</p:attrName>
                                        </p:attrNameLst>
                                      </p:cBhvr>
                                      <p:to>
                                        <p:strVal val="visible"/>
                                      </p:to>
                                    </p:set>
                                    <p:anim calcmode="lin" valueType="num">
                                      <p:cBhvr additive="base">
                                        <p:cTn id="162" dur="500" fill="hold"/>
                                        <p:tgtEl>
                                          <p:spTgt spid="52"/>
                                        </p:tgtEl>
                                        <p:attrNameLst>
                                          <p:attrName>ppt_x</p:attrName>
                                        </p:attrNameLst>
                                      </p:cBhvr>
                                      <p:tavLst>
                                        <p:tav tm="0">
                                          <p:val>
                                            <p:strVal val="#ppt_x"/>
                                          </p:val>
                                        </p:tav>
                                        <p:tav tm="100000">
                                          <p:val>
                                            <p:strVal val="#ppt_x"/>
                                          </p:val>
                                        </p:tav>
                                      </p:tavLst>
                                    </p:anim>
                                    <p:anim calcmode="lin" valueType="num">
                                      <p:cBhvr additive="base">
                                        <p:cTn id="163" dur="500" fill="hold"/>
                                        <p:tgtEl>
                                          <p:spTgt spid="52"/>
                                        </p:tgtEl>
                                        <p:attrNameLst>
                                          <p:attrName>ppt_y</p:attrName>
                                        </p:attrNameLst>
                                      </p:cBhvr>
                                      <p:tavLst>
                                        <p:tav tm="0">
                                          <p:val>
                                            <p:strVal val="0-#ppt_h/2"/>
                                          </p:val>
                                        </p:tav>
                                        <p:tav tm="100000">
                                          <p:val>
                                            <p:strVal val="#ppt_y"/>
                                          </p:val>
                                        </p:tav>
                                      </p:tavLst>
                                    </p:anim>
                                  </p:childTnLst>
                                </p:cTn>
                              </p:par>
                              <p:par>
                                <p:cTn id="164" presetID="2" presetClass="entr" presetSubtype="1" fill="hold" grpId="0" nodeType="withEffect">
                                  <p:stCondLst>
                                    <p:cond delay="0"/>
                                  </p:stCondLst>
                                  <p:childTnLst>
                                    <p:set>
                                      <p:cBhvr>
                                        <p:cTn id="165" dur="1" fill="hold">
                                          <p:stCondLst>
                                            <p:cond delay="0"/>
                                          </p:stCondLst>
                                        </p:cTn>
                                        <p:tgtEl>
                                          <p:spTgt spid="53"/>
                                        </p:tgtEl>
                                        <p:attrNameLst>
                                          <p:attrName>style.visibility</p:attrName>
                                        </p:attrNameLst>
                                      </p:cBhvr>
                                      <p:to>
                                        <p:strVal val="visible"/>
                                      </p:to>
                                    </p:set>
                                    <p:anim calcmode="lin" valueType="num">
                                      <p:cBhvr additive="base">
                                        <p:cTn id="166" dur="500" fill="hold"/>
                                        <p:tgtEl>
                                          <p:spTgt spid="53"/>
                                        </p:tgtEl>
                                        <p:attrNameLst>
                                          <p:attrName>ppt_x</p:attrName>
                                        </p:attrNameLst>
                                      </p:cBhvr>
                                      <p:tavLst>
                                        <p:tav tm="0">
                                          <p:val>
                                            <p:strVal val="#ppt_x"/>
                                          </p:val>
                                        </p:tav>
                                        <p:tav tm="100000">
                                          <p:val>
                                            <p:strVal val="#ppt_x"/>
                                          </p:val>
                                        </p:tav>
                                      </p:tavLst>
                                    </p:anim>
                                    <p:anim calcmode="lin" valueType="num">
                                      <p:cBhvr additive="base">
                                        <p:cTn id="167" dur="500" fill="hold"/>
                                        <p:tgtEl>
                                          <p:spTgt spid="53"/>
                                        </p:tgtEl>
                                        <p:attrNameLst>
                                          <p:attrName>ppt_y</p:attrName>
                                        </p:attrNameLst>
                                      </p:cBhvr>
                                      <p:tavLst>
                                        <p:tav tm="0">
                                          <p:val>
                                            <p:strVal val="0-#ppt_h/2"/>
                                          </p:val>
                                        </p:tav>
                                        <p:tav tm="100000">
                                          <p:val>
                                            <p:strVal val="#ppt_y"/>
                                          </p:val>
                                        </p:tav>
                                      </p:tavLst>
                                    </p:anim>
                                  </p:childTnLst>
                                </p:cTn>
                              </p:par>
                              <p:par>
                                <p:cTn id="168" presetID="2" presetClass="entr" presetSubtype="1" fill="hold" grpId="0" nodeType="withEffect">
                                  <p:stCondLst>
                                    <p:cond delay="0"/>
                                  </p:stCondLst>
                                  <p:childTnLst>
                                    <p:set>
                                      <p:cBhvr>
                                        <p:cTn id="169" dur="1" fill="hold">
                                          <p:stCondLst>
                                            <p:cond delay="0"/>
                                          </p:stCondLst>
                                        </p:cTn>
                                        <p:tgtEl>
                                          <p:spTgt spid="110"/>
                                        </p:tgtEl>
                                        <p:attrNameLst>
                                          <p:attrName>style.visibility</p:attrName>
                                        </p:attrNameLst>
                                      </p:cBhvr>
                                      <p:to>
                                        <p:strVal val="visible"/>
                                      </p:to>
                                    </p:set>
                                    <p:anim calcmode="lin" valueType="num">
                                      <p:cBhvr additive="base">
                                        <p:cTn id="170" dur="500" fill="hold"/>
                                        <p:tgtEl>
                                          <p:spTgt spid="110"/>
                                        </p:tgtEl>
                                        <p:attrNameLst>
                                          <p:attrName>ppt_x</p:attrName>
                                        </p:attrNameLst>
                                      </p:cBhvr>
                                      <p:tavLst>
                                        <p:tav tm="0">
                                          <p:val>
                                            <p:strVal val="#ppt_x"/>
                                          </p:val>
                                        </p:tav>
                                        <p:tav tm="100000">
                                          <p:val>
                                            <p:strVal val="#ppt_x"/>
                                          </p:val>
                                        </p:tav>
                                      </p:tavLst>
                                    </p:anim>
                                    <p:anim calcmode="lin" valueType="num">
                                      <p:cBhvr additive="base">
                                        <p:cTn id="171" dur="500" fill="hold"/>
                                        <p:tgtEl>
                                          <p:spTgt spid="110"/>
                                        </p:tgtEl>
                                        <p:attrNameLst>
                                          <p:attrName>ppt_y</p:attrName>
                                        </p:attrNameLst>
                                      </p:cBhvr>
                                      <p:tavLst>
                                        <p:tav tm="0">
                                          <p:val>
                                            <p:strVal val="0-#ppt_h/2"/>
                                          </p:val>
                                        </p:tav>
                                        <p:tav tm="100000">
                                          <p:val>
                                            <p:strVal val="#ppt_y"/>
                                          </p:val>
                                        </p:tav>
                                      </p:tavLst>
                                    </p:anim>
                                  </p:childTnLst>
                                </p:cTn>
                              </p:par>
                              <p:par>
                                <p:cTn id="172" presetID="2" presetClass="entr" presetSubtype="1" fill="hold" grpId="0" nodeType="withEffect">
                                  <p:stCondLst>
                                    <p:cond delay="0"/>
                                  </p:stCondLst>
                                  <p:childTnLst>
                                    <p:set>
                                      <p:cBhvr>
                                        <p:cTn id="173" dur="1" fill="hold">
                                          <p:stCondLst>
                                            <p:cond delay="0"/>
                                          </p:stCondLst>
                                        </p:cTn>
                                        <p:tgtEl>
                                          <p:spTgt spid="57"/>
                                        </p:tgtEl>
                                        <p:attrNameLst>
                                          <p:attrName>style.visibility</p:attrName>
                                        </p:attrNameLst>
                                      </p:cBhvr>
                                      <p:to>
                                        <p:strVal val="visible"/>
                                      </p:to>
                                    </p:set>
                                    <p:anim calcmode="lin" valueType="num">
                                      <p:cBhvr additive="base">
                                        <p:cTn id="174" dur="500" fill="hold"/>
                                        <p:tgtEl>
                                          <p:spTgt spid="57"/>
                                        </p:tgtEl>
                                        <p:attrNameLst>
                                          <p:attrName>ppt_x</p:attrName>
                                        </p:attrNameLst>
                                      </p:cBhvr>
                                      <p:tavLst>
                                        <p:tav tm="0">
                                          <p:val>
                                            <p:strVal val="#ppt_x"/>
                                          </p:val>
                                        </p:tav>
                                        <p:tav tm="100000">
                                          <p:val>
                                            <p:strVal val="#ppt_x"/>
                                          </p:val>
                                        </p:tav>
                                      </p:tavLst>
                                    </p:anim>
                                    <p:anim calcmode="lin" valueType="num">
                                      <p:cBhvr additive="base">
                                        <p:cTn id="175" dur="500" fill="hold"/>
                                        <p:tgtEl>
                                          <p:spTgt spid="57"/>
                                        </p:tgtEl>
                                        <p:attrNameLst>
                                          <p:attrName>ppt_y</p:attrName>
                                        </p:attrNameLst>
                                      </p:cBhvr>
                                      <p:tavLst>
                                        <p:tav tm="0">
                                          <p:val>
                                            <p:strVal val="0-#ppt_h/2"/>
                                          </p:val>
                                        </p:tav>
                                        <p:tav tm="100000">
                                          <p:val>
                                            <p:strVal val="#ppt_y"/>
                                          </p:val>
                                        </p:tav>
                                      </p:tavLst>
                                    </p:anim>
                                  </p:childTnLst>
                                </p:cTn>
                              </p:par>
                              <p:par>
                                <p:cTn id="176" presetID="2" presetClass="entr" presetSubtype="1" fill="hold" grpId="0" nodeType="withEffect">
                                  <p:stCondLst>
                                    <p:cond delay="0"/>
                                  </p:stCondLst>
                                  <p:childTnLst>
                                    <p:set>
                                      <p:cBhvr>
                                        <p:cTn id="177" dur="1" fill="hold">
                                          <p:stCondLst>
                                            <p:cond delay="0"/>
                                          </p:stCondLst>
                                        </p:cTn>
                                        <p:tgtEl>
                                          <p:spTgt spid="58"/>
                                        </p:tgtEl>
                                        <p:attrNameLst>
                                          <p:attrName>style.visibility</p:attrName>
                                        </p:attrNameLst>
                                      </p:cBhvr>
                                      <p:to>
                                        <p:strVal val="visible"/>
                                      </p:to>
                                    </p:set>
                                    <p:anim calcmode="lin" valueType="num">
                                      <p:cBhvr additive="base">
                                        <p:cTn id="178" dur="500" fill="hold"/>
                                        <p:tgtEl>
                                          <p:spTgt spid="58"/>
                                        </p:tgtEl>
                                        <p:attrNameLst>
                                          <p:attrName>ppt_x</p:attrName>
                                        </p:attrNameLst>
                                      </p:cBhvr>
                                      <p:tavLst>
                                        <p:tav tm="0">
                                          <p:val>
                                            <p:strVal val="#ppt_x"/>
                                          </p:val>
                                        </p:tav>
                                        <p:tav tm="100000">
                                          <p:val>
                                            <p:strVal val="#ppt_x"/>
                                          </p:val>
                                        </p:tav>
                                      </p:tavLst>
                                    </p:anim>
                                    <p:anim calcmode="lin" valueType="num">
                                      <p:cBhvr additive="base">
                                        <p:cTn id="179" dur="500" fill="hold"/>
                                        <p:tgtEl>
                                          <p:spTgt spid="58"/>
                                        </p:tgtEl>
                                        <p:attrNameLst>
                                          <p:attrName>ppt_y</p:attrName>
                                        </p:attrNameLst>
                                      </p:cBhvr>
                                      <p:tavLst>
                                        <p:tav tm="0">
                                          <p:val>
                                            <p:strVal val="0-#ppt_h/2"/>
                                          </p:val>
                                        </p:tav>
                                        <p:tav tm="100000">
                                          <p:val>
                                            <p:strVal val="#ppt_y"/>
                                          </p:val>
                                        </p:tav>
                                      </p:tavLst>
                                    </p:anim>
                                  </p:childTnLst>
                                </p:cTn>
                              </p:par>
                              <p:par>
                                <p:cTn id="180" presetID="2" presetClass="entr" presetSubtype="1" fill="hold" grpId="0" nodeType="withEffect">
                                  <p:stCondLst>
                                    <p:cond delay="0"/>
                                  </p:stCondLst>
                                  <p:childTnLst>
                                    <p:set>
                                      <p:cBhvr>
                                        <p:cTn id="181" dur="1" fill="hold">
                                          <p:stCondLst>
                                            <p:cond delay="0"/>
                                          </p:stCondLst>
                                        </p:cTn>
                                        <p:tgtEl>
                                          <p:spTgt spid="111"/>
                                        </p:tgtEl>
                                        <p:attrNameLst>
                                          <p:attrName>style.visibility</p:attrName>
                                        </p:attrNameLst>
                                      </p:cBhvr>
                                      <p:to>
                                        <p:strVal val="visible"/>
                                      </p:to>
                                    </p:set>
                                    <p:anim calcmode="lin" valueType="num">
                                      <p:cBhvr additive="base">
                                        <p:cTn id="182" dur="500" fill="hold"/>
                                        <p:tgtEl>
                                          <p:spTgt spid="111"/>
                                        </p:tgtEl>
                                        <p:attrNameLst>
                                          <p:attrName>ppt_x</p:attrName>
                                        </p:attrNameLst>
                                      </p:cBhvr>
                                      <p:tavLst>
                                        <p:tav tm="0">
                                          <p:val>
                                            <p:strVal val="#ppt_x"/>
                                          </p:val>
                                        </p:tav>
                                        <p:tav tm="100000">
                                          <p:val>
                                            <p:strVal val="#ppt_x"/>
                                          </p:val>
                                        </p:tav>
                                      </p:tavLst>
                                    </p:anim>
                                    <p:anim calcmode="lin" valueType="num">
                                      <p:cBhvr additive="base">
                                        <p:cTn id="183" dur="500" fill="hold"/>
                                        <p:tgtEl>
                                          <p:spTgt spid="111"/>
                                        </p:tgtEl>
                                        <p:attrNameLst>
                                          <p:attrName>ppt_y</p:attrName>
                                        </p:attrNameLst>
                                      </p:cBhvr>
                                      <p:tavLst>
                                        <p:tav tm="0">
                                          <p:val>
                                            <p:strVal val="0-#ppt_h/2"/>
                                          </p:val>
                                        </p:tav>
                                        <p:tav tm="100000">
                                          <p:val>
                                            <p:strVal val="#ppt_y"/>
                                          </p:val>
                                        </p:tav>
                                      </p:tavLst>
                                    </p:anim>
                                  </p:childTnLst>
                                </p:cTn>
                              </p:par>
                              <p:par>
                                <p:cTn id="184" presetID="2" presetClass="entr" presetSubtype="1" fill="hold" grpId="0"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additive="base">
                                        <p:cTn id="186" dur="500" fill="hold"/>
                                        <p:tgtEl>
                                          <p:spTgt spid="70"/>
                                        </p:tgtEl>
                                        <p:attrNameLst>
                                          <p:attrName>ppt_x</p:attrName>
                                        </p:attrNameLst>
                                      </p:cBhvr>
                                      <p:tavLst>
                                        <p:tav tm="0">
                                          <p:val>
                                            <p:strVal val="#ppt_x"/>
                                          </p:val>
                                        </p:tav>
                                        <p:tav tm="100000">
                                          <p:val>
                                            <p:strVal val="#ppt_x"/>
                                          </p:val>
                                        </p:tav>
                                      </p:tavLst>
                                    </p:anim>
                                    <p:anim calcmode="lin" valueType="num">
                                      <p:cBhvr additive="base">
                                        <p:cTn id="187" dur="500" fill="hold"/>
                                        <p:tgtEl>
                                          <p:spTgt spid="70"/>
                                        </p:tgtEl>
                                        <p:attrNameLst>
                                          <p:attrName>ppt_y</p:attrName>
                                        </p:attrNameLst>
                                      </p:cBhvr>
                                      <p:tavLst>
                                        <p:tav tm="0">
                                          <p:val>
                                            <p:strVal val="0-#ppt_h/2"/>
                                          </p:val>
                                        </p:tav>
                                        <p:tav tm="100000">
                                          <p:val>
                                            <p:strVal val="#ppt_y"/>
                                          </p:val>
                                        </p:tav>
                                      </p:tavLst>
                                    </p:anim>
                                  </p:childTnLst>
                                </p:cTn>
                              </p:par>
                              <p:par>
                                <p:cTn id="188" presetID="2" presetClass="entr" presetSubtype="1" fill="hold" grpId="0" nodeType="withEffect">
                                  <p:stCondLst>
                                    <p:cond delay="0"/>
                                  </p:stCondLst>
                                  <p:childTnLst>
                                    <p:set>
                                      <p:cBhvr>
                                        <p:cTn id="189" dur="1" fill="hold">
                                          <p:stCondLst>
                                            <p:cond delay="0"/>
                                          </p:stCondLst>
                                        </p:cTn>
                                        <p:tgtEl>
                                          <p:spTgt spid="71"/>
                                        </p:tgtEl>
                                        <p:attrNameLst>
                                          <p:attrName>style.visibility</p:attrName>
                                        </p:attrNameLst>
                                      </p:cBhvr>
                                      <p:to>
                                        <p:strVal val="visible"/>
                                      </p:to>
                                    </p:set>
                                    <p:anim calcmode="lin" valueType="num">
                                      <p:cBhvr additive="base">
                                        <p:cTn id="190" dur="500" fill="hold"/>
                                        <p:tgtEl>
                                          <p:spTgt spid="71"/>
                                        </p:tgtEl>
                                        <p:attrNameLst>
                                          <p:attrName>ppt_x</p:attrName>
                                        </p:attrNameLst>
                                      </p:cBhvr>
                                      <p:tavLst>
                                        <p:tav tm="0">
                                          <p:val>
                                            <p:strVal val="#ppt_x"/>
                                          </p:val>
                                        </p:tav>
                                        <p:tav tm="100000">
                                          <p:val>
                                            <p:strVal val="#ppt_x"/>
                                          </p:val>
                                        </p:tav>
                                      </p:tavLst>
                                    </p:anim>
                                    <p:anim calcmode="lin" valueType="num">
                                      <p:cBhvr additive="base">
                                        <p:cTn id="191" dur="500" fill="hold"/>
                                        <p:tgtEl>
                                          <p:spTgt spid="71"/>
                                        </p:tgtEl>
                                        <p:attrNameLst>
                                          <p:attrName>ppt_y</p:attrName>
                                        </p:attrNameLst>
                                      </p:cBhvr>
                                      <p:tavLst>
                                        <p:tav tm="0">
                                          <p:val>
                                            <p:strVal val="0-#ppt_h/2"/>
                                          </p:val>
                                        </p:tav>
                                        <p:tav tm="100000">
                                          <p:val>
                                            <p:strVal val="#ppt_y"/>
                                          </p:val>
                                        </p:tav>
                                      </p:tavLst>
                                    </p:anim>
                                  </p:childTnLst>
                                </p:cTn>
                              </p:par>
                              <p:par>
                                <p:cTn id="192" presetID="2" presetClass="entr" presetSubtype="1" fill="hold" grpId="0" nodeType="withEffect">
                                  <p:stCondLst>
                                    <p:cond delay="0"/>
                                  </p:stCondLst>
                                  <p:childTnLst>
                                    <p:set>
                                      <p:cBhvr>
                                        <p:cTn id="193" dur="1" fill="hold">
                                          <p:stCondLst>
                                            <p:cond delay="0"/>
                                          </p:stCondLst>
                                        </p:cTn>
                                        <p:tgtEl>
                                          <p:spTgt spid="79"/>
                                        </p:tgtEl>
                                        <p:attrNameLst>
                                          <p:attrName>style.visibility</p:attrName>
                                        </p:attrNameLst>
                                      </p:cBhvr>
                                      <p:to>
                                        <p:strVal val="visible"/>
                                      </p:to>
                                    </p:set>
                                    <p:anim calcmode="lin" valueType="num">
                                      <p:cBhvr additive="base">
                                        <p:cTn id="194" dur="500" fill="hold"/>
                                        <p:tgtEl>
                                          <p:spTgt spid="79"/>
                                        </p:tgtEl>
                                        <p:attrNameLst>
                                          <p:attrName>ppt_x</p:attrName>
                                        </p:attrNameLst>
                                      </p:cBhvr>
                                      <p:tavLst>
                                        <p:tav tm="0">
                                          <p:val>
                                            <p:strVal val="#ppt_x"/>
                                          </p:val>
                                        </p:tav>
                                        <p:tav tm="100000">
                                          <p:val>
                                            <p:strVal val="#ppt_x"/>
                                          </p:val>
                                        </p:tav>
                                      </p:tavLst>
                                    </p:anim>
                                    <p:anim calcmode="lin" valueType="num">
                                      <p:cBhvr additive="base">
                                        <p:cTn id="195" dur="5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8" fill="hold" grpId="0" nodeType="clickEffect">
                                  <p:stCondLst>
                                    <p:cond delay="0"/>
                                  </p:stCondLst>
                                  <p:childTnLst>
                                    <p:set>
                                      <p:cBhvr>
                                        <p:cTn id="199" dur="1" fill="hold">
                                          <p:stCondLst>
                                            <p:cond delay="0"/>
                                          </p:stCondLst>
                                        </p:cTn>
                                        <p:tgtEl>
                                          <p:spTgt spid="66"/>
                                        </p:tgtEl>
                                        <p:attrNameLst>
                                          <p:attrName>style.visibility</p:attrName>
                                        </p:attrNameLst>
                                      </p:cBhvr>
                                      <p:to>
                                        <p:strVal val="visible"/>
                                      </p:to>
                                    </p:set>
                                    <p:anim calcmode="lin" valueType="num">
                                      <p:cBhvr additive="base">
                                        <p:cTn id="200" dur="500" fill="hold"/>
                                        <p:tgtEl>
                                          <p:spTgt spid="66"/>
                                        </p:tgtEl>
                                        <p:attrNameLst>
                                          <p:attrName>ppt_x</p:attrName>
                                        </p:attrNameLst>
                                      </p:cBhvr>
                                      <p:tavLst>
                                        <p:tav tm="0">
                                          <p:val>
                                            <p:strVal val="0-#ppt_w/2"/>
                                          </p:val>
                                        </p:tav>
                                        <p:tav tm="100000">
                                          <p:val>
                                            <p:strVal val="#ppt_x"/>
                                          </p:val>
                                        </p:tav>
                                      </p:tavLst>
                                    </p:anim>
                                    <p:anim calcmode="lin" valueType="num">
                                      <p:cBhvr additive="base">
                                        <p:cTn id="201"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2" presetClass="entr" presetSubtype="1" fill="hold" nodeType="clickEffect">
                                  <p:stCondLst>
                                    <p:cond delay="0"/>
                                  </p:stCondLst>
                                  <p:childTnLst>
                                    <p:set>
                                      <p:cBhvr>
                                        <p:cTn id="205" dur="1" fill="hold">
                                          <p:stCondLst>
                                            <p:cond delay="0"/>
                                          </p:stCondLst>
                                        </p:cTn>
                                        <p:tgtEl>
                                          <p:spTgt spid="33"/>
                                        </p:tgtEl>
                                        <p:attrNameLst>
                                          <p:attrName>style.visibility</p:attrName>
                                        </p:attrNameLst>
                                      </p:cBhvr>
                                      <p:to>
                                        <p:strVal val="visible"/>
                                      </p:to>
                                    </p:set>
                                    <p:animEffect transition="in" filter="wipe(up)">
                                      <p:cBhvr>
                                        <p:cTn id="206" dur="500"/>
                                        <p:tgtEl>
                                          <p:spTgt spid="33"/>
                                        </p:tgtEl>
                                      </p:cBhvr>
                                    </p:animEffect>
                                  </p:childTnLst>
                                </p:cTn>
                              </p:par>
                            </p:childTnLst>
                          </p:cTn>
                        </p:par>
                      </p:childTnLst>
                    </p:cTn>
                  </p:par>
                  <p:par>
                    <p:cTn id="207" fill="hold">
                      <p:stCondLst>
                        <p:cond delay="indefinite"/>
                      </p:stCondLst>
                      <p:childTnLst>
                        <p:par>
                          <p:cTn id="208" fill="hold">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88"/>
                                        </p:tgtEl>
                                        <p:attrNameLst>
                                          <p:attrName>style.visibility</p:attrName>
                                        </p:attrNameLst>
                                      </p:cBhvr>
                                      <p:to>
                                        <p:strVal val="visible"/>
                                      </p:to>
                                    </p:set>
                                    <p:anim calcmode="lin" valueType="num">
                                      <p:cBhvr additive="base">
                                        <p:cTn id="211" dur="500" fill="hold"/>
                                        <p:tgtEl>
                                          <p:spTgt spid="88"/>
                                        </p:tgtEl>
                                        <p:attrNameLst>
                                          <p:attrName>ppt_x</p:attrName>
                                        </p:attrNameLst>
                                      </p:cBhvr>
                                      <p:tavLst>
                                        <p:tav tm="0">
                                          <p:val>
                                            <p:strVal val="0-#ppt_w/2"/>
                                          </p:val>
                                        </p:tav>
                                        <p:tav tm="100000">
                                          <p:val>
                                            <p:strVal val="#ppt_x"/>
                                          </p:val>
                                        </p:tav>
                                      </p:tavLst>
                                    </p:anim>
                                    <p:anim calcmode="lin" valueType="num">
                                      <p:cBhvr additive="base">
                                        <p:cTn id="212"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89"/>
                                        </p:tgtEl>
                                        <p:attrNameLst>
                                          <p:attrName>style.visibility</p:attrName>
                                        </p:attrNameLst>
                                      </p:cBhvr>
                                      <p:to>
                                        <p:strVal val="visible"/>
                                      </p:to>
                                    </p:set>
                                    <p:anim calcmode="lin" valueType="num">
                                      <p:cBhvr>
                                        <p:cTn id="217" dur="500" fill="hold"/>
                                        <p:tgtEl>
                                          <p:spTgt spid="89"/>
                                        </p:tgtEl>
                                        <p:attrNameLst>
                                          <p:attrName>ppt_w</p:attrName>
                                        </p:attrNameLst>
                                      </p:cBhvr>
                                      <p:tavLst>
                                        <p:tav tm="0">
                                          <p:val>
                                            <p:fltVal val="0"/>
                                          </p:val>
                                        </p:tav>
                                        <p:tav tm="100000">
                                          <p:val>
                                            <p:strVal val="#ppt_w"/>
                                          </p:val>
                                        </p:tav>
                                      </p:tavLst>
                                    </p:anim>
                                    <p:anim calcmode="lin" valueType="num">
                                      <p:cBhvr>
                                        <p:cTn id="218" dur="500" fill="hold"/>
                                        <p:tgtEl>
                                          <p:spTgt spid="89"/>
                                        </p:tgtEl>
                                        <p:attrNameLst>
                                          <p:attrName>ppt_h</p:attrName>
                                        </p:attrNameLst>
                                      </p:cBhvr>
                                      <p:tavLst>
                                        <p:tav tm="0">
                                          <p:val>
                                            <p:fltVal val="0"/>
                                          </p:val>
                                        </p:tav>
                                        <p:tav tm="100000">
                                          <p:val>
                                            <p:strVal val="#ppt_h"/>
                                          </p:val>
                                        </p:tav>
                                      </p:tavLst>
                                    </p:anim>
                                    <p:animEffect transition="in" filter="fade">
                                      <p:cBhvr>
                                        <p:cTn id="219" dur="500"/>
                                        <p:tgtEl>
                                          <p:spTgt spid="89"/>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91"/>
                                        </p:tgtEl>
                                        <p:attrNameLst>
                                          <p:attrName>style.visibility</p:attrName>
                                        </p:attrNameLst>
                                      </p:cBhvr>
                                      <p:to>
                                        <p:strVal val="visible"/>
                                      </p:to>
                                    </p:set>
                                    <p:anim calcmode="lin" valueType="num">
                                      <p:cBhvr>
                                        <p:cTn id="222" dur="500" fill="hold"/>
                                        <p:tgtEl>
                                          <p:spTgt spid="91"/>
                                        </p:tgtEl>
                                        <p:attrNameLst>
                                          <p:attrName>ppt_w</p:attrName>
                                        </p:attrNameLst>
                                      </p:cBhvr>
                                      <p:tavLst>
                                        <p:tav tm="0">
                                          <p:val>
                                            <p:fltVal val="0"/>
                                          </p:val>
                                        </p:tav>
                                        <p:tav tm="100000">
                                          <p:val>
                                            <p:strVal val="#ppt_w"/>
                                          </p:val>
                                        </p:tav>
                                      </p:tavLst>
                                    </p:anim>
                                    <p:anim calcmode="lin" valueType="num">
                                      <p:cBhvr>
                                        <p:cTn id="223" dur="500" fill="hold"/>
                                        <p:tgtEl>
                                          <p:spTgt spid="91"/>
                                        </p:tgtEl>
                                        <p:attrNameLst>
                                          <p:attrName>ppt_h</p:attrName>
                                        </p:attrNameLst>
                                      </p:cBhvr>
                                      <p:tavLst>
                                        <p:tav tm="0">
                                          <p:val>
                                            <p:fltVal val="0"/>
                                          </p:val>
                                        </p:tav>
                                        <p:tav tm="100000">
                                          <p:val>
                                            <p:strVal val="#ppt_h"/>
                                          </p:val>
                                        </p:tav>
                                      </p:tavLst>
                                    </p:anim>
                                    <p:animEffect transition="in" filter="fade">
                                      <p:cBhvr>
                                        <p:cTn id="224" dur="500"/>
                                        <p:tgtEl>
                                          <p:spTgt spid="91"/>
                                        </p:tgtEl>
                                      </p:cBhvr>
                                    </p:animEffect>
                                  </p:childTnLst>
                                </p:cTn>
                              </p:par>
                              <p:par>
                                <p:cTn id="225" presetID="53" presetClass="entr" presetSubtype="16" fill="hold" grpId="0" nodeType="withEffect">
                                  <p:stCondLst>
                                    <p:cond delay="0"/>
                                  </p:stCondLst>
                                  <p:childTnLst>
                                    <p:set>
                                      <p:cBhvr>
                                        <p:cTn id="226" dur="1" fill="hold">
                                          <p:stCondLst>
                                            <p:cond delay="0"/>
                                          </p:stCondLst>
                                        </p:cTn>
                                        <p:tgtEl>
                                          <p:spTgt spid="92"/>
                                        </p:tgtEl>
                                        <p:attrNameLst>
                                          <p:attrName>style.visibility</p:attrName>
                                        </p:attrNameLst>
                                      </p:cBhvr>
                                      <p:to>
                                        <p:strVal val="visible"/>
                                      </p:to>
                                    </p:set>
                                    <p:anim calcmode="lin" valueType="num">
                                      <p:cBhvr>
                                        <p:cTn id="227" dur="500" fill="hold"/>
                                        <p:tgtEl>
                                          <p:spTgt spid="92"/>
                                        </p:tgtEl>
                                        <p:attrNameLst>
                                          <p:attrName>ppt_w</p:attrName>
                                        </p:attrNameLst>
                                      </p:cBhvr>
                                      <p:tavLst>
                                        <p:tav tm="0">
                                          <p:val>
                                            <p:fltVal val="0"/>
                                          </p:val>
                                        </p:tav>
                                        <p:tav tm="100000">
                                          <p:val>
                                            <p:strVal val="#ppt_w"/>
                                          </p:val>
                                        </p:tav>
                                      </p:tavLst>
                                    </p:anim>
                                    <p:anim calcmode="lin" valueType="num">
                                      <p:cBhvr>
                                        <p:cTn id="228" dur="500" fill="hold"/>
                                        <p:tgtEl>
                                          <p:spTgt spid="92"/>
                                        </p:tgtEl>
                                        <p:attrNameLst>
                                          <p:attrName>ppt_h</p:attrName>
                                        </p:attrNameLst>
                                      </p:cBhvr>
                                      <p:tavLst>
                                        <p:tav tm="0">
                                          <p:val>
                                            <p:fltVal val="0"/>
                                          </p:val>
                                        </p:tav>
                                        <p:tav tm="100000">
                                          <p:val>
                                            <p:strVal val="#ppt_h"/>
                                          </p:val>
                                        </p:tav>
                                      </p:tavLst>
                                    </p:anim>
                                    <p:animEffect transition="in" filter="fade">
                                      <p:cBhvr>
                                        <p:cTn id="229" dur="500"/>
                                        <p:tgtEl>
                                          <p:spTgt spid="92"/>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93"/>
                                        </p:tgtEl>
                                        <p:attrNameLst>
                                          <p:attrName>style.visibility</p:attrName>
                                        </p:attrNameLst>
                                      </p:cBhvr>
                                      <p:to>
                                        <p:strVal val="visible"/>
                                      </p:to>
                                    </p:set>
                                    <p:anim calcmode="lin" valueType="num">
                                      <p:cBhvr>
                                        <p:cTn id="232" dur="500" fill="hold"/>
                                        <p:tgtEl>
                                          <p:spTgt spid="93"/>
                                        </p:tgtEl>
                                        <p:attrNameLst>
                                          <p:attrName>ppt_w</p:attrName>
                                        </p:attrNameLst>
                                      </p:cBhvr>
                                      <p:tavLst>
                                        <p:tav tm="0">
                                          <p:val>
                                            <p:fltVal val="0"/>
                                          </p:val>
                                        </p:tav>
                                        <p:tav tm="100000">
                                          <p:val>
                                            <p:strVal val="#ppt_w"/>
                                          </p:val>
                                        </p:tav>
                                      </p:tavLst>
                                    </p:anim>
                                    <p:anim calcmode="lin" valueType="num">
                                      <p:cBhvr>
                                        <p:cTn id="233" dur="500" fill="hold"/>
                                        <p:tgtEl>
                                          <p:spTgt spid="93"/>
                                        </p:tgtEl>
                                        <p:attrNameLst>
                                          <p:attrName>ppt_h</p:attrName>
                                        </p:attrNameLst>
                                      </p:cBhvr>
                                      <p:tavLst>
                                        <p:tav tm="0">
                                          <p:val>
                                            <p:fltVal val="0"/>
                                          </p:val>
                                        </p:tav>
                                        <p:tav tm="100000">
                                          <p:val>
                                            <p:strVal val="#ppt_h"/>
                                          </p:val>
                                        </p:tav>
                                      </p:tavLst>
                                    </p:anim>
                                    <p:animEffect transition="in" filter="fade">
                                      <p:cBhvr>
                                        <p:cTn id="234" dur="500"/>
                                        <p:tgtEl>
                                          <p:spTgt spid="93"/>
                                        </p:tgtEl>
                                      </p:cBhvr>
                                    </p:animEffect>
                                  </p:childTnLst>
                                </p:cTn>
                              </p:par>
                            </p:childTnLst>
                          </p:cTn>
                        </p:par>
                      </p:childTnLst>
                    </p:cTn>
                  </p:par>
                  <p:par>
                    <p:cTn id="235" fill="hold">
                      <p:stCondLst>
                        <p:cond delay="indefinite"/>
                      </p:stCondLst>
                      <p:childTnLst>
                        <p:par>
                          <p:cTn id="236" fill="hold">
                            <p:stCondLst>
                              <p:cond delay="0"/>
                            </p:stCondLst>
                            <p:childTnLst>
                              <p:par>
                                <p:cTn id="237" presetID="2" presetClass="entr" presetSubtype="1" fill="hold" grpId="0" nodeType="clickEffect">
                                  <p:stCondLst>
                                    <p:cond delay="0"/>
                                  </p:stCondLst>
                                  <p:childTnLst>
                                    <p:set>
                                      <p:cBhvr>
                                        <p:cTn id="238" dur="1" fill="hold">
                                          <p:stCondLst>
                                            <p:cond delay="0"/>
                                          </p:stCondLst>
                                        </p:cTn>
                                        <p:tgtEl>
                                          <p:spTgt spid="96"/>
                                        </p:tgtEl>
                                        <p:attrNameLst>
                                          <p:attrName>style.visibility</p:attrName>
                                        </p:attrNameLst>
                                      </p:cBhvr>
                                      <p:to>
                                        <p:strVal val="visible"/>
                                      </p:to>
                                    </p:set>
                                    <p:anim calcmode="lin" valueType="num">
                                      <p:cBhvr additive="base">
                                        <p:cTn id="239" dur="500" fill="hold"/>
                                        <p:tgtEl>
                                          <p:spTgt spid="96"/>
                                        </p:tgtEl>
                                        <p:attrNameLst>
                                          <p:attrName>ppt_x</p:attrName>
                                        </p:attrNameLst>
                                      </p:cBhvr>
                                      <p:tavLst>
                                        <p:tav tm="0">
                                          <p:val>
                                            <p:strVal val="#ppt_x"/>
                                          </p:val>
                                        </p:tav>
                                        <p:tav tm="100000">
                                          <p:val>
                                            <p:strVal val="#ppt_x"/>
                                          </p:val>
                                        </p:tav>
                                      </p:tavLst>
                                    </p:anim>
                                    <p:anim calcmode="lin" valueType="num">
                                      <p:cBhvr additive="base">
                                        <p:cTn id="240" dur="500" fill="hold"/>
                                        <p:tgtEl>
                                          <p:spTgt spid="96"/>
                                        </p:tgtEl>
                                        <p:attrNameLst>
                                          <p:attrName>ppt_y</p:attrName>
                                        </p:attrNameLst>
                                      </p:cBhvr>
                                      <p:tavLst>
                                        <p:tav tm="0">
                                          <p:val>
                                            <p:strVal val="0-#ppt_h/2"/>
                                          </p:val>
                                        </p:tav>
                                        <p:tav tm="100000">
                                          <p:val>
                                            <p:strVal val="#ppt_y"/>
                                          </p:val>
                                        </p:tav>
                                      </p:tavLst>
                                    </p:anim>
                                  </p:childTnLst>
                                </p:cTn>
                              </p:par>
                              <p:par>
                                <p:cTn id="241" presetID="2" presetClass="entr" presetSubtype="1" fill="hold" grpId="0" nodeType="withEffect">
                                  <p:stCondLst>
                                    <p:cond delay="0"/>
                                  </p:stCondLst>
                                  <p:childTnLst>
                                    <p:set>
                                      <p:cBhvr>
                                        <p:cTn id="242" dur="1" fill="hold">
                                          <p:stCondLst>
                                            <p:cond delay="0"/>
                                          </p:stCondLst>
                                        </p:cTn>
                                        <p:tgtEl>
                                          <p:spTgt spid="97"/>
                                        </p:tgtEl>
                                        <p:attrNameLst>
                                          <p:attrName>style.visibility</p:attrName>
                                        </p:attrNameLst>
                                      </p:cBhvr>
                                      <p:to>
                                        <p:strVal val="visible"/>
                                      </p:to>
                                    </p:set>
                                    <p:anim calcmode="lin" valueType="num">
                                      <p:cBhvr additive="base">
                                        <p:cTn id="243" dur="500" fill="hold"/>
                                        <p:tgtEl>
                                          <p:spTgt spid="97"/>
                                        </p:tgtEl>
                                        <p:attrNameLst>
                                          <p:attrName>ppt_x</p:attrName>
                                        </p:attrNameLst>
                                      </p:cBhvr>
                                      <p:tavLst>
                                        <p:tav tm="0">
                                          <p:val>
                                            <p:strVal val="#ppt_x"/>
                                          </p:val>
                                        </p:tav>
                                        <p:tav tm="100000">
                                          <p:val>
                                            <p:strVal val="#ppt_x"/>
                                          </p:val>
                                        </p:tav>
                                      </p:tavLst>
                                    </p:anim>
                                    <p:anim calcmode="lin" valueType="num">
                                      <p:cBhvr additive="base">
                                        <p:cTn id="244" dur="500" fill="hold"/>
                                        <p:tgtEl>
                                          <p:spTgt spid="97"/>
                                        </p:tgtEl>
                                        <p:attrNameLst>
                                          <p:attrName>ppt_y</p:attrName>
                                        </p:attrNameLst>
                                      </p:cBhvr>
                                      <p:tavLst>
                                        <p:tav tm="0">
                                          <p:val>
                                            <p:strVal val="0-#ppt_h/2"/>
                                          </p:val>
                                        </p:tav>
                                        <p:tav tm="100000">
                                          <p:val>
                                            <p:strVal val="#ppt_y"/>
                                          </p:val>
                                        </p:tav>
                                      </p:tavLst>
                                    </p:anim>
                                  </p:childTnLst>
                                </p:cTn>
                              </p:par>
                              <p:par>
                                <p:cTn id="245" presetID="2" presetClass="entr" presetSubtype="1" fill="hold" grpId="0" nodeType="withEffect">
                                  <p:stCondLst>
                                    <p:cond delay="0"/>
                                  </p:stCondLst>
                                  <p:childTnLst>
                                    <p:set>
                                      <p:cBhvr>
                                        <p:cTn id="246" dur="1" fill="hold">
                                          <p:stCondLst>
                                            <p:cond delay="0"/>
                                          </p:stCondLst>
                                        </p:cTn>
                                        <p:tgtEl>
                                          <p:spTgt spid="98"/>
                                        </p:tgtEl>
                                        <p:attrNameLst>
                                          <p:attrName>style.visibility</p:attrName>
                                        </p:attrNameLst>
                                      </p:cBhvr>
                                      <p:to>
                                        <p:strVal val="visible"/>
                                      </p:to>
                                    </p:set>
                                    <p:anim calcmode="lin" valueType="num">
                                      <p:cBhvr additive="base">
                                        <p:cTn id="247" dur="500" fill="hold"/>
                                        <p:tgtEl>
                                          <p:spTgt spid="98"/>
                                        </p:tgtEl>
                                        <p:attrNameLst>
                                          <p:attrName>ppt_x</p:attrName>
                                        </p:attrNameLst>
                                      </p:cBhvr>
                                      <p:tavLst>
                                        <p:tav tm="0">
                                          <p:val>
                                            <p:strVal val="#ppt_x"/>
                                          </p:val>
                                        </p:tav>
                                        <p:tav tm="100000">
                                          <p:val>
                                            <p:strVal val="#ppt_x"/>
                                          </p:val>
                                        </p:tav>
                                      </p:tavLst>
                                    </p:anim>
                                    <p:anim calcmode="lin" valueType="num">
                                      <p:cBhvr additive="base">
                                        <p:cTn id="248" dur="500" fill="hold"/>
                                        <p:tgtEl>
                                          <p:spTgt spid="98"/>
                                        </p:tgtEl>
                                        <p:attrNameLst>
                                          <p:attrName>ppt_y</p:attrName>
                                        </p:attrNameLst>
                                      </p:cBhvr>
                                      <p:tavLst>
                                        <p:tav tm="0">
                                          <p:val>
                                            <p:strVal val="0-#ppt_h/2"/>
                                          </p:val>
                                        </p:tav>
                                        <p:tav tm="100000">
                                          <p:val>
                                            <p:strVal val="#ppt_y"/>
                                          </p:val>
                                        </p:tav>
                                      </p:tavLst>
                                    </p:anim>
                                  </p:childTnLst>
                                </p:cTn>
                              </p:par>
                              <p:par>
                                <p:cTn id="249" presetID="2" presetClass="entr" presetSubtype="1" fill="hold" grpId="0" nodeType="withEffect">
                                  <p:stCondLst>
                                    <p:cond delay="0"/>
                                  </p:stCondLst>
                                  <p:childTnLst>
                                    <p:set>
                                      <p:cBhvr>
                                        <p:cTn id="250" dur="1" fill="hold">
                                          <p:stCondLst>
                                            <p:cond delay="0"/>
                                          </p:stCondLst>
                                        </p:cTn>
                                        <p:tgtEl>
                                          <p:spTgt spid="101"/>
                                        </p:tgtEl>
                                        <p:attrNameLst>
                                          <p:attrName>style.visibility</p:attrName>
                                        </p:attrNameLst>
                                      </p:cBhvr>
                                      <p:to>
                                        <p:strVal val="visible"/>
                                      </p:to>
                                    </p:set>
                                    <p:anim calcmode="lin" valueType="num">
                                      <p:cBhvr additive="base">
                                        <p:cTn id="251" dur="500" fill="hold"/>
                                        <p:tgtEl>
                                          <p:spTgt spid="101"/>
                                        </p:tgtEl>
                                        <p:attrNameLst>
                                          <p:attrName>ppt_x</p:attrName>
                                        </p:attrNameLst>
                                      </p:cBhvr>
                                      <p:tavLst>
                                        <p:tav tm="0">
                                          <p:val>
                                            <p:strVal val="#ppt_x"/>
                                          </p:val>
                                        </p:tav>
                                        <p:tav tm="100000">
                                          <p:val>
                                            <p:strVal val="#ppt_x"/>
                                          </p:val>
                                        </p:tav>
                                      </p:tavLst>
                                    </p:anim>
                                    <p:anim calcmode="lin" valueType="num">
                                      <p:cBhvr additive="base">
                                        <p:cTn id="252" dur="500" fill="hold"/>
                                        <p:tgtEl>
                                          <p:spTgt spid="101"/>
                                        </p:tgtEl>
                                        <p:attrNameLst>
                                          <p:attrName>ppt_y</p:attrName>
                                        </p:attrNameLst>
                                      </p:cBhvr>
                                      <p:tavLst>
                                        <p:tav tm="0">
                                          <p:val>
                                            <p:strVal val="0-#ppt_h/2"/>
                                          </p:val>
                                        </p:tav>
                                        <p:tav tm="100000">
                                          <p:val>
                                            <p:strVal val="#ppt_y"/>
                                          </p:val>
                                        </p:tav>
                                      </p:tavLst>
                                    </p:anim>
                                  </p:childTnLst>
                                </p:cTn>
                              </p:par>
                              <p:par>
                                <p:cTn id="253" presetID="2" presetClass="entr" presetSubtype="1" fill="hold" grpId="0" nodeType="withEffect">
                                  <p:stCondLst>
                                    <p:cond delay="0"/>
                                  </p:stCondLst>
                                  <p:childTnLst>
                                    <p:set>
                                      <p:cBhvr>
                                        <p:cTn id="254" dur="1" fill="hold">
                                          <p:stCondLst>
                                            <p:cond delay="0"/>
                                          </p:stCondLst>
                                        </p:cTn>
                                        <p:tgtEl>
                                          <p:spTgt spid="102"/>
                                        </p:tgtEl>
                                        <p:attrNameLst>
                                          <p:attrName>style.visibility</p:attrName>
                                        </p:attrNameLst>
                                      </p:cBhvr>
                                      <p:to>
                                        <p:strVal val="visible"/>
                                      </p:to>
                                    </p:set>
                                    <p:anim calcmode="lin" valueType="num">
                                      <p:cBhvr additive="base">
                                        <p:cTn id="255" dur="500" fill="hold"/>
                                        <p:tgtEl>
                                          <p:spTgt spid="102"/>
                                        </p:tgtEl>
                                        <p:attrNameLst>
                                          <p:attrName>ppt_x</p:attrName>
                                        </p:attrNameLst>
                                      </p:cBhvr>
                                      <p:tavLst>
                                        <p:tav tm="0">
                                          <p:val>
                                            <p:strVal val="#ppt_x"/>
                                          </p:val>
                                        </p:tav>
                                        <p:tav tm="100000">
                                          <p:val>
                                            <p:strVal val="#ppt_x"/>
                                          </p:val>
                                        </p:tav>
                                      </p:tavLst>
                                    </p:anim>
                                    <p:anim calcmode="lin" valueType="num">
                                      <p:cBhvr additive="base">
                                        <p:cTn id="256" dur="500" fill="hold"/>
                                        <p:tgtEl>
                                          <p:spTgt spid="102"/>
                                        </p:tgtEl>
                                        <p:attrNameLst>
                                          <p:attrName>ppt_y</p:attrName>
                                        </p:attrNameLst>
                                      </p:cBhvr>
                                      <p:tavLst>
                                        <p:tav tm="0">
                                          <p:val>
                                            <p:strVal val="0-#ppt_h/2"/>
                                          </p:val>
                                        </p:tav>
                                        <p:tav tm="100000">
                                          <p:val>
                                            <p:strVal val="#ppt_y"/>
                                          </p:val>
                                        </p:tav>
                                      </p:tavLst>
                                    </p:anim>
                                  </p:childTnLst>
                                </p:cTn>
                              </p:par>
                              <p:par>
                                <p:cTn id="257" presetID="2" presetClass="entr" presetSubtype="1" fill="hold" grpId="0" nodeType="withEffect">
                                  <p:stCondLst>
                                    <p:cond delay="0"/>
                                  </p:stCondLst>
                                  <p:childTnLst>
                                    <p:set>
                                      <p:cBhvr>
                                        <p:cTn id="258" dur="1" fill="hold">
                                          <p:stCondLst>
                                            <p:cond delay="0"/>
                                          </p:stCondLst>
                                        </p:cTn>
                                        <p:tgtEl>
                                          <p:spTgt spid="103"/>
                                        </p:tgtEl>
                                        <p:attrNameLst>
                                          <p:attrName>style.visibility</p:attrName>
                                        </p:attrNameLst>
                                      </p:cBhvr>
                                      <p:to>
                                        <p:strVal val="visible"/>
                                      </p:to>
                                    </p:set>
                                    <p:anim calcmode="lin" valueType="num">
                                      <p:cBhvr additive="base">
                                        <p:cTn id="259" dur="500" fill="hold"/>
                                        <p:tgtEl>
                                          <p:spTgt spid="103"/>
                                        </p:tgtEl>
                                        <p:attrNameLst>
                                          <p:attrName>ppt_x</p:attrName>
                                        </p:attrNameLst>
                                      </p:cBhvr>
                                      <p:tavLst>
                                        <p:tav tm="0">
                                          <p:val>
                                            <p:strVal val="#ppt_x"/>
                                          </p:val>
                                        </p:tav>
                                        <p:tav tm="100000">
                                          <p:val>
                                            <p:strVal val="#ppt_x"/>
                                          </p:val>
                                        </p:tav>
                                      </p:tavLst>
                                    </p:anim>
                                    <p:anim calcmode="lin" valueType="num">
                                      <p:cBhvr additive="base">
                                        <p:cTn id="260" dur="500" fill="hold"/>
                                        <p:tgtEl>
                                          <p:spTgt spid="103"/>
                                        </p:tgtEl>
                                        <p:attrNameLst>
                                          <p:attrName>ppt_y</p:attrName>
                                        </p:attrNameLst>
                                      </p:cBhvr>
                                      <p:tavLst>
                                        <p:tav tm="0">
                                          <p:val>
                                            <p:strVal val="0-#ppt_h/2"/>
                                          </p:val>
                                        </p:tav>
                                        <p:tav tm="100000">
                                          <p:val>
                                            <p:strVal val="#ppt_y"/>
                                          </p:val>
                                        </p:tav>
                                      </p:tavLst>
                                    </p:anim>
                                  </p:childTnLst>
                                </p:cTn>
                              </p:par>
                              <p:par>
                                <p:cTn id="261" presetID="2" presetClass="entr" presetSubtype="1" fill="hold" grpId="0" nodeType="withEffect">
                                  <p:stCondLst>
                                    <p:cond delay="0"/>
                                  </p:stCondLst>
                                  <p:childTnLst>
                                    <p:set>
                                      <p:cBhvr>
                                        <p:cTn id="262" dur="1" fill="hold">
                                          <p:stCondLst>
                                            <p:cond delay="0"/>
                                          </p:stCondLst>
                                        </p:cTn>
                                        <p:tgtEl>
                                          <p:spTgt spid="113"/>
                                        </p:tgtEl>
                                        <p:attrNameLst>
                                          <p:attrName>style.visibility</p:attrName>
                                        </p:attrNameLst>
                                      </p:cBhvr>
                                      <p:to>
                                        <p:strVal val="visible"/>
                                      </p:to>
                                    </p:set>
                                    <p:anim calcmode="lin" valueType="num">
                                      <p:cBhvr additive="base">
                                        <p:cTn id="263" dur="500" fill="hold"/>
                                        <p:tgtEl>
                                          <p:spTgt spid="113"/>
                                        </p:tgtEl>
                                        <p:attrNameLst>
                                          <p:attrName>ppt_x</p:attrName>
                                        </p:attrNameLst>
                                      </p:cBhvr>
                                      <p:tavLst>
                                        <p:tav tm="0">
                                          <p:val>
                                            <p:strVal val="#ppt_x"/>
                                          </p:val>
                                        </p:tav>
                                        <p:tav tm="100000">
                                          <p:val>
                                            <p:strVal val="#ppt_x"/>
                                          </p:val>
                                        </p:tav>
                                      </p:tavLst>
                                    </p:anim>
                                    <p:anim calcmode="lin" valueType="num">
                                      <p:cBhvr additive="base">
                                        <p:cTn id="264" dur="500" fill="hold"/>
                                        <p:tgtEl>
                                          <p:spTgt spid="113"/>
                                        </p:tgtEl>
                                        <p:attrNameLst>
                                          <p:attrName>ppt_y</p:attrName>
                                        </p:attrNameLst>
                                      </p:cBhvr>
                                      <p:tavLst>
                                        <p:tav tm="0">
                                          <p:val>
                                            <p:strVal val="0-#ppt_h/2"/>
                                          </p:val>
                                        </p:tav>
                                        <p:tav tm="100000">
                                          <p:val>
                                            <p:strVal val="#ppt_y"/>
                                          </p:val>
                                        </p:tav>
                                      </p:tavLst>
                                    </p:anim>
                                  </p:childTnLst>
                                </p:cTn>
                              </p:par>
                            </p:childTnLst>
                          </p:cTn>
                        </p:par>
                      </p:childTnLst>
                    </p:cTn>
                  </p:par>
                  <p:par>
                    <p:cTn id="265" fill="hold">
                      <p:stCondLst>
                        <p:cond delay="indefinite"/>
                      </p:stCondLst>
                      <p:childTnLst>
                        <p:par>
                          <p:cTn id="266" fill="hold">
                            <p:stCondLst>
                              <p:cond delay="0"/>
                            </p:stCondLst>
                            <p:childTnLst>
                              <p:par>
                                <p:cTn id="267" presetID="53" presetClass="entr" presetSubtype="16" fill="hold" grpId="0" nodeType="clickEffect">
                                  <p:stCondLst>
                                    <p:cond delay="0"/>
                                  </p:stCondLst>
                                  <p:childTnLst>
                                    <p:set>
                                      <p:cBhvr>
                                        <p:cTn id="268" dur="1" fill="hold">
                                          <p:stCondLst>
                                            <p:cond delay="0"/>
                                          </p:stCondLst>
                                        </p:cTn>
                                        <p:tgtEl>
                                          <p:spTgt spid="12"/>
                                        </p:tgtEl>
                                        <p:attrNameLst>
                                          <p:attrName>style.visibility</p:attrName>
                                        </p:attrNameLst>
                                      </p:cBhvr>
                                      <p:to>
                                        <p:strVal val="visible"/>
                                      </p:to>
                                    </p:set>
                                    <p:anim calcmode="lin" valueType="num">
                                      <p:cBhvr>
                                        <p:cTn id="269" dur="500" fill="hold"/>
                                        <p:tgtEl>
                                          <p:spTgt spid="12"/>
                                        </p:tgtEl>
                                        <p:attrNameLst>
                                          <p:attrName>ppt_w</p:attrName>
                                        </p:attrNameLst>
                                      </p:cBhvr>
                                      <p:tavLst>
                                        <p:tav tm="0">
                                          <p:val>
                                            <p:fltVal val="0"/>
                                          </p:val>
                                        </p:tav>
                                        <p:tav tm="100000">
                                          <p:val>
                                            <p:strVal val="#ppt_w"/>
                                          </p:val>
                                        </p:tav>
                                      </p:tavLst>
                                    </p:anim>
                                    <p:anim calcmode="lin" valueType="num">
                                      <p:cBhvr>
                                        <p:cTn id="270" dur="500" fill="hold"/>
                                        <p:tgtEl>
                                          <p:spTgt spid="12"/>
                                        </p:tgtEl>
                                        <p:attrNameLst>
                                          <p:attrName>ppt_h</p:attrName>
                                        </p:attrNameLst>
                                      </p:cBhvr>
                                      <p:tavLst>
                                        <p:tav tm="0">
                                          <p:val>
                                            <p:fltVal val="0"/>
                                          </p:val>
                                        </p:tav>
                                        <p:tav tm="100000">
                                          <p:val>
                                            <p:strVal val="#ppt_h"/>
                                          </p:val>
                                        </p:tav>
                                      </p:tavLst>
                                    </p:anim>
                                    <p:animEffect transition="in" filter="fade">
                                      <p:cBhvr>
                                        <p:cTn id="271" dur="500"/>
                                        <p:tgtEl>
                                          <p:spTgt spid="12"/>
                                        </p:tgtEl>
                                      </p:cBhvr>
                                    </p:animEffect>
                                  </p:childTnLst>
                                </p:cTn>
                              </p:par>
                              <p:par>
                                <p:cTn id="272" presetID="53" presetClass="entr" presetSubtype="16" fill="hold" grpId="0" nodeType="withEffect">
                                  <p:stCondLst>
                                    <p:cond delay="0"/>
                                  </p:stCondLst>
                                  <p:childTnLst>
                                    <p:set>
                                      <p:cBhvr>
                                        <p:cTn id="273" dur="1" fill="hold">
                                          <p:stCondLst>
                                            <p:cond delay="0"/>
                                          </p:stCondLst>
                                        </p:cTn>
                                        <p:tgtEl>
                                          <p:spTgt spid="94"/>
                                        </p:tgtEl>
                                        <p:attrNameLst>
                                          <p:attrName>style.visibility</p:attrName>
                                        </p:attrNameLst>
                                      </p:cBhvr>
                                      <p:to>
                                        <p:strVal val="visible"/>
                                      </p:to>
                                    </p:set>
                                    <p:anim calcmode="lin" valueType="num">
                                      <p:cBhvr>
                                        <p:cTn id="274" dur="500" fill="hold"/>
                                        <p:tgtEl>
                                          <p:spTgt spid="94"/>
                                        </p:tgtEl>
                                        <p:attrNameLst>
                                          <p:attrName>ppt_w</p:attrName>
                                        </p:attrNameLst>
                                      </p:cBhvr>
                                      <p:tavLst>
                                        <p:tav tm="0">
                                          <p:val>
                                            <p:fltVal val="0"/>
                                          </p:val>
                                        </p:tav>
                                        <p:tav tm="100000">
                                          <p:val>
                                            <p:strVal val="#ppt_w"/>
                                          </p:val>
                                        </p:tav>
                                      </p:tavLst>
                                    </p:anim>
                                    <p:anim calcmode="lin" valueType="num">
                                      <p:cBhvr>
                                        <p:cTn id="275" dur="500" fill="hold"/>
                                        <p:tgtEl>
                                          <p:spTgt spid="94"/>
                                        </p:tgtEl>
                                        <p:attrNameLst>
                                          <p:attrName>ppt_h</p:attrName>
                                        </p:attrNameLst>
                                      </p:cBhvr>
                                      <p:tavLst>
                                        <p:tav tm="0">
                                          <p:val>
                                            <p:fltVal val="0"/>
                                          </p:val>
                                        </p:tav>
                                        <p:tav tm="100000">
                                          <p:val>
                                            <p:strVal val="#ppt_h"/>
                                          </p:val>
                                        </p:tav>
                                      </p:tavLst>
                                    </p:anim>
                                    <p:animEffect transition="in" filter="fade">
                                      <p:cBhvr>
                                        <p:cTn id="276" dur="500"/>
                                        <p:tgtEl>
                                          <p:spTgt spid="94"/>
                                        </p:tgtEl>
                                      </p:cBhvr>
                                    </p:animEffect>
                                  </p:childTnLst>
                                </p:cTn>
                              </p:par>
                              <p:par>
                                <p:cTn id="277" presetID="53" presetClass="entr" presetSubtype="16" fill="hold" grpId="0" nodeType="withEffect">
                                  <p:stCondLst>
                                    <p:cond delay="0"/>
                                  </p:stCondLst>
                                  <p:childTnLst>
                                    <p:set>
                                      <p:cBhvr>
                                        <p:cTn id="278" dur="1" fill="hold">
                                          <p:stCondLst>
                                            <p:cond delay="0"/>
                                          </p:stCondLst>
                                        </p:cTn>
                                        <p:tgtEl>
                                          <p:spTgt spid="95"/>
                                        </p:tgtEl>
                                        <p:attrNameLst>
                                          <p:attrName>style.visibility</p:attrName>
                                        </p:attrNameLst>
                                      </p:cBhvr>
                                      <p:to>
                                        <p:strVal val="visible"/>
                                      </p:to>
                                    </p:set>
                                    <p:anim calcmode="lin" valueType="num">
                                      <p:cBhvr>
                                        <p:cTn id="279" dur="500" fill="hold"/>
                                        <p:tgtEl>
                                          <p:spTgt spid="95"/>
                                        </p:tgtEl>
                                        <p:attrNameLst>
                                          <p:attrName>ppt_w</p:attrName>
                                        </p:attrNameLst>
                                      </p:cBhvr>
                                      <p:tavLst>
                                        <p:tav tm="0">
                                          <p:val>
                                            <p:fltVal val="0"/>
                                          </p:val>
                                        </p:tav>
                                        <p:tav tm="100000">
                                          <p:val>
                                            <p:strVal val="#ppt_w"/>
                                          </p:val>
                                        </p:tav>
                                      </p:tavLst>
                                    </p:anim>
                                    <p:anim calcmode="lin" valueType="num">
                                      <p:cBhvr>
                                        <p:cTn id="280" dur="500" fill="hold"/>
                                        <p:tgtEl>
                                          <p:spTgt spid="95"/>
                                        </p:tgtEl>
                                        <p:attrNameLst>
                                          <p:attrName>ppt_h</p:attrName>
                                        </p:attrNameLst>
                                      </p:cBhvr>
                                      <p:tavLst>
                                        <p:tav tm="0">
                                          <p:val>
                                            <p:fltVal val="0"/>
                                          </p:val>
                                        </p:tav>
                                        <p:tav tm="100000">
                                          <p:val>
                                            <p:strVal val="#ppt_h"/>
                                          </p:val>
                                        </p:tav>
                                      </p:tavLst>
                                    </p:anim>
                                    <p:animEffect transition="in" filter="fade">
                                      <p:cBhvr>
                                        <p:cTn id="28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77" grpId="0" animBg="1"/>
      <p:bldP spid="47" grpId="0" animBg="1"/>
      <p:bldP spid="48" grpId="0" animBg="1"/>
      <p:bldP spid="66" grpId="0" animBg="1"/>
      <p:bldP spid="88" grpId="0" animBg="1"/>
      <p:bldP spid="4" grpId="0" animBg="1"/>
      <p:bldP spid="5" grpId="0" animBg="1"/>
      <p:bldP spid="6" grpId="0" animBg="1"/>
      <p:bldP spid="7" grpId="0" animBg="1"/>
      <p:bldP spid="8" grpId="0" animBg="1"/>
      <p:bldP spid="46" grpId="0" animBg="1"/>
      <p:bldP spid="51" grpId="0" animBg="1"/>
      <p:bldP spid="69" grpId="0" animBg="1"/>
      <p:bldP spid="78" grpId="0" animBg="1"/>
      <p:bldP spid="9" grpId="0" animBg="1"/>
      <p:bldP spid="10" grpId="0" animBg="1"/>
      <p:bldP spid="11" grpId="0" animBg="1"/>
      <p:bldP spid="14" grpId="0" animBg="1"/>
      <p:bldP spid="15" grpId="0" animBg="1"/>
      <p:bldP spid="16" grpId="0" animBg="1"/>
      <p:bldP spid="17" grpId="0" animBg="1"/>
      <p:bldP spid="18" grpId="0" animBg="1"/>
      <p:bldP spid="49" grpId="0" animBg="1"/>
      <p:bldP spid="50" grpId="0" animBg="1"/>
      <p:bldP spid="57" grpId="0" animBg="1"/>
      <p:bldP spid="58" grpId="0" animBg="1"/>
      <p:bldP spid="70" grpId="0" animBg="1"/>
      <p:bldP spid="71" grpId="0" animBg="1"/>
      <p:bldP spid="79" grpId="0" animBg="1"/>
      <p:bldP spid="52" grpId="0" animBg="1"/>
      <p:bldP spid="53" grpId="0" animBg="1"/>
      <p:bldP spid="54" grpId="0" animBg="1"/>
      <p:bldP spid="59" grpId="0" animBg="1"/>
      <p:bldP spid="60" grpId="0" animBg="1"/>
      <p:bldP spid="61" grpId="0" animBg="1"/>
      <p:bldP spid="89" grpId="0" animBg="1"/>
      <p:bldP spid="91" grpId="0" animBg="1"/>
      <p:bldP spid="92" grpId="0" animBg="1"/>
      <p:bldP spid="93" grpId="0" animBg="1"/>
      <p:bldP spid="96" grpId="0" animBg="1"/>
      <p:bldP spid="97" grpId="0" animBg="1"/>
      <p:bldP spid="98" grpId="0" animBg="1"/>
      <p:bldP spid="101" grpId="0" animBg="1"/>
      <p:bldP spid="102" grpId="0" animBg="1"/>
      <p:bldP spid="103" grpId="0" animBg="1"/>
      <p:bldP spid="2" grpId="0" animBg="1"/>
      <p:bldP spid="90" grpId="0" animBg="1"/>
      <p:bldP spid="108" grpId="0" animBg="1"/>
      <p:bldP spid="109" grpId="0" animBg="1"/>
      <p:bldP spid="110" grpId="0" animBg="1"/>
      <p:bldP spid="111" grpId="0" animBg="1"/>
      <p:bldP spid="113" grpId="0" animBg="1"/>
      <p:bldP spid="12" grpId="0" animBg="1"/>
      <p:bldP spid="94" grpId="0" animBg="1"/>
      <p:bldP spid="9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10"/>
          <p:cNvSpPr>
            <a:spLocks noChangeArrowheads="1"/>
          </p:cNvSpPr>
          <p:nvPr/>
        </p:nvSpPr>
        <p:spPr bwMode="auto">
          <a:xfrm>
            <a:off x="3735059" y="3829908"/>
            <a:ext cx="1601098" cy="711644"/>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Windows Phone</a:t>
            </a:r>
          </a:p>
          <a:p>
            <a:pPr algn="ctr">
              <a:spcBef>
                <a:spcPct val="20000"/>
              </a:spcBef>
              <a:defRPr/>
            </a:pPr>
            <a:endParaRPr kumimoji="0" lang="ja-JP" altLang="en-US" sz="1400" dirty="0">
              <a:solidFill>
                <a:schemeClr val="bg1"/>
              </a:solidFill>
              <a:latin typeface="+mn-lt"/>
              <a:ea typeface="+mn-ea"/>
            </a:endParaRPr>
          </a:p>
        </p:txBody>
      </p:sp>
      <p:sp>
        <p:nvSpPr>
          <p:cNvPr id="68" name="正方形/長方形 10"/>
          <p:cNvSpPr>
            <a:spLocks noChangeArrowheads="1"/>
          </p:cNvSpPr>
          <p:nvPr/>
        </p:nvSpPr>
        <p:spPr bwMode="auto">
          <a:xfrm>
            <a:off x="5336156" y="3829818"/>
            <a:ext cx="1112464" cy="72294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Xbox OS</a:t>
            </a:r>
            <a:endParaRPr kumimoji="0" lang="en-US" altLang="ja-JP" sz="1400" dirty="0">
              <a:solidFill>
                <a:schemeClr val="bg1"/>
              </a:solidFill>
              <a:latin typeface="+mn-lt"/>
              <a:ea typeface="+mn-ea"/>
            </a:endParaRPr>
          </a:p>
          <a:p>
            <a:pPr algn="ctr">
              <a:spcBef>
                <a:spcPct val="20000"/>
              </a:spcBef>
              <a:defRPr/>
            </a:pPr>
            <a:endParaRPr kumimoji="0" lang="ja-JP" altLang="en-US" sz="1400" dirty="0">
              <a:solidFill>
                <a:schemeClr val="bg1"/>
              </a:solidFill>
              <a:latin typeface="+mn-lt"/>
              <a:ea typeface="+mn-ea"/>
            </a:endParaRPr>
          </a:p>
        </p:txBody>
      </p:sp>
      <p:sp>
        <p:nvSpPr>
          <p:cNvPr id="77" name="正方形/長方形 10"/>
          <p:cNvSpPr>
            <a:spLocks noChangeArrowheads="1"/>
          </p:cNvSpPr>
          <p:nvPr/>
        </p:nvSpPr>
        <p:spPr bwMode="auto">
          <a:xfrm>
            <a:off x="6448621" y="3829818"/>
            <a:ext cx="851657" cy="72294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t>
            </a:r>
          </a:p>
          <a:p>
            <a:pPr algn="ctr">
              <a:spcBef>
                <a:spcPct val="20000"/>
              </a:spcBef>
              <a:defRPr/>
            </a:pPr>
            <a:endParaRPr kumimoji="0" lang="ja-JP" altLang="en-US" sz="1400" dirty="0">
              <a:solidFill>
                <a:schemeClr val="bg1"/>
              </a:solidFill>
              <a:latin typeface="+mn-lt"/>
              <a:ea typeface="+mn-ea"/>
            </a:endParaRPr>
          </a:p>
        </p:txBody>
      </p:sp>
      <p:sp>
        <p:nvSpPr>
          <p:cNvPr id="47" name="正方形/長方形 46"/>
          <p:cNvSpPr>
            <a:spLocks noChangeArrowheads="1"/>
          </p:cNvSpPr>
          <p:nvPr/>
        </p:nvSpPr>
        <p:spPr bwMode="auto">
          <a:xfrm>
            <a:off x="467556" y="3829907"/>
            <a:ext cx="2132297" cy="71722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a:t>
            </a:r>
          </a:p>
          <a:p>
            <a:pPr algn="ctr">
              <a:spcBef>
                <a:spcPct val="20000"/>
              </a:spcBef>
              <a:defRPr/>
            </a:pPr>
            <a:endParaRPr kumimoji="0" lang="ja-JP" altLang="en-US" sz="1400" dirty="0">
              <a:solidFill>
                <a:schemeClr val="bg1"/>
              </a:solidFill>
              <a:latin typeface="+mn-lt"/>
              <a:ea typeface="+mn-ea"/>
            </a:endParaRPr>
          </a:p>
        </p:txBody>
      </p:sp>
      <p:sp>
        <p:nvSpPr>
          <p:cNvPr id="48" name="正方形/長方形 10"/>
          <p:cNvSpPr>
            <a:spLocks noChangeArrowheads="1"/>
          </p:cNvSpPr>
          <p:nvPr/>
        </p:nvSpPr>
        <p:spPr bwMode="auto">
          <a:xfrm>
            <a:off x="2599853" y="3829907"/>
            <a:ext cx="1135220" cy="71722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err="1">
                <a:solidFill>
                  <a:schemeClr val="bg1"/>
                </a:solidFill>
                <a:latin typeface="+mn-lt"/>
                <a:ea typeface="+mn-ea"/>
              </a:rPr>
              <a:t>WindowsRT</a:t>
            </a:r>
            <a:endParaRPr kumimoji="0" lang="en-US" altLang="ja-JP" sz="1400" dirty="0">
              <a:solidFill>
                <a:schemeClr val="bg1"/>
              </a:solidFill>
              <a:latin typeface="+mn-lt"/>
              <a:ea typeface="+mn-ea"/>
            </a:endParaRPr>
          </a:p>
          <a:p>
            <a:pPr algn="ctr">
              <a:spcBef>
                <a:spcPct val="20000"/>
              </a:spcBef>
              <a:defRPr/>
            </a:pPr>
            <a:endParaRPr kumimoji="0" lang="ja-JP" altLang="en-US" sz="1400" dirty="0">
              <a:solidFill>
                <a:schemeClr val="bg1"/>
              </a:solidFill>
              <a:latin typeface="+mn-lt"/>
              <a:ea typeface="+mn-ea"/>
            </a:endParaRPr>
          </a:p>
        </p:txBody>
      </p:sp>
      <p:sp>
        <p:nvSpPr>
          <p:cNvPr id="66" name="正方形/長方形 10"/>
          <p:cNvSpPr>
            <a:spLocks noChangeArrowheads="1"/>
          </p:cNvSpPr>
          <p:nvPr/>
        </p:nvSpPr>
        <p:spPr bwMode="auto">
          <a:xfrm>
            <a:off x="550379" y="4228803"/>
            <a:ext cx="6657986" cy="22058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 Kernel</a:t>
            </a:r>
            <a:endParaRPr kumimoji="0" lang="ja-JP" altLang="en-US" sz="1400" dirty="0">
              <a:solidFill>
                <a:schemeClr val="bg1"/>
              </a:solidFill>
              <a:latin typeface="+mn-lt"/>
              <a:ea typeface="+mn-ea"/>
            </a:endParaRPr>
          </a:p>
        </p:txBody>
      </p:sp>
      <p:sp>
        <p:nvSpPr>
          <p:cNvPr id="134" name="正方形/長方形 10"/>
          <p:cNvSpPr>
            <a:spLocks noChangeArrowheads="1"/>
          </p:cNvSpPr>
          <p:nvPr/>
        </p:nvSpPr>
        <p:spPr bwMode="auto">
          <a:xfrm>
            <a:off x="468049" y="3837437"/>
            <a:ext cx="6832219" cy="716375"/>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Windows10</a:t>
            </a:r>
            <a:endParaRPr kumimoji="0" lang="ja-JP" altLang="en-US" sz="1400" dirty="0">
              <a:solidFill>
                <a:schemeClr val="bg1"/>
              </a:solidFill>
              <a:latin typeface="+mn-lt"/>
              <a:ea typeface="+mn-ea"/>
            </a:endParaRPr>
          </a:p>
        </p:txBody>
      </p:sp>
      <p:cxnSp>
        <p:nvCxnSpPr>
          <p:cNvPr id="86" name="直線コネクタ 85"/>
          <p:cNvCxnSpPr/>
          <p:nvPr/>
        </p:nvCxnSpPr>
        <p:spPr>
          <a:xfrm flipH="1" flipV="1">
            <a:off x="1682073" y="138226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3923011"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flipV="1">
            <a:off x="6045547" y="1371243"/>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a:spLocks noChangeArrowheads="1"/>
          </p:cNvSpPr>
          <p:nvPr/>
        </p:nvSpPr>
        <p:spPr bwMode="auto">
          <a:xfrm>
            <a:off x="467556" y="1960623"/>
            <a:ext cx="2920492"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Mac OS</a:t>
            </a:r>
            <a:endParaRPr kumimoji="0" lang="ja-JP" altLang="en-US" sz="1400" dirty="0">
              <a:solidFill>
                <a:schemeClr val="bg1"/>
              </a:solidFill>
              <a:latin typeface="+mn-lt"/>
              <a:ea typeface="+mn-ea"/>
            </a:endParaRPr>
          </a:p>
        </p:txBody>
      </p:sp>
      <p:sp>
        <p:nvSpPr>
          <p:cNvPr id="5" name="正方形/長方形 10"/>
          <p:cNvSpPr>
            <a:spLocks noChangeArrowheads="1"/>
          </p:cNvSpPr>
          <p:nvPr/>
        </p:nvSpPr>
        <p:spPr bwMode="auto">
          <a:xfrm>
            <a:off x="3388048" y="1960623"/>
            <a:ext cx="2071263"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iOS</a:t>
            </a:r>
            <a:endParaRPr kumimoji="0" lang="ja-JP" altLang="en-US" sz="1400" dirty="0">
              <a:solidFill>
                <a:schemeClr val="bg1"/>
              </a:solidFill>
              <a:latin typeface="+mn-lt"/>
              <a:ea typeface="+mn-ea"/>
            </a:endParaRPr>
          </a:p>
        </p:txBody>
      </p:sp>
      <p:sp>
        <p:nvSpPr>
          <p:cNvPr id="6" name="正方形/長方形 2"/>
          <p:cNvSpPr>
            <a:spLocks noChangeArrowheads="1"/>
          </p:cNvSpPr>
          <p:nvPr/>
        </p:nvSpPr>
        <p:spPr bwMode="auto">
          <a:xfrm>
            <a:off x="467555" y="2317811"/>
            <a:ext cx="2920493"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Macintosh</a:t>
            </a:r>
            <a:endParaRPr kumimoji="0" lang="ja-JP" altLang="en-US" sz="1400" dirty="0">
              <a:solidFill>
                <a:schemeClr val="bg1"/>
              </a:solidFill>
              <a:latin typeface="+mn-lt"/>
              <a:ea typeface="+mn-ea"/>
            </a:endParaRPr>
          </a:p>
        </p:txBody>
      </p:sp>
      <p:sp>
        <p:nvSpPr>
          <p:cNvPr id="7" name="正方形/長方形 6"/>
          <p:cNvSpPr>
            <a:spLocks noChangeArrowheads="1"/>
          </p:cNvSpPr>
          <p:nvPr/>
        </p:nvSpPr>
        <p:spPr bwMode="auto">
          <a:xfrm>
            <a:off x="3388048" y="2317811"/>
            <a:ext cx="2071240"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iPhone/iPad</a:t>
            </a:r>
            <a:endParaRPr kumimoji="0" lang="ja-JP" altLang="en-US" sz="1400" dirty="0">
              <a:solidFill>
                <a:schemeClr val="bg1"/>
              </a:solidFill>
              <a:latin typeface="+mn-lt"/>
              <a:ea typeface="+mn-ea"/>
            </a:endParaRPr>
          </a:p>
        </p:txBody>
      </p:sp>
      <p:sp>
        <p:nvSpPr>
          <p:cNvPr id="8" name="正方形/長方形 10"/>
          <p:cNvSpPr>
            <a:spLocks noChangeArrowheads="1"/>
          </p:cNvSpPr>
          <p:nvPr/>
        </p:nvSpPr>
        <p:spPr bwMode="auto">
          <a:xfrm>
            <a:off x="5459289" y="2312227"/>
            <a:ext cx="1840988" cy="362772"/>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err="1">
                <a:solidFill>
                  <a:schemeClr val="bg1"/>
                </a:solidFill>
                <a:latin typeface="+mn-lt"/>
                <a:ea typeface="+mn-ea"/>
              </a:rPr>
              <a:t>AppleTV</a:t>
            </a:r>
            <a:endParaRPr kumimoji="0" lang="ja-JP" altLang="en-US" sz="1400" dirty="0">
              <a:solidFill>
                <a:schemeClr val="bg1"/>
              </a:solidFill>
              <a:latin typeface="+mn-lt"/>
              <a:ea typeface="+mn-ea"/>
            </a:endParaRPr>
          </a:p>
        </p:txBody>
      </p:sp>
      <p:sp>
        <p:nvSpPr>
          <p:cNvPr id="46" name="正方形/長方形 10"/>
          <p:cNvSpPr>
            <a:spLocks noChangeArrowheads="1"/>
          </p:cNvSpPr>
          <p:nvPr/>
        </p:nvSpPr>
        <p:spPr bwMode="auto">
          <a:xfrm>
            <a:off x="5459312" y="1960623"/>
            <a:ext cx="1840966" cy="351604"/>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200" dirty="0" err="1">
                <a:solidFill>
                  <a:schemeClr val="bg1"/>
                </a:solidFill>
              </a:rPr>
              <a:t>AppleTV</a:t>
            </a:r>
            <a:r>
              <a:rPr kumimoji="0" lang="en-US" altLang="ja-JP" sz="1200" dirty="0">
                <a:solidFill>
                  <a:schemeClr val="bg1"/>
                </a:solidFill>
              </a:rPr>
              <a:t> Software (iOS)</a:t>
            </a:r>
            <a:endParaRPr kumimoji="0" lang="ja-JP" altLang="en-US" sz="1200" dirty="0">
              <a:solidFill>
                <a:schemeClr val="bg1"/>
              </a:solidFill>
            </a:endParaRPr>
          </a:p>
        </p:txBody>
      </p:sp>
      <p:sp>
        <p:nvSpPr>
          <p:cNvPr id="51" name="正方形/長方形 10"/>
          <p:cNvSpPr>
            <a:spLocks noChangeArrowheads="1"/>
          </p:cNvSpPr>
          <p:nvPr/>
        </p:nvSpPr>
        <p:spPr bwMode="auto">
          <a:xfrm>
            <a:off x="3735036" y="4541551"/>
            <a:ext cx="1601117" cy="362772"/>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Smart Phone</a:t>
            </a:r>
            <a:endParaRPr kumimoji="0" lang="ja-JP" altLang="en-US" sz="1400" dirty="0">
              <a:solidFill>
                <a:schemeClr val="bg1"/>
              </a:solidFill>
              <a:latin typeface="+mn-lt"/>
              <a:ea typeface="+mn-ea"/>
            </a:endParaRPr>
          </a:p>
        </p:txBody>
      </p:sp>
      <p:sp>
        <p:nvSpPr>
          <p:cNvPr id="69" name="正方形/長方形 68"/>
          <p:cNvSpPr>
            <a:spLocks noChangeArrowheads="1"/>
          </p:cNvSpPr>
          <p:nvPr/>
        </p:nvSpPr>
        <p:spPr bwMode="auto">
          <a:xfrm>
            <a:off x="5336156" y="4552764"/>
            <a:ext cx="1112451"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Xbox</a:t>
            </a:r>
            <a:endParaRPr kumimoji="0" lang="ja-JP" altLang="en-US" sz="1400" dirty="0">
              <a:solidFill>
                <a:schemeClr val="bg1"/>
              </a:solidFill>
              <a:latin typeface="+mn-lt"/>
              <a:ea typeface="+mn-ea"/>
            </a:endParaRPr>
          </a:p>
        </p:txBody>
      </p:sp>
      <p:sp>
        <p:nvSpPr>
          <p:cNvPr id="78" name="正方形/長方形 77"/>
          <p:cNvSpPr>
            <a:spLocks noChangeArrowheads="1"/>
          </p:cNvSpPr>
          <p:nvPr/>
        </p:nvSpPr>
        <p:spPr bwMode="auto">
          <a:xfrm>
            <a:off x="6448621" y="4552764"/>
            <a:ext cx="851647"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TV</a:t>
            </a:r>
            <a:endParaRPr kumimoji="0" lang="ja-JP" altLang="en-US" sz="1400" dirty="0">
              <a:solidFill>
                <a:schemeClr val="bg1"/>
              </a:solidFill>
              <a:latin typeface="+mn-lt"/>
              <a:ea typeface="+mn-ea"/>
            </a:endParaRPr>
          </a:p>
        </p:txBody>
      </p:sp>
      <p:sp>
        <p:nvSpPr>
          <p:cNvPr id="9" name="下矢印吹き出し 8"/>
          <p:cNvSpPr/>
          <p:nvPr/>
        </p:nvSpPr>
        <p:spPr bwMode="auto">
          <a:xfrm>
            <a:off x="3422342"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 name="下矢印吹き出し 9"/>
          <p:cNvSpPr/>
          <p:nvPr/>
        </p:nvSpPr>
        <p:spPr bwMode="auto">
          <a:xfrm>
            <a:off x="3779529"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 name="下矢印吹き出し 10"/>
          <p:cNvSpPr/>
          <p:nvPr/>
        </p:nvSpPr>
        <p:spPr bwMode="auto">
          <a:xfrm>
            <a:off x="1539116"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4" name="下矢印吹き出し 13"/>
          <p:cNvSpPr/>
          <p:nvPr/>
        </p:nvSpPr>
        <p:spPr bwMode="auto">
          <a:xfrm>
            <a:off x="5544878"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5" name="下矢印吹き出し 14"/>
          <p:cNvSpPr/>
          <p:nvPr/>
        </p:nvSpPr>
        <p:spPr bwMode="auto">
          <a:xfrm>
            <a:off x="5902065"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6" name="下矢印吹き出し 15"/>
          <p:cNvSpPr/>
          <p:nvPr/>
        </p:nvSpPr>
        <p:spPr bwMode="auto">
          <a:xfrm>
            <a:off x="467544"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7" name="下矢印吹き出し 16"/>
          <p:cNvSpPr/>
          <p:nvPr/>
        </p:nvSpPr>
        <p:spPr bwMode="auto">
          <a:xfrm>
            <a:off x="824731"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8" name="下矢印吹き出し 17"/>
          <p:cNvSpPr/>
          <p:nvPr/>
        </p:nvSpPr>
        <p:spPr bwMode="auto">
          <a:xfrm>
            <a:off x="1181918" y="1526864"/>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45" name="正方形/長方形 10"/>
          <p:cNvSpPr>
            <a:spLocks noChangeArrowheads="1"/>
          </p:cNvSpPr>
          <p:nvPr/>
        </p:nvSpPr>
        <p:spPr bwMode="auto">
          <a:xfrm>
            <a:off x="467544" y="1154846"/>
            <a:ext cx="6832724" cy="22058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Continuity</a:t>
            </a:r>
            <a:endParaRPr kumimoji="0" lang="ja-JP" altLang="en-US" sz="1400" dirty="0">
              <a:solidFill>
                <a:schemeClr val="bg1"/>
              </a:solidFill>
              <a:latin typeface="+mn-lt"/>
              <a:ea typeface="+mn-ea"/>
            </a:endParaRPr>
          </a:p>
        </p:txBody>
      </p:sp>
      <p:sp>
        <p:nvSpPr>
          <p:cNvPr id="49" name="正方形/長方形 2"/>
          <p:cNvSpPr>
            <a:spLocks noChangeArrowheads="1"/>
          </p:cNvSpPr>
          <p:nvPr/>
        </p:nvSpPr>
        <p:spPr bwMode="auto">
          <a:xfrm>
            <a:off x="467556" y="4547135"/>
            <a:ext cx="2132298"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rPr>
              <a:t>PC</a:t>
            </a:r>
            <a:endParaRPr kumimoji="0" lang="ja-JP" altLang="en-US" sz="1400" dirty="0">
              <a:solidFill>
                <a:schemeClr val="bg1"/>
              </a:solidFill>
              <a:latin typeface="+mn-lt"/>
              <a:ea typeface="+mn-ea"/>
            </a:endParaRPr>
          </a:p>
        </p:txBody>
      </p:sp>
      <p:sp>
        <p:nvSpPr>
          <p:cNvPr id="50" name="正方形/長方形 49"/>
          <p:cNvSpPr>
            <a:spLocks noChangeArrowheads="1"/>
          </p:cNvSpPr>
          <p:nvPr/>
        </p:nvSpPr>
        <p:spPr bwMode="auto">
          <a:xfrm>
            <a:off x="2599852" y="4547135"/>
            <a:ext cx="1135207"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ARM Tablet</a:t>
            </a:r>
            <a:endParaRPr kumimoji="0" lang="ja-JP" altLang="en-US" sz="1400" dirty="0">
              <a:solidFill>
                <a:schemeClr val="bg1"/>
              </a:solidFill>
              <a:latin typeface="+mn-lt"/>
              <a:ea typeface="+mn-ea"/>
            </a:endParaRPr>
          </a:p>
        </p:txBody>
      </p:sp>
      <p:sp>
        <p:nvSpPr>
          <p:cNvPr id="57" name="下矢印吹き出し 56"/>
          <p:cNvSpPr/>
          <p:nvPr/>
        </p:nvSpPr>
        <p:spPr bwMode="auto">
          <a:xfrm>
            <a:off x="3820625"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8" name="下矢印吹き出し 57"/>
          <p:cNvSpPr/>
          <p:nvPr/>
        </p:nvSpPr>
        <p:spPr bwMode="auto">
          <a:xfrm>
            <a:off x="4177812"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0" name="下矢印吹き出し 69"/>
          <p:cNvSpPr/>
          <p:nvPr/>
        </p:nvSpPr>
        <p:spPr bwMode="auto">
          <a:xfrm>
            <a:off x="5370450" y="340976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1" name="下矢印吹き出し 70"/>
          <p:cNvSpPr/>
          <p:nvPr/>
        </p:nvSpPr>
        <p:spPr bwMode="auto">
          <a:xfrm>
            <a:off x="5727637" y="340976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79" name="下矢印吹き出し 78"/>
          <p:cNvSpPr/>
          <p:nvPr/>
        </p:nvSpPr>
        <p:spPr bwMode="auto">
          <a:xfrm>
            <a:off x="6482914" y="340976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2" name="下矢印吹き出し 51"/>
          <p:cNvSpPr/>
          <p:nvPr/>
        </p:nvSpPr>
        <p:spPr bwMode="auto">
          <a:xfrm>
            <a:off x="2634146"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3" name="下矢印吹き出し 52"/>
          <p:cNvSpPr/>
          <p:nvPr/>
        </p:nvSpPr>
        <p:spPr bwMode="auto">
          <a:xfrm>
            <a:off x="2991333"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4" name="下矢印吹き出し 53"/>
          <p:cNvSpPr/>
          <p:nvPr/>
        </p:nvSpPr>
        <p:spPr bwMode="auto">
          <a:xfrm>
            <a:off x="1539116"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59" name="下矢印吹き出し 58"/>
          <p:cNvSpPr/>
          <p:nvPr/>
        </p:nvSpPr>
        <p:spPr bwMode="auto">
          <a:xfrm>
            <a:off x="467544"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0" name="下矢印吹き出し 59"/>
          <p:cNvSpPr/>
          <p:nvPr/>
        </p:nvSpPr>
        <p:spPr bwMode="auto">
          <a:xfrm>
            <a:off x="824731"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61" name="下矢印吹き出し 60"/>
          <p:cNvSpPr/>
          <p:nvPr/>
        </p:nvSpPr>
        <p:spPr bwMode="auto">
          <a:xfrm>
            <a:off x="1181918" y="340413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cxnSp>
        <p:nvCxnSpPr>
          <p:cNvPr id="3" name="直線コネクタ 2"/>
          <p:cNvCxnSpPr>
            <a:stCxn id="16" idx="0"/>
          </p:cNvCxnSpPr>
          <p:nvPr/>
        </p:nvCxnSpPr>
        <p:spPr>
          <a:xfrm flipH="1" flipV="1">
            <a:off x="610418" y="1375432"/>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967605" y="1375431"/>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H="1" flipV="1">
            <a:off x="1324791" y="1375432"/>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flipV="1">
            <a:off x="3564548"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flipV="1">
            <a:off x="5687752" y="137640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9" name="正方形/長方形 88"/>
          <p:cNvSpPr>
            <a:spLocks noChangeArrowheads="1"/>
          </p:cNvSpPr>
          <p:nvPr/>
        </p:nvSpPr>
        <p:spPr bwMode="auto">
          <a:xfrm>
            <a:off x="467556" y="5720693"/>
            <a:ext cx="6832722"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Chrome</a:t>
            </a:r>
            <a:endParaRPr kumimoji="0" lang="ja-JP" altLang="en-US" sz="1400" dirty="0">
              <a:solidFill>
                <a:schemeClr val="bg1"/>
              </a:solidFill>
              <a:latin typeface="+mn-lt"/>
              <a:ea typeface="+mn-ea"/>
            </a:endParaRPr>
          </a:p>
        </p:txBody>
      </p:sp>
      <p:sp>
        <p:nvSpPr>
          <p:cNvPr id="91" name="正方形/長方形 2"/>
          <p:cNvSpPr>
            <a:spLocks noChangeArrowheads="1"/>
          </p:cNvSpPr>
          <p:nvPr/>
        </p:nvSpPr>
        <p:spPr bwMode="auto">
          <a:xfrm>
            <a:off x="467555" y="6077881"/>
            <a:ext cx="2920493"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Windows/Mac/Linux</a:t>
            </a:r>
            <a:endParaRPr kumimoji="0" lang="ja-JP" altLang="en-US" sz="1400" dirty="0">
              <a:solidFill>
                <a:schemeClr val="bg1"/>
              </a:solidFill>
              <a:latin typeface="+mn-lt"/>
              <a:ea typeface="+mn-ea"/>
            </a:endParaRPr>
          </a:p>
        </p:txBody>
      </p:sp>
      <p:sp>
        <p:nvSpPr>
          <p:cNvPr id="92" name="正方形/長方形 91"/>
          <p:cNvSpPr>
            <a:spLocks noChangeArrowheads="1"/>
          </p:cNvSpPr>
          <p:nvPr/>
        </p:nvSpPr>
        <p:spPr bwMode="auto">
          <a:xfrm>
            <a:off x="3388048" y="6077881"/>
            <a:ext cx="2071240" cy="357188"/>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Android</a:t>
            </a:r>
            <a:endParaRPr kumimoji="0" lang="ja-JP" altLang="en-US" sz="1400" dirty="0">
              <a:solidFill>
                <a:schemeClr val="bg1"/>
              </a:solidFill>
              <a:latin typeface="+mn-lt"/>
              <a:ea typeface="+mn-ea"/>
            </a:endParaRPr>
          </a:p>
        </p:txBody>
      </p:sp>
      <p:sp>
        <p:nvSpPr>
          <p:cNvPr id="93" name="正方形/長方形 10"/>
          <p:cNvSpPr>
            <a:spLocks noChangeArrowheads="1"/>
          </p:cNvSpPr>
          <p:nvPr/>
        </p:nvSpPr>
        <p:spPr bwMode="auto">
          <a:xfrm>
            <a:off x="5459289" y="6072297"/>
            <a:ext cx="1840988" cy="362772"/>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en-US" altLang="ja-JP" sz="1400" dirty="0">
                <a:solidFill>
                  <a:schemeClr val="bg1"/>
                </a:solidFill>
                <a:latin typeface="+mn-lt"/>
                <a:ea typeface="+mn-ea"/>
              </a:rPr>
              <a:t>Chromebook</a:t>
            </a:r>
            <a:endParaRPr kumimoji="0" lang="ja-JP" altLang="en-US" sz="1400" dirty="0">
              <a:solidFill>
                <a:schemeClr val="bg1"/>
              </a:solidFill>
              <a:latin typeface="+mn-lt"/>
              <a:ea typeface="+mn-ea"/>
            </a:endParaRPr>
          </a:p>
        </p:txBody>
      </p:sp>
      <p:sp>
        <p:nvSpPr>
          <p:cNvPr id="96" name="下矢印吹き出し 95"/>
          <p:cNvSpPr/>
          <p:nvPr/>
        </p:nvSpPr>
        <p:spPr bwMode="auto">
          <a:xfrm>
            <a:off x="1539116"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97" name="下矢印吹き出し 96"/>
          <p:cNvSpPr/>
          <p:nvPr/>
        </p:nvSpPr>
        <p:spPr bwMode="auto">
          <a:xfrm>
            <a:off x="1896302"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98" name="下矢印吹き出し 97"/>
          <p:cNvSpPr/>
          <p:nvPr/>
        </p:nvSpPr>
        <p:spPr bwMode="auto">
          <a:xfrm>
            <a:off x="2253489"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1" name="下矢印吹き出し 100"/>
          <p:cNvSpPr/>
          <p:nvPr/>
        </p:nvSpPr>
        <p:spPr bwMode="auto">
          <a:xfrm>
            <a:off x="467544"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2" name="下矢印吹き出し 101"/>
          <p:cNvSpPr/>
          <p:nvPr/>
        </p:nvSpPr>
        <p:spPr bwMode="auto">
          <a:xfrm>
            <a:off x="824731"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3" name="下矢印吹き出し 102"/>
          <p:cNvSpPr/>
          <p:nvPr/>
        </p:nvSpPr>
        <p:spPr bwMode="auto">
          <a:xfrm>
            <a:off x="1181918" y="5288646"/>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3" name="テキスト ボックス 112"/>
          <p:cNvSpPr txBox="1"/>
          <p:nvPr/>
        </p:nvSpPr>
        <p:spPr>
          <a:xfrm>
            <a:off x="878378" y="5417847"/>
            <a:ext cx="1265090" cy="230832"/>
          </a:xfrm>
          <a:prstGeom prst="rect">
            <a:avLst/>
          </a:prstGeom>
          <a:solidFill>
            <a:srgbClr val="FFFFFF">
              <a:alpha val="50196"/>
            </a:srgbClr>
          </a:solidFill>
        </p:spPr>
        <p:txBody>
          <a:bodyPr wrap="none" rtlCol="0">
            <a:spAutoFit/>
          </a:bodyPr>
          <a:lstStyle/>
          <a:p>
            <a:pPr algn="ctr"/>
            <a:r>
              <a:rPr lang="en-US" altLang="ja-JP" sz="900" dirty="0"/>
              <a:t>Web</a:t>
            </a:r>
            <a:r>
              <a:rPr lang="ja-JP" altLang="en-US" sz="900" dirty="0"/>
              <a:t>サービス </a:t>
            </a:r>
            <a:r>
              <a:rPr lang="en-US" altLang="ja-JP" sz="900" dirty="0"/>
              <a:t>(HTML5)</a:t>
            </a:r>
            <a:endParaRPr kumimoji="1" lang="ja-JP" altLang="en-US" sz="900" dirty="0"/>
          </a:p>
        </p:txBody>
      </p:sp>
      <p:sp>
        <p:nvSpPr>
          <p:cNvPr id="114" name="下矢印吹き出し 113"/>
          <p:cNvSpPr/>
          <p:nvPr/>
        </p:nvSpPr>
        <p:spPr bwMode="auto">
          <a:xfrm>
            <a:off x="1900765" y="340976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5" name="下矢印吹き出し 114"/>
          <p:cNvSpPr/>
          <p:nvPr/>
        </p:nvSpPr>
        <p:spPr bwMode="auto">
          <a:xfrm>
            <a:off x="3350126" y="340995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6" name="下矢印吹き出し 115"/>
          <p:cNvSpPr/>
          <p:nvPr/>
        </p:nvSpPr>
        <p:spPr bwMode="auto">
          <a:xfrm>
            <a:off x="4534155" y="3404132"/>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7" name="下矢印吹き出し 116"/>
          <p:cNvSpPr/>
          <p:nvPr/>
        </p:nvSpPr>
        <p:spPr bwMode="auto">
          <a:xfrm>
            <a:off x="6083462" y="3404131"/>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18" name="下矢印吹き出し 117"/>
          <p:cNvSpPr/>
          <p:nvPr/>
        </p:nvSpPr>
        <p:spPr bwMode="auto">
          <a:xfrm>
            <a:off x="6863872" y="3409953"/>
            <a:ext cx="285749" cy="500063"/>
          </a:xfrm>
          <a:prstGeom prst="downArrowCallout">
            <a:avLst>
              <a:gd name="adj1" fmla="val 50000"/>
              <a:gd name="adj2" fmla="val 25000"/>
              <a:gd name="adj3" fmla="val 34143"/>
              <a:gd name="adj4" fmla="val 82116"/>
            </a:avLst>
          </a:prstGeom>
          <a:solidFill>
            <a:schemeClr val="bg1">
              <a:lumMod val="8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cxnSp>
        <p:nvCxnSpPr>
          <p:cNvPr id="119" name="直線コネクタ 118"/>
          <p:cNvCxnSpPr/>
          <p:nvPr/>
        </p:nvCxnSpPr>
        <p:spPr>
          <a:xfrm flipH="1" flipV="1">
            <a:off x="2043639" y="3280206"/>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flipH="1" flipV="1">
            <a:off x="3503572" y="3263158"/>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flipH="1" flipV="1">
            <a:off x="4673909" y="3263158"/>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H="1" flipV="1">
            <a:off x="6226335" y="3326976"/>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flipV="1">
            <a:off x="7006745" y="3254920"/>
            <a:ext cx="1" cy="15143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正方形/長方形 10"/>
          <p:cNvSpPr>
            <a:spLocks noChangeArrowheads="1"/>
          </p:cNvSpPr>
          <p:nvPr/>
        </p:nvSpPr>
        <p:spPr bwMode="auto">
          <a:xfrm>
            <a:off x="467544" y="3106390"/>
            <a:ext cx="6832724" cy="220586"/>
          </a:xfrm>
          <a:prstGeom prst="rect">
            <a:avLst/>
          </a:prstGeom>
          <a:solidFill>
            <a:schemeClr val="bg1">
              <a:lumMod val="85000"/>
            </a:schemeClr>
          </a:solidFill>
          <a:ln w="38100" algn="ctr">
            <a:noFill/>
            <a:round/>
            <a:headEnd/>
            <a:tailEnd/>
          </a:ln>
        </p:spPr>
        <p:txBody>
          <a:bodyPr anchor="ctr"/>
          <a:lstStyle/>
          <a:p>
            <a:pPr algn="ctr">
              <a:spcBef>
                <a:spcPct val="20000"/>
              </a:spcBef>
              <a:defRPr/>
            </a:pPr>
            <a:r>
              <a:rPr kumimoji="0" lang="ja-JP" altLang="en-US" sz="1400" dirty="0">
                <a:solidFill>
                  <a:schemeClr val="bg1"/>
                </a:solidFill>
                <a:latin typeface="+mn-lt"/>
                <a:ea typeface="+mn-ea"/>
              </a:rPr>
              <a:t>ユニバーサル</a:t>
            </a:r>
            <a:r>
              <a:rPr kumimoji="0" lang="en-US" altLang="ja-JP" sz="1400" dirty="0">
                <a:solidFill>
                  <a:schemeClr val="bg1"/>
                </a:solidFill>
                <a:latin typeface="+mn-lt"/>
                <a:ea typeface="+mn-ea"/>
              </a:rPr>
              <a:t>Windows</a:t>
            </a:r>
            <a:r>
              <a:rPr kumimoji="0" lang="ja-JP" altLang="en-US" sz="1400" dirty="0">
                <a:solidFill>
                  <a:schemeClr val="bg1"/>
                </a:solidFill>
                <a:latin typeface="+mn-lt"/>
                <a:ea typeface="+mn-ea"/>
              </a:rPr>
              <a:t>アプリ</a:t>
            </a:r>
          </a:p>
        </p:txBody>
      </p:sp>
      <p:grpSp>
        <p:nvGrpSpPr>
          <p:cNvPr id="12" name="グループ化 11"/>
          <p:cNvGrpSpPr/>
          <p:nvPr/>
        </p:nvGrpSpPr>
        <p:grpSpPr>
          <a:xfrm>
            <a:off x="1682073" y="965880"/>
            <a:ext cx="6500618" cy="4521427"/>
            <a:chOff x="1682073" y="965880"/>
            <a:chExt cx="6500618" cy="4521427"/>
          </a:xfrm>
        </p:grpSpPr>
        <p:cxnSp>
          <p:nvCxnSpPr>
            <p:cNvPr id="80" name="直線コネクタ 79"/>
            <p:cNvCxnSpPr/>
            <p:nvPr/>
          </p:nvCxnSpPr>
          <p:spPr>
            <a:xfrm>
              <a:off x="2758775" y="5487307"/>
              <a:ext cx="5413625" cy="0"/>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8182691" y="983395"/>
              <a:ext cx="0" cy="4503912"/>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V="1">
              <a:off x="5867198" y="2962894"/>
              <a:ext cx="0" cy="451696"/>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4325432" y="2954656"/>
              <a:ext cx="0" cy="451696"/>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3134207" y="2954656"/>
              <a:ext cx="0" cy="451696"/>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V="1">
              <a:off x="1682626" y="2949697"/>
              <a:ext cx="0" cy="451696"/>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V="1">
              <a:off x="6050378" y="973347"/>
              <a:ext cx="0" cy="543469"/>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V="1">
              <a:off x="3933087" y="973347"/>
              <a:ext cx="0" cy="543470"/>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flipV="1">
              <a:off x="1682626" y="973347"/>
              <a:ext cx="0" cy="558608"/>
            </a:xfrm>
            <a:prstGeom prst="line">
              <a:avLst/>
            </a:prstGeom>
            <a:ln w="38100" cap="rnd">
              <a:solidFill>
                <a:schemeClr val="accent6">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1682626" y="965880"/>
              <a:ext cx="6500065" cy="0"/>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flipV="1">
              <a:off x="1682073" y="2942562"/>
              <a:ext cx="6490327" cy="7135"/>
            </a:xfrm>
            <a:prstGeom prst="line">
              <a:avLst/>
            </a:prstGeom>
            <a:ln w="381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タイトル 29"/>
          <p:cNvSpPr>
            <a:spLocks noGrp="1"/>
          </p:cNvSpPr>
          <p:nvPr>
            <p:ph type="title"/>
          </p:nvPr>
        </p:nvSpPr>
        <p:spPr/>
        <p:txBody>
          <a:bodyPr/>
          <a:lstStyle/>
          <a:p>
            <a:r>
              <a:rPr kumimoji="1" lang="ja-JP" altLang="en-US" dirty="0"/>
              <a:t>各社が目指すクライアントプラットフォーム</a:t>
            </a:r>
          </a:p>
        </p:txBody>
      </p:sp>
      <p:sp>
        <p:nvSpPr>
          <p:cNvPr id="125" name="下矢印吹き出し 124"/>
          <p:cNvSpPr/>
          <p:nvPr/>
        </p:nvSpPr>
        <p:spPr bwMode="auto">
          <a:xfrm>
            <a:off x="3780665" y="1531955"/>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26" name="下矢印吹き出し 125"/>
          <p:cNvSpPr/>
          <p:nvPr/>
        </p:nvSpPr>
        <p:spPr bwMode="auto">
          <a:xfrm>
            <a:off x="1540252" y="1531955"/>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27" name="下矢印吹き出し 126"/>
          <p:cNvSpPr/>
          <p:nvPr/>
        </p:nvSpPr>
        <p:spPr bwMode="auto">
          <a:xfrm>
            <a:off x="5907503" y="1531955"/>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0" name="下矢印吹き出し 129"/>
          <p:cNvSpPr/>
          <p:nvPr/>
        </p:nvSpPr>
        <p:spPr bwMode="auto">
          <a:xfrm>
            <a:off x="4178948" y="3409224"/>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1" name="下矢印吹き出し 130"/>
          <p:cNvSpPr/>
          <p:nvPr/>
        </p:nvSpPr>
        <p:spPr bwMode="auto">
          <a:xfrm>
            <a:off x="5728773" y="3414853"/>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2" name="下矢印吹き出し 131"/>
          <p:cNvSpPr/>
          <p:nvPr/>
        </p:nvSpPr>
        <p:spPr bwMode="auto">
          <a:xfrm>
            <a:off x="2992469" y="3409224"/>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33" name="下矢印吹き出し 132"/>
          <p:cNvSpPr/>
          <p:nvPr/>
        </p:nvSpPr>
        <p:spPr bwMode="auto">
          <a:xfrm>
            <a:off x="1540252" y="3409224"/>
            <a:ext cx="285749" cy="500063"/>
          </a:xfrm>
          <a:prstGeom prst="downArrowCallout">
            <a:avLst>
              <a:gd name="adj1" fmla="val 50000"/>
              <a:gd name="adj2" fmla="val 25000"/>
              <a:gd name="adj3" fmla="val 34143"/>
              <a:gd name="adj4" fmla="val 82116"/>
            </a:avLst>
          </a:prstGeom>
          <a:solidFill>
            <a:schemeClr val="accent6">
              <a:lumMod val="75000"/>
            </a:schemeClr>
          </a:soli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mn-lt"/>
              <a:ea typeface="+mn-ea"/>
            </a:endParaRPr>
          </a:p>
        </p:txBody>
      </p:sp>
      <p:sp>
        <p:nvSpPr>
          <p:cNvPr id="100" name="正方形/長方形 99"/>
          <p:cNvSpPr/>
          <p:nvPr/>
        </p:nvSpPr>
        <p:spPr>
          <a:xfrm>
            <a:off x="7376999" y="5074333"/>
            <a:ext cx="1736218" cy="7143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t>Web</a:t>
            </a:r>
            <a:r>
              <a:rPr kumimoji="1" lang="ja-JP" altLang="en-US" sz="1100" dirty="0"/>
              <a:t>サービスなら、</a:t>
            </a:r>
            <a:r>
              <a:rPr kumimoji="1" lang="en-US" altLang="ja-JP" sz="1100" dirty="0"/>
              <a:t>Web</a:t>
            </a:r>
            <a:r>
              <a:rPr kumimoji="1" lang="ja-JP" altLang="en-US" sz="1100" dirty="0"/>
              <a:t>ブラウザさえあればあらゆるデバイスに対応可能</a:t>
            </a:r>
          </a:p>
        </p:txBody>
      </p:sp>
      <p:sp>
        <p:nvSpPr>
          <p:cNvPr id="2" name="テキスト ボックス 1"/>
          <p:cNvSpPr txBox="1"/>
          <p:nvPr/>
        </p:nvSpPr>
        <p:spPr>
          <a:xfrm>
            <a:off x="731064" y="1661479"/>
            <a:ext cx="809837" cy="230832"/>
          </a:xfrm>
          <a:prstGeom prst="rect">
            <a:avLst/>
          </a:prstGeom>
          <a:solidFill>
            <a:schemeClr val="bg1">
              <a:lumMod val="85000"/>
              <a:alpha val="50000"/>
            </a:schemeClr>
          </a:solidFill>
        </p:spPr>
        <p:txBody>
          <a:bodyPr wrap="none" rtlCol="0">
            <a:spAutoFit/>
          </a:bodyPr>
          <a:lstStyle/>
          <a:p>
            <a:pPr algn="ctr"/>
            <a:r>
              <a:rPr kumimoji="1" lang="en-US" altLang="ja-JP" sz="900" dirty="0" err="1"/>
              <a:t>MacOS</a:t>
            </a:r>
            <a:r>
              <a:rPr kumimoji="1" lang="ja-JP" altLang="en-US" sz="900" dirty="0"/>
              <a:t>アプリ</a:t>
            </a:r>
          </a:p>
        </p:txBody>
      </p:sp>
      <p:sp>
        <p:nvSpPr>
          <p:cNvPr id="90" name="テキスト ボックス 89"/>
          <p:cNvSpPr txBox="1"/>
          <p:nvPr/>
        </p:nvSpPr>
        <p:spPr>
          <a:xfrm>
            <a:off x="3426074" y="1661479"/>
            <a:ext cx="635110" cy="230832"/>
          </a:xfrm>
          <a:prstGeom prst="rect">
            <a:avLst/>
          </a:prstGeom>
          <a:solidFill>
            <a:schemeClr val="bg1">
              <a:lumMod val="85000"/>
              <a:alpha val="50000"/>
            </a:schemeClr>
          </a:solidFill>
        </p:spPr>
        <p:txBody>
          <a:bodyPr wrap="none" rtlCol="0">
            <a:spAutoFit/>
          </a:bodyPr>
          <a:lstStyle/>
          <a:p>
            <a:pPr algn="ctr"/>
            <a:r>
              <a:rPr kumimoji="1" lang="en-US" altLang="ja-JP" sz="900" dirty="0"/>
              <a:t>iOS</a:t>
            </a:r>
            <a:r>
              <a:rPr kumimoji="1" lang="ja-JP" altLang="en-US" sz="900" dirty="0"/>
              <a:t>アプリ</a:t>
            </a:r>
          </a:p>
        </p:txBody>
      </p:sp>
      <p:sp>
        <p:nvSpPr>
          <p:cNvPr id="108" name="テキスト ボックス 107"/>
          <p:cNvSpPr txBox="1"/>
          <p:nvPr/>
        </p:nvSpPr>
        <p:spPr>
          <a:xfrm>
            <a:off x="5570590" y="1661479"/>
            <a:ext cx="599844" cy="230832"/>
          </a:xfrm>
          <a:prstGeom prst="rect">
            <a:avLst/>
          </a:prstGeom>
          <a:solidFill>
            <a:schemeClr val="bg1">
              <a:lumMod val="85000"/>
              <a:alpha val="50000"/>
            </a:schemeClr>
          </a:solidFill>
        </p:spPr>
        <p:txBody>
          <a:bodyPr wrap="none" rtlCol="0">
            <a:spAutoFit/>
          </a:bodyPr>
          <a:lstStyle/>
          <a:p>
            <a:pPr algn="ctr"/>
            <a:r>
              <a:rPr kumimoji="1" lang="en-US" altLang="ja-JP" sz="900" dirty="0"/>
              <a:t>TV</a:t>
            </a:r>
            <a:r>
              <a:rPr kumimoji="1" lang="ja-JP" altLang="en-US" sz="900" dirty="0"/>
              <a:t>アプリ</a:t>
            </a:r>
          </a:p>
        </p:txBody>
      </p:sp>
      <p:sp>
        <p:nvSpPr>
          <p:cNvPr id="109" name="テキスト ボックス 108"/>
          <p:cNvSpPr txBox="1"/>
          <p:nvPr/>
        </p:nvSpPr>
        <p:spPr>
          <a:xfrm>
            <a:off x="677362" y="3544377"/>
            <a:ext cx="917239" cy="230832"/>
          </a:xfrm>
          <a:prstGeom prst="rect">
            <a:avLst/>
          </a:prstGeom>
          <a:solidFill>
            <a:schemeClr val="bg1">
              <a:lumMod val="85000"/>
              <a:alpha val="50000"/>
            </a:schemeClr>
          </a:solidFill>
        </p:spPr>
        <p:txBody>
          <a:bodyPr wrap="none" rtlCol="0">
            <a:spAutoFit/>
          </a:bodyPr>
          <a:lstStyle/>
          <a:p>
            <a:pPr algn="ctr"/>
            <a:r>
              <a:rPr lang="en-US" altLang="ja-JP" sz="900" dirty="0"/>
              <a:t>Windows</a:t>
            </a:r>
            <a:r>
              <a:rPr kumimoji="1" lang="ja-JP" altLang="en-US" sz="900" dirty="0"/>
              <a:t>アプリ</a:t>
            </a:r>
          </a:p>
        </p:txBody>
      </p:sp>
      <p:sp>
        <p:nvSpPr>
          <p:cNvPr id="110" name="テキスト ボックス 109"/>
          <p:cNvSpPr txBox="1"/>
          <p:nvPr/>
        </p:nvSpPr>
        <p:spPr>
          <a:xfrm>
            <a:off x="2653381" y="3538748"/>
            <a:ext cx="596638" cy="230832"/>
          </a:xfrm>
          <a:prstGeom prst="rect">
            <a:avLst/>
          </a:prstGeom>
          <a:solidFill>
            <a:schemeClr val="bg1">
              <a:lumMod val="85000"/>
              <a:alpha val="50000"/>
            </a:schemeClr>
          </a:solidFill>
        </p:spPr>
        <p:txBody>
          <a:bodyPr wrap="none" rtlCol="0">
            <a:spAutoFit/>
          </a:bodyPr>
          <a:lstStyle/>
          <a:p>
            <a:pPr algn="ctr"/>
            <a:r>
              <a:rPr lang="en-US" altLang="ja-JP" sz="900" dirty="0"/>
              <a:t>RT</a:t>
            </a:r>
            <a:r>
              <a:rPr kumimoji="1" lang="ja-JP" altLang="en-US" sz="900" dirty="0"/>
              <a:t>アプリ</a:t>
            </a:r>
          </a:p>
        </p:txBody>
      </p:sp>
      <p:sp>
        <p:nvSpPr>
          <p:cNvPr id="111" name="テキスト ボックス 110"/>
          <p:cNvSpPr txBox="1"/>
          <p:nvPr/>
        </p:nvSpPr>
        <p:spPr>
          <a:xfrm>
            <a:off x="3828609" y="3538748"/>
            <a:ext cx="639920" cy="230832"/>
          </a:xfrm>
          <a:prstGeom prst="rect">
            <a:avLst/>
          </a:prstGeom>
          <a:solidFill>
            <a:schemeClr val="bg1">
              <a:lumMod val="85000"/>
              <a:alpha val="50000"/>
            </a:schemeClr>
          </a:solidFill>
        </p:spPr>
        <p:txBody>
          <a:bodyPr wrap="none" rtlCol="0">
            <a:spAutoFit/>
          </a:bodyPr>
          <a:lstStyle/>
          <a:p>
            <a:pPr algn="ctr"/>
            <a:r>
              <a:rPr kumimoji="1" lang="en-US" altLang="ja-JP" sz="900" dirty="0"/>
              <a:t>WP</a:t>
            </a:r>
            <a:r>
              <a:rPr kumimoji="1" lang="ja-JP" altLang="en-US" sz="900" dirty="0"/>
              <a:t>アプリ</a:t>
            </a:r>
          </a:p>
        </p:txBody>
      </p:sp>
    </p:spTree>
    <p:extLst>
      <p:ext uri="{BB962C8B-B14F-4D97-AF65-F5344CB8AC3E}">
        <p14:creationId xmlns:p14="http://schemas.microsoft.com/office/powerpoint/2010/main" val="16435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26"/>
                                        </p:tgtEl>
                                        <p:attrNameLst>
                                          <p:attrName>style.visibility</p:attrName>
                                        </p:attrNameLst>
                                      </p:cBhvr>
                                      <p:to>
                                        <p:strVal val="visible"/>
                                      </p:to>
                                    </p:set>
                                    <p:anim calcmode="lin" valueType="num">
                                      <p:cBhvr additive="base">
                                        <p:cTn id="12" dur="500" fill="hold"/>
                                        <p:tgtEl>
                                          <p:spTgt spid="126"/>
                                        </p:tgtEl>
                                        <p:attrNameLst>
                                          <p:attrName>ppt_x</p:attrName>
                                        </p:attrNameLst>
                                      </p:cBhvr>
                                      <p:tavLst>
                                        <p:tav tm="0">
                                          <p:val>
                                            <p:strVal val="#ppt_x"/>
                                          </p:val>
                                        </p:tav>
                                        <p:tav tm="100000">
                                          <p:val>
                                            <p:strVal val="#ppt_x"/>
                                          </p:val>
                                        </p:tav>
                                      </p:tavLst>
                                    </p:anim>
                                    <p:anim calcmode="lin" valueType="num">
                                      <p:cBhvr additive="base">
                                        <p:cTn id="13" dur="500" fill="hold"/>
                                        <p:tgtEl>
                                          <p:spTgt spid="126"/>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133"/>
                                        </p:tgtEl>
                                        <p:attrNameLst>
                                          <p:attrName>style.visibility</p:attrName>
                                        </p:attrNameLst>
                                      </p:cBhvr>
                                      <p:to>
                                        <p:strVal val="visible"/>
                                      </p:to>
                                    </p:set>
                                    <p:anim calcmode="lin" valueType="num">
                                      <p:cBhvr additive="base">
                                        <p:cTn id="16" dur="500" fill="hold"/>
                                        <p:tgtEl>
                                          <p:spTgt spid="133"/>
                                        </p:tgtEl>
                                        <p:attrNameLst>
                                          <p:attrName>ppt_x</p:attrName>
                                        </p:attrNameLst>
                                      </p:cBhvr>
                                      <p:tavLst>
                                        <p:tav tm="0">
                                          <p:val>
                                            <p:strVal val="#ppt_x"/>
                                          </p:val>
                                        </p:tav>
                                        <p:tav tm="100000">
                                          <p:val>
                                            <p:strVal val="#ppt_x"/>
                                          </p:val>
                                        </p:tav>
                                      </p:tavLst>
                                    </p:anim>
                                    <p:anim calcmode="lin" valueType="num">
                                      <p:cBhvr additive="base">
                                        <p:cTn id="17" dur="500" fill="hold"/>
                                        <p:tgtEl>
                                          <p:spTgt spid="133"/>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32"/>
                                        </p:tgtEl>
                                        <p:attrNameLst>
                                          <p:attrName>style.visibility</p:attrName>
                                        </p:attrNameLst>
                                      </p:cBhvr>
                                      <p:to>
                                        <p:strVal val="visible"/>
                                      </p:to>
                                    </p:set>
                                    <p:anim calcmode="lin" valueType="num">
                                      <p:cBhvr additive="base">
                                        <p:cTn id="20" dur="500" fill="hold"/>
                                        <p:tgtEl>
                                          <p:spTgt spid="132"/>
                                        </p:tgtEl>
                                        <p:attrNameLst>
                                          <p:attrName>ppt_x</p:attrName>
                                        </p:attrNameLst>
                                      </p:cBhvr>
                                      <p:tavLst>
                                        <p:tav tm="0">
                                          <p:val>
                                            <p:strVal val="#ppt_x"/>
                                          </p:val>
                                        </p:tav>
                                        <p:tav tm="100000">
                                          <p:val>
                                            <p:strVal val="#ppt_x"/>
                                          </p:val>
                                        </p:tav>
                                      </p:tavLst>
                                    </p:anim>
                                    <p:anim calcmode="lin" valueType="num">
                                      <p:cBhvr additive="base">
                                        <p:cTn id="21" dur="500" fill="hold"/>
                                        <p:tgtEl>
                                          <p:spTgt spid="132"/>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130"/>
                                        </p:tgtEl>
                                        <p:attrNameLst>
                                          <p:attrName>style.visibility</p:attrName>
                                        </p:attrNameLst>
                                      </p:cBhvr>
                                      <p:to>
                                        <p:strVal val="visible"/>
                                      </p:to>
                                    </p:set>
                                    <p:anim calcmode="lin" valueType="num">
                                      <p:cBhvr additive="base">
                                        <p:cTn id="24" dur="500" fill="hold"/>
                                        <p:tgtEl>
                                          <p:spTgt spid="130"/>
                                        </p:tgtEl>
                                        <p:attrNameLst>
                                          <p:attrName>ppt_x</p:attrName>
                                        </p:attrNameLst>
                                      </p:cBhvr>
                                      <p:tavLst>
                                        <p:tav tm="0">
                                          <p:val>
                                            <p:strVal val="#ppt_x"/>
                                          </p:val>
                                        </p:tav>
                                        <p:tav tm="100000">
                                          <p:val>
                                            <p:strVal val="#ppt_x"/>
                                          </p:val>
                                        </p:tav>
                                      </p:tavLst>
                                    </p:anim>
                                    <p:anim calcmode="lin" valueType="num">
                                      <p:cBhvr additive="base">
                                        <p:cTn id="25" dur="500" fill="hold"/>
                                        <p:tgtEl>
                                          <p:spTgt spid="130"/>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131"/>
                                        </p:tgtEl>
                                        <p:attrNameLst>
                                          <p:attrName>style.visibility</p:attrName>
                                        </p:attrNameLst>
                                      </p:cBhvr>
                                      <p:to>
                                        <p:strVal val="visible"/>
                                      </p:to>
                                    </p:set>
                                    <p:anim calcmode="lin" valueType="num">
                                      <p:cBhvr additive="base">
                                        <p:cTn id="28" dur="500" fill="hold"/>
                                        <p:tgtEl>
                                          <p:spTgt spid="131"/>
                                        </p:tgtEl>
                                        <p:attrNameLst>
                                          <p:attrName>ppt_x</p:attrName>
                                        </p:attrNameLst>
                                      </p:cBhvr>
                                      <p:tavLst>
                                        <p:tav tm="0">
                                          <p:val>
                                            <p:strVal val="#ppt_x"/>
                                          </p:val>
                                        </p:tav>
                                        <p:tav tm="100000">
                                          <p:val>
                                            <p:strVal val="#ppt_x"/>
                                          </p:val>
                                        </p:tav>
                                      </p:tavLst>
                                    </p:anim>
                                    <p:anim calcmode="lin" valueType="num">
                                      <p:cBhvr additive="base">
                                        <p:cTn id="29" dur="500" fill="hold"/>
                                        <p:tgtEl>
                                          <p:spTgt spid="13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127"/>
                                        </p:tgtEl>
                                        <p:attrNameLst>
                                          <p:attrName>style.visibility</p:attrName>
                                        </p:attrNameLst>
                                      </p:cBhvr>
                                      <p:to>
                                        <p:strVal val="visible"/>
                                      </p:to>
                                    </p:set>
                                    <p:anim calcmode="lin" valueType="num">
                                      <p:cBhvr additive="base">
                                        <p:cTn id="32" dur="500" fill="hold"/>
                                        <p:tgtEl>
                                          <p:spTgt spid="127"/>
                                        </p:tgtEl>
                                        <p:attrNameLst>
                                          <p:attrName>ppt_x</p:attrName>
                                        </p:attrNameLst>
                                      </p:cBhvr>
                                      <p:tavLst>
                                        <p:tav tm="0">
                                          <p:val>
                                            <p:strVal val="#ppt_x"/>
                                          </p:val>
                                        </p:tav>
                                        <p:tav tm="100000">
                                          <p:val>
                                            <p:strVal val="#ppt_x"/>
                                          </p:val>
                                        </p:tav>
                                      </p:tavLst>
                                    </p:anim>
                                    <p:anim calcmode="lin" valueType="num">
                                      <p:cBhvr additive="base">
                                        <p:cTn id="33" dur="500" fill="hold"/>
                                        <p:tgtEl>
                                          <p:spTgt spid="127"/>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125"/>
                                        </p:tgtEl>
                                        <p:attrNameLst>
                                          <p:attrName>style.visibility</p:attrName>
                                        </p:attrNameLst>
                                      </p:cBhvr>
                                      <p:to>
                                        <p:strVal val="visible"/>
                                      </p:to>
                                    </p:set>
                                    <p:anim calcmode="lin" valueType="num">
                                      <p:cBhvr additive="base">
                                        <p:cTn id="36" dur="500" fill="hold"/>
                                        <p:tgtEl>
                                          <p:spTgt spid="125"/>
                                        </p:tgtEl>
                                        <p:attrNameLst>
                                          <p:attrName>ppt_x</p:attrName>
                                        </p:attrNameLst>
                                      </p:cBhvr>
                                      <p:tavLst>
                                        <p:tav tm="0">
                                          <p:val>
                                            <p:strVal val="#ppt_x"/>
                                          </p:val>
                                        </p:tav>
                                        <p:tav tm="100000">
                                          <p:val>
                                            <p:strVal val="#ppt_x"/>
                                          </p:val>
                                        </p:tav>
                                      </p:tavLst>
                                    </p:anim>
                                    <p:anim calcmode="lin" valueType="num">
                                      <p:cBhvr additive="base">
                                        <p:cTn id="37" dur="500" fill="hold"/>
                                        <p:tgtEl>
                                          <p:spTgt spid="125"/>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00"/>
                                        </p:tgtEl>
                                        <p:attrNameLst>
                                          <p:attrName>style.visibility</p:attrName>
                                        </p:attrNameLst>
                                      </p:cBhvr>
                                      <p:to>
                                        <p:strVal val="visible"/>
                                      </p:to>
                                    </p:set>
                                    <p:anim calcmode="lin" valueType="num">
                                      <p:cBhvr>
                                        <p:cTn id="41" dur="500" fill="hold"/>
                                        <p:tgtEl>
                                          <p:spTgt spid="100"/>
                                        </p:tgtEl>
                                        <p:attrNameLst>
                                          <p:attrName>ppt_w</p:attrName>
                                        </p:attrNameLst>
                                      </p:cBhvr>
                                      <p:tavLst>
                                        <p:tav tm="0">
                                          <p:val>
                                            <p:fltVal val="0"/>
                                          </p:val>
                                        </p:tav>
                                        <p:tav tm="100000">
                                          <p:val>
                                            <p:strVal val="#ppt_w"/>
                                          </p:val>
                                        </p:tav>
                                      </p:tavLst>
                                    </p:anim>
                                    <p:anim calcmode="lin" valueType="num">
                                      <p:cBhvr>
                                        <p:cTn id="42" dur="500" fill="hold"/>
                                        <p:tgtEl>
                                          <p:spTgt spid="100"/>
                                        </p:tgtEl>
                                        <p:attrNameLst>
                                          <p:attrName>ppt_h</p:attrName>
                                        </p:attrNameLst>
                                      </p:cBhvr>
                                      <p:tavLst>
                                        <p:tav tm="0">
                                          <p:val>
                                            <p:fltVal val="0"/>
                                          </p:val>
                                        </p:tav>
                                        <p:tav tm="100000">
                                          <p:val>
                                            <p:strVal val="#ppt_h"/>
                                          </p:val>
                                        </p:tav>
                                      </p:tavLst>
                                    </p:anim>
                                    <p:animEffect transition="in" filter="fade">
                                      <p:cBhvr>
                                        <p:cTn id="4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7" grpId="0" animBg="1"/>
      <p:bldP spid="130" grpId="0" animBg="1"/>
      <p:bldP spid="131" grpId="0" animBg="1"/>
      <p:bldP spid="132" grpId="0" animBg="1"/>
      <p:bldP spid="133" grpId="0" animBg="1"/>
      <p:bldP spid="10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Arial Black" panose="020B0A04020102020204" pitchFamily="34" charset="0"/>
                <a:ea typeface="HGP創英角ｺﾞｼｯｸUB" pitchFamily="50" charset="-128"/>
                <a:cs typeface="Arial"/>
              </a:rPr>
              <a:t>ウェアラブル</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286920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グラフィックス 8"/>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05829" y="1363253"/>
            <a:ext cx="4441153" cy="4441153"/>
          </a:xfrm>
          <a:prstGeom prst="rect">
            <a:avLst/>
          </a:prstGeom>
        </p:spPr>
      </p:pic>
      <p:sp>
        <p:nvSpPr>
          <p:cNvPr id="2" name="タイトル 1"/>
          <p:cNvSpPr>
            <a:spLocks noGrp="1"/>
          </p:cNvSpPr>
          <p:nvPr>
            <p:ph type="title"/>
          </p:nvPr>
        </p:nvSpPr>
        <p:spPr/>
        <p:txBody>
          <a:bodyPr/>
          <a:lstStyle/>
          <a:p>
            <a:r>
              <a:rPr kumimoji="1" lang="ja-JP" altLang="en-US"/>
              <a:t>ウェアラブル＝身体に密着するデバイス</a:t>
            </a:r>
            <a:endParaRPr kumimoji="1" lang="ja-JP" altLang="en-US" dirty="0"/>
          </a:p>
        </p:txBody>
      </p:sp>
      <p:grpSp>
        <p:nvGrpSpPr>
          <p:cNvPr id="10" name="グループ化 9"/>
          <p:cNvGrpSpPr/>
          <p:nvPr/>
        </p:nvGrpSpPr>
        <p:grpSpPr>
          <a:xfrm>
            <a:off x="6093622" y="1499502"/>
            <a:ext cx="2049740" cy="4207208"/>
            <a:chOff x="6093622" y="1499502"/>
            <a:chExt cx="2049740" cy="4207208"/>
          </a:xfrm>
        </p:grpSpPr>
        <p:sp>
          <p:nvSpPr>
            <p:cNvPr id="47" name="直角三角形 46"/>
            <p:cNvSpPr/>
            <p:nvPr/>
          </p:nvSpPr>
          <p:spPr>
            <a:xfrm flipH="1" flipV="1">
              <a:off x="6093622" y="1499502"/>
              <a:ext cx="2049740" cy="4207208"/>
            </a:xfrm>
            <a:prstGeom prst="rtTriangl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296366" y="1589597"/>
              <a:ext cx="1842171" cy="646331"/>
            </a:xfrm>
            <a:prstGeom prst="rect">
              <a:avLst/>
            </a:prstGeom>
            <a:noFill/>
          </p:spPr>
          <p:txBody>
            <a:bodyPr wrap="none" rtlCol="0">
              <a:spAutoFit/>
            </a:bodyPr>
            <a:lstStyle/>
            <a:p>
              <a:pPr algn="r"/>
              <a:r>
                <a:rPr kumimoji="1" lang="ja-JP" altLang="en-US" sz="1200" dirty="0">
                  <a:solidFill>
                    <a:schemeClr val="bg1"/>
                  </a:solidFill>
                </a:rPr>
                <a:t>ラスト・ワン（１）・フィートを</a:t>
              </a:r>
              <a:endParaRPr kumimoji="1" lang="en-US" altLang="ja-JP" sz="1200" dirty="0">
                <a:solidFill>
                  <a:schemeClr val="bg1"/>
                </a:solidFill>
              </a:endParaRPr>
            </a:p>
            <a:p>
              <a:pPr algn="r"/>
              <a:r>
                <a:rPr kumimoji="1" lang="ja-JP" altLang="en-US" sz="1200" dirty="0">
                  <a:solidFill>
                    <a:schemeClr val="bg1"/>
                  </a:solidFill>
                </a:rPr>
                <a:t>乗り越えることで</a:t>
              </a:r>
              <a:r>
                <a:rPr lang="ja-JP" altLang="en-US" sz="1200" dirty="0">
                  <a:solidFill>
                    <a:schemeClr val="bg1"/>
                  </a:solidFill>
                </a:rPr>
                <a:t>生まれる</a:t>
              </a:r>
              <a:endParaRPr lang="en-US" altLang="ja-JP" sz="1200" dirty="0">
                <a:solidFill>
                  <a:schemeClr val="bg1"/>
                </a:solidFill>
              </a:endParaRPr>
            </a:p>
            <a:p>
              <a:pPr algn="r"/>
              <a:r>
                <a:rPr lang="ja-JP" altLang="en-US" sz="1200" dirty="0">
                  <a:solidFill>
                    <a:schemeClr val="bg1"/>
                  </a:solidFill>
                </a:rPr>
                <a:t>新しい可能性</a:t>
              </a:r>
              <a:endParaRPr kumimoji="1" lang="en-US" altLang="ja-JP" sz="1200" dirty="0">
                <a:solidFill>
                  <a:schemeClr val="bg1"/>
                </a:solidFill>
              </a:endParaRPr>
            </a:p>
          </p:txBody>
        </p:sp>
      </p:grpSp>
      <p:grpSp>
        <p:nvGrpSpPr>
          <p:cNvPr id="12" name="グループ化 11"/>
          <p:cNvGrpSpPr/>
          <p:nvPr/>
        </p:nvGrpSpPr>
        <p:grpSpPr>
          <a:xfrm>
            <a:off x="2718786" y="2771016"/>
            <a:ext cx="5905669" cy="1549400"/>
            <a:chOff x="2718786" y="2771016"/>
            <a:chExt cx="5905669" cy="1549400"/>
          </a:xfrm>
        </p:grpSpPr>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4439004" y="3423290"/>
              <a:ext cx="679541" cy="593816"/>
            </a:xfrm>
            <a:prstGeom prst="rect">
              <a:avLst/>
            </a:prstGeom>
          </p:spPr>
        </p:pic>
        <p:pic>
          <p:nvPicPr>
            <p:cNvPr id="33" name="図 32"/>
            <p:cNvPicPr>
              <a:picLocks noChangeAspect="1"/>
            </p:cNvPicPr>
            <p:nvPr/>
          </p:nvPicPr>
          <p:blipFill>
            <a:blip r:embed="rId6">
              <a:clrChange>
                <a:clrFrom>
                  <a:srgbClr val="FFFFFF"/>
                </a:clrFrom>
                <a:clrTo>
                  <a:srgbClr val="FFFFFF">
                    <a:alpha val="0"/>
                  </a:srgbClr>
                </a:clrTo>
              </a:clrChange>
            </a:blip>
            <a:stretch>
              <a:fillRect/>
            </a:stretch>
          </p:blipFill>
          <p:spPr>
            <a:xfrm>
              <a:off x="4031933" y="3423290"/>
              <a:ext cx="368166" cy="593816"/>
            </a:xfrm>
            <a:prstGeom prst="rect">
              <a:avLst/>
            </a:prstGeom>
          </p:spPr>
        </p:pic>
        <p:sp>
          <p:nvSpPr>
            <p:cNvPr id="39" name="左右矢印 38"/>
            <p:cNvSpPr/>
            <p:nvPr/>
          </p:nvSpPr>
          <p:spPr>
            <a:xfrm>
              <a:off x="3067414" y="3481068"/>
              <a:ext cx="870744" cy="479988"/>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2718786" y="2771016"/>
              <a:ext cx="5905669" cy="1549400"/>
            </a:xfrm>
            <a:prstGeom prst="roundRect">
              <a:avLst/>
            </a:prstGeom>
            <a:noFill/>
            <a:ln>
              <a:solidFill>
                <a:schemeClr val="bg1">
                  <a:lumMod val="6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p:cNvSpPr txBox="1"/>
            <p:nvPr/>
          </p:nvSpPr>
          <p:spPr>
            <a:xfrm>
              <a:off x="5277214" y="3423290"/>
              <a:ext cx="1008584" cy="646331"/>
            </a:xfrm>
            <a:prstGeom prst="rect">
              <a:avLst/>
            </a:prstGeom>
            <a:noFill/>
          </p:spPr>
          <p:txBody>
            <a:bodyPr wrap="none" rtlCol="0">
              <a:spAutoFit/>
            </a:bodyPr>
            <a:lstStyle/>
            <a:p>
              <a:r>
                <a:rPr lang="en-US" altLang="ja-JP" dirty="0">
                  <a:latin typeface="Arial Black"/>
                  <a:ea typeface="HGP創英角ｺﾞｼｯｸUB"/>
                  <a:cs typeface="Arial Black"/>
                </a:rPr>
                <a:t>1</a:t>
              </a:r>
              <a:r>
                <a:rPr lang="ja-JP" altLang="en-US" dirty="0">
                  <a:latin typeface="HGP創英角ｺﾞｼｯｸUB"/>
                  <a:ea typeface="HGP創英角ｺﾞｼｯｸUB"/>
                  <a:cs typeface="HGP創英角ｺﾞｼｯｸUB"/>
                </a:rPr>
                <a:t>フィート</a:t>
              </a:r>
              <a:endParaRPr lang="en-US" altLang="ja-JP" dirty="0">
                <a:latin typeface="HGP創英角ｺﾞｼｯｸUB"/>
                <a:ea typeface="HGP創英角ｺﾞｼｯｸUB"/>
                <a:cs typeface="HGP創英角ｺﾞｼｯｸUB"/>
              </a:endParaRPr>
            </a:p>
            <a:p>
              <a:r>
                <a:rPr kumimoji="1" lang="ja-JP" altLang="en-US" dirty="0">
                  <a:latin typeface="HGP創英角ｺﾞｼｯｸUB"/>
                  <a:ea typeface="HGP創英角ｺﾞｼｯｸUB"/>
                  <a:cs typeface="HGP創英角ｺﾞｼｯｸUB"/>
                </a:rPr>
                <a:t>（</a:t>
              </a:r>
              <a:r>
                <a:rPr kumimoji="1" lang="en-US" altLang="ja-JP" dirty="0">
                  <a:latin typeface="HGP創英角ｺﾞｼｯｸUB"/>
                  <a:ea typeface="HGP創英角ｺﾞｼｯｸUB"/>
                  <a:cs typeface="HGP創英角ｺﾞｼｯｸUB"/>
                </a:rPr>
                <a:t>30cm</a:t>
              </a:r>
              <a:r>
                <a:rPr kumimoji="1" lang="ja-JP" altLang="en-US" dirty="0">
                  <a:latin typeface="HGP創英角ｺﾞｼｯｸUB"/>
                  <a:ea typeface="HGP創英角ｺﾞｼｯｸUB"/>
                  <a:cs typeface="HGP創英角ｺﾞｼｯｸUB"/>
                </a:rPr>
                <a:t>）</a:t>
              </a:r>
            </a:p>
          </p:txBody>
        </p:sp>
        <p:sp>
          <p:nvSpPr>
            <p:cNvPr id="50" name="テキスト ボックス 49"/>
            <p:cNvSpPr txBox="1"/>
            <p:nvPr/>
          </p:nvSpPr>
          <p:spPr>
            <a:xfrm>
              <a:off x="3404760" y="2894999"/>
              <a:ext cx="1005403" cy="369332"/>
            </a:xfrm>
            <a:prstGeom prst="rect">
              <a:avLst/>
            </a:prstGeom>
            <a:noFill/>
          </p:spPr>
          <p:txBody>
            <a:bodyPr wrap="none" rtlCol="0">
              <a:spAutoFit/>
            </a:bodyPr>
            <a:lstStyle/>
            <a:p>
              <a:r>
                <a:rPr kumimoji="1" lang="ja-JP" altLang="en-US" dirty="0">
                  <a:solidFill>
                    <a:schemeClr val="tx1">
                      <a:lumMod val="50000"/>
                      <a:lumOff val="50000"/>
                    </a:schemeClr>
                  </a:solidFill>
                  <a:latin typeface="HGP創英角ｺﾞｼｯｸUB"/>
                  <a:ea typeface="HGP創英角ｺﾞｼｯｸUB"/>
                  <a:cs typeface="HGP創英角ｺﾞｼｯｸUB"/>
                </a:rPr>
                <a:t>モバイル</a:t>
              </a:r>
            </a:p>
          </p:txBody>
        </p:sp>
      </p:grpSp>
      <p:grpSp>
        <p:nvGrpSpPr>
          <p:cNvPr id="11" name="グループ化 10"/>
          <p:cNvGrpSpPr/>
          <p:nvPr/>
        </p:nvGrpSpPr>
        <p:grpSpPr>
          <a:xfrm>
            <a:off x="2718786" y="4406637"/>
            <a:ext cx="5905669" cy="1549400"/>
            <a:chOff x="2718786" y="4406637"/>
            <a:chExt cx="5905669" cy="1549400"/>
          </a:xfrm>
        </p:grpSpPr>
        <p:pic>
          <p:nvPicPr>
            <p:cNvPr id="34" name="図 33"/>
            <p:cNvPicPr>
              <a:picLocks noChangeAspect="1"/>
            </p:cNvPicPr>
            <p:nvPr/>
          </p:nvPicPr>
          <p:blipFill>
            <a:blip r:embed="rId7">
              <a:clrChange>
                <a:clrFrom>
                  <a:srgbClr val="FFFFFF"/>
                </a:clrFrom>
                <a:clrTo>
                  <a:srgbClr val="FFFFFF">
                    <a:alpha val="0"/>
                  </a:srgbClr>
                </a:clrTo>
              </a:clrChange>
            </a:blip>
            <a:stretch>
              <a:fillRect/>
            </a:stretch>
          </p:blipFill>
          <p:spPr>
            <a:xfrm>
              <a:off x="5383617" y="5026070"/>
              <a:ext cx="681672" cy="722281"/>
            </a:xfrm>
            <a:prstGeom prst="rect">
              <a:avLst/>
            </a:prstGeom>
          </p:spPr>
        </p:pic>
        <p:sp>
          <p:nvSpPr>
            <p:cNvPr id="40" name="左右矢印 39"/>
            <p:cNvSpPr/>
            <p:nvPr/>
          </p:nvSpPr>
          <p:spPr>
            <a:xfrm>
              <a:off x="3111865" y="5147217"/>
              <a:ext cx="2165349" cy="479988"/>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p:cNvSpPr/>
            <p:nvPr/>
          </p:nvSpPr>
          <p:spPr>
            <a:xfrm>
              <a:off x="2718786" y="4406637"/>
              <a:ext cx="5905669" cy="1549400"/>
            </a:xfrm>
            <a:prstGeom prst="roundRect">
              <a:avLst/>
            </a:prstGeom>
            <a:noFill/>
            <a:ln>
              <a:solidFill>
                <a:schemeClr val="bg1">
                  <a:lumMod val="65000"/>
                </a:schemeClr>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6285798" y="5076620"/>
              <a:ext cx="1008584" cy="646331"/>
            </a:xfrm>
            <a:prstGeom prst="rect">
              <a:avLst/>
            </a:prstGeom>
            <a:noFill/>
          </p:spPr>
          <p:txBody>
            <a:bodyPr wrap="none" rtlCol="0">
              <a:spAutoFit/>
            </a:bodyPr>
            <a:lstStyle/>
            <a:p>
              <a:r>
                <a:rPr lang="en-US" altLang="ja-JP" dirty="0">
                  <a:latin typeface="Arial Black"/>
                  <a:ea typeface="HGP創英角ｺﾞｼｯｸUB"/>
                  <a:cs typeface="Arial Black"/>
                </a:rPr>
                <a:t>2</a:t>
              </a:r>
              <a:r>
                <a:rPr lang="ja-JP" altLang="en-US" dirty="0">
                  <a:latin typeface="HGP創英角ｺﾞｼｯｸUB"/>
                  <a:ea typeface="HGP創英角ｺﾞｼｯｸUB"/>
                  <a:cs typeface="HGP創英角ｺﾞｼｯｸUB"/>
                </a:rPr>
                <a:t>フィート</a:t>
              </a:r>
              <a:endParaRPr lang="en-US" altLang="ja-JP" dirty="0">
                <a:latin typeface="HGP創英角ｺﾞｼｯｸUB"/>
                <a:ea typeface="HGP創英角ｺﾞｼｯｸUB"/>
                <a:cs typeface="HGP創英角ｺﾞｼｯｸUB"/>
              </a:endParaRPr>
            </a:p>
            <a:p>
              <a:r>
                <a:rPr kumimoji="1" lang="ja-JP" altLang="en-US" dirty="0">
                  <a:latin typeface="HGP創英角ｺﾞｼｯｸUB"/>
                  <a:ea typeface="HGP創英角ｺﾞｼｯｸUB"/>
                  <a:cs typeface="HGP創英角ｺﾞｼｯｸUB"/>
                </a:rPr>
                <a:t>（</a:t>
              </a:r>
              <a:r>
                <a:rPr lang="en-US" altLang="ja-JP" dirty="0">
                  <a:latin typeface="HGP創英角ｺﾞｼｯｸUB"/>
                  <a:ea typeface="HGP創英角ｺﾞｼｯｸUB"/>
                  <a:cs typeface="HGP創英角ｺﾞｼｯｸUB"/>
                </a:rPr>
                <a:t>6</a:t>
              </a:r>
              <a:r>
                <a:rPr kumimoji="1" lang="en-US" altLang="ja-JP" dirty="0">
                  <a:latin typeface="HGP創英角ｺﾞｼｯｸUB"/>
                  <a:ea typeface="HGP創英角ｺﾞｼｯｸUB"/>
                  <a:cs typeface="HGP創英角ｺﾞｼｯｸUB"/>
                </a:rPr>
                <a:t>0cm</a:t>
              </a:r>
              <a:r>
                <a:rPr kumimoji="1" lang="ja-JP" altLang="en-US" dirty="0">
                  <a:latin typeface="HGP創英角ｺﾞｼｯｸUB"/>
                  <a:ea typeface="HGP創英角ｺﾞｼｯｸUB"/>
                  <a:cs typeface="HGP創英角ｺﾞｼｯｸUB"/>
                </a:rPr>
                <a:t>）</a:t>
              </a:r>
            </a:p>
          </p:txBody>
        </p:sp>
        <p:sp>
          <p:nvSpPr>
            <p:cNvPr id="51" name="テキスト ボックス 50"/>
            <p:cNvSpPr txBox="1"/>
            <p:nvPr/>
          </p:nvSpPr>
          <p:spPr>
            <a:xfrm>
              <a:off x="3404760" y="4558699"/>
              <a:ext cx="1326004" cy="369332"/>
            </a:xfrm>
            <a:prstGeom prst="rect">
              <a:avLst/>
            </a:prstGeom>
            <a:noFill/>
          </p:spPr>
          <p:txBody>
            <a:bodyPr wrap="none" rtlCol="0">
              <a:spAutoFit/>
            </a:bodyPr>
            <a:lstStyle/>
            <a:p>
              <a:r>
                <a:rPr kumimoji="1" lang="ja-JP" altLang="en-US" dirty="0">
                  <a:solidFill>
                    <a:schemeClr val="tx1">
                      <a:lumMod val="50000"/>
                      <a:lumOff val="50000"/>
                    </a:schemeClr>
                  </a:solidFill>
                  <a:latin typeface="HGP創英角ｺﾞｼｯｸUB"/>
                  <a:ea typeface="HGP創英角ｺﾞｼｯｸUB"/>
                  <a:cs typeface="HGP創英角ｺﾞｼｯｸUB"/>
                </a:rPr>
                <a:t>デスクトップ</a:t>
              </a:r>
            </a:p>
          </p:txBody>
        </p:sp>
      </p:grpSp>
      <p:grpSp>
        <p:nvGrpSpPr>
          <p:cNvPr id="13" name="グループ化 12"/>
          <p:cNvGrpSpPr/>
          <p:nvPr/>
        </p:nvGrpSpPr>
        <p:grpSpPr>
          <a:xfrm>
            <a:off x="2718786" y="1151766"/>
            <a:ext cx="5905669" cy="1549400"/>
            <a:chOff x="2718786" y="1151766"/>
            <a:chExt cx="5905669" cy="1549400"/>
          </a:xfrm>
        </p:grpSpPr>
        <p:sp>
          <p:nvSpPr>
            <p:cNvPr id="3" name="角丸四角形 2"/>
            <p:cNvSpPr/>
            <p:nvPr/>
          </p:nvSpPr>
          <p:spPr>
            <a:xfrm>
              <a:off x="2718786" y="1151766"/>
              <a:ext cx="5905669" cy="1549400"/>
            </a:xfrm>
            <a:prstGeom prst="roundRect">
              <a:avLst/>
            </a:prstGeom>
            <a:noFill/>
            <a:ln>
              <a:solidFill>
                <a:srgbClr val="FF6600"/>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p:cNvSpPr txBox="1"/>
            <p:nvPr/>
          </p:nvSpPr>
          <p:spPr>
            <a:xfrm>
              <a:off x="4233810" y="1973163"/>
              <a:ext cx="1782572" cy="369332"/>
            </a:xfrm>
            <a:prstGeom prst="rect">
              <a:avLst/>
            </a:prstGeom>
            <a:noFill/>
          </p:spPr>
          <p:txBody>
            <a:bodyPr wrap="none" rtlCol="0">
              <a:spAutoFit/>
            </a:bodyPr>
            <a:lstStyle/>
            <a:p>
              <a:r>
                <a:rPr lang="en-US" altLang="ja-JP" dirty="0">
                  <a:solidFill>
                    <a:srgbClr val="0000FF"/>
                  </a:solidFill>
                  <a:latin typeface="Arial Black"/>
                  <a:ea typeface="HGP創英角ｺﾞｼｯｸUB"/>
                  <a:cs typeface="Arial Black"/>
                </a:rPr>
                <a:t>0 </a:t>
              </a:r>
              <a:r>
                <a:rPr lang="ja-JP" altLang="en-US" dirty="0">
                  <a:solidFill>
                    <a:srgbClr val="0000FF"/>
                  </a:solidFill>
                  <a:latin typeface="Arial Black"/>
                  <a:ea typeface="HGP創英角ｺﾞｼｯｸUB"/>
                  <a:cs typeface="Arial Black"/>
                </a:rPr>
                <a:t>（</a:t>
              </a:r>
              <a:r>
                <a:rPr lang="ja-JP" altLang="en-US" dirty="0">
                  <a:solidFill>
                    <a:srgbClr val="0000FF"/>
                  </a:solidFill>
                  <a:latin typeface="HGP創英角ｺﾞｼｯｸUB"/>
                  <a:ea typeface="HGP創英角ｺﾞｼｯｸUB"/>
                  <a:cs typeface="HGP創英角ｺﾞｼｯｸUB"/>
                </a:rPr>
                <a:t>ゼロ）</a:t>
              </a:r>
              <a:r>
                <a:rPr lang="en-US" altLang="ja-JP" dirty="0">
                  <a:solidFill>
                    <a:srgbClr val="0000FF"/>
                  </a:solidFill>
                  <a:latin typeface="HGP創英角ｺﾞｼｯｸUB"/>
                  <a:ea typeface="HGP創英角ｺﾞｼｯｸUB"/>
                  <a:cs typeface="HGP創英角ｺﾞｼｯｸUB"/>
                </a:rPr>
                <a:t> </a:t>
              </a:r>
              <a:r>
                <a:rPr lang="ja-JP" altLang="en-US" dirty="0">
                  <a:solidFill>
                    <a:srgbClr val="0000FF"/>
                  </a:solidFill>
                  <a:latin typeface="HGP創英角ｺﾞｼｯｸUB"/>
                  <a:ea typeface="HGP創英角ｺﾞｼｯｸUB"/>
                  <a:cs typeface="HGP創英角ｺﾞｼｯｸUB"/>
                </a:rPr>
                <a:t>フィート</a:t>
              </a:r>
              <a:endParaRPr kumimoji="1" lang="ja-JP" altLang="en-US" dirty="0">
                <a:solidFill>
                  <a:srgbClr val="0000FF"/>
                </a:solidFill>
                <a:latin typeface="HGP創英角ｺﾞｼｯｸUB"/>
                <a:ea typeface="HGP創英角ｺﾞｼｯｸUB"/>
                <a:cs typeface="HGP創英角ｺﾞｼｯｸUB"/>
              </a:endParaRPr>
            </a:p>
          </p:txBody>
        </p:sp>
        <p:sp>
          <p:nvSpPr>
            <p:cNvPr id="49" name="テキスト ボックス 48"/>
            <p:cNvSpPr txBox="1"/>
            <p:nvPr/>
          </p:nvSpPr>
          <p:spPr>
            <a:xfrm>
              <a:off x="4257174" y="1629538"/>
              <a:ext cx="1415772" cy="369332"/>
            </a:xfrm>
            <a:prstGeom prst="rect">
              <a:avLst/>
            </a:prstGeom>
            <a:noFill/>
          </p:spPr>
          <p:txBody>
            <a:bodyPr wrap="none" rtlCol="0">
              <a:spAutoFit/>
            </a:bodyPr>
            <a:lstStyle/>
            <a:p>
              <a:r>
                <a:rPr kumimoji="1" lang="ja-JP" altLang="en-US" dirty="0">
                  <a:solidFill>
                    <a:srgbClr val="0000FF"/>
                  </a:solidFill>
                  <a:latin typeface="HGP創英角ｺﾞｼｯｸUB"/>
                  <a:ea typeface="HGP創英角ｺﾞｼｯｸUB"/>
                  <a:cs typeface="HGP創英角ｺﾞｼｯｸUB"/>
                </a:rPr>
                <a:t>ウエアラブル</a:t>
              </a:r>
            </a:p>
          </p:txBody>
        </p:sp>
        <p:pic>
          <p:nvPicPr>
            <p:cNvPr id="54" name="グラフィックス 53"/>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852195" y="1609536"/>
              <a:ext cx="628487" cy="628487"/>
            </a:xfrm>
            <a:prstGeom prst="rect">
              <a:avLst/>
            </a:prstGeom>
          </p:spPr>
        </p:pic>
        <p:pic>
          <p:nvPicPr>
            <p:cNvPr id="55" name="グラフィックス 54"/>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404760" y="2008139"/>
              <a:ext cx="495488" cy="495488"/>
            </a:xfrm>
            <a:prstGeom prst="rect">
              <a:avLst/>
            </a:prstGeom>
          </p:spPr>
        </p:pic>
        <p:pic>
          <p:nvPicPr>
            <p:cNvPr id="7" name="グラフィックス 6"/>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3191339" y="1165325"/>
              <a:ext cx="584611" cy="584611"/>
            </a:xfrm>
            <a:prstGeom prst="rect">
              <a:avLst/>
            </a:prstGeom>
          </p:spPr>
        </p:pic>
      </p:grpSp>
    </p:spTree>
    <p:extLst>
      <p:ext uri="{BB962C8B-B14F-4D97-AF65-F5344CB8AC3E}">
        <p14:creationId xmlns:p14="http://schemas.microsoft.com/office/powerpoint/2010/main" val="76640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PC</a:t>
            </a:r>
            <a:r>
              <a:rPr kumimoji="1" lang="ja-JP" altLang="en-US"/>
              <a:t>出荷台数の成長が鈍化</a:t>
            </a:r>
            <a:endParaRPr kumimoji="1" lang="ja-JP" altLang="en-US" dirty="0"/>
          </a:p>
        </p:txBody>
      </p:sp>
      <p:pic>
        <p:nvPicPr>
          <p:cNvPr id="4" name="図 3"/>
          <p:cNvPicPr>
            <a:picLocks noChangeAspect="1"/>
          </p:cNvPicPr>
          <p:nvPr/>
        </p:nvPicPr>
        <p:blipFill>
          <a:blip r:embed="rId3"/>
          <a:stretch>
            <a:fillRect/>
          </a:stretch>
        </p:blipFill>
        <p:spPr>
          <a:xfrm>
            <a:off x="1545974" y="826287"/>
            <a:ext cx="6363232" cy="4772424"/>
          </a:xfrm>
          <a:prstGeom prst="rect">
            <a:avLst/>
          </a:prstGeom>
        </p:spPr>
      </p:pic>
      <p:sp>
        <p:nvSpPr>
          <p:cNvPr id="5" name="正方形/長方形 4"/>
          <p:cNvSpPr/>
          <p:nvPr/>
        </p:nvSpPr>
        <p:spPr>
          <a:xfrm>
            <a:off x="5599105" y="6437274"/>
            <a:ext cx="3544895" cy="276999"/>
          </a:xfrm>
          <a:prstGeom prst="rect">
            <a:avLst/>
          </a:prstGeom>
        </p:spPr>
        <p:txBody>
          <a:bodyPr wrap="square">
            <a:spAutoFit/>
          </a:bodyPr>
          <a:lstStyle/>
          <a:p>
            <a:r>
              <a:rPr lang="ja-JP" altLang="en-US" sz="1200" dirty="0"/>
              <a:t>http://appmarketinglabo.net/metaps-ecseminar/</a:t>
            </a:r>
          </a:p>
        </p:txBody>
      </p:sp>
      <p:sp>
        <p:nvSpPr>
          <p:cNvPr id="9" name="角丸四角形吹き出し 8"/>
          <p:cNvSpPr/>
          <p:nvPr/>
        </p:nvSpPr>
        <p:spPr>
          <a:xfrm>
            <a:off x="1545974" y="5779858"/>
            <a:ext cx="2060590" cy="586918"/>
          </a:xfrm>
          <a:prstGeom prst="wedgeRoundRectCallout">
            <a:avLst>
              <a:gd name="adj1" fmla="val 108699"/>
              <a:gd name="adj2" fmla="val -149690"/>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2007</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iPhone</a:t>
            </a:r>
            <a:r>
              <a:rPr kumimoji="1" lang="ja-JP" altLang="en-US" dirty="0">
                <a:solidFill>
                  <a:srgbClr val="FFFFFF"/>
                </a:solidFill>
                <a:latin typeface="ＭＳ Ｐゴシック"/>
                <a:ea typeface="ＭＳ Ｐゴシック"/>
                <a:cs typeface="ＭＳ Ｐゴシック"/>
              </a:rPr>
              <a:t>発売</a:t>
            </a:r>
          </a:p>
        </p:txBody>
      </p:sp>
      <p:sp>
        <p:nvSpPr>
          <p:cNvPr id="10" name="角丸四角形吹き出し 9"/>
          <p:cNvSpPr/>
          <p:nvPr/>
        </p:nvSpPr>
        <p:spPr>
          <a:xfrm>
            <a:off x="3697295" y="5779858"/>
            <a:ext cx="2060590" cy="586918"/>
          </a:xfrm>
          <a:prstGeom prst="wedgeRoundRectCallout">
            <a:avLst>
              <a:gd name="adj1" fmla="val 19741"/>
              <a:gd name="adj2" fmla="val -149690"/>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2008</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Android</a:t>
            </a:r>
            <a:r>
              <a:rPr kumimoji="1" lang="ja-JP" altLang="en-US" dirty="0">
                <a:solidFill>
                  <a:srgbClr val="FFFFFF"/>
                </a:solidFill>
                <a:latin typeface="ＭＳ Ｐゴシック"/>
                <a:ea typeface="ＭＳ Ｐゴシック"/>
                <a:cs typeface="ＭＳ Ｐゴシック"/>
              </a:rPr>
              <a:t>発売</a:t>
            </a:r>
          </a:p>
        </p:txBody>
      </p:sp>
      <p:sp>
        <p:nvSpPr>
          <p:cNvPr id="11" name="角丸四角形吹き出し 10"/>
          <p:cNvSpPr/>
          <p:nvPr/>
        </p:nvSpPr>
        <p:spPr>
          <a:xfrm>
            <a:off x="5848616" y="5779290"/>
            <a:ext cx="2060590" cy="586918"/>
          </a:xfrm>
          <a:prstGeom prst="wedgeRoundRectCallout">
            <a:avLst>
              <a:gd name="adj1" fmla="val -53530"/>
              <a:gd name="adj2" fmla="val -148241"/>
              <a:gd name="adj3" fmla="val 16667"/>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ＭＳ Ｐゴシック"/>
                <a:ea typeface="ＭＳ Ｐゴシック"/>
                <a:cs typeface="ＭＳ Ｐゴシック"/>
              </a:rPr>
              <a:t>2010</a:t>
            </a:r>
            <a:r>
              <a:rPr kumimoji="1" lang="ja-JP" altLang="en-US" dirty="0">
                <a:solidFill>
                  <a:srgbClr val="FFFFFF"/>
                </a:solidFill>
                <a:latin typeface="ＭＳ Ｐゴシック"/>
                <a:ea typeface="ＭＳ Ｐゴシック"/>
                <a:cs typeface="ＭＳ Ｐゴシック"/>
              </a:rPr>
              <a:t>年</a:t>
            </a:r>
            <a:endParaRPr kumimoji="1" lang="en-US" altLang="ja-JP" dirty="0">
              <a:solidFill>
                <a:srgbClr val="FFFFFF"/>
              </a:solidFill>
              <a:latin typeface="ＭＳ Ｐゴシック"/>
              <a:ea typeface="ＭＳ Ｐゴシック"/>
              <a:cs typeface="ＭＳ Ｐゴシック"/>
            </a:endParaRPr>
          </a:p>
          <a:p>
            <a:pPr algn="ctr"/>
            <a:r>
              <a:rPr kumimoji="1" lang="en-US" altLang="ja-JP" dirty="0">
                <a:solidFill>
                  <a:srgbClr val="FFFFFF"/>
                </a:solidFill>
                <a:latin typeface="ＭＳ Ｐゴシック"/>
                <a:ea typeface="ＭＳ Ｐゴシック"/>
                <a:cs typeface="ＭＳ Ｐゴシック"/>
              </a:rPr>
              <a:t>iPad</a:t>
            </a:r>
            <a:r>
              <a:rPr kumimoji="1" lang="ja-JP" altLang="en-US" dirty="0">
                <a:solidFill>
                  <a:srgbClr val="FFFFFF"/>
                </a:solidFill>
                <a:latin typeface="ＭＳ Ｐゴシック"/>
                <a:ea typeface="ＭＳ Ｐゴシック"/>
                <a:cs typeface="ＭＳ Ｐゴシック"/>
              </a:rPr>
              <a:t>発売</a:t>
            </a:r>
          </a:p>
        </p:txBody>
      </p:sp>
      <p:sp>
        <p:nvSpPr>
          <p:cNvPr id="3" name="左右矢印 2"/>
          <p:cNvSpPr/>
          <p:nvPr/>
        </p:nvSpPr>
        <p:spPr>
          <a:xfrm>
            <a:off x="2268000" y="4442400"/>
            <a:ext cx="2563200" cy="489600"/>
          </a:xfrm>
          <a:prstGeom prst="leftRightArrow">
            <a:avLst/>
          </a:prstGeom>
          <a:solidFill>
            <a:srgbClr val="FF66FF"/>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ガラケー</a:t>
            </a:r>
          </a:p>
        </p:txBody>
      </p:sp>
    </p:spTree>
    <p:extLst>
      <p:ext uri="{BB962C8B-B14F-4D97-AF65-F5344CB8AC3E}">
        <p14:creationId xmlns:p14="http://schemas.microsoft.com/office/powerpoint/2010/main" val="6543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ウェアラブルデバイスの進化</a:t>
            </a:r>
          </a:p>
        </p:txBody>
      </p:sp>
      <p:sp>
        <p:nvSpPr>
          <p:cNvPr id="2" name="スライド番号プレースホルダー 1"/>
          <p:cNvSpPr>
            <a:spLocks noGrp="1"/>
          </p:cNvSpPr>
          <p:nvPr>
            <p:ph type="sldNum" sz="quarter" idx="4294967295"/>
          </p:nvPr>
        </p:nvSpPr>
        <p:spPr>
          <a:xfrm>
            <a:off x="6932246" y="6651702"/>
            <a:ext cx="2133600" cy="217800"/>
          </a:xfrm>
          <a:prstGeom prst="rect">
            <a:avLst/>
          </a:prstGeom>
        </p:spPr>
        <p:txBody>
          <a:bodyPr/>
          <a:lstStyle/>
          <a:p>
            <a:fld id="{8FF8CC5D-A65D-5946-99B5-645367A967AD}" type="slidenum">
              <a:rPr kumimoji="1" lang="ja-JP" altLang="en-US" smtClean="0"/>
              <a:t>40</a:t>
            </a:fld>
            <a:endParaRPr kumimoji="1" lang="ja-JP" altLang="en-US"/>
          </a:p>
        </p:txBody>
      </p:sp>
      <p:grpSp>
        <p:nvGrpSpPr>
          <p:cNvPr id="4" name="図形グループ 3"/>
          <p:cNvGrpSpPr/>
          <p:nvPr/>
        </p:nvGrpSpPr>
        <p:grpSpPr>
          <a:xfrm>
            <a:off x="554805" y="1064475"/>
            <a:ext cx="8166900" cy="2975078"/>
            <a:chOff x="554805" y="1064475"/>
            <a:chExt cx="8166900" cy="297507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330" y="1555685"/>
              <a:ext cx="2619375" cy="17430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647" y="2220278"/>
              <a:ext cx="2514600" cy="18192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05" y="1064475"/>
              <a:ext cx="1924050" cy="23812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右矢印 5"/>
            <p:cNvSpPr/>
            <p:nvPr/>
          </p:nvSpPr>
          <p:spPr>
            <a:xfrm>
              <a:off x="4690334" y="1709737"/>
              <a:ext cx="946673" cy="1416172"/>
            </a:xfrm>
            <a:prstGeom prst="rightArrow">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 name="角丸四角形 14"/>
          <p:cNvSpPr>
            <a:spLocks noChangeArrowheads="1"/>
          </p:cNvSpPr>
          <p:nvPr/>
        </p:nvSpPr>
        <p:spPr bwMode="auto">
          <a:xfrm>
            <a:off x="6057571"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モバイル通信ネットワークの進化</a:t>
            </a:r>
            <a:endParaRPr lang="en-US" altLang="ja-JP" sz="1400" dirty="0">
              <a:solidFill>
                <a:schemeClr val="bg1"/>
              </a:solidFill>
            </a:endParaRPr>
          </a:p>
        </p:txBody>
      </p:sp>
      <p:sp>
        <p:nvSpPr>
          <p:cNvPr id="17" name="角丸四角形 14"/>
          <p:cNvSpPr>
            <a:spLocks noChangeArrowheads="1"/>
          </p:cNvSpPr>
          <p:nvPr/>
        </p:nvSpPr>
        <p:spPr bwMode="auto">
          <a:xfrm>
            <a:off x="554804"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en-US" altLang="ja-JP" sz="1400" dirty="0">
                <a:solidFill>
                  <a:schemeClr val="bg1"/>
                </a:solidFill>
              </a:rPr>
              <a:t>HW</a:t>
            </a:r>
            <a:r>
              <a:rPr lang="ja-JP" altLang="en-US" sz="1400" dirty="0">
                <a:solidFill>
                  <a:schemeClr val="bg1"/>
                </a:solidFill>
              </a:rPr>
              <a:t>技術の進化</a:t>
            </a:r>
            <a:endParaRPr lang="en-US" altLang="ja-JP" sz="1400" dirty="0">
              <a:solidFill>
                <a:schemeClr val="bg1"/>
              </a:solidFill>
            </a:endParaRPr>
          </a:p>
          <a:p>
            <a:pPr algn="ctr"/>
            <a:r>
              <a:rPr lang="ja-JP" altLang="en-US" sz="1400" dirty="0">
                <a:solidFill>
                  <a:schemeClr val="bg1"/>
                </a:solidFill>
              </a:rPr>
              <a:t>（小型化・高機能化・省電力化）</a:t>
            </a:r>
            <a:endParaRPr lang="en-US" altLang="ja-JP" sz="1400" dirty="0">
              <a:solidFill>
                <a:schemeClr val="bg1"/>
              </a:solidFill>
            </a:endParaRPr>
          </a:p>
        </p:txBody>
      </p:sp>
      <p:sp>
        <p:nvSpPr>
          <p:cNvPr id="18" name="角丸四角形 14"/>
          <p:cNvSpPr>
            <a:spLocks noChangeArrowheads="1"/>
          </p:cNvSpPr>
          <p:nvPr/>
        </p:nvSpPr>
        <p:spPr bwMode="auto">
          <a:xfrm>
            <a:off x="3306188" y="4471674"/>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センサー技術の進化</a:t>
            </a:r>
            <a:endParaRPr lang="en-US" altLang="ja-JP" sz="1400" dirty="0">
              <a:solidFill>
                <a:schemeClr val="bg1"/>
              </a:solidFill>
            </a:endParaRPr>
          </a:p>
        </p:txBody>
      </p:sp>
      <p:sp>
        <p:nvSpPr>
          <p:cNvPr id="19" name="角丸四角形 14"/>
          <p:cNvSpPr>
            <a:spLocks noChangeArrowheads="1"/>
          </p:cNvSpPr>
          <p:nvPr/>
        </p:nvSpPr>
        <p:spPr bwMode="auto">
          <a:xfrm>
            <a:off x="6057570"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クラウドの進化</a:t>
            </a:r>
            <a:endParaRPr lang="en-US" altLang="ja-JP" sz="1400" dirty="0">
              <a:solidFill>
                <a:schemeClr val="bg1"/>
              </a:solidFill>
            </a:endParaRPr>
          </a:p>
          <a:p>
            <a:pPr algn="ctr"/>
            <a:r>
              <a:rPr lang="ja-JP" altLang="en-US" sz="1400" dirty="0">
                <a:solidFill>
                  <a:schemeClr val="bg1"/>
                </a:solidFill>
              </a:rPr>
              <a:t>（バックエンド処理）</a:t>
            </a:r>
            <a:endParaRPr lang="en-US" altLang="ja-JP" sz="1400" dirty="0">
              <a:solidFill>
                <a:schemeClr val="bg1"/>
              </a:solidFill>
            </a:endParaRPr>
          </a:p>
        </p:txBody>
      </p:sp>
      <p:sp>
        <p:nvSpPr>
          <p:cNvPr id="20" name="角丸四角形 14"/>
          <p:cNvSpPr>
            <a:spLocks noChangeArrowheads="1"/>
          </p:cNvSpPr>
          <p:nvPr/>
        </p:nvSpPr>
        <p:spPr bwMode="auto">
          <a:xfrm>
            <a:off x="554803"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r>
              <a:rPr lang="ja-JP" altLang="en-US" sz="1400" dirty="0">
                <a:solidFill>
                  <a:schemeClr val="bg1"/>
                </a:solidFill>
              </a:rPr>
              <a:t>入力方法の進化</a:t>
            </a:r>
            <a:endParaRPr lang="en-US" altLang="ja-JP" sz="1400" dirty="0">
              <a:solidFill>
                <a:schemeClr val="bg1"/>
              </a:solidFill>
            </a:endParaRPr>
          </a:p>
          <a:p>
            <a:pPr algn="ctr"/>
            <a:r>
              <a:rPr lang="ja-JP" altLang="en-US" sz="1400" dirty="0">
                <a:solidFill>
                  <a:schemeClr val="bg1"/>
                </a:solidFill>
              </a:rPr>
              <a:t>（音声認識、タッチスクリーン）</a:t>
            </a:r>
            <a:endParaRPr lang="en-US" altLang="ja-JP" sz="1400" dirty="0">
              <a:solidFill>
                <a:schemeClr val="bg1"/>
              </a:solidFill>
            </a:endParaRPr>
          </a:p>
        </p:txBody>
      </p:sp>
      <p:sp>
        <p:nvSpPr>
          <p:cNvPr id="21" name="角丸四角形 14"/>
          <p:cNvSpPr>
            <a:spLocks noChangeArrowheads="1"/>
          </p:cNvSpPr>
          <p:nvPr/>
        </p:nvSpPr>
        <p:spPr bwMode="auto">
          <a:xfrm>
            <a:off x="3306187" y="5497237"/>
            <a:ext cx="2640181" cy="917905"/>
          </a:xfrm>
          <a:prstGeom prst="roundRect">
            <a:avLst>
              <a:gd name="adj" fmla="val 0"/>
            </a:avLst>
          </a:prstGeom>
          <a:solidFill>
            <a:srgbClr val="FF6666"/>
          </a:solidFill>
          <a:ln w="38100" algn="ctr">
            <a:noFill/>
            <a:round/>
            <a:headEnd/>
            <a:tailEnd/>
          </a:ln>
          <a:effectLst>
            <a:outerShdw blurRad="50800" dist="38100" dir="2700000" algn="tl" rotWithShape="0">
              <a:prstClr val="black">
                <a:alpha val="40000"/>
              </a:prstClr>
            </a:outerShdw>
          </a:effectLst>
        </p:spPr>
        <p:txBody>
          <a:bodyPr anchor="ctr"/>
          <a:lstStyle/>
          <a:p>
            <a:pPr algn="ctr">
              <a:spcBef>
                <a:spcPct val="20000"/>
              </a:spcBef>
              <a:defRPr/>
            </a:pPr>
            <a:r>
              <a:rPr lang="ja-JP" altLang="en-US" sz="1400" dirty="0">
                <a:solidFill>
                  <a:schemeClr val="bg1"/>
                </a:solidFill>
              </a:rPr>
              <a:t>スマートフォンの普及</a:t>
            </a:r>
            <a:endParaRPr lang="en-US" altLang="ja-JP" sz="1400" dirty="0">
              <a:solidFill>
                <a:schemeClr val="bg1"/>
              </a:solidFill>
            </a:endParaRPr>
          </a:p>
          <a:p>
            <a:pPr algn="ctr">
              <a:spcBef>
                <a:spcPct val="20000"/>
              </a:spcBef>
              <a:defRPr/>
            </a:pPr>
            <a:r>
              <a:rPr lang="ja-JP" altLang="en-US" sz="1400" dirty="0">
                <a:solidFill>
                  <a:schemeClr val="bg1"/>
                </a:solidFill>
              </a:rPr>
              <a:t>（通信中継デバイスとして）</a:t>
            </a:r>
            <a:endParaRPr kumimoji="0" lang="en-US" altLang="ja-JP" sz="1400" dirty="0">
              <a:solidFill>
                <a:schemeClr val="bg1"/>
              </a:solidFill>
            </a:endParaRPr>
          </a:p>
        </p:txBody>
      </p:sp>
    </p:spTree>
    <p:extLst>
      <p:ext uri="{BB962C8B-B14F-4D97-AF65-F5344CB8AC3E}">
        <p14:creationId xmlns:p14="http://schemas.microsoft.com/office/powerpoint/2010/main" val="31995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グラフィックス 27"/>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11566" y="1074070"/>
            <a:ext cx="4949727" cy="4949727"/>
          </a:xfrm>
          <a:prstGeom prst="rect">
            <a:avLst/>
          </a:prstGeom>
        </p:spPr>
      </p:pic>
      <p:sp>
        <p:nvSpPr>
          <p:cNvPr id="12" name="角丸四角形 11"/>
          <p:cNvSpPr/>
          <p:nvPr/>
        </p:nvSpPr>
        <p:spPr>
          <a:xfrm>
            <a:off x="816423" y="197810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眼鏡</a:t>
            </a:r>
          </a:p>
        </p:txBody>
      </p:sp>
      <p:sp>
        <p:nvSpPr>
          <p:cNvPr id="13" name="角丸四角形 12"/>
          <p:cNvSpPr/>
          <p:nvPr/>
        </p:nvSpPr>
        <p:spPr>
          <a:xfrm>
            <a:off x="816419" y="3387396"/>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腕時計</a:t>
            </a:r>
          </a:p>
        </p:txBody>
      </p:sp>
      <p:sp>
        <p:nvSpPr>
          <p:cNvPr id="14" name="角丸四角形 13"/>
          <p:cNvSpPr/>
          <p:nvPr/>
        </p:nvSpPr>
        <p:spPr>
          <a:xfrm>
            <a:off x="816419" y="386538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指輪</a:t>
            </a:r>
          </a:p>
        </p:txBody>
      </p:sp>
      <p:sp>
        <p:nvSpPr>
          <p:cNvPr id="15" name="角丸四角形 14"/>
          <p:cNvSpPr/>
          <p:nvPr/>
        </p:nvSpPr>
        <p:spPr>
          <a:xfrm>
            <a:off x="816424" y="4358499"/>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ベルト</a:t>
            </a:r>
          </a:p>
        </p:txBody>
      </p:sp>
      <p:sp>
        <p:nvSpPr>
          <p:cNvPr id="16" name="角丸四角形 15"/>
          <p:cNvSpPr/>
          <p:nvPr/>
        </p:nvSpPr>
        <p:spPr>
          <a:xfrm>
            <a:off x="816419" y="4833283"/>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靴</a:t>
            </a:r>
          </a:p>
        </p:txBody>
      </p:sp>
      <p:sp>
        <p:nvSpPr>
          <p:cNvPr id="17" name="角丸四角形 16"/>
          <p:cNvSpPr/>
          <p:nvPr/>
        </p:nvSpPr>
        <p:spPr>
          <a:xfrm>
            <a:off x="816424" y="1498067"/>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帽子</a:t>
            </a:r>
          </a:p>
        </p:txBody>
      </p:sp>
      <p:sp>
        <p:nvSpPr>
          <p:cNvPr id="18" name="角丸四角形 17"/>
          <p:cNvSpPr/>
          <p:nvPr/>
        </p:nvSpPr>
        <p:spPr>
          <a:xfrm>
            <a:off x="816421" y="2921072"/>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衣服</a:t>
            </a:r>
          </a:p>
        </p:txBody>
      </p:sp>
      <p:sp>
        <p:nvSpPr>
          <p:cNvPr id="19" name="角丸四角形 18"/>
          <p:cNvSpPr/>
          <p:nvPr/>
        </p:nvSpPr>
        <p:spPr>
          <a:xfrm>
            <a:off x="816424" y="2453444"/>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コンタクトレンズ</a:t>
            </a:r>
          </a:p>
        </p:txBody>
      </p:sp>
      <p:sp>
        <p:nvSpPr>
          <p:cNvPr id="4" name="角丸四角形 3"/>
          <p:cNvSpPr/>
          <p:nvPr/>
        </p:nvSpPr>
        <p:spPr>
          <a:xfrm>
            <a:off x="3371190" y="893399"/>
            <a:ext cx="2919663" cy="2978985"/>
          </a:xfrm>
          <a:prstGeom prst="roundRect">
            <a:avLst>
              <a:gd name="adj" fmla="val 4030"/>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t" anchorCtr="1"/>
          <a:lstStyle/>
          <a:p>
            <a:pPr algn="ctr"/>
            <a:r>
              <a:rPr kumimoji="1" lang="ja-JP" altLang="en-US" sz="2000" dirty="0">
                <a:solidFill>
                  <a:srgbClr val="FFFFFF"/>
                </a:solidFill>
                <a:latin typeface="ＭＳ Ｐゴシック"/>
                <a:ea typeface="ＭＳ Ｐゴシック"/>
                <a:cs typeface="ＭＳ Ｐゴシック"/>
              </a:rPr>
              <a:t>パーソナルアシスタンス</a:t>
            </a:r>
          </a:p>
        </p:txBody>
      </p:sp>
      <p:sp>
        <p:nvSpPr>
          <p:cNvPr id="21" name="左矢印 20"/>
          <p:cNvSpPr/>
          <p:nvPr/>
        </p:nvSpPr>
        <p:spPr>
          <a:xfrm>
            <a:off x="3638161" y="1405597"/>
            <a:ext cx="2333296" cy="2371931"/>
          </a:xfrm>
          <a:prstGeom prst="leftArrow">
            <a:avLst>
              <a:gd name="adj1" fmla="val 76316"/>
              <a:gd name="adj2" fmla="val 2505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a:solidFill>
                  <a:srgbClr val="FFFFFF"/>
                </a:solidFill>
                <a:latin typeface="ＭＳ Ｐゴシック"/>
                <a:ea typeface="ＭＳ Ｐゴシック"/>
                <a:cs typeface="ＭＳ Ｐゴシック"/>
              </a:rPr>
              <a:t>【</a:t>
            </a:r>
            <a:r>
              <a:rPr lang="ja-JP" altLang="en-US" sz="1400">
                <a:solidFill>
                  <a:srgbClr val="FFFFFF"/>
                </a:solidFill>
                <a:latin typeface="ＭＳ Ｐゴシック"/>
                <a:ea typeface="ＭＳ Ｐゴシック"/>
                <a:cs typeface="ＭＳ Ｐゴシック"/>
              </a:rPr>
              <a:t>画像</a:t>
            </a:r>
            <a:r>
              <a:rPr kumimoji="1" lang="en-US" altLang="ja-JP" sz="1400">
                <a:solidFill>
                  <a:srgbClr val="FFFFFF"/>
                </a:solidFill>
                <a:latin typeface="ＭＳ Ｐゴシック"/>
                <a:ea typeface="ＭＳ Ｐゴシック"/>
                <a:cs typeface="ＭＳ Ｐゴシック"/>
              </a:rPr>
              <a:t>】</a:t>
            </a:r>
            <a:endParaRPr kumimoji="1" lang="en-US" altLang="ja-JP" sz="1400" dirty="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メール・メッセージ</a:t>
            </a:r>
            <a:endParaRPr kumimoji="1" lang="en-US" altLang="ja-JP" sz="140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動画・静止画・地図</a:t>
            </a:r>
            <a:endParaRPr kumimoji="1" lang="en-US" altLang="ja-JP" sz="1400">
              <a:solidFill>
                <a:srgbClr val="FFFFFF"/>
              </a:solidFill>
              <a:latin typeface="ＭＳ Ｐゴシック"/>
              <a:ea typeface="ＭＳ Ｐゴシック"/>
              <a:cs typeface="ＭＳ Ｐゴシック"/>
            </a:endParaRPr>
          </a:p>
          <a:p>
            <a:r>
              <a:rPr kumimoji="1" lang="ja-JP" altLang="en-US" sz="1400">
                <a:solidFill>
                  <a:srgbClr val="FFFFFF"/>
                </a:solidFill>
                <a:latin typeface="ＭＳ Ｐゴシック"/>
                <a:ea typeface="ＭＳ Ｐゴシック"/>
                <a:cs typeface="ＭＳ Ｐゴシック"/>
              </a:rPr>
              <a:t>設計図・マニュアル</a:t>
            </a:r>
            <a:endParaRPr kumimoji="1" lang="en-US" altLang="ja-JP" sz="1400" dirty="0">
              <a:solidFill>
                <a:srgbClr val="FFFFFF"/>
              </a:solidFill>
              <a:latin typeface="ＭＳ Ｐゴシック"/>
              <a:ea typeface="ＭＳ Ｐゴシック"/>
              <a:cs typeface="ＭＳ Ｐゴシック"/>
            </a:endParaRPr>
          </a:p>
          <a:p>
            <a:r>
              <a:rPr lang="en-US" altLang="ja-JP" sz="1400">
                <a:solidFill>
                  <a:srgbClr val="FFFFFF"/>
                </a:solidFill>
                <a:latin typeface="ＭＳ Ｐゴシック"/>
                <a:ea typeface="ＭＳ Ｐゴシック"/>
                <a:cs typeface="ＭＳ Ｐゴシック"/>
              </a:rPr>
              <a:t>【</a:t>
            </a:r>
            <a:r>
              <a:rPr lang="ja-JP" altLang="en-US" sz="1400">
                <a:solidFill>
                  <a:srgbClr val="FFFFFF"/>
                </a:solidFill>
                <a:latin typeface="ＭＳ Ｐゴシック"/>
                <a:ea typeface="ＭＳ Ｐゴシック"/>
                <a:cs typeface="ＭＳ Ｐゴシック"/>
              </a:rPr>
              <a:t>音声</a:t>
            </a:r>
            <a:r>
              <a:rPr lang="en-US" altLang="ja-JP" sz="1400">
                <a:solidFill>
                  <a:srgbClr val="FFFFFF"/>
                </a:solidFill>
                <a:latin typeface="ＭＳ Ｐゴシック"/>
                <a:ea typeface="ＭＳ Ｐゴシック"/>
                <a:cs typeface="ＭＳ Ｐゴシック"/>
              </a:rPr>
              <a:t>】</a:t>
            </a:r>
            <a:endParaRPr kumimoji="1" lang="en-US" altLang="ja-JP" sz="1400" dirty="0">
              <a:solidFill>
                <a:srgbClr val="FFFFFF"/>
              </a:solidFill>
              <a:latin typeface="ＭＳ Ｐゴシック"/>
              <a:ea typeface="ＭＳ Ｐゴシック"/>
              <a:cs typeface="ＭＳ Ｐゴシック"/>
            </a:endParaRPr>
          </a:p>
          <a:p>
            <a:r>
              <a:rPr lang="ja-JP" altLang="en-US" sz="1400" dirty="0">
                <a:solidFill>
                  <a:srgbClr val="FFFFFF"/>
                </a:solidFill>
                <a:latin typeface="ＭＳ Ｐゴシック"/>
                <a:cs typeface="ＭＳ Ｐゴシック"/>
              </a:rPr>
              <a:t>通話</a:t>
            </a:r>
            <a:r>
              <a:rPr lang="ja-JP" altLang="en-US" sz="1400">
                <a:solidFill>
                  <a:srgbClr val="FFFFFF"/>
                </a:solidFill>
                <a:latin typeface="ＭＳ Ｐゴシック"/>
                <a:cs typeface="ＭＳ Ｐゴシック"/>
              </a:rPr>
              <a:t>・音楽</a:t>
            </a:r>
            <a:endParaRPr lang="en-US" altLang="ja-JP" sz="1400" dirty="0">
              <a:solidFill>
                <a:srgbClr val="FFFFFF"/>
              </a:solidFill>
              <a:latin typeface="ＭＳ Ｐゴシック"/>
              <a:cs typeface="ＭＳ Ｐゴシック"/>
            </a:endParaRPr>
          </a:p>
          <a:p>
            <a:r>
              <a:rPr lang="en-US" altLang="ja-JP" sz="1400">
                <a:solidFill>
                  <a:srgbClr val="FFFFFF"/>
                </a:solidFill>
                <a:latin typeface="ＭＳ Ｐゴシック"/>
                <a:cs typeface="ＭＳ Ｐゴシック"/>
              </a:rPr>
              <a:t>【</a:t>
            </a:r>
            <a:r>
              <a:rPr lang="ja-JP" altLang="en-US" sz="1400">
                <a:solidFill>
                  <a:srgbClr val="FFFFFF"/>
                </a:solidFill>
                <a:latin typeface="ＭＳ Ｐゴシック"/>
                <a:cs typeface="ＭＳ Ｐゴシック"/>
              </a:rPr>
              <a:t>振動</a:t>
            </a:r>
            <a:r>
              <a:rPr lang="en-US" altLang="ja-JP" sz="1400">
                <a:solidFill>
                  <a:srgbClr val="FFFFFF"/>
                </a:solidFill>
                <a:latin typeface="ＭＳ Ｐゴシック"/>
                <a:cs typeface="ＭＳ Ｐゴシック"/>
              </a:rPr>
              <a:t>】</a:t>
            </a:r>
            <a:endParaRPr lang="en-US" altLang="ja-JP" sz="1400" dirty="0">
              <a:solidFill>
                <a:srgbClr val="FFFFFF"/>
              </a:solidFill>
              <a:latin typeface="ＭＳ Ｐゴシック"/>
              <a:cs typeface="ＭＳ Ｐゴシック"/>
            </a:endParaRPr>
          </a:p>
          <a:p>
            <a:r>
              <a:rPr lang="ja-JP" altLang="en-US" sz="1400">
                <a:solidFill>
                  <a:srgbClr val="FFFFFF"/>
                </a:solidFill>
                <a:latin typeface="ＭＳ Ｐゴシック"/>
                <a:cs typeface="ＭＳ Ｐゴシック"/>
              </a:rPr>
              <a:t>通知・ナビ</a:t>
            </a:r>
            <a:endParaRPr lang="en-US" altLang="ja-JP" sz="1400" dirty="0">
              <a:solidFill>
                <a:srgbClr val="FFFFFF"/>
              </a:solidFill>
              <a:latin typeface="ＭＳ Ｐゴシック"/>
              <a:cs typeface="ＭＳ Ｐゴシック"/>
            </a:endParaRPr>
          </a:p>
        </p:txBody>
      </p:sp>
      <p:sp>
        <p:nvSpPr>
          <p:cNvPr id="33" name="角丸四角形 32"/>
          <p:cNvSpPr/>
          <p:nvPr/>
        </p:nvSpPr>
        <p:spPr>
          <a:xfrm>
            <a:off x="816424" y="5315883"/>
            <a:ext cx="2069961" cy="422031"/>
          </a:xfrm>
          <a:prstGeom prst="roundRect">
            <a:avLst>
              <a:gd name="adj" fmla="val 0"/>
            </a:avLst>
          </a:prstGeom>
          <a:solidFill>
            <a:srgbClr val="33ACBD">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ＭＳ Ｐゴシック"/>
                <a:ea typeface="ＭＳ Ｐゴシック"/>
                <a:cs typeface="ＭＳ Ｐゴシック"/>
              </a:rPr>
              <a:t>・・・</a:t>
            </a:r>
            <a:endParaRPr kumimoji="1" lang="en-US" altLang="ja-JP" sz="1600" dirty="0">
              <a:solidFill>
                <a:srgbClr val="FFFFFF"/>
              </a:solidFill>
              <a:latin typeface="ＭＳ Ｐゴシック"/>
              <a:ea typeface="ＭＳ Ｐゴシック"/>
              <a:cs typeface="ＭＳ Ｐゴシック"/>
            </a:endParaRPr>
          </a:p>
        </p:txBody>
      </p:sp>
      <p:sp>
        <p:nvSpPr>
          <p:cNvPr id="35" name="タイトル 34"/>
          <p:cNvSpPr>
            <a:spLocks noGrp="1"/>
          </p:cNvSpPr>
          <p:nvPr>
            <p:ph type="title"/>
          </p:nvPr>
        </p:nvSpPr>
        <p:spPr/>
        <p:txBody>
          <a:bodyPr/>
          <a:lstStyle/>
          <a:p>
            <a:r>
              <a:rPr kumimoji="1" lang="ja-JP" altLang="en-US" dirty="0"/>
              <a:t>ウェアラブル・デバイスの種類と使われ方</a:t>
            </a:r>
          </a:p>
        </p:txBody>
      </p:sp>
      <p:sp>
        <p:nvSpPr>
          <p:cNvPr id="25" name="角丸四角形 24"/>
          <p:cNvSpPr/>
          <p:nvPr/>
        </p:nvSpPr>
        <p:spPr>
          <a:xfrm>
            <a:off x="3371190" y="4053055"/>
            <a:ext cx="2919663" cy="2416060"/>
          </a:xfrm>
          <a:prstGeom prst="roundRect">
            <a:avLst>
              <a:gd name="adj" fmla="val 7876"/>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t" anchorCtr="1"/>
          <a:lstStyle/>
          <a:p>
            <a:pPr algn="ctr"/>
            <a:r>
              <a:rPr kumimoji="1" lang="ja-JP" altLang="en-US" sz="2000" dirty="0">
                <a:solidFill>
                  <a:srgbClr val="FFFFFF"/>
                </a:solidFill>
                <a:latin typeface="ＭＳ Ｐゴシック"/>
                <a:ea typeface="ＭＳ Ｐゴシック"/>
                <a:cs typeface="ＭＳ Ｐゴシック"/>
              </a:rPr>
              <a:t>医療・健康</a:t>
            </a:r>
          </a:p>
        </p:txBody>
      </p:sp>
      <p:sp>
        <p:nvSpPr>
          <p:cNvPr id="24" name="左矢印 23"/>
          <p:cNvSpPr/>
          <p:nvPr/>
        </p:nvSpPr>
        <p:spPr>
          <a:xfrm flipH="1">
            <a:off x="3630865" y="4572180"/>
            <a:ext cx="2333296" cy="1768075"/>
          </a:xfrm>
          <a:prstGeom prst="leftArrow">
            <a:avLst>
              <a:gd name="adj1" fmla="val 70708"/>
              <a:gd name="adj2" fmla="val 32834"/>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ＭＳ Ｐゴシック"/>
                <a:cs typeface="ＭＳ Ｐゴシック"/>
              </a:rPr>
              <a:t>【</a:t>
            </a:r>
            <a:r>
              <a:rPr lang="ja-JP" altLang="en-US" sz="1400" dirty="0">
                <a:solidFill>
                  <a:srgbClr val="FFFFFF"/>
                </a:solidFill>
                <a:latin typeface="ＭＳ Ｐゴシック"/>
                <a:cs typeface="ＭＳ Ｐゴシック"/>
              </a:rPr>
              <a:t>生体情報</a:t>
            </a:r>
            <a:r>
              <a:rPr lang="en-US" altLang="ja-JP" sz="1400" dirty="0">
                <a:solidFill>
                  <a:srgbClr val="FFFFFF"/>
                </a:solidFill>
                <a:latin typeface="ＭＳ Ｐゴシック"/>
                <a:cs typeface="ＭＳ Ｐゴシック"/>
              </a:rPr>
              <a:t>】</a:t>
            </a:r>
            <a:endParaRPr lang="ja-JP" altLang="en-US" sz="1400" dirty="0">
              <a:solidFill>
                <a:srgbClr val="FFFFFF"/>
              </a:solidFill>
              <a:latin typeface="ＭＳ Ｐゴシック"/>
              <a:cs typeface="ＭＳ Ｐゴシック"/>
            </a:endParaRPr>
          </a:p>
          <a:p>
            <a:r>
              <a:rPr lang="ja-JP" altLang="en-US" sz="1400" dirty="0">
                <a:solidFill>
                  <a:srgbClr val="FFFFFF"/>
                </a:solidFill>
                <a:latin typeface="ＭＳ Ｐゴシック"/>
                <a:ea typeface="ＭＳ Ｐゴシック"/>
                <a:cs typeface="ＭＳ Ｐゴシック"/>
              </a:rPr>
              <a:t>血圧・心拍・体温・脳波・呼吸・睡眠</a:t>
            </a:r>
            <a:r>
              <a:rPr lang="ja-JP" altLang="en-US" sz="1400">
                <a:solidFill>
                  <a:srgbClr val="FFFFFF"/>
                </a:solidFill>
                <a:latin typeface="ＭＳ Ｐゴシック"/>
                <a:ea typeface="ＭＳ Ｐゴシック"/>
                <a:cs typeface="ＭＳ Ｐゴシック"/>
              </a:rPr>
              <a:t>状態・疲労度・血糖値</a:t>
            </a:r>
            <a:r>
              <a:rPr lang="ja-JP" altLang="en-US" sz="1400" dirty="0">
                <a:solidFill>
                  <a:srgbClr val="FFFFFF"/>
                </a:solidFill>
                <a:latin typeface="ＭＳ Ｐゴシック"/>
                <a:ea typeface="ＭＳ Ｐゴシック"/>
                <a:cs typeface="ＭＳ Ｐゴシック"/>
              </a:rPr>
              <a:t>・会話量・活動量・</a:t>
            </a:r>
            <a:r>
              <a:rPr lang="ja-JP" altLang="en-US" sz="1400">
                <a:solidFill>
                  <a:srgbClr val="FFFFFF"/>
                </a:solidFill>
                <a:latin typeface="ＭＳ Ｐゴシック"/>
                <a:ea typeface="ＭＳ Ｐゴシック"/>
                <a:cs typeface="ＭＳ Ｐゴシック"/>
              </a:rPr>
              <a:t>紫外線量など</a:t>
            </a:r>
            <a:endParaRPr lang="en-US" altLang="ja-JP" sz="1400" dirty="0">
              <a:solidFill>
                <a:srgbClr val="FFFFFF"/>
              </a:solidFill>
              <a:latin typeface="ＭＳ Ｐゴシック"/>
              <a:ea typeface="ＭＳ Ｐゴシック"/>
              <a:cs typeface="ＭＳ Ｐゴシック"/>
            </a:endParaRPr>
          </a:p>
        </p:txBody>
      </p:sp>
      <p:pic>
        <p:nvPicPr>
          <p:cNvPr id="26" name="図 25"/>
          <p:cNvPicPr>
            <a:picLocks noChangeAspect="1"/>
          </p:cNvPicPr>
          <p:nvPr/>
        </p:nvPicPr>
        <p:blipFill>
          <a:blip r:embed="rId5">
            <a:clrChange>
              <a:clrFrom>
                <a:srgbClr val="FFFFFF"/>
              </a:clrFrom>
              <a:clrTo>
                <a:srgbClr val="FFFFFF">
                  <a:alpha val="0"/>
                </a:srgbClr>
              </a:clrTo>
            </a:clrChange>
          </a:blip>
          <a:stretch>
            <a:fillRect/>
          </a:stretch>
        </p:blipFill>
        <p:spPr>
          <a:xfrm>
            <a:off x="6527217" y="5143702"/>
            <a:ext cx="368166" cy="593816"/>
          </a:xfrm>
          <a:prstGeom prst="rect">
            <a:avLst/>
          </a:prstGeom>
        </p:spPr>
      </p:pic>
      <p:pic>
        <p:nvPicPr>
          <p:cNvPr id="27" name="図 26"/>
          <p:cNvPicPr>
            <a:picLocks noChangeAspect="1"/>
          </p:cNvPicPr>
          <p:nvPr/>
        </p:nvPicPr>
        <p:blipFill>
          <a:blip r:embed="rId5">
            <a:clrChange>
              <a:clrFrom>
                <a:srgbClr val="FFFFFF"/>
              </a:clrFrom>
              <a:clrTo>
                <a:srgbClr val="FFFFFF">
                  <a:alpha val="0"/>
                </a:srgbClr>
              </a:clrTo>
            </a:clrChange>
          </a:blip>
          <a:stretch>
            <a:fillRect/>
          </a:stretch>
        </p:blipFill>
        <p:spPr>
          <a:xfrm>
            <a:off x="6527217" y="2281659"/>
            <a:ext cx="368166" cy="593816"/>
          </a:xfrm>
          <a:prstGeom prst="rect">
            <a:avLst/>
          </a:prstGeom>
        </p:spPr>
      </p:pic>
      <p:cxnSp>
        <p:nvCxnSpPr>
          <p:cNvPr id="9" name="直線コネクタ 8"/>
          <p:cNvCxnSpPr>
            <a:stCxn id="27" idx="3"/>
          </p:cNvCxnSpPr>
          <p:nvPr/>
        </p:nvCxnSpPr>
        <p:spPr>
          <a:xfrm flipV="1">
            <a:off x="6895383" y="1679944"/>
            <a:ext cx="845119" cy="8986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直線コネクタ 10"/>
          <p:cNvCxnSpPr>
            <a:cxnSpLocks/>
            <a:stCxn id="26" idx="3"/>
          </p:cNvCxnSpPr>
          <p:nvPr/>
        </p:nvCxnSpPr>
        <p:spPr>
          <a:xfrm flipV="1">
            <a:off x="6895383" y="1679944"/>
            <a:ext cx="845119" cy="3760666"/>
          </a:xfrm>
          <a:prstGeom prst="line">
            <a:avLst/>
          </a:prstGeom>
        </p:spPr>
        <p:style>
          <a:lnRef idx="2">
            <a:schemeClr val="accent1"/>
          </a:lnRef>
          <a:fillRef idx="0">
            <a:schemeClr val="accent1"/>
          </a:fillRef>
          <a:effectRef idx="1">
            <a:schemeClr val="accent1"/>
          </a:effectRef>
          <a:fontRef idx="minor">
            <a:schemeClr val="tx1"/>
          </a:fontRef>
        </p:style>
      </p:cxnSp>
      <p:sp>
        <p:nvSpPr>
          <p:cNvPr id="5" name="雲 4"/>
          <p:cNvSpPr/>
          <p:nvPr/>
        </p:nvSpPr>
        <p:spPr>
          <a:xfrm>
            <a:off x="6946642" y="906082"/>
            <a:ext cx="1889013" cy="1181762"/>
          </a:xfrm>
          <a:prstGeom prst="cloud">
            <a:avLst/>
          </a:prstGeom>
          <a:solidFill>
            <a:schemeClr val="bg1">
              <a:lumMod val="95000"/>
            </a:schemeClr>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6557823" y="3246279"/>
            <a:ext cx="2277831" cy="1325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b="1" dirty="0">
              <a:solidFill>
                <a:schemeClr val="tx2"/>
              </a:solidFill>
              <a:latin typeface="ＭＳ Ｐゴシック"/>
              <a:ea typeface="ＭＳ Ｐゴシック"/>
              <a:cs typeface="ＭＳ Ｐゴシック"/>
            </a:endParaRPr>
          </a:p>
        </p:txBody>
      </p:sp>
      <p:sp>
        <p:nvSpPr>
          <p:cNvPr id="34" name="テキスト ボックス 33"/>
          <p:cNvSpPr txBox="1"/>
          <p:nvPr/>
        </p:nvSpPr>
        <p:spPr>
          <a:xfrm>
            <a:off x="6847787" y="3352429"/>
            <a:ext cx="1697901" cy="1200328"/>
          </a:xfrm>
          <a:prstGeom prst="rect">
            <a:avLst/>
          </a:prstGeom>
          <a:noFill/>
        </p:spPr>
        <p:txBody>
          <a:bodyPr wrap="none" rtlCol="0">
            <a:spAutoFit/>
          </a:bodyPr>
          <a:lstStyle/>
          <a:p>
            <a:pPr marL="285750" indent="-285750">
              <a:buFont typeface="Wingdings" charset="2"/>
              <a:buChar char="v"/>
            </a:pPr>
            <a:r>
              <a:rPr kumimoji="1" lang="ja-JP" altLang="en-US" sz="2400" dirty="0">
                <a:solidFill>
                  <a:srgbClr val="0000FF"/>
                </a:solidFill>
              </a:rPr>
              <a:t>身体密着</a:t>
            </a:r>
            <a:endParaRPr kumimoji="1" lang="en-US" altLang="ja-JP" sz="2400" dirty="0">
              <a:solidFill>
                <a:srgbClr val="0000FF"/>
              </a:solidFill>
            </a:endParaRPr>
          </a:p>
          <a:p>
            <a:pPr marL="285750" indent="-285750">
              <a:buFont typeface="Wingdings" charset="2"/>
              <a:buChar char="v"/>
            </a:pPr>
            <a:r>
              <a:rPr lang="ja-JP" altLang="en-US" sz="2400" dirty="0">
                <a:solidFill>
                  <a:srgbClr val="0000FF"/>
                </a:solidFill>
              </a:rPr>
              <a:t>常時携帯</a:t>
            </a:r>
            <a:endParaRPr lang="en-US" altLang="ja-JP" sz="2400" dirty="0">
              <a:solidFill>
                <a:srgbClr val="0000FF"/>
              </a:solidFill>
            </a:endParaRPr>
          </a:p>
          <a:p>
            <a:pPr marL="285750" indent="-285750">
              <a:buFont typeface="Wingdings" charset="2"/>
              <a:buChar char="v"/>
            </a:pPr>
            <a:r>
              <a:rPr kumimoji="1" lang="ja-JP" altLang="en-US" sz="2400" dirty="0">
                <a:solidFill>
                  <a:srgbClr val="0000FF"/>
                </a:solidFill>
              </a:rPr>
              <a:t>常時接続</a:t>
            </a:r>
          </a:p>
        </p:txBody>
      </p:sp>
    </p:spTree>
    <p:extLst>
      <p:ext uri="{BB962C8B-B14F-4D97-AF65-F5344CB8AC3E}">
        <p14:creationId xmlns:p14="http://schemas.microsoft.com/office/powerpoint/2010/main" val="1093282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latin typeface="Arial Black" panose="020B0A04020102020204" pitchFamily="34" charset="0"/>
                <a:ea typeface="HGP創英角ｺﾞｼｯｸUB" pitchFamily="50" charset="-128"/>
                <a:cs typeface="Arial"/>
              </a:rPr>
              <a:t>スマートホーム</a:t>
            </a:r>
            <a:endParaRPr lang="en-US" altLang="ja-JP" sz="2400">
              <a:solidFill>
                <a:srgbClr val="FFFFFF"/>
              </a:solidFill>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24850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スマートホーム</a:t>
            </a:r>
          </a:p>
        </p:txBody>
      </p:sp>
      <p:pic>
        <p:nvPicPr>
          <p:cNvPr id="6" name="図 5"/>
          <p:cNvPicPr>
            <a:picLocks noChangeAspect="1"/>
          </p:cNvPicPr>
          <p:nvPr/>
        </p:nvPicPr>
        <p:blipFill>
          <a:blip r:embed="rId3"/>
          <a:stretch>
            <a:fillRect/>
          </a:stretch>
        </p:blipFill>
        <p:spPr>
          <a:xfrm>
            <a:off x="313509" y="1125039"/>
            <a:ext cx="8572500" cy="5143500"/>
          </a:xfrm>
          <a:prstGeom prst="rect">
            <a:avLst/>
          </a:prstGeom>
        </p:spPr>
      </p:pic>
    </p:spTree>
    <p:extLst>
      <p:ext uri="{BB962C8B-B14F-4D97-AF65-F5344CB8AC3E}">
        <p14:creationId xmlns:p14="http://schemas.microsoft.com/office/powerpoint/2010/main" val="19466563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apple.com/jp/pr/products/images/iPhone6s_2Up_HeroFish_PR_H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038" y="2629824"/>
            <a:ext cx="2459358" cy="1964777"/>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en-US" altLang="ja-JP" dirty="0"/>
              <a:t>Apple</a:t>
            </a:r>
            <a:r>
              <a:rPr kumimoji="1" lang="ja-JP" altLang="en-US" dirty="0"/>
              <a:t>のプラットフォーム戦略</a:t>
            </a:r>
          </a:p>
        </p:txBody>
      </p:sp>
      <p:pic>
        <p:nvPicPr>
          <p:cNvPr id="3" name="図 2"/>
          <p:cNvPicPr>
            <a:picLocks noChangeAspect="1"/>
          </p:cNvPicPr>
          <p:nvPr/>
        </p:nvPicPr>
        <p:blipFill>
          <a:blip r:embed="rId4"/>
          <a:stretch>
            <a:fillRect/>
          </a:stretch>
        </p:blipFill>
        <p:spPr>
          <a:xfrm>
            <a:off x="1118055" y="4361471"/>
            <a:ext cx="1746675" cy="1470223"/>
          </a:xfrm>
          <a:prstGeom prst="rect">
            <a:avLst/>
          </a:prstGeom>
        </p:spPr>
      </p:pic>
      <p:pic>
        <p:nvPicPr>
          <p:cNvPr id="6" name="図 5"/>
          <p:cNvPicPr>
            <a:picLocks noChangeAspect="1"/>
          </p:cNvPicPr>
          <p:nvPr/>
        </p:nvPicPr>
        <p:blipFill>
          <a:blip r:embed="rId5"/>
          <a:stretch>
            <a:fillRect/>
          </a:stretch>
        </p:blipFill>
        <p:spPr>
          <a:xfrm>
            <a:off x="6184858" y="1137310"/>
            <a:ext cx="2244322" cy="2244322"/>
          </a:xfrm>
          <a:prstGeom prst="rect">
            <a:avLst/>
          </a:prstGeom>
        </p:spPr>
      </p:pic>
      <p:pic>
        <p:nvPicPr>
          <p:cNvPr id="7" name="図 6"/>
          <p:cNvPicPr>
            <a:picLocks noChangeAspect="1"/>
          </p:cNvPicPr>
          <p:nvPr/>
        </p:nvPicPr>
        <p:blipFill>
          <a:blip r:embed="rId6"/>
          <a:stretch>
            <a:fillRect/>
          </a:stretch>
        </p:blipFill>
        <p:spPr>
          <a:xfrm>
            <a:off x="457200" y="1326626"/>
            <a:ext cx="2964820" cy="1774223"/>
          </a:xfrm>
          <a:prstGeom prst="rect">
            <a:avLst/>
          </a:prstGeom>
        </p:spPr>
      </p:pic>
      <p:pic>
        <p:nvPicPr>
          <p:cNvPr id="8" name="図 7"/>
          <p:cNvPicPr>
            <a:picLocks noChangeAspect="1"/>
          </p:cNvPicPr>
          <p:nvPr/>
        </p:nvPicPr>
        <p:blipFill>
          <a:blip r:embed="rId7"/>
          <a:stretch>
            <a:fillRect/>
          </a:stretch>
        </p:blipFill>
        <p:spPr>
          <a:xfrm>
            <a:off x="6254451" y="4594601"/>
            <a:ext cx="2012424" cy="1003961"/>
          </a:xfrm>
          <a:prstGeom prst="rect">
            <a:avLst/>
          </a:prstGeom>
        </p:spPr>
      </p:pic>
      <p:pic>
        <p:nvPicPr>
          <p:cNvPr id="9" name="図 8"/>
          <p:cNvPicPr>
            <a:picLocks noChangeAspect="1"/>
          </p:cNvPicPr>
          <p:nvPr/>
        </p:nvPicPr>
        <p:blipFill>
          <a:blip r:embed="rId8"/>
          <a:stretch>
            <a:fillRect/>
          </a:stretch>
        </p:blipFill>
        <p:spPr>
          <a:xfrm>
            <a:off x="4089892" y="5466113"/>
            <a:ext cx="939397" cy="1135345"/>
          </a:xfrm>
          <a:prstGeom prst="rect">
            <a:avLst/>
          </a:prstGeom>
        </p:spPr>
      </p:pic>
    </p:spTree>
    <p:extLst>
      <p:ext uri="{BB962C8B-B14F-4D97-AF65-F5344CB8AC3E}">
        <p14:creationId xmlns:p14="http://schemas.microsoft.com/office/powerpoint/2010/main" val="81263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a:t>Google</a:t>
            </a:r>
            <a:r>
              <a:rPr kumimoji="1" lang="ja-JP" altLang="en-US"/>
              <a:t>のスマートホームプラットフォーム</a:t>
            </a:r>
          </a:p>
        </p:txBody>
      </p:sp>
      <p:pic>
        <p:nvPicPr>
          <p:cNvPr id="5" name="図 4"/>
          <p:cNvPicPr>
            <a:picLocks noChangeAspect="1"/>
          </p:cNvPicPr>
          <p:nvPr/>
        </p:nvPicPr>
        <p:blipFill>
          <a:blip r:embed="rId3"/>
          <a:stretch>
            <a:fillRect/>
          </a:stretch>
        </p:blipFill>
        <p:spPr>
          <a:xfrm>
            <a:off x="457200" y="899350"/>
            <a:ext cx="5676900" cy="3952875"/>
          </a:xfrm>
          <a:prstGeom prst="rect">
            <a:avLst/>
          </a:prstGeom>
          <a:effectLst>
            <a:outerShdw blurRad="63500" sx="102000" sy="102000" algn="ctr" rotWithShape="0">
              <a:prstClr val="black">
                <a:alpha val="40000"/>
              </a:prstClr>
            </a:outerShdw>
          </a:effectLst>
        </p:spPr>
      </p:pic>
      <p:pic>
        <p:nvPicPr>
          <p:cNvPr id="6" name="図 5"/>
          <p:cNvPicPr>
            <a:picLocks noChangeAspect="1"/>
          </p:cNvPicPr>
          <p:nvPr/>
        </p:nvPicPr>
        <p:blipFill>
          <a:blip r:embed="rId4"/>
          <a:stretch>
            <a:fillRect/>
          </a:stretch>
        </p:blipFill>
        <p:spPr>
          <a:xfrm>
            <a:off x="2742057" y="2106358"/>
            <a:ext cx="5543550" cy="39528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379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658376" y="884912"/>
            <a:ext cx="5337394" cy="5337394"/>
          </a:xfrm>
          <a:prstGeom prst="rect">
            <a:avLst/>
          </a:prstGeom>
        </p:spPr>
      </p:pic>
      <p:sp>
        <p:nvSpPr>
          <p:cNvPr id="4" name="タイトル 3"/>
          <p:cNvSpPr>
            <a:spLocks noGrp="1"/>
          </p:cNvSpPr>
          <p:nvPr>
            <p:ph type="title"/>
          </p:nvPr>
        </p:nvSpPr>
        <p:spPr/>
        <p:txBody>
          <a:bodyPr/>
          <a:lstStyle/>
          <a:p>
            <a:r>
              <a:rPr kumimoji="1" lang="ja-JP" altLang="en-US" dirty="0" smtClean="0"/>
              <a:t>スマートスピーカー</a:t>
            </a:r>
            <a:endParaRPr kumimoji="1" lang="ja-JP" altLang="en-US" dirty="0"/>
          </a:p>
        </p:txBody>
      </p:sp>
      <p:pic>
        <p:nvPicPr>
          <p:cNvPr id="5" name="図 4"/>
          <p:cNvPicPr>
            <a:picLocks noChangeAspect="1"/>
          </p:cNvPicPr>
          <p:nvPr/>
        </p:nvPicPr>
        <p:blipFill>
          <a:blip r:embed="rId4"/>
          <a:stretch>
            <a:fillRect/>
          </a:stretch>
        </p:blipFill>
        <p:spPr>
          <a:xfrm>
            <a:off x="457200" y="1160484"/>
            <a:ext cx="5184091" cy="3482564"/>
          </a:xfrm>
          <a:prstGeom prst="rect">
            <a:avLst/>
          </a:prstGeom>
        </p:spPr>
      </p:pic>
      <p:pic>
        <p:nvPicPr>
          <p:cNvPr id="3" name="図 2"/>
          <p:cNvPicPr>
            <a:picLocks noChangeAspect="1"/>
          </p:cNvPicPr>
          <p:nvPr/>
        </p:nvPicPr>
        <p:blipFill>
          <a:blip r:embed="rId5"/>
          <a:stretch>
            <a:fillRect/>
          </a:stretch>
        </p:blipFill>
        <p:spPr>
          <a:xfrm>
            <a:off x="757646" y="3018309"/>
            <a:ext cx="6305006" cy="3398050"/>
          </a:xfrm>
          <a:prstGeom prst="rect">
            <a:avLst/>
          </a:prstGeom>
        </p:spPr>
      </p:pic>
    </p:spTree>
    <p:extLst>
      <p:ext uri="{BB962C8B-B14F-4D97-AF65-F5344CB8AC3E}">
        <p14:creationId xmlns:p14="http://schemas.microsoft.com/office/powerpoint/2010/main" val="103931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スマートホームのゲートウェイ</a:t>
            </a:r>
            <a:endParaRPr kumimoji="1" lang="ja-JP" altLang="en-US" dirty="0"/>
          </a:p>
        </p:txBody>
      </p:sp>
      <p:grpSp>
        <p:nvGrpSpPr>
          <p:cNvPr id="6" name="グループ化 5"/>
          <p:cNvGrpSpPr/>
          <p:nvPr/>
        </p:nvGrpSpPr>
        <p:grpSpPr>
          <a:xfrm>
            <a:off x="807930" y="1246909"/>
            <a:ext cx="3389164" cy="5041513"/>
            <a:chOff x="807930" y="1246909"/>
            <a:chExt cx="3389164" cy="5041513"/>
          </a:xfrm>
        </p:grpSpPr>
        <p:sp>
          <p:nvSpPr>
            <p:cNvPr id="10" name="四角形: 角を丸くする 9"/>
            <p:cNvSpPr/>
            <p:nvPr/>
          </p:nvSpPr>
          <p:spPr>
            <a:xfrm>
              <a:off x="807930" y="1246909"/>
              <a:ext cx="3389164" cy="79220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クラウド</a:t>
              </a:r>
              <a:endParaRPr kumimoji="1" lang="ja-JP" altLang="en-US" sz="2000" dirty="0">
                <a:solidFill>
                  <a:srgbClr val="FFFFFF"/>
                </a:solidFill>
                <a:latin typeface="ＭＳ Ｐゴシック"/>
                <a:ea typeface="ＭＳ Ｐゴシック"/>
                <a:cs typeface="ＭＳ Ｐゴシック"/>
              </a:endParaRPr>
            </a:p>
          </p:txBody>
        </p:sp>
        <p:sp>
          <p:nvSpPr>
            <p:cNvPr id="12" name="四角形: 角を丸くする 11"/>
            <p:cNvSpPr/>
            <p:nvPr/>
          </p:nvSpPr>
          <p:spPr>
            <a:xfrm>
              <a:off x="807931" y="2918834"/>
              <a:ext cx="2785626"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スマホ</a:t>
              </a:r>
              <a:endParaRPr kumimoji="1" lang="ja-JP" altLang="en-US" sz="2000" dirty="0">
                <a:solidFill>
                  <a:srgbClr val="FFFFFF"/>
                </a:solidFill>
                <a:latin typeface="ＭＳ Ｐゴシック"/>
                <a:ea typeface="ＭＳ Ｐゴシック"/>
                <a:cs typeface="ＭＳ Ｐゴシック"/>
              </a:endParaRPr>
            </a:p>
          </p:txBody>
        </p:sp>
        <p:sp>
          <p:nvSpPr>
            <p:cNvPr id="13" name="四角形: 角を丸くする 12"/>
            <p:cNvSpPr/>
            <p:nvPr/>
          </p:nvSpPr>
          <p:spPr>
            <a:xfrm>
              <a:off x="1880148" y="3533342"/>
              <a:ext cx="1142272"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ウェアラブル</a:t>
              </a:r>
              <a:endParaRPr kumimoji="1" lang="ja-JP" altLang="en-US" sz="1050" dirty="0">
                <a:solidFill>
                  <a:srgbClr val="FFFFFF"/>
                </a:solidFill>
                <a:latin typeface="ＭＳ Ｐゴシック"/>
                <a:ea typeface="ＭＳ Ｐゴシック"/>
                <a:cs typeface="ＭＳ Ｐゴシック"/>
              </a:endParaRPr>
            </a:p>
          </p:txBody>
        </p:sp>
        <p:sp>
          <p:nvSpPr>
            <p:cNvPr id="14" name="四角形: 角を丸くする 13"/>
            <p:cNvSpPr/>
            <p:nvPr/>
          </p:nvSpPr>
          <p:spPr>
            <a:xfrm>
              <a:off x="3065682" y="3533342"/>
              <a:ext cx="1107604"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スマートホーム</a:t>
              </a:r>
              <a:endParaRPr kumimoji="1" lang="ja-JP" altLang="en-US" sz="1050" dirty="0">
                <a:solidFill>
                  <a:srgbClr val="FFFFFF"/>
                </a:solidFill>
                <a:latin typeface="ＭＳ Ｐゴシック"/>
                <a:ea typeface="ＭＳ Ｐゴシック"/>
                <a:cs typeface="ＭＳ Ｐゴシック"/>
              </a:endParaRPr>
            </a:p>
          </p:txBody>
        </p:sp>
        <p:sp>
          <p:nvSpPr>
            <p:cNvPr id="2" name="矢印: 上下 1"/>
            <p:cNvSpPr/>
            <p:nvPr/>
          </p:nvSpPr>
          <p:spPr>
            <a:xfrm>
              <a:off x="1873862" y="2082841"/>
              <a:ext cx="1257300" cy="789709"/>
            </a:xfrm>
            <a:prstGeom prst="upDownArrow">
              <a:avLst>
                <a:gd name="adj1" fmla="val 50000"/>
                <a:gd name="adj2" fmla="val 26316"/>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四角形: 角を丸くする 3"/>
            <p:cNvSpPr/>
            <p:nvPr/>
          </p:nvSpPr>
          <p:spPr>
            <a:xfrm>
              <a:off x="807931" y="4145613"/>
              <a:ext cx="2785625" cy="272290"/>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液晶画面</a:t>
              </a:r>
              <a:r>
                <a:rPr lang="en-US" altLang="ja-JP" sz="1200" dirty="0">
                  <a:solidFill>
                    <a:srgbClr val="FFFFFF"/>
                  </a:solidFill>
                  <a:latin typeface="ＭＳ Ｐゴシック"/>
                  <a:ea typeface="ＭＳ Ｐゴシック"/>
                  <a:cs typeface="ＭＳ Ｐゴシック"/>
                </a:rPr>
                <a:t>/</a:t>
              </a:r>
              <a:r>
                <a:rPr lang="ja-JP" altLang="en-US" sz="1200" dirty="0">
                  <a:solidFill>
                    <a:srgbClr val="FFFFFF"/>
                  </a:solidFill>
                  <a:latin typeface="ＭＳ Ｐゴシック"/>
                  <a:ea typeface="ＭＳ Ｐゴシック"/>
                  <a:cs typeface="ＭＳ Ｐゴシック"/>
                </a:rPr>
                <a:t>タッチ</a:t>
              </a:r>
              <a:endParaRPr kumimoji="1" lang="en-US" altLang="ja-JP" sz="1200" dirty="0">
                <a:solidFill>
                  <a:srgbClr val="FFFFFF"/>
                </a:solidFill>
                <a:latin typeface="ＭＳ Ｐゴシック"/>
                <a:ea typeface="ＭＳ Ｐゴシック"/>
                <a:cs typeface="ＭＳ Ｐゴシック"/>
              </a:endParaRPr>
            </a:p>
          </p:txBody>
        </p:sp>
        <p:pic>
          <p:nvPicPr>
            <p:cNvPr id="27" name="グラフィックス 26"/>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68522" y="4820443"/>
              <a:ext cx="1467979" cy="1467979"/>
            </a:xfrm>
            <a:prstGeom prst="rect">
              <a:avLst/>
            </a:prstGeom>
          </p:spPr>
        </p:pic>
      </p:grpSp>
      <p:grpSp>
        <p:nvGrpSpPr>
          <p:cNvPr id="7" name="グループ化 6"/>
          <p:cNvGrpSpPr/>
          <p:nvPr/>
        </p:nvGrpSpPr>
        <p:grpSpPr>
          <a:xfrm>
            <a:off x="4851102" y="1246909"/>
            <a:ext cx="3389164" cy="5041513"/>
            <a:chOff x="4851102" y="1246909"/>
            <a:chExt cx="3389164" cy="5041513"/>
          </a:xfrm>
        </p:grpSpPr>
        <p:sp>
          <p:nvSpPr>
            <p:cNvPr id="18" name="四角形: 角を丸くする 17"/>
            <p:cNvSpPr/>
            <p:nvPr/>
          </p:nvSpPr>
          <p:spPr>
            <a:xfrm>
              <a:off x="4851102" y="1246909"/>
              <a:ext cx="3389164" cy="792203"/>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クラウド</a:t>
              </a:r>
              <a:endParaRPr kumimoji="1" lang="ja-JP" altLang="en-US" sz="2000" dirty="0">
                <a:solidFill>
                  <a:srgbClr val="FFFFFF"/>
                </a:solidFill>
                <a:latin typeface="ＭＳ Ｐゴシック"/>
                <a:ea typeface="ＭＳ Ｐゴシック"/>
                <a:cs typeface="ＭＳ Ｐゴシック"/>
              </a:endParaRPr>
            </a:p>
          </p:txBody>
        </p:sp>
        <p:sp>
          <p:nvSpPr>
            <p:cNvPr id="19" name="四角形: 角を丸くする 18"/>
            <p:cNvSpPr/>
            <p:nvPr/>
          </p:nvSpPr>
          <p:spPr>
            <a:xfrm>
              <a:off x="4851102" y="2918834"/>
              <a:ext cx="1808988"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ＭＳ Ｐゴシック"/>
                  <a:ea typeface="ＭＳ Ｐゴシック"/>
                  <a:cs typeface="ＭＳ Ｐゴシック"/>
                </a:rPr>
                <a:t>スマホ</a:t>
              </a:r>
              <a:endParaRPr kumimoji="1" lang="ja-JP" altLang="en-US" sz="2000" dirty="0">
                <a:solidFill>
                  <a:srgbClr val="FFFFFF"/>
                </a:solidFill>
                <a:latin typeface="ＭＳ Ｐゴシック"/>
                <a:ea typeface="ＭＳ Ｐゴシック"/>
                <a:cs typeface="ＭＳ Ｐゴシック"/>
              </a:endParaRPr>
            </a:p>
          </p:txBody>
        </p:sp>
        <p:sp>
          <p:nvSpPr>
            <p:cNvPr id="20" name="四角形: 角を丸くする 19"/>
            <p:cNvSpPr/>
            <p:nvPr/>
          </p:nvSpPr>
          <p:spPr>
            <a:xfrm>
              <a:off x="5923320" y="3533342"/>
              <a:ext cx="1142272"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ウェアラブル</a:t>
              </a:r>
              <a:endParaRPr kumimoji="1" lang="ja-JP" altLang="en-US" sz="1050" dirty="0">
                <a:solidFill>
                  <a:srgbClr val="FFFFFF"/>
                </a:solidFill>
                <a:latin typeface="ＭＳ Ｐゴシック"/>
                <a:ea typeface="ＭＳ Ｐゴシック"/>
                <a:cs typeface="ＭＳ Ｐゴシック"/>
              </a:endParaRPr>
            </a:p>
          </p:txBody>
        </p:sp>
        <p:sp>
          <p:nvSpPr>
            <p:cNvPr id="21" name="四角形: 角を丸くする 20"/>
            <p:cNvSpPr/>
            <p:nvPr/>
          </p:nvSpPr>
          <p:spPr>
            <a:xfrm>
              <a:off x="7108854" y="3533342"/>
              <a:ext cx="1107604" cy="526906"/>
            </a:xfrm>
            <a:prstGeom prst="round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ＭＳ Ｐゴシック"/>
                  <a:ea typeface="ＭＳ Ｐゴシック"/>
                  <a:cs typeface="ＭＳ Ｐゴシック"/>
                </a:rPr>
                <a:t>スマートホーム</a:t>
              </a:r>
              <a:endParaRPr kumimoji="1" lang="ja-JP" altLang="en-US" sz="1050" dirty="0">
                <a:solidFill>
                  <a:srgbClr val="FFFFFF"/>
                </a:solidFill>
                <a:latin typeface="ＭＳ Ｐゴシック"/>
                <a:ea typeface="ＭＳ Ｐゴシック"/>
                <a:cs typeface="ＭＳ Ｐゴシック"/>
              </a:endParaRPr>
            </a:p>
          </p:txBody>
        </p:sp>
        <p:sp>
          <p:nvSpPr>
            <p:cNvPr id="22" name="矢印: 上下 21"/>
            <p:cNvSpPr/>
            <p:nvPr/>
          </p:nvSpPr>
          <p:spPr>
            <a:xfrm>
              <a:off x="5917034" y="2082841"/>
              <a:ext cx="1257300" cy="789709"/>
            </a:xfrm>
            <a:prstGeom prst="upDownArrow">
              <a:avLst>
                <a:gd name="adj1" fmla="val 50000"/>
                <a:gd name="adj2" fmla="val 26316"/>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四角形: 角を丸くする 23"/>
            <p:cNvSpPr/>
            <p:nvPr/>
          </p:nvSpPr>
          <p:spPr>
            <a:xfrm>
              <a:off x="4851102" y="4145613"/>
              <a:ext cx="1808988" cy="270053"/>
            </a:xfrm>
            <a:prstGeom prst="round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液晶画面</a:t>
              </a:r>
              <a:r>
                <a:rPr kumimoji="1" lang="en-US" altLang="ja-JP" sz="1200" dirty="0">
                  <a:solidFill>
                    <a:srgbClr val="FFFFFF"/>
                  </a:solidFill>
                  <a:latin typeface="ＭＳ Ｐゴシック"/>
                  <a:ea typeface="ＭＳ Ｐゴシック"/>
                  <a:cs typeface="ＭＳ Ｐゴシック"/>
                </a:rPr>
                <a:t>/</a:t>
              </a:r>
              <a:r>
                <a:rPr kumimoji="1" lang="ja-JP" altLang="en-US" sz="1200" dirty="0">
                  <a:solidFill>
                    <a:srgbClr val="FFFFFF"/>
                  </a:solidFill>
                  <a:latin typeface="ＭＳ Ｐゴシック"/>
                  <a:ea typeface="ＭＳ Ｐゴシック"/>
                  <a:cs typeface="ＭＳ Ｐゴシック"/>
                </a:rPr>
                <a:t>タッチ</a:t>
              </a:r>
              <a:endParaRPr kumimoji="1" lang="en-US" altLang="ja-JP" sz="1200" dirty="0">
                <a:solidFill>
                  <a:srgbClr val="FFFFFF"/>
                </a:solidFill>
                <a:latin typeface="ＭＳ Ｐゴシック"/>
                <a:ea typeface="ＭＳ Ｐゴシック"/>
                <a:cs typeface="ＭＳ Ｐゴシック"/>
              </a:endParaRPr>
            </a:p>
          </p:txBody>
        </p:sp>
        <p:sp>
          <p:nvSpPr>
            <p:cNvPr id="25" name="四角形: 角を丸くする 24"/>
            <p:cNvSpPr/>
            <p:nvPr/>
          </p:nvSpPr>
          <p:spPr>
            <a:xfrm>
              <a:off x="6727180" y="2918834"/>
              <a:ext cx="1489278" cy="526906"/>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スマート</a:t>
              </a:r>
              <a:endParaRPr kumimoji="1" lang="en-US" altLang="ja-JP" sz="1400" dirty="0" smtClean="0">
                <a:solidFill>
                  <a:srgbClr val="FFFFFF"/>
                </a:solidFill>
                <a:latin typeface="ＭＳ Ｐゴシック"/>
                <a:ea typeface="ＭＳ Ｐゴシック"/>
                <a:cs typeface="ＭＳ Ｐゴシック"/>
              </a:endParaRPr>
            </a:p>
            <a:p>
              <a:pPr algn="ctr"/>
              <a:r>
                <a:rPr kumimoji="1" lang="ja-JP" altLang="en-US" sz="1400" dirty="0" smtClean="0">
                  <a:solidFill>
                    <a:srgbClr val="FFFFFF"/>
                  </a:solidFill>
                  <a:latin typeface="ＭＳ Ｐゴシック"/>
                  <a:ea typeface="ＭＳ Ｐゴシック"/>
                  <a:cs typeface="ＭＳ Ｐゴシック"/>
                </a:rPr>
                <a:t>スピーカー</a:t>
              </a:r>
              <a:endParaRPr kumimoji="1" lang="ja-JP" altLang="en-US" sz="1400" dirty="0">
                <a:solidFill>
                  <a:srgbClr val="FFFFFF"/>
                </a:solidFill>
                <a:latin typeface="ＭＳ Ｐゴシック"/>
                <a:ea typeface="ＭＳ Ｐゴシック"/>
                <a:cs typeface="ＭＳ Ｐゴシック"/>
              </a:endParaRPr>
            </a:p>
          </p:txBody>
        </p:sp>
        <p:sp>
          <p:nvSpPr>
            <p:cNvPr id="26" name="四角形: 角を丸くする 25"/>
            <p:cNvSpPr/>
            <p:nvPr/>
          </p:nvSpPr>
          <p:spPr>
            <a:xfrm>
              <a:off x="6727180" y="4147850"/>
              <a:ext cx="1513086" cy="270053"/>
            </a:xfrm>
            <a:prstGeom prst="roundRect">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音声</a:t>
              </a:r>
              <a:endParaRPr kumimoji="1" lang="en-US" altLang="ja-JP" sz="1200">
                <a:solidFill>
                  <a:srgbClr val="FFFFFF"/>
                </a:solidFill>
                <a:latin typeface="ＭＳ Ｐゴシック"/>
                <a:ea typeface="ＭＳ Ｐゴシック"/>
                <a:cs typeface="ＭＳ Ｐゴシック"/>
              </a:endParaRPr>
            </a:p>
          </p:txBody>
        </p:sp>
        <p:pic>
          <p:nvPicPr>
            <p:cNvPr id="28" name="グラフィックス 27"/>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811694" y="4820443"/>
              <a:ext cx="1467979" cy="1467979"/>
            </a:xfrm>
            <a:prstGeom prst="rect">
              <a:avLst/>
            </a:prstGeom>
          </p:spPr>
        </p:pic>
      </p:grpSp>
      <p:sp>
        <p:nvSpPr>
          <p:cNvPr id="3" name="正方形/長方形 2"/>
          <p:cNvSpPr/>
          <p:nvPr/>
        </p:nvSpPr>
        <p:spPr>
          <a:xfrm>
            <a:off x="3296702" y="4820444"/>
            <a:ext cx="2458894" cy="734034"/>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タッチから</a:t>
            </a:r>
            <a:r>
              <a:rPr kumimoji="1" lang="ja-JP" altLang="en-US" sz="2000">
                <a:solidFill>
                  <a:srgbClr val="FFFFFF"/>
                </a:solidFill>
                <a:latin typeface="ＭＳ Ｐゴシック"/>
                <a:ea typeface="ＭＳ Ｐゴシック"/>
                <a:cs typeface="ＭＳ Ｐゴシック"/>
              </a:rPr>
              <a:t>音声へ</a:t>
            </a:r>
            <a:endParaRPr kumimoji="1" lang="en-US" altLang="ja-JP" sz="2000" dirty="0">
              <a:solidFill>
                <a:srgbClr val="FFFFFF"/>
              </a:solidFill>
              <a:latin typeface="ＭＳ Ｐゴシック"/>
              <a:ea typeface="ＭＳ Ｐゴシック"/>
              <a:cs typeface="ＭＳ Ｐゴシック"/>
            </a:endParaRPr>
          </a:p>
        </p:txBody>
      </p:sp>
      <p:sp>
        <p:nvSpPr>
          <p:cNvPr id="23" name="正方形/長方形 22"/>
          <p:cNvSpPr/>
          <p:nvPr/>
        </p:nvSpPr>
        <p:spPr>
          <a:xfrm>
            <a:off x="3296702" y="5614728"/>
            <a:ext cx="2458894" cy="734034"/>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コネクテッドカーでも有効</a:t>
            </a:r>
            <a:endParaRPr kumimoji="1" lang="en-US" altLang="ja-JP" sz="2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4164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ユビキタスコンピューティング </a:t>
            </a:r>
            <a:r>
              <a:rPr kumimoji="1" lang="en-US" altLang="ja-JP" dirty="0"/>
              <a:t>=</a:t>
            </a:r>
            <a:r>
              <a:rPr kumimoji="1" lang="ja-JP" altLang="en-US" dirty="0"/>
              <a:t> </a:t>
            </a:r>
            <a:r>
              <a:rPr kumimoji="1" lang="en-US" altLang="ja-JP" dirty="0"/>
              <a:t>10</a:t>
            </a:r>
            <a:r>
              <a:rPr kumimoji="1" lang="ja-JP" altLang="en-US" dirty="0"/>
              <a:t>年前の</a:t>
            </a:r>
            <a:r>
              <a:rPr kumimoji="1" lang="en-US" altLang="ja-JP" dirty="0" err="1"/>
              <a:t>IoT</a:t>
            </a:r>
            <a:endParaRPr kumimoji="1" lang="ja-JP" altLang="en-US" dirty="0"/>
          </a:p>
        </p:txBody>
      </p:sp>
      <p:pic>
        <p:nvPicPr>
          <p:cNvPr id="1026" name="Picture 2" descr="図表[1]　ユビキタスネットワークの実現イメー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545" y="1284822"/>
            <a:ext cx="8185131" cy="406243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531545" y="5525466"/>
            <a:ext cx="3627916" cy="461665"/>
          </a:xfrm>
          <a:prstGeom prst="rect">
            <a:avLst/>
          </a:prstGeom>
          <a:noFill/>
        </p:spPr>
        <p:txBody>
          <a:bodyPr wrap="none" rtlCol="0">
            <a:spAutoFit/>
          </a:bodyPr>
          <a:lstStyle/>
          <a:p>
            <a:r>
              <a:rPr kumimoji="1" lang="ja-JP" altLang="en-US" sz="1200"/>
              <a:t>平成</a:t>
            </a:r>
            <a:r>
              <a:rPr kumimoji="1" lang="en-US" altLang="ja-JP" sz="1200"/>
              <a:t>16</a:t>
            </a:r>
            <a:r>
              <a:rPr kumimoji="1" lang="ja-JP" altLang="en-US" sz="1200"/>
              <a:t>年</a:t>
            </a:r>
            <a:r>
              <a:rPr kumimoji="1" lang="en-US" altLang="ja-JP" sz="1200"/>
              <a:t>(2004</a:t>
            </a:r>
            <a:r>
              <a:rPr kumimoji="1" lang="ja-JP" altLang="en-US" sz="1200"/>
              <a:t>年</a:t>
            </a:r>
            <a:r>
              <a:rPr kumimoji="1" lang="en-US" altLang="ja-JP" sz="1200"/>
              <a:t>)</a:t>
            </a:r>
            <a:r>
              <a:rPr kumimoji="1" lang="ja-JP" altLang="en-US" sz="1200"/>
              <a:t>情報通信白書より</a:t>
            </a:r>
            <a:endParaRPr kumimoji="1" lang="en-US" altLang="ja-JP" sz="1200"/>
          </a:p>
          <a:p>
            <a:r>
              <a:rPr kumimoji="1" lang="ja-JP" altLang="en-US" sz="1200"/>
              <a:t>「</a:t>
            </a:r>
            <a:r>
              <a:rPr lang="ja-JP" altLang="en-US" sz="1200"/>
              <a:t>いつでも、どこでも、何でも、誰でもがネットワークに」</a:t>
            </a:r>
            <a:endParaRPr kumimoji="1" lang="ja-JP" altLang="en-US" sz="1200" dirty="0"/>
          </a:p>
        </p:txBody>
      </p:sp>
    </p:spTree>
    <p:extLst>
      <p:ext uri="{BB962C8B-B14F-4D97-AF65-F5344CB8AC3E}">
        <p14:creationId xmlns:p14="http://schemas.microsoft.com/office/powerpoint/2010/main" val="10350673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ユビキタスからアンビエントへ</a:t>
            </a:r>
          </a:p>
        </p:txBody>
      </p:sp>
      <p:sp>
        <p:nvSpPr>
          <p:cNvPr id="4" name="角丸四角形 3"/>
          <p:cNvSpPr/>
          <p:nvPr/>
        </p:nvSpPr>
        <p:spPr>
          <a:xfrm>
            <a:off x="1991639" y="1010774"/>
            <a:ext cx="3333049" cy="636139"/>
          </a:xfrm>
          <a:prstGeom prst="round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j-lt"/>
                <a:ea typeface="+mj-ea"/>
                <a:cs typeface="ＭＳ Ｐゴシック"/>
              </a:rPr>
              <a:t>ユビキタス</a:t>
            </a:r>
            <a:endParaRPr kumimoji="1" lang="ja-JP" altLang="en-US" sz="2400" dirty="0">
              <a:solidFill>
                <a:srgbClr val="FFFFFF"/>
              </a:solidFill>
              <a:latin typeface="+mj-lt"/>
              <a:ea typeface="+mj-ea"/>
              <a:cs typeface="ＭＳ Ｐゴシック"/>
            </a:endParaRPr>
          </a:p>
        </p:txBody>
      </p:sp>
      <p:sp>
        <p:nvSpPr>
          <p:cNvPr id="5" name="角丸四角形 4"/>
          <p:cNvSpPr/>
          <p:nvPr/>
        </p:nvSpPr>
        <p:spPr>
          <a:xfrm>
            <a:off x="5470824" y="1010774"/>
            <a:ext cx="3333049" cy="636139"/>
          </a:xfrm>
          <a:prstGeom prst="round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j-lt"/>
                <a:ea typeface="+mj-ea"/>
                <a:cs typeface="ＭＳ Ｐゴシック"/>
              </a:rPr>
              <a:t>アンビエント</a:t>
            </a:r>
            <a:endParaRPr kumimoji="1" lang="ja-JP" altLang="en-US" sz="2400" dirty="0">
              <a:solidFill>
                <a:srgbClr val="FFFFFF"/>
              </a:solidFill>
              <a:latin typeface="+mj-lt"/>
              <a:ea typeface="+mj-ea"/>
              <a:cs typeface="ＭＳ Ｐゴシック"/>
            </a:endParaRPr>
          </a:p>
        </p:txBody>
      </p:sp>
      <p:sp>
        <p:nvSpPr>
          <p:cNvPr id="6" name="角丸四角形 5"/>
          <p:cNvSpPr/>
          <p:nvPr/>
        </p:nvSpPr>
        <p:spPr>
          <a:xfrm>
            <a:off x="1991639" y="1750955"/>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ケータイ</a:t>
            </a:r>
            <a:endParaRPr kumimoji="1" lang="ja-JP" altLang="en-US" dirty="0">
              <a:solidFill>
                <a:srgbClr val="FFFFFF"/>
              </a:solidFill>
              <a:latin typeface="+mj-lt"/>
              <a:ea typeface="+mj-ea"/>
              <a:cs typeface="ＭＳ Ｐゴシック"/>
            </a:endParaRPr>
          </a:p>
        </p:txBody>
      </p:sp>
      <p:sp>
        <p:nvSpPr>
          <p:cNvPr id="7" name="角丸四角形 6"/>
          <p:cNvSpPr/>
          <p:nvPr/>
        </p:nvSpPr>
        <p:spPr>
          <a:xfrm>
            <a:off x="5470824" y="1750955"/>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スマホ</a:t>
            </a:r>
            <a:endParaRPr kumimoji="1" lang="ja-JP" altLang="en-US" dirty="0">
              <a:solidFill>
                <a:srgbClr val="FFFFFF"/>
              </a:solidFill>
              <a:latin typeface="+mj-lt"/>
              <a:ea typeface="+mj-ea"/>
              <a:cs typeface="ＭＳ Ｐゴシック"/>
            </a:endParaRPr>
          </a:p>
        </p:txBody>
      </p:sp>
      <p:sp>
        <p:nvSpPr>
          <p:cNvPr id="8" name="角丸四角形 7"/>
          <p:cNvSpPr/>
          <p:nvPr/>
        </p:nvSpPr>
        <p:spPr>
          <a:xfrm>
            <a:off x="1991639" y="2402898"/>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テレビ</a:t>
            </a:r>
            <a:endParaRPr kumimoji="1" lang="ja-JP" altLang="en-US" dirty="0">
              <a:solidFill>
                <a:srgbClr val="FFFFFF"/>
              </a:solidFill>
              <a:latin typeface="+mj-lt"/>
              <a:ea typeface="+mj-ea"/>
              <a:cs typeface="ＭＳ Ｐゴシック"/>
            </a:endParaRPr>
          </a:p>
        </p:txBody>
      </p:sp>
      <p:sp>
        <p:nvSpPr>
          <p:cNvPr id="9" name="角丸四角形 8"/>
          <p:cNvSpPr/>
          <p:nvPr/>
        </p:nvSpPr>
        <p:spPr>
          <a:xfrm>
            <a:off x="5470824" y="2402898"/>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スマホ</a:t>
            </a:r>
            <a:r>
              <a:rPr kumimoji="1" lang="en-US" altLang="ja-JP">
                <a:solidFill>
                  <a:srgbClr val="FFFFFF"/>
                </a:solidFill>
                <a:latin typeface="+mj-lt"/>
                <a:ea typeface="+mj-ea"/>
                <a:cs typeface="ＭＳ Ｐゴシック"/>
              </a:rPr>
              <a:t>/</a:t>
            </a:r>
            <a:r>
              <a:rPr kumimoji="1" lang="ja-JP" altLang="en-US">
                <a:solidFill>
                  <a:srgbClr val="FFFFFF"/>
                </a:solidFill>
                <a:latin typeface="+mj-lt"/>
                <a:ea typeface="+mj-ea"/>
                <a:cs typeface="ＭＳ Ｐゴシック"/>
              </a:rPr>
              <a:t>音声認識デバイス</a:t>
            </a:r>
            <a:endParaRPr kumimoji="1" lang="ja-JP" altLang="en-US" dirty="0">
              <a:solidFill>
                <a:srgbClr val="FFFFFF"/>
              </a:solidFill>
              <a:latin typeface="+mj-lt"/>
              <a:ea typeface="+mj-ea"/>
              <a:cs typeface="ＭＳ Ｐゴシック"/>
            </a:endParaRPr>
          </a:p>
        </p:txBody>
      </p:sp>
      <p:sp>
        <p:nvSpPr>
          <p:cNvPr id="10" name="角丸四角形 9"/>
          <p:cNvSpPr/>
          <p:nvPr/>
        </p:nvSpPr>
        <p:spPr>
          <a:xfrm>
            <a:off x="1991639" y="3054841"/>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j-lt"/>
                <a:ea typeface="+mj-ea"/>
                <a:cs typeface="ＭＳ Ｐゴシック"/>
              </a:rPr>
              <a:t>M2M</a:t>
            </a:r>
            <a:endParaRPr kumimoji="1" lang="ja-JP" altLang="en-US" dirty="0">
              <a:solidFill>
                <a:srgbClr val="FFFFFF"/>
              </a:solidFill>
              <a:latin typeface="+mj-lt"/>
              <a:ea typeface="+mj-ea"/>
              <a:cs typeface="ＭＳ Ｐゴシック"/>
            </a:endParaRPr>
          </a:p>
        </p:txBody>
      </p:sp>
      <p:sp>
        <p:nvSpPr>
          <p:cNvPr id="11" name="角丸四角形 10"/>
          <p:cNvSpPr/>
          <p:nvPr/>
        </p:nvSpPr>
        <p:spPr>
          <a:xfrm>
            <a:off x="5470824" y="3054841"/>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j-lt"/>
                <a:ea typeface="+mj-ea"/>
                <a:cs typeface="ＭＳ Ｐゴシック"/>
              </a:rPr>
              <a:t>IoT</a:t>
            </a:r>
            <a:endParaRPr kumimoji="1" lang="ja-JP" altLang="en-US" dirty="0">
              <a:solidFill>
                <a:srgbClr val="FFFFFF"/>
              </a:solidFill>
              <a:latin typeface="+mj-lt"/>
              <a:ea typeface="+mj-ea"/>
              <a:cs typeface="ＭＳ Ｐゴシック"/>
            </a:endParaRPr>
          </a:p>
        </p:txBody>
      </p:sp>
      <p:sp>
        <p:nvSpPr>
          <p:cNvPr id="12" name="角丸四角形 11"/>
          <p:cNvSpPr/>
          <p:nvPr/>
        </p:nvSpPr>
        <p:spPr>
          <a:xfrm>
            <a:off x="1991639" y="5010670"/>
            <a:ext cx="3333049"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j-lt"/>
                <a:ea typeface="+mj-ea"/>
                <a:cs typeface="ＭＳ Ｐゴシック"/>
              </a:rPr>
              <a:t>様々なモノがシステムに接続され、人間からそれらに働きかけ、情報を得る</a:t>
            </a:r>
            <a:endParaRPr kumimoji="1" lang="ja-JP" altLang="en-US" sz="2000" dirty="0">
              <a:solidFill>
                <a:srgbClr val="FFFFFF"/>
              </a:solidFill>
              <a:latin typeface="+mj-lt"/>
              <a:ea typeface="+mj-ea"/>
              <a:cs typeface="ＭＳ Ｐゴシック"/>
            </a:endParaRPr>
          </a:p>
        </p:txBody>
      </p:sp>
      <p:sp>
        <p:nvSpPr>
          <p:cNvPr id="13" name="角丸四角形 12"/>
          <p:cNvSpPr/>
          <p:nvPr/>
        </p:nvSpPr>
        <p:spPr>
          <a:xfrm>
            <a:off x="5470824" y="5010670"/>
            <a:ext cx="3333049"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j-lt"/>
                <a:ea typeface="+mj-ea"/>
                <a:cs typeface="ＭＳ Ｐゴシック"/>
              </a:rPr>
              <a:t>システムが人間を見えない形で取り巻き、必要に応じて情報を提供</a:t>
            </a:r>
            <a:endParaRPr kumimoji="1" lang="ja-JP" altLang="en-US" sz="2000" dirty="0">
              <a:solidFill>
                <a:srgbClr val="FFFFFF"/>
              </a:solidFill>
              <a:latin typeface="+mj-lt"/>
              <a:ea typeface="+mj-ea"/>
              <a:cs typeface="ＭＳ Ｐゴシック"/>
            </a:endParaRPr>
          </a:p>
        </p:txBody>
      </p:sp>
      <p:sp>
        <p:nvSpPr>
          <p:cNvPr id="14" name="角丸四角形 13"/>
          <p:cNvSpPr/>
          <p:nvPr/>
        </p:nvSpPr>
        <p:spPr>
          <a:xfrm>
            <a:off x="1991639" y="3706784"/>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j-lt"/>
                <a:ea typeface="+mj-ea"/>
                <a:cs typeface="ＭＳ Ｐゴシック"/>
              </a:rPr>
              <a:t>2G/</a:t>
            </a:r>
            <a:r>
              <a:rPr kumimoji="1" lang="ja-JP" altLang="en-US">
                <a:solidFill>
                  <a:srgbClr val="FFFFFF"/>
                </a:solidFill>
                <a:latin typeface="+mj-lt"/>
                <a:ea typeface="+mj-ea"/>
                <a:cs typeface="ＭＳ Ｐゴシック"/>
              </a:rPr>
              <a:t>電灯線ネットワーク</a:t>
            </a:r>
            <a:endParaRPr kumimoji="1" lang="ja-JP" altLang="en-US" dirty="0">
              <a:solidFill>
                <a:srgbClr val="FFFFFF"/>
              </a:solidFill>
              <a:latin typeface="+mj-lt"/>
              <a:ea typeface="+mj-ea"/>
              <a:cs typeface="ＭＳ Ｐゴシック"/>
            </a:endParaRPr>
          </a:p>
        </p:txBody>
      </p:sp>
      <p:sp>
        <p:nvSpPr>
          <p:cNvPr id="15" name="角丸四角形 14"/>
          <p:cNvSpPr/>
          <p:nvPr/>
        </p:nvSpPr>
        <p:spPr>
          <a:xfrm>
            <a:off x="5470824" y="3706784"/>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j-lt"/>
                <a:ea typeface="+mj-ea"/>
                <a:cs typeface="ＭＳ Ｐゴシック"/>
              </a:rPr>
              <a:t>4G/5G/WiFi/</a:t>
            </a:r>
            <a:r>
              <a:rPr kumimoji="1" lang="ja-JP" altLang="en-US">
                <a:solidFill>
                  <a:srgbClr val="FFFFFF"/>
                </a:solidFill>
                <a:latin typeface="+mj-lt"/>
                <a:ea typeface="+mj-ea"/>
                <a:cs typeface="ＭＳ Ｐゴシック"/>
              </a:rPr>
              <a:t>光</a:t>
            </a:r>
            <a:endParaRPr kumimoji="1" lang="ja-JP" altLang="en-US" dirty="0">
              <a:solidFill>
                <a:srgbClr val="FFFFFF"/>
              </a:solidFill>
              <a:latin typeface="+mj-lt"/>
              <a:ea typeface="+mj-ea"/>
              <a:cs typeface="ＭＳ Ｐゴシック"/>
            </a:endParaRPr>
          </a:p>
        </p:txBody>
      </p:sp>
      <p:sp>
        <p:nvSpPr>
          <p:cNvPr id="16" name="角丸四角形 15"/>
          <p:cNvSpPr/>
          <p:nvPr/>
        </p:nvSpPr>
        <p:spPr>
          <a:xfrm>
            <a:off x="1991639" y="4358727"/>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クラウド無し</a:t>
            </a:r>
            <a:endParaRPr kumimoji="1" lang="ja-JP" altLang="en-US" dirty="0">
              <a:solidFill>
                <a:srgbClr val="FFFFFF"/>
              </a:solidFill>
              <a:latin typeface="+mj-lt"/>
              <a:ea typeface="+mj-ea"/>
              <a:cs typeface="ＭＳ Ｐゴシック"/>
            </a:endParaRPr>
          </a:p>
        </p:txBody>
      </p:sp>
      <p:sp>
        <p:nvSpPr>
          <p:cNvPr id="17" name="角丸四角形 16"/>
          <p:cNvSpPr/>
          <p:nvPr/>
        </p:nvSpPr>
        <p:spPr>
          <a:xfrm>
            <a:off x="5470824" y="4358727"/>
            <a:ext cx="3333049"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クラウド前提</a:t>
            </a:r>
            <a:endParaRPr kumimoji="1" lang="ja-JP" altLang="en-US" dirty="0">
              <a:solidFill>
                <a:srgbClr val="FFFFFF"/>
              </a:solidFill>
              <a:latin typeface="+mj-lt"/>
              <a:ea typeface="+mj-ea"/>
              <a:cs typeface="ＭＳ Ｐゴシック"/>
            </a:endParaRPr>
          </a:p>
        </p:txBody>
      </p:sp>
      <p:sp>
        <p:nvSpPr>
          <p:cNvPr id="19" name="角丸四角形 5"/>
          <p:cNvSpPr/>
          <p:nvPr/>
        </p:nvSpPr>
        <p:spPr>
          <a:xfrm>
            <a:off x="350729" y="1750955"/>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電話</a:t>
            </a:r>
            <a:endParaRPr kumimoji="1" lang="ja-JP" altLang="en-US" dirty="0">
              <a:solidFill>
                <a:srgbClr val="FFFFFF"/>
              </a:solidFill>
              <a:latin typeface="+mj-lt"/>
              <a:ea typeface="+mj-ea"/>
              <a:cs typeface="ＭＳ Ｐゴシック"/>
            </a:endParaRPr>
          </a:p>
        </p:txBody>
      </p:sp>
      <p:sp>
        <p:nvSpPr>
          <p:cNvPr id="20" name="角丸四角形 7"/>
          <p:cNvSpPr/>
          <p:nvPr/>
        </p:nvSpPr>
        <p:spPr>
          <a:xfrm>
            <a:off x="350729" y="2402898"/>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ゲートウェイ</a:t>
            </a:r>
            <a:endParaRPr kumimoji="1" lang="ja-JP" altLang="en-US" dirty="0">
              <a:solidFill>
                <a:srgbClr val="FFFFFF"/>
              </a:solidFill>
              <a:latin typeface="+mj-lt"/>
              <a:ea typeface="+mj-ea"/>
              <a:cs typeface="ＭＳ Ｐゴシック"/>
            </a:endParaRPr>
          </a:p>
        </p:txBody>
      </p:sp>
      <p:sp>
        <p:nvSpPr>
          <p:cNvPr id="21" name="角丸四角形 9"/>
          <p:cNvSpPr/>
          <p:nvPr/>
        </p:nvSpPr>
        <p:spPr>
          <a:xfrm>
            <a:off x="350729" y="3054841"/>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機械間通信</a:t>
            </a:r>
            <a:endParaRPr kumimoji="1" lang="ja-JP" altLang="en-US" dirty="0">
              <a:solidFill>
                <a:srgbClr val="FFFFFF"/>
              </a:solidFill>
              <a:latin typeface="+mj-lt"/>
              <a:ea typeface="+mj-ea"/>
              <a:cs typeface="ＭＳ Ｐゴシック"/>
            </a:endParaRPr>
          </a:p>
        </p:txBody>
      </p:sp>
      <p:sp>
        <p:nvSpPr>
          <p:cNvPr id="22" name="角丸四角形 11"/>
          <p:cNvSpPr/>
          <p:nvPr/>
        </p:nvSpPr>
        <p:spPr>
          <a:xfrm>
            <a:off x="350729" y="5010670"/>
            <a:ext cx="1478634"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特徴</a:t>
            </a:r>
            <a:endParaRPr kumimoji="1" lang="ja-JP" altLang="en-US" dirty="0">
              <a:solidFill>
                <a:srgbClr val="FFFFFF"/>
              </a:solidFill>
              <a:latin typeface="+mj-lt"/>
              <a:ea typeface="+mj-ea"/>
              <a:cs typeface="ＭＳ Ｐゴシック"/>
            </a:endParaRPr>
          </a:p>
        </p:txBody>
      </p:sp>
      <p:sp>
        <p:nvSpPr>
          <p:cNvPr id="23" name="角丸四角形 13"/>
          <p:cNvSpPr/>
          <p:nvPr/>
        </p:nvSpPr>
        <p:spPr>
          <a:xfrm>
            <a:off x="350729" y="3706784"/>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ネットワーク</a:t>
            </a:r>
            <a:endParaRPr kumimoji="1" lang="ja-JP" altLang="en-US" dirty="0">
              <a:solidFill>
                <a:srgbClr val="FFFFFF"/>
              </a:solidFill>
              <a:latin typeface="+mj-lt"/>
              <a:ea typeface="+mj-ea"/>
              <a:cs typeface="ＭＳ Ｐゴシック"/>
            </a:endParaRPr>
          </a:p>
        </p:txBody>
      </p:sp>
      <p:sp>
        <p:nvSpPr>
          <p:cNvPr id="24" name="角丸四角形 15"/>
          <p:cNvSpPr/>
          <p:nvPr/>
        </p:nvSpPr>
        <p:spPr>
          <a:xfrm>
            <a:off x="350729" y="4358727"/>
            <a:ext cx="1478634" cy="547901"/>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j-lt"/>
                <a:ea typeface="+mj-ea"/>
                <a:cs typeface="ＭＳ Ｐゴシック"/>
              </a:rPr>
              <a:t>クラウド</a:t>
            </a:r>
            <a:endParaRPr kumimoji="1" lang="ja-JP" altLang="en-US" dirty="0">
              <a:solidFill>
                <a:srgbClr val="FFFFFF"/>
              </a:solidFill>
              <a:latin typeface="+mj-lt"/>
              <a:ea typeface="+mj-ea"/>
              <a:cs typeface="ＭＳ Ｐゴシック"/>
            </a:endParaRPr>
          </a:p>
        </p:txBody>
      </p:sp>
    </p:spTree>
    <p:extLst>
      <p:ext uri="{BB962C8B-B14F-4D97-AF65-F5344CB8AC3E}">
        <p14:creationId xmlns:p14="http://schemas.microsoft.com/office/powerpoint/2010/main" val="1861058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a:t>IoT</a:t>
            </a:r>
            <a:r>
              <a:rPr kumimoji="1" lang="ja-JP" altLang="en-US"/>
              <a:t>でさらに増えるクライアント</a:t>
            </a:r>
          </a:p>
        </p:txBody>
      </p:sp>
      <p:pic>
        <p:nvPicPr>
          <p:cNvPr id="3" name="図 2"/>
          <p:cNvPicPr>
            <a:picLocks noChangeAspect="1"/>
          </p:cNvPicPr>
          <p:nvPr/>
        </p:nvPicPr>
        <p:blipFill>
          <a:blip r:embed="rId3"/>
          <a:stretch>
            <a:fillRect/>
          </a:stretch>
        </p:blipFill>
        <p:spPr>
          <a:xfrm>
            <a:off x="862446" y="1366163"/>
            <a:ext cx="7620000" cy="3409950"/>
          </a:xfrm>
          <a:prstGeom prst="rect">
            <a:avLst/>
          </a:prstGeom>
        </p:spPr>
      </p:pic>
      <p:sp>
        <p:nvSpPr>
          <p:cNvPr id="5" name="四角形: 角を丸くする 4"/>
          <p:cNvSpPr/>
          <p:nvPr/>
        </p:nvSpPr>
        <p:spPr>
          <a:xfrm>
            <a:off x="962892" y="5189220"/>
            <a:ext cx="7028826" cy="973836"/>
          </a:xfrm>
          <a:prstGeom prst="round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ＭＳ Ｐゴシック"/>
                <a:ea typeface="ＭＳ Ｐゴシック"/>
                <a:cs typeface="ＭＳ Ｐゴシック"/>
              </a:rPr>
              <a:t>PC</a:t>
            </a:r>
            <a:r>
              <a:rPr kumimoji="1" lang="ja-JP" altLang="en-US" sz="2400">
                <a:solidFill>
                  <a:srgbClr val="FFFFFF"/>
                </a:solidFill>
                <a:latin typeface="ＭＳ Ｐゴシック"/>
                <a:ea typeface="ＭＳ Ｐゴシック"/>
                <a:cs typeface="ＭＳ Ｐゴシック"/>
              </a:rPr>
              <a:t>の成長は鈍化したが、減ってはいない</a:t>
            </a:r>
            <a:endParaRPr kumimoji="1" lang="en-US" altLang="ja-JP" sz="2400">
              <a:solidFill>
                <a:srgbClr val="FFFFFF"/>
              </a:solidFill>
              <a:latin typeface="ＭＳ Ｐゴシック"/>
              <a:ea typeface="ＭＳ Ｐゴシック"/>
              <a:cs typeface="ＭＳ Ｐゴシック"/>
            </a:endParaRPr>
          </a:p>
          <a:p>
            <a:pPr algn="ctr"/>
            <a:r>
              <a:rPr kumimoji="1" lang="en-US" altLang="ja-JP" sz="2400">
                <a:solidFill>
                  <a:srgbClr val="FFFFFF"/>
                </a:solidFill>
                <a:latin typeface="ＭＳ Ｐゴシック"/>
                <a:ea typeface="ＭＳ Ｐゴシック"/>
                <a:cs typeface="ＭＳ Ｐゴシック"/>
              </a:rPr>
              <a:t>PC</a:t>
            </a:r>
            <a:r>
              <a:rPr kumimoji="1" lang="ja-JP" altLang="en-US" sz="2400">
                <a:solidFill>
                  <a:srgbClr val="FFFFFF"/>
                </a:solidFill>
                <a:latin typeface="ＭＳ Ｐゴシック"/>
                <a:ea typeface="ＭＳ Ｐゴシック"/>
                <a:cs typeface="ＭＳ Ｐゴシック"/>
              </a:rPr>
              <a:t>以外のデバイスが急激に増加している</a:t>
            </a:r>
            <a:endParaRPr kumimoji="1" lang="ja-JP" altLang="en-US" sz="24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5994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Black" panose="020B0A04020102020204" pitchFamily="34" charset="0"/>
                <a:ea typeface="HGP創英角ｺﾞｼｯｸUB" pitchFamily="50" charset="-128"/>
                <a:cs typeface="Arial"/>
              </a:rPr>
              <a:t>これからの</a:t>
            </a:r>
            <a:r>
              <a:rPr lang="ja-JP" altLang="en-US" sz="2400" dirty="0" smtClean="0">
                <a:solidFill>
                  <a:srgbClr val="FFFFFF"/>
                </a:solidFill>
                <a:effectLst/>
                <a:latin typeface="Arial Black" panose="020B0A04020102020204" pitchFamily="34" charset="0"/>
                <a:ea typeface="HGP創英角ｺﾞｼｯｸUB" pitchFamily="50" charset="-128"/>
                <a:cs typeface="Arial"/>
              </a:rPr>
              <a:t>クライアント</a:t>
            </a:r>
            <a:endParaRPr lang="en-US" altLang="ja-JP"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935917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モバイル</a:t>
            </a:r>
            <a:r>
              <a:rPr kumimoji="1" lang="en-US" altLang="ja-JP" dirty="0" smtClean="0"/>
              <a:t>AI</a:t>
            </a:r>
            <a:endParaRPr kumimoji="1" lang="ja-JP" altLang="en-US" dirty="0"/>
          </a:p>
        </p:txBody>
      </p:sp>
      <p:pic>
        <p:nvPicPr>
          <p:cNvPr id="5" name="図 4">
            <a:extLst>
              <a:ext uri="{FF2B5EF4-FFF2-40B4-BE49-F238E27FC236}">
                <a16:creationId xmlns="" xmlns:a16="http://schemas.microsoft.com/office/drawing/2014/main" id="{4EADEE5C-3DAE-441E-950E-66C1C0E00F7E}"/>
              </a:ext>
            </a:extLst>
          </p:cNvPr>
          <p:cNvPicPr>
            <a:picLocks noChangeAspect="1"/>
          </p:cNvPicPr>
          <p:nvPr/>
        </p:nvPicPr>
        <p:blipFill>
          <a:blip r:embed="rId2"/>
          <a:stretch>
            <a:fillRect/>
          </a:stretch>
        </p:blipFill>
        <p:spPr>
          <a:xfrm>
            <a:off x="1031949" y="4869306"/>
            <a:ext cx="1287934" cy="1271076"/>
          </a:xfrm>
          <a:prstGeom prst="rect">
            <a:avLst/>
          </a:prstGeom>
        </p:spPr>
      </p:pic>
      <p:pic>
        <p:nvPicPr>
          <p:cNvPr id="7" name="図 6"/>
          <p:cNvPicPr>
            <a:picLocks noChangeAspect="1"/>
          </p:cNvPicPr>
          <p:nvPr/>
        </p:nvPicPr>
        <p:blipFill>
          <a:blip r:embed="rId3"/>
          <a:stretch>
            <a:fillRect/>
          </a:stretch>
        </p:blipFill>
        <p:spPr>
          <a:xfrm>
            <a:off x="3580107" y="3583404"/>
            <a:ext cx="4509577" cy="2556977"/>
          </a:xfrm>
          <a:prstGeom prst="rect">
            <a:avLst/>
          </a:prstGeom>
        </p:spPr>
      </p:pic>
      <p:pic>
        <p:nvPicPr>
          <p:cNvPr id="9" name="図 8"/>
          <p:cNvPicPr>
            <a:picLocks noChangeAspect="1"/>
          </p:cNvPicPr>
          <p:nvPr/>
        </p:nvPicPr>
        <p:blipFill>
          <a:blip r:embed="rId4"/>
          <a:stretch>
            <a:fillRect/>
          </a:stretch>
        </p:blipFill>
        <p:spPr>
          <a:xfrm>
            <a:off x="1031949" y="1114331"/>
            <a:ext cx="2223959" cy="3269509"/>
          </a:xfrm>
          <a:prstGeom prst="rect">
            <a:avLst/>
          </a:prstGeom>
        </p:spPr>
      </p:pic>
      <p:pic>
        <p:nvPicPr>
          <p:cNvPr id="10" name="図 9"/>
          <p:cNvPicPr>
            <a:picLocks noChangeAspect="1"/>
          </p:cNvPicPr>
          <p:nvPr/>
        </p:nvPicPr>
        <p:blipFill>
          <a:blip r:embed="rId5"/>
          <a:stretch>
            <a:fillRect/>
          </a:stretch>
        </p:blipFill>
        <p:spPr>
          <a:xfrm>
            <a:off x="4524644" y="1114331"/>
            <a:ext cx="3565041" cy="2374373"/>
          </a:xfrm>
          <a:prstGeom prst="rect">
            <a:avLst/>
          </a:prstGeom>
        </p:spPr>
      </p:pic>
    </p:spTree>
    <p:extLst>
      <p:ext uri="{BB962C8B-B14F-4D97-AF65-F5344CB8AC3E}">
        <p14:creationId xmlns:p14="http://schemas.microsoft.com/office/powerpoint/2010/main" val="13378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Beacon</a:t>
            </a:r>
            <a:r>
              <a:rPr kumimoji="1" lang="ja-JP" altLang="en-US" dirty="0"/>
              <a:t>との組み合わせ</a:t>
            </a:r>
          </a:p>
        </p:txBody>
      </p:sp>
      <p:pic>
        <p:nvPicPr>
          <p:cNvPr id="5" name="図 4"/>
          <p:cNvPicPr>
            <a:picLocks noChangeAspect="1"/>
          </p:cNvPicPr>
          <p:nvPr/>
        </p:nvPicPr>
        <p:blipFill>
          <a:blip r:embed="rId3"/>
          <a:stretch>
            <a:fillRect/>
          </a:stretch>
        </p:blipFill>
        <p:spPr>
          <a:xfrm>
            <a:off x="0" y="954760"/>
            <a:ext cx="9144000" cy="4295335"/>
          </a:xfrm>
          <a:prstGeom prst="rect">
            <a:avLst/>
          </a:prstGeom>
        </p:spPr>
      </p:pic>
      <p:pic>
        <p:nvPicPr>
          <p:cNvPr id="6" name="図 5"/>
          <p:cNvPicPr>
            <a:picLocks noChangeAspect="1"/>
          </p:cNvPicPr>
          <p:nvPr/>
        </p:nvPicPr>
        <p:blipFill>
          <a:blip r:embed="rId4"/>
          <a:stretch>
            <a:fillRect/>
          </a:stretch>
        </p:blipFill>
        <p:spPr>
          <a:xfrm>
            <a:off x="600891" y="2888362"/>
            <a:ext cx="7942217" cy="3176887"/>
          </a:xfrm>
          <a:prstGeom prst="rect">
            <a:avLst/>
          </a:prstGeom>
        </p:spPr>
      </p:pic>
    </p:spTree>
    <p:extLst>
      <p:ext uri="{BB962C8B-B14F-4D97-AF65-F5344CB8AC3E}">
        <p14:creationId xmlns:p14="http://schemas.microsoft.com/office/powerpoint/2010/main" val="5226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VR</a:t>
            </a:r>
            <a:r>
              <a:rPr kumimoji="1" lang="ja-JP" altLang="en-US" dirty="0"/>
              <a:t> </a:t>
            </a:r>
            <a:r>
              <a:rPr kumimoji="1" lang="en-US" altLang="ja-JP" dirty="0"/>
              <a:t>(Virtual</a:t>
            </a:r>
            <a:r>
              <a:rPr kumimoji="1" lang="ja-JP" altLang="en-US" dirty="0"/>
              <a:t> </a:t>
            </a:r>
            <a:r>
              <a:rPr kumimoji="1" lang="en-US" altLang="ja-JP" dirty="0"/>
              <a:t>Reality)</a:t>
            </a:r>
            <a:endParaRPr kumimoji="1" lang="ja-JP" altLang="en-US" dirty="0"/>
          </a:p>
        </p:txBody>
      </p:sp>
      <p:pic>
        <p:nvPicPr>
          <p:cNvPr id="5" name="図 4"/>
          <p:cNvPicPr>
            <a:picLocks noChangeAspect="1"/>
          </p:cNvPicPr>
          <p:nvPr/>
        </p:nvPicPr>
        <p:blipFill>
          <a:blip r:embed="rId2"/>
          <a:stretch>
            <a:fillRect/>
          </a:stretch>
        </p:blipFill>
        <p:spPr>
          <a:xfrm>
            <a:off x="719793" y="1198090"/>
            <a:ext cx="8161614" cy="4588756"/>
          </a:xfrm>
          <a:prstGeom prst="rect">
            <a:avLst/>
          </a:prstGeom>
        </p:spPr>
      </p:pic>
      <p:pic>
        <p:nvPicPr>
          <p:cNvPr id="6" name="図 5"/>
          <p:cNvPicPr>
            <a:picLocks noChangeAspect="1"/>
          </p:cNvPicPr>
          <p:nvPr/>
        </p:nvPicPr>
        <p:blipFill>
          <a:blip r:embed="rId3"/>
          <a:stretch>
            <a:fillRect/>
          </a:stretch>
        </p:blipFill>
        <p:spPr>
          <a:xfrm>
            <a:off x="859971" y="1275864"/>
            <a:ext cx="7881257" cy="4433207"/>
          </a:xfrm>
          <a:prstGeom prst="rect">
            <a:avLst/>
          </a:prstGeom>
        </p:spPr>
      </p:pic>
    </p:spTree>
    <p:extLst>
      <p:ext uri="{BB962C8B-B14F-4D97-AF65-F5344CB8AC3E}">
        <p14:creationId xmlns:p14="http://schemas.microsoft.com/office/powerpoint/2010/main" val="89867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AR</a:t>
            </a:r>
            <a:r>
              <a:rPr kumimoji="1" lang="ja-JP" altLang="en-US" dirty="0"/>
              <a:t> </a:t>
            </a:r>
            <a:r>
              <a:rPr kumimoji="1" lang="en-US" altLang="ja-JP" dirty="0"/>
              <a:t>(Augmented</a:t>
            </a:r>
            <a:r>
              <a:rPr kumimoji="1" lang="ja-JP" altLang="en-US" dirty="0"/>
              <a:t> </a:t>
            </a:r>
            <a:r>
              <a:rPr kumimoji="1" lang="en-US" altLang="ja-JP" dirty="0"/>
              <a:t>Reality)</a:t>
            </a:r>
            <a:endParaRPr kumimoji="1" lang="ja-JP" altLang="en-US" dirty="0"/>
          </a:p>
        </p:txBody>
      </p:sp>
      <p:pic>
        <p:nvPicPr>
          <p:cNvPr id="5" name="図 4"/>
          <p:cNvPicPr>
            <a:picLocks noChangeAspect="1"/>
          </p:cNvPicPr>
          <p:nvPr/>
        </p:nvPicPr>
        <p:blipFill>
          <a:blip r:embed="rId3"/>
          <a:stretch>
            <a:fillRect/>
          </a:stretch>
        </p:blipFill>
        <p:spPr>
          <a:xfrm>
            <a:off x="431800" y="1022350"/>
            <a:ext cx="5544716" cy="3223079"/>
          </a:xfrm>
          <a:prstGeom prst="rect">
            <a:avLst/>
          </a:prstGeom>
        </p:spPr>
      </p:pic>
      <p:pic>
        <p:nvPicPr>
          <p:cNvPr id="7" name="図 6"/>
          <p:cNvPicPr>
            <a:picLocks noChangeAspect="1"/>
          </p:cNvPicPr>
          <p:nvPr/>
        </p:nvPicPr>
        <p:blipFill>
          <a:blip r:embed="rId4"/>
          <a:stretch>
            <a:fillRect/>
          </a:stretch>
        </p:blipFill>
        <p:spPr>
          <a:xfrm>
            <a:off x="1841863" y="2434203"/>
            <a:ext cx="7014754" cy="3945799"/>
          </a:xfrm>
          <a:prstGeom prst="rect">
            <a:avLst/>
          </a:prstGeom>
        </p:spPr>
      </p:pic>
      <p:pic>
        <p:nvPicPr>
          <p:cNvPr id="6" name="図 5"/>
          <p:cNvPicPr>
            <a:picLocks noChangeAspect="1"/>
          </p:cNvPicPr>
          <p:nvPr/>
        </p:nvPicPr>
        <p:blipFill>
          <a:blip r:embed="rId5"/>
          <a:stretch>
            <a:fillRect/>
          </a:stretch>
        </p:blipFill>
        <p:spPr>
          <a:xfrm>
            <a:off x="1486625" y="1676397"/>
            <a:ext cx="4995424" cy="4312376"/>
          </a:xfrm>
          <a:prstGeom prst="rect">
            <a:avLst/>
          </a:prstGeom>
        </p:spPr>
      </p:pic>
    </p:spTree>
    <p:extLst>
      <p:ext uri="{BB962C8B-B14F-4D97-AF65-F5344CB8AC3E}">
        <p14:creationId xmlns:p14="http://schemas.microsoft.com/office/powerpoint/2010/main" val="212805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748937" y="1537014"/>
            <a:ext cx="7620000" cy="4279900"/>
          </a:xfrm>
          <a:prstGeom prst="rect">
            <a:avLst/>
          </a:prstGeom>
        </p:spPr>
      </p:pic>
      <p:sp>
        <p:nvSpPr>
          <p:cNvPr id="2" name="タイトル 1"/>
          <p:cNvSpPr>
            <a:spLocks noGrp="1"/>
          </p:cNvSpPr>
          <p:nvPr>
            <p:ph type="title"/>
          </p:nvPr>
        </p:nvSpPr>
        <p:spPr/>
        <p:txBody>
          <a:bodyPr/>
          <a:lstStyle/>
          <a:p>
            <a:r>
              <a:rPr kumimoji="1" lang="en-US" altLang="ja-JP" dirty="0"/>
              <a:t>VR+AR=MR</a:t>
            </a:r>
            <a:endParaRPr kumimoji="1" lang="ja-JP" altLang="en-US" dirty="0"/>
          </a:p>
        </p:txBody>
      </p:sp>
      <p:pic>
        <p:nvPicPr>
          <p:cNvPr id="3" name="図 2"/>
          <p:cNvPicPr>
            <a:picLocks noChangeAspect="1"/>
          </p:cNvPicPr>
          <p:nvPr/>
        </p:nvPicPr>
        <p:blipFill>
          <a:blip r:embed="rId4"/>
          <a:stretch>
            <a:fillRect/>
          </a:stretch>
        </p:blipFill>
        <p:spPr>
          <a:xfrm>
            <a:off x="1491071" y="1109882"/>
            <a:ext cx="6135732" cy="5134164"/>
          </a:xfrm>
          <a:prstGeom prst="rect">
            <a:avLst/>
          </a:prstGeom>
          <a:ln>
            <a:solidFill>
              <a:schemeClr val="tx1">
                <a:lumMod val="50000"/>
                <a:lumOff val="50000"/>
              </a:schemeClr>
            </a:solidFill>
          </a:ln>
        </p:spPr>
      </p:pic>
    </p:spTree>
    <p:extLst>
      <p:ext uri="{BB962C8B-B14F-4D97-AF65-F5344CB8AC3E}">
        <p14:creationId xmlns:p14="http://schemas.microsoft.com/office/powerpoint/2010/main" val="202601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a:solidFill>
                  <a:srgbClr val="FFFFFF"/>
                </a:solidFill>
                <a:latin typeface="Arial Black" panose="020B0A04020102020204" pitchFamily="34" charset="0"/>
                <a:ea typeface="HGP創英角ｺﾞｼｯｸUB" pitchFamily="50" charset="-128"/>
                <a:cs typeface="Arial"/>
              </a:rPr>
              <a:t>IoT</a:t>
            </a:r>
            <a:r>
              <a:rPr lang="ja-JP" altLang="en-US" sz="2400">
                <a:solidFill>
                  <a:srgbClr val="FFFFFF"/>
                </a:solidFill>
                <a:latin typeface="Arial Black" panose="020B0A04020102020204" pitchFamily="34" charset="0"/>
                <a:ea typeface="HGP創英角ｺﾞｼｯｸUB" pitchFamily="50" charset="-128"/>
                <a:cs typeface="Arial"/>
              </a:rPr>
              <a:t>時代のネットワーク</a:t>
            </a:r>
            <a:endParaRPr lang="en-US" altLang="ja-JP" sz="2400">
              <a:solidFill>
                <a:srgbClr val="FFFFFF"/>
              </a:solidFill>
              <a:latin typeface="Arial Black" panose="020B0A04020102020204" pitchFamily="34" charset="0"/>
              <a:ea typeface="HGP創英角ｺﾞｼｯｸUB" pitchFamily="50" charset="-128"/>
              <a:cs typeface="Arial"/>
            </a:endParaRPr>
          </a:p>
          <a:p>
            <a:pPr algn="r"/>
            <a:r>
              <a:rPr lang="en-US" altLang="ja-JP" sz="2400">
                <a:solidFill>
                  <a:srgbClr val="FFFFFF"/>
                </a:solidFill>
                <a:latin typeface="Arial Black" panose="020B0A04020102020204" pitchFamily="34" charset="0"/>
                <a:ea typeface="HGP創英角ｺﾞｼｯｸUB" pitchFamily="50" charset="-128"/>
                <a:cs typeface="Arial"/>
              </a:rPr>
              <a:t>5G</a:t>
            </a:r>
            <a:r>
              <a:rPr lang="ja-JP" altLang="en-US" sz="2400">
                <a:solidFill>
                  <a:srgbClr val="FFFFFF"/>
                </a:solidFill>
                <a:latin typeface="Arial Black" panose="020B0A04020102020204" pitchFamily="34" charset="0"/>
                <a:ea typeface="HGP創英角ｺﾞｼｯｸUB" pitchFamily="50" charset="-128"/>
                <a:cs typeface="Arial"/>
              </a:rPr>
              <a:t>と</a:t>
            </a:r>
            <a:r>
              <a:rPr lang="en-US" altLang="ja-JP" sz="2400">
                <a:solidFill>
                  <a:srgbClr val="FFFFFF"/>
                </a:solidFill>
                <a:latin typeface="Arial Black" panose="020B0A04020102020204" pitchFamily="34" charset="0"/>
                <a:ea typeface="HGP創英角ｺﾞｼｯｸUB" pitchFamily="50" charset="-128"/>
                <a:cs typeface="Arial"/>
              </a:rPr>
              <a:t>LPWA</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664279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a:blip r:embed="rId3"/>
          <a:stretch>
            <a:fillRect/>
          </a:stretch>
        </p:blipFill>
        <p:spPr>
          <a:xfrm>
            <a:off x="2962275" y="1290637"/>
            <a:ext cx="3219450" cy="4276725"/>
          </a:xfrm>
          <a:prstGeom prst="rect">
            <a:avLst/>
          </a:prstGeom>
        </p:spPr>
      </p:pic>
    </p:spTree>
    <p:extLst>
      <p:ext uri="{BB962C8B-B14F-4D97-AF65-F5344CB8AC3E}">
        <p14:creationId xmlns:p14="http://schemas.microsoft.com/office/powerpoint/2010/main" val="4510898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これからの移動体通信への要求</a:t>
            </a:r>
          </a:p>
        </p:txBody>
      </p:sp>
      <p:sp>
        <p:nvSpPr>
          <p:cNvPr id="4" name="角丸四角形 3"/>
          <p:cNvSpPr/>
          <p:nvPr/>
        </p:nvSpPr>
        <p:spPr>
          <a:xfrm>
            <a:off x="457200" y="1173105"/>
            <a:ext cx="4015717" cy="806447"/>
          </a:xfrm>
          <a:prstGeom prst="round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lt"/>
                <a:ea typeface="+mj-ea"/>
                <a:cs typeface="ＭＳ Ｐゴシック"/>
              </a:rPr>
              <a:t>全てが無線で繋がる</a:t>
            </a:r>
          </a:p>
        </p:txBody>
      </p:sp>
      <p:sp>
        <p:nvSpPr>
          <p:cNvPr id="5" name="角丸四角形 4"/>
          <p:cNvSpPr/>
          <p:nvPr/>
        </p:nvSpPr>
        <p:spPr>
          <a:xfrm>
            <a:off x="4625317" y="1173105"/>
            <a:ext cx="4015717" cy="806447"/>
          </a:xfrm>
          <a:prstGeom prst="round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lt"/>
                <a:ea typeface="+mj-ea"/>
                <a:cs typeface="ＭＳ Ｐゴシック"/>
              </a:rPr>
              <a:t>サービスの多様化・高度化</a:t>
            </a:r>
          </a:p>
        </p:txBody>
      </p:sp>
      <p:sp>
        <p:nvSpPr>
          <p:cNvPr id="6" name="角丸四角形 5"/>
          <p:cNvSpPr/>
          <p:nvPr/>
        </p:nvSpPr>
        <p:spPr>
          <a:xfrm>
            <a:off x="457200" y="2153168"/>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Internet of Things</a:t>
            </a:r>
            <a:endParaRPr kumimoji="1" lang="ja-JP" altLang="en-US" sz="2400" dirty="0">
              <a:solidFill>
                <a:srgbClr val="FFFFFF"/>
              </a:solidFill>
              <a:latin typeface="+mj-lt"/>
              <a:ea typeface="+mj-ea"/>
              <a:cs typeface="ＭＳ Ｐゴシック"/>
            </a:endParaRPr>
          </a:p>
        </p:txBody>
      </p:sp>
      <p:sp>
        <p:nvSpPr>
          <p:cNvPr id="7" name="角丸四角形 6"/>
          <p:cNvSpPr/>
          <p:nvPr/>
        </p:nvSpPr>
        <p:spPr>
          <a:xfrm>
            <a:off x="4625317" y="2153168"/>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4K/8K Video Streaming</a:t>
            </a:r>
            <a:endParaRPr kumimoji="1" lang="ja-JP" altLang="en-US" sz="2400" dirty="0">
              <a:solidFill>
                <a:srgbClr val="FFFFFF"/>
              </a:solidFill>
              <a:latin typeface="+mj-lt"/>
              <a:ea typeface="+mj-ea"/>
              <a:cs typeface="ＭＳ Ｐゴシック"/>
            </a:endParaRPr>
          </a:p>
        </p:txBody>
      </p:sp>
      <p:sp>
        <p:nvSpPr>
          <p:cNvPr id="8" name="角丸四角形 7"/>
          <p:cNvSpPr/>
          <p:nvPr/>
        </p:nvSpPr>
        <p:spPr>
          <a:xfrm>
            <a:off x="457200" y="3133231"/>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Machine to Machine</a:t>
            </a:r>
            <a:endParaRPr kumimoji="1" lang="ja-JP" altLang="en-US" sz="2400" dirty="0">
              <a:solidFill>
                <a:srgbClr val="FFFFFF"/>
              </a:solidFill>
              <a:latin typeface="+mj-lt"/>
              <a:ea typeface="+mj-ea"/>
              <a:cs typeface="ＭＳ Ｐゴシック"/>
            </a:endParaRPr>
          </a:p>
        </p:txBody>
      </p:sp>
      <p:sp>
        <p:nvSpPr>
          <p:cNvPr id="9" name="角丸四角形 8"/>
          <p:cNvSpPr/>
          <p:nvPr/>
        </p:nvSpPr>
        <p:spPr>
          <a:xfrm>
            <a:off x="4625317" y="3133231"/>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SNS/UGM/UGC</a:t>
            </a:r>
            <a:endParaRPr kumimoji="1" lang="ja-JP" altLang="en-US" sz="2400" dirty="0">
              <a:solidFill>
                <a:srgbClr val="FFFFFF"/>
              </a:solidFill>
              <a:latin typeface="+mj-lt"/>
              <a:ea typeface="+mj-ea"/>
              <a:cs typeface="ＭＳ Ｐゴシック"/>
            </a:endParaRPr>
          </a:p>
        </p:txBody>
      </p:sp>
      <p:sp>
        <p:nvSpPr>
          <p:cNvPr id="10" name="角丸四角形 9"/>
          <p:cNvSpPr/>
          <p:nvPr/>
        </p:nvSpPr>
        <p:spPr>
          <a:xfrm>
            <a:off x="457200" y="4113294"/>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Wearable/Health</a:t>
            </a:r>
            <a:endParaRPr kumimoji="1" lang="ja-JP" altLang="en-US" sz="2400" dirty="0">
              <a:solidFill>
                <a:srgbClr val="FFFFFF"/>
              </a:solidFill>
              <a:latin typeface="+mj-lt"/>
              <a:ea typeface="+mj-ea"/>
              <a:cs typeface="ＭＳ Ｐゴシック"/>
            </a:endParaRPr>
          </a:p>
        </p:txBody>
      </p:sp>
      <p:sp>
        <p:nvSpPr>
          <p:cNvPr id="11" name="角丸四角形 10"/>
          <p:cNvSpPr/>
          <p:nvPr/>
        </p:nvSpPr>
        <p:spPr>
          <a:xfrm>
            <a:off x="4625317" y="4113294"/>
            <a:ext cx="4015717" cy="8064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AR/VR</a:t>
            </a:r>
            <a:endParaRPr kumimoji="1" lang="ja-JP" altLang="en-US" sz="2400" dirty="0">
              <a:solidFill>
                <a:srgbClr val="FFFFFF"/>
              </a:solidFill>
              <a:latin typeface="+mj-lt"/>
              <a:ea typeface="+mj-ea"/>
              <a:cs typeface="ＭＳ Ｐゴシック"/>
            </a:endParaRPr>
          </a:p>
        </p:txBody>
      </p:sp>
      <p:sp>
        <p:nvSpPr>
          <p:cNvPr id="12" name="角丸四角形 11"/>
          <p:cNvSpPr/>
          <p:nvPr/>
        </p:nvSpPr>
        <p:spPr>
          <a:xfrm>
            <a:off x="457200" y="5093357"/>
            <a:ext cx="4015717"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lt"/>
                <a:ea typeface="+mj-ea"/>
                <a:cs typeface="ＭＳ Ｐゴシック"/>
              </a:rPr>
              <a:t>大量のデバイスを接続</a:t>
            </a:r>
          </a:p>
        </p:txBody>
      </p:sp>
      <p:sp>
        <p:nvSpPr>
          <p:cNvPr id="13" name="角丸四角形 12"/>
          <p:cNvSpPr/>
          <p:nvPr/>
        </p:nvSpPr>
        <p:spPr>
          <a:xfrm>
            <a:off x="4625317" y="5093357"/>
            <a:ext cx="4015717" cy="1280754"/>
          </a:xfrm>
          <a:prstGeom prst="roundRect">
            <a:avLst>
              <a:gd name="adj" fmla="val 92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j-lt"/>
                <a:ea typeface="+mj-ea"/>
                <a:cs typeface="ＭＳ Ｐゴシック"/>
              </a:rPr>
              <a:t>トラフィックの増大</a:t>
            </a:r>
            <a:endParaRPr kumimoji="1" lang="en-US" altLang="ja-JP" sz="2400" dirty="0">
              <a:solidFill>
                <a:srgbClr val="FFFFFF"/>
              </a:solidFill>
              <a:latin typeface="+mj-lt"/>
              <a:ea typeface="+mj-ea"/>
              <a:cs typeface="ＭＳ Ｐゴシック"/>
            </a:endParaRPr>
          </a:p>
          <a:p>
            <a:pPr algn="ctr"/>
            <a:r>
              <a:rPr kumimoji="1" lang="ja-JP" altLang="en-US" sz="2400" dirty="0">
                <a:solidFill>
                  <a:srgbClr val="FFFFFF"/>
                </a:solidFill>
                <a:latin typeface="+mj-lt"/>
                <a:ea typeface="+mj-ea"/>
                <a:cs typeface="ＭＳ Ｐゴシック"/>
              </a:rPr>
              <a:t>高レスポンス</a:t>
            </a:r>
          </a:p>
        </p:txBody>
      </p:sp>
    </p:spTree>
    <p:extLst>
      <p:ext uri="{BB962C8B-B14F-4D97-AF65-F5344CB8AC3E}">
        <p14:creationId xmlns:p14="http://schemas.microsoft.com/office/powerpoint/2010/main" val="54961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データ伝送速度の高速化の歴史</a:t>
            </a:r>
          </a:p>
        </p:txBody>
      </p:sp>
      <p:cxnSp>
        <p:nvCxnSpPr>
          <p:cNvPr id="10" name="直線矢印コネクタ 9"/>
          <p:cNvCxnSpPr/>
          <p:nvPr/>
        </p:nvCxnSpPr>
        <p:spPr>
          <a:xfrm>
            <a:off x="764275" y="5581936"/>
            <a:ext cx="786111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V="1">
            <a:off x="764275" y="1351130"/>
            <a:ext cx="0" cy="42308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611188" y="5718987"/>
            <a:ext cx="1556836" cy="646331"/>
          </a:xfrm>
          <a:prstGeom prst="rect">
            <a:avLst/>
          </a:prstGeom>
          <a:noFill/>
        </p:spPr>
        <p:txBody>
          <a:bodyPr wrap="none" rtlCol="0">
            <a:spAutoFit/>
          </a:bodyPr>
          <a:lstStyle/>
          <a:p>
            <a:pPr algn="ctr"/>
            <a:r>
              <a:rPr kumimoji="1" lang="en-US" altLang="ja-JP" dirty="0">
                <a:solidFill>
                  <a:schemeClr val="tx2"/>
                </a:solidFill>
              </a:rPr>
              <a:t>1981</a:t>
            </a:r>
          </a:p>
          <a:p>
            <a:pPr algn="ctr"/>
            <a:r>
              <a:rPr kumimoji="1" lang="en-US" altLang="ja-JP" dirty="0">
                <a:solidFill>
                  <a:schemeClr val="tx2"/>
                </a:solidFill>
              </a:rPr>
              <a:t>1G (analog)</a:t>
            </a:r>
          </a:p>
        </p:txBody>
      </p:sp>
      <p:sp>
        <p:nvSpPr>
          <p:cNvPr id="14" name="テキスト ボックス 13"/>
          <p:cNvSpPr txBox="1"/>
          <p:nvPr/>
        </p:nvSpPr>
        <p:spPr>
          <a:xfrm>
            <a:off x="2323111" y="5718987"/>
            <a:ext cx="1438214" cy="646331"/>
          </a:xfrm>
          <a:prstGeom prst="rect">
            <a:avLst/>
          </a:prstGeom>
          <a:noFill/>
        </p:spPr>
        <p:txBody>
          <a:bodyPr wrap="none" rtlCol="0">
            <a:spAutoFit/>
          </a:bodyPr>
          <a:lstStyle/>
          <a:p>
            <a:pPr algn="ctr"/>
            <a:r>
              <a:rPr kumimoji="1" lang="en-US" altLang="ja-JP" dirty="0">
                <a:solidFill>
                  <a:schemeClr val="tx2"/>
                </a:solidFill>
              </a:rPr>
              <a:t>1992</a:t>
            </a:r>
          </a:p>
          <a:p>
            <a:pPr algn="ctr"/>
            <a:r>
              <a:rPr kumimoji="1" lang="en-US" altLang="ja-JP" dirty="0">
                <a:solidFill>
                  <a:schemeClr val="tx2"/>
                </a:solidFill>
              </a:rPr>
              <a:t>2G (digital)</a:t>
            </a:r>
          </a:p>
        </p:txBody>
      </p:sp>
      <p:sp>
        <p:nvSpPr>
          <p:cNvPr id="15" name="テキスト ボックス 14"/>
          <p:cNvSpPr txBox="1"/>
          <p:nvPr/>
        </p:nvSpPr>
        <p:spPr>
          <a:xfrm>
            <a:off x="4346015" y="5718987"/>
            <a:ext cx="697627" cy="646331"/>
          </a:xfrm>
          <a:prstGeom prst="rect">
            <a:avLst/>
          </a:prstGeom>
          <a:noFill/>
        </p:spPr>
        <p:txBody>
          <a:bodyPr wrap="none" rtlCol="0">
            <a:spAutoFit/>
          </a:bodyPr>
          <a:lstStyle/>
          <a:p>
            <a:pPr algn="ctr"/>
            <a:r>
              <a:rPr kumimoji="1" lang="en-US" altLang="ja-JP" dirty="0">
                <a:solidFill>
                  <a:schemeClr val="tx2"/>
                </a:solidFill>
              </a:rPr>
              <a:t>2001</a:t>
            </a:r>
          </a:p>
          <a:p>
            <a:pPr algn="ctr"/>
            <a:r>
              <a:rPr kumimoji="1" lang="en-US" altLang="ja-JP" dirty="0">
                <a:solidFill>
                  <a:schemeClr val="tx2"/>
                </a:solidFill>
              </a:rPr>
              <a:t>3G</a:t>
            </a:r>
          </a:p>
        </p:txBody>
      </p:sp>
      <p:sp>
        <p:nvSpPr>
          <p:cNvPr id="16" name="テキスト ボックス 15"/>
          <p:cNvSpPr txBox="1"/>
          <p:nvPr/>
        </p:nvSpPr>
        <p:spPr>
          <a:xfrm>
            <a:off x="5998627" y="5718987"/>
            <a:ext cx="697627" cy="646331"/>
          </a:xfrm>
          <a:prstGeom prst="rect">
            <a:avLst/>
          </a:prstGeom>
          <a:noFill/>
        </p:spPr>
        <p:txBody>
          <a:bodyPr wrap="none" rtlCol="0">
            <a:spAutoFit/>
          </a:bodyPr>
          <a:lstStyle/>
          <a:p>
            <a:pPr algn="ctr"/>
            <a:r>
              <a:rPr kumimoji="1" lang="en-US" altLang="ja-JP" dirty="0">
                <a:solidFill>
                  <a:schemeClr val="tx2"/>
                </a:solidFill>
              </a:rPr>
              <a:t>2010</a:t>
            </a:r>
          </a:p>
          <a:p>
            <a:pPr algn="ctr"/>
            <a:r>
              <a:rPr kumimoji="1" lang="en-US" altLang="ja-JP" dirty="0">
                <a:solidFill>
                  <a:schemeClr val="tx2"/>
                </a:solidFill>
              </a:rPr>
              <a:t>4G</a:t>
            </a:r>
          </a:p>
        </p:txBody>
      </p:sp>
      <p:sp>
        <p:nvSpPr>
          <p:cNvPr id="17" name="テキスト ボックス 16"/>
          <p:cNvSpPr txBox="1"/>
          <p:nvPr/>
        </p:nvSpPr>
        <p:spPr>
          <a:xfrm>
            <a:off x="7651239" y="5718987"/>
            <a:ext cx="697627" cy="646331"/>
          </a:xfrm>
          <a:prstGeom prst="rect">
            <a:avLst/>
          </a:prstGeom>
          <a:noFill/>
        </p:spPr>
        <p:txBody>
          <a:bodyPr wrap="none" rtlCol="0">
            <a:spAutoFit/>
          </a:bodyPr>
          <a:lstStyle/>
          <a:p>
            <a:pPr algn="ctr"/>
            <a:r>
              <a:rPr kumimoji="1" lang="en-US" altLang="ja-JP" dirty="0">
                <a:solidFill>
                  <a:schemeClr val="tx2"/>
                </a:solidFill>
              </a:rPr>
              <a:t>2020</a:t>
            </a:r>
          </a:p>
          <a:p>
            <a:pPr algn="ctr"/>
            <a:r>
              <a:rPr kumimoji="1" lang="en-US" altLang="ja-JP" dirty="0">
                <a:solidFill>
                  <a:schemeClr val="tx2"/>
                </a:solidFill>
              </a:rPr>
              <a:t>5G</a:t>
            </a:r>
          </a:p>
        </p:txBody>
      </p:sp>
      <p:sp>
        <p:nvSpPr>
          <p:cNvPr id="18" name="上下矢印 17"/>
          <p:cNvSpPr/>
          <p:nvPr/>
        </p:nvSpPr>
        <p:spPr>
          <a:xfrm>
            <a:off x="7708947" y="1255595"/>
            <a:ext cx="582211" cy="81886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cxnSp>
        <p:nvCxnSpPr>
          <p:cNvPr id="20" name="直線コネクタ 19"/>
          <p:cNvCxnSpPr/>
          <p:nvPr/>
        </p:nvCxnSpPr>
        <p:spPr>
          <a:xfrm>
            <a:off x="764275" y="2115404"/>
            <a:ext cx="786111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764275" y="3266364"/>
            <a:ext cx="786111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764275" y="4467367"/>
            <a:ext cx="786111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55140" y="1961515"/>
            <a:ext cx="514885" cy="369332"/>
          </a:xfrm>
          <a:prstGeom prst="rect">
            <a:avLst/>
          </a:prstGeom>
          <a:noFill/>
        </p:spPr>
        <p:txBody>
          <a:bodyPr wrap="none" rtlCol="0">
            <a:spAutoFit/>
          </a:bodyPr>
          <a:lstStyle/>
          <a:p>
            <a:pPr algn="ctr"/>
            <a:r>
              <a:rPr kumimoji="1" lang="en-US" altLang="ja-JP" dirty="0">
                <a:solidFill>
                  <a:schemeClr val="tx2"/>
                </a:solidFill>
              </a:rPr>
              <a:t>1G</a:t>
            </a:r>
          </a:p>
        </p:txBody>
      </p:sp>
      <p:sp>
        <p:nvSpPr>
          <p:cNvPr id="24" name="テキスト ボックス 23"/>
          <p:cNvSpPr txBox="1"/>
          <p:nvPr/>
        </p:nvSpPr>
        <p:spPr>
          <a:xfrm>
            <a:off x="24177" y="3112475"/>
            <a:ext cx="780983" cy="369332"/>
          </a:xfrm>
          <a:prstGeom prst="rect">
            <a:avLst/>
          </a:prstGeom>
          <a:noFill/>
        </p:spPr>
        <p:txBody>
          <a:bodyPr wrap="none" rtlCol="0">
            <a:spAutoFit/>
          </a:bodyPr>
          <a:lstStyle/>
          <a:p>
            <a:pPr algn="ctr"/>
            <a:r>
              <a:rPr kumimoji="1" lang="en-US" altLang="ja-JP" dirty="0">
                <a:solidFill>
                  <a:schemeClr val="tx2"/>
                </a:solidFill>
              </a:rPr>
              <a:t>100M</a:t>
            </a:r>
          </a:p>
        </p:txBody>
      </p:sp>
      <p:sp>
        <p:nvSpPr>
          <p:cNvPr id="25" name="テキスト ボックス 24"/>
          <p:cNvSpPr txBox="1"/>
          <p:nvPr/>
        </p:nvSpPr>
        <p:spPr>
          <a:xfrm>
            <a:off x="88297" y="4313478"/>
            <a:ext cx="652743" cy="369332"/>
          </a:xfrm>
          <a:prstGeom prst="rect">
            <a:avLst/>
          </a:prstGeom>
          <a:noFill/>
        </p:spPr>
        <p:txBody>
          <a:bodyPr wrap="none" rtlCol="0">
            <a:spAutoFit/>
          </a:bodyPr>
          <a:lstStyle/>
          <a:p>
            <a:pPr algn="ctr"/>
            <a:r>
              <a:rPr kumimoji="1" lang="en-US" altLang="ja-JP" dirty="0">
                <a:solidFill>
                  <a:schemeClr val="tx2"/>
                </a:solidFill>
              </a:rPr>
              <a:t>10M</a:t>
            </a:r>
          </a:p>
        </p:txBody>
      </p:sp>
      <p:sp>
        <p:nvSpPr>
          <p:cNvPr id="26" name="上下矢印 25"/>
          <p:cNvSpPr/>
          <p:nvPr/>
        </p:nvSpPr>
        <p:spPr>
          <a:xfrm>
            <a:off x="2751112" y="5336275"/>
            <a:ext cx="582211" cy="175906"/>
          </a:xfrm>
          <a:prstGeom prst="upDownArrow">
            <a:avLst>
              <a:gd name="adj1" fmla="val 50000"/>
              <a:gd name="adj2" fmla="val 2187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28" name="上下矢印 27"/>
          <p:cNvSpPr/>
          <p:nvPr/>
        </p:nvSpPr>
        <p:spPr>
          <a:xfrm>
            <a:off x="6061074" y="2856930"/>
            <a:ext cx="582211" cy="81886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grpSp>
        <p:nvGrpSpPr>
          <p:cNvPr id="36" name="グループ化 35"/>
          <p:cNvGrpSpPr/>
          <p:nvPr/>
        </p:nvGrpSpPr>
        <p:grpSpPr>
          <a:xfrm>
            <a:off x="4231390" y="1665027"/>
            <a:ext cx="2847116" cy="2665290"/>
            <a:chOff x="4231390" y="1665027"/>
            <a:chExt cx="2847116" cy="2665290"/>
          </a:xfrm>
        </p:grpSpPr>
        <p:cxnSp>
          <p:nvCxnSpPr>
            <p:cNvPr id="30" name="直線コネクタ 29"/>
            <p:cNvCxnSpPr/>
            <p:nvPr/>
          </p:nvCxnSpPr>
          <p:spPr>
            <a:xfrm flipV="1">
              <a:off x="4231390" y="3920884"/>
              <a:ext cx="812252" cy="409433"/>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flipV="1">
              <a:off x="5043642" y="2984703"/>
              <a:ext cx="1017432" cy="936182"/>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flipV="1">
              <a:off x="6061074" y="1665027"/>
              <a:ext cx="1017432" cy="1316606"/>
            </a:xfrm>
            <a:prstGeom prst="line">
              <a:avLst/>
            </a:prstGeom>
            <a:ln w="38100">
              <a:solidFill>
                <a:schemeClr val="accent3"/>
              </a:solidFill>
            </a:ln>
          </p:spPr>
          <p:style>
            <a:lnRef idx="2">
              <a:schemeClr val="accent1"/>
            </a:lnRef>
            <a:fillRef idx="0">
              <a:schemeClr val="accent1"/>
            </a:fillRef>
            <a:effectRef idx="1">
              <a:schemeClr val="accent1"/>
            </a:effectRef>
            <a:fontRef idx="minor">
              <a:schemeClr val="tx1"/>
            </a:fontRef>
          </p:style>
        </p:cxnSp>
      </p:grpSp>
      <p:sp>
        <p:nvSpPr>
          <p:cNvPr id="27" name="上下矢印 26"/>
          <p:cNvSpPr/>
          <p:nvPr/>
        </p:nvSpPr>
        <p:spPr>
          <a:xfrm>
            <a:off x="4403723" y="4057934"/>
            <a:ext cx="582211" cy="818865"/>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j-lt"/>
              <a:ea typeface="+mj-ea"/>
              <a:cs typeface="ＭＳ Ｐゴシック"/>
            </a:endParaRPr>
          </a:p>
        </p:txBody>
      </p:sp>
      <p:sp>
        <p:nvSpPr>
          <p:cNvPr id="37" name="テキスト ボックス 36"/>
          <p:cNvSpPr txBox="1"/>
          <p:nvPr/>
        </p:nvSpPr>
        <p:spPr>
          <a:xfrm>
            <a:off x="6085188" y="1579215"/>
            <a:ext cx="611066" cy="369332"/>
          </a:xfrm>
          <a:prstGeom prst="rect">
            <a:avLst/>
          </a:prstGeom>
          <a:noFill/>
        </p:spPr>
        <p:txBody>
          <a:bodyPr wrap="none" rtlCol="0">
            <a:spAutoFit/>
          </a:bodyPr>
          <a:lstStyle/>
          <a:p>
            <a:pPr algn="ctr"/>
            <a:r>
              <a:rPr kumimoji="1" lang="en-US" altLang="ja-JP" dirty="0" err="1">
                <a:solidFill>
                  <a:schemeClr val="accent3"/>
                </a:solidFill>
              </a:rPr>
              <a:t>WiFi</a:t>
            </a:r>
            <a:endParaRPr kumimoji="1" lang="en-US" altLang="ja-JP" dirty="0">
              <a:solidFill>
                <a:schemeClr val="accent3"/>
              </a:solidFill>
            </a:endParaRPr>
          </a:p>
        </p:txBody>
      </p:sp>
    </p:spTree>
    <p:extLst>
      <p:ext uri="{BB962C8B-B14F-4D97-AF65-F5344CB8AC3E}">
        <p14:creationId xmlns:p14="http://schemas.microsoft.com/office/powerpoint/2010/main" val="51920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Horizontal)">
                                      <p:cBhvr>
                                        <p:cTn id="7" dur="500"/>
                                        <p:tgtEl>
                                          <p:spTgt spid="2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outHorizontal)">
                                      <p:cBhvr>
                                        <p:cTn id="11" dur="500"/>
                                        <p:tgtEl>
                                          <p:spTgt spid="27"/>
                                        </p:tgtEl>
                                      </p:cBhvr>
                                    </p:animEffect>
                                  </p:child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Horizont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out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8" grpId="0" animBg="1"/>
      <p:bldP spid="27"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矢印: 右 8"/>
          <p:cNvSpPr/>
          <p:nvPr/>
        </p:nvSpPr>
        <p:spPr>
          <a:xfrm>
            <a:off x="3390268" y="1114970"/>
            <a:ext cx="5701851" cy="728102"/>
          </a:xfrm>
          <a:prstGeom prst="rightArrow">
            <a:avLst>
              <a:gd name="adj1" fmla="val 69980"/>
              <a:gd name="adj2" fmla="val 35729"/>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新しいクライアントの出現</a:t>
            </a:r>
          </a:p>
        </p:txBody>
      </p:sp>
      <p:sp>
        <p:nvSpPr>
          <p:cNvPr id="3" name="正方形/長方形 2"/>
          <p:cNvSpPr/>
          <p:nvPr/>
        </p:nvSpPr>
        <p:spPr>
          <a:xfrm>
            <a:off x="295233" y="984759"/>
            <a:ext cx="2053719"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ＭＳ Ｐゴシック"/>
                <a:ea typeface="ＭＳ Ｐゴシック"/>
                <a:cs typeface="ＭＳ Ｐゴシック"/>
              </a:rPr>
              <a:t>メインフレーム</a:t>
            </a:r>
            <a:endParaRPr kumimoji="1" lang="ja-JP" altLang="en-US" sz="1600" dirty="0">
              <a:solidFill>
                <a:srgbClr val="FFFFFF"/>
              </a:solidFill>
              <a:latin typeface="ＭＳ Ｐゴシック"/>
              <a:ea typeface="ＭＳ Ｐゴシック"/>
              <a:cs typeface="ＭＳ Ｐゴシック"/>
            </a:endParaRPr>
          </a:p>
        </p:txBody>
      </p:sp>
      <p:sp>
        <p:nvSpPr>
          <p:cNvPr id="4" name="正方形/長方形 3"/>
          <p:cNvSpPr/>
          <p:nvPr/>
        </p:nvSpPr>
        <p:spPr>
          <a:xfrm>
            <a:off x="2431714" y="984759"/>
            <a:ext cx="2053719"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ＭＳ Ｐゴシック"/>
                <a:ea typeface="ＭＳ Ｐゴシック"/>
                <a:cs typeface="ＭＳ Ｐゴシック"/>
              </a:rPr>
              <a:t>クライアントサーバー</a:t>
            </a:r>
            <a:endParaRPr kumimoji="1" lang="ja-JP" altLang="en-US" sz="1600" dirty="0">
              <a:solidFill>
                <a:srgbClr val="FFFFFF"/>
              </a:solidFill>
              <a:latin typeface="ＭＳ Ｐゴシック"/>
              <a:ea typeface="ＭＳ Ｐゴシック"/>
              <a:cs typeface="ＭＳ Ｐゴシック"/>
            </a:endParaRPr>
          </a:p>
        </p:txBody>
      </p:sp>
      <p:sp>
        <p:nvSpPr>
          <p:cNvPr id="5" name="正方形/長方形 4"/>
          <p:cNvSpPr/>
          <p:nvPr/>
        </p:nvSpPr>
        <p:spPr>
          <a:xfrm>
            <a:off x="4568195" y="984759"/>
            <a:ext cx="2053719"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ＭＳ Ｐゴシック"/>
                <a:ea typeface="ＭＳ Ｐゴシック"/>
                <a:cs typeface="ＭＳ Ｐゴシック"/>
              </a:rPr>
              <a:t>クラウド</a:t>
            </a:r>
            <a:endParaRPr kumimoji="1" lang="ja-JP" altLang="en-US" sz="1600" dirty="0">
              <a:solidFill>
                <a:srgbClr val="FFFFFF"/>
              </a:solidFill>
              <a:latin typeface="ＭＳ Ｐゴシック"/>
              <a:ea typeface="ＭＳ Ｐゴシック"/>
              <a:cs typeface="ＭＳ Ｐゴシック"/>
            </a:endParaRPr>
          </a:p>
        </p:txBody>
      </p:sp>
      <p:sp>
        <p:nvSpPr>
          <p:cNvPr id="134" name="正方形/長方形 133"/>
          <p:cNvSpPr/>
          <p:nvPr/>
        </p:nvSpPr>
        <p:spPr>
          <a:xfrm>
            <a:off x="6704676" y="984759"/>
            <a:ext cx="2053719" cy="513708"/>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a:solidFill>
                  <a:srgbClr val="FFFFFF"/>
                </a:solidFill>
                <a:latin typeface="ＭＳ Ｐゴシック"/>
                <a:ea typeface="ＭＳ Ｐゴシック"/>
                <a:cs typeface="ＭＳ Ｐゴシック"/>
              </a:rPr>
              <a:t>IoT</a:t>
            </a:r>
            <a:endParaRPr kumimoji="1" lang="ja-JP" altLang="en-US" sz="1600" dirty="0">
              <a:solidFill>
                <a:srgbClr val="FFFFFF"/>
              </a:solidFill>
              <a:latin typeface="ＭＳ Ｐゴシック"/>
              <a:ea typeface="ＭＳ Ｐゴシック"/>
              <a:cs typeface="ＭＳ Ｐゴシック"/>
            </a:endParaRPr>
          </a:p>
        </p:txBody>
      </p:sp>
      <p:sp>
        <p:nvSpPr>
          <p:cNvPr id="34" name="二等辺三角形 33"/>
          <p:cNvSpPr/>
          <p:nvPr/>
        </p:nvSpPr>
        <p:spPr>
          <a:xfrm>
            <a:off x="2269787" y="1664445"/>
            <a:ext cx="239949" cy="158122"/>
          </a:xfrm>
          <a:prstGeom prst="triangl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二等辺三角形 179"/>
          <p:cNvSpPr/>
          <p:nvPr/>
        </p:nvSpPr>
        <p:spPr>
          <a:xfrm>
            <a:off x="4404631" y="1668434"/>
            <a:ext cx="239949" cy="158122"/>
          </a:xfrm>
          <a:prstGeom prst="triangl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二等辺三角形 180"/>
          <p:cNvSpPr/>
          <p:nvPr/>
        </p:nvSpPr>
        <p:spPr>
          <a:xfrm>
            <a:off x="6539475" y="1662272"/>
            <a:ext cx="239949" cy="158122"/>
          </a:xfrm>
          <a:prstGeom prst="triangle">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2219046" y="1783844"/>
            <a:ext cx="346570" cy="276999"/>
          </a:xfrm>
          <a:prstGeom prst="rect">
            <a:avLst/>
          </a:prstGeom>
          <a:noFill/>
        </p:spPr>
        <p:txBody>
          <a:bodyPr wrap="none" rtlCol="0">
            <a:spAutoFit/>
          </a:bodyPr>
          <a:lstStyle/>
          <a:p>
            <a:pPr algn="ctr"/>
            <a:r>
              <a:rPr kumimoji="1" lang="en-US" altLang="ja-JP" sz="1200">
                <a:solidFill>
                  <a:srgbClr val="FF0000"/>
                </a:solidFill>
              </a:rPr>
              <a:t>PC</a:t>
            </a:r>
            <a:endParaRPr kumimoji="1" lang="ja-JP" altLang="en-US" sz="1200" dirty="0">
              <a:solidFill>
                <a:srgbClr val="FF0000"/>
              </a:solidFill>
            </a:endParaRPr>
          </a:p>
        </p:txBody>
      </p:sp>
      <p:sp>
        <p:nvSpPr>
          <p:cNvPr id="182" name="テキスト ボックス 181"/>
          <p:cNvSpPr txBox="1"/>
          <p:nvPr/>
        </p:nvSpPr>
        <p:spPr>
          <a:xfrm>
            <a:off x="4025727" y="1782653"/>
            <a:ext cx="990977" cy="276999"/>
          </a:xfrm>
          <a:prstGeom prst="rect">
            <a:avLst/>
          </a:prstGeom>
          <a:noFill/>
        </p:spPr>
        <p:txBody>
          <a:bodyPr wrap="none" rtlCol="0">
            <a:spAutoFit/>
          </a:bodyPr>
          <a:lstStyle/>
          <a:p>
            <a:pPr algn="ctr"/>
            <a:r>
              <a:rPr kumimoji="1" lang="en-US" altLang="ja-JP" sz="1200">
                <a:solidFill>
                  <a:srgbClr val="FF0000"/>
                </a:solidFill>
              </a:rPr>
              <a:t>Smart Phone</a:t>
            </a:r>
            <a:endParaRPr kumimoji="1" lang="ja-JP" altLang="en-US" sz="1200" dirty="0">
              <a:solidFill>
                <a:srgbClr val="FF0000"/>
              </a:solidFill>
            </a:endParaRPr>
          </a:p>
        </p:txBody>
      </p:sp>
      <p:sp>
        <p:nvSpPr>
          <p:cNvPr id="183" name="テキスト ボックス 182"/>
          <p:cNvSpPr txBox="1"/>
          <p:nvPr/>
        </p:nvSpPr>
        <p:spPr>
          <a:xfrm>
            <a:off x="6466764" y="1780159"/>
            <a:ext cx="380233" cy="276999"/>
          </a:xfrm>
          <a:prstGeom prst="rect">
            <a:avLst/>
          </a:prstGeom>
          <a:noFill/>
        </p:spPr>
        <p:txBody>
          <a:bodyPr wrap="none" rtlCol="0">
            <a:spAutoFit/>
          </a:bodyPr>
          <a:lstStyle/>
          <a:p>
            <a:pPr algn="ctr"/>
            <a:r>
              <a:rPr kumimoji="1" lang="en-US" altLang="ja-JP" sz="1200">
                <a:solidFill>
                  <a:srgbClr val="FF0000"/>
                </a:solidFill>
              </a:rPr>
              <a:t>IoT</a:t>
            </a:r>
            <a:endParaRPr kumimoji="1" lang="ja-JP" altLang="en-US" sz="1200" dirty="0">
              <a:solidFill>
                <a:srgbClr val="FF0000"/>
              </a:solidFill>
            </a:endParaRPr>
          </a:p>
        </p:txBody>
      </p:sp>
      <p:sp>
        <p:nvSpPr>
          <p:cNvPr id="184" name="テキスト ボックス 183"/>
          <p:cNvSpPr txBox="1"/>
          <p:nvPr/>
        </p:nvSpPr>
        <p:spPr>
          <a:xfrm>
            <a:off x="7398537" y="1436415"/>
            <a:ext cx="778034" cy="307777"/>
          </a:xfrm>
          <a:prstGeom prst="rect">
            <a:avLst/>
          </a:prstGeom>
          <a:noFill/>
        </p:spPr>
        <p:txBody>
          <a:bodyPr wrap="none" rtlCol="0">
            <a:spAutoFit/>
          </a:bodyPr>
          <a:lstStyle/>
          <a:p>
            <a:pPr algn="ctr"/>
            <a:r>
              <a:rPr kumimoji="1" lang="en-US" altLang="ja-JP" sz="1400">
                <a:solidFill>
                  <a:schemeClr val="bg1"/>
                </a:solidFill>
              </a:rPr>
              <a:t>Internet</a:t>
            </a:r>
            <a:endParaRPr kumimoji="1" lang="ja-JP" altLang="en-US" sz="1400" dirty="0">
              <a:solidFill>
                <a:schemeClr val="bg1"/>
              </a:solidFill>
            </a:endParaRPr>
          </a:p>
        </p:txBody>
      </p:sp>
      <p:sp>
        <p:nvSpPr>
          <p:cNvPr id="185" name="テキスト ボックス 184"/>
          <p:cNvSpPr txBox="1"/>
          <p:nvPr/>
        </p:nvSpPr>
        <p:spPr>
          <a:xfrm>
            <a:off x="1215581" y="713254"/>
            <a:ext cx="498856" cy="276999"/>
          </a:xfrm>
          <a:prstGeom prst="rect">
            <a:avLst/>
          </a:prstGeom>
          <a:noFill/>
        </p:spPr>
        <p:txBody>
          <a:bodyPr wrap="none" rtlCol="0">
            <a:spAutoFit/>
          </a:bodyPr>
          <a:lstStyle/>
          <a:p>
            <a:pPr algn="ctr"/>
            <a:r>
              <a:rPr kumimoji="1" lang="en-US" altLang="ja-JP" sz="1200">
                <a:solidFill>
                  <a:schemeClr val="accent1"/>
                </a:solidFill>
              </a:rPr>
              <a:t>1980</a:t>
            </a:r>
            <a:endParaRPr kumimoji="1" lang="ja-JP" altLang="en-US" sz="1200" dirty="0">
              <a:solidFill>
                <a:schemeClr val="accent1"/>
              </a:solidFill>
            </a:endParaRPr>
          </a:p>
        </p:txBody>
      </p:sp>
      <p:sp>
        <p:nvSpPr>
          <p:cNvPr id="186" name="テキスト ボックス 185"/>
          <p:cNvSpPr txBox="1"/>
          <p:nvPr/>
        </p:nvSpPr>
        <p:spPr>
          <a:xfrm>
            <a:off x="3778530" y="715316"/>
            <a:ext cx="498856" cy="276999"/>
          </a:xfrm>
          <a:prstGeom prst="rect">
            <a:avLst/>
          </a:prstGeom>
          <a:noFill/>
        </p:spPr>
        <p:txBody>
          <a:bodyPr wrap="none" rtlCol="0">
            <a:spAutoFit/>
          </a:bodyPr>
          <a:lstStyle/>
          <a:p>
            <a:pPr algn="ctr"/>
            <a:r>
              <a:rPr kumimoji="1" lang="en-US" altLang="ja-JP" sz="1200">
                <a:solidFill>
                  <a:schemeClr val="accent1"/>
                </a:solidFill>
              </a:rPr>
              <a:t>2000</a:t>
            </a:r>
            <a:endParaRPr kumimoji="1" lang="ja-JP" altLang="en-US" sz="1200" dirty="0">
              <a:solidFill>
                <a:schemeClr val="accent1"/>
              </a:solidFill>
            </a:endParaRPr>
          </a:p>
        </p:txBody>
      </p:sp>
      <p:sp>
        <p:nvSpPr>
          <p:cNvPr id="187" name="テキスト ボックス 186"/>
          <p:cNvSpPr txBox="1"/>
          <p:nvPr/>
        </p:nvSpPr>
        <p:spPr>
          <a:xfrm>
            <a:off x="6909165" y="723974"/>
            <a:ext cx="498856" cy="276999"/>
          </a:xfrm>
          <a:prstGeom prst="rect">
            <a:avLst/>
          </a:prstGeom>
          <a:noFill/>
        </p:spPr>
        <p:txBody>
          <a:bodyPr wrap="none" rtlCol="0">
            <a:spAutoFit/>
          </a:bodyPr>
          <a:lstStyle/>
          <a:p>
            <a:pPr algn="ctr"/>
            <a:r>
              <a:rPr kumimoji="1" lang="en-US" altLang="ja-JP" sz="1200">
                <a:solidFill>
                  <a:schemeClr val="accent1"/>
                </a:solidFill>
              </a:rPr>
              <a:t>2020</a:t>
            </a:r>
            <a:endParaRPr kumimoji="1" lang="ja-JP" altLang="en-US" sz="1200" dirty="0">
              <a:solidFill>
                <a:schemeClr val="accent1"/>
              </a:solidFill>
            </a:endParaRPr>
          </a:p>
        </p:txBody>
      </p:sp>
      <p:grpSp>
        <p:nvGrpSpPr>
          <p:cNvPr id="22" name="グループ化 21"/>
          <p:cNvGrpSpPr/>
          <p:nvPr/>
        </p:nvGrpSpPr>
        <p:grpSpPr>
          <a:xfrm>
            <a:off x="839612" y="2105445"/>
            <a:ext cx="971740" cy="1091735"/>
            <a:chOff x="839612" y="2105445"/>
            <a:chExt cx="971740" cy="1091735"/>
          </a:xfrm>
        </p:grpSpPr>
        <p:grpSp>
          <p:nvGrpSpPr>
            <p:cNvPr id="19" name="グループ化 18"/>
            <p:cNvGrpSpPr/>
            <p:nvPr/>
          </p:nvGrpSpPr>
          <p:grpSpPr>
            <a:xfrm>
              <a:off x="873451" y="2105445"/>
              <a:ext cx="898399" cy="487268"/>
              <a:chOff x="914400" y="2126750"/>
              <a:chExt cx="1818525" cy="986320"/>
            </a:xfrm>
          </p:grpSpPr>
          <p:sp>
            <p:nvSpPr>
              <p:cNvPr id="6" name="正方形/長方形 5"/>
              <p:cNvSpPr/>
              <p:nvPr/>
            </p:nvSpPr>
            <p:spPr>
              <a:xfrm>
                <a:off x="914400"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 name="直線コネクタ 7"/>
              <p:cNvCxnSpPr/>
              <p:nvPr/>
            </p:nvCxnSpPr>
            <p:spPr>
              <a:xfrm>
                <a:off x="1027416"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1027416"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27416"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1520575" y="2126751"/>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コネクタ 12"/>
              <p:cNvCxnSpPr/>
              <p:nvPr/>
            </p:nvCxnSpPr>
            <p:spPr>
              <a:xfrm>
                <a:off x="1633591" y="229892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1633591" y="2447117"/>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1633591" y="2574610"/>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2126750" y="2126750"/>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楕円 16"/>
              <p:cNvSpPr/>
              <p:nvPr/>
            </p:nvSpPr>
            <p:spPr>
              <a:xfrm>
                <a:off x="2229491" y="2340949"/>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楕円 17"/>
              <p:cNvSpPr/>
              <p:nvPr/>
            </p:nvSpPr>
            <p:spPr>
              <a:xfrm>
                <a:off x="2482920" y="2341884"/>
                <a:ext cx="188360" cy="188360"/>
              </a:xfrm>
              <a:prstGeom prst="ellipse">
                <a:avLst/>
              </a:prstGeom>
              <a:no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35" name="直線コネクタ 34"/>
            <p:cNvCxnSpPr>
              <a:cxnSpLocks/>
              <a:stCxn id="12" idx="2"/>
              <a:endCxn id="49" idx="0"/>
            </p:cNvCxnSpPr>
            <p:nvPr/>
          </p:nvCxnSpPr>
          <p:spPr>
            <a:xfrm flipH="1">
              <a:off x="945974" y="2592713"/>
              <a:ext cx="376676" cy="391744"/>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a:cxnSpLocks/>
              <a:stCxn id="12" idx="2"/>
              <a:endCxn id="258" idx="0"/>
            </p:cNvCxnSpPr>
            <p:nvPr/>
          </p:nvCxnSpPr>
          <p:spPr>
            <a:xfrm flipH="1">
              <a:off x="1189600" y="2592713"/>
              <a:ext cx="133050" cy="390460"/>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a:cxnSpLocks/>
              <a:stCxn id="12" idx="2"/>
              <a:endCxn id="259" idx="0"/>
            </p:cNvCxnSpPr>
            <p:nvPr/>
          </p:nvCxnSpPr>
          <p:spPr>
            <a:xfrm>
              <a:off x="1322650" y="2592713"/>
              <a:ext cx="128064" cy="390333"/>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a:cxnSpLocks/>
              <a:stCxn id="12" idx="2"/>
              <a:endCxn id="260" idx="0"/>
            </p:cNvCxnSpPr>
            <p:nvPr/>
          </p:nvCxnSpPr>
          <p:spPr>
            <a:xfrm>
              <a:off x="1322650" y="2592713"/>
              <a:ext cx="382341" cy="390332"/>
            </a:xfrm>
            <a:prstGeom prst="line">
              <a:avLst/>
            </a:prstGeom>
            <a:ln w="12700" cap="rnd">
              <a:solidFill>
                <a:srgbClr val="33ACBD"/>
              </a:solidFill>
            </a:ln>
            <a:effectLst/>
          </p:spPr>
          <p:style>
            <a:lnRef idx="2">
              <a:schemeClr val="accent1"/>
            </a:lnRef>
            <a:fillRef idx="0">
              <a:schemeClr val="accent1"/>
            </a:fillRef>
            <a:effectRef idx="1">
              <a:schemeClr val="accent1"/>
            </a:effectRef>
            <a:fontRef idx="minor">
              <a:schemeClr val="tx1"/>
            </a:fontRef>
          </p:style>
        </p:cxnSp>
        <p:pic>
          <p:nvPicPr>
            <p:cNvPr id="49" name="グラフィックス 48"/>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39612" y="2984457"/>
              <a:ext cx="212723" cy="212723"/>
            </a:xfrm>
            <a:prstGeom prst="rect">
              <a:avLst/>
            </a:prstGeom>
          </p:spPr>
        </p:pic>
        <p:pic>
          <p:nvPicPr>
            <p:cNvPr id="258" name="グラフィックス 257"/>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83238" y="2983173"/>
              <a:ext cx="212723" cy="212723"/>
            </a:xfrm>
            <a:prstGeom prst="rect">
              <a:avLst/>
            </a:prstGeom>
          </p:spPr>
        </p:pic>
        <p:pic>
          <p:nvPicPr>
            <p:cNvPr id="259" name="グラフィックス 258"/>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344352" y="2983046"/>
              <a:ext cx="212723" cy="212723"/>
            </a:xfrm>
            <a:prstGeom prst="rect">
              <a:avLst/>
            </a:prstGeom>
          </p:spPr>
        </p:pic>
        <p:pic>
          <p:nvPicPr>
            <p:cNvPr id="260" name="グラフィックス 259"/>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598629" y="2983045"/>
              <a:ext cx="212723" cy="212723"/>
            </a:xfrm>
            <a:prstGeom prst="rect">
              <a:avLst/>
            </a:prstGeom>
          </p:spPr>
        </p:pic>
      </p:grpSp>
      <p:grpSp>
        <p:nvGrpSpPr>
          <p:cNvPr id="23" name="グループ化 22"/>
          <p:cNvGrpSpPr/>
          <p:nvPr/>
        </p:nvGrpSpPr>
        <p:grpSpPr>
          <a:xfrm>
            <a:off x="2910992" y="2230540"/>
            <a:ext cx="1100458" cy="943549"/>
            <a:chOff x="2910992" y="2230540"/>
            <a:chExt cx="1100458" cy="943549"/>
          </a:xfrm>
        </p:grpSpPr>
        <p:cxnSp>
          <p:nvCxnSpPr>
            <p:cNvPr id="87" name="コネクタ: カギ線 86"/>
            <p:cNvCxnSpPr>
              <a:cxnSpLocks/>
              <a:stCxn id="62" idx="2"/>
              <a:endCxn id="46" idx="0"/>
            </p:cNvCxnSpPr>
            <p:nvPr/>
          </p:nvCxnSpPr>
          <p:spPr>
            <a:xfrm rot="5400000">
              <a:off x="3088311" y="2542838"/>
              <a:ext cx="323937" cy="418582"/>
            </a:xfrm>
            <a:prstGeom prst="bentConnector3">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8" name="コネクタ: カギ線 87"/>
            <p:cNvCxnSpPr>
              <a:cxnSpLocks/>
              <a:stCxn id="62" idx="2"/>
              <a:endCxn id="261" idx="0"/>
            </p:cNvCxnSpPr>
            <p:nvPr/>
          </p:nvCxnSpPr>
          <p:spPr>
            <a:xfrm rot="5400000">
              <a:off x="3230326" y="2683219"/>
              <a:ext cx="322302" cy="136187"/>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89" name="コネクタ: カギ線 88"/>
            <p:cNvCxnSpPr>
              <a:cxnSpLocks/>
              <a:stCxn id="62" idx="2"/>
              <a:endCxn id="262" idx="0"/>
            </p:cNvCxnSpPr>
            <p:nvPr/>
          </p:nvCxnSpPr>
          <p:spPr>
            <a:xfrm rot="16200000" flipH="1">
              <a:off x="3369783" y="2679947"/>
              <a:ext cx="322302" cy="142729"/>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90" name="コネクタ: カギ線 89"/>
            <p:cNvCxnSpPr>
              <a:cxnSpLocks/>
              <a:stCxn id="62" idx="2"/>
              <a:endCxn id="263" idx="0"/>
            </p:cNvCxnSpPr>
            <p:nvPr/>
          </p:nvCxnSpPr>
          <p:spPr>
            <a:xfrm rot="16200000" flipH="1">
              <a:off x="3509361" y="2540369"/>
              <a:ext cx="322302" cy="421885"/>
            </a:xfrm>
            <a:prstGeom prst="bentConnector3">
              <a:avLst>
                <a:gd name="adj1" fmla="val 50000"/>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164" name="グループ化 163"/>
            <p:cNvGrpSpPr/>
            <p:nvPr/>
          </p:nvGrpSpPr>
          <p:grpSpPr>
            <a:xfrm>
              <a:off x="3128044" y="2230540"/>
              <a:ext cx="661057" cy="360558"/>
              <a:chOff x="3675580" y="1766487"/>
              <a:chExt cx="1813055" cy="988888"/>
            </a:xfrm>
          </p:grpSpPr>
          <p:sp>
            <p:nvSpPr>
              <p:cNvPr id="58" name="正方形/長方形 57"/>
              <p:cNvSpPr/>
              <p:nvPr/>
            </p:nvSpPr>
            <p:spPr>
              <a:xfrm>
                <a:off x="3675580"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3788596"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p:nvPr/>
            </p:nvCxnSpPr>
            <p:spPr>
              <a:xfrm>
                <a:off x="3788596"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3788596"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2" name="正方形/長方形 61"/>
              <p:cNvSpPr/>
              <p:nvPr/>
            </p:nvSpPr>
            <p:spPr>
              <a:xfrm>
                <a:off x="4281755" y="1766487"/>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4394771" y="193865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直線コネクタ 63"/>
              <p:cNvCxnSpPr/>
              <p:nvPr/>
            </p:nvCxnSpPr>
            <p:spPr>
              <a:xfrm>
                <a:off x="4394771" y="2086853"/>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4394771" y="2214346"/>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5" name="正方形/長方形 154"/>
              <p:cNvSpPr/>
              <p:nvPr/>
            </p:nvSpPr>
            <p:spPr>
              <a:xfrm>
                <a:off x="4882460" y="1769056"/>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6" name="直線コネクタ 155"/>
              <p:cNvCxnSpPr/>
              <p:nvPr/>
            </p:nvCxnSpPr>
            <p:spPr>
              <a:xfrm>
                <a:off x="4995476" y="194122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p:nvPr/>
            </p:nvCxnSpPr>
            <p:spPr>
              <a:xfrm>
                <a:off x="4995476" y="208942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8" name="直線コネクタ 157"/>
              <p:cNvCxnSpPr/>
              <p:nvPr/>
            </p:nvCxnSpPr>
            <p:spPr>
              <a:xfrm>
                <a:off x="4995476" y="2216915"/>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46" name="グラフィックス 45"/>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910992" y="2914098"/>
              <a:ext cx="259991" cy="259991"/>
            </a:xfrm>
            <a:prstGeom prst="rect">
              <a:avLst/>
            </a:prstGeom>
          </p:spPr>
        </p:pic>
        <p:pic>
          <p:nvPicPr>
            <p:cNvPr id="261" name="グラフィックス 260"/>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193387" y="2912463"/>
              <a:ext cx="259991" cy="259991"/>
            </a:xfrm>
            <a:prstGeom prst="rect">
              <a:avLst/>
            </a:prstGeom>
          </p:spPr>
        </p:pic>
        <p:pic>
          <p:nvPicPr>
            <p:cNvPr id="262" name="グラフィックス 261"/>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472303" y="2912463"/>
              <a:ext cx="259991" cy="259991"/>
            </a:xfrm>
            <a:prstGeom prst="rect">
              <a:avLst/>
            </a:prstGeom>
          </p:spPr>
        </p:pic>
        <p:pic>
          <p:nvPicPr>
            <p:cNvPr id="263" name="グラフィックス 262"/>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751459" y="2912463"/>
              <a:ext cx="259991" cy="259991"/>
            </a:xfrm>
            <a:prstGeom prst="rect">
              <a:avLst/>
            </a:prstGeom>
          </p:spPr>
        </p:pic>
      </p:grpSp>
      <p:grpSp>
        <p:nvGrpSpPr>
          <p:cNvPr id="24" name="グループ化 23"/>
          <p:cNvGrpSpPr/>
          <p:nvPr/>
        </p:nvGrpSpPr>
        <p:grpSpPr>
          <a:xfrm>
            <a:off x="4713447" y="2041354"/>
            <a:ext cx="1763216" cy="1407057"/>
            <a:chOff x="4713447" y="2041354"/>
            <a:chExt cx="1763216" cy="1407057"/>
          </a:xfrm>
        </p:grpSpPr>
        <p:cxnSp>
          <p:nvCxnSpPr>
            <p:cNvPr id="129" name="直線コネクタ 128"/>
            <p:cNvCxnSpPr>
              <a:cxnSpLocks/>
              <a:stCxn id="109" idx="2"/>
              <a:endCxn id="48" idx="0"/>
            </p:cNvCxnSpPr>
            <p:nvPr/>
          </p:nvCxnSpPr>
          <p:spPr>
            <a:xfrm flipH="1">
              <a:off x="5187043" y="2655040"/>
              <a:ext cx="349512" cy="40678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0" name="直線コネクタ 129"/>
            <p:cNvCxnSpPr>
              <a:cxnSpLocks/>
              <a:stCxn id="109" idx="2"/>
              <a:endCxn id="278" idx="0"/>
            </p:cNvCxnSpPr>
            <p:nvPr/>
          </p:nvCxnSpPr>
          <p:spPr>
            <a:xfrm>
              <a:off x="5536555" y="2655040"/>
              <a:ext cx="58500" cy="372199"/>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1" name="直線コネクタ 130"/>
            <p:cNvCxnSpPr>
              <a:cxnSpLocks/>
              <a:stCxn id="109" idx="2"/>
              <a:endCxn id="279" idx="0"/>
            </p:cNvCxnSpPr>
            <p:nvPr/>
          </p:nvCxnSpPr>
          <p:spPr>
            <a:xfrm>
              <a:off x="5536555" y="2655040"/>
              <a:ext cx="448401" cy="697904"/>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132" name="直線コネクタ 131"/>
            <p:cNvCxnSpPr>
              <a:cxnSpLocks/>
              <a:stCxn id="109" idx="2"/>
              <a:endCxn id="47" idx="0"/>
            </p:cNvCxnSpPr>
            <p:nvPr/>
          </p:nvCxnSpPr>
          <p:spPr>
            <a:xfrm>
              <a:off x="5536555" y="2655040"/>
              <a:ext cx="639230" cy="551270"/>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32" name="グループ化 31"/>
            <p:cNvGrpSpPr/>
            <p:nvPr/>
          </p:nvGrpSpPr>
          <p:grpSpPr>
            <a:xfrm>
              <a:off x="4713447" y="2041354"/>
              <a:ext cx="1763216" cy="749813"/>
              <a:chOff x="4520570" y="1793822"/>
              <a:chExt cx="1763216" cy="749813"/>
            </a:xfrm>
          </p:grpSpPr>
          <p:sp>
            <p:nvSpPr>
              <p:cNvPr id="142" name="雲 141"/>
              <p:cNvSpPr/>
              <p:nvPr/>
            </p:nvSpPr>
            <p:spPr>
              <a:xfrm>
                <a:off x="4520570" y="2103665"/>
                <a:ext cx="1763216" cy="439970"/>
              </a:xfrm>
              <a:prstGeom prst="cloud">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5" name="グループ化 164"/>
              <p:cNvGrpSpPr/>
              <p:nvPr/>
            </p:nvGrpSpPr>
            <p:grpSpPr>
              <a:xfrm>
                <a:off x="5046879" y="1793822"/>
                <a:ext cx="897600" cy="488987"/>
                <a:chOff x="6553201" y="1780452"/>
                <a:chExt cx="1816908" cy="989800"/>
              </a:xfrm>
            </p:grpSpPr>
            <p:sp>
              <p:nvSpPr>
                <p:cNvPr id="166" name="正方形/長方形 165"/>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8" name="直線コネクタ 167"/>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9" name="直線コネクタ 168"/>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0" name="正方形/長方形 169"/>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2" name="直線コネクタ 171"/>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6" name="直線コネクタ 175"/>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7" name="直線コネクタ 176"/>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3" name="グループ化 162"/>
              <p:cNvGrpSpPr/>
              <p:nvPr/>
            </p:nvGrpSpPr>
            <p:grpSpPr>
              <a:xfrm>
                <a:off x="4894479" y="1920240"/>
                <a:ext cx="897600" cy="487267"/>
                <a:chOff x="6553201" y="1783933"/>
                <a:chExt cx="1816908" cy="986319"/>
              </a:xfrm>
            </p:grpSpPr>
            <p:sp>
              <p:nvSpPr>
                <p:cNvPr id="105" name="正方形/長方形 104"/>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7" name="直線コネクタ 106"/>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8" name="直線コネクタ 107"/>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1" name="直線コネクタ 110"/>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2" name="直線コネクタ 111"/>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9" name="正方形/長方形 158"/>
                <p:cNvSpPr/>
                <p:nvPr/>
              </p:nvSpPr>
              <p:spPr>
                <a:xfrm>
                  <a:off x="7763935" y="1783933"/>
                  <a:ext cx="606174" cy="986317"/>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0" name="直線コネクタ 159"/>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1" name="直線コネクタ 160"/>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2" name="直線コネクタ 161"/>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pic>
          <p:nvPicPr>
            <p:cNvPr id="47" name="グラフィックス 46"/>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088711" y="3206310"/>
              <a:ext cx="174148" cy="174148"/>
            </a:xfrm>
            <a:prstGeom prst="rect">
              <a:avLst/>
            </a:prstGeom>
          </p:spPr>
        </p:pic>
        <p:pic>
          <p:nvPicPr>
            <p:cNvPr id="48" name="グラフィックス 47"/>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078497" y="3061825"/>
              <a:ext cx="217092" cy="217092"/>
            </a:xfrm>
            <a:prstGeom prst="rect">
              <a:avLst/>
            </a:prstGeom>
          </p:spPr>
        </p:pic>
        <p:pic>
          <p:nvPicPr>
            <p:cNvPr id="278" name="グラフィックス 277"/>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465059" y="3027239"/>
              <a:ext cx="259991" cy="259991"/>
            </a:xfrm>
            <a:prstGeom prst="rect">
              <a:avLst/>
            </a:prstGeom>
          </p:spPr>
        </p:pic>
        <p:pic>
          <p:nvPicPr>
            <p:cNvPr id="279" name="グラフィックス 278"/>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937222" y="3352944"/>
              <a:ext cx="95467" cy="95467"/>
            </a:xfrm>
            <a:prstGeom prst="rect">
              <a:avLst/>
            </a:prstGeom>
          </p:spPr>
        </p:pic>
      </p:grpSp>
      <p:grpSp>
        <p:nvGrpSpPr>
          <p:cNvPr id="25" name="グループ化 24"/>
          <p:cNvGrpSpPr/>
          <p:nvPr/>
        </p:nvGrpSpPr>
        <p:grpSpPr>
          <a:xfrm>
            <a:off x="6855483" y="2041354"/>
            <a:ext cx="1902912" cy="1972646"/>
            <a:chOff x="6855483" y="2041354"/>
            <a:chExt cx="1902912" cy="1972646"/>
          </a:xfrm>
        </p:grpSpPr>
        <p:grpSp>
          <p:nvGrpSpPr>
            <p:cNvPr id="252" name="グループ化 251"/>
            <p:cNvGrpSpPr/>
            <p:nvPr/>
          </p:nvGrpSpPr>
          <p:grpSpPr>
            <a:xfrm>
              <a:off x="6858976" y="3719013"/>
              <a:ext cx="357471" cy="203263"/>
              <a:chOff x="7218938" y="3988791"/>
              <a:chExt cx="357471" cy="203263"/>
            </a:xfrm>
          </p:grpSpPr>
          <p:sp>
            <p:nvSpPr>
              <p:cNvPr id="248" name="正方形/長方形 247"/>
              <p:cNvSpPr/>
              <p:nvPr/>
            </p:nvSpPr>
            <p:spPr>
              <a:xfrm>
                <a:off x="7218938" y="4070459"/>
                <a:ext cx="357471" cy="121595"/>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9" name="直角三角形 248"/>
              <p:cNvSpPr/>
              <p:nvPr/>
            </p:nvSpPr>
            <p:spPr>
              <a:xfrm>
                <a:off x="7218938" y="399156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0" name="直角三角形 249"/>
              <p:cNvSpPr/>
              <p:nvPr/>
            </p:nvSpPr>
            <p:spPr>
              <a:xfrm>
                <a:off x="7337256" y="399239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直角三角形 250"/>
              <p:cNvSpPr/>
              <p:nvPr/>
            </p:nvSpPr>
            <p:spPr>
              <a:xfrm>
                <a:off x="7452787" y="3988791"/>
                <a:ext cx="123622" cy="84438"/>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1" name="グラフィックス 40"/>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909003" y="3637864"/>
              <a:ext cx="376136" cy="376136"/>
            </a:xfrm>
            <a:prstGeom prst="rect">
              <a:avLst/>
            </a:prstGeom>
          </p:spPr>
        </p:pic>
        <p:pic>
          <p:nvPicPr>
            <p:cNvPr id="43" name="グラフィックス 42"/>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953084" y="3303624"/>
              <a:ext cx="384525" cy="384525"/>
            </a:xfrm>
            <a:prstGeom prst="rect">
              <a:avLst/>
            </a:prstGeom>
          </p:spPr>
        </p:pic>
        <p:pic>
          <p:nvPicPr>
            <p:cNvPr id="44" name="グラフィックス 43"/>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7342594" y="3619504"/>
              <a:ext cx="394496" cy="394496"/>
            </a:xfrm>
            <a:prstGeom prst="rect">
              <a:avLst/>
            </a:prstGeom>
          </p:spPr>
        </p:pic>
        <p:pic>
          <p:nvPicPr>
            <p:cNvPr id="45" name="グラフィックス 44"/>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380488" y="3672417"/>
              <a:ext cx="292667" cy="292667"/>
            </a:xfrm>
            <a:prstGeom prst="rect">
              <a:avLst/>
            </a:prstGeom>
          </p:spPr>
        </p:pic>
        <p:cxnSp>
          <p:nvCxnSpPr>
            <p:cNvPr id="288" name="直線コネクタ 287"/>
            <p:cNvCxnSpPr>
              <a:cxnSpLocks/>
              <a:stCxn id="300" idx="2"/>
              <a:endCxn id="321" idx="0"/>
            </p:cNvCxnSpPr>
            <p:nvPr/>
          </p:nvCxnSpPr>
          <p:spPr>
            <a:xfrm flipH="1">
              <a:off x="7329079" y="2655040"/>
              <a:ext cx="349512" cy="40678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89" name="直線コネクタ 288"/>
            <p:cNvCxnSpPr>
              <a:cxnSpLocks/>
              <a:stCxn id="300" idx="2"/>
              <a:endCxn id="322" idx="0"/>
            </p:cNvCxnSpPr>
            <p:nvPr/>
          </p:nvCxnSpPr>
          <p:spPr>
            <a:xfrm>
              <a:off x="7678591" y="2655040"/>
              <a:ext cx="58500" cy="372199"/>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90" name="直線コネクタ 289"/>
            <p:cNvCxnSpPr>
              <a:cxnSpLocks/>
              <a:stCxn id="300" idx="2"/>
              <a:endCxn id="323" idx="0"/>
            </p:cNvCxnSpPr>
            <p:nvPr/>
          </p:nvCxnSpPr>
          <p:spPr>
            <a:xfrm>
              <a:off x="7678591" y="2655040"/>
              <a:ext cx="440756" cy="689352"/>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cxnSp>
          <p:nvCxnSpPr>
            <p:cNvPr id="291" name="直線コネクタ 290"/>
            <p:cNvCxnSpPr>
              <a:cxnSpLocks/>
              <a:stCxn id="300" idx="2"/>
              <a:endCxn id="320" idx="0"/>
            </p:cNvCxnSpPr>
            <p:nvPr/>
          </p:nvCxnSpPr>
          <p:spPr>
            <a:xfrm>
              <a:off x="7678591" y="2655040"/>
              <a:ext cx="660529" cy="546415"/>
            </a:xfrm>
            <a:prstGeom prst="line">
              <a:avLst/>
            </a:prstGeom>
            <a:ln w="19050" cap="rnd">
              <a:solidFill>
                <a:srgbClr val="33ACBD"/>
              </a:solidFill>
            </a:ln>
            <a:effectLst/>
          </p:spPr>
          <p:style>
            <a:lnRef idx="2">
              <a:schemeClr val="accent1"/>
            </a:lnRef>
            <a:fillRef idx="0">
              <a:schemeClr val="accent1"/>
            </a:fillRef>
            <a:effectRef idx="1">
              <a:schemeClr val="accent1"/>
            </a:effectRef>
            <a:fontRef idx="minor">
              <a:schemeClr val="tx1"/>
            </a:fontRef>
          </p:style>
        </p:cxnSp>
        <p:grpSp>
          <p:nvGrpSpPr>
            <p:cNvPr id="292" name="グループ化 291"/>
            <p:cNvGrpSpPr/>
            <p:nvPr/>
          </p:nvGrpSpPr>
          <p:grpSpPr>
            <a:xfrm>
              <a:off x="6855483" y="2041354"/>
              <a:ext cx="1763216" cy="749813"/>
              <a:chOff x="4520570" y="1793822"/>
              <a:chExt cx="1763216" cy="749813"/>
            </a:xfrm>
          </p:grpSpPr>
          <p:sp>
            <p:nvSpPr>
              <p:cNvPr id="293" name="雲 292"/>
              <p:cNvSpPr/>
              <p:nvPr/>
            </p:nvSpPr>
            <p:spPr>
              <a:xfrm>
                <a:off x="4520570" y="2103665"/>
                <a:ext cx="1763216" cy="439970"/>
              </a:xfrm>
              <a:prstGeom prst="cloud">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4" name="グループ化 293"/>
              <p:cNvGrpSpPr/>
              <p:nvPr/>
            </p:nvGrpSpPr>
            <p:grpSpPr>
              <a:xfrm>
                <a:off x="5046879" y="1793822"/>
                <a:ext cx="897600" cy="488987"/>
                <a:chOff x="6553201" y="1780452"/>
                <a:chExt cx="1816908" cy="989800"/>
              </a:xfrm>
            </p:grpSpPr>
            <p:sp>
              <p:nvSpPr>
                <p:cNvPr id="308" name="正方形/長方形 307"/>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0" name="直線コネクタ 309"/>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1" name="直線コネクタ 310"/>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2" name="正方形/長方形 311"/>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4" name="直線コネクタ 313"/>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5" name="直線コネクタ 314"/>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6" name="正方形/長方形 315"/>
                <p:cNvSpPr/>
                <p:nvPr/>
              </p:nvSpPr>
              <p:spPr>
                <a:xfrm>
                  <a:off x="7763934" y="1780452"/>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8" name="直線コネクタ 317"/>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9" name="直線コネクタ 318"/>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5" name="グループ化 294"/>
              <p:cNvGrpSpPr/>
              <p:nvPr/>
            </p:nvGrpSpPr>
            <p:grpSpPr>
              <a:xfrm>
                <a:off x="4894479" y="1920239"/>
                <a:ext cx="897600" cy="487268"/>
                <a:chOff x="6553201" y="1783931"/>
                <a:chExt cx="1816908" cy="986321"/>
              </a:xfrm>
            </p:grpSpPr>
            <p:sp>
              <p:nvSpPr>
                <p:cNvPr id="296" name="正方形/長方形 295"/>
                <p:cNvSpPr/>
                <p:nvPr/>
              </p:nvSpPr>
              <p:spPr>
                <a:xfrm>
                  <a:off x="6553201"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666217"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8" name="直線コネクタ 297"/>
                <p:cNvCxnSpPr/>
                <p:nvPr/>
              </p:nvCxnSpPr>
              <p:spPr>
                <a:xfrm>
                  <a:off x="6666217"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9" name="直線コネクタ 298"/>
                <p:cNvCxnSpPr/>
                <p:nvPr/>
              </p:nvCxnSpPr>
              <p:spPr>
                <a:xfrm>
                  <a:off x="6666217"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0" name="正方形/長方形 299"/>
                <p:cNvSpPr/>
                <p:nvPr/>
              </p:nvSpPr>
              <p:spPr>
                <a:xfrm>
                  <a:off x="7159376" y="1783933"/>
                  <a:ext cx="606175"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7272392" y="195610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2" name="直線コネクタ 301"/>
                <p:cNvCxnSpPr/>
                <p:nvPr/>
              </p:nvCxnSpPr>
              <p:spPr>
                <a:xfrm>
                  <a:off x="7272392" y="2104299"/>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3" name="直線コネクタ 302"/>
                <p:cNvCxnSpPr/>
                <p:nvPr/>
              </p:nvCxnSpPr>
              <p:spPr>
                <a:xfrm>
                  <a:off x="7272392" y="2231792"/>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4" name="正方形/長方形 303"/>
                <p:cNvSpPr/>
                <p:nvPr/>
              </p:nvSpPr>
              <p:spPr>
                <a:xfrm>
                  <a:off x="7763935" y="1783931"/>
                  <a:ext cx="606174" cy="986319"/>
                </a:xfrm>
                <a:prstGeom prst="rect">
                  <a:avLst/>
                </a:prstGeom>
                <a:solidFill>
                  <a:srgbClr val="33ACBD"/>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7876950" y="195262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6" name="直線コネクタ 305"/>
                <p:cNvCxnSpPr/>
                <p:nvPr/>
              </p:nvCxnSpPr>
              <p:spPr>
                <a:xfrm>
                  <a:off x="7876950" y="2100818"/>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7" name="直線コネクタ 306"/>
                <p:cNvCxnSpPr/>
                <p:nvPr/>
              </p:nvCxnSpPr>
              <p:spPr>
                <a:xfrm>
                  <a:off x="7876950" y="2228311"/>
                  <a:ext cx="39041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grpSp>
        <p:pic>
          <p:nvPicPr>
            <p:cNvPr id="320" name="グラフィックス 319"/>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2046" y="3201455"/>
              <a:ext cx="174148" cy="174148"/>
            </a:xfrm>
            <a:prstGeom prst="rect">
              <a:avLst/>
            </a:prstGeom>
          </p:spPr>
        </p:pic>
        <p:pic>
          <p:nvPicPr>
            <p:cNvPr id="321" name="グラフィックス 320"/>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220533" y="3061825"/>
              <a:ext cx="217092" cy="217092"/>
            </a:xfrm>
            <a:prstGeom prst="rect">
              <a:avLst/>
            </a:prstGeom>
          </p:spPr>
        </p:pic>
        <p:pic>
          <p:nvPicPr>
            <p:cNvPr id="322" name="グラフィックス 321"/>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607095" y="3027239"/>
              <a:ext cx="259991" cy="259991"/>
            </a:xfrm>
            <a:prstGeom prst="rect">
              <a:avLst/>
            </a:prstGeom>
          </p:spPr>
        </p:pic>
        <p:pic>
          <p:nvPicPr>
            <p:cNvPr id="323" name="グラフィックス 322"/>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071613" y="3344392"/>
              <a:ext cx="95467" cy="95467"/>
            </a:xfrm>
            <a:prstGeom prst="rect">
              <a:avLst/>
            </a:prstGeom>
          </p:spPr>
        </p:pic>
        <p:pic>
          <p:nvPicPr>
            <p:cNvPr id="67" name="グラフィックス 66"/>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7596693" y="3361758"/>
              <a:ext cx="298114" cy="298114"/>
            </a:xfrm>
            <a:prstGeom prst="rect">
              <a:avLst/>
            </a:prstGeom>
          </p:spPr>
        </p:pic>
        <p:pic>
          <p:nvPicPr>
            <p:cNvPr id="68" name="グラフィックス 67"/>
            <p:cNvPicPr>
              <a:picLocks noChangeAspect="1"/>
            </p:cNvPicPr>
            <p:nvPr/>
          </p:nvPicPr>
          <p:blipFill>
            <a:blip r:embed="rId21">
              <a:extLst>
                <a:ext uri="{96DAC541-7B7A-43D3-8B79-37D633B846F1}">
                  <asvg:svgBlip xmlns="" xmlns:asvg="http://schemas.microsoft.com/office/drawing/2016/SVG/main" r:embed="rId22"/>
                </a:ext>
              </a:extLst>
            </a:blip>
            <a:stretch>
              <a:fillRect/>
            </a:stretch>
          </p:blipFill>
          <p:spPr>
            <a:xfrm>
              <a:off x="8523367" y="3399897"/>
              <a:ext cx="235028" cy="235028"/>
            </a:xfrm>
            <a:prstGeom prst="rect">
              <a:avLst/>
            </a:prstGeom>
          </p:spPr>
        </p:pic>
      </p:grpSp>
      <p:sp>
        <p:nvSpPr>
          <p:cNvPr id="7" name="矢印: 右 6"/>
          <p:cNvSpPr/>
          <p:nvPr/>
        </p:nvSpPr>
        <p:spPr>
          <a:xfrm>
            <a:off x="297670" y="6007714"/>
            <a:ext cx="8466280" cy="592787"/>
          </a:xfrm>
          <a:prstGeom prst="rightArrow">
            <a:avLst>
              <a:gd name="adj1" fmla="val 68523"/>
              <a:gd name="adj2" fmla="val 32095"/>
            </a:avLst>
          </a:prstGeom>
          <a:gradFill>
            <a:gsLst>
              <a:gs pos="0">
                <a:schemeClr val="accent2">
                  <a:lumMod val="40000"/>
                  <a:lumOff val="60000"/>
                </a:schemeClr>
              </a:gs>
              <a:gs pos="100000">
                <a:schemeClr val="accent2">
                  <a:lumMod val="7500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ＭＳ Ｐゴシック"/>
                <a:ea typeface="ＭＳ Ｐゴシック"/>
                <a:cs typeface="ＭＳ Ｐゴシック"/>
              </a:rPr>
              <a:t>少　</a:t>
            </a:r>
            <a:r>
              <a:rPr kumimoji="1" lang="en-US" altLang="ja-JP" sz="2000" dirty="0">
                <a:solidFill>
                  <a:srgbClr val="FFFFFF"/>
                </a:solidFill>
                <a:latin typeface="ＭＳ Ｐゴシック"/>
                <a:ea typeface="ＭＳ Ｐゴシック"/>
                <a:cs typeface="ＭＳ Ｐゴシック"/>
                <a:sym typeface="Wingdings" panose="05000000000000000000" pitchFamily="2" charset="2"/>
              </a:rPr>
              <a:t></a:t>
            </a:r>
            <a:r>
              <a:rPr kumimoji="1" lang="en-US" altLang="ja-JP" sz="2000" dirty="0">
                <a:solidFill>
                  <a:srgbClr val="FFFFFF"/>
                </a:solidFill>
                <a:latin typeface="ＭＳ Ｐゴシック"/>
                <a:ea typeface="ＭＳ Ｐゴシック"/>
                <a:cs typeface="ＭＳ Ｐゴシック"/>
              </a:rPr>
              <a:t>-----------</a:t>
            </a:r>
            <a:r>
              <a:rPr kumimoji="1" lang="ja-JP" altLang="en-US" sz="2000" dirty="0">
                <a:solidFill>
                  <a:srgbClr val="FFFFFF"/>
                </a:solidFill>
                <a:latin typeface="ＭＳ Ｐゴシック"/>
                <a:ea typeface="ＭＳ Ｐゴシック"/>
                <a:cs typeface="ＭＳ Ｐゴシック"/>
              </a:rPr>
              <a:t>　クライアント数・種類　</a:t>
            </a:r>
            <a:r>
              <a:rPr kumimoji="1" lang="en-US" altLang="ja-JP" sz="2000" dirty="0">
                <a:solidFill>
                  <a:srgbClr val="FFFFFF"/>
                </a:solidFill>
                <a:latin typeface="ＭＳ Ｐゴシック"/>
                <a:ea typeface="ＭＳ Ｐゴシック"/>
                <a:cs typeface="ＭＳ Ｐゴシック"/>
              </a:rPr>
              <a:t>----------</a:t>
            </a:r>
            <a:r>
              <a:rPr kumimoji="1" lang="en-US" altLang="ja-JP" sz="2000" dirty="0">
                <a:solidFill>
                  <a:srgbClr val="FFFFFF"/>
                </a:solidFill>
                <a:latin typeface="ＭＳ Ｐゴシック"/>
                <a:ea typeface="ＭＳ Ｐゴシック"/>
                <a:cs typeface="ＭＳ Ｐゴシック"/>
                <a:sym typeface="Wingdings" panose="05000000000000000000" pitchFamily="2" charset="2"/>
              </a:rPr>
              <a:t></a:t>
            </a:r>
            <a:r>
              <a:rPr kumimoji="1" lang="ja-JP" altLang="en-US" sz="2000" dirty="0">
                <a:solidFill>
                  <a:srgbClr val="FFFFFF"/>
                </a:solidFill>
                <a:latin typeface="ＭＳ Ｐゴシック"/>
                <a:ea typeface="ＭＳ Ｐゴシック"/>
                <a:cs typeface="ＭＳ Ｐゴシック"/>
                <a:sym typeface="Wingdings" panose="05000000000000000000" pitchFamily="2" charset="2"/>
              </a:rPr>
              <a:t>　多</a:t>
            </a:r>
            <a:endParaRPr kumimoji="1" lang="ja-JP" altLang="en-US" sz="2000" dirty="0">
              <a:solidFill>
                <a:srgbClr val="FFFFFF"/>
              </a:solidFill>
              <a:latin typeface="ＭＳ Ｐゴシック"/>
              <a:ea typeface="ＭＳ Ｐゴシック"/>
              <a:cs typeface="ＭＳ Ｐゴシック"/>
            </a:endParaRPr>
          </a:p>
        </p:txBody>
      </p:sp>
      <p:sp>
        <p:nvSpPr>
          <p:cNvPr id="20" name="正方形/長方形 19"/>
          <p:cNvSpPr/>
          <p:nvPr/>
        </p:nvSpPr>
        <p:spPr>
          <a:xfrm>
            <a:off x="297670" y="4237423"/>
            <a:ext cx="8466280" cy="18254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ビジネスユーザー</a:t>
            </a: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p:cNvGrpSpPr/>
          <p:nvPr/>
        </p:nvGrpSpPr>
        <p:grpSpPr>
          <a:xfrm>
            <a:off x="6472317" y="4938580"/>
            <a:ext cx="2297188" cy="1027323"/>
            <a:chOff x="6472317" y="4938580"/>
            <a:chExt cx="2297188" cy="1027323"/>
          </a:xfrm>
        </p:grpSpPr>
        <p:sp>
          <p:nvSpPr>
            <p:cNvPr id="189" name="正方形/長方形 188"/>
            <p:cNvSpPr/>
            <p:nvPr/>
          </p:nvSpPr>
          <p:spPr>
            <a:xfrm>
              <a:off x="7602248" y="4938580"/>
              <a:ext cx="1167257" cy="1027323"/>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ＭＳ Ｐゴシック"/>
                  <a:ea typeface="ＭＳ Ｐゴシック"/>
                  <a:cs typeface="ＭＳ Ｐゴシック"/>
                </a:rPr>
                <a:t>モノ</a:t>
              </a:r>
              <a:endParaRPr kumimoji="1" lang="ja-JP" altLang="en-US" sz="1200" dirty="0">
                <a:solidFill>
                  <a:srgbClr val="FFFFFF"/>
                </a:solidFill>
                <a:latin typeface="ＭＳ Ｐゴシック"/>
                <a:ea typeface="ＭＳ Ｐゴシック"/>
                <a:cs typeface="ＭＳ Ｐゴシック"/>
              </a:endParaRPr>
            </a:p>
          </p:txBody>
        </p:sp>
        <p:sp>
          <p:nvSpPr>
            <p:cNvPr id="21" name="直角三角形 20"/>
            <p:cNvSpPr/>
            <p:nvPr/>
          </p:nvSpPr>
          <p:spPr>
            <a:xfrm rot="10800000">
              <a:off x="6472317" y="4938580"/>
              <a:ext cx="1129929" cy="1027322"/>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グループ化 25"/>
          <p:cNvGrpSpPr/>
          <p:nvPr/>
        </p:nvGrpSpPr>
        <p:grpSpPr>
          <a:xfrm>
            <a:off x="4713447" y="4485503"/>
            <a:ext cx="4050503" cy="367482"/>
            <a:chOff x="4713447" y="4485503"/>
            <a:chExt cx="4050503" cy="367482"/>
          </a:xfrm>
        </p:grpSpPr>
        <p:sp>
          <p:nvSpPr>
            <p:cNvPr id="188" name="正方形/長方形 187"/>
            <p:cNvSpPr/>
            <p:nvPr/>
          </p:nvSpPr>
          <p:spPr>
            <a:xfrm>
              <a:off x="5205788" y="4485503"/>
              <a:ext cx="3558162" cy="367482"/>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コンシューマ</a:t>
              </a:r>
              <a:endParaRPr kumimoji="1" lang="ja-JP" altLang="en-US" sz="1200" dirty="0">
                <a:solidFill>
                  <a:srgbClr val="FFFFFF"/>
                </a:solidFill>
                <a:latin typeface="ＭＳ Ｐゴシック"/>
                <a:ea typeface="ＭＳ Ｐゴシック"/>
                <a:cs typeface="ＭＳ Ｐゴシック"/>
              </a:endParaRPr>
            </a:p>
          </p:txBody>
        </p:sp>
        <p:sp>
          <p:nvSpPr>
            <p:cNvPr id="147" name="直角三角形 146"/>
            <p:cNvSpPr/>
            <p:nvPr/>
          </p:nvSpPr>
          <p:spPr>
            <a:xfrm rot="10800000">
              <a:off x="4713447" y="4485503"/>
              <a:ext cx="492340" cy="367482"/>
            </a:xfrm>
            <a:prstGeom prst="rtTriangle">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86980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500"/>
                                        <p:tgtEl>
                                          <p:spTgt spid="1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5"/>
                                        </p:tgtEl>
                                        <p:attrNameLst>
                                          <p:attrName>style.visibility</p:attrName>
                                        </p:attrNameLst>
                                      </p:cBhvr>
                                      <p:to>
                                        <p:strVal val="visible"/>
                                      </p:to>
                                    </p:set>
                                    <p:animEffect transition="in" filter="fade">
                                      <p:cBhvr>
                                        <p:cTn id="19" dur="500"/>
                                        <p:tgtEl>
                                          <p:spTgt spid="1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6"/>
                                        </p:tgtEl>
                                        <p:attrNameLst>
                                          <p:attrName>style.visibility</p:attrName>
                                        </p:attrNameLst>
                                      </p:cBhvr>
                                      <p:to>
                                        <p:strVal val="visible"/>
                                      </p:to>
                                    </p:set>
                                    <p:animEffect transition="in" filter="fade">
                                      <p:cBhvr>
                                        <p:cTn id="22" dur="500"/>
                                        <p:tgtEl>
                                          <p:spTgt spid="18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7"/>
                                        </p:tgtEl>
                                        <p:attrNameLst>
                                          <p:attrName>style.visibility</p:attrName>
                                        </p:attrNameLst>
                                      </p:cBhvr>
                                      <p:to>
                                        <p:strVal val="visible"/>
                                      </p:to>
                                    </p:set>
                                    <p:animEffect transition="in" filter="fade">
                                      <p:cBhvr>
                                        <p:cTn id="25" dur="500"/>
                                        <p:tgtEl>
                                          <p:spTgt spid="18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500"/>
                                        <p:tgtEl>
                                          <p:spTgt spid="18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1"/>
                                        </p:tgtEl>
                                        <p:attrNameLst>
                                          <p:attrName>style.visibility</p:attrName>
                                        </p:attrNameLst>
                                      </p:cBhvr>
                                      <p:to>
                                        <p:strVal val="visible"/>
                                      </p:to>
                                    </p:set>
                                    <p:animEffect transition="in" filter="fade">
                                      <p:cBhvr>
                                        <p:cTn id="55" dur="500"/>
                                        <p:tgtEl>
                                          <p:spTgt spid="18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2"/>
                                        </p:tgtEl>
                                        <p:attrNameLst>
                                          <p:attrName>style.visibility</p:attrName>
                                        </p:attrNameLst>
                                      </p:cBhvr>
                                      <p:to>
                                        <p:strVal val="visible"/>
                                      </p:to>
                                    </p:set>
                                    <p:animEffect transition="in" filter="fade">
                                      <p:cBhvr>
                                        <p:cTn id="61" dur="500"/>
                                        <p:tgtEl>
                                          <p:spTgt spid="1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83"/>
                                        </p:tgtEl>
                                        <p:attrNameLst>
                                          <p:attrName>style.visibility</p:attrName>
                                        </p:attrNameLst>
                                      </p:cBhvr>
                                      <p:to>
                                        <p:strVal val="visible"/>
                                      </p:to>
                                    </p:set>
                                    <p:animEffect transition="in" filter="fade">
                                      <p:cBhvr>
                                        <p:cTn id="64" dur="500"/>
                                        <p:tgtEl>
                                          <p:spTgt spid="18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left)">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37"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barn(outVertical)">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5" grpId="0" animBg="1"/>
      <p:bldP spid="134" grpId="0" animBg="1"/>
      <p:bldP spid="34" grpId="0" animBg="1"/>
      <p:bldP spid="180" grpId="0" animBg="1"/>
      <p:bldP spid="181" grpId="0" animBg="1"/>
      <p:bldP spid="37" grpId="0"/>
      <p:bldP spid="182" grpId="0"/>
      <p:bldP spid="183" grpId="0"/>
      <p:bldP spid="185" grpId="0"/>
      <p:bldP spid="186" grpId="0"/>
      <p:bldP spid="187" grpId="0"/>
      <p:bldP spid="7"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5G</a:t>
            </a:r>
            <a:r>
              <a:rPr kumimoji="1" lang="ja-JP" altLang="en-US" dirty="0"/>
              <a:t>の要件 </a:t>
            </a:r>
            <a:r>
              <a:rPr kumimoji="1" lang="en-US" altLang="ja-JP" dirty="0"/>
              <a:t>(</a:t>
            </a:r>
            <a:r>
              <a:rPr lang="ja-JP" altLang="en-US" dirty="0"/>
              <a:t>ドコモ</a:t>
            </a:r>
            <a:r>
              <a:rPr lang="en-US" altLang="ja-JP" dirty="0"/>
              <a:t>5G</a:t>
            </a:r>
            <a:r>
              <a:rPr lang="ja-JP" altLang="en-US" dirty="0"/>
              <a:t>ホワイトペーパーより</a:t>
            </a:r>
            <a:r>
              <a:rPr kumimoji="1" lang="en-US" altLang="ja-JP" dirty="0"/>
              <a:t>)</a:t>
            </a:r>
            <a:endParaRPr kumimoji="1" lang="ja-JP" altLang="en-US" dirty="0"/>
          </a:p>
        </p:txBody>
      </p:sp>
      <p:graphicFrame>
        <p:nvGraphicFramePr>
          <p:cNvPr id="4" name="図表 3"/>
          <p:cNvGraphicFramePr/>
          <p:nvPr>
            <p:extLst/>
          </p:nvPr>
        </p:nvGraphicFramePr>
        <p:xfrm>
          <a:off x="-31199" y="980439"/>
          <a:ext cx="7853680" cy="5235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ボックス 4"/>
          <p:cNvSpPr txBox="1"/>
          <p:nvPr/>
        </p:nvSpPr>
        <p:spPr>
          <a:xfrm>
            <a:off x="4724976" y="1339702"/>
            <a:ext cx="2243470" cy="646331"/>
          </a:xfrm>
          <a:prstGeom prst="rect">
            <a:avLst/>
          </a:prstGeom>
          <a:noFill/>
        </p:spPr>
        <p:txBody>
          <a:bodyPr wrap="square" rtlCol="0">
            <a:spAutoFit/>
          </a:bodyPr>
          <a:lstStyle/>
          <a:p>
            <a:r>
              <a:rPr kumimoji="1" lang="ja-JP" altLang="en-US" dirty="0"/>
              <a:t>単位面積当たり</a:t>
            </a:r>
            <a:r>
              <a:rPr kumimoji="1" lang="en-US" altLang="ja-JP" dirty="0"/>
              <a:t>1,000</a:t>
            </a:r>
            <a:r>
              <a:rPr kumimoji="1" lang="ja-JP" altLang="en-US" dirty="0"/>
              <a:t>倍の大容量</a:t>
            </a:r>
          </a:p>
        </p:txBody>
      </p:sp>
      <p:sp>
        <p:nvSpPr>
          <p:cNvPr id="6" name="テキスト ボックス 5"/>
          <p:cNvSpPr txBox="1"/>
          <p:nvPr/>
        </p:nvSpPr>
        <p:spPr>
          <a:xfrm>
            <a:off x="6700746" y="2720966"/>
            <a:ext cx="2243470" cy="923330"/>
          </a:xfrm>
          <a:prstGeom prst="rect">
            <a:avLst/>
          </a:prstGeom>
          <a:noFill/>
        </p:spPr>
        <p:txBody>
          <a:bodyPr wrap="square" rtlCol="0">
            <a:spAutoFit/>
          </a:bodyPr>
          <a:lstStyle/>
          <a:p>
            <a:r>
              <a:rPr kumimoji="1" lang="en-US" altLang="ja-JP" dirty="0"/>
              <a:t>LTE</a:t>
            </a:r>
            <a:r>
              <a:rPr kumimoji="1" lang="ja-JP" altLang="en-US" dirty="0"/>
              <a:t>の</a:t>
            </a:r>
            <a:r>
              <a:rPr kumimoji="1" lang="en-US" altLang="ja-JP" dirty="0"/>
              <a:t>100</a:t>
            </a:r>
            <a:r>
              <a:rPr kumimoji="1" lang="ja-JP" altLang="en-US" dirty="0"/>
              <a:t>倍程度のユーザー体感データ伝送速度</a:t>
            </a:r>
          </a:p>
        </p:txBody>
      </p:sp>
      <p:sp>
        <p:nvSpPr>
          <p:cNvPr id="7" name="テキスト ボックス 6"/>
          <p:cNvSpPr txBox="1"/>
          <p:nvPr/>
        </p:nvSpPr>
        <p:spPr>
          <a:xfrm>
            <a:off x="363086" y="5189656"/>
            <a:ext cx="1465703" cy="646331"/>
          </a:xfrm>
          <a:prstGeom prst="rect">
            <a:avLst/>
          </a:prstGeom>
          <a:noFill/>
        </p:spPr>
        <p:txBody>
          <a:bodyPr wrap="square" rtlCol="0">
            <a:spAutoFit/>
          </a:bodyPr>
          <a:lstStyle/>
          <a:p>
            <a:pPr algn="r"/>
            <a:r>
              <a:rPr kumimoji="1" lang="en-US" altLang="ja-JP" dirty="0"/>
              <a:t>1ms</a:t>
            </a:r>
            <a:r>
              <a:rPr kumimoji="1" lang="ja-JP" altLang="en-US" dirty="0"/>
              <a:t>以下の低遅延時間</a:t>
            </a:r>
          </a:p>
        </p:txBody>
      </p:sp>
      <p:sp>
        <p:nvSpPr>
          <p:cNvPr id="8" name="テキスト ボックス 7"/>
          <p:cNvSpPr txBox="1"/>
          <p:nvPr/>
        </p:nvSpPr>
        <p:spPr>
          <a:xfrm>
            <a:off x="6092682" y="5189656"/>
            <a:ext cx="2243470" cy="646331"/>
          </a:xfrm>
          <a:prstGeom prst="rect">
            <a:avLst/>
          </a:prstGeom>
          <a:noFill/>
        </p:spPr>
        <p:txBody>
          <a:bodyPr wrap="square" rtlCol="0">
            <a:spAutoFit/>
          </a:bodyPr>
          <a:lstStyle/>
          <a:p>
            <a:r>
              <a:rPr kumimoji="1" lang="en-US" altLang="ja-JP" dirty="0"/>
              <a:t>LTE</a:t>
            </a:r>
            <a:r>
              <a:rPr kumimoji="1" lang="ja-JP" altLang="en-US" dirty="0"/>
              <a:t>の</a:t>
            </a:r>
            <a:r>
              <a:rPr kumimoji="1" lang="en-US" altLang="ja-JP" dirty="0"/>
              <a:t>100</a:t>
            </a:r>
            <a:r>
              <a:rPr kumimoji="1" lang="ja-JP" altLang="en-US" dirty="0"/>
              <a:t>倍以上の同時接続数</a:t>
            </a:r>
          </a:p>
        </p:txBody>
      </p:sp>
    </p:spTree>
    <p:extLst>
      <p:ext uri="{BB962C8B-B14F-4D97-AF65-F5344CB8AC3E}">
        <p14:creationId xmlns:p14="http://schemas.microsoft.com/office/powerpoint/2010/main" val="8920012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Low</a:t>
            </a:r>
            <a:r>
              <a:rPr lang="ja-JP" altLang="en-US" dirty="0"/>
              <a:t> </a:t>
            </a:r>
            <a:r>
              <a:rPr lang="en-US" altLang="ja-JP" dirty="0"/>
              <a:t>Power</a:t>
            </a:r>
            <a:r>
              <a:rPr lang="ja-JP" altLang="en-US" dirty="0"/>
              <a:t> </a:t>
            </a:r>
            <a:r>
              <a:rPr lang="en-US" altLang="ja-JP" dirty="0"/>
              <a:t>Wide</a:t>
            </a:r>
            <a:r>
              <a:rPr lang="ja-JP" altLang="en-US" dirty="0"/>
              <a:t> </a:t>
            </a:r>
            <a:r>
              <a:rPr lang="en-US" altLang="ja-JP" dirty="0"/>
              <a:t>Area</a:t>
            </a:r>
            <a:r>
              <a:rPr lang="ja-JP" altLang="en-US" dirty="0"/>
              <a:t> </a:t>
            </a:r>
            <a:r>
              <a:rPr lang="en-US" altLang="ja-JP" dirty="0"/>
              <a:t>(LPWA)</a:t>
            </a:r>
            <a:r>
              <a:rPr lang="ja-JP" altLang="en-US" dirty="0"/>
              <a:t> 規格</a:t>
            </a:r>
            <a:endParaRPr kumimoji="1" lang="ja-JP" altLang="en-US" dirty="0"/>
          </a:p>
        </p:txBody>
      </p:sp>
      <p:sp>
        <p:nvSpPr>
          <p:cNvPr id="4" name="正方形/長方形 3"/>
          <p:cNvSpPr/>
          <p:nvPr/>
        </p:nvSpPr>
        <p:spPr bwMode="auto">
          <a:xfrm>
            <a:off x="457199" y="1295400"/>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HaLow (IEEE</a:t>
            </a:r>
            <a:r>
              <a:rPr kumimoji="0" lang="ja-JP" altLang="en-US" sz="3600">
                <a:solidFill>
                  <a:schemeClr val="bg1"/>
                </a:solidFill>
              </a:rPr>
              <a:t> </a:t>
            </a:r>
            <a:r>
              <a:rPr kumimoji="0" lang="en-US" altLang="ja-JP" sz="3600">
                <a:solidFill>
                  <a:schemeClr val="bg1"/>
                </a:solidFill>
              </a:rPr>
              <a:t>802.11</a:t>
            </a:r>
            <a:r>
              <a:rPr kumimoji="0" lang="ja-JP" altLang="en-US" sz="3600">
                <a:solidFill>
                  <a:schemeClr val="bg1"/>
                </a:solidFill>
              </a:rPr>
              <a:t> </a:t>
            </a:r>
            <a:r>
              <a:rPr kumimoji="0" lang="en-US" altLang="ja-JP" sz="3600">
                <a:solidFill>
                  <a:schemeClr val="bg1"/>
                </a:solidFill>
              </a:rPr>
              <a:t>ah)</a:t>
            </a:r>
            <a:endParaRPr kumimoji="0" lang="en-US" altLang="ja-JP" sz="3600" dirty="0">
              <a:solidFill>
                <a:schemeClr val="bg1"/>
              </a:solidFill>
            </a:endParaRPr>
          </a:p>
        </p:txBody>
      </p:sp>
      <p:sp>
        <p:nvSpPr>
          <p:cNvPr id="5" name="正方形/長方形 4"/>
          <p:cNvSpPr/>
          <p:nvPr/>
        </p:nvSpPr>
        <p:spPr bwMode="auto">
          <a:xfrm>
            <a:off x="457199" y="2126084"/>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SIGFOX</a:t>
            </a:r>
            <a:endParaRPr kumimoji="0" lang="en-US" altLang="ja-JP" sz="3600" dirty="0">
              <a:solidFill>
                <a:schemeClr val="bg1"/>
              </a:solidFill>
            </a:endParaRPr>
          </a:p>
        </p:txBody>
      </p:sp>
      <p:sp>
        <p:nvSpPr>
          <p:cNvPr id="6" name="正方形/長方形 5"/>
          <p:cNvSpPr/>
          <p:nvPr/>
        </p:nvSpPr>
        <p:spPr bwMode="auto">
          <a:xfrm>
            <a:off x="457198" y="2956768"/>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LoRa</a:t>
            </a:r>
            <a:endParaRPr kumimoji="0" lang="en-US" altLang="ja-JP" sz="3600" dirty="0">
              <a:solidFill>
                <a:schemeClr val="bg1"/>
              </a:solidFill>
            </a:endParaRPr>
          </a:p>
        </p:txBody>
      </p:sp>
      <p:sp>
        <p:nvSpPr>
          <p:cNvPr id="7" name="正方形/長方形 6"/>
          <p:cNvSpPr/>
          <p:nvPr/>
        </p:nvSpPr>
        <p:spPr bwMode="auto">
          <a:xfrm>
            <a:off x="457197" y="3787452"/>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Wi-SUN</a:t>
            </a:r>
            <a:endParaRPr kumimoji="0" lang="en-US" altLang="ja-JP" sz="3600" dirty="0">
              <a:solidFill>
                <a:schemeClr val="bg1"/>
              </a:solidFill>
            </a:endParaRPr>
          </a:p>
        </p:txBody>
      </p:sp>
      <p:sp>
        <p:nvSpPr>
          <p:cNvPr id="8" name="正方形/長方形 7"/>
          <p:cNvSpPr/>
          <p:nvPr/>
        </p:nvSpPr>
        <p:spPr bwMode="auto">
          <a:xfrm>
            <a:off x="457199" y="4618136"/>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RPMA</a:t>
            </a:r>
            <a:endParaRPr kumimoji="0" lang="en-US" altLang="ja-JP" sz="3600" dirty="0">
              <a:solidFill>
                <a:schemeClr val="bg1"/>
              </a:solidFill>
            </a:endParaRPr>
          </a:p>
        </p:txBody>
      </p:sp>
      <p:sp>
        <p:nvSpPr>
          <p:cNvPr id="9" name="正方形/長方形 8"/>
          <p:cNvSpPr/>
          <p:nvPr/>
        </p:nvSpPr>
        <p:spPr bwMode="auto">
          <a:xfrm>
            <a:off x="457199" y="5448822"/>
            <a:ext cx="8161548" cy="763284"/>
          </a:xfrm>
          <a:prstGeom prst="rect">
            <a:avLst/>
          </a:prstGeom>
          <a:solidFill>
            <a:schemeClr val="accent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3600">
                <a:solidFill>
                  <a:schemeClr val="bg1"/>
                </a:solidFill>
              </a:rPr>
              <a:t>Flexnet</a:t>
            </a:r>
            <a:endParaRPr kumimoji="0" lang="en-US" altLang="ja-JP" sz="3600" dirty="0">
              <a:solidFill>
                <a:schemeClr val="bg1"/>
              </a:solidFill>
            </a:endParaRPr>
          </a:p>
        </p:txBody>
      </p:sp>
    </p:spTree>
    <p:extLst>
      <p:ext uri="{BB962C8B-B14F-4D97-AF65-F5344CB8AC3E}">
        <p14:creationId xmlns:p14="http://schemas.microsoft.com/office/powerpoint/2010/main" val="39605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rgbClr val="FFFFFF"/>
                </a:solidFill>
                <a:effectLst/>
                <a:latin typeface="Arial Black" panose="020B0A04020102020204" pitchFamily="34" charset="0"/>
                <a:ea typeface="HGP創英角ｺﾞｼｯｸUB" pitchFamily="50" charset="-128"/>
                <a:cs typeface="Arial"/>
              </a:rPr>
              <a:t>クラウドとモバイル</a:t>
            </a:r>
            <a:endParaRPr lang="en-US" altLang="ja-JP" sz="2400">
              <a:solidFill>
                <a:srgbClr val="FFFFFF"/>
              </a:solidFill>
              <a:effectLst/>
              <a:latin typeface="Arial Black" panose="020B0A04020102020204" pitchFamily="34" charset="0"/>
              <a:ea typeface="HGP創英角ｺﾞｼｯｸUB" pitchFamily="50" charset="-128"/>
              <a:cs typeface="Arial"/>
            </a:endParaRPr>
          </a:p>
          <a:p>
            <a:pPr algn="r"/>
            <a:r>
              <a:rPr lang="ja-JP" altLang="en-US" sz="2400">
                <a:solidFill>
                  <a:srgbClr val="FFFFFF"/>
                </a:solidFill>
                <a:effectLst/>
                <a:latin typeface="Arial Black" panose="020B0A04020102020204" pitchFamily="34" charset="0"/>
                <a:ea typeface="HGP創英角ｺﾞｼｯｸUB" pitchFamily="50" charset="-128"/>
                <a:cs typeface="Arial"/>
              </a:rPr>
              <a:t>デバイスの関係</a:t>
            </a:r>
            <a:endParaRPr lang="ja-JP" altLang="en-US" sz="2400" dirty="0">
              <a:solidFill>
                <a:srgbClr val="FFFFFF"/>
              </a:solidFill>
              <a:effectLst/>
              <a:latin typeface="Arial Black" panose="020B0A04020102020204" pitchFamily="34" charset="0"/>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7842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eric-schmid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39800"/>
            <a:ext cx="4327408" cy="2336800"/>
          </a:xfrm>
          <a:prstGeom prst="rect">
            <a:avLst/>
          </a:prstGeom>
          <a:ln>
            <a:noFill/>
          </a:ln>
          <a:effectLst>
            <a:softEdge rad="112500"/>
          </a:effectLst>
        </p:spPr>
      </p:pic>
      <p:sp>
        <p:nvSpPr>
          <p:cNvPr id="15363" name="Rectangle 38"/>
          <p:cNvSpPr>
            <a:spLocks noGrp="1" noChangeArrowheads="1"/>
          </p:cNvSpPr>
          <p:nvPr>
            <p:ph type="title"/>
          </p:nvPr>
        </p:nvSpPr>
        <p:spPr/>
        <p:txBody>
          <a:bodyPr/>
          <a:lstStyle/>
          <a:p>
            <a:pPr eaLnBrk="1" hangingPunct="1"/>
            <a:r>
              <a:rPr lang="ja-JP" altLang="en-US" dirty="0"/>
              <a:t>クラウド・</a:t>
            </a:r>
            <a:r>
              <a:rPr lang="ja-JP" altLang="en-US"/>
              <a:t>コンピューティングの命名 </a:t>
            </a:r>
            <a:r>
              <a:rPr lang="ja-JP" altLang="en-US" dirty="0"/>
              <a:t>～ </a:t>
            </a:r>
            <a:r>
              <a:rPr lang="ja-JP" altLang="en-US"/>
              <a:t>シュミットの発言</a:t>
            </a:r>
            <a:endParaRPr lang="ja-JP" altLang="en-US" dirty="0"/>
          </a:p>
        </p:txBody>
      </p:sp>
      <p:sp>
        <p:nvSpPr>
          <p:cNvPr id="3" name="テキスト ボックス 2"/>
          <p:cNvSpPr txBox="1"/>
          <p:nvPr/>
        </p:nvSpPr>
        <p:spPr>
          <a:xfrm>
            <a:off x="2517169" y="1029831"/>
            <a:ext cx="6462443" cy="2462213"/>
          </a:xfrm>
          <a:prstGeom prst="rect">
            <a:avLst/>
          </a:prstGeom>
          <a:solidFill>
            <a:schemeClr val="bg1">
              <a:alpha val="75000"/>
            </a:schemeClr>
          </a:solidFill>
        </p:spPr>
        <p:txBody>
          <a:bodyPr wrap="square" rtlCol="0">
            <a:spAutoFit/>
          </a:bodyPr>
          <a:lstStyle/>
          <a:p>
            <a:pPr algn="just"/>
            <a:r>
              <a:rPr lang="en-US" altLang="ja-JP" sz="1400"/>
              <a:t>What's interesting [now] is that there is an emergent new model, and you all are here because you are part of that new model. I don't think people have really understood how big this opportunity really is. It starts with the premise that the data services and architecture should be on servers. </a:t>
            </a:r>
            <a:r>
              <a:rPr lang="en-US" altLang="ja-JP" sz="1400" b="1">
                <a:solidFill>
                  <a:srgbClr val="C00000"/>
                </a:solidFill>
              </a:rPr>
              <a:t>We call it cloud computing </a:t>
            </a:r>
            <a:r>
              <a:rPr lang="en-US" altLang="ja-JP" sz="1400"/>
              <a:t>– they should be in a "cloud" somewhere. And that if you have the </a:t>
            </a:r>
            <a:r>
              <a:rPr lang="en-US" altLang="ja-JP" sz="1400" b="1">
                <a:solidFill>
                  <a:srgbClr val="C00000"/>
                </a:solidFill>
              </a:rPr>
              <a:t>right kind of browser or the right kind of access</a:t>
            </a:r>
            <a:r>
              <a:rPr lang="en-US" altLang="ja-JP" sz="1400"/>
              <a:t>, it doesn't matter whether you have a PC or a Mac or a mobile phone or a BlackBerry or what have you – </a:t>
            </a:r>
            <a:r>
              <a:rPr lang="en-US" altLang="ja-JP" sz="1400" b="1">
                <a:solidFill>
                  <a:srgbClr val="C00000"/>
                </a:solidFill>
              </a:rPr>
              <a:t>or new devices still to be developed</a:t>
            </a:r>
            <a:r>
              <a:rPr lang="en-US" altLang="ja-JP" sz="1400"/>
              <a:t> – you can get access to the cloud. There are a number of companies that have benefited from that. Obviously, Google, Yahoo!, eBay, Amazon come to mind. The computation and the data and so forth are in the servers.</a:t>
            </a:r>
          </a:p>
          <a:p>
            <a:pPr algn="r"/>
            <a:r>
              <a:rPr lang="en-US" altLang="ja-JP" sz="1400"/>
              <a:t>Eric Schmidt, 6.Mar.2006, “Search Engine Strategies Conference @ San Jose, CA</a:t>
            </a:r>
            <a:endParaRPr kumimoji="1" lang="ja-JP" altLang="en-US" sz="1400" dirty="0"/>
          </a:p>
        </p:txBody>
      </p:sp>
      <p:sp>
        <p:nvSpPr>
          <p:cNvPr id="5" name="テキスト ボックス 4"/>
          <p:cNvSpPr txBox="1"/>
          <p:nvPr/>
        </p:nvSpPr>
        <p:spPr>
          <a:xfrm>
            <a:off x="244866" y="3615572"/>
            <a:ext cx="5190163" cy="2862322"/>
          </a:xfrm>
          <a:prstGeom prst="rect">
            <a:avLst/>
          </a:prstGeom>
          <a:noFill/>
        </p:spPr>
        <p:txBody>
          <a:bodyPr wrap="square" rtlCol="0">
            <a:spAutoFit/>
          </a:bodyPr>
          <a:lstStyle/>
          <a:p>
            <a:pPr algn="just"/>
            <a:r>
              <a:rPr kumimoji="1" lang="ja-JP" altLang="en-US" sz="2000"/>
              <a:t>“</a:t>
            </a:r>
            <a:r>
              <a:rPr kumimoji="1" lang="en-US" altLang="ja-JP" sz="2000"/>
              <a:t>(</a:t>
            </a:r>
            <a:r>
              <a:rPr kumimoji="1" lang="ja-JP" altLang="en-US" sz="2000"/>
              <a:t>新しいモデルは</a:t>
            </a:r>
            <a:r>
              <a:rPr kumimoji="1" lang="en-US" altLang="ja-JP" sz="2000"/>
              <a:t>) </a:t>
            </a:r>
            <a:r>
              <a:rPr kumimoji="1" lang="ja-JP" altLang="en-US" sz="2000"/>
              <a:t>データサービスとアーキテクチャはサーバー上にあるべきだという前提から始まる。これを</a:t>
            </a:r>
            <a:r>
              <a:rPr kumimoji="1" lang="ja-JP" altLang="en-US" sz="2000">
                <a:solidFill>
                  <a:srgbClr val="C00000"/>
                </a:solidFill>
              </a:rPr>
              <a:t>クラウドコンピューティング</a:t>
            </a:r>
            <a:r>
              <a:rPr kumimoji="1" lang="ja-JP" altLang="en-US" sz="2000"/>
              <a:t>と呼ぼう </a:t>
            </a:r>
            <a:r>
              <a:rPr kumimoji="1" lang="en-US" altLang="ja-JP" sz="2000"/>
              <a:t>-</a:t>
            </a:r>
            <a:r>
              <a:rPr kumimoji="1" lang="ja-JP" altLang="en-US" sz="2000"/>
              <a:t> 「クラウド」のどこかにあるべきなのだ。</a:t>
            </a:r>
            <a:r>
              <a:rPr kumimoji="1" lang="ja-JP" altLang="en-US" sz="2000">
                <a:solidFill>
                  <a:srgbClr val="C00000"/>
                </a:solidFill>
              </a:rPr>
              <a:t>適切なブラウザ、あるいは適切なアクセス手段</a:t>
            </a:r>
            <a:r>
              <a:rPr kumimoji="1" lang="ja-JP" altLang="en-US" sz="2000"/>
              <a:t>があれば、</a:t>
            </a:r>
            <a:r>
              <a:rPr kumimoji="1" lang="en-US" altLang="ja-JP" sz="2000"/>
              <a:t>PC</a:t>
            </a:r>
            <a:r>
              <a:rPr kumimoji="1" lang="ja-JP" altLang="en-US" sz="2000"/>
              <a:t>、</a:t>
            </a:r>
            <a:r>
              <a:rPr kumimoji="1" lang="en-US" altLang="ja-JP" sz="2000"/>
              <a:t>Mac</a:t>
            </a:r>
            <a:r>
              <a:rPr kumimoji="1" lang="ja-JP" altLang="en-US" sz="2000"/>
              <a:t>、携帯電話、ブラックベリー、その他あらゆるものから  </a:t>
            </a:r>
            <a:r>
              <a:rPr kumimoji="1" lang="en-US" altLang="ja-JP" sz="2000"/>
              <a:t>-</a:t>
            </a:r>
            <a:r>
              <a:rPr kumimoji="1" lang="ja-JP" altLang="en-US" sz="2000"/>
              <a:t> </a:t>
            </a:r>
            <a:r>
              <a:rPr kumimoji="1" lang="ja-JP" altLang="en-US" sz="2000">
                <a:solidFill>
                  <a:srgbClr val="C00000"/>
                </a:solidFill>
              </a:rPr>
              <a:t>あるいは、まだ開発されていない新しいデバイス</a:t>
            </a:r>
            <a:r>
              <a:rPr kumimoji="1" lang="ja-JP" altLang="en-US" sz="2000"/>
              <a:t> </a:t>
            </a:r>
            <a:r>
              <a:rPr kumimoji="1" lang="en-US" altLang="ja-JP" sz="2000"/>
              <a:t>-</a:t>
            </a:r>
            <a:r>
              <a:rPr kumimoji="1" lang="ja-JP" altLang="en-US" sz="2000"/>
              <a:t> クラウドにアクセスできる。”</a:t>
            </a:r>
            <a:endParaRPr kumimoji="1" lang="ja-JP" altLang="en-US" sz="2000" dirty="0"/>
          </a:p>
        </p:txBody>
      </p:sp>
      <p:sp>
        <p:nvSpPr>
          <p:cNvPr id="6" name="正方形/長方形 5"/>
          <p:cNvSpPr/>
          <p:nvPr/>
        </p:nvSpPr>
        <p:spPr>
          <a:xfrm>
            <a:off x="5537769" y="3683181"/>
            <a:ext cx="3349375" cy="8639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ＭＳ Ｐゴシック"/>
                <a:ea typeface="ＭＳ Ｐゴシック"/>
                <a:cs typeface="ＭＳ Ｐゴシック"/>
              </a:rPr>
              <a:t>「クラウド」にあるサーバー</a:t>
            </a:r>
            <a:endParaRPr kumimoji="1" lang="ja-JP" altLang="en-US" sz="2000" dirty="0">
              <a:solidFill>
                <a:schemeClr val="bg1"/>
              </a:solidFill>
              <a:latin typeface="ＭＳ Ｐゴシック"/>
              <a:ea typeface="ＭＳ Ｐゴシック"/>
              <a:cs typeface="ＭＳ Ｐゴシック"/>
            </a:endParaRPr>
          </a:p>
        </p:txBody>
      </p:sp>
      <p:sp>
        <p:nvSpPr>
          <p:cNvPr id="48" name="正方形/長方形 47"/>
          <p:cNvSpPr/>
          <p:nvPr/>
        </p:nvSpPr>
        <p:spPr>
          <a:xfrm>
            <a:off x="5537770" y="4614752"/>
            <a:ext cx="3349375" cy="86396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ＭＳ Ｐゴシック"/>
                <a:ea typeface="ＭＳ Ｐゴシック"/>
                <a:cs typeface="ＭＳ Ｐゴシック"/>
              </a:rPr>
              <a:t>適切なアクセス手段</a:t>
            </a:r>
            <a:endParaRPr kumimoji="1" lang="ja-JP" altLang="en-US" sz="2000" dirty="0">
              <a:solidFill>
                <a:schemeClr val="bg1"/>
              </a:solidFill>
              <a:latin typeface="ＭＳ Ｐゴシック"/>
              <a:ea typeface="ＭＳ Ｐゴシック"/>
              <a:cs typeface="ＭＳ Ｐゴシック"/>
            </a:endParaRPr>
          </a:p>
        </p:txBody>
      </p:sp>
      <p:sp>
        <p:nvSpPr>
          <p:cNvPr id="49" name="正方形/長方形 48"/>
          <p:cNvSpPr/>
          <p:nvPr/>
        </p:nvSpPr>
        <p:spPr>
          <a:xfrm>
            <a:off x="5537771" y="5546323"/>
            <a:ext cx="3349375" cy="863961"/>
          </a:xfrm>
          <a:prstGeom prst="rect">
            <a:avLst/>
          </a:pr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ＭＳ Ｐゴシック"/>
                <a:ea typeface="ＭＳ Ｐゴシック"/>
                <a:cs typeface="ＭＳ Ｐゴシック"/>
              </a:rPr>
              <a:t>開発中の新しいデバイス</a:t>
            </a:r>
            <a:endParaRPr kumimoji="1" lang="ja-JP" altLang="en-US" sz="2000" dirty="0">
              <a:solidFill>
                <a:schemeClr val="bg1"/>
              </a:solidFill>
              <a:latin typeface="ＭＳ Ｐゴシック"/>
              <a:ea typeface="ＭＳ Ｐゴシック"/>
              <a:cs typeface="ＭＳ Ｐゴシック"/>
            </a:endParaRPr>
          </a:p>
        </p:txBody>
      </p:sp>
    </p:spTree>
    <p:extLst>
      <p:ext uri="{BB962C8B-B14F-4D97-AF65-F5344CB8AC3E}">
        <p14:creationId xmlns:p14="http://schemas.microsoft.com/office/powerpoint/2010/main" val="202682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ppt_w</p:attrName>
                                        </p:attrNameLst>
                                      </p:cBhvr>
                                      <p:tavLst>
                                        <p:tav tm="0">
                                          <p:val>
                                            <p:fltVal val="0"/>
                                          </p:val>
                                        </p:tav>
                                        <p:tav tm="100000">
                                          <p:val>
                                            <p:strVal val="#ppt_w"/>
                                          </p:val>
                                        </p:tav>
                                      </p:tavLst>
                                    </p:anim>
                                    <p:anim calcmode="lin" valueType="num">
                                      <p:cBhvr>
                                        <p:cTn id="30" dur="500" fill="hold"/>
                                        <p:tgtEl>
                                          <p:spTgt spid="48"/>
                                        </p:tgtEl>
                                        <p:attrNameLst>
                                          <p:attrName>ppt_h</p:attrName>
                                        </p:attrNameLst>
                                      </p:cBhvr>
                                      <p:tavLst>
                                        <p:tav tm="0">
                                          <p:val>
                                            <p:fltVal val="0"/>
                                          </p:val>
                                        </p:tav>
                                        <p:tav tm="100000">
                                          <p:val>
                                            <p:strVal val="#ppt_h"/>
                                          </p:val>
                                        </p:tav>
                                      </p:tavLst>
                                    </p:anim>
                                    <p:animEffect transition="in" filter="fade">
                                      <p:cBhvr>
                                        <p:cTn id="31" dur="500"/>
                                        <p:tgtEl>
                                          <p:spTgt spid="4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48" grpId="0" animBg="1"/>
      <p:bldP spid="4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タイトル 1"/>
          <p:cNvSpPr>
            <a:spLocks noGrp="1"/>
          </p:cNvSpPr>
          <p:nvPr>
            <p:ph type="title"/>
          </p:nvPr>
        </p:nvSpPr>
        <p:spPr/>
        <p:txBody>
          <a:bodyPr/>
          <a:lstStyle/>
          <a:p>
            <a:pPr eaLnBrk="1" hangingPunct="1"/>
            <a:r>
              <a:rPr lang="ja-JP" altLang="en-US"/>
              <a:t>クラウドの普及とモバイルデバイスの誕生</a:t>
            </a:r>
            <a:endParaRPr lang="ja-JP" altLang="en-US" dirty="0"/>
          </a:p>
        </p:txBody>
      </p:sp>
      <p:cxnSp>
        <p:nvCxnSpPr>
          <p:cNvPr id="16388" name="直線矢印コネクタ 4"/>
          <p:cNvCxnSpPr>
            <a:cxnSpLocks noChangeShapeType="1"/>
          </p:cNvCxnSpPr>
          <p:nvPr/>
        </p:nvCxnSpPr>
        <p:spPr bwMode="auto">
          <a:xfrm>
            <a:off x="357188" y="6286500"/>
            <a:ext cx="8643937" cy="1588"/>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cxnSp>
        <p:nvCxnSpPr>
          <p:cNvPr id="16389" name="直線矢印コネクタ 5"/>
          <p:cNvCxnSpPr>
            <a:cxnSpLocks noChangeShapeType="1"/>
          </p:cNvCxnSpPr>
          <p:nvPr/>
        </p:nvCxnSpPr>
        <p:spPr bwMode="auto">
          <a:xfrm rot="16200000" flipV="1">
            <a:off x="-2214562" y="3714750"/>
            <a:ext cx="5143500" cy="0"/>
          </a:xfrm>
          <a:prstGeom prst="straightConnector1">
            <a:avLst/>
          </a:prstGeom>
          <a:noFill/>
          <a:ln w="38100" cap="rnd" algn="ctr">
            <a:solidFill>
              <a:srgbClr val="4168A7"/>
            </a:solidFill>
            <a:round/>
            <a:headEnd/>
            <a:tailEnd type="arrow" w="med" len="med"/>
          </a:ln>
          <a:extLst>
            <a:ext uri="{909E8E84-426E-40DD-AFC4-6F175D3DCCD1}">
              <a14:hiddenFill xmlns:a14="http://schemas.microsoft.com/office/drawing/2010/main">
                <a:noFill/>
              </a14:hiddenFill>
            </a:ext>
          </a:extLst>
        </p:spPr>
      </p:cxnSp>
      <p:sp>
        <p:nvSpPr>
          <p:cNvPr id="28679" name="テキスト ボックス 27"/>
          <p:cNvSpPr txBox="1">
            <a:spLocks noChangeArrowheads="1"/>
          </p:cNvSpPr>
          <p:nvPr/>
        </p:nvSpPr>
        <p:spPr bwMode="auto">
          <a:xfrm>
            <a:off x="1498450" y="6286500"/>
            <a:ext cx="806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600" dirty="0">
                <a:solidFill>
                  <a:srgbClr val="4168A7"/>
                </a:solidFill>
                <a:latin typeface="+mn-lt"/>
                <a:ea typeface="+mn-ea"/>
              </a:rPr>
              <a:t>2000</a:t>
            </a:r>
            <a:r>
              <a:rPr lang="ja-JP" altLang="en-US" sz="1600" dirty="0">
                <a:solidFill>
                  <a:srgbClr val="4168A7"/>
                </a:solidFill>
                <a:latin typeface="+mn-lt"/>
                <a:ea typeface="+mn-ea"/>
              </a:rPr>
              <a:t>年</a:t>
            </a:r>
            <a:endParaRPr lang="en-US" altLang="ja-JP" sz="1600" dirty="0">
              <a:solidFill>
                <a:srgbClr val="4168A7"/>
              </a:solidFill>
              <a:latin typeface="+mn-lt"/>
              <a:ea typeface="+mn-ea"/>
            </a:endParaRPr>
          </a:p>
        </p:txBody>
      </p:sp>
      <p:sp>
        <p:nvSpPr>
          <p:cNvPr id="42" name="テキスト ボックス 27"/>
          <p:cNvSpPr txBox="1">
            <a:spLocks noChangeArrowheads="1"/>
          </p:cNvSpPr>
          <p:nvPr/>
        </p:nvSpPr>
        <p:spPr bwMode="auto">
          <a:xfrm>
            <a:off x="8156022" y="6286500"/>
            <a:ext cx="8451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defRPr/>
            </a:pPr>
            <a:r>
              <a:rPr lang="en-US" altLang="ja-JP" sz="1600" dirty="0">
                <a:solidFill>
                  <a:srgbClr val="4168A7"/>
                </a:solidFill>
                <a:latin typeface="+mn-lt"/>
                <a:ea typeface="+mn-ea"/>
              </a:rPr>
              <a:t>2010</a:t>
            </a:r>
            <a:r>
              <a:rPr lang="ja-JP" altLang="en-US" sz="1600" dirty="0">
                <a:solidFill>
                  <a:srgbClr val="4168A7"/>
                </a:solidFill>
                <a:latin typeface="+mn-lt"/>
                <a:ea typeface="+mn-ea"/>
              </a:rPr>
              <a:t>年</a:t>
            </a:r>
            <a:endParaRPr lang="en-US" altLang="ja-JP" sz="1600" dirty="0">
              <a:solidFill>
                <a:srgbClr val="4168A7"/>
              </a:solidFill>
              <a:latin typeface="+mn-lt"/>
              <a:ea typeface="+mn-ea"/>
            </a:endParaRPr>
          </a:p>
        </p:txBody>
      </p:sp>
      <p:sp>
        <p:nvSpPr>
          <p:cNvPr id="49" name="角丸四角形 48"/>
          <p:cNvSpPr/>
          <p:nvPr/>
        </p:nvSpPr>
        <p:spPr bwMode="auto">
          <a:xfrm>
            <a:off x="2889540" y="1202452"/>
            <a:ext cx="1800200" cy="1008112"/>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2005</a:t>
            </a:r>
            <a:r>
              <a:rPr kumimoji="0" lang="en-US" altLang="ja-JP" sz="1600" b="1">
                <a:solidFill>
                  <a:schemeClr val="bg1"/>
                </a:solidFill>
              </a:rPr>
              <a:t/>
            </a:r>
            <a:br>
              <a:rPr kumimoji="0" lang="en-US" altLang="ja-JP" sz="1600" b="1">
                <a:solidFill>
                  <a:schemeClr val="bg1"/>
                </a:solidFill>
              </a:rPr>
            </a:br>
            <a:r>
              <a:rPr kumimoji="0" lang="en-US" altLang="ja-JP" sz="1600" b="1" i="0" u="none" strike="noStrike" cap="none" normalizeH="0">
                <a:ln>
                  <a:noFill/>
                </a:ln>
                <a:solidFill>
                  <a:schemeClr val="bg1"/>
                </a:solidFill>
                <a:effectLst/>
                <a:latin typeface="+mn-lt"/>
                <a:ea typeface="+mn-ea"/>
              </a:rPr>
              <a:t>Google</a:t>
            </a:r>
            <a:r>
              <a:rPr kumimoji="0" lang="ja-JP" altLang="en-US" sz="1600" b="1" i="0" u="none" strike="noStrike" cap="none" normalizeH="0">
                <a:ln>
                  <a:noFill/>
                </a:ln>
                <a:solidFill>
                  <a:schemeClr val="bg1"/>
                </a:solidFill>
                <a:effectLst/>
                <a:latin typeface="+mn-lt"/>
                <a:ea typeface="+mn-ea"/>
              </a:rPr>
              <a:t>が</a:t>
            </a:r>
            <a:r>
              <a:rPr kumimoji="0" lang="en-US" altLang="ja-JP" sz="1600" b="1">
                <a:solidFill>
                  <a:schemeClr val="bg1"/>
                </a:solidFill>
              </a:rPr>
              <a:t/>
            </a:r>
            <a:br>
              <a:rPr kumimoji="0" lang="en-US" altLang="ja-JP" sz="1600" b="1">
                <a:solidFill>
                  <a:schemeClr val="bg1"/>
                </a:solidFill>
              </a:rPr>
            </a:br>
            <a:r>
              <a:rPr kumimoji="0" lang="en-US" altLang="ja-JP" sz="1600" b="1" i="0" u="none" strike="noStrike" cap="none" normalizeH="0">
                <a:ln>
                  <a:noFill/>
                </a:ln>
                <a:solidFill>
                  <a:schemeClr val="bg1"/>
                </a:solidFill>
                <a:effectLst/>
                <a:latin typeface="+mn-lt"/>
                <a:ea typeface="+mn-ea"/>
              </a:rPr>
              <a:t>Android</a:t>
            </a:r>
            <a:r>
              <a:rPr kumimoji="0" lang="ja-JP" altLang="en-US" sz="1600" b="1" i="0" u="none" strike="noStrike" cap="none" normalizeH="0">
                <a:ln>
                  <a:noFill/>
                </a:ln>
                <a:solidFill>
                  <a:schemeClr val="bg1"/>
                </a:solidFill>
                <a:effectLst/>
                <a:latin typeface="+mn-lt"/>
                <a:ea typeface="+mn-ea"/>
              </a:rPr>
              <a:t>社を買収</a:t>
            </a:r>
            <a:endParaRPr kumimoji="0" lang="en-US" altLang="ja-JP" sz="1600" b="1" i="0" u="none" strike="noStrike" cap="none" normalizeH="0">
              <a:ln>
                <a:noFill/>
              </a:ln>
              <a:solidFill>
                <a:schemeClr val="bg1"/>
              </a:solidFill>
              <a:effectLst/>
              <a:latin typeface="+mn-lt"/>
              <a:ea typeface="+mn-ea"/>
            </a:endParaRPr>
          </a:p>
        </p:txBody>
      </p:sp>
      <p:sp>
        <p:nvSpPr>
          <p:cNvPr id="54" name="角丸四角形 53"/>
          <p:cNvSpPr/>
          <p:nvPr/>
        </p:nvSpPr>
        <p:spPr bwMode="auto">
          <a:xfrm>
            <a:off x="1537873" y="2324859"/>
            <a:ext cx="1768850" cy="744101"/>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2003</a:t>
            </a:r>
            <a:br>
              <a:rPr kumimoji="0" lang="en-US" altLang="ja-JP" sz="1600" b="1" i="0" u="none" strike="noStrike" cap="none" normalizeH="0">
                <a:ln>
                  <a:noFill/>
                </a:ln>
                <a:solidFill>
                  <a:schemeClr val="bg1"/>
                </a:solidFill>
                <a:effectLst/>
                <a:latin typeface="+mn-lt"/>
                <a:ea typeface="+mn-ea"/>
              </a:rPr>
            </a:br>
            <a:r>
              <a:rPr kumimoji="0" lang="en-US" altLang="ja-JP" sz="1600" b="1">
                <a:solidFill>
                  <a:schemeClr val="bg1"/>
                </a:solidFill>
                <a:latin typeface="+mn-lt"/>
                <a:ea typeface="+mn-ea"/>
              </a:rPr>
              <a:t>Android</a:t>
            </a:r>
            <a:r>
              <a:rPr kumimoji="0" lang="ja-JP" altLang="en-US" sz="1600" b="1">
                <a:solidFill>
                  <a:schemeClr val="bg1"/>
                </a:solidFill>
                <a:latin typeface="+mn-lt"/>
                <a:ea typeface="+mn-ea"/>
              </a:rPr>
              <a:t>社設立</a:t>
            </a:r>
            <a:endParaRPr kumimoji="0" lang="ja-JP" altLang="en-US" sz="1600" b="1" i="0" u="none" strike="noStrike" cap="none" normalizeH="0">
              <a:ln>
                <a:noFill/>
              </a:ln>
              <a:solidFill>
                <a:schemeClr val="bg1"/>
              </a:solidFill>
              <a:effectLst/>
              <a:latin typeface="+mn-lt"/>
              <a:ea typeface="+mn-ea"/>
            </a:endParaRPr>
          </a:p>
        </p:txBody>
      </p:sp>
      <p:sp>
        <p:nvSpPr>
          <p:cNvPr id="32" name="角丸四角形 31"/>
          <p:cNvSpPr/>
          <p:nvPr/>
        </p:nvSpPr>
        <p:spPr bwMode="auto">
          <a:xfrm>
            <a:off x="5356158" y="4442812"/>
            <a:ext cx="1800200" cy="720080"/>
          </a:xfrm>
          <a:prstGeom prst="roundRect">
            <a:avLst/>
          </a:prstGeom>
          <a:solidFill>
            <a:schemeClr val="accent5"/>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2007.1</a:t>
            </a:r>
            <a:br>
              <a:rPr kumimoji="0" lang="en-US" altLang="ja-JP" sz="1600" b="1" i="0" u="none" strike="noStrike" cap="none" normalizeH="0">
                <a:ln>
                  <a:noFill/>
                </a:ln>
                <a:solidFill>
                  <a:schemeClr val="bg1"/>
                </a:solidFill>
                <a:effectLst/>
                <a:latin typeface="+mn-lt"/>
                <a:ea typeface="+mn-ea"/>
              </a:rPr>
            </a:br>
            <a:r>
              <a:rPr kumimoji="0" lang="en-US" altLang="ja-JP" sz="1600" b="1">
                <a:solidFill>
                  <a:schemeClr val="bg1"/>
                </a:solidFill>
                <a:latin typeface="+mn-lt"/>
                <a:ea typeface="+mn-ea"/>
              </a:rPr>
              <a:t>iPhone</a:t>
            </a:r>
            <a:r>
              <a:rPr kumimoji="0" lang="ja-JP" altLang="en-US" sz="1600" b="1" i="0" u="none" strike="noStrike" cap="none" normalizeH="0">
                <a:ln>
                  <a:noFill/>
                </a:ln>
                <a:solidFill>
                  <a:schemeClr val="bg1"/>
                </a:solidFill>
                <a:effectLst/>
                <a:latin typeface="+mn-lt"/>
                <a:ea typeface="+mn-ea"/>
              </a:rPr>
              <a:t>発表</a:t>
            </a:r>
          </a:p>
        </p:txBody>
      </p:sp>
      <p:sp>
        <p:nvSpPr>
          <p:cNvPr id="51" name="角丸四角形 50"/>
          <p:cNvSpPr/>
          <p:nvPr/>
        </p:nvSpPr>
        <p:spPr bwMode="auto">
          <a:xfrm>
            <a:off x="4252611" y="3207266"/>
            <a:ext cx="1800200" cy="1085830"/>
          </a:xfrm>
          <a:prstGeom prst="roundRect">
            <a:avLst/>
          </a:prstGeom>
          <a:solidFill>
            <a:srgbClr val="C00000"/>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2006</a:t>
            </a:r>
            <a:br>
              <a:rPr kumimoji="0" lang="en-US" altLang="ja-JP" sz="1600" b="1" i="0" u="none" strike="noStrike" cap="none" normalizeH="0">
                <a:ln>
                  <a:noFill/>
                </a:ln>
                <a:solidFill>
                  <a:schemeClr val="bg1"/>
                </a:solidFill>
                <a:effectLst/>
                <a:latin typeface="+mn-lt"/>
                <a:ea typeface="+mn-ea"/>
              </a:rPr>
            </a:br>
            <a:r>
              <a:rPr kumimoji="0" lang="ja-JP" altLang="en-US" sz="1600" b="1" i="0" u="none" strike="noStrike" cap="none" normalizeH="0">
                <a:ln>
                  <a:noFill/>
                </a:ln>
                <a:solidFill>
                  <a:schemeClr val="bg1"/>
                </a:solidFill>
                <a:effectLst/>
                <a:latin typeface="+mn-lt"/>
                <a:ea typeface="+mn-ea"/>
              </a:rPr>
              <a:t>「クラウド」命名</a:t>
            </a:r>
          </a:p>
        </p:txBody>
      </p:sp>
      <p:sp>
        <p:nvSpPr>
          <p:cNvPr id="33" name="角丸四角形 32"/>
          <p:cNvSpPr/>
          <p:nvPr/>
        </p:nvSpPr>
        <p:spPr bwMode="auto">
          <a:xfrm>
            <a:off x="2127172" y="3212976"/>
            <a:ext cx="1800200" cy="1080120"/>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2004</a:t>
            </a:r>
            <a:endParaRPr kumimoji="0" lang="en-US" altLang="ja-JP" sz="1600" b="1">
              <a:solidFill>
                <a:schemeClr val="bg1"/>
              </a:solidFill>
              <a:latin typeface="+mn-lt"/>
              <a:ea typeface="+mn-ea"/>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Google Maps</a:t>
            </a:r>
            <a:br>
              <a:rPr kumimoji="0" lang="en-US" altLang="ja-JP" sz="1600" b="1" i="0" u="none" strike="noStrike" cap="none" normalizeH="0">
                <a:ln>
                  <a:noFill/>
                </a:ln>
                <a:solidFill>
                  <a:schemeClr val="bg1"/>
                </a:solidFill>
                <a:effectLst/>
                <a:latin typeface="+mn-lt"/>
                <a:ea typeface="+mn-ea"/>
              </a:rPr>
            </a:br>
            <a:r>
              <a:rPr kumimoji="0" lang="ja-JP" altLang="en-US" sz="1600" b="1" i="0" u="none" strike="noStrike" cap="none" normalizeH="0">
                <a:ln>
                  <a:noFill/>
                </a:ln>
                <a:solidFill>
                  <a:schemeClr val="bg1"/>
                </a:solidFill>
                <a:effectLst/>
                <a:latin typeface="+mn-lt"/>
                <a:ea typeface="+mn-ea"/>
              </a:rPr>
              <a:t>サービス開始</a:t>
            </a:r>
            <a:endParaRPr kumimoji="0" lang="en-US" altLang="ja-JP" sz="1600" b="1" i="0" u="none" strike="noStrike" cap="none" normalizeH="0">
              <a:ln>
                <a:noFill/>
              </a:ln>
              <a:solidFill>
                <a:schemeClr val="bg1"/>
              </a:solidFill>
              <a:effectLst/>
              <a:latin typeface="+mn-lt"/>
              <a:ea typeface="+mn-ea"/>
            </a:endParaRPr>
          </a:p>
        </p:txBody>
      </p:sp>
      <p:sp>
        <p:nvSpPr>
          <p:cNvPr id="34" name="角丸四角形 33"/>
          <p:cNvSpPr/>
          <p:nvPr/>
        </p:nvSpPr>
        <p:spPr bwMode="auto">
          <a:xfrm>
            <a:off x="5828140" y="2349481"/>
            <a:ext cx="1800200" cy="720080"/>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2007.11</a:t>
            </a:r>
            <a:r>
              <a:rPr kumimoji="0" lang="en-US" altLang="ja-JP" sz="1600" b="1" i="0" u="none" strike="noStrike" cap="none" normalizeH="0">
                <a:ln>
                  <a:noFill/>
                </a:ln>
                <a:solidFill>
                  <a:schemeClr val="bg1"/>
                </a:solidFill>
                <a:effectLst/>
              </a:rPr>
              <a:t/>
            </a:r>
            <a:br>
              <a:rPr kumimoji="0" lang="en-US" altLang="ja-JP" sz="1600" b="1" i="0" u="none" strike="noStrike" cap="none" normalizeH="0">
                <a:ln>
                  <a:noFill/>
                </a:ln>
                <a:solidFill>
                  <a:schemeClr val="bg1"/>
                </a:solidFill>
                <a:effectLst/>
              </a:rPr>
            </a:br>
            <a:r>
              <a:rPr kumimoji="0" lang="en-US" altLang="ja-JP" sz="1600" b="1">
                <a:solidFill>
                  <a:schemeClr val="bg1"/>
                </a:solidFill>
                <a:latin typeface="+mn-lt"/>
                <a:ea typeface="+mn-ea"/>
              </a:rPr>
              <a:t>Android</a:t>
            </a:r>
            <a:r>
              <a:rPr kumimoji="0" lang="ja-JP" altLang="en-US" sz="1600" b="1">
                <a:solidFill>
                  <a:schemeClr val="bg1"/>
                </a:solidFill>
                <a:latin typeface="+mn-lt"/>
                <a:ea typeface="+mn-ea"/>
              </a:rPr>
              <a:t>発表</a:t>
            </a:r>
            <a:endParaRPr kumimoji="0" lang="en-US" altLang="ja-JP" sz="1600" b="1" i="0" u="none" strike="noStrike" cap="none" normalizeH="0">
              <a:ln>
                <a:noFill/>
              </a:ln>
              <a:solidFill>
                <a:schemeClr val="bg1"/>
              </a:solidFill>
              <a:effectLst/>
              <a:latin typeface="+mn-lt"/>
              <a:ea typeface="+mn-ea"/>
            </a:endParaRPr>
          </a:p>
        </p:txBody>
      </p:sp>
      <p:sp>
        <p:nvSpPr>
          <p:cNvPr id="41" name="角丸四角形 40"/>
          <p:cNvSpPr/>
          <p:nvPr/>
        </p:nvSpPr>
        <p:spPr bwMode="auto">
          <a:xfrm>
            <a:off x="6926548" y="1200738"/>
            <a:ext cx="1800200" cy="1008112"/>
          </a:xfrm>
          <a:prstGeom prst="roundRect">
            <a:avLst/>
          </a:prstGeom>
          <a:solidFill>
            <a:schemeClr val="tx2"/>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2008.10</a:t>
            </a:r>
            <a:r>
              <a:rPr kumimoji="0" lang="en-US" altLang="ja-JP" sz="1600" b="1" i="0" u="none" strike="noStrike" cap="none" normalizeH="0">
                <a:ln>
                  <a:noFill/>
                </a:ln>
                <a:solidFill>
                  <a:schemeClr val="bg1"/>
                </a:solidFill>
                <a:effectLst/>
              </a:rPr>
              <a:t/>
            </a:r>
            <a:br>
              <a:rPr kumimoji="0" lang="en-US" altLang="ja-JP" sz="1600" b="1" i="0" u="none" strike="noStrike" cap="none" normalizeH="0">
                <a:ln>
                  <a:noFill/>
                </a:ln>
                <a:solidFill>
                  <a:schemeClr val="bg1"/>
                </a:solidFill>
                <a:effectLst/>
              </a:rPr>
            </a:br>
            <a:r>
              <a:rPr kumimoji="0" lang="en-US" altLang="ja-JP" sz="1600" b="1">
                <a:solidFill>
                  <a:schemeClr val="bg1"/>
                </a:solidFill>
                <a:latin typeface="+mn-lt"/>
                <a:ea typeface="+mn-ea"/>
              </a:rPr>
              <a:t>Android</a:t>
            </a:r>
            <a:r>
              <a:rPr kumimoji="0" lang="ja-JP" altLang="en-US" sz="1600" b="1">
                <a:solidFill>
                  <a:schemeClr val="bg1"/>
                </a:solidFill>
                <a:latin typeface="+mn-lt"/>
                <a:ea typeface="+mn-ea"/>
              </a:rPr>
              <a:t>端末</a:t>
            </a:r>
            <a:r>
              <a:rPr kumimoji="0" lang="en-US" altLang="ja-JP" sz="1600" b="1">
                <a:solidFill>
                  <a:schemeClr val="bg1"/>
                </a:solidFill>
              </a:rPr>
              <a:t/>
            </a:r>
            <a:br>
              <a:rPr kumimoji="0" lang="en-US" altLang="ja-JP" sz="1600" b="1">
                <a:solidFill>
                  <a:schemeClr val="bg1"/>
                </a:solidFill>
              </a:rPr>
            </a:br>
            <a:r>
              <a:rPr kumimoji="0" lang="ja-JP" altLang="en-US" sz="1600" b="1">
                <a:solidFill>
                  <a:schemeClr val="bg1"/>
                </a:solidFill>
                <a:latin typeface="+mn-lt"/>
                <a:ea typeface="+mn-ea"/>
              </a:rPr>
              <a:t>販売開始</a:t>
            </a:r>
            <a:endParaRPr kumimoji="0" lang="en-US" altLang="ja-JP" sz="1600" b="1" i="0" u="none" strike="noStrike" cap="none" normalizeH="0">
              <a:ln>
                <a:noFill/>
              </a:ln>
              <a:solidFill>
                <a:schemeClr val="bg1"/>
              </a:solidFill>
              <a:effectLst/>
              <a:latin typeface="+mn-lt"/>
              <a:ea typeface="+mn-ea"/>
            </a:endParaRPr>
          </a:p>
        </p:txBody>
      </p:sp>
      <p:sp>
        <p:nvSpPr>
          <p:cNvPr id="43" name="角丸四角形 42"/>
          <p:cNvSpPr/>
          <p:nvPr/>
        </p:nvSpPr>
        <p:spPr bwMode="auto">
          <a:xfrm>
            <a:off x="2889540" y="4437112"/>
            <a:ext cx="1800200" cy="720080"/>
          </a:xfrm>
          <a:prstGeom prst="roundRect">
            <a:avLst/>
          </a:prstGeom>
          <a:solidFill>
            <a:schemeClr val="accent5"/>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2005</a:t>
            </a:r>
            <a:br>
              <a:rPr kumimoji="0" lang="en-US" altLang="ja-JP" sz="1600" b="1" i="0" u="none" strike="noStrike" cap="none" normalizeH="0">
                <a:ln>
                  <a:noFill/>
                </a:ln>
                <a:solidFill>
                  <a:schemeClr val="bg1"/>
                </a:solidFill>
                <a:effectLst/>
                <a:latin typeface="+mn-lt"/>
                <a:ea typeface="+mn-ea"/>
              </a:rPr>
            </a:br>
            <a:r>
              <a:rPr kumimoji="0" lang="en-US" altLang="ja-JP" sz="1600" b="1">
                <a:solidFill>
                  <a:schemeClr val="bg1"/>
                </a:solidFill>
                <a:latin typeface="+mn-lt"/>
                <a:ea typeface="+mn-ea"/>
              </a:rPr>
              <a:t>iPhone</a:t>
            </a:r>
            <a:r>
              <a:rPr kumimoji="0" lang="ja-JP" altLang="en-US" sz="1600" b="1">
                <a:solidFill>
                  <a:schemeClr val="bg1"/>
                </a:solidFill>
                <a:latin typeface="+mn-lt"/>
                <a:ea typeface="+mn-ea"/>
              </a:rPr>
              <a:t>開発開始</a:t>
            </a:r>
            <a:r>
              <a:rPr kumimoji="0" lang="en-US" altLang="ja-JP" sz="1600" b="1">
                <a:solidFill>
                  <a:schemeClr val="bg1"/>
                </a:solidFill>
                <a:latin typeface="+mn-lt"/>
                <a:ea typeface="+mn-ea"/>
              </a:rPr>
              <a:t>?</a:t>
            </a:r>
            <a:endParaRPr kumimoji="0" lang="ja-JP" altLang="en-US" sz="1600" b="1" i="0" u="none" strike="noStrike" cap="none" normalizeH="0">
              <a:ln>
                <a:noFill/>
              </a:ln>
              <a:solidFill>
                <a:schemeClr val="bg1"/>
              </a:solidFill>
              <a:effectLst/>
              <a:latin typeface="+mn-lt"/>
              <a:ea typeface="+mn-ea"/>
            </a:endParaRPr>
          </a:p>
        </p:txBody>
      </p:sp>
      <p:sp>
        <p:nvSpPr>
          <p:cNvPr id="48" name="角丸四角形 47"/>
          <p:cNvSpPr/>
          <p:nvPr/>
        </p:nvSpPr>
        <p:spPr bwMode="auto">
          <a:xfrm>
            <a:off x="699516" y="5301208"/>
            <a:ext cx="1768850" cy="864697"/>
          </a:xfrm>
          <a:prstGeom prst="roundRect">
            <a:avLst/>
          </a:prstGeom>
          <a:solidFill>
            <a:schemeClr val="accent6">
              <a:lumMod val="75000"/>
            </a:schemeClr>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1999</a:t>
            </a:r>
            <a:br>
              <a:rPr kumimoji="0" lang="en-US" altLang="ja-JP" sz="1600" b="1" i="0" u="none" strike="noStrike" cap="none" normalizeH="0">
                <a:ln>
                  <a:noFill/>
                </a:ln>
                <a:solidFill>
                  <a:schemeClr val="bg1"/>
                </a:solidFill>
                <a:effectLst/>
                <a:latin typeface="+mn-lt"/>
                <a:ea typeface="+mn-ea"/>
              </a:rPr>
            </a:br>
            <a:r>
              <a:rPr kumimoji="0" lang="en-US" altLang="ja-JP" sz="1600" b="1" i="0" u="none" strike="noStrike" cap="none" normalizeH="0">
                <a:ln>
                  <a:noFill/>
                </a:ln>
                <a:solidFill>
                  <a:schemeClr val="bg1"/>
                </a:solidFill>
                <a:effectLst/>
                <a:latin typeface="+mn-lt"/>
                <a:ea typeface="+mn-ea"/>
              </a:rPr>
              <a:t>Salesforse</a:t>
            </a:r>
            <a:r>
              <a:rPr kumimoji="0" lang="ja-JP" altLang="en-US" sz="1600" b="1" i="0" u="none" strike="noStrike" cap="none" normalizeH="0">
                <a:ln>
                  <a:noFill/>
                </a:ln>
                <a:solidFill>
                  <a:schemeClr val="bg1"/>
                </a:solidFill>
                <a:effectLst/>
                <a:latin typeface="+mn-lt"/>
                <a:ea typeface="+mn-ea"/>
              </a:rPr>
              <a:t>社設立</a:t>
            </a:r>
          </a:p>
        </p:txBody>
      </p:sp>
      <p:sp>
        <p:nvSpPr>
          <p:cNvPr id="16" name="角丸四角形 15"/>
          <p:cNvSpPr/>
          <p:nvPr/>
        </p:nvSpPr>
        <p:spPr bwMode="auto">
          <a:xfrm>
            <a:off x="4487408" y="5301809"/>
            <a:ext cx="1768850" cy="864096"/>
          </a:xfrm>
          <a:prstGeom prst="roundRect">
            <a:avLst/>
          </a:prstGeom>
          <a:solidFill>
            <a:schemeClr val="accent6">
              <a:lumMod val="75000"/>
            </a:schemeClr>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2006.7</a:t>
            </a:r>
            <a:br>
              <a:rPr kumimoji="0" lang="en-US" altLang="ja-JP" sz="1600" b="1" i="0" u="none" strike="noStrike" cap="none" normalizeH="0">
                <a:ln>
                  <a:noFill/>
                </a:ln>
                <a:solidFill>
                  <a:schemeClr val="bg1"/>
                </a:solidFill>
                <a:effectLst/>
                <a:latin typeface="+mn-lt"/>
                <a:ea typeface="+mn-ea"/>
              </a:rPr>
            </a:br>
            <a:r>
              <a:rPr kumimoji="0" lang="en-US" altLang="ja-JP" sz="1600" b="1" i="0" u="none" strike="noStrike" cap="none" normalizeH="0">
                <a:ln>
                  <a:noFill/>
                </a:ln>
                <a:solidFill>
                  <a:schemeClr val="bg1"/>
                </a:solidFill>
                <a:effectLst/>
                <a:latin typeface="+mn-lt"/>
                <a:ea typeface="+mn-ea"/>
              </a:rPr>
              <a:t>AWS</a:t>
            </a:r>
            <a:r>
              <a:rPr kumimoji="0" lang="ja-JP" altLang="en-US" sz="1600" b="1" i="0" u="none" strike="noStrike" cap="none" normalizeH="0">
                <a:ln>
                  <a:noFill/>
                </a:ln>
                <a:solidFill>
                  <a:schemeClr val="bg1"/>
                </a:solidFill>
                <a:effectLst/>
                <a:latin typeface="+mn-lt"/>
                <a:ea typeface="+mn-ea"/>
              </a:rPr>
              <a:t>が正式</a:t>
            </a:r>
            <a:r>
              <a:rPr kumimoji="0" lang="en-US" altLang="ja-JP" sz="1600" b="1" i="0" u="none" strike="noStrike" cap="none" normalizeH="0">
                <a:ln>
                  <a:noFill/>
                </a:ln>
                <a:solidFill>
                  <a:schemeClr val="bg1"/>
                </a:solidFill>
                <a:effectLst/>
                <a:latin typeface="+mn-lt"/>
                <a:ea typeface="+mn-ea"/>
              </a:rPr>
              <a:t/>
            </a:r>
            <a:br>
              <a:rPr kumimoji="0" lang="en-US" altLang="ja-JP" sz="1600" b="1" i="0" u="none" strike="noStrike" cap="none" normalizeH="0">
                <a:ln>
                  <a:noFill/>
                </a:ln>
                <a:solidFill>
                  <a:schemeClr val="bg1"/>
                </a:solidFill>
                <a:effectLst/>
                <a:latin typeface="+mn-lt"/>
                <a:ea typeface="+mn-ea"/>
              </a:rPr>
            </a:br>
            <a:r>
              <a:rPr kumimoji="0" lang="ja-JP" altLang="en-US" sz="1600" b="1" i="0" u="none" strike="noStrike" cap="none" normalizeH="0">
                <a:ln>
                  <a:noFill/>
                </a:ln>
                <a:solidFill>
                  <a:schemeClr val="bg1"/>
                </a:solidFill>
                <a:effectLst/>
                <a:latin typeface="+mn-lt"/>
                <a:ea typeface="+mn-ea"/>
              </a:rPr>
              <a:t>サービスを開始</a:t>
            </a:r>
          </a:p>
        </p:txBody>
      </p:sp>
      <p:sp>
        <p:nvSpPr>
          <p:cNvPr id="17" name="角丸四角形 16"/>
          <p:cNvSpPr/>
          <p:nvPr/>
        </p:nvSpPr>
        <p:spPr bwMode="auto">
          <a:xfrm>
            <a:off x="6614512" y="3573016"/>
            <a:ext cx="1800200" cy="720080"/>
          </a:xfrm>
          <a:prstGeom prst="roundRect">
            <a:avLst/>
          </a:prstGeom>
          <a:solidFill>
            <a:schemeClr val="accent5"/>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2008.7</a:t>
            </a:r>
            <a:br>
              <a:rPr kumimoji="0" lang="en-US" altLang="ja-JP" sz="1600" b="1" i="0" u="none" strike="noStrike" cap="none" normalizeH="0">
                <a:ln>
                  <a:noFill/>
                </a:ln>
                <a:solidFill>
                  <a:schemeClr val="bg1"/>
                </a:solidFill>
                <a:effectLst/>
                <a:latin typeface="+mn-lt"/>
                <a:ea typeface="+mn-ea"/>
              </a:rPr>
            </a:br>
            <a:r>
              <a:rPr kumimoji="0" lang="en-US" altLang="ja-JP" sz="1600" b="1" i="0" u="none" strike="noStrike" cap="none" normalizeH="0">
                <a:ln>
                  <a:noFill/>
                </a:ln>
                <a:solidFill>
                  <a:schemeClr val="bg1"/>
                </a:solidFill>
                <a:effectLst/>
                <a:latin typeface="+mn-lt"/>
                <a:ea typeface="+mn-ea"/>
              </a:rPr>
              <a:t>App Store</a:t>
            </a:r>
            <a:r>
              <a:rPr kumimoji="0" lang="ja-JP" altLang="en-US" sz="1600" b="1" i="0" u="none" strike="noStrike" cap="none" normalizeH="0">
                <a:ln>
                  <a:noFill/>
                </a:ln>
                <a:solidFill>
                  <a:schemeClr val="bg1"/>
                </a:solidFill>
                <a:effectLst/>
                <a:latin typeface="+mn-lt"/>
                <a:ea typeface="+mn-ea"/>
              </a:rPr>
              <a:t>開始</a:t>
            </a:r>
          </a:p>
        </p:txBody>
      </p:sp>
      <p:sp>
        <p:nvSpPr>
          <p:cNvPr id="18" name="角丸四角形 47"/>
          <p:cNvSpPr/>
          <p:nvPr/>
        </p:nvSpPr>
        <p:spPr bwMode="auto">
          <a:xfrm>
            <a:off x="2593462" y="5301809"/>
            <a:ext cx="1768850" cy="864096"/>
          </a:xfrm>
          <a:prstGeom prst="roundRect">
            <a:avLst/>
          </a:prstGeom>
          <a:solidFill>
            <a:schemeClr val="accent6">
              <a:lumMod val="75000"/>
            </a:schemeClr>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2004</a:t>
            </a:r>
            <a:r>
              <a:rPr kumimoji="0" lang="ja-JP" altLang="en-US" sz="1600" b="1" i="0" u="none" strike="noStrike" cap="none" normalizeH="0">
                <a:ln>
                  <a:noFill/>
                </a:ln>
                <a:solidFill>
                  <a:schemeClr val="bg1"/>
                </a:solidFill>
                <a:effectLst/>
                <a:latin typeface="+mn-lt"/>
                <a:ea typeface="+mn-ea"/>
              </a:rPr>
              <a:t>．</a:t>
            </a:r>
            <a:r>
              <a:rPr kumimoji="0" lang="en-US" altLang="ja-JP" sz="1600" b="1" i="0" u="none" strike="noStrike" cap="none" normalizeH="0">
                <a:ln>
                  <a:noFill/>
                </a:ln>
                <a:solidFill>
                  <a:schemeClr val="bg1"/>
                </a:solidFill>
                <a:effectLst/>
                <a:latin typeface="+mn-lt"/>
                <a:ea typeface="+mn-ea"/>
              </a:rPr>
              <a:t>11</a:t>
            </a:r>
            <a:br>
              <a:rPr kumimoji="0" lang="en-US" altLang="ja-JP" sz="1600" b="1" i="0" u="none" strike="noStrike" cap="none" normalizeH="0">
                <a:ln>
                  <a:noFill/>
                </a:ln>
                <a:solidFill>
                  <a:schemeClr val="bg1"/>
                </a:solidFill>
                <a:effectLst/>
                <a:latin typeface="+mn-lt"/>
                <a:ea typeface="+mn-ea"/>
              </a:rPr>
            </a:br>
            <a:r>
              <a:rPr kumimoji="0" lang="en-US" altLang="ja-JP" sz="1600" b="1" i="0" u="none" strike="noStrike" cap="none" normalizeH="0">
                <a:ln>
                  <a:noFill/>
                </a:ln>
                <a:solidFill>
                  <a:schemeClr val="bg1"/>
                </a:solidFill>
                <a:effectLst/>
                <a:latin typeface="+mn-lt"/>
                <a:ea typeface="+mn-ea"/>
              </a:rPr>
              <a:t>AWS</a:t>
            </a:r>
            <a:r>
              <a:rPr kumimoji="0" lang="ja-JP" altLang="en-US" sz="1600" b="1" i="0" u="none" strike="noStrike" cap="none" normalizeH="0">
                <a:ln>
                  <a:noFill/>
                </a:ln>
                <a:solidFill>
                  <a:schemeClr val="bg1"/>
                </a:solidFill>
                <a:effectLst/>
                <a:latin typeface="+mn-lt"/>
                <a:ea typeface="+mn-ea"/>
              </a:rPr>
              <a:t>が試験</a:t>
            </a:r>
            <a:r>
              <a:rPr kumimoji="0" lang="en-US" altLang="ja-JP" sz="1600" b="1">
                <a:solidFill>
                  <a:schemeClr val="bg1"/>
                </a:solidFill>
              </a:rPr>
              <a:t/>
            </a:r>
            <a:br>
              <a:rPr kumimoji="0" lang="en-US" altLang="ja-JP" sz="1600" b="1">
                <a:solidFill>
                  <a:schemeClr val="bg1"/>
                </a:solidFill>
              </a:rPr>
            </a:br>
            <a:r>
              <a:rPr kumimoji="0" lang="ja-JP" altLang="en-US" sz="1600" b="1" i="0" u="none" strike="noStrike" cap="none" normalizeH="0">
                <a:ln>
                  <a:noFill/>
                </a:ln>
                <a:solidFill>
                  <a:schemeClr val="bg1"/>
                </a:solidFill>
                <a:effectLst/>
                <a:latin typeface="+mn-lt"/>
                <a:ea typeface="+mn-ea"/>
              </a:rPr>
              <a:t>サービスを開始</a:t>
            </a:r>
          </a:p>
        </p:txBody>
      </p:sp>
      <p:sp>
        <p:nvSpPr>
          <p:cNvPr id="19" name="角丸四角形 18"/>
          <p:cNvSpPr/>
          <p:nvPr/>
        </p:nvSpPr>
        <p:spPr bwMode="auto">
          <a:xfrm>
            <a:off x="457200" y="4436511"/>
            <a:ext cx="1768850" cy="720681"/>
          </a:xfrm>
          <a:prstGeom prst="roundRect">
            <a:avLst/>
          </a:prstGeom>
          <a:solidFill>
            <a:schemeClr val="accent6">
              <a:lumMod val="75000"/>
            </a:schemeClr>
          </a:solidFill>
          <a:ln w="38100" cap="flat" cmpd="sng" algn="ctr">
            <a:noFill/>
            <a:prstDash val="solid"/>
            <a:round/>
            <a:headEnd type="none" w="med" len="med"/>
            <a:tailEnd type="none" w="med" len="me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600" b="1" i="0" u="none" strike="noStrike" cap="none" normalizeH="0">
                <a:ln>
                  <a:noFill/>
                </a:ln>
                <a:solidFill>
                  <a:schemeClr val="bg1"/>
                </a:solidFill>
                <a:effectLst/>
                <a:latin typeface="+mn-lt"/>
                <a:ea typeface="+mn-ea"/>
              </a:rPr>
              <a:t>1997</a:t>
            </a:r>
            <a:r>
              <a:rPr kumimoji="0" lang="en-US" altLang="ja-JP" sz="1600" b="1">
                <a:solidFill>
                  <a:schemeClr val="bg1"/>
                </a:solidFill>
              </a:rPr>
              <a:t/>
            </a:r>
            <a:br>
              <a:rPr kumimoji="0" lang="en-US" altLang="ja-JP" sz="1600" b="1">
                <a:solidFill>
                  <a:schemeClr val="bg1"/>
                </a:solidFill>
              </a:rPr>
            </a:br>
            <a:r>
              <a:rPr kumimoji="0" lang="en-US" altLang="ja-JP" sz="1600" b="1">
                <a:solidFill>
                  <a:schemeClr val="bg1"/>
                </a:solidFill>
              </a:rPr>
              <a:t>HotMail</a:t>
            </a:r>
            <a:r>
              <a:rPr kumimoji="0" lang="ja-JP" altLang="en-US" sz="1600" b="1">
                <a:solidFill>
                  <a:schemeClr val="bg1"/>
                </a:solidFill>
              </a:rPr>
              <a:t>開始</a:t>
            </a:r>
            <a:endParaRPr kumimoji="0" lang="ja-JP" altLang="en-US" sz="1600" b="1" i="0" u="none" strike="noStrike" cap="none" normalizeH="0" dirty="0">
              <a:ln>
                <a:noFill/>
              </a:ln>
              <a:solidFill>
                <a:schemeClr val="bg1"/>
              </a:solidFill>
              <a:effectLst/>
              <a:latin typeface="+mn-lt"/>
              <a:ea typeface="+mn-ea"/>
            </a:endParaRPr>
          </a:p>
        </p:txBody>
      </p:sp>
    </p:spTree>
    <p:extLst>
      <p:ext uri="{BB962C8B-B14F-4D97-AF65-F5344CB8AC3E}">
        <p14:creationId xmlns:p14="http://schemas.microsoft.com/office/powerpoint/2010/main" val="181974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 calcmode="lin" valueType="num">
                                      <p:cBhvr>
                                        <p:cTn id="14" dur="500" fill="hold"/>
                                        <p:tgtEl>
                                          <p:spTgt spid="54"/>
                                        </p:tgtEl>
                                        <p:attrNameLst>
                                          <p:attrName>ppt_w</p:attrName>
                                        </p:attrNameLst>
                                      </p:cBhvr>
                                      <p:tavLst>
                                        <p:tav tm="0">
                                          <p:val>
                                            <p:fltVal val="0"/>
                                          </p:val>
                                        </p:tav>
                                        <p:tav tm="100000">
                                          <p:val>
                                            <p:strVal val="#ppt_w"/>
                                          </p:val>
                                        </p:tav>
                                      </p:tavLst>
                                    </p:anim>
                                    <p:anim calcmode="lin" valueType="num">
                                      <p:cBhvr>
                                        <p:cTn id="15" dur="500" fill="hold"/>
                                        <p:tgtEl>
                                          <p:spTgt spid="54"/>
                                        </p:tgtEl>
                                        <p:attrNameLst>
                                          <p:attrName>ppt_h</p:attrName>
                                        </p:attrNameLst>
                                      </p:cBhvr>
                                      <p:tavLst>
                                        <p:tav tm="0">
                                          <p:val>
                                            <p:fltVal val="0"/>
                                          </p:val>
                                        </p:tav>
                                        <p:tav tm="100000">
                                          <p:val>
                                            <p:strVal val="#ppt_h"/>
                                          </p:val>
                                        </p:tav>
                                      </p:tavLst>
                                    </p:anim>
                                    <p:animEffect transition="in" filter="fade">
                                      <p:cBhvr>
                                        <p:cTn id="16" dur="500"/>
                                        <p:tgtEl>
                                          <p:spTgt spid="5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Effect transition="in" filter="fade">
                                      <p:cBhvr>
                                        <p:cTn id="56" dur="500"/>
                                        <p:tgtEl>
                                          <p:spTgt spid="34"/>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32" grpId="0" animBg="1"/>
      <p:bldP spid="51" grpId="0" animBg="1"/>
      <p:bldP spid="33" grpId="0" animBg="1"/>
      <p:bldP spid="34" grpId="0" animBg="1"/>
      <p:bldP spid="41" grpId="0" animBg="1"/>
      <p:bldP spid="43" grpId="0" animBg="1"/>
      <p:bldP spid="48" grpId="0" animBg="1"/>
      <p:bldP spid="16" grpId="0" animBg="1"/>
      <p:bldP spid="17" grpId="0" animBg="1"/>
      <p:bldP spid="18" grpId="0" animBg="1"/>
      <p:bldP spid="19"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kumimoji="1" sz="1200" dirty="0" smtClean="0"/>
        </a:defPPr>
      </a:lstStyle>
    </a:tx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7322</TotalTime>
  <Words>10911</Words>
  <Application>Microsoft Macintosh PowerPoint</Application>
  <PresentationFormat>画面に合わせる (4:3)</PresentationFormat>
  <Paragraphs>995</Paragraphs>
  <Slides>61</Slides>
  <Notes>56</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61</vt:i4>
      </vt:variant>
    </vt:vector>
  </HeadingPairs>
  <TitlesOfParts>
    <vt:vector size="72" baseType="lpstr">
      <vt:lpstr>Arial Black</vt:lpstr>
      <vt:lpstr>Calibri</vt:lpstr>
      <vt:lpstr>Century Gothic</vt:lpstr>
      <vt:lpstr>HGP創英角ｺﾞｼｯｸUB</vt:lpstr>
      <vt:lpstr>HG丸ｺﾞｼｯｸM-PRO</vt:lpstr>
      <vt:lpstr>Meiryo</vt:lpstr>
      <vt:lpstr>ＭＳ Ｐゴシック</vt:lpstr>
      <vt:lpstr>Times New Roman</vt:lpstr>
      <vt:lpstr>Wingdings</vt:lpstr>
      <vt:lpstr>Arial</vt:lpstr>
      <vt:lpstr>NC標準テンプレート</vt:lpstr>
      <vt:lpstr>PowerPoint プレゼンテーション</vt:lpstr>
      <vt:lpstr>メインフレーム、クライアントサーバー、クラウド</vt:lpstr>
      <vt:lpstr>クラウドとモバイルが変えたこととは</vt:lpstr>
      <vt:lpstr>PC出荷台数の成長が鈍化</vt:lpstr>
      <vt:lpstr>IoTでさらに増えるクライアント</vt:lpstr>
      <vt:lpstr>新しいクライアントの出現</vt:lpstr>
      <vt:lpstr>PowerPoint プレゼンテーション</vt:lpstr>
      <vt:lpstr>クラウド・コンピューティングの命名 ～ シュミットの発言</vt:lpstr>
      <vt:lpstr>クラウドの普及とモバイルデバイスの誕生</vt:lpstr>
      <vt:lpstr>ガラケーと iPhone</vt:lpstr>
      <vt:lpstr>iPhoneがFlashをサポートしなかった理由</vt:lpstr>
      <vt:lpstr>クラウド・クライアントとしてのモバイルデバイス</vt:lpstr>
      <vt:lpstr>モバイルファースト・モバイルシフトの波</vt:lpstr>
      <vt:lpstr>PowerPoint プレゼンテーション</vt:lpstr>
      <vt:lpstr>クライアント・プラットフォーム</vt:lpstr>
      <vt:lpstr>WebシステムからRich Internet Clientへ</vt:lpstr>
      <vt:lpstr>Web2.0 (2005年頃)</vt:lpstr>
      <vt:lpstr>Ajaxの登場</vt:lpstr>
      <vt:lpstr>Ajax (エイジャックス) とは</vt:lpstr>
      <vt:lpstr>昔の地図サイト</vt:lpstr>
      <vt:lpstr>Ajax を使った地図サイト</vt:lpstr>
      <vt:lpstr>Ajax の意義</vt:lpstr>
      <vt:lpstr>ブラウザーの進化とAjax</vt:lpstr>
      <vt:lpstr>PowerPoint プレゼンテーション</vt:lpstr>
      <vt:lpstr>AjaxからHTML5へ</vt:lpstr>
      <vt:lpstr>HTMLの歴史</vt:lpstr>
      <vt:lpstr>HTML5が目指したこと</vt:lpstr>
      <vt:lpstr>Flashの終焉</vt:lpstr>
      <vt:lpstr>PowerPoint プレゼンテーション</vt:lpstr>
      <vt:lpstr>PowerPoint プレゼンテーション</vt:lpstr>
      <vt:lpstr>Google が狙うもの</vt:lpstr>
      <vt:lpstr>PowerPoint プレゼンテーション</vt:lpstr>
      <vt:lpstr>Microsoftの新戦略</vt:lpstr>
      <vt:lpstr>Win32アプリが動くARM版Windows10を発表 (2016.12)</vt:lpstr>
      <vt:lpstr>Windows Phoneの開発が終了?</vt:lpstr>
      <vt:lpstr>各社が目指すクライアントプラットフォーム</vt:lpstr>
      <vt:lpstr>各社が目指すクライアントプラットフォーム</vt:lpstr>
      <vt:lpstr>PowerPoint プレゼンテーション</vt:lpstr>
      <vt:lpstr>ウェアラブル＝身体に密着するデバイス</vt:lpstr>
      <vt:lpstr>ウェアラブルデバイスの進化</vt:lpstr>
      <vt:lpstr>ウェアラブル・デバイスの種類と使われ方</vt:lpstr>
      <vt:lpstr>PowerPoint プレゼンテーション</vt:lpstr>
      <vt:lpstr>スマートホーム</vt:lpstr>
      <vt:lpstr>Appleのプラットフォーム戦略</vt:lpstr>
      <vt:lpstr>Googleのスマートホームプラットフォーム</vt:lpstr>
      <vt:lpstr>スマートスピーカー</vt:lpstr>
      <vt:lpstr>スマートホームのゲートウェイ</vt:lpstr>
      <vt:lpstr>ユビキタスコンピューティング = 10年前のIoT</vt:lpstr>
      <vt:lpstr>ユビキタスからアンビエントへ</vt:lpstr>
      <vt:lpstr>PowerPoint プレゼンテーション</vt:lpstr>
      <vt:lpstr>モバイルAI</vt:lpstr>
      <vt:lpstr>Beaconとの組み合わせ</vt:lpstr>
      <vt:lpstr>VR (Virtual Reality)</vt:lpstr>
      <vt:lpstr>AR (Augmented Reality)</vt:lpstr>
      <vt:lpstr>VR+AR=MR</vt:lpstr>
      <vt:lpstr>PowerPoint プレゼンテーション</vt:lpstr>
      <vt:lpstr>PowerPoint プレゼンテーション</vt:lpstr>
      <vt:lpstr>これからの移動体通信への要求</vt:lpstr>
      <vt:lpstr>データ伝送速度の高速化の歴史</vt:lpstr>
      <vt:lpstr>5Gの要件 (ドコモ5Gホワイトペーパーより)</vt:lpstr>
      <vt:lpstr>Low Power Wide Area (LPWA) 規格</vt:lpstr>
    </vt:vector>
  </TitlesOfParts>
  <Company>NetCommerce</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大越章司</cp:lastModifiedBy>
  <cp:revision>652</cp:revision>
  <dcterms:created xsi:type="dcterms:W3CDTF">2014-04-30T01:58:06Z</dcterms:created>
  <dcterms:modified xsi:type="dcterms:W3CDTF">2017-10-18T07:10:10Z</dcterms:modified>
</cp:coreProperties>
</file>