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3" r:id="rId2"/>
    <p:sldId id="612" r:id="rId3"/>
    <p:sldId id="611" r:id="rId4"/>
    <p:sldId id="608" r:id="rId5"/>
    <p:sldId id="613" r:id="rId6"/>
    <p:sldId id="605" r:id="rId7"/>
    <p:sldId id="615" r:id="rId8"/>
    <p:sldId id="606" r:id="rId9"/>
    <p:sldId id="610" r:id="rId10"/>
    <p:sldId id="614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CC9900"/>
    <a:srgbClr val="FFFBD2"/>
    <a:srgbClr val="FFFFFF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90387" autoAdjust="0"/>
  </p:normalViewPr>
  <p:slideViewPr>
    <p:cSldViewPr snapToGrid="0" snapToObjects="1" showGuides="1">
      <p:cViewPr>
        <p:scale>
          <a:sx n="82" d="100"/>
          <a:sy n="82" d="100"/>
        </p:scale>
        <p:origin x="534" y="-156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http://www.mext.go.jp/a_menu/shinkou/ryoushi/detail/1316005.htm</a:t>
            </a:r>
          </a:p>
          <a:p>
            <a:r>
              <a:rPr kumimoji="1" lang="en-US" altLang="ja-JP"/>
              <a:t>https://www.kyoto-su.ac.jp/project/st/st04_04.html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http://itpro.nikkeibp.co.jp/atcl/column/14/346926/112200709/</a:t>
            </a:r>
          </a:p>
          <a:p>
            <a:r>
              <a:rPr kumimoji="1" lang="en-US" altLang="ja-JP"/>
              <a:t>http://stonewashersjournal.com/2017/03/29/typesofqcomputer/</a:t>
            </a:r>
          </a:p>
          <a:p>
            <a:r>
              <a:rPr kumimoji="1" lang="en-US" altLang="ja-JP"/>
              <a:t>https://japan.zdnet.com/article/35102941/</a:t>
            </a:r>
          </a:p>
          <a:p>
            <a:r>
              <a:rPr kumimoji="1" lang="en-US" altLang="ja-JP"/>
              <a:t>http://itpro.nikkeibp.co.jp/atcl/news/17/012500220/?rt=nocnt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http://www.bunkyo.ac.jp/~nemoto/lecture/seminar2/2000/kimura/ronbun2.htm</a:t>
            </a:r>
          </a:p>
          <a:p>
            <a:r>
              <a:rPr kumimoji="1" lang="en-US" altLang="ja-JP"/>
              <a:t>http://jbpress.ismedia.jp/articles/-/47988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70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http://www.ntt.co.jp/journal/1409/files/jn201409037.pdf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http://gigazine.net/news/20170612-google-49-qubit-quantum-computing/</a:t>
            </a:r>
          </a:p>
          <a:p>
            <a:r>
              <a:rPr kumimoji="1" lang="en-US" altLang="ja-JP"/>
              <a:t>http://ascii.jp/elem/000/001/575/1575735/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7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rgbClr val="FFFFFF"/>
                </a:solidFill>
                <a:latin typeface="+mj-lt"/>
                <a:ea typeface="+mj-ea"/>
                <a:cs typeface="Arial"/>
              </a:rPr>
              <a:t>量子コンピュータ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1E6B0-C467-46D1-AD6A-659EB3FA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暗号解読のためにどれくらいの</a:t>
            </a:r>
            <a:r>
              <a:rPr kumimoji="1" lang="en-US" altLang="ja-JP"/>
              <a:t>Qubit</a:t>
            </a:r>
            <a:r>
              <a:rPr kumimoji="1" lang="ja-JP" altLang="en-US"/>
              <a:t>が必要か</a:t>
            </a:r>
            <a:r>
              <a:rPr kumimoji="1" lang="en-US" altLang="ja-JP"/>
              <a:t>?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131038-7A68-4272-AC1E-873D975F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1" y="1029716"/>
            <a:ext cx="7784757" cy="40852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45957C9-27ED-4112-89EE-3A37BC8D7BD5}"/>
              </a:ext>
            </a:extLst>
          </p:cNvPr>
          <p:cNvSpPr/>
          <p:nvPr/>
        </p:nvSpPr>
        <p:spPr>
          <a:xfrm>
            <a:off x="679622" y="5375189"/>
            <a:ext cx="7784756" cy="9391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「例えば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2000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ビットの公開鍵を持つ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RSA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暗号システムを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Shor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アルゴリズムを使った量子コンピュータで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日で解読するために必要な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Qubit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の数は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億だと算出されています。」</a:t>
            </a:r>
            <a:endParaRPr kumimoji="1" lang="ja-JP" altLang="en-US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21AAE7-CBAE-41CE-B58F-0FF59DBA1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54" y="1366684"/>
            <a:ext cx="6499654" cy="44780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43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587941-8A9A-4673-B8EB-A89A6618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量子力学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5F5A2A-2198-4147-92AB-ADE4CC1C1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9" y="963827"/>
            <a:ext cx="2698584" cy="530517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2A5BE8-EDD9-42CD-9996-A9A929EC5377}"/>
              </a:ext>
            </a:extLst>
          </p:cNvPr>
          <p:cNvSpPr/>
          <p:nvPr/>
        </p:nvSpPr>
        <p:spPr>
          <a:xfrm>
            <a:off x="4374291" y="963827"/>
            <a:ext cx="4374292" cy="18905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・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	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物質を形作っている原子そのもの</a:t>
            </a:r>
            <a:endParaRPr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marL="271463" indent="-271463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・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	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原子を形作っているさらに小さな電子・中性子・陽子</a:t>
            </a:r>
            <a:endParaRPr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marL="271463" indent="-271463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・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	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光を粒子としてみたときの光子やニュートリノやクォーク、ミュオンなどといった素粒子</a:t>
            </a:r>
            <a:endParaRPr kumimoji="1" lang="ja-JP" altLang="en-US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A3C396-4958-441F-A104-818520EE11E2}"/>
              </a:ext>
            </a:extLst>
          </p:cNvPr>
          <p:cNvSpPr/>
          <p:nvPr/>
        </p:nvSpPr>
        <p:spPr>
          <a:xfrm>
            <a:off x="3453712" y="963827"/>
            <a:ext cx="753762" cy="25702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4D5DF4-DC05-45AB-8715-B004FAAD3EC8}"/>
              </a:ext>
            </a:extLst>
          </p:cNvPr>
          <p:cNvSpPr/>
          <p:nvPr/>
        </p:nvSpPr>
        <p:spPr>
          <a:xfrm>
            <a:off x="4374291" y="2990335"/>
            <a:ext cx="4374292" cy="5436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粒子と波の性質を併せ持つ特殊な存在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8A0C78-90F6-410F-837C-7B1CF1E83E6F}"/>
              </a:ext>
            </a:extLst>
          </p:cNvPr>
          <p:cNvSpPr/>
          <p:nvPr/>
        </p:nvSpPr>
        <p:spPr>
          <a:xfrm>
            <a:off x="3453712" y="3669957"/>
            <a:ext cx="5294871" cy="9638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マクロな物理法則（ニュートン力学など）は通用せず、「量子力学」に従っている（量子効果）</a:t>
            </a:r>
            <a:endParaRPr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→　直感的には理解できない</a:t>
            </a:r>
            <a:r>
              <a:rPr kumimoji="1"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!</a:t>
            </a:r>
            <a:endParaRPr kumimoji="1" lang="ja-JP" altLang="en-US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3A1FBB-6779-4D6A-82CB-0EFF06031C48}"/>
              </a:ext>
            </a:extLst>
          </p:cNvPr>
          <p:cNvSpPr/>
          <p:nvPr/>
        </p:nvSpPr>
        <p:spPr>
          <a:xfrm>
            <a:off x="4374291" y="4769710"/>
            <a:ext cx="2113006" cy="67962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超伝導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B19F05-70D0-46E3-BED6-D2717A10C397}"/>
              </a:ext>
            </a:extLst>
          </p:cNvPr>
          <p:cNvSpPr/>
          <p:nvPr/>
        </p:nvSpPr>
        <p:spPr>
          <a:xfrm>
            <a:off x="6635577" y="4769709"/>
            <a:ext cx="2113006" cy="67962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cs typeface="ＭＳ Ｐゴシック"/>
              </a:rPr>
              <a:t>トンネル効果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3716BEE-A0E1-475C-BE88-60BE1D88F160}"/>
              </a:ext>
            </a:extLst>
          </p:cNvPr>
          <p:cNvSpPr/>
          <p:nvPr/>
        </p:nvSpPr>
        <p:spPr>
          <a:xfrm>
            <a:off x="4380469" y="5589377"/>
            <a:ext cx="2106828" cy="67962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cs typeface="ＭＳ Ｐゴシック"/>
              </a:rPr>
              <a:t>量子テレポーテーション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175B4E9-C7F6-4562-9C32-59AE9B46FCBC}"/>
              </a:ext>
            </a:extLst>
          </p:cNvPr>
          <p:cNvSpPr/>
          <p:nvPr/>
        </p:nvSpPr>
        <p:spPr>
          <a:xfrm>
            <a:off x="6639697" y="5589377"/>
            <a:ext cx="2113006" cy="67962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量子もつれ</a:t>
            </a:r>
            <a:endParaRPr kumimoji="1"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（重ね合わせ）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D8A5AA9-C02B-4E26-A7AC-516C7ECF37C5}"/>
              </a:ext>
            </a:extLst>
          </p:cNvPr>
          <p:cNvSpPr/>
          <p:nvPr/>
        </p:nvSpPr>
        <p:spPr>
          <a:xfrm>
            <a:off x="3453712" y="4769711"/>
            <a:ext cx="753762" cy="14992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量子効果</a:t>
            </a:r>
          </a:p>
        </p:txBody>
      </p:sp>
    </p:spTree>
    <p:extLst>
      <p:ext uri="{BB962C8B-B14F-4D97-AF65-F5344CB8AC3E}">
        <p14:creationId xmlns:p14="http://schemas.microsoft.com/office/powerpoint/2010/main" val="38945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D675CB-D4BA-4A81-AA2E-855DDA02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Bit </a:t>
            </a:r>
            <a:r>
              <a:rPr lang="ja-JP" altLang="en-US"/>
              <a:t>と </a:t>
            </a:r>
            <a:r>
              <a:rPr lang="en-US" altLang="ja-JP"/>
              <a:t>Qubit</a:t>
            </a:r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BBBE4AD-B7FC-4C7B-B032-2768C707DC32}"/>
              </a:ext>
            </a:extLst>
          </p:cNvPr>
          <p:cNvSpPr/>
          <p:nvPr/>
        </p:nvSpPr>
        <p:spPr>
          <a:xfrm>
            <a:off x="914400" y="2582560"/>
            <a:ext cx="1791729" cy="17917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5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0</a:t>
            </a:r>
            <a:endParaRPr kumimoji="1" lang="ja-JP" altLang="en-US" sz="115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7E3CF28-1EED-4497-9C5D-136C959850EA}"/>
              </a:ext>
            </a:extLst>
          </p:cNvPr>
          <p:cNvSpPr/>
          <p:nvPr/>
        </p:nvSpPr>
        <p:spPr>
          <a:xfrm>
            <a:off x="2858529" y="2582560"/>
            <a:ext cx="1791729" cy="17917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5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</a:t>
            </a:r>
            <a:endParaRPr kumimoji="1" lang="ja-JP" altLang="en-US" sz="115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C2F0133-3DE5-4E3D-8F56-43FF66068751}"/>
              </a:ext>
            </a:extLst>
          </p:cNvPr>
          <p:cNvSpPr/>
          <p:nvPr/>
        </p:nvSpPr>
        <p:spPr>
          <a:xfrm>
            <a:off x="5923002" y="2582560"/>
            <a:ext cx="1791729" cy="17917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5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0</a:t>
            </a:r>
            <a:endParaRPr kumimoji="1" lang="ja-JP" altLang="en-US" sz="115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3609C68-5158-4622-9FDE-1506678989D3}"/>
              </a:ext>
            </a:extLst>
          </p:cNvPr>
          <p:cNvSpPr/>
          <p:nvPr/>
        </p:nvSpPr>
        <p:spPr>
          <a:xfrm>
            <a:off x="5923002" y="2582560"/>
            <a:ext cx="1791729" cy="179172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5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</a:t>
            </a:r>
            <a:endParaRPr kumimoji="1" lang="ja-JP" altLang="en-US" sz="115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D05BBE-8293-4DF2-9B56-3D2C34841F29}"/>
              </a:ext>
            </a:extLst>
          </p:cNvPr>
          <p:cNvSpPr txBox="1"/>
          <p:nvPr/>
        </p:nvSpPr>
        <p:spPr>
          <a:xfrm>
            <a:off x="1303638" y="1210959"/>
            <a:ext cx="292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chemeClr val="accent1"/>
                </a:solidFill>
              </a:rPr>
              <a:t>Bit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4367C9-307E-45AF-B5EB-1D12BF1E9110}"/>
              </a:ext>
            </a:extLst>
          </p:cNvPr>
          <p:cNvSpPr txBox="1"/>
          <p:nvPr/>
        </p:nvSpPr>
        <p:spPr>
          <a:xfrm>
            <a:off x="5354590" y="1210958"/>
            <a:ext cx="292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>
                <a:solidFill>
                  <a:schemeClr val="accent5">
                    <a:lumMod val="75000"/>
                  </a:schemeClr>
                </a:solidFill>
              </a:rPr>
              <a:t>Qubit</a:t>
            </a:r>
            <a:endParaRPr kumimoji="1" lang="ja-JP" altLang="en-US" sz="6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8407EC5-7C64-4AAF-9F96-0D626B9AB11E}"/>
              </a:ext>
            </a:extLst>
          </p:cNvPr>
          <p:cNvSpPr txBox="1"/>
          <p:nvPr/>
        </p:nvSpPr>
        <p:spPr>
          <a:xfrm>
            <a:off x="1303638" y="5070386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accent1"/>
                </a:solidFill>
              </a:rPr>
              <a:t>デジタルの</a:t>
            </a:r>
            <a:r>
              <a:rPr kumimoji="1" lang="en-US" altLang="ja-JP">
                <a:solidFill>
                  <a:schemeClr val="accent1"/>
                </a:solidFill>
              </a:rPr>
              <a:t>Bit</a:t>
            </a:r>
          </a:p>
          <a:p>
            <a:pPr algn="ctr"/>
            <a:endParaRPr kumimoji="1" lang="en-US" altLang="ja-JP">
              <a:solidFill>
                <a:schemeClr val="accent1"/>
              </a:solidFill>
            </a:endParaRPr>
          </a:p>
          <a:p>
            <a:pPr algn="ctr"/>
            <a:r>
              <a:rPr kumimoji="1" lang="ja-JP" altLang="en-US">
                <a:solidFill>
                  <a:schemeClr val="accent1"/>
                </a:solidFill>
              </a:rPr>
              <a:t>「</a:t>
            </a:r>
            <a:r>
              <a:rPr kumimoji="1" lang="en-US" altLang="ja-JP">
                <a:solidFill>
                  <a:schemeClr val="accent1"/>
                </a:solidFill>
              </a:rPr>
              <a:t>0</a:t>
            </a:r>
            <a:r>
              <a:rPr kumimoji="1" lang="ja-JP" altLang="en-US">
                <a:solidFill>
                  <a:schemeClr val="accent1"/>
                </a:solidFill>
              </a:rPr>
              <a:t>」か「</a:t>
            </a:r>
            <a:r>
              <a:rPr kumimoji="1" lang="en-US" altLang="ja-JP">
                <a:solidFill>
                  <a:schemeClr val="accent1"/>
                </a:solidFill>
              </a:rPr>
              <a:t>1</a:t>
            </a:r>
            <a:r>
              <a:rPr kumimoji="1" lang="ja-JP" altLang="en-US">
                <a:solidFill>
                  <a:schemeClr val="accent1"/>
                </a:solidFill>
              </a:rPr>
              <a:t>」の状態を</a:t>
            </a:r>
            <a:endParaRPr kumimoji="1" lang="en-US" altLang="ja-JP">
              <a:solidFill>
                <a:schemeClr val="accent1"/>
              </a:solidFill>
            </a:endParaRPr>
          </a:p>
          <a:p>
            <a:pPr algn="ctr"/>
            <a:r>
              <a:rPr kumimoji="1" lang="ja-JP" altLang="en-US">
                <a:solidFill>
                  <a:schemeClr val="accent1"/>
                </a:solidFill>
              </a:rPr>
              <a:t>別々に保持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D46A96-6A00-4FAD-B490-59C73E74762B}"/>
              </a:ext>
            </a:extLst>
          </p:cNvPr>
          <p:cNvSpPr txBox="1"/>
          <p:nvPr/>
        </p:nvSpPr>
        <p:spPr>
          <a:xfrm>
            <a:off x="5354589" y="5074504"/>
            <a:ext cx="292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量子ビット（</a:t>
            </a:r>
            <a:r>
              <a:rPr kumimoji="1" lang="en-US" altLang="ja-JP">
                <a:solidFill>
                  <a:schemeClr val="accent5">
                    <a:lumMod val="75000"/>
                  </a:schemeClr>
                </a:solidFill>
              </a:rPr>
              <a:t>Qubit</a:t>
            </a:r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）</a:t>
            </a:r>
            <a:endParaRPr kumimoji="1" lang="en-US" altLang="ja-JP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kumimoji="1" lang="en-US" altLang="ja-JP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「</a:t>
            </a:r>
            <a:r>
              <a:rPr kumimoji="1" lang="en-US" altLang="ja-JP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」と「</a:t>
            </a:r>
            <a:r>
              <a:rPr kumimoji="1" lang="en-US" altLang="ja-JP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」の状態を</a:t>
            </a:r>
            <a:endParaRPr kumimoji="1" lang="en-US" altLang="ja-JP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kumimoji="1" lang="ja-JP" altLang="en-US">
                <a:solidFill>
                  <a:schemeClr val="accent5">
                    <a:lumMod val="75000"/>
                  </a:schemeClr>
                </a:solidFill>
              </a:rPr>
              <a:t>同時に保持</a:t>
            </a:r>
          </a:p>
        </p:txBody>
      </p:sp>
    </p:spTree>
    <p:extLst>
      <p:ext uri="{BB962C8B-B14F-4D97-AF65-F5344CB8AC3E}">
        <p14:creationId xmlns:p14="http://schemas.microsoft.com/office/powerpoint/2010/main" val="3429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7" grpId="2" animBg="1"/>
      <p:bldP spid="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381E-07F6-45A8-B995-921EE23C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Bit </a:t>
            </a:r>
            <a:r>
              <a:rPr lang="ja-JP" altLang="en-US"/>
              <a:t>と </a:t>
            </a:r>
            <a:r>
              <a:rPr lang="en-US" altLang="ja-JP"/>
              <a:t>Qubit</a:t>
            </a:r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9DA94AF-0F18-4EF4-8C87-36A8D439819D}"/>
              </a:ext>
            </a:extLst>
          </p:cNvPr>
          <p:cNvGrpSpPr/>
          <p:nvPr/>
        </p:nvGrpSpPr>
        <p:grpSpPr>
          <a:xfrm>
            <a:off x="453220" y="2438400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8210FF14-4B40-41FE-93ED-B4FA5BEF1818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91F5A19C-E11F-4520-92C5-51F45716872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CF8D6EE4-9E50-46D2-A207-CC56A138A6B1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8A12B2B4-5A0C-4350-B761-4B72A12C6228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CAB1A0D-264E-465F-A84B-3744A06A7BB9}"/>
              </a:ext>
            </a:extLst>
          </p:cNvPr>
          <p:cNvGrpSpPr/>
          <p:nvPr/>
        </p:nvGrpSpPr>
        <p:grpSpPr>
          <a:xfrm>
            <a:off x="1878366" y="2430163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BF857BC0-9E56-4DDA-9E94-8BDB06051F33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65E3258A-AFB3-48FD-B7F0-46DD513D6642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159FBF64-B3BA-4C49-983C-BAF62F313E2E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D2D3EC90-174E-42F0-B2E3-FCF48049042E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83CFFCF-4038-4629-A222-17C162C9E680}"/>
              </a:ext>
            </a:extLst>
          </p:cNvPr>
          <p:cNvGrpSpPr/>
          <p:nvPr/>
        </p:nvGrpSpPr>
        <p:grpSpPr>
          <a:xfrm>
            <a:off x="3293914" y="2430163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C2C91C97-259E-4149-82D6-2EA8CCF2D377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272681D5-6F37-49EC-B660-5FCD754CE2C7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9BA42E09-AA73-4B54-B2FF-E0689468ADAA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E6DA8177-E991-4B1A-BE94-00827387EB54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C24FED2-9864-409E-B1D8-657C985798DD}"/>
              </a:ext>
            </a:extLst>
          </p:cNvPr>
          <p:cNvGrpSpPr/>
          <p:nvPr/>
        </p:nvGrpSpPr>
        <p:grpSpPr>
          <a:xfrm>
            <a:off x="4720420" y="2430163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5DB506FD-1566-4D97-8F95-3E5EC87677A9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5DACED1B-E2F5-46F3-96A5-9966EACB6A6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74B1A501-5DE6-49EA-A5B0-59244FE11447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C73DDE50-FC08-434A-9C52-3D5CA4EB8911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B07EC08-531D-4772-AD0E-9D5297E74D3B}"/>
              </a:ext>
            </a:extLst>
          </p:cNvPr>
          <p:cNvGrpSpPr/>
          <p:nvPr/>
        </p:nvGrpSpPr>
        <p:grpSpPr>
          <a:xfrm>
            <a:off x="452529" y="2920311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FF59438D-D1CF-4970-AB19-EF32F8DE17C6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E1462D3-E185-4A91-AD6A-D0C6C16283D8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A102FE13-198B-4641-8D89-37AC8BE19D69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A6FC93F5-8A74-40CC-9794-F70454DF078A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D3C1D0C-F497-46CF-A1E5-4100C7DA4C5B}"/>
              </a:ext>
            </a:extLst>
          </p:cNvPr>
          <p:cNvGrpSpPr/>
          <p:nvPr/>
        </p:nvGrpSpPr>
        <p:grpSpPr>
          <a:xfrm>
            <a:off x="1877675" y="2912074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F60CDA1F-EDB5-42AF-A42D-5F7F2874EBE6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EA947F75-38A8-4C7A-A7AB-B65B4377568A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2FCA9363-2AC6-49BE-8469-8A28D33D9B9F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2927A6AE-A9B3-4BB2-8334-7427D757BF3C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D99B456-7E4A-46A8-BB83-3A9A27901491}"/>
              </a:ext>
            </a:extLst>
          </p:cNvPr>
          <p:cNvGrpSpPr/>
          <p:nvPr/>
        </p:nvGrpSpPr>
        <p:grpSpPr>
          <a:xfrm>
            <a:off x="3293223" y="2912074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8D4956E-1AAB-4091-9EE4-0B55B9AF77DD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0337B8D-0AF3-4752-BEF3-52404D8D2254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5083E8D3-3D13-46E4-BEFF-07916F953759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A8446F1A-7E93-4429-92F1-1CD445FDFECB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F556D6F4-E33D-4E98-98FE-11A6A63EF76D}"/>
              </a:ext>
            </a:extLst>
          </p:cNvPr>
          <p:cNvGrpSpPr/>
          <p:nvPr/>
        </p:nvGrpSpPr>
        <p:grpSpPr>
          <a:xfrm>
            <a:off x="4719729" y="2912074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7D1619EC-B83A-446F-9D12-9A31BDD2899D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4A70E839-C5D3-4658-B759-586DE990D46D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85CA4AC2-FE8D-4CE4-9DA9-E46119BC722E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A42EA534-4EBE-4328-B94C-80E06157D353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2FFB793-1E5E-4305-9DE8-A87FEC863BD2}"/>
              </a:ext>
            </a:extLst>
          </p:cNvPr>
          <p:cNvGrpSpPr/>
          <p:nvPr/>
        </p:nvGrpSpPr>
        <p:grpSpPr>
          <a:xfrm>
            <a:off x="451838" y="3406346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8E47C389-1286-4623-9967-6C93997F26DD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57E01796-58EF-45DA-93EA-A37C079E4662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F293D536-CF1E-4785-A65A-591852D4FA38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2169AB5C-92C0-45CA-94A6-65B545505D10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D19CFF0E-DA77-427B-9955-87B3172F71D7}"/>
              </a:ext>
            </a:extLst>
          </p:cNvPr>
          <p:cNvGrpSpPr/>
          <p:nvPr/>
        </p:nvGrpSpPr>
        <p:grpSpPr>
          <a:xfrm>
            <a:off x="1876984" y="3398109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775C7AEE-E586-423B-9F22-5E9F435F5D2F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A3C23892-B6E4-47A0-AA30-AA3DA15E80A2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469E2789-0934-454C-A74D-8CE16A0B631A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664F3B9E-C654-4534-B052-D5A89B4B6D93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69F3181-815B-46EC-950D-F6738BB6E5C9}"/>
              </a:ext>
            </a:extLst>
          </p:cNvPr>
          <p:cNvGrpSpPr/>
          <p:nvPr/>
        </p:nvGrpSpPr>
        <p:grpSpPr>
          <a:xfrm>
            <a:off x="3292532" y="3398109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88471B1B-90A4-4361-9658-8146B6767AC5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A8B9E3A0-B811-447A-A620-EBB84427F0B5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4D64D28B-2C2E-48E3-9C41-71186C97D6B6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483E946D-1CA2-4896-B59E-807E0D95FF67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50B281C6-134F-4F4C-9797-920228D75CD4}"/>
              </a:ext>
            </a:extLst>
          </p:cNvPr>
          <p:cNvGrpSpPr/>
          <p:nvPr/>
        </p:nvGrpSpPr>
        <p:grpSpPr>
          <a:xfrm>
            <a:off x="4719038" y="3398109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7CA13DBF-9FA3-4EDF-B1C3-638708FC34EB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930B5CB3-A972-4797-89B6-78F75A693EE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AE425434-8DDA-46CC-AF6D-80FA63BD6E6B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FF319B59-B005-4F8A-8A2E-50B894ED9A81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66A8E235-76DD-44D1-8483-DF2EA654C583}"/>
              </a:ext>
            </a:extLst>
          </p:cNvPr>
          <p:cNvGrpSpPr/>
          <p:nvPr/>
        </p:nvGrpSpPr>
        <p:grpSpPr>
          <a:xfrm>
            <a:off x="451147" y="3900616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311B6E23-29FA-473A-9634-80FA0BC9D8C6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7C264814-AF07-41DB-ABBF-BDADEDF29CB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DD89923A-60CD-47D5-82F2-664E30BB308F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50FDB540-E36E-47E2-B043-0CE351428C2E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4BB8DEB9-9498-45AE-9811-E11F7C9C848F}"/>
              </a:ext>
            </a:extLst>
          </p:cNvPr>
          <p:cNvGrpSpPr/>
          <p:nvPr/>
        </p:nvGrpSpPr>
        <p:grpSpPr>
          <a:xfrm>
            <a:off x="1876293" y="3892379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55939B48-1E8F-4D17-B8F0-31CD6FD74824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C00EC8DE-C43B-419E-90DD-BA3E1D73046F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E252422E-8526-43C8-BF8C-7BEDCB8E6E4D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74851A56-B75A-42E0-94AD-7899DE6BB1B2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D83FC062-B600-44E7-8FF9-B9DA8EFE7CA0}"/>
              </a:ext>
            </a:extLst>
          </p:cNvPr>
          <p:cNvGrpSpPr/>
          <p:nvPr/>
        </p:nvGrpSpPr>
        <p:grpSpPr>
          <a:xfrm>
            <a:off x="3291841" y="3892379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BAFE6E18-ACC3-4092-8D10-30C10F02C40F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12189859-519D-43DD-B53A-EBDF951DD9A0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8" name="楕円 97">
              <a:extLst>
                <a:ext uri="{FF2B5EF4-FFF2-40B4-BE49-F238E27FC236}">
                  <a16:creationId xmlns:a16="http://schemas.microsoft.com/office/drawing/2014/main" id="{FDAA1D50-7499-48BF-AD85-1975C4B35F58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593DB674-CD75-4362-82DE-2C22B1D6F260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F5DAB70A-B140-4498-BA9D-402D8233BB87}"/>
              </a:ext>
            </a:extLst>
          </p:cNvPr>
          <p:cNvGrpSpPr/>
          <p:nvPr/>
        </p:nvGrpSpPr>
        <p:grpSpPr>
          <a:xfrm>
            <a:off x="4718347" y="3892379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101" name="楕円 100">
              <a:extLst>
                <a:ext uri="{FF2B5EF4-FFF2-40B4-BE49-F238E27FC236}">
                  <a16:creationId xmlns:a16="http://schemas.microsoft.com/office/drawing/2014/main" id="{4467B8F7-45CB-40F7-AEA6-0F9191A9549A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02" name="楕円 101">
              <a:extLst>
                <a:ext uri="{FF2B5EF4-FFF2-40B4-BE49-F238E27FC236}">
                  <a16:creationId xmlns:a16="http://schemas.microsoft.com/office/drawing/2014/main" id="{23560E5B-4AC1-4C86-9731-383C3DB66265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ACDF2631-2258-4BF2-A494-ABD93235FD87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29541A4A-8053-4431-AA69-32C9F5D83EFA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75E360D6-5DA6-468E-906D-A036D26BBBFC}"/>
              </a:ext>
            </a:extLst>
          </p:cNvPr>
          <p:cNvGrpSpPr/>
          <p:nvPr/>
        </p:nvGrpSpPr>
        <p:grpSpPr>
          <a:xfrm>
            <a:off x="6934325" y="3138522"/>
            <a:ext cx="1289237" cy="463981"/>
            <a:chOff x="7113375" y="2701917"/>
            <a:chExt cx="1289237" cy="463981"/>
          </a:xfrm>
        </p:grpSpPr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C69382D6-023F-4434-AF01-DF0B7842F2A1}"/>
                </a:ext>
              </a:extLst>
            </p:cNvPr>
            <p:cNvSpPr/>
            <p:nvPr/>
          </p:nvSpPr>
          <p:spPr>
            <a:xfrm>
              <a:off x="7113375" y="2788505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E62C0585-96C3-4121-887F-5D4043B5F9FC}"/>
                </a:ext>
              </a:extLst>
            </p:cNvPr>
            <p:cNvSpPr/>
            <p:nvPr/>
          </p:nvSpPr>
          <p:spPr>
            <a:xfrm>
              <a:off x="7436029" y="2788505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CB085FA0-DD15-49F4-A2EA-35009BCBE016}"/>
                </a:ext>
              </a:extLst>
            </p:cNvPr>
            <p:cNvSpPr/>
            <p:nvPr/>
          </p:nvSpPr>
          <p:spPr>
            <a:xfrm>
              <a:off x="7758683" y="2788505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1B90B788-55BD-4C6D-B988-7C9F5E2A6F07}"/>
                </a:ext>
              </a:extLst>
            </p:cNvPr>
            <p:cNvSpPr/>
            <p:nvPr/>
          </p:nvSpPr>
          <p:spPr>
            <a:xfrm>
              <a:off x="8081338" y="2788505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6A3D92FF-C9DA-4D66-A5CF-E1B0F380BFF9}"/>
                </a:ext>
              </a:extLst>
            </p:cNvPr>
            <p:cNvSpPr txBox="1"/>
            <p:nvPr/>
          </p:nvSpPr>
          <p:spPr>
            <a:xfrm>
              <a:off x="7113375" y="2704233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A2A91AF9-B63E-41F3-A0D5-F758DC80EFBF}"/>
                </a:ext>
              </a:extLst>
            </p:cNvPr>
            <p:cNvSpPr txBox="1"/>
            <p:nvPr/>
          </p:nvSpPr>
          <p:spPr>
            <a:xfrm>
              <a:off x="7427102" y="2704233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F7F69F8D-2AE7-48E5-9FE7-1216AF7FD42A}"/>
                </a:ext>
              </a:extLst>
            </p:cNvPr>
            <p:cNvSpPr txBox="1"/>
            <p:nvPr/>
          </p:nvSpPr>
          <p:spPr>
            <a:xfrm>
              <a:off x="7746760" y="2704233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8D920348-4944-4AA3-BFA0-4C5F8431A503}"/>
                </a:ext>
              </a:extLst>
            </p:cNvPr>
            <p:cNvSpPr txBox="1"/>
            <p:nvPr/>
          </p:nvSpPr>
          <p:spPr>
            <a:xfrm>
              <a:off x="8069414" y="2701917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7DBD8DF9-D74B-42F8-AAB1-3559BDDC744E}"/>
              </a:ext>
            </a:extLst>
          </p:cNvPr>
          <p:cNvSpPr/>
          <p:nvPr/>
        </p:nvSpPr>
        <p:spPr>
          <a:xfrm>
            <a:off x="457200" y="5497351"/>
            <a:ext cx="8285328" cy="87321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N </a:t>
            </a:r>
            <a:r>
              <a:rPr lang="ja-JP" altLang="en-US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量子ビットあれば、</a:t>
            </a:r>
            <a:r>
              <a:rPr lang="en-US" altLang="ja-JP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2</a:t>
            </a:r>
            <a:r>
              <a:rPr lang="en-US" altLang="ja-JP" sz="2800" baseline="30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N</a:t>
            </a:r>
            <a:r>
              <a:rPr lang="en-US" altLang="ja-JP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 </a:t>
            </a:r>
            <a:r>
              <a:rPr lang="ja-JP" altLang="en-US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の計算を</a:t>
            </a:r>
            <a:r>
              <a:rPr lang="en-US" altLang="ja-JP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</a:t>
            </a:r>
            <a:r>
              <a:rPr lang="ja-JP" altLang="en-US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回で行える</a:t>
            </a:r>
            <a:endParaRPr lang="en-US" altLang="ja-JP" sz="28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473DE854-44AA-43E4-9FD9-AFF5D2285378}"/>
              </a:ext>
            </a:extLst>
          </p:cNvPr>
          <p:cNvSpPr/>
          <p:nvPr/>
        </p:nvSpPr>
        <p:spPr>
          <a:xfrm>
            <a:off x="457200" y="1303075"/>
            <a:ext cx="5550384" cy="8732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4bit=16</a:t>
            </a:r>
            <a:r>
              <a:rPr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通りの状態を表現可能</a:t>
            </a:r>
            <a:endParaRPr lang="en-US" altLang="ja-JP" sz="16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3FB21A9D-08F2-4316-BBD9-59CF6C9557A6}"/>
              </a:ext>
            </a:extLst>
          </p:cNvPr>
          <p:cNvSpPr/>
          <p:nvPr/>
        </p:nvSpPr>
        <p:spPr>
          <a:xfrm>
            <a:off x="6189758" y="1303075"/>
            <a:ext cx="2552770" cy="8732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4qbit=16</a:t>
            </a:r>
            <a:r>
              <a:rPr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通りの数値を</a:t>
            </a:r>
            <a:endParaRPr lang="en-US" altLang="ja-JP" sz="16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同時に表現可能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C3E449A4-BBC8-4389-9E12-5AD15492A9AD}"/>
              </a:ext>
            </a:extLst>
          </p:cNvPr>
          <p:cNvSpPr/>
          <p:nvPr/>
        </p:nvSpPr>
        <p:spPr>
          <a:xfrm>
            <a:off x="3149936" y="4436076"/>
            <a:ext cx="2844127" cy="873211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468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06" grpId="0" animBg="1"/>
      <p:bldP spid="107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DD76CF62-A468-47D2-A1CF-361AB3203AFD}"/>
              </a:ext>
            </a:extLst>
          </p:cNvPr>
          <p:cNvGrpSpPr/>
          <p:nvPr/>
        </p:nvGrpSpPr>
        <p:grpSpPr>
          <a:xfrm>
            <a:off x="6935575" y="4328974"/>
            <a:ext cx="1289237" cy="321274"/>
            <a:chOff x="630197" y="1841158"/>
            <a:chExt cx="1289237" cy="321274"/>
          </a:xfrm>
          <a:solidFill>
            <a:schemeClr val="accent2"/>
          </a:solidFill>
        </p:grpSpPr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7CA08059-15EB-4EF1-90E3-930A386E8EB6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BC520B0D-328B-4CBC-98E3-7184E59D1972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18" name="楕円 117">
              <a:extLst>
                <a:ext uri="{FF2B5EF4-FFF2-40B4-BE49-F238E27FC236}">
                  <a16:creationId xmlns:a16="http://schemas.microsoft.com/office/drawing/2014/main" id="{F1748C4A-9252-4402-9675-5B3EA173B23F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85C2DBD0-445E-459A-9386-D4283B576580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3C2CE3-365F-4A0F-A6EB-FE39BF4AE030}"/>
              </a:ext>
            </a:extLst>
          </p:cNvPr>
          <p:cNvSpPr/>
          <p:nvPr/>
        </p:nvSpPr>
        <p:spPr>
          <a:xfrm>
            <a:off x="6935574" y="4328974"/>
            <a:ext cx="1289237" cy="321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381E-07F6-45A8-B995-921EE23C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検索 － </a:t>
            </a:r>
            <a:r>
              <a:rPr kumimoji="1" lang="en-US" altLang="ja-JP"/>
              <a:t>4</a:t>
            </a:r>
            <a:r>
              <a:rPr kumimoji="1" lang="ja-JP" altLang="en-US"/>
              <a:t>ビットのデータの中から「</a:t>
            </a:r>
            <a:r>
              <a:rPr kumimoji="1" lang="en-US" altLang="ja-JP"/>
              <a:t>1101</a:t>
            </a:r>
            <a:r>
              <a:rPr kumimoji="1" lang="ja-JP" altLang="en-US"/>
              <a:t>」を探す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9DA94AF-0F18-4EF4-8C87-36A8D439819D}"/>
              </a:ext>
            </a:extLst>
          </p:cNvPr>
          <p:cNvGrpSpPr/>
          <p:nvPr/>
        </p:nvGrpSpPr>
        <p:grpSpPr>
          <a:xfrm>
            <a:off x="454470" y="3542264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8210FF14-4B40-41FE-93ED-B4FA5BEF1818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91F5A19C-E11F-4520-92C5-51F45716872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CF8D6EE4-9E50-46D2-A207-CC56A138A6B1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8A12B2B4-5A0C-4350-B761-4B72A12C6228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CAB1A0D-264E-465F-A84B-3744A06A7BB9}"/>
              </a:ext>
            </a:extLst>
          </p:cNvPr>
          <p:cNvGrpSpPr/>
          <p:nvPr/>
        </p:nvGrpSpPr>
        <p:grpSpPr>
          <a:xfrm>
            <a:off x="1879616" y="3534027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BF857BC0-9E56-4DDA-9E94-8BDB06051F33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65E3258A-AFB3-48FD-B7F0-46DD513D6642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159FBF64-B3BA-4C49-983C-BAF62F313E2E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D2D3EC90-174E-42F0-B2E3-FCF48049042E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83CFFCF-4038-4629-A222-17C162C9E680}"/>
              </a:ext>
            </a:extLst>
          </p:cNvPr>
          <p:cNvGrpSpPr/>
          <p:nvPr/>
        </p:nvGrpSpPr>
        <p:grpSpPr>
          <a:xfrm>
            <a:off x="3295164" y="3534027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C2C91C97-259E-4149-82D6-2EA8CCF2D377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272681D5-6F37-49EC-B660-5FCD754CE2C7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9BA42E09-AA73-4B54-B2FF-E0689468ADAA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E6DA8177-E991-4B1A-BE94-00827387EB54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AC24FED2-9864-409E-B1D8-657C985798DD}"/>
              </a:ext>
            </a:extLst>
          </p:cNvPr>
          <p:cNvGrpSpPr/>
          <p:nvPr/>
        </p:nvGrpSpPr>
        <p:grpSpPr>
          <a:xfrm>
            <a:off x="4721670" y="3534027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5DB506FD-1566-4D97-8F95-3E5EC87677A9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5DACED1B-E2F5-46F3-96A5-9966EACB6A6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74B1A501-5DE6-49EA-A5B0-59244FE11447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C73DDE50-FC08-434A-9C52-3D5CA4EB8911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FB07EC08-531D-4772-AD0E-9D5297E74D3B}"/>
              </a:ext>
            </a:extLst>
          </p:cNvPr>
          <p:cNvGrpSpPr/>
          <p:nvPr/>
        </p:nvGrpSpPr>
        <p:grpSpPr>
          <a:xfrm>
            <a:off x="453779" y="4024175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FF59438D-D1CF-4970-AB19-EF32F8DE17C6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6E1462D3-E185-4A91-AD6A-D0C6C16283D8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A102FE13-198B-4641-8D89-37AC8BE19D69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A6FC93F5-8A74-40CC-9794-F70454DF078A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D3C1D0C-F497-46CF-A1E5-4100C7DA4C5B}"/>
              </a:ext>
            </a:extLst>
          </p:cNvPr>
          <p:cNvGrpSpPr/>
          <p:nvPr/>
        </p:nvGrpSpPr>
        <p:grpSpPr>
          <a:xfrm>
            <a:off x="1878925" y="4015938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F60CDA1F-EDB5-42AF-A42D-5F7F2874EBE6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EA947F75-38A8-4C7A-A7AB-B65B4377568A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2FCA9363-2AC6-49BE-8469-8A28D33D9B9F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2927A6AE-A9B3-4BB2-8334-7427D757BF3C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BD99B456-7E4A-46A8-BB83-3A9A27901491}"/>
              </a:ext>
            </a:extLst>
          </p:cNvPr>
          <p:cNvGrpSpPr/>
          <p:nvPr/>
        </p:nvGrpSpPr>
        <p:grpSpPr>
          <a:xfrm>
            <a:off x="3294473" y="4015938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8D4956E-1AAB-4091-9EE4-0B55B9AF77DD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0337B8D-0AF3-4752-BEF3-52404D8D2254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5083E8D3-3D13-46E4-BEFF-07916F953759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A8446F1A-7E93-4429-92F1-1CD445FDFECB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F556D6F4-E33D-4E98-98FE-11A6A63EF76D}"/>
              </a:ext>
            </a:extLst>
          </p:cNvPr>
          <p:cNvGrpSpPr/>
          <p:nvPr/>
        </p:nvGrpSpPr>
        <p:grpSpPr>
          <a:xfrm>
            <a:off x="4720979" y="4015938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7D1619EC-B83A-446F-9D12-9A31BDD2899D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4A70E839-C5D3-4658-B759-586DE990D46D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85CA4AC2-FE8D-4CE4-9DA9-E46119BC722E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A42EA534-4EBE-4328-B94C-80E06157D353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2FFB793-1E5E-4305-9DE8-A87FEC863BD2}"/>
              </a:ext>
            </a:extLst>
          </p:cNvPr>
          <p:cNvGrpSpPr/>
          <p:nvPr/>
        </p:nvGrpSpPr>
        <p:grpSpPr>
          <a:xfrm>
            <a:off x="453088" y="4510210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8E47C389-1286-4623-9967-6C93997F26DD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57E01796-58EF-45DA-93EA-A37C079E4662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F293D536-CF1E-4785-A65A-591852D4FA38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2169AB5C-92C0-45CA-94A6-65B545505D10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D19CFF0E-DA77-427B-9955-87B3172F71D7}"/>
              </a:ext>
            </a:extLst>
          </p:cNvPr>
          <p:cNvGrpSpPr/>
          <p:nvPr/>
        </p:nvGrpSpPr>
        <p:grpSpPr>
          <a:xfrm>
            <a:off x="1878234" y="4501973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775C7AEE-E586-423B-9F22-5E9F435F5D2F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A3C23892-B6E4-47A0-AA30-AA3DA15E80A2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469E2789-0934-454C-A74D-8CE16A0B631A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664F3B9E-C654-4534-B052-D5A89B4B6D93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869F3181-815B-46EC-950D-F6738BB6E5C9}"/>
              </a:ext>
            </a:extLst>
          </p:cNvPr>
          <p:cNvGrpSpPr/>
          <p:nvPr/>
        </p:nvGrpSpPr>
        <p:grpSpPr>
          <a:xfrm>
            <a:off x="3293782" y="4501973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76" name="楕円 75">
              <a:extLst>
                <a:ext uri="{FF2B5EF4-FFF2-40B4-BE49-F238E27FC236}">
                  <a16:creationId xmlns:a16="http://schemas.microsoft.com/office/drawing/2014/main" id="{88471B1B-90A4-4361-9658-8146B6767AC5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A8B9E3A0-B811-447A-A620-EBB84427F0B5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4D64D28B-2C2E-48E3-9C41-71186C97D6B6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483E946D-1CA2-4896-B59E-807E0D95FF67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50B281C6-134F-4F4C-9797-920228D75CD4}"/>
              </a:ext>
            </a:extLst>
          </p:cNvPr>
          <p:cNvGrpSpPr/>
          <p:nvPr/>
        </p:nvGrpSpPr>
        <p:grpSpPr>
          <a:xfrm>
            <a:off x="4720288" y="4501973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7CA13DBF-9FA3-4EDF-B1C3-638708FC34EB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930B5CB3-A972-4797-89B6-78F75A693EE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AE425434-8DDA-46CC-AF6D-80FA63BD6E6B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FF319B59-B005-4F8A-8A2E-50B894ED9A81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66A8E235-76DD-44D1-8483-DF2EA654C583}"/>
              </a:ext>
            </a:extLst>
          </p:cNvPr>
          <p:cNvGrpSpPr/>
          <p:nvPr/>
        </p:nvGrpSpPr>
        <p:grpSpPr>
          <a:xfrm>
            <a:off x="452397" y="5004480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311B6E23-29FA-473A-9634-80FA0BC9D8C6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7C264814-AF07-41DB-ABBF-BDADEDF29CB1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DD89923A-60CD-47D5-82F2-664E30BB308F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50FDB540-E36E-47E2-B043-0CE351428C2E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4BB8DEB9-9498-45AE-9811-E11F7C9C848F}"/>
              </a:ext>
            </a:extLst>
          </p:cNvPr>
          <p:cNvGrpSpPr/>
          <p:nvPr/>
        </p:nvGrpSpPr>
        <p:grpSpPr>
          <a:xfrm>
            <a:off x="1877543" y="4996243"/>
            <a:ext cx="1289237" cy="321274"/>
            <a:chOff x="630197" y="1841158"/>
            <a:chExt cx="1289237" cy="321274"/>
          </a:xfrm>
          <a:solidFill>
            <a:schemeClr val="accent1"/>
          </a:solidFill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55939B48-1E8F-4D17-B8F0-31CD6FD74824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C00EC8DE-C43B-419E-90DD-BA3E1D73046F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E252422E-8526-43C8-BF8C-7BEDCB8E6E4D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74851A56-B75A-42E0-94AD-7899DE6BB1B2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760F7BE-FC86-4139-A26A-2F96980926B1}"/>
              </a:ext>
            </a:extLst>
          </p:cNvPr>
          <p:cNvGrpSpPr/>
          <p:nvPr/>
        </p:nvGrpSpPr>
        <p:grpSpPr>
          <a:xfrm>
            <a:off x="6935575" y="4328974"/>
            <a:ext cx="1289237" cy="321274"/>
            <a:chOff x="7113375" y="3719378"/>
            <a:chExt cx="1289237" cy="321274"/>
          </a:xfrm>
        </p:grpSpPr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C69382D6-023F-4434-AF01-DF0B7842F2A1}"/>
                </a:ext>
              </a:extLst>
            </p:cNvPr>
            <p:cNvSpPr/>
            <p:nvPr/>
          </p:nvSpPr>
          <p:spPr>
            <a:xfrm>
              <a:off x="7113375" y="3719378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27" name="楕円 126">
              <a:extLst>
                <a:ext uri="{FF2B5EF4-FFF2-40B4-BE49-F238E27FC236}">
                  <a16:creationId xmlns:a16="http://schemas.microsoft.com/office/drawing/2014/main" id="{E62C0585-96C3-4121-887F-5D4043B5F9FC}"/>
                </a:ext>
              </a:extLst>
            </p:cNvPr>
            <p:cNvSpPr/>
            <p:nvPr/>
          </p:nvSpPr>
          <p:spPr>
            <a:xfrm>
              <a:off x="7436029" y="3719378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CB085FA0-DD15-49F4-A2EA-35009BCBE016}"/>
                </a:ext>
              </a:extLst>
            </p:cNvPr>
            <p:cNvSpPr/>
            <p:nvPr/>
          </p:nvSpPr>
          <p:spPr>
            <a:xfrm>
              <a:off x="7758683" y="3719378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1B90B788-55BD-4C6D-B988-7C9F5E2A6F07}"/>
                </a:ext>
              </a:extLst>
            </p:cNvPr>
            <p:cNvSpPr/>
            <p:nvPr/>
          </p:nvSpPr>
          <p:spPr>
            <a:xfrm>
              <a:off x="8081338" y="3719378"/>
              <a:ext cx="321274" cy="32127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5845B06-E477-4F16-90BA-BF6F82D9B4BC}"/>
              </a:ext>
            </a:extLst>
          </p:cNvPr>
          <p:cNvGrpSpPr/>
          <p:nvPr/>
        </p:nvGrpSpPr>
        <p:grpSpPr>
          <a:xfrm>
            <a:off x="6935575" y="4242386"/>
            <a:ext cx="1278693" cy="463981"/>
            <a:chOff x="7113375" y="3632790"/>
            <a:chExt cx="1278693" cy="463981"/>
          </a:xfrm>
        </p:grpSpPr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6A3D92FF-C9DA-4D66-A5CF-E1B0F380BFF9}"/>
                </a:ext>
              </a:extLst>
            </p:cNvPr>
            <p:cNvSpPr txBox="1"/>
            <p:nvPr/>
          </p:nvSpPr>
          <p:spPr>
            <a:xfrm>
              <a:off x="7113375" y="3635106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A2A91AF9-B63E-41F3-A0D5-F758DC80EFBF}"/>
                </a:ext>
              </a:extLst>
            </p:cNvPr>
            <p:cNvSpPr txBox="1"/>
            <p:nvPr/>
          </p:nvSpPr>
          <p:spPr>
            <a:xfrm>
              <a:off x="7427102" y="3635106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F7F69F8D-2AE7-48E5-9FE7-1216AF7FD42A}"/>
                </a:ext>
              </a:extLst>
            </p:cNvPr>
            <p:cNvSpPr txBox="1"/>
            <p:nvPr/>
          </p:nvSpPr>
          <p:spPr>
            <a:xfrm>
              <a:off x="7746760" y="3635106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8D920348-4944-4AA3-BFA0-4C5F8431A503}"/>
                </a:ext>
              </a:extLst>
            </p:cNvPr>
            <p:cNvSpPr txBox="1"/>
            <p:nvPr/>
          </p:nvSpPr>
          <p:spPr>
            <a:xfrm>
              <a:off x="8069414" y="3632790"/>
              <a:ext cx="32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kumimoji="1"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2B680B4E-99BB-4474-83F9-4F77A5FDE4DC}"/>
              </a:ext>
            </a:extLst>
          </p:cNvPr>
          <p:cNvGrpSpPr/>
          <p:nvPr/>
        </p:nvGrpSpPr>
        <p:grpSpPr>
          <a:xfrm>
            <a:off x="3978181" y="1322562"/>
            <a:ext cx="1289237" cy="321274"/>
            <a:chOff x="630197" y="1841158"/>
            <a:chExt cx="1289237" cy="321274"/>
          </a:xfrm>
          <a:solidFill>
            <a:schemeClr val="accent2"/>
          </a:solidFill>
        </p:grpSpPr>
        <p:sp>
          <p:nvSpPr>
            <p:cNvPr id="106" name="楕円 105">
              <a:extLst>
                <a:ext uri="{FF2B5EF4-FFF2-40B4-BE49-F238E27FC236}">
                  <a16:creationId xmlns:a16="http://schemas.microsoft.com/office/drawing/2014/main" id="{2D3D2720-B796-4482-B5D5-7D49A303E26F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07" name="楕円 106">
              <a:extLst>
                <a:ext uri="{FF2B5EF4-FFF2-40B4-BE49-F238E27FC236}">
                  <a16:creationId xmlns:a16="http://schemas.microsoft.com/office/drawing/2014/main" id="{6FCAA218-288F-47EA-9E8D-392D269A945C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08" name="楕円 107">
              <a:extLst>
                <a:ext uri="{FF2B5EF4-FFF2-40B4-BE49-F238E27FC236}">
                  <a16:creationId xmlns:a16="http://schemas.microsoft.com/office/drawing/2014/main" id="{031B57AE-4CA7-49FA-AB7C-953CB127988C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09" name="楕円 108">
              <a:extLst>
                <a:ext uri="{FF2B5EF4-FFF2-40B4-BE49-F238E27FC236}">
                  <a16:creationId xmlns:a16="http://schemas.microsoft.com/office/drawing/2014/main" id="{35536AED-895F-48C2-8D62-014CF937A954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894E315B-696C-467F-8120-04185369E09F}"/>
              </a:ext>
            </a:extLst>
          </p:cNvPr>
          <p:cNvGrpSpPr/>
          <p:nvPr/>
        </p:nvGrpSpPr>
        <p:grpSpPr>
          <a:xfrm>
            <a:off x="1874528" y="4996243"/>
            <a:ext cx="1289237" cy="321274"/>
            <a:chOff x="630197" y="1841158"/>
            <a:chExt cx="1289237" cy="321274"/>
          </a:xfrm>
          <a:solidFill>
            <a:schemeClr val="accent2"/>
          </a:solidFill>
        </p:grpSpPr>
        <p:sp>
          <p:nvSpPr>
            <p:cNvPr id="111" name="楕円 110">
              <a:extLst>
                <a:ext uri="{FF2B5EF4-FFF2-40B4-BE49-F238E27FC236}">
                  <a16:creationId xmlns:a16="http://schemas.microsoft.com/office/drawing/2014/main" id="{F18037A9-3BFC-4661-85A8-B087BF217393}"/>
                </a:ext>
              </a:extLst>
            </p:cNvPr>
            <p:cNvSpPr/>
            <p:nvPr/>
          </p:nvSpPr>
          <p:spPr>
            <a:xfrm>
              <a:off x="630197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C962D8CF-AFD7-45CC-94B4-DB3688A178DF}"/>
                </a:ext>
              </a:extLst>
            </p:cNvPr>
            <p:cNvSpPr/>
            <p:nvPr/>
          </p:nvSpPr>
          <p:spPr>
            <a:xfrm>
              <a:off x="952851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89BF43A6-C6DA-4AF5-8C64-6564904A444A}"/>
                </a:ext>
              </a:extLst>
            </p:cNvPr>
            <p:cNvSpPr/>
            <p:nvPr/>
          </p:nvSpPr>
          <p:spPr>
            <a:xfrm>
              <a:off x="1275505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0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DE2D33EA-321E-4E5E-8A27-E95C1061B4CD}"/>
                </a:ext>
              </a:extLst>
            </p:cNvPr>
            <p:cNvSpPr/>
            <p:nvPr/>
          </p:nvSpPr>
          <p:spPr>
            <a:xfrm>
              <a:off x="1598160" y="1841158"/>
              <a:ext cx="321274" cy="3212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>
                  <a:solidFill>
                    <a:srgbClr val="FFFFFF"/>
                  </a:solidFill>
                  <a:latin typeface="+mj-lt"/>
                  <a:ea typeface="+mj-ea"/>
                  <a:cs typeface="ＭＳ Ｐゴシック"/>
                </a:rPr>
                <a:t>1</a:t>
              </a:r>
              <a:endParaRPr kumimoji="1" lang="ja-JP" altLang="en-US" sz="2400">
                <a:solidFill>
                  <a:srgbClr val="FFFFFF"/>
                </a:solidFill>
                <a:latin typeface="+mj-lt"/>
                <a:ea typeface="+mj-ea"/>
                <a:cs typeface="ＭＳ Ｐゴシック"/>
              </a:endParaRPr>
            </a:p>
          </p:txBody>
        </p:sp>
      </p:grp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2D05BBE-8293-4DF2-9B56-3D2C34841F29}"/>
              </a:ext>
            </a:extLst>
          </p:cNvPr>
          <p:cNvSpPr txBox="1"/>
          <p:nvPr/>
        </p:nvSpPr>
        <p:spPr>
          <a:xfrm>
            <a:off x="1741634" y="2079039"/>
            <a:ext cx="292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chemeClr val="accent1"/>
                </a:solidFill>
              </a:rPr>
              <a:t>Bit</a:t>
            </a:r>
            <a:endParaRPr kumimoji="1" lang="ja-JP" altLang="en-US" sz="6000" dirty="0">
              <a:solidFill>
                <a:schemeClr val="accent1"/>
              </a:solidFill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BD4367C9-307E-45AF-B5EB-1D12BF1E9110}"/>
              </a:ext>
            </a:extLst>
          </p:cNvPr>
          <p:cNvSpPr txBox="1"/>
          <p:nvPr/>
        </p:nvSpPr>
        <p:spPr>
          <a:xfrm>
            <a:off x="6115227" y="2079038"/>
            <a:ext cx="2928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solidFill>
                  <a:schemeClr val="accent5">
                    <a:lumMod val="75000"/>
                  </a:schemeClr>
                </a:solidFill>
              </a:rPr>
              <a:t>Qubit</a:t>
            </a:r>
            <a:endParaRPr kumimoji="1" lang="ja-JP" altLang="en-US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1937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量子コンピュータの種類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1ED11A4-4051-4504-8F85-7B54BD3178E6}"/>
              </a:ext>
            </a:extLst>
          </p:cNvPr>
          <p:cNvSpPr/>
          <p:nvPr/>
        </p:nvSpPr>
        <p:spPr>
          <a:xfrm>
            <a:off x="3223149" y="1824469"/>
            <a:ext cx="2769350" cy="416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量子アニーリング</a:t>
            </a:r>
            <a:endParaRPr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6E6FB17-CBA7-468C-9FB5-881C6B87DA94}"/>
              </a:ext>
            </a:extLst>
          </p:cNvPr>
          <p:cNvSpPr/>
          <p:nvPr/>
        </p:nvSpPr>
        <p:spPr>
          <a:xfrm>
            <a:off x="301399" y="1269323"/>
            <a:ext cx="2769350" cy="9713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量子ゲート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55653DD-837B-498B-AE43-E27F7358093B}"/>
              </a:ext>
            </a:extLst>
          </p:cNvPr>
          <p:cNvSpPr/>
          <p:nvPr/>
        </p:nvSpPr>
        <p:spPr>
          <a:xfrm>
            <a:off x="6126987" y="1824469"/>
            <a:ext cx="2769350" cy="416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レーザーネットワーク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2B4AA45-9992-4A21-B8E0-F1FEB1572067}"/>
              </a:ext>
            </a:extLst>
          </p:cNvPr>
          <p:cNvSpPr/>
          <p:nvPr/>
        </p:nvSpPr>
        <p:spPr>
          <a:xfrm>
            <a:off x="3241061" y="3496295"/>
            <a:ext cx="2769350" cy="6910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D-Wave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8F8CC83-D06A-4533-8F67-42D09784F95B}"/>
              </a:ext>
            </a:extLst>
          </p:cNvPr>
          <p:cNvSpPr/>
          <p:nvPr/>
        </p:nvSpPr>
        <p:spPr>
          <a:xfrm>
            <a:off x="319311" y="3496295"/>
            <a:ext cx="2769350" cy="6910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IBM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、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Google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Microsoft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AC91576-EB25-4F86-9DAC-51B5FB4F1F12}"/>
              </a:ext>
            </a:extLst>
          </p:cNvPr>
          <p:cNvSpPr/>
          <p:nvPr/>
        </p:nvSpPr>
        <p:spPr>
          <a:xfrm>
            <a:off x="6144899" y="3496295"/>
            <a:ext cx="2769350" cy="6910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NII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、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NTT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（日本発）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A43827F-E5F6-4428-AE5C-435E07E55C6C}"/>
              </a:ext>
            </a:extLst>
          </p:cNvPr>
          <p:cNvSpPr/>
          <p:nvPr/>
        </p:nvSpPr>
        <p:spPr>
          <a:xfrm>
            <a:off x="3223149" y="4330413"/>
            <a:ext cx="2769350" cy="6830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D-Wave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は</a:t>
            </a:r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2017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年</a:t>
            </a:r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月に</a:t>
            </a:r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2,000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量子ビットの商用機を発表</a:t>
            </a:r>
            <a:endParaRPr kumimoji="1" lang="ja-JP" altLang="en-US" sz="14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5F71CD4-986B-4F43-8F23-C7FFE501B9EC}"/>
              </a:ext>
            </a:extLst>
          </p:cNvPr>
          <p:cNvSpPr/>
          <p:nvPr/>
        </p:nvSpPr>
        <p:spPr>
          <a:xfrm>
            <a:off x="301399" y="4330413"/>
            <a:ext cx="2769350" cy="6830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IBM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が</a:t>
            </a:r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17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ビット、</a:t>
            </a:r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Google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は</a:t>
            </a:r>
            <a:r>
              <a:rPr lang="en-US" altLang="ja-JP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22</a:t>
            </a:r>
            <a:r>
              <a:rPr lang="ja-JP" altLang="en-US" sz="14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ビットのチップをテスト中</a:t>
            </a:r>
            <a:endParaRPr lang="en-US" altLang="ja-JP" sz="14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D313F59-0CCA-4BB0-BEE0-750DB6ED981F}"/>
              </a:ext>
            </a:extLst>
          </p:cNvPr>
          <p:cNvSpPr/>
          <p:nvPr/>
        </p:nvSpPr>
        <p:spPr>
          <a:xfrm>
            <a:off x="6126987" y="4330413"/>
            <a:ext cx="2769350" cy="6830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400</a:t>
            </a:r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万</a:t>
            </a:r>
            <a:r>
              <a:rPr kumimoji="1"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?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08A89C9-A725-4522-9D2C-B9A60C34C5CB}"/>
              </a:ext>
            </a:extLst>
          </p:cNvPr>
          <p:cNvSpPr/>
          <p:nvPr/>
        </p:nvSpPr>
        <p:spPr>
          <a:xfrm>
            <a:off x="3223149" y="5150746"/>
            <a:ext cx="5673188" cy="87321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適用分野が限られる</a:t>
            </a:r>
            <a:endParaRPr kumimoji="1" lang="en-US" altLang="ja-JP" sz="16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組合せ最適化、機械学習など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F9296F3-B89D-496B-A5FF-F4BF2F1B2C20}"/>
              </a:ext>
            </a:extLst>
          </p:cNvPr>
          <p:cNvSpPr/>
          <p:nvPr/>
        </p:nvSpPr>
        <p:spPr>
          <a:xfrm>
            <a:off x="301399" y="5150746"/>
            <a:ext cx="2769350" cy="87321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原理的に現在のコンピュータに近く、汎用性が高い</a:t>
            </a:r>
            <a:endParaRPr kumimoji="1" lang="en-US" altLang="ja-JP" sz="16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機械学習、暗号解読など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527F4B0-173A-40FD-AEE6-45099F952800}"/>
              </a:ext>
            </a:extLst>
          </p:cNvPr>
          <p:cNvSpPr/>
          <p:nvPr/>
        </p:nvSpPr>
        <p:spPr>
          <a:xfrm>
            <a:off x="3223149" y="2379615"/>
            <a:ext cx="5673188" cy="416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アナログ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66CC580-7C25-4034-AA08-549CCA905651}"/>
              </a:ext>
            </a:extLst>
          </p:cNvPr>
          <p:cNvSpPr/>
          <p:nvPr/>
        </p:nvSpPr>
        <p:spPr>
          <a:xfrm>
            <a:off x="301399" y="2379615"/>
            <a:ext cx="2769350" cy="416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デジタル</a:t>
            </a:r>
            <a:endParaRPr kumimoji="1"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9409E61-BBAA-4C6C-8A2B-C5F04C1EF026}"/>
              </a:ext>
            </a:extLst>
          </p:cNvPr>
          <p:cNvSpPr/>
          <p:nvPr/>
        </p:nvSpPr>
        <p:spPr>
          <a:xfrm>
            <a:off x="6144899" y="2937030"/>
            <a:ext cx="2751438" cy="416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室温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BB458E0-8ADE-4072-8749-62571FDF5C4C}"/>
              </a:ext>
            </a:extLst>
          </p:cNvPr>
          <p:cNvSpPr/>
          <p:nvPr/>
        </p:nvSpPr>
        <p:spPr>
          <a:xfrm>
            <a:off x="301399" y="2937030"/>
            <a:ext cx="5691100" cy="416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極低温（絶対零度付近）</a:t>
            </a:r>
            <a:endParaRPr kumimoji="1"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BEF6270-505F-4852-B16C-4B848D53F852}"/>
              </a:ext>
            </a:extLst>
          </p:cNvPr>
          <p:cNvSpPr/>
          <p:nvPr/>
        </p:nvSpPr>
        <p:spPr>
          <a:xfrm>
            <a:off x="3223149" y="1269323"/>
            <a:ext cx="5673188" cy="41622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量子イジングマシン</a:t>
            </a:r>
            <a:endParaRPr kumimoji="1" lang="ja-JP" altLang="en-US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259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8" grpId="0" animBg="1"/>
      <p:bldP spid="19" grpId="0" animBg="1"/>
      <p:bldP spid="20" grpId="0" animBg="1"/>
      <p:bldP spid="21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14DF9-DC30-4A4E-8A67-23E6102B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D-Wave: </a:t>
            </a:r>
            <a:r>
              <a:rPr kumimoji="1" lang="ja-JP" altLang="en-US"/>
              <a:t>唯一の商用量子コンピュータ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22CDC6-4975-4167-B103-D403DF7A2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4364"/>
            <a:ext cx="6067855" cy="45508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848CD6-9E6A-4B7E-93F0-957D418BE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1909118"/>
            <a:ext cx="6000750" cy="457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E895A2-4134-4D3F-9542-F387F5BFF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46118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ECFD31-C31B-4809-8EA3-C897E3B6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巡回セールスマン問題（組み合わせ最適化）</a:t>
            </a:r>
          </a:p>
        </p:txBody>
      </p:sp>
      <p:pic>
        <p:nvPicPr>
          <p:cNvPr id="1026" name="Picture 2" descr="http://www.bunkyo.ac.jp/~nemoto/lecture/seminar2/2000/kimura/images/jyunnkai.gif">
            <a:extLst>
              <a:ext uri="{FF2B5EF4-FFF2-40B4-BE49-F238E27FC236}">
                <a16:creationId xmlns:a16="http://schemas.microsoft.com/office/drawing/2014/main" id="{009B8CEE-FC9E-4813-97F9-3F6A09E5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9240"/>
            <a:ext cx="27432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1EDD15-B978-4D6D-AC94-FCAF43085918}"/>
              </a:ext>
            </a:extLst>
          </p:cNvPr>
          <p:cNvSpPr/>
          <p:nvPr/>
        </p:nvSpPr>
        <p:spPr>
          <a:xfrm>
            <a:off x="3816799" y="1124465"/>
            <a:ext cx="5030637" cy="1075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セールスマンがいくつかの都市を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度ずつすべて訪問して出発点に戻ってくるときに、移動距離が最小になる経路を求める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0CB2A1-91D3-4A7D-92E3-BA734718DA5C}"/>
              </a:ext>
            </a:extLst>
          </p:cNvPr>
          <p:cNvSpPr/>
          <p:nvPr/>
        </p:nvSpPr>
        <p:spPr>
          <a:xfrm>
            <a:off x="3816799" y="2343665"/>
            <a:ext cx="1558389" cy="8732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10 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都市 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=</a:t>
            </a:r>
            <a:endParaRPr lang="ja-JP" altLang="en-US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C52BD3D-7A06-499B-A029-9D33D5DCFA8E}"/>
              </a:ext>
            </a:extLst>
          </p:cNvPr>
          <p:cNvSpPr/>
          <p:nvPr/>
        </p:nvSpPr>
        <p:spPr>
          <a:xfrm>
            <a:off x="5527588" y="2343665"/>
            <a:ext cx="3319848" cy="8732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181,440 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通り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6AB5D9-F6EA-4A95-9E40-962E74732A90}"/>
              </a:ext>
            </a:extLst>
          </p:cNvPr>
          <p:cNvSpPr/>
          <p:nvPr/>
        </p:nvSpPr>
        <p:spPr>
          <a:xfrm>
            <a:off x="3816799" y="3369276"/>
            <a:ext cx="1558389" cy="8732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30 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都市 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=</a:t>
            </a:r>
            <a:endParaRPr lang="ja-JP" altLang="en-US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473E35-9F28-428A-90DB-13109D07E81A}"/>
              </a:ext>
            </a:extLst>
          </p:cNvPr>
          <p:cNvSpPr/>
          <p:nvPr/>
        </p:nvSpPr>
        <p:spPr>
          <a:xfrm>
            <a:off x="5527588" y="3369276"/>
            <a:ext cx="3319848" cy="8732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4.42 x 10</a:t>
            </a:r>
            <a:r>
              <a:rPr lang="en-US" altLang="ja-JP" baseline="30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30</a:t>
            </a:r>
            <a:r>
              <a:rPr lang="en-US" altLang="ja-JP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 </a:t>
            </a:r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通り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8CA898-CEE9-4733-89AA-DDD9949BDDBE}"/>
              </a:ext>
            </a:extLst>
          </p:cNvPr>
          <p:cNvSpPr/>
          <p:nvPr/>
        </p:nvSpPr>
        <p:spPr>
          <a:xfrm>
            <a:off x="3816799" y="4399006"/>
            <a:ext cx="5030637" cy="1445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すべての組み合わせを計算するためには、計算能力</a:t>
            </a:r>
            <a:r>
              <a:rPr lang="en-US" altLang="ja-JP" sz="2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10</a:t>
            </a:r>
            <a:r>
              <a:rPr lang="ja-JP" altLang="en-US" sz="2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ペタ</a:t>
            </a:r>
            <a:r>
              <a:rPr lang="en-US" altLang="ja-JP" sz="2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FLOPS</a:t>
            </a:r>
            <a:r>
              <a:rPr lang="ja-JP" altLang="en-US" sz="2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のスパコン「京」を使っても </a:t>
            </a:r>
            <a:r>
              <a:rPr lang="en-US" altLang="ja-JP" sz="4000" b="1">
                <a:solidFill>
                  <a:srgbClr val="FF0000"/>
                </a:solidFill>
                <a:latin typeface="+mj-lt"/>
                <a:ea typeface="+mj-ea"/>
                <a:cs typeface="ＭＳ Ｐゴシック"/>
              </a:rPr>
              <a:t>250</a:t>
            </a:r>
            <a:r>
              <a:rPr lang="ja-JP" altLang="en-US" sz="4000" b="1">
                <a:solidFill>
                  <a:srgbClr val="FF0000"/>
                </a:solidFill>
                <a:latin typeface="+mj-lt"/>
                <a:ea typeface="+mj-ea"/>
                <a:cs typeface="ＭＳ Ｐゴシック"/>
              </a:rPr>
              <a:t>億年 </a:t>
            </a:r>
            <a:r>
              <a:rPr lang="ja-JP" altLang="en-US" sz="2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かかる</a:t>
            </a:r>
            <a:r>
              <a:rPr lang="en-US" altLang="ja-JP" sz="20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!</a:t>
            </a:r>
            <a:endParaRPr lang="ja-JP" altLang="en-US" sz="20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C17FCE6E-A4A7-4703-BFF3-AF6C8C9066B2}"/>
              </a:ext>
            </a:extLst>
          </p:cNvPr>
          <p:cNvSpPr/>
          <p:nvPr/>
        </p:nvSpPr>
        <p:spPr>
          <a:xfrm>
            <a:off x="815546" y="4399006"/>
            <a:ext cx="2891481" cy="144574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848F84F-F151-43D5-9A7A-13A2076CCBFC}"/>
              </a:ext>
            </a:extLst>
          </p:cNvPr>
          <p:cNvSpPr/>
          <p:nvPr/>
        </p:nvSpPr>
        <p:spPr>
          <a:xfrm>
            <a:off x="3816798" y="5984789"/>
            <a:ext cx="5030637" cy="551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今は近似的に解いている</a:t>
            </a:r>
          </a:p>
        </p:txBody>
      </p:sp>
    </p:spTree>
    <p:extLst>
      <p:ext uri="{BB962C8B-B14F-4D97-AF65-F5344CB8AC3E}">
        <p14:creationId xmlns:p14="http://schemas.microsoft.com/office/powerpoint/2010/main" val="9212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309AA-1AD5-415F-9935-8F79C3F7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量子コンピュータの適用分野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653686-6D0C-4FF9-B5D9-A874AAAFF8D8}"/>
              </a:ext>
            </a:extLst>
          </p:cNvPr>
          <p:cNvSpPr/>
          <p:nvPr/>
        </p:nvSpPr>
        <p:spPr>
          <a:xfrm>
            <a:off x="4547286" y="5892701"/>
            <a:ext cx="3781169" cy="593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ディープラーニング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36DF27A-4469-4CD5-BC54-B2CE32EFE383}"/>
              </a:ext>
            </a:extLst>
          </p:cNvPr>
          <p:cNvSpPr/>
          <p:nvPr/>
        </p:nvSpPr>
        <p:spPr>
          <a:xfrm>
            <a:off x="593126" y="5155417"/>
            <a:ext cx="3781169" cy="593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素因数分解</a:t>
            </a:r>
            <a:endParaRPr kumimoji="1" lang="en-US" altLang="ja-JP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（暗号解読）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3BCEB1-9A17-43D7-907C-53CB0FB1DB3E}"/>
              </a:ext>
            </a:extLst>
          </p:cNvPr>
          <p:cNvSpPr/>
          <p:nvPr/>
        </p:nvSpPr>
        <p:spPr>
          <a:xfrm>
            <a:off x="4547287" y="5155417"/>
            <a:ext cx="3781169" cy="593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量子探索（検索）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440311-8A9F-4A31-8E47-ADD32F826EF3}"/>
              </a:ext>
            </a:extLst>
          </p:cNvPr>
          <p:cNvSpPr/>
          <p:nvPr/>
        </p:nvSpPr>
        <p:spPr>
          <a:xfrm>
            <a:off x="593125" y="5892700"/>
            <a:ext cx="3781169" cy="593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量子暗号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DD2C22A-3C70-412D-B86F-C8B4DD1E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7" y="865154"/>
            <a:ext cx="7735330" cy="41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rgbClr val="FFFFFF"/>
            </a:solidFill>
            <a:latin typeface="+mj-lt"/>
            <a:ea typeface="+mj-ea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4822</TotalTime>
  <Words>736</Words>
  <Application>Microsoft Office PowerPoint</Application>
  <PresentationFormat>画面に合わせる (4:3)</PresentationFormat>
  <Paragraphs>242</Paragraphs>
  <Slides>10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American Typewriter</vt:lpstr>
      <vt:lpstr>HGP創英角ｺﾞｼｯｸUB</vt:lpstr>
      <vt:lpstr>HG丸ｺﾞｼｯｸM-PRO</vt:lpstr>
      <vt:lpstr>ＭＳ Ｐゴシック</vt:lpstr>
      <vt:lpstr>Arial</vt:lpstr>
      <vt:lpstr>Calibri</vt:lpstr>
      <vt:lpstr>Century Gothic</vt:lpstr>
      <vt:lpstr>NC標準テンプレート</vt:lpstr>
      <vt:lpstr>PowerPoint プレゼンテーション</vt:lpstr>
      <vt:lpstr>量子力学</vt:lpstr>
      <vt:lpstr>Bit と Qubit</vt:lpstr>
      <vt:lpstr>Bit と Qubit</vt:lpstr>
      <vt:lpstr>検索 － 4ビットのデータの中から「1101」を探す</vt:lpstr>
      <vt:lpstr>量子コンピュータの種類</vt:lpstr>
      <vt:lpstr>D-Wave: 唯一の商用量子コンピュータ</vt:lpstr>
      <vt:lpstr>巡回セールスマン問題（組み合わせ最適化）</vt:lpstr>
      <vt:lpstr>量子コンピュータの適用分野</vt:lpstr>
      <vt:lpstr>暗号解読のためにどれくらいのQubitが必要か?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Windows ユーザー</cp:lastModifiedBy>
  <cp:revision>696</cp:revision>
  <dcterms:created xsi:type="dcterms:W3CDTF">2014-04-30T01:58:06Z</dcterms:created>
  <dcterms:modified xsi:type="dcterms:W3CDTF">2017-11-08T04:37:28Z</dcterms:modified>
</cp:coreProperties>
</file>