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03" r:id="rId2"/>
    <p:sldId id="652" r:id="rId3"/>
    <p:sldId id="647" r:id="rId4"/>
    <p:sldId id="654" r:id="rId5"/>
    <p:sldId id="651" r:id="rId6"/>
    <p:sldId id="649" r:id="rId7"/>
    <p:sldId id="659" r:id="rId8"/>
    <p:sldId id="656" r:id="rId9"/>
    <p:sldId id="653" r:id="rId10"/>
    <p:sldId id="658" r:id="rId11"/>
    <p:sldId id="643" r:id="rId12"/>
    <p:sldId id="657" r:id="rId13"/>
    <p:sldId id="655" r:id="rId14"/>
    <p:sldId id="584" r:id="rId15"/>
    <p:sldId id="607" r:id="rId1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66"/>
    <a:srgbClr val="FF66FF"/>
    <a:srgbClr val="FFFBD2"/>
    <a:srgbClr val="FFFFFF"/>
    <a:srgbClr val="CC0000"/>
    <a:srgbClr val="33ACBD"/>
    <a:srgbClr val="E6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060"/>
    <p:restoredTop sz="88111" autoAdjust="0"/>
  </p:normalViewPr>
  <p:slideViewPr>
    <p:cSldViewPr snapToGrid="0" snapToObjects="1" showGuides="1">
      <p:cViewPr varScale="1">
        <p:scale>
          <a:sx n="89" d="100"/>
          <a:sy n="89" d="100"/>
        </p:scale>
        <p:origin x="1208" y="16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44C-156B-6340-9050-F628BC6F59EE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304-EC16-1948-B4EC-4AA6AD4FD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5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2579-AF1B-0D4E-847B-7B03C1E89BF0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5AFC-0313-244E-A5A2-5096E4321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9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http://www.publickey1.jp/blog/17/hpeonesphereawsazuresimplivity.html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038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ascii.jp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elem</a:t>
            </a:r>
            <a:r>
              <a:rPr kumimoji="1" lang="en-US" altLang="ja-JP" dirty="0"/>
              <a:t>/000/001/582/1582520/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646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</a:t>
            </a:r>
            <a:r>
              <a:rPr kumimoji="1" lang="en-US" altLang="ja-JP" dirty="0" err="1"/>
              <a:t>en.wikipedia.org</a:t>
            </a:r>
            <a:r>
              <a:rPr kumimoji="1" lang="en-US" altLang="ja-JP" dirty="0"/>
              <a:t>/wiki/</a:t>
            </a:r>
            <a:r>
              <a:rPr kumimoji="1" lang="en-US" altLang="ja-JP" dirty="0" err="1"/>
              <a:t>List_of_mergers_and_acquisitions_by_Alphabet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737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https://en.wikipedia.org/wiki/List_of_mergers_and_acquisitions_by_Apple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60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http://itpro.nikkeibp.co.jp/atcl/watcher/14/334361/102000944/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2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</a:t>
            </a:r>
            <a:r>
              <a:rPr kumimoji="1" lang="en-US" altLang="ja-JP" dirty="0" err="1"/>
              <a:t>www.businessinsider.jp</a:t>
            </a:r>
            <a:r>
              <a:rPr kumimoji="1" lang="en-US" altLang="ja-JP" dirty="0"/>
              <a:t>/post-34772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209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jp.techcrunch.com</a:t>
            </a:r>
            <a:r>
              <a:rPr kumimoji="1" lang="en-US" altLang="ja-JP" dirty="0"/>
              <a:t>/2017/07/04/20170703amazons-alexa-passes-15000-skills-up-from-10000-in-february/</a:t>
            </a:r>
          </a:p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itpro.nikkeibp.co.jp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atcl</a:t>
            </a:r>
            <a:r>
              <a:rPr kumimoji="1" lang="en-US" altLang="ja-JP" dirty="0"/>
              <a:t>/column/17/062000250/062800004/?</a:t>
            </a:r>
            <a:r>
              <a:rPr kumimoji="1" lang="en-US" altLang="ja-JP" dirty="0" err="1"/>
              <a:t>n_cid</a:t>
            </a:r>
            <a:r>
              <a:rPr kumimoji="1" lang="en-US" altLang="ja-JP" dirty="0"/>
              <a:t>=</a:t>
            </a:r>
            <a:r>
              <a:rPr kumimoji="1" lang="en-US" altLang="ja-JP" dirty="0" err="1"/>
              <a:t>nbpitp_fbed&amp;rt</a:t>
            </a:r>
            <a:r>
              <a:rPr kumimoji="1" lang="en-US" altLang="ja-JP" dirty="0"/>
              <a:t>=</a:t>
            </a:r>
            <a:r>
              <a:rPr kumimoji="1" lang="en-US" altLang="ja-JP" dirty="0" err="1"/>
              <a:t>nocnt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</a:t>
            </a:r>
            <a:r>
              <a:rPr kumimoji="1" lang="en-US" altLang="ja-JP" dirty="0" err="1"/>
              <a:t>www.businessinsider.jp</a:t>
            </a:r>
            <a:r>
              <a:rPr kumimoji="1" lang="en-US" altLang="ja-JP" dirty="0"/>
              <a:t>/post-34970</a:t>
            </a:r>
          </a:p>
          <a:p>
            <a:r>
              <a:rPr kumimoji="1" lang="en-US" altLang="ja-JP" dirty="0"/>
              <a:t>https://</a:t>
            </a:r>
            <a:r>
              <a:rPr kumimoji="1" lang="en-US" altLang="ja-JP" dirty="0" err="1"/>
              <a:t>japan.zdnet.com</a:t>
            </a:r>
            <a:r>
              <a:rPr kumimoji="1" lang="en-US" altLang="ja-JP" dirty="0"/>
              <a:t>/pickup/azure_event_201711/35109892/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20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http://www.publickey1.jp/blog/17/azurevmwarevmware_virtualization_on_azurevmware_cloud_on_aws.html</a:t>
            </a:r>
          </a:p>
          <a:p>
            <a:r>
              <a:rPr kumimoji="1" lang="en-US" altLang="ja-JP" dirty="0" smtClean="0"/>
              <a:t>http://www.publickey1.jp/blog/17/</a:t>
            </a:r>
            <a:r>
              <a:rPr kumimoji="1" lang="en-US" altLang="ja-JP" dirty="0" err="1" smtClean="0"/>
              <a:t>virtualization_on_azure_vmware.html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143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https://cloud.watch.impress.co.jp/docs/event/1094795-2.html</a:t>
            </a:r>
          </a:p>
          <a:p>
            <a:r>
              <a:rPr kumimoji="1" lang="en-US" altLang="ja-JP"/>
              <a:t>http://itpro.nikkeibp.co.jp/atcl/column/15/061500148/113000144/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663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http://jp.techcrunch.com/2017/11/30/2017-11-29-dont-expect-aws-to-launch-a-blockchain-service-anytime-soon/</a:t>
            </a:r>
          </a:p>
          <a:p>
            <a:r>
              <a:rPr kumimoji="1" lang="en-US" altLang="ja-JP"/>
              <a:t>https://japan.zdnet.com/article/35111255/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049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https://www.bloomberg.co.jp/news/articles/2017-12-04/P0FE616JTSE801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0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flipV="1">
            <a:off x="685800" y="2276971"/>
            <a:ext cx="7772400" cy="93308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76971"/>
            <a:ext cx="7772400" cy="933083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660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 flipV="1">
            <a:off x="0" y="-1"/>
            <a:ext cx="244235" cy="23726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flipV="1">
            <a:off x="244236" y="0"/>
            <a:ext cx="244235" cy="23726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 flipH="1" flipV="1">
            <a:off x="9059333" y="-2"/>
            <a:ext cx="97309" cy="685800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 flipV="1">
            <a:off x="9059334" y="6662710"/>
            <a:ext cx="97896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単独LOGO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4" y="5560175"/>
            <a:ext cx="987996" cy="10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8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72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6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7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311709"/>
            <a:ext cx="8686800" cy="41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73892"/>
            <a:ext cx="8229600" cy="4952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9" name="正方形/長方形 18"/>
          <p:cNvSpPr/>
          <p:nvPr/>
        </p:nvSpPr>
        <p:spPr>
          <a:xfrm flipV="1">
            <a:off x="9065846" y="6662710"/>
            <a:ext cx="91383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864541"/>
            <a:ext cx="8686800" cy="6498"/>
          </a:xfrm>
          <a:prstGeom prst="line">
            <a:avLst/>
          </a:prstGeom>
          <a:ln w="12700" cmpd="sng">
            <a:solidFill>
              <a:srgbClr val="33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0" y="864541"/>
            <a:ext cx="457200" cy="0"/>
          </a:xfrm>
          <a:prstGeom prst="line">
            <a:avLst/>
          </a:prstGeom>
          <a:ln w="127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2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tiff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30355" y="2775338"/>
            <a:ext cx="7499634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FFFF"/>
                </a:solidFill>
                <a:effectLst/>
                <a:latin typeface="Arial"/>
                <a:ea typeface="HGP創英角ｺﾞｼｯｸUB" pitchFamily="50" charset="-128"/>
                <a:cs typeface="Arial"/>
              </a:rPr>
              <a:t>アップデート</a:t>
            </a:r>
            <a:endParaRPr lang="en-US" altLang="ja-JP" sz="28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0354" y="2775338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93523" y="5715176"/>
            <a:ext cx="453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株式会社アプライド・マーケティング</a:t>
            </a:r>
            <a:endParaRPr kumimoji="1"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大越　章司</a:t>
            </a:r>
            <a:endParaRPr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en-US" altLang="ja-JP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shoji@appliedmarketing.co.jp</a:t>
            </a:r>
          </a:p>
        </p:txBody>
      </p:sp>
    </p:spTree>
    <p:extLst>
      <p:ext uri="{BB962C8B-B14F-4D97-AF65-F5344CB8AC3E}">
        <p14:creationId xmlns:p14="http://schemas.microsoft.com/office/powerpoint/2010/main" val="16038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IBM</a:t>
            </a:r>
            <a:r>
              <a:rPr kumimoji="1" lang="ja-JP" altLang="en-US" dirty="0" smtClean="0"/>
              <a:t>が</a:t>
            </a:r>
            <a:r>
              <a:rPr kumimoji="1" lang="en-US" altLang="ja-JP" dirty="0" smtClean="0"/>
              <a:t>50qubit</a:t>
            </a:r>
            <a:r>
              <a:rPr kumimoji="1" lang="ja-JP" altLang="en-US" dirty="0" smtClean="0"/>
              <a:t>のプロトタイプを構築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90493"/>
            <a:ext cx="3870871" cy="515852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848" y="1190493"/>
            <a:ext cx="5071095" cy="515852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053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EED15B1-E48A-4262-9F70-483345C4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ビットコインの価格が</a:t>
            </a:r>
            <a:r>
              <a:rPr kumimoji="1" lang="en-US" altLang="ja-JP"/>
              <a:t>$11,000</a:t>
            </a:r>
            <a:r>
              <a:rPr kumimoji="1" lang="ja-JP" altLang="en-US"/>
              <a:t>を突破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BD191F99-5FE6-4523-8441-FA779B628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89" y="1161062"/>
            <a:ext cx="7877060" cy="267365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xmlns="" id="{ECA20DDA-F2E3-490A-AF34-27AA8D9EA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539" y="2140083"/>
            <a:ext cx="76200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5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695AACE-EEA3-4096-B102-C41E45B7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HPE OneSphere</a:t>
            </a:r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5BE07388-09F2-452D-9310-74C1F75D6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67" y="1254421"/>
            <a:ext cx="7359268" cy="3812802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A132EC33-2287-4767-9E27-3C9A1EB13DA5}"/>
              </a:ext>
            </a:extLst>
          </p:cNvPr>
          <p:cNvSpPr/>
          <p:nvPr/>
        </p:nvSpPr>
        <p:spPr>
          <a:xfrm>
            <a:off x="958467" y="5277079"/>
            <a:ext cx="7359268" cy="116146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lang="en-US" altLang="ja-JP" sz="1600">
                <a:solidFill>
                  <a:schemeClr val="bg1"/>
                </a:solidFill>
              </a:rPr>
              <a:t>AWS</a:t>
            </a:r>
            <a:r>
              <a:rPr lang="ja-JP" altLang="en-US" sz="1600">
                <a:solidFill>
                  <a:schemeClr val="bg1"/>
                </a:solidFill>
              </a:rPr>
              <a:t>や</a:t>
            </a:r>
            <a:r>
              <a:rPr lang="en-US" altLang="ja-JP" sz="1600">
                <a:solidFill>
                  <a:schemeClr val="bg1"/>
                </a:solidFill>
              </a:rPr>
              <a:t>Azure</a:t>
            </a:r>
            <a:r>
              <a:rPr lang="ja-JP" altLang="en-US" sz="1600">
                <a:solidFill>
                  <a:schemeClr val="bg1"/>
                </a:solidFill>
              </a:rPr>
              <a:t>、</a:t>
            </a:r>
            <a:r>
              <a:rPr lang="en-US" altLang="ja-JP" sz="1600">
                <a:solidFill>
                  <a:schemeClr val="bg1"/>
                </a:solidFill>
              </a:rPr>
              <a:t>Google Cloud Platform</a:t>
            </a:r>
            <a:r>
              <a:rPr lang="ja-JP" altLang="en-US" sz="1600">
                <a:solidFill>
                  <a:schemeClr val="bg1"/>
                </a:solidFill>
              </a:rPr>
              <a:t>などのパブリッククラウドサービスと、</a:t>
            </a:r>
            <a:r>
              <a:rPr lang="en-US" altLang="ja-JP" sz="1600">
                <a:solidFill>
                  <a:schemeClr val="bg1"/>
                </a:solidFill>
              </a:rPr>
              <a:t>HPE</a:t>
            </a:r>
            <a:r>
              <a:rPr lang="ja-JP" altLang="en-US" sz="1600">
                <a:solidFill>
                  <a:schemeClr val="bg1"/>
                </a:solidFill>
              </a:rPr>
              <a:t>のハイパーコンバージドインフラである</a:t>
            </a:r>
            <a:r>
              <a:rPr lang="en-US" altLang="ja-JP" sz="1600">
                <a:solidFill>
                  <a:schemeClr val="bg1"/>
                </a:solidFill>
              </a:rPr>
              <a:t>SimpliVity</a:t>
            </a:r>
            <a:r>
              <a:rPr lang="ja-JP" altLang="en-US" sz="1600">
                <a:solidFill>
                  <a:schemeClr val="bg1"/>
                </a:solidFill>
              </a:rPr>
              <a:t>や</a:t>
            </a:r>
            <a:r>
              <a:rPr lang="en-US" altLang="ja-JP" sz="1600">
                <a:solidFill>
                  <a:schemeClr val="bg1"/>
                </a:solidFill>
              </a:rPr>
              <a:t>IT</a:t>
            </a:r>
            <a:r>
              <a:rPr lang="ja-JP" altLang="en-US" sz="1600">
                <a:solidFill>
                  <a:schemeClr val="bg1"/>
                </a:solidFill>
              </a:rPr>
              <a:t>基盤製品群の</a:t>
            </a:r>
            <a:r>
              <a:rPr lang="en-US" altLang="ja-JP" sz="1600">
                <a:solidFill>
                  <a:schemeClr val="bg1"/>
                </a:solidFill>
              </a:rPr>
              <a:t>HPE Synergy</a:t>
            </a:r>
            <a:r>
              <a:rPr lang="ja-JP" altLang="en-US" sz="1600">
                <a:solidFill>
                  <a:schemeClr val="bg1"/>
                </a:solidFill>
              </a:rPr>
              <a:t>などのオンプレミスをまとめて管理できるクラウドサービス</a:t>
            </a:r>
            <a:endParaRPr kumimoji="1" lang="ja-JP" alt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996C077C-314D-4D61-A517-EF1EC54C7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サーバーレスとソフトウェアプロダクティビティ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1D31AAD8-6470-4F93-B420-3F5A44B0F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991518"/>
            <a:ext cx="5249537" cy="5612967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5886450" y="1105819"/>
            <a:ext cx="2928937" cy="1194470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rtlCol="0" anchor="ctr">
            <a:no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</a:rPr>
              <a:t>アジャイルや</a:t>
            </a:r>
            <a:r>
              <a:rPr kumimoji="1" lang="en-US" altLang="ja-JP" sz="1600" dirty="0" smtClean="0">
                <a:solidFill>
                  <a:schemeClr val="bg1"/>
                </a:solidFill>
              </a:rPr>
              <a:t>DevOps</a:t>
            </a:r>
            <a:r>
              <a:rPr kumimoji="1" lang="ja-JP" altLang="en-US" sz="1600" dirty="0" smtClean="0">
                <a:solidFill>
                  <a:schemeClr val="bg1"/>
                </a:solidFill>
              </a:rPr>
              <a:t>によってソフトウェアの生産性は伸びているか？ 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6129337" y="2481786"/>
            <a:ext cx="2443162" cy="557212"/>
          </a:xfrm>
          <a:prstGeom prst="down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rtlCol="0" anchor="ctr">
            <a:noAutofit/>
          </a:bodyPr>
          <a:lstStyle/>
          <a:p>
            <a:pPr algn="ctr"/>
            <a:endParaRPr kumimoji="1" lang="ja-JP" altLang="en-US" sz="1600">
              <a:solidFill>
                <a:schemeClr val="bg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886449" y="3198980"/>
            <a:ext cx="2928937" cy="1198042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rtlCol="0" anchor="ctr">
            <a:no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</a:rPr>
              <a:t>生産性の伸び率には大きな変化は見られず、むしろ伸び率は鈍化している。これが「生産性パラドックス」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6129337" y="4557004"/>
            <a:ext cx="2443162" cy="557212"/>
          </a:xfrm>
          <a:prstGeom prst="down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rtlCol="0" anchor="ctr">
            <a:noAutofit/>
          </a:bodyPr>
          <a:lstStyle/>
          <a:p>
            <a:pPr algn="ctr"/>
            <a:endParaRPr kumimoji="1" lang="ja-JP" altLang="en-US" sz="1600">
              <a:solidFill>
                <a:schemeClr val="bg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5886449" y="5274198"/>
            <a:ext cx="2928937" cy="1198042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rtlCol="0" anchor="ctr">
            <a:no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</a:rPr>
              <a:t>サーバーレスこそがこうした課題の多くを解消し、生産性向上を実現しうる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0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List of mergers and acquisitions by </a:t>
            </a:r>
            <a:r>
              <a:rPr lang="en-US" altLang="ja-JP" dirty="0"/>
              <a:t>Alphabet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16" y="1050574"/>
            <a:ext cx="8542774" cy="476443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xmlns="" id="{650243CB-80A8-4514-91BE-387607956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30" y="1912866"/>
            <a:ext cx="8460954" cy="449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0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List of mergers and acquisitions by Apple</a:t>
            </a:r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59" y="972634"/>
            <a:ext cx="8145626" cy="343068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38D23ADB-C143-49AA-80AA-0CA0537BD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56" y="1606127"/>
            <a:ext cx="8380885" cy="477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578FBBC-ECD7-4BA6-9F9A-FB2BBD40E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オンプレは儲かる</a:t>
            </a:r>
            <a:r>
              <a:rPr kumimoji="1" lang="en-US" altLang="ja-JP"/>
              <a:t>!?</a:t>
            </a:r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5CF86E07-5008-4FF8-BDC1-981421085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9219"/>
            <a:ext cx="7065657" cy="544255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xmlns="" id="{992AE645-B248-4440-9E6A-38D581EA7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268080"/>
            <a:ext cx="8392438" cy="326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983D2A3-15D2-4033-B466-524BF90B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 dirty="0"/>
              <a:t>今後</a:t>
            </a:r>
            <a:r>
              <a:rPr lang="en-US" altLang="ja-JP" sz="2400" dirty="0"/>
              <a:t>3</a:t>
            </a:r>
            <a:r>
              <a:rPr lang="ja-JP" altLang="en-US" sz="2400" dirty="0"/>
              <a:t>年間で</a:t>
            </a:r>
            <a:r>
              <a:rPr lang="en-US" altLang="ja-JP" sz="2400" dirty="0"/>
              <a:t>IT</a:t>
            </a:r>
            <a:r>
              <a:rPr lang="ja-JP" altLang="en-US" sz="2400" dirty="0"/>
              <a:t>予算の増額</a:t>
            </a:r>
            <a:r>
              <a:rPr lang="en-US" altLang="ja-JP" sz="2400" dirty="0"/>
              <a:t>/</a:t>
            </a:r>
            <a:r>
              <a:rPr lang="ja-JP" altLang="en-US" sz="2400" dirty="0"/>
              <a:t>減額が想定される</a:t>
            </a:r>
            <a:r>
              <a:rPr lang="en-US" altLang="ja-JP" sz="2400" dirty="0"/>
              <a:t>IT</a:t>
            </a:r>
            <a:r>
              <a:rPr lang="ja-JP" altLang="en-US" sz="2400" dirty="0"/>
              <a:t>ベンダー</a:t>
            </a:r>
            <a:endParaRPr kumimoji="1" lang="ja-JP" altLang="en-US" sz="2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F6CABF69-4D8C-4C7C-85AF-9C1E2C18A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2779"/>
            <a:ext cx="7258050" cy="31051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xmlns="" id="{48F6A695-0134-40C1-AEAF-B171B2FD2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327" y="1275772"/>
            <a:ext cx="6367352" cy="52631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xmlns="" id="{513693C1-F0A0-4CEA-9915-C933A18FD674}"/>
              </a:ext>
            </a:extLst>
          </p:cNvPr>
          <p:cNvSpPr/>
          <p:nvPr/>
        </p:nvSpPr>
        <p:spPr>
          <a:xfrm>
            <a:off x="1020726" y="3806456"/>
            <a:ext cx="7006855" cy="1041991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rtlCol="0" anchor="ctr">
            <a:noAutofit/>
          </a:bodyPr>
          <a:lstStyle/>
          <a:p>
            <a:pPr algn="ctr"/>
            <a:r>
              <a:rPr lang="ja-JP" altLang="en-US" sz="1600">
                <a:solidFill>
                  <a:schemeClr val="bg1"/>
                </a:solidFill>
              </a:rPr>
              <a:t>調査対象となったアメリカとヨーロッパの</a:t>
            </a:r>
            <a:r>
              <a:rPr lang="en-US" altLang="ja-JP" sz="1600">
                <a:solidFill>
                  <a:schemeClr val="bg1"/>
                </a:solidFill>
              </a:rPr>
              <a:t>100</a:t>
            </a:r>
            <a:r>
              <a:rPr lang="ja-JP" altLang="en-US" sz="1600">
                <a:solidFill>
                  <a:schemeClr val="bg1"/>
                </a:solidFill>
              </a:rPr>
              <a:t>人の</a:t>
            </a:r>
            <a:r>
              <a:rPr lang="en-US" altLang="ja-JP" sz="1600">
                <a:solidFill>
                  <a:schemeClr val="bg1"/>
                </a:solidFill>
              </a:rPr>
              <a:t>CIO</a:t>
            </a:r>
            <a:r>
              <a:rPr lang="ja-JP" altLang="en-US" sz="1600">
                <a:solidFill>
                  <a:schemeClr val="bg1"/>
                </a:solidFill>
              </a:rPr>
              <a:t>たちは、今後、</a:t>
            </a:r>
            <a:r>
              <a:rPr lang="en-US" altLang="ja-JP" sz="1600">
                <a:solidFill>
                  <a:schemeClr val="bg1"/>
                </a:solidFill>
              </a:rPr>
              <a:t>IBM</a:t>
            </a:r>
            <a:r>
              <a:rPr lang="ja-JP" altLang="en-US" sz="1600">
                <a:solidFill>
                  <a:schemeClr val="bg1"/>
                </a:solidFill>
              </a:rPr>
              <a:t>への予算を</a:t>
            </a:r>
            <a:r>
              <a:rPr lang="en-US" altLang="ja-JP" sz="1600">
                <a:solidFill>
                  <a:schemeClr val="bg1"/>
                </a:solidFill>
              </a:rPr>
              <a:t>13</a:t>
            </a:r>
            <a:r>
              <a:rPr lang="ja-JP" altLang="en-US" sz="1600">
                <a:solidFill>
                  <a:schemeClr val="bg1"/>
                </a:solidFill>
              </a:rPr>
              <a:t>％、オラクルへの予算を</a:t>
            </a:r>
            <a:r>
              <a:rPr lang="en-US" altLang="ja-JP" sz="1600">
                <a:solidFill>
                  <a:schemeClr val="bg1"/>
                </a:solidFill>
              </a:rPr>
              <a:t>11%</a:t>
            </a:r>
            <a:r>
              <a:rPr lang="ja-JP" altLang="en-US" sz="1600">
                <a:solidFill>
                  <a:schemeClr val="bg1"/>
                </a:solidFill>
              </a:rPr>
              <a:t>削減すると考えている。</a:t>
            </a:r>
            <a:endParaRPr kumimoji="1" lang="ja-JP" alt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2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0076C67-DABE-435B-9143-B9B9E46E2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スマートスピーカーが国内でも発売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17F030D1-C8AD-4173-8433-841C7EFEF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7519012" cy="375950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4E8E5032-54C2-4AD2-9809-D8C855FBC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906" y="3295976"/>
            <a:ext cx="7757690" cy="291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0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AI</a:t>
            </a:r>
            <a:r>
              <a:rPr kumimoji="1" lang="ja-JP" altLang="en-US"/>
              <a:t>の出来は</a:t>
            </a:r>
            <a:r>
              <a:rPr kumimoji="1" lang="en-US" altLang="ja-JP"/>
              <a:t>?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23527"/>
            <a:ext cx="6829425" cy="44895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85" y="2179870"/>
            <a:ext cx="4378428" cy="38288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xmlns="" id="{16EA93B1-59B1-4701-A345-77F9B803067D}"/>
              </a:ext>
            </a:extLst>
          </p:cNvPr>
          <p:cNvSpPr/>
          <p:nvPr/>
        </p:nvSpPr>
        <p:spPr>
          <a:xfrm>
            <a:off x="232475" y="1630495"/>
            <a:ext cx="8756542" cy="4103977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rtlCol="0" anchor="ctr">
            <a:no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5000</a:t>
            </a:r>
            <a:r>
              <a:rPr lang="ja-JP" altLang="en-US" sz="2400" dirty="0">
                <a:solidFill>
                  <a:schemeClr val="bg1"/>
                </a:solidFill>
              </a:rPr>
              <a:t>件の質問を四つの音声アシスタントに投げかけたところ、</a:t>
            </a:r>
            <a:r>
              <a:rPr lang="en-US" altLang="ja-JP" sz="2400" dirty="0">
                <a:solidFill>
                  <a:schemeClr val="bg1"/>
                </a:solidFill>
              </a:rPr>
              <a:t>Google</a:t>
            </a:r>
            <a:r>
              <a:rPr lang="ja-JP" altLang="en-US" sz="2400" dirty="0">
                <a:solidFill>
                  <a:schemeClr val="bg1"/>
                </a:solidFill>
              </a:rPr>
              <a:t>アシスタントの回答率が</a:t>
            </a:r>
            <a:r>
              <a:rPr lang="en-US" altLang="ja-JP" sz="2400" dirty="0">
                <a:solidFill>
                  <a:schemeClr val="bg1"/>
                </a:solidFill>
              </a:rPr>
              <a:t>68.1</a:t>
            </a:r>
            <a:r>
              <a:rPr lang="ja-JP" altLang="en-US" sz="2400" dirty="0">
                <a:solidFill>
                  <a:schemeClr val="bg1"/>
                </a:solidFill>
              </a:rPr>
              <a:t>％で、その正答率は</a:t>
            </a:r>
            <a:r>
              <a:rPr lang="en-US" altLang="ja-JP" sz="2400" dirty="0">
                <a:solidFill>
                  <a:schemeClr val="bg1"/>
                </a:solidFill>
              </a:rPr>
              <a:t>90.6</a:t>
            </a:r>
            <a:r>
              <a:rPr lang="ja-JP" altLang="en-US" sz="2400" dirty="0">
                <a:solidFill>
                  <a:schemeClr val="bg1"/>
                </a:solidFill>
              </a:rPr>
              <a:t>％で、いずれの数値も四つの中で最も</a:t>
            </a:r>
            <a:r>
              <a:rPr lang="ja-JP" altLang="en-US" sz="2400">
                <a:solidFill>
                  <a:schemeClr val="bg1"/>
                </a:solidFill>
              </a:rPr>
              <a:t>高かった。</a:t>
            </a:r>
            <a:endParaRPr lang="en-US" altLang="ja-JP" sz="2400">
              <a:solidFill>
                <a:schemeClr val="bg1"/>
              </a:solidFill>
            </a:endParaRPr>
          </a:p>
          <a:p>
            <a:pPr algn="ctr"/>
            <a:endParaRPr lang="en-US" altLang="ja-JP" sz="2400">
              <a:solidFill>
                <a:schemeClr val="bg1"/>
              </a:solidFill>
            </a:endParaRPr>
          </a:p>
          <a:p>
            <a:pPr algn="ctr"/>
            <a:r>
              <a:rPr lang="ja-JP" altLang="en-US" sz="2400">
                <a:solidFill>
                  <a:schemeClr val="bg1"/>
                </a:solidFill>
              </a:rPr>
              <a:t>次</a:t>
            </a:r>
            <a:r>
              <a:rPr lang="ja-JP" altLang="en-US" sz="2400" dirty="0">
                <a:solidFill>
                  <a:schemeClr val="bg1"/>
                </a:solidFill>
              </a:rPr>
              <a:t>に成績が良かったのは</a:t>
            </a:r>
            <a:r>
              <a:rPr lang="en-US" altLang="ja-JP" sz="2400" dirty="0">
                <a:solidFill>
                  <a:schemeClr val="bg1"/>
                </a:solidFill>
              </a:rPr>
              <a:t>Microsoft</a:t>
            </a:r>
            <a:r>
              <a:rPr lang="ja-JP" altLang="en-US" sz="2400" dirty="0">
                <a:solidFill>
                  <a:schemeClr val="bg1"/>
                </a:solidFill>
              </a:rPr>
              <a:t>の</a:t>
            </a:r>
            <a:r>
              <a:rPr lang="en-US" altLang="ja-JP" sz="2400" dirty="0">
                <a:solidFill>
                  <a:schemeClr val="bg1"/>
                </a:solidFill>
              </a:rPr>
              <a:t>Cortana</a:t>
            </a:r>
            <a:r>
              <a:rPr lang="ja-JP" altLang="en-US" sz="2400" dirty="0">
                <a:solidFill>
                  <a:schemeClr val="bg1"/>
                </a:solidFill>
              </a:rPr>
              <a:t>で、回答率は</a:t>
            </a:r>
            <a:r>
              <a:rPr lang="en-US" altLang="ja-JP" sz="2400" dirty="0">
                <a:solidFill>
                  <a:schemeClr val="bg1"/>
                </a:solidFill>
              </a:rPr>
              <a:t>56.5</a:t>
            </a:r>
            <a:r>
              <a:rPr lang="ja-JP" altLang="en-US" sz="2400" dirty="0">
                <a:solidFill>
                  <a:schemeClr val="bg1"/>
                </a:solidFill>
              </a:rPr>
              <a:t>％、正答率は</a:t>
            </a:r>
            <a:r>
              <a:rPr lang="en-US" altLang="ja-JP" sz="2400" dirty="0">
                <a:solidFill>
                  <a:schemeClr val="bg1"/>
                </a:solidFill>
              </a:rPr>
              <a:t>81.9</a:t>
            </a:r>
            <a:r>
              <a:rPr lang="ja-JP" altLang="en-US" sz="2400" dirty="0">
                <a:solidFill>
                  <a:schemeClr val="bg1"/>
                </a:solidFill>
              </a:rPr>
              <a:t>％</a:t>
            </a:r>
            <a:r>
              <a:rPr lang="ja-JP" altLang="en-US" sz="2400">
                <a:solidFill>
                  <a:schemeClr val="bg1"/>
                </a:solidFill>
              </a:rPr>
              <a:t>だった。</a:t>
            </a:r>
            <a:endParaRPr lang="en-US" altLang="ja-JP" sz="2400">
              <a:solidFill>
                <a:schemeClr val="bg1"/>
              </a:solidFill>
            </a:endParaRPr>
          </a:p>
          <a:p>
            <a:pPr algn="ctr"/>
            <a:endParaRPr lang="en-US" altLang="ja-JP" sz="2400">
              <a:solidFill>
                <a:schemeClr val="bg1"/>
              </a:solidFill>
            </a:endParaRPr>
          </a:p>
          <a:p>
            <a:pPr algn="ctr"/>
            <a:r>
              <a:rPr lang="ja-JP" altLang="en-US" sz="2400">
                <a:solidFill>
                  <a:schemeClr val="bg1"/>
                </a:solidFill>
              </a:rPr>
              <a:t>この</a:t>
            </a:r>
            <a:r>
              <a:rPr lang="ja-JP" altLang="en-US" sz="2400" dirty="0">
                <a:solidFill>
                  <a:schemeClr val="bg1"/>
                </a:solidFill>
              </a:rPr>
              <a:t>二つに対して、</a:t>
            </a:r>
            <a:r>
              <a:rPr lang="en-US" altLang="ja-JP" sz="2400" dirty="0">
                <a:solidFill>
                  <a:schemeClr val="bg1"/>
                </a:solidFill>
              </a:rPr>
              <a:t>Amazon</a:t>
            </a:r>
            <a:r>
              <a:rPr lang="ja-JP" altLang="en-US" sz="2400" dirty="0">
                <a:solidFill>
                  <a:schemeClr val="bg1"/>
                </a:solidFill>
              </a:rPr>
              <a:t>の</a:t>
            </a:r>
            <a:r>
              <a:rPr lang="en-US" altLang="ja-JP" sz="2400" dirty="0">
                <a:solidFill>
                  <a:schemeClr val="bg1"/>
                </a:solidFill>
              </a:rPr>
              <a:t>Alexa</a:t>
            </a:r>
            <a:r>
              <a:rPr lang="ja-JP" altLang="en-US" sz="2400" dirty="0">
                <a:solidFill>
                  <a:schemeClr val="bg1"/>
                </a:solidFill>
              </a:rPr>
              <a:t>は回答率が</a:t>
            </a:r>
            <a:r>
              <a:rPr lang="en-US" altLang="ja-JP" sz="2400" dirty="0">
                <a:solidFill>
                  <a:schemeClr val="bg1"/>
                </a:solidFill>
              </a:rPr>
              <a:t>20.7</a:t>
            </a:r>
            <a:r>
              <a:rPr lang="ja-JP" altLang="en-US" sz="2400" dirty="0">
                <a:solidFill>
                  <a:schemeClr val="bg1"/>
                </a:solidFill>
              </a:rPr>
              <a:t>％で正答率は</a:t>
            </a:r>
            <a:r>
              <a:rPr lang="en-US" altLang="ja-JP" sz="2400" dirty="0">
                <a:solidFill>
                  <a:schemeClr val="bg1"/>
                </a:solidFill>
              </a:rPr>
              <a:t>87.0</a:t>
            </a:r>
            <a:r>
              <a:rPr lang="ja-JP" altLang="en-US" sz="2400" dirty="0">
                <a:solidFill>
                  <a:schemeClr val="bg1"/>
                </a:solidFill>
              </a:rPr>
              <a:t>％、アップルの</a:t>
            </a:r>
            <a:r>
              <a:rPr lang="en-US" altLang="ja-JP" sz="2400" dirty="0">
                <a:solidFill>
                  <a:schemeClr val="bg1"/>
                </a:solidFill>
              </a:rPr>
              <a:t>Siri</a:t>
            </a:r>
            <a:r>
              <a:rPr lang="ja-JP" altLang="en-US" sz="2400" dirty="0">
                <a:solidFill>
                  <a:schemeClr val="bg1"/>
                </a:solidFill>
              </a:rPr>
              <a:t>は回答率が</a:t>
            </a:r>
            <a:r>
              <a:rPr lang="en-US" altLang="ja-JP" sz="2400" dirty="0">
                <a:solidFill>
                  <a:schemeClr val="bg1"/>
                </a:solidFill>
              </a:rPr>
              <a:t>21.7</a:t>
            </a:r>
            <a:r>
              <a:rPr lang="ja-JP" altLang="en-US" sz="2400" dirty="0">
                <a:solidFill>
                  <a:schemeClr val="bg1"/>
                </a:solidFill>
              </a:rPr>
              <a:t>％で正答率は</a:t>
            </a:r>
            <a:r>
              <a:rPr lang="en-US" altLang="ja-JP" sz="2400" dirty="0">
                <a:solidFill>
                  <a:schemeClr val="bg1"/>
                </a:solidFill>
              </a:rPr>
              <a:t>62.2</a:t>
            </a:r>
            <a:r>
              <a:rPr lang="ja-JP" altLang="en-US" sz="2400" dirty="0">
                <a:solidFill>
                  <a:schemeClr val="bg1"/>
                </a:solidFill>
              </a:rPr>
              <a:t>と振るわなかった。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4F3FEA8-A551-4F5F-A318-FDE291F33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Microsoft</a:t>
            </a:r>
            <a:r>
              <a:rPr kumimoji="1" lang="ja-JP" altLang="en-US"/>
              <a:t>の「秘密兵器」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28A70A0E-5E5F-4F36-84B0-4798CD4C6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31358"/>
            <a:ext cx="6468495" cy="51106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8" name="図形グループ 7"/>
          <p:cNvGrpSpPr/>
          <p:nvPr/>
        </p:nvGrpSpPr>
        <p:grpSpPr>
          <a:xfrm>
            <a:off x="946298" y="2371060"/>
            <a:ext cx="7336465" cy="2371061"/>
            <a:chOff x="946298" y="2371060"/>
            <a:chExt cx="7336465" cy="2371061"/>
          </a:xfrm>
        </p:grpSpPr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xmlns="" id="{3F6CA0D2-8E95-40CA-B4B9-75DC5B70321C}"/>
                </a:ext>
              </a:extLst>
            </p:cNvPr>
            <p:cNvSpPr/>
            <p:nvPr/>
          </p:nvSpPr>
          <p:spPr>
            <a:xfrm>
              <a:off x="946298" y="2371060"/>
              <a:ext cx="7336465" cy="23710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rtlCol="0" anchor="ctr">
              <a:noAutofit/>
            </a:bodyPr>
            <a:lstStyle/>
            <a:p>
              <a:pPr algn="ctr"/>
              <a:endParaRPr kumimoji="1" lang="ja-JP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4" name="雲 3">
              <a:extLst>
                <a:ext uri="{FF2B5EF4-FFF2-40B4-BE49-F238E27FC236}">
                  <a16:creationId xmlns:a16="http://schemas.microsoft.com/office/drawing/2014/main" xmlns="" id="{D691A84D-4C84-4FD7-A75E-3CF6D6E83EF8}"/>
                </a:ext>
              </a:extLst>
            </p:cNvPr>
            <p:cNvSpPr/>
            <p:nvPr/>
          </p:nvSpPr>
          <p:spPr>
            <a:xfrm>
              <a:off x="5231218" y="2854841"/>
              <a:ext cx="2317897" cy="1382232"/>
            </a:xfrm>
            <a:prstGeom prst="cloud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rtlCol="0" anchor="ctr">
              <a:noAutofit/>
            </a:bodyPr>
            <a:lstStyle/>
            <a:p>
              <a:pPr algn="ctr"/>
              <a:r>
                <a:rPr kumimoji="1" lang="en-US" altLang="ja-JP" sz="3600">
                  <a:solidFill>
                    <a:schemeClr val="bg1"/>
                  </a:solidFill>
                </a:rPr>
                <a:t>Azure</a:t>
              </a:r>
              <a:endParaRPr kumimoji="1" lang="ja-JP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6" name="直方体 5">
              <a:extLst>
                <a:ext uri="{FF2B5EF4-FFF2-40B4-BE49-F238E27FC236}">
                  <a16:creationId xmlns:a16="http://schemas.microsoft.com/office/drawing/2014/main" xmlns="" id="{FF60AB16-9E35-4580-BBD5-328CDAA9E7C7}"/>
                </a:ext>
              </a:extLst>
            </p:cNvPr>
            <p:cNvSpPr/>
            <p:nvPr/>
          </p:nvSpPr>
          <p:spPr>
            <a:xfrm>
              <a:off x="1828799" y="2753832"/>
              <a:ext cx="1701210" cy="1605516"/>
            </a:xfrm>
            <a:prstGeom prst="cube">
              <a:avLst>
                <a:gd name="adj" fmla="val 13550"/>
              </a:avLst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rtlCol="0" anchor="ctr">
              <a:noAutofit/>
            </a:bodyPr>
            <a:lstStyle/>
            <a:p>
              <a:pPr algn="ctr"/>
              <a:r>
                <a:rPr kumimoji="1" lang="en-US" altLang="ja-JP" sz="2800">
                  <a:solidFill>
                    <a:schemeClr val="bg1"/>
                  </a:solidFill>
                </a:rPr>
                <a:t>Azure</a:t>
              </a:r>
            </a:p>
            <a:p>
              <a:pPr algn="ctr"/>
              <a:r>
                <a:rPr kumimoji="1" lang="en-US" altLang="ja-JP" sz="2800">
                  <a:solidFill>
                    <a:schemeClr val="bg1"/>
                  </a:solidFill>
                </a:rPr>
                <a:t>Stack</a:t>
              </a:r>
              <a:endParaRPr kumimoji="1" lang="ja-JP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7" name="矢印: 左右 6">
              <a:extLst>
                <a:ext uri="{FF2B5EF4-FFF2-40B4-BE49-F238E27FC236}">
                  <a16:creationId xmlns:a16="http://schemas.microsoft.com/office/drawing/2014/main" xmlns="" id="{3C99E9AB-7EF3-435A-85FF-5BBDCE7C1DFA}"/>
                </a:ext>
              </a:extLst>
            </p:cNvPr>
            <p:cNvSpPr/>
            <p:nvPr/>
          </p:nvSpPr>
          <p:spPr>
            <a:xfrm>
              <a:off x="3753292" y="3113511"/>
              <a:ext cx="1286540" cy="925032"/>
            </a:xfrm>
            <a:prstGeom prst="leftRightArrow">
              <a:avLst>
                <a:gd name="adj1" fmla="val 50000"/>
                <a:gd name="adj2" fmla="val 33908"/>
              </a:avLst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rtlCol="0" anchor="ctr">
              <a:noAutofit/>
            </a:bodyPr>
            <a:lstStyle/>
            <a:p>
              <a:pPr algn="ctr"/>
              <a:endParaRPr kumimoji="1" lang="ja-JP" altLang="en-US" sz="1600">
                <a:solidFill>
                  <a:schemeClr val="bg1"/>
                </a:solidFill>
              </a:endParaRP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xmlns="" id="{F8CFFDD3-9B15-4314-AF60-CEDC40D55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511" y="1272686"/>
            <a:ext cx="4494058" cy="52833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726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Azure</a:t>
            </a:r>
            <a:r>
              <a:rPr kumimoji="1" lang="ja-JP" altLang="en-US" dirty="0" smtClean="0"/>
              <a:t>に</a:t>
            </a:r>
            <a:r>
              <a:rPr kumimoji="1" lang="en-US" altLang="ja-JP" dirty="0" smtClean="0"/>
              <a:t>VMware</a:t>
            </a:r>
            <a:r>
              <a:rPr kumimoji="1" lang="ja-JP" altLang="en-US" dirty="0" smtClean="0"/>
              <a:t> </a:t>
            </a:r>
            <a:r>
              <a:rPr kumimoji="1" lang="mr-IN" altLang="ja-JP" dirty="0" smtClean="0"/>
              <a:t>–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VMware</a:t>
            </a:r>
            <a:r>
              <a:rPr kumimoji="1" lang="ja-JP" altLang="en-US" dirty="0" smtClean="0"/>
              <a:t>は否定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82700"/>
            <a:ext cx="7150100" cy="32639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374" y="2914650"/>
            <a:ext cx="7137400" cy="31877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8534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EF1A089-E513-4DB3-8C5F-61497339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AWS re:Invent 2017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4CBB8BDF-5388-43AC-A818-4643845F5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377968"/>
            <a:ext cx="4000500" cy="3000375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8E796F47-6C8A-42DC-B987-3419AB49F210}"/>
              </a:ext>
            </a:extLst>
          </p:cNvPr>
          <p:cNvSpPr/>
          <p:nvPr/>
        </p:nvSpPr>
        <p:spPr>
          <a:xfrm>
            <a:off x="4800600" y="1377968"/>
            <a:ext cx="3616287" cy="41622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kumimoji="1" lang="en-US" altLang="ja-JP" sz="1600">
                <a:solidFill>
                  <a:schemeClr val="bg1"/>
                </a:solidFill>
              </a:rPr>
              <a:t>Compute/Container</a:t>
            </a:r>
            <a:endParaRPr kumimoji="1" lang="ja-JP" altLang="en-US" sz="1600">
              <a:solidFill>
                <a:schemeClr val="bg1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B32D45D6-FD3B-44C4-B2FD-7FF3587FC45E}"/>
              </a:ext>
            </a:extLst>
          </p:cNvPr>
          <p:cNvSpPr/>
          <p:nvPr/>
        </p:nvSpPr>
        <p:spPr>
          <a:xfrm>
            <a:off x="4800599" y="1859803"/>
            <a:ext cx="3616287" cy="41622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kumimoji="1" lang="en-US" altLang="ja-JP" sz="1600">
                <a:solidFill>
                  <a:schemeClr val="bg1"/>
                </a:solidFill>
              </a:rPr>
              <a:t>Database</a:t>
            </a:r>
            <a:endParaRPr kumimoji="1" lang="ja-JP" altLang="en-US" sz="1600">
              <a:solidFill>
                <a:schemeClr val="bg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7B3CEAE9-0E7D-429D-9EDC-E54B6CA3CA31}"/>
              </a:ext>
            </a:extLst>
          </p:cNvPr>
          <p:cNvSpPr/>
          <p:nvPr/>
        </p:nvSpPr>
        <p:spPr>
          <a:xfrm>
            <a:off x="4800600" y="3802671"/>
            <a:ext cx="3616287" cy="41622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kumimoji="1" lang="en-US" altLang="ja-JP" sz="1600">
                <a:solidFill>
                  <a:schemeClr val="bg1"/>
                </a:solidFill>
              </a:rPr>
              <a:t>Bigdata/Datalake</a:t>
            </a:r>
            <a:endParaRPr kumimoji="1" lang="ja-JP" altLang="en-US" sz="1600">
              <a:solidFill>
                <a:schemeClr val="bg1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B16EED62-8319-48DD-9CA8-A2262B1B8AC3}"/>
              </a:ext>
            </a:extLst>
          </p:cNvPr>
          <p:cNvSpPr/>
          <p:nvPr/>
        </p:nvSpPr>
        <p:spPr>
          <a:xfrm>
            <a:off x="4800600" y="4284506"/>
            <a:ext cx="3616287" cy="41622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kumimoji="1" lang="en-US" altLang="ja-JP" sz="1600">
                <a:solidFill>
                  <a:schemeClr val="bg1"/>
                </a:solidFill>
              </a:rPr>
              <a:t>Machine Learning</a:t>
            </a:r>
            <a:endParaRPr kumimoji="1" lang="ja-JP" altLang="en-US" sz="1600">
              <a:solidFill>
                <a:schemeClr val="bg1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EB427D72-C274-4F67-8700-4B79D7450424}"/>
              </a:ext>
            </a:extLst>
          </p:cNvPr>
          <p:cNvSpPr/>
          <p:nvPr/>
        </p:nvSpPr>
        <p:spPr>
          <a:xfrm>
            <a:off x="4800587" y="5255984"/>
            <a:ext cx="3616287" cy="41622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kumimoji="1" lang="en-US" altLang="ja-JP" sz="1600">
                <a:solidFill>
                  <a:schemeClr val="bg1"/>
                </a:solidFill>
              </a:rPr>
              <a:t>IoT</a:t>
            </a:r>
            <a:endParaRPr kumimoji="1" lang="ja-JP" altLang="en-US" sz="1600">
              <a:solidFill>
                <a:schemeClr val="bg1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CCC3A6B3-9652-4271-BACD-4D4BB119D6D9}"/>
              </a:ext>
            </a:extLst>
          </p:cNvPr>
          <p:cNvSpPr/>
          <p:nvPr/>
        </p:nvSpPr>
        <p:spPr>
          <a:xfrm>
            <a:off x="5288092" y="2345542"/>
            <a:ext cx="3128785" cy="41622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kumimoji="1" lang="en-US" altLang="ja-JP" sz="1600">
                <a:solidFill>
                  <a:schemeClr val="bg1"/>
                </a:solidFill>
              </a:rPr>
              <a:t>Aurora Multi-Master</a:t>
            </a:r>
            <a:endParaRPr kumimoji="1" lang="ja-JP" altLang="en-US" sz="1600">
              <a:solidFill>
                <a:schemeClr val="bg1"/>
              </a:solidFill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36924C13-6C43-459B-A60C-852952E9BB51}"/>
              </a:ext>
            </a:extLst>
          </p:cNvPr>
          <p:cNvSpPr/>
          <p:nvPr/>
        </p:nvSpPr>
        <p:spPr>
          <a:xfrm>
            <a:off x="5288091" y="2831281"/>
            <a:ext cx="3128785" cy="41622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kumimoji="1" lang="en-US" altLang="ja-JP" sz="1600">
                <a:solidFill>
                  <a:schemeClr val="bg1"/>
                </a:solidFill>
              </a:rPr>
              <a:t>Aurora Serverless</a:t>
            </a:r>
            <a:endParaRPr kumimoji="1" lang="ja-JP" altLang="en-US" sz="1600">
              <a:solidFill>
                <a:schemeClr val="bg1"/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B7403C2E-02A6-445F-9FD9-64294FB86769}"/>
              </a:ext>
            </a:extLst>
          </p:cNvPr>
          <p:cNvSpPr/>
          <p:nvPr/>
        </p:nvSpPr>
        <p:spPr>
          <a:xfrm>
            <a:off x="5288090" y="3316976"/>
            <a:ext cx="3128785" cy="41622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kumimoji="1" lang="en-US" altLang="ja-JP" sz="1600">
                <a:solidFill>
                  <a:schemeClr val="bg1"/>
                </a:solidFill>
              </a:rPr>
              <a:t>Amazon Neptune</a:t>
            </a:r>
            <a:endParaRPr kumimoji="1" lang="ja-JP" altLang="en-US" sz="1600">
              <a:solidFill>
                <a:schemeClr val="bg1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190E9E94-FFD6-4671-A2E1-64FFACB65FBF}"/>
              </a:ext>
            </a:extLst>
          </p:cNvPr>
          <p:cNvSpPr/>
          <p:nvPr/>
        </p:nvSpPr>
        <p:spPr>
          <a:xfrm>
            <a:off x="5288089" y="4766341"/>
            <a:ext cx="3128785" cy="41622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kumimoji="1" lang="en-US" altLang="ja-JP" sz="1600">
                <a:solidFill>
                  <a:schemeClr val="bg1"/>
                </a:solidFill>
              </a:rPr>
              <a:t>Amazon SageMaker</a:t>
            </a:r>
            <a:endParaRPr kumimoji="1" lang="ja-JP" altLang="en-US" sz="1600">
              <a:solidFill>
                <a:schemeClr val="bg1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xmlns="" id="{DE94AB2A-2ED6-4D19-85DD-54A9448E6E7E}"/>
              </a:ext>
            </a:extLst>
          </p:cNvPr>
          <p:cNvSpPr/>
          <p:nvPr/>
        </p:nvSpPr>
        <p:spPr>
          <a:xfrm>
            <a:off x="5288088" y="5745539"/>
            <a:ext cx="3128785" cy="5767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lang="en-US" altLang="ja-JP" sz="1600">
                <a:solidFill>
                  <a:schemeClr val="bg1"/>
                </a:solidFill>
              </a:rPr>
              <a:t>AWS Greengrass ML Inference</a:t>
            </a:r>
            <a:endParaRPr kumimoji="1" lang="ja-JP" alt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1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xmlns="" id="{DFE4B418-84B5-48C7-A4B0-79815DA0F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840" y="2225177"/>
            <a:ext cx="6210300" cy="36195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D2DA424-85B8-490E-A2D9-F87EDD13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一方、</a:t>
            </a:r>
            <a:r>
              <a:rPr kumimoji="1" lang="en-US" altLang="ja-JP"/>
              <a:t>AWS</a:t>
            </a:r>
            <a:r>
              <a:rPr kumimoji="1" lang="ja-JP" altLang="en-US"/>
              <a:t>はブロックチェーンに消極的</a:t>
            </a:r>
            <a:r>
              <a:rPr kumimoji="1" lang="en-US" altLang="ja-JP"/>
              <a:t>	</a:t>
            </a:r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181DE8E1-1D84-4F20-AD9F-356043F4B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93" y="1117392"/>
            <a:ext cx="8108414" cy="379776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171B8D04-E1AF-442D-9C35-7CCB3FC48AA2}"/>
              </a:ext>
            </a:extLst>
          </p:cNvPr>
          <p:cNvSpPr/>
          <p:nvPr/>
        </p:nvSpPr>
        <p:spPr>
          <a:xfrm>
            <a:off x="1239397" y="5067758"/>
            <a:ext cx="6665205" cy="1086389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rtlCol="0" anchor="ctr">
            <a:noAutofit/>
          </a:bodyPr>
          <a:lstStyle/>
          <a:p>
            <a:pPr algn="ctr"/>
            <a:r>
              <a:rPr lang="ja-JP" altLang="en-US">
                <a:solidFill>
                  <a:schemeClr val="bg1"/>
                </a:solidFill>
              </a:rPr>
              <a:t>ブロックチェーンが解決を目指してる問題は、ほかにも解決方法がたくさんある。それに、今使われている分散台帳の多くは、能力がきわめて限られている。</a:t>
            </a:r>
            <a:endParaRPr kumimoji="1" lang="ja-JP" alt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4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NC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entury Gothic"/>
        <a:ea typeface="HG丸ｺﾞｼｯｸM-PRO"/>
        <a:cs typeface=""/>
      </a:majorFont>
      <a:minorFont>
        <a:latin typeface="Century Gothic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tx2"/>
          </a:solidFill>
        </a:ln>
      </a:spPr>
      <a:bodyPr rtlCol="0" anchor="ctr">
        <a:noAutofit/>
      </a:bodyPr>
      <a:lstStyle>
        <a:defPPr>
          <a:defRPr sz="1600">
            <a:solidFill>
              <a:schemeClr val="bg1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NC標準テンプレート.potx</Template>
  <TotalTime>5844</TotalTime>
  <Words>444</Words>
  <Application>Microsoft Macintosh PowerPoint</Application>
  <PresentationFormat>画面に合わせる (4:3)</PresentationFormat>
  <Paragraphs>72</Paragraphs>
  <Slides>15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Calibri</vt:lpstr>
      <vt:lpstr>Century Gothic</vt:lpstr>
      <vt:lpstr>HGP創英角ｺﾞｼｯｸUB</vt:lpstr>
      <vt:lpstr>HG丸ｺﾞｼｯｸM-PRO</vt:lpstr>
      <vt:lpstr>ＭＳ Ｐゴシック</vt:lpstr>
      <vt:lpstr>Arial</vt:lpstr>
      <vt:lpstr>NC標準テンプレート</vt:lpstr>
      <vt:lpstr>PowerPoint プレゼンテーション</vt:lpstr>
      <vt:lpstr>オンプレは儲かる!?</vt:lpstr>
      <vt:lpstr>今後3年間でIT予算の増額/減額が想定されるITベンダー</vt:lpstr>
      <vt:lpstr>スマートスピーカーが国内でも発売</vt:lpstr>
      <vt:lpstr>AIの出来は?</vt:lpstr>
      <vt:lpstr>Microsoftの「秘密兵器」</vt:lpstr>
      <vt:lpstr>AzureにVMware – VMwareは否定</vt:lpstr>
      <vt:lpstr>AWS re:Invent 2017</vt:lpstr>
      <vt:lpstr>一方、AWSはブロックチェーンに消極的 </vt:lpstr>
      <vt:lpstr>IBMが50qubitのプロトタイプを構築</vt:lpstr>
      <vt:lpstr>ビットコインの価格が$11,000を突破</vt:lpstr>
      <vt:lpstr>HPE OneSphere</vt:lpstr>
      <vt:lpstr>サーバーレスとソフトウェアプロダクティビティ</vt:lpstr>
      <vt:lpstr>List of mergers and acquisitions by Alphabet</vt:lpstr>
      <vt:lpstr>List of mergers and acquisitions by Apple</vt:lpstr>
    </vt:vector>
  </TitlesOfParts>
  <Company>NetCommerce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斎藤 昌義</dc:creator>
  <cp:lastModifiedBy>大越章司</cp:lastModifiedBy>
  <cp:revision>605</cp:revision>
  <dcterms:created xsi:type="dcterms:W3CDTF">2014-04-30T01:58:06Z</dcterms:created>
  <dcterms:modified xsi:type="dcterms:W3CDTF">2017-12-05T03:26:18Z</dcterms:modified>
</cp:coreProperties>
</file>