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697" r:id="rId2"/>
    <p:sldId id="779" r:id="rId3"/>
    <p:sldId id="781" r:id="rId4"/>
    <p:sldId id="703" r:id="rId5"/>
    <p:sldId id="782" r:id="rId6"/>
    <p:sldId id="787" r:id="rId7"/>
    <p:sldId id="785" r:id="rId8"/>
    <p:sldId id="788" r:id="rId9"/>
    <p:sldId id="780" r:id="rId10"/>
    <p:sldId id="784" r:id="rId11"/>
    <p:sldId id="783" r:id="rId12"/>
    <p:sldId id="786" r:id="rId13"/>
    <p:sldId id="729"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49" autoAdjust="0"/>
    <p:restoredTop sz="82353" autoAdjust="0"/>
  </p:normalViewPr>
  <p:slideViewPr>
    <p:cSldViewPr snapToGrid="0" snapToObjects="1" showGuides="1">
      <p:cViewPr varScale="1">
        <p:scale>
          <a:sx n="98" d="100"/>
          <a:sy n="98" d="100"/>
        </p:scale>
        <p:origin x="2032" y="200"/>
      </p:cViewPr>
      <p:guideLst>
        <p:guide orient="horz"/>
        <p:guide pos="57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2018/2/21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48964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4</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r>
              <a:rPr lang="ja-JP" altLang="en-US"/>
              <a:t>クラウドコンピューティングという言葉を最初に使ったのは</a:t>
            </a:r>
            <a:r>
              <a:rPr lang="en-US" altLang="ja-JP"/>
              <a:t>Google</a:t>
            </a:r>
            <a:r>
              <a:rPr lang="ja-JP" altLang="en-US"/>
              <a:t>のエリック・シュミット</a:t>
            </a:r>
            <a:r>
              <a:rPr lang="en-US" altLang="ja-JP"/>
              <a:t>CEO</a:t>
            </a:r>
            <a:r>
              <a:rPr lang="ja-JP" altLang="en-US"/>
              <a:t>といわれています。</a:t>
            </a:r>
            <a:r>
              <a:rPr lang="en-US" altLang="ja-JP"/>
              <a:t>2006</a:t>
            </a:r>
            <a:r>
              <a:rPr lang="ja-JP" altLang="en-US"/>
              <a:t>年のカンファレンスにおける対談でクラウドについて語ったのが最初ということです。</a:t>
            </a:r>
            <a:endParaRPr lang="en-US" altLang="ja-JP"/>
          </a:p>
          <a:p>
            <a:pPr eaLnBrk="1" hangingPunct="1"/>
            <a:r>
              <a:rPr lang="en-US" altLang="ja-JP"/>
              <a:t>Google</a:t>
            </a:r>
            <a:r>
              <a:rPr lang="ja-JP" altLang="en-US"/>
              <a:t>のサイトに対談の書き起こしが載っています。</a:t>
            </a:r>
            <a:endParaRPr lang="en-US" altLang="ja-JP"/>
          </a:p>
          <a:p>
            <a:pPr eaLnBrk="1" hangingPunct="1"/>
            <a:r>
              <a:rPr lang="en-US" altLang="ja-JP"/>
              <a:t>https://www.google.com/press/podium/ses2006.html</a:t>
            </a:r>
          </a:p>
          <a:p>
            <a:pPr eaLnBrk="1" hangingPunct="1"/>
            <a:endParaRPr lang="en-US" altLang="ja-JP"/>
          </a:p>
          <a:p>
            <a:pPr eaLnBrk="1" hangingPunct="1"/>
            <a:r>
              <a:rPr lang="ja-JP" altLang="en-US"/>
              <a:t>この中でシュミットは、新しいコンピューティングモデルは、クライアントの種類や大きさ、用途に関係なく、</a:t>
            </a:r>
            <a:r>
              <a:rPr lang="en-US" altLang="ja-JP"/>
              <a:t>Web</a:t>
            </a:r>
            <a:r>
              <a:rPr lang="ja-JP" altLang="en-US"/>
              <a:t>ブラウザやその他のアクセス手段によってクラウド上のリソースを利用すると語っています。</a:t>
            </a:r>
            <a:endParaRPr lang="en-US" altLang="ja-JP"/>
          </a:p>
          <a:p>
            <a:pPr eaLnBrk="1" hangingPunct="1"/>
            <a:endParaRPr lang="en-US" altLang="ja-JP"/>
          </a:p>
          <a:p>
            <a:pPr eaLnBrk="1" hangingPunct="1"/>
            <a:r>
              <a:rPr lang="ja-JP" altLang="en-US"/>
              <a:t>また、注目すべきは、「新しいデバイス」にも触れていることです。</a:t>
            </a:r>
            <a:endParaRPr lang="en-US" altLang="ja-JP"/>
          </a:p>
          <a:p>
            <a:pPr eaLnBrk="1" hangingPunct="1"/>
            <a:r>
              <a:rPr lang="ja-JP" altLang="en-US"/>
              <a:t>シュミットはこのころ</a:t>
            </a:r>
            <a:r>
              <a:rPr lang="en-US" altLang="ja-JP"/>
              <a:t>Apple</a:t>
            </a:r>
            <a:r>
              <a:rPr lang="ja-JP" altLang="en-US"/>
              <a:t>の社外取締役をしており、</a:t>
            </a:r>
            <a:r>
              <a:rPr lang="en-US" altLang="ja-JP"/>
              <a:t>iPhone</a:t>
            </a:r>
            <a:r>
              <a:rPr lang="ja-JP" altLang="en-US"/>
              <a:t>の開発について詳細を知る立場にありました。また、</a:t>
            </a:r>
            <a:r>
              <a:rPr lang="en-US" altLang="ja-JP"/>
              <a:t>Google</a:t>
            </a:r>
            <a:r>
              <a:rPr lang="ja-JP" altLang="en-US"/>
              <a:t>が</a:t>
            </a:r>
            <a:r>
              <a:rPr lang="en-US" altLang="ja-JP"/>
              <a:t>Android</a:t>
            </a:r>
            <a:r>
              <a:rPr lang="ja-JP" altLang="en-US"/>
              <a:t>社を買収したのは</a:t>
            </a:r>
            <a:r>
              <a:rPr lang="en-US" altLang="ja-JP"/>
              <a:t>2005</a:t>
            </a:r>
            <a:r>
              <a:rPr lang="ja-JP" altLang="en-US"/>
              <a:t>年です。</a:t>
            </a:r>
            <a:endParaRPr lang="en-US" altLang="ja-JP"/>
          </a:p>
          <a:p>
            <a:pPr eaLnBrk="1" hangingPunct="1"/>
            <a:r>
              <a:rPr lang="ja-JP" altLang="en-US"/>
              <a:t>シュミットの頭の中に、クラウド用のクライアントとして、</a:t>
            </a:r>
            <a:r>
              <a:rPr lang="en-US" altLang="ja-JP"/>
              <a:t>iPhone</a:t>
            </a:r>
            <a:r>
              <a:rPr lang="ja-JP" altLang="en-US"/>
              <a:t>や</a:t>
            </a:r>
            <a:r>
              <a:rPr lang="en-US" altLang="ja-JP"/>
              <a:t>Android</a:t>
            </a:r>
            <a:r>
              <a:rPr lang="ja-JP" altLang="en-US"/>
              <a:t>のような、まだ発表されていない新世代のデバイス</a:t>
            </a:r>
            <a:r>
              <a:rPr lang="en-US" altLang="ja-JP"/>
              <a:t>(</a:t>
            </a:r>
            <a:r>
              <a:rPr lang="ja-JP" altLang="en-US"/>
              <a:t>スマートフォン</a:t>
            </a:r>
            <a:r>
              <a:rPr lang="en-US" altLang="ja-JP"/>
              <a:t>)</a:t>
            </a:r>
            <a:r>
              <a:rPr lang="ja-JP" altLang="en-US"/>
              <a:t>があったことは間違いないでしょう。</a:t>
            </a:r>
            <a:endParaRPr lang="en-US" altLang="ja-JP"/>
          </a:p>
          <a:p>
            <a:pPr eaLnBrk="1" hangingPunct="1"/>
            <a:endParaRPr lang="en-US" altLang="ja-JP"/>
          </a:p>
          <a:p>
            <a:endParaRPr kumimoji="1" lang="en-US" altLang="ja-JP" sz="1200" kern="120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この発言が意味するところは、サーバー側のアプリケーションを</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標準技術で構築された</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アプリケーションとして構築しておけば、</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ブラウザを持った様々なデバイスから等しくアクセスしてその機能を利用することができるということです。つまり</a:t>
            </a:r>
            <a:r>
              <a:rPr kumimoji="1" lang="ja-JP"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特定のハードウェアや</a:t>
            </a:r>
            <a:r>
              <a:rPr kumimoji="1" lang="ja-JP" altLang="ja-JP" sz="1200" kern="1200">
                <a:solidFill>
                  <a:schemeClr val="tx1"/>
                </a:solidFill>
                <a:effectLst/>
                <a:latin typeface="+mn-lt"/>
                <a:ea typeface="+mn-ea"/>
                <a:cs typeface="+mn-cs"/>
              </a:rPr>
              <a:t>基本ソフトの種類 （</a:t>
            </a:r>
            <a:r>
              <a:rPr kumimoji="1" lang="en-US" altLang="ja-JP" sz="1200" kern="1200">
                <a:solidFill>
                  <a:schemeClr val="tx1"/>
                </a:solidFill>
                <a:effectLst/>
                <a:latin typeface="+mn-lt"/>
                <a:ea typeface="+mn-ea"/>
                <a:cs typeface="+mn-cs"/>
              </a:rPr>
              <a:t>Windows</a:t>
            </a:r>
            <a:r>
              <a:rPr kumimoji="1" lang="ja-JP" altLang="ja-JP" sz="1200" kern="1200">
                <a:solidFill>
                  <a:schemeClr val="tx1"/>
                </a:solidFill>
                <a:effectLst/>
                <a:latin typeface="+mn-lt"/>
                <a:ea typeface="+mn-ea"/>
                <a:cs typeface="+mn-cs"/>
              </a:rPr>
              <a:t>、</a:t>
            </a:r>
            <a:r>
              <a:rPr kumimoji="1" lang="en-US" altLang="ja-JP" sz="1200" kern="1200">
                <a:solidFill>
                  <a:schemeClr val="tx1"/>
                </a:solidFill>
                <a:effectLst/>
                <a:latin typeface="+mn-lt"/>
                <a:ea typeface="+mn-ea"/>
                <a:cs typeface="+mn-cs"/>
              </a:rPr>
              <a:t>Mac</a:t>
            </a:r>
            <a:r>
              <a:rPr kumimoji="1" lang="ja-JP" altLang="ja-JP" sz="1200" kern="1200">
                <a:solidFill>
                  <a:schemeClr val="tx1"/>
                </a:solidFill>
                <a:effectLst/>
                <a:latin typeface="+mn-lt"/>
                <a:ea typeface="+mn-ea"/>
                <a:cs typeface="+mn-cs"/>
              </a:rPr>
              <a:t>、</a:t>
            </a:r>
            <a:r>
              <a:rPr kumimoji="1" lang="en-US" altLang="ja-JP" sz="1200" kern="1200">
                <a:solidFill>
                  <a:schemeClr val="tx1"/>
                </a:solidFill>
                <a:effectLst/>
                <a:latin typeface="+mn-lt"/>
                <a:ea typeface="+mn-ea"/>
                <a:cs typeface="+mn-cs"/>
              </a:rPr>
              <a:t>iOS</a:t>
            </a:r>
            <a:r>
              <a:rPr kumimoji="1" lang="ja-JP" altLang="ja-JP" sz="1200" kern="1200">
                <a:solidFill>
                  <a:schemeClr val="tx1"/>
                </a:solidFill>
                <a:effectLst/>
                <a:latin typeface="+mn-lt"/>
                <a:ea typeface="+mn-ea"/>
                <a:cs typeface="+mn-cs"/>
              </a:rPr>
              <a:t>、</a:t>
            </a:r>
            <a:r>
              <a:rPr kumimoji="1" lang="en-US" altLang="ja-JP" sz="1200" kern="1200">
                <a:solidFill>
                  <a:schemeClr val="tx1"/>
                </a:solidFill>
                <a:effectLst/>
                <a:latin typeface="+mn-lt"/>
                <a:ea typeface="+mn-ea"/>
                <a:cs typeface="+mn-cs"/>
              </a:rPr>
              <a:t>Android</a:t>
            </a:r>
            <a:r>
              <a:rPr kumimoji="1" lang="ja-JP" altLang="ja-JP" sz="1200" kern="1200">
                <a:solidFill>
                  <a:schemeClr val="tx1"/>
                </a:solidFill>
                <a:effectLst/>
                <a:latin typeface="+mn-lt"/>
                <a:ea typeface="+mn-ea"/>
                <a:cs typeface="+mn-cs"/>
              </a:rPr>
              <a:t>など）に関係なく、</a:t>
            </a:r>
            <a:r>
              <a:rPr kumimoji="1" lang="en-US" altLang="ja-JP" sz="1200" kern="1200">
                <a:solidFill>
                  <a:schemeClr val="tx1"/>
                </a:solidFill>
                <a:effectLst/>
                <a:latin typeface="+mn-lt"/>
                <a:ea typeface="+mn-ea"/>
                <a:cs typeface="+mn-cs"/>
              </a:rPr>
              <a:t>Web</a:t>
            </a:r>
            <a:r>
              <a:rPr kumimoji="1" lang="ja-JP" altLang="ja-JP" sz="1200" kern="1200">
                <a:solidFill>
                  <a:schemeClr val="tx1"/>
                </a:solidFill>
                <a:effectLst/>
                <a:latin typeface="+mn-lt"/>
                <a:ea typeface="+mn-ea"/>
                <a:cs typeface="+mn-cs"/>
              </a:rPr>
              <a:t>ブラウザさえ搭載されていれば、等しくサービスを受けられるということです。</a:t>
            </a:r>
            <a:r>
              <a:rPr kumimoji="1" lang="ja-JP" altLang="en-US" sz="1200" kern="1200">
                <a:solidFill>
                  <a:schemeClr val="tx1"/>
                </a:solidFill>
                <a:effectLst/>
                <a:latin typeface="+mn-lt"/>
                <a:ea typeface="+mn-ea"/>
                <a:cs typeface="+mn-cs"/>
              </a:rPr>
              <a:t>「</a:t>
            </a:r>
            <a:r>
              <a:rPr lang="ja-JP" altLang="en-US"/>
              <a:t>新世代のデバイス」</a:t>
            </a:r>
            <a:r>
              <a:rPr kumimoji="1" lang="ja-JP" altLang="ja-JP" sz="1200" kern="1200">
                <a:solidFill>
                  <a:schemeClr val="tx1"/>
                </a:solidFill>
                <a:effectLst/>
                <a:latin typeface="+mn-lt"/>
                <a:ea typeface="+mn-ea"/>
                <a:cs typeface="+mn-cs"/>
              </a:rPr>
              <a:t>は、「クラウドの持つ機能や性能を、ブラウザを介して利用するためのデバイス」</a:t>
            </a:r>
            <a:r>
              <a:rPr kumimoji="1" lang="ja-JP" altLang="en-US" sz="1200" kern="1200">
                <a:solidFill>
                  <a:schemeClr val="tx1"/>
                </a:solidFill>
                <a:effectLst/>
                <a:latin typeface="+mn-lt"/>
                <a:ea typeface="+mn-ea"/>
                <a:cs typeface="+mn-cs"/>
              </a:rPr>
              <a:t>を指しているのです</a:t>
            </a:r>
            <a:r>
              <a:rPr kumimoji="1" lang="ja-JP" altLang="ja-JP" sz="1200" kern="1200">
                <a:solidFill>
                  <a:schemeClr val="tx1"/>
                </a:solidFill>
                <a:effectLst/>
                <a:latin typeface="+mn-lt"/>
                <a:ea typeface="+mn-ea"/>
                <a:cs typeface="+mn-cs"/>
              </a:rPr>
              <a:t>。</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a:t>
            </a:r>
            <a:r>
              <a:rPr kumimoji="1" lang="ja-JP" altLang="en-US" sz="1200" kern="1200">
                <a:solidFill>
                  <a:schemeClr val="tx1"/>
                </a:solidFill>
                <a:effectLst/>
                <a:latin typeface="+mn-lt"/>
                <a:ea typeface="+mn-ea"/>
                <a:cs typeface="+mn-cs"/>
              </a:rPr>
              <a:t>は、それまでの特定の企業の技術に頼るプラットフォームから、オープンなプラットフォームへの移行でもあります。</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ブラウザという、誰もが自由に使える標準技術をサポートしていれば、ベンダーを選ばずにアプリケーションを利用し、アプリを利用することができるのです。</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endParaRPr lang="en-US" altLang="ja-JP"/>
          </a:p>
          <a:p>
            <a:pPr eaLnBrk="1" hangingPunct="1"/>
            <a:endParaRPr lang="en-US" altLang="ja-JP"/>
          </a:p>
          <a:p>
            <a:pPr eaLnBrk="1" hangingPunct="1"/>
            <a:endParaRPr lang="en-US" altLang="ja-JP"/>
          </a:p>
        </p:txBody>
      </p:sp>
    </p:spTree>
    <p:extLst>
      <p:ext uri="{BB962C8B-B14F-4D97-AF65-F5344CB8AC3E}">
        <p14:creationId xmlns:p14="http://schemas.microsoft.com/office/powerpoint/2010/main" val="139794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https://www.webprofessional.jp/progressive-web-apps-bridging-the-gap-between-web-and-mobile/</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298074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http://www.itmedia.co.jp/news/articles/1802/08/news067.html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425606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https://developer.apple.com/library/content/releasenotes/General/WhatsNewInSafari/Articles/Safari_11_1.html</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413376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https://codeiq.jp/magazine/2018/02/56884/</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387151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https://www.seohacks.net/basic/terms/amp/</a:t>
            </a:r>
          </a:p>
          <a:p>
            <a:r>
              <a:rPr kumimoji="1" lang="en-US" altLang="ja-JP"/>
              <a:t>https://qiita.com/umamichi/items/c62d18b7ed81fdba63c2</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82374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code.facebook.com</a:t>
            </a:r>
            <a:r>
              <a:rPr kumimoji="1" lang="en-US" altLang="ja-JP" dirty="0"/>
              <a:t>/posts/159906447698921</a:t>
            </a:r>
          </a:p>
          <a:p>
            <a:r>
              <a:rPr kumimoji="1" lang="en-US" altLang="ja-JP" dirty="0"/>
              <a:t>http://</a:t>
            </a:r>
            <a:r>
              <a:rPr kumimoji="1" lang="en-US" altLang="ja-JP" dirty="0" err="1"/>
              <a:t>www.gizmodo.jp</a:t>
            </a:r>
            <a:r>
              <a:rPr kumimoji="1" lang="en-US" altLang="ja-JP" dirty="0"/>
              <a:t>/2016/05/flashchrome_1.html</a:t>
            </a:r>
          </a:p>
          <a:p>
            <a:r>
              <a:rPr kumimoji="1" lang="en-US" altLang="ja-JP" dirty="0"/>
              <a:t>http://</a:t>
            </a:r>
            <a:r>
              <a:rPr kumimoji="1" lang="en-US" altLang="ja-JP" dirty="0" err="1"/>
              <a:t>www.gizmodo.jp</a:t>
            </a:r>
            <a:r>
              <a:rPr kumimoji="1" lang="en-US" altLang="ja-JP" dirty="0"/>
              <a:t>/2015/12/flashhtml5must.html</a:t>
            </a:r>
          </a:p>
          <a:p>
            <a:r>
              <a:rPr kumimoji="1" lang="en-US" altLang="ja-JP" dirty="0"/>
              <a:t>https://</a:t>
            </a:r>
            <a:r>
              <a:rPr kumimoji="1" lang="en-US" altLang="ja-JP" dirty="0" err="1"/>
              <a:t>av.watch.impress.co.jp</a:t>
            </a:r>
            <a:r>
              <a:rPr kumimoji="1" lang="en-US" altLang="ja-JP" dirty="0"/>
              <a:t>/docs/news/1072470.html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075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latin typeface="Arial"/>
                <a:ea typeface="HGP創英角ｺﾞｼｯｸUB" pitchFamily="50" charset="-128"/>
                <a:cs typeface="Arial"/>
              </a:rPr>
              <a:t>PWA</a:t>
            </a:r>
            <a:r>
              <a:rPr lang="ja-JP" altLang="en-US" sz="2800" dirty="0">
                <a:solidFill>
                  <a:srgbClr val="FFFFFF"/>
                </a:solidFill>
                <a:latin typeface="Arial"/>
                <a:ea typeface="HGP創英角ｺﾞｼｯｸUB" pitchFamily="50" charset="-128"/>
                <a:cs typeface="Arial"/>
              </a:rPr>
              <a:t>（</a:t>
            </a:r>
            <a:r>
              <a:rPr lang="en-US" altLang="ja-JP" sz="2800" dirty="0">
                <a:solidFill>
                  <a:srgbClr val="FFFFFF"/>
                </a:solidFill>
                <a:latin typeface="Arial"/>
                <a:ea typeface="HGP創英角ｺﾞｼｯｸUB" pitchFamily="50" charset="-128"/>
                <a:cs typeface="Arial"/>
              </a:rPr>
              <a:t>Progressive Web Apps</a:t>
            </a:r>
            <a:r>
              <a:rPr lang="ja-JP" altLang="en-US" sz="2800" dirty="0">
                <a:solidFill>
                  <a:srgbClr val="FFFFFF"/>
                </a:solidFill>
                <a:latin typeface="Arial"/>
                <a:ea typeface="HGP創英角ｺﾞｼｯｸUB" pitchFamily="50" charset="-128"/>
                <a:cs typeface="Arial"/>
              </a:rPr>
              <a:t>）</a:t>
            </a:r>
            <a:endParaRPr lang="en-US" altLang="ja-JP" sz="2800" dirty="0">
              <a:solidFill>
                <a:srgbClr val="FFFFFF"/>
              </a:solidFill>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27</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2018</a:t>
            </a:r>
            <a:r>
              <a:rPr lang="ja-JP" altLang="en-US">
                <a:latin typeface="Meiryo" charset="-128"/>
                <a:ea typeface="Meiryo" charset="-128"/>
                <a:cs typeface="Meiryo" charset="-128"/>
              </a:rPr>
              <a:t>年</a:t>
            </a:r>
            <a:r>
              <a:rPr lang="en-US" altLang="ja-JP">
                <a:latin typeface="Meiryo" charset="-128"/>
                <a:ea typeface="Meiryo" charset="-128"/>
                <a:cs typeface="Meiryo" charset="-128"/>
              </a:rPr>
              <a:t>2</a:t>
            </a:r>
            <a:r>
              <a:rPr lang="ja-JP" altLang="en-US">
                <a:latin typeface="Meiryo" charset="-128"/>
                <a:ea typeface="Meiryo" charset="-128"/>
                <a:cs typeface="Meiryo" charset="-128"/>
              </a:rPr>
              <a:t>月</a:t>
            </a:r>
            <a:r>
              <a:rPr lang="en-US" altLang="ja-JP">
                <a:latin typeface="Meiryo" charset="-128"/>
                <a:ea typeface="Meiryo" charset="-128"/>
                <a:cs typeface="Meiryo" charset="-128"/>
              </a:rPr>
              <a:t>21</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E1A653-19B8-431B-88B6-BE07CE508CAC}"/>
              </a:ext>
            </a:extLst>
          </p:cNvPr>
          <p:cNvSpPr>
            <a:spLocks noGrp="1"/>
          </p:cNvSpPr>
          <p:nvPr>
            <p:ph type="title"/>
          </p:nvPr>
        </p:nvSpPr>
        <p:spPr/>
        <p:txBody>
          <a:bodyPr/>
          <a:lstStyle/>
          <a:p>
            <a:r>
              <a:rPr kumimoji="1" lang="en-US" altLang="ja-JP"/>
              <a:t>App Atore</a:t>
            </a:r>
            <a:r>
              <a:rPr kumimoji="1" lang="ja-JP" altLang="en-US"/>
              <a:t>後を見据えた</a:t>
            </a:r>
            <a:r>
              <a:rPr kumimoji="1" lang="en-US" altLang="ja-JP"/>
              <a:t>Apple</a:t>
            </a:r>
            <a:r>
              <a:rPr kumimoji="1" lang="ja-JP" altLang="en-US"/>
              <a:t>の新たな戦略とは</a:t>
            </a:r>
            <a:r>
              <a:rPr kumimoji="1" lang="en-US" altLang="ja-JP"/>
              <a:t>?</a:t>
            </a:r>
            <a:endParaRPr kumimoji="1" lang="ja-JP" altLang="en-US"/>
          </a:p>
        </p:txBody>
      </p:sp>
      <p:pic>
        <p:nvPicPr>
          <p:cNvPr id="5" name="図 4">
            <a:extLst>
              <a:ext uri="{FF2B5EF4-FFF2-40B4-BE49-F238E27FC236}">
                <a16:creationId xmlns:a16="http://schemas.microsoft.com/office/drawing/2014/main" id="{192AFA40-BD31-4597-976D-2B34F7D9ABE1}"/>
              </a:ext>
            </a:extLst>
          </p:cNvPr>
          <p:cNvPicPr>
            <a:picLocks noChangeAspect="1"/>
          </p:cNvPicPr>
          <p:nvPr/>
        </p:nvPicPr>
        <p:blipFill>
          <a:blip r:embed="rId3"/>
          <a:stretch>
            <a:fillRect/>
          </a:stretch>
        </p:blipFill>
        <p:spPr>
          <a:xfrm>
            <a:off x="475958" y="1133797"/>
            <a:ext cx="8210842" cy="3786897"/>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5FE6CDB0-532A-44A8-9CD0-50131D603C1C}"/>
              </a:ext>
            </a:extLst>
          </p:cNvPr>
          <p:cNvSpPr/>
          <p:nvPr/>
        </p:nvSpPr>
        <p:spPr>
          <a:xfrm>
            <a:off x="457200" y="5196467"/>
            <a:ext cx="4096042" cy="93670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600">
                <a:solidFill>
                  <a:srgbClr val="FFFFFF"/>
                </a:solidFill>
                <a:latin typeface="ＭＳ Ｐゴシック"/>
                <a:ea typeface="ＭＳ Ｐゴシック"/>
                <a:cs typeface="ＭＳ Ｐゴシック"/>
              </a:rPr>
              <a:t>Service Workers</a:t>
            </a:r>
            <a:endParaRPr kumimoji="1" lang="ja-JP" altLang="en-US" sz="36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C375B1C-F275-412B-8DB7-40516CACF6DA}"/>
              </a:ext>
            </a:extLst>
          </p:cNvPr>
          <p:cNvSpPr/>
          <p:nvPr/>
        </p:nvSpPr>
        <p:spPr>
          <a:xfrm>
            <a:off x="4590760" y="5196467"/>
            <a:ext cx="4096042" cy="93670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600">
                <a:solidFill>
                  <a:srgbClr val="FFFFFF"/>
                </a:solidFill>
                <a:latin typeface="ＭＳ Ｐゴシック"/>
                <a:ea typeface="ＭＳ Ｐゴシック"/>
                <a:cs typeface="ＭＳ Ｐゴシック"/>
              </a:rPr>
              <a:t>Payment Request</a:t>
            </a:r>
            <a:endParaRPr kumimoji="1" lang="ja-JP" altLang="en-US" sz="36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9398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0770BF7-A36D-4798-9BA0-FE41318D770A}"/>
              </a:ext>
            </a:extLst>
          </p:cNvPr>
          <p:cNvSpPr>
            <a:spLocks noGrp="1"/>
          </p:cNvSpPr>
          <p:nvPr>
            <p:ph type="title"/>
          </p:nvPr>
        </p:nvSpPr>
        <p:spPr/>
        <p:txBody>
          <a:bodyPr/>
          <a:lstStyle/>
          <a:p>
            <a:r>
              <a:rPr kumimoji="1" lang="en-US" altLang="ja-JP"/>
              <a:t>PWA</a:t>
            </a:r>
            <a:r>
              <a:rPr kumimoji="1" lang="ja-JP" altLang="en-US"/>
              <a:t>の実装事例</a:t>
            </a:r>
          </a:p>
        </p:txBody>
      </p:sp>
      <p:pic>
        <p:nvPicPr>
          <p:cNvPr id="5" name="図 4">
            <a:extLst>
              <a:ext uri="{FF2B5EF4-FFF2-40B4-BE49-F238E27FC236}">
                <a16:creationId xmlns:a16="http://schemas.microsoft.com/office/drawing/2014/main" id="{627F3944-49CA-4B1A-9BF6-05EE757F9E72}"/>
              </a:ext>
            </a:extLst>
          </p:cNvPr>
          <p:cNvPicPr>
            <a:picLocks noChangeAspect="1"/>
          </p:cNvPicPr>
          <p:nvPr/>
        </p:nvPicPr>
        <p:blipFill>
          <a:blip r:embed="rId3"/>
          <a:stretch>
            <a:fillRect/>
          </a:stretch>
        </p:blipFill>
        <p:spPr>
          <a:xfrm>
            <a:off x="1256681" y="803341"/>
            <a:ext cx="6630638" cy="5638437"/>
          </a:xfrm>
          <a:prstGeom prst="rect">
            <a:avLst/>
          </a:prstGeom>
          <a:ln>
            <a:solidFill>
              <a:schemeClr val="tx1">
                <a:lumMod val="50000"/>
                <a:lumOff val="50000"/>
              </a:schemeClr>
            </a:solidFill>
          </a:ln>
        </p:spPr>
      </p:pic>
    </p:spTree>
    <p:extLst>
      <p:ext uri="{BB962C8B-B14F-4D97-AF65-F5344CB8AC3E}">
        <p14:creationId xmlns:p14="http://schemas.microsoft.com/office/powerpoint/2010/main" val="28740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15047-D46F-4B99-880B-F69B9F7C2BE6}"/>
              </a:ext>
            </a:extLst>
          </p:cNvPr>
          <p:cNvSpPr>
            <a:spLocks noGrp="1"/>
          </p:cNvSpPr>
          <p:nvPr>
            <p:ph type="title"/>
          </p:nvPr>
        </p:nvSpPr>
        <p:spPr/>
        <p:txBody>
          <a:bodyPr/>
          <a:lstStyle/>
          <a:p>
            <a:r>
              <a:rPr kumimoji="1" lang="ja-JP" altLang="en-US"/>
              <a:t>その他の</a:t>
            </a:r>
            <a:r>
              <a:rPr kumimoji="1" lang="en-US" altLang="ja-JP"/>
              <a:t>Web</a:t>
            </a:r>
            <a:r>
              <a:rPr kumimoji="1" lang="ja-JP" altLang="en-US"/>
              <a:t>アプリ高速化技術</a:t>
            </a:r>
          </a:p>
        </p:txBody>
      </p:sp>
      <p:pic>
        <p:nvPicPr>
          <p:cNvPr id="7" name="図 6">
            <a:extLst>
              <a:ext uri="{FF2B5EF4-FFF2-40B4-BE49-F238E27FC236}">
                <a16:creationId xmlns:a16="http://schemas.microsoft.com/office/drawing/2014/main" id="{BC03C800-490C-47D1-AA74-F1877B14FBA8}"/>
              </a:ext>
            </a:extLst>
          </p:cNvPr>
          <p:cNvPicPr>
            <a:picLocks noChangeAspect="1"/>
          </p:cNvPicPr>
          <p:nvPr/>
        </p:nvPicPr>
        <p:blipFill>
          <a:blip r:embed="rId3"/>
          <a:stretch>
            <a:fillRect/>
          </a:stretch>
        </p:blipFill>
        <p:spPr>
          <a:xfrm>
            <a:off x="457200" y="1231215"/>
            <a:ext cx="4249397" cy="4395568"/>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53960339-1A4D-4919-A891-47E1540F1A73}"/>
              </a:ext>
            </a:extLst>
          </p:cNvPr>
          <p:cNvPicPr>
            <a:picLocks noChangeAspect="1"/>
          </p:cNvPicPr>
          <p:nvPr/>
        </p:nvPicPr>
        <p:blipFill>
          <a:blip r:embed="rId4"/>
          <a:stretch>
            <a:fillRect/>
          </a:stretch>
        </p:blipFill>
        <p:spPr>
          <a:xfrm>
            <a:off x="5037126" y="920433"/>
            <a:ext cx="3727733" cy="5017133"/>
          </a:xfrm>
          <a:prstGeom prst="rect">
            <a:avLst/>
          </a:prstGeom>
          <a:ln>
            <a:solidFill>
              <a:schemeClr val="tx1">
                <a:lumMod val="50000"/>
                <a:lumOff val="50000"/>
              </a:schemeClr>
            </a:solidFill>
          </a:ln>
        </p:spPr>
      </p:pic>
    </p:spTree>
    <p:extLst>
      <p:ext uri="{BB962C8B-B14F-4D97-AF65-F5344CB8AC3E}">
        <p14:creationId xmlns:p14="http://schemas.microsoft.com/office/powerpoint/2010/main" val="155800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Flash</a:t>
            </a:r>
            <a:r>
              <a:rPr kumimoji="1" lang="ja-JP" altLang="en-US"/>
              <a:t>の終焉</a:t>
            </a:r>
            <a:endParaRPr kumimoji="1" lang="ja-JP" altLang="en-US" dirty="0"/>
          </a:p>
        </p:txBody>
      </p:sp>
      <p:pic>
        <p:nvPicPr>
          <p:cNvPr id="3" name="図 2"/>
          <p:cNvPicPr>
            <a:picLocks noChangeAspect="1"/>
          </p:cNvPicPr>
          <p:nvPr/>
        </p:nvPicPr>
        <p:blipFill>
          <a:blip r:embed="rId3"/>
          <a:stretch>
            <a:fillRect/>
          </a:stretch>
        </p:blipFill>
        <p:spPr>
          <a:xfrm>
            <a:off x="457200" y="946481"/>
            <a:ext cx="5679405" cy="4680595"/>
          </a:xfrm>
          <a:prstGeom prst="rect">
            <a:avLst/>
          </a:prstGeom>
          <a:ln>
            <a:solidFill>
              <a:schemeClr val="tx1">
                <a:lumMod val="50000"/>
                <a:lumOff val="50000"/>
              </a:schemeClr>
            </a:solidFill>
          </a:ln>
        </p:spPr>
      </p:pic>
      <p:pic>
        <p:nvPicPr>
          <p:cNvPr id="4" name="図 3"/>
          <p:cNvPicPr>
            <a:picLocks noChangeAspect="1"/>
          </p:cNvPicPr>
          <p:nvPr/>
        </p:nvPicPr>
        <p:blipFill>
          <a:blip r:embed="rId4"/>
          <a:stretch>
            <a:fillRect/>
          </a:stretch>
        </p:blipFill>
        <p:spPr>
          <a:xfrm>
            <a:off x="4382834" y="1353042"/>
            <a:ext cx="4489515" cy="3867474"/>
          </a:xfrm>
          <a:prstGeom prst="rect">
            <a:avLst/>
          </a:prstGeom>
          <a:ln>
            <a:solidFill>
              <a:schemeClr val="tx1">
                <a:lumMod val="50000"/>
                <a:lumOff val="50000"/>
              </a:schemeClr>
            </a:solidFill>
          </a:ln>
        </p:spPr>
      </p:pic>
      <p:pic>
        <p:nvPicPr>
          <p:cNvPr id="5" name="図 4"/>
          <p:cNvPicPr>
            <a:picLocks noChangeAspect="1"/>
          </p:cNvPicPr>
          <p:nvPr/>
        </p:nvPicPr>
        <p:blipFill>
          <a:blip r:embed="rId5"/>
          <a:stretch>
            <a:fillRect/>
          </a:stretch>
        </p:blipFill>
        <p:spPr>
          <a:xfrm>
            <a:off x="2550064" y="2475258"/>
            <a:ext cx="4077528" cy="3867474"/>
          </a:xfrm>
          <a:prstGeom prst="rect">
            <a:avLst/>
          </a:prstGeom>
          <a:ln>
            <a:solidFill>
              <a:schemeClr val="tx1">
                <a:lumMod val="50000"/>
                <a:lumOff val="50000"/>
              </a:schemeClr>
            </a:solidFill>
          </a:ln>
        </p:spPr>
      </p:pic>
      <p:pic>
        <p:nvPicPr>
          <p:cNvPr id="6" name="図 5"/>
          <p:cNvPicPr>
            <a:picLocks noChangeAspect="1"/>
          </p:cNvPicPr>
          <p:nvPr/>
        </p:nvPicPr>
        <p:blipFill>
          <a:blip r:embed="rId6"/>
          <a:stretch>
            <a:fillRect/>
          </a:stretch>
        </p:blipFill>
        <p:spPr>
          <a:xfrm>
            <a:off x="1449174" y="821488"/>
            <a:ext cx="6279308" cy="5670741"/>
          </a:xfrm>
          <a:prstGeom prst="rect">
            <a:avLst/>
          </a:prstGeom>
          <a:ln>
            <a:solidFill>
              <a:schemeClr val="tx1">
                <a:lumMod val="50000"/>
                <a:lumOff val="50000"/>
              </a:schemeClr>
            </a:solidFill>
          </a:ln>
        </p:spPr>
      </p:pic>
    </p:spTree>
    <p:extLst>
      <p:ext uri="{BB962C8B-B14F-4D97-AF65-F5344CB8AC3E}">
        <p14:creationId xmlns:p14="http://schemas.microsoft.com/office/powerpoint/2010/main" val="4134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Web</a:t>
            </a:r>
            <a:r>
              <a:rPr lang="ja-JP" altLang="en-US"/>
              <a:t>アプリとネイティブアプリ</a:t>
            </a:r>
            <a:endParaRPr kumimoji="1" lang="ja-JP" altLang="en-US" dirty="0"/>
          </a:p>
        </p:txBody>
      </p:sp>
      <p:grpSp>
        <p:nvGrpSpPr>
          <p:cNvPr id="27" name="グループ化 26">
            <a:extLst>
              <a:ext uri="{FF2B5EF4-FFF2-40B4-BE49-F238E27FC236}">
                <a16:creationId xmlns:a16="http://schemas.microsoft.com/office/drawing/2014/main" id="{EC6D881A-62CB-441F-B6E1-A9B8A579567E}"/>
              </a:ext>
            </a:extLst>
          </p:cNvPr>
          <p:cNvGrpSpPr/>
          <p:nvPr/>
        </p:nvGrpSpPr>
        <p:grpSpPr>
          <a:xfrm>
            <a:off x="672932" y="1066905"/>
            <a:ext cx="7874967" cy="1551035"/>
            <a:chOff x="672932" y="1066905"/>
            <a:chExt cx="7874967" cy="1551035"/>
          </a:xfrm>
        </p:grpSpPr>
        <p:sp>
          <p:nvSpPr>
            <p:cNvPr id="24" name="雲 23">
              <a:extLst>
                <a:ext uri="{FF2B5EF4-FFF2-40B4-BE49-F238E27FC236}">
                  <a16:creationId xmlns:a16="http://schemas.microsoft.com/office/drawing/2014/main" id="{EFC17807-A7A2-4094-9289-B129DF31A8BE}"/>
                </a:ext>
              </a:extLst>
            </p:cNvPr>
            <p:cNvSpPr/>
            <p:nvPr/>
          </p:nvSpPr>
          <p:spPr>
            <a:xfrm>
              <a:off x="672932" y="1066905"/>
              <a:ext cx="7874967" cy="1551035"/>
            </a:xfrm>
            <a:prstGeom prst="cloud">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800">
                  <a:solidFill>
                    <a:srgbClr val="FFFFFF"/>
                  </a:solidFill>
                  <a:latin typeface="ＭＳ Ｐゴシック"/>
                  <a:ea typeface="ＭＳ Ｐゴシック"/>
                  <a:cs typeface="ＭＳ Ｐゴシック"/>
                </a:rPr>
                <a:t>クラウド</a:t>
              </a:r>
              <a:endParaRPr kumimoji="1" lang="ja-JP" altLang="en-US" sz="2800" dirty="0">
                <a:solidFill>
                  <a:srgbClr val="FFFFFF"/>
                </a:solidFill>
                <a:latin typeface="ＭＳ Ｐゴシック"/>
                <a:ea typeface="ＭＳ Ｐゴシック"/>
                <a:cs typeface="ＭＳ Ｐゴシック"/>
              </a:endParaRPr>
            </a:p>
          </p:txBody>
        </p:sp>
        <p:sp>
          <p:nvSpPr>
            <p:cNvPr id="78" name="正方形/長方形 2">
              <a:extLst>
                <a:ext uri="{FF2B5EF4-FFF2-40B4-BE49-F238E27FC236}">
                  <a16:creationId xmlns:a16="http://schemas.microsoft.com/office/drawing/2014/main" id="{F144B62B-0043-4884-8BCC-C419E9F3C81D}"/>
                </a:ext>
              </a:extLst>
            </p:cNvPr>
            <p:cNvSpPr>
              <a:spLocks noChangeArrowheads="1"/>
            </p:cNvSpPr>
            <p:nvPr/>
          </p:nvSpPr>
          <p:spPr bwMode="auto">
            <a:xfrm>
              <a:off x="2867241" y="1954915"/>
              <a:ext cx="3486347" cy="357188"/>
            </a:xfrm>
            <a:prstGeom prst="rect">
              <a:avLst/>
            </a:prstGeom>
            <a:solidFill>
              <a:srgbClr val="FF6666"/>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Web</a:t>
              </a:r>
              <a:r>
                <a:rPr kumimoji="0" lang="ja-JP" altLang="en-US" sz="1400">
                  <a:solidFill>
                    <a:schemeClr val="bg1"/>
                  </a:solidFill>
                  <a:latin typeface="+mn-lt"/>
                  <a:ea typeface="+mn-ea"/>
                </a:rPr>
                <a:t>サービス</a:t>
              </a:r>
              <a:r>
                <a:rPr kumimoji="0" lang="en-US" altLang="ja-JP" sz="1400">
                  <a:solidFill>
                    <a:schemeClr val="bg1"/>
                  </a:solidFill>
                  <a:latin typeface="+mn-lt"/>
                  <a:ea typeface="+mn-ea"/>
                </a:rPr>
                <a:t>/Web</a:t>
              </a:r>
              <a:r>
                <a:rPr kumimoji="0" lang="ja-JP" altLang="en-US" sz="1400">
                  <a:solidFill>
                    <a:schemeClr val="bg1"/>
                  </a:solidFill>
                  <a:latin typeface="+mn-lt"/>
                  <a:ea typeface="+mn-ea"/>
                </a:rPr>
                <a:t>アプリ</a:t>
              </a:r>
            </a:p>
          </p:txBody>
        </p:sp>
      </p:grpSp>
      <p:sp>
        <p:nvSpPr>
          <p:cNvPr id="80" name="正方形/長方形 2">
            <a:extLst>
              <a:ext uri="{FF2B5EF4-FFF2-40B4-BE49-F238E27FC236}">
                <a16:creationId xmlns:a16="http://schemas.microsoft.com/office/drawing/2014/main" id="{237CFAC7-291B-43DC-9E1B-141D649EF3BA}"/>
              </a:ext>
            </a:extLst>
          </p:cNvPr>
          <p:cNvSpPr>
            <a:spLocks noChangeArrowheads="1"/>
          </p:cNvSpPr>
          <p:nvPr/>
        </p:nvSpPr>
        <p:spPr bwMode="auto">
          <a:xfrm>
            <a:off x="6924907" y="2939475"/>
            <a:ext cx="1622992" cy="584310"/>
          </a:xfrm>
          <a:prstGeom prst="rect">
            <a:avLst/>
          </a:prstGeom>
          <a:solidFill>
            <a:srgbClr val="C00000"/>
          </a:solidFill>
          <a:ln w="38100" algn="ctr">
            <a:noFill/>
            <a:round/>
            <a:headEnd/>
            <a:tailEnd/>
          </a:ln>
          <a:effectLst/>
        </p:spPr>
        <p:txBody>
          <a:bodyPr anchor="ctr"/>
          <a:lstStyle/>
          <a:p>
            <a:pPr algn="ctr">
              <a:spcBef>
                <a:spcPct val="20000"/>
              </a:spcBef>
              <a:defRPr/>
            </a:pPr>
            <a:r>
              <a:rPr kumimoji="0" lang="ja-JP" altLang="en-US" sz="1100">
                <a:solidFill>
                  <a:schemeClr val="bg1"/>
                </a:solidFill>
                <a:latin typeface="+mn-lt"/>
                <a:ea typeface="+mn-ea"/>
              </a:rPr>
              <a:t>ネイティブアプリ</a:t>
            </a:r>
            <a:endParaRPr kumimoji="0" lang="en-US" altLang="ja-JP" sz="1100">
              <a:solidFill>
                <a:schemeClr val="bg1"/>
              </a:solidFill>
              <a:latin typeface="+mn-lt"/>
              <a:ea typeface="+mn-ea"/>
            </a:endParaRPr>
          </a:p>
          <a:p>
            <a:pPr algn="ctr">
              <a:spcBef>
                <a:spcPct val="20000"/>
              </a:spcBef>
              <a:defRPr/>
            </a:pPr>
            <a:r>
              <a:rPr kumimoji="0" lang="ja-JP" altLang="en-US" sz="1100">
                <a:solidFill>
                  <a:schemeClr val="bg1"/>
                </a:solidFill>
                <a:latin typeface="+mn-lt"/>
                <a:ea typeface="+mn-ea"/>
              </a:rPr>
              <a:t>＝専用アプリ</a:t>
            </a:r>
          </a:p>
        </p:txBody>
      </p:sp>
      <p:grpSp>
        <p:nvGrpSpPr>
          <p:cNvPr id="28" name="グループ化 27">
            <a:extLst>
              <a:ext uri="{FF2B5EF4-FFF2-40B4-BE49-F238E27FC236}">
                <a16:creationId xmlns:a16="http://schemas.microsoft.com/office/drawing/2014/main" id="{94D19CDA-A4BC-428B-B523-0C6170CBB69D}"/>
              </a:ext>
            </a:extLst>
          </p:cNvPr>
          <p:cNvGrpSpPr/>
          <p:nvPr/>
        </p:nvGrpSpPr>
        <p:grpSpPr>
          <a:xfrm>
            <a:off x="672932" y="2789762"/>
            <a:ext cx="3488295" cy="3346114"/>
            <a:chOff x="672932" y="2789762"/>
            <a:chExt cx="3488295" cy="3346114"/>
          </a:xfrm>
        </p:grpSpPr>
        <p:sp>
          <p:nvSpPr>
            <p:cNvPr id="6" name="正方形/長方形 2"/>
            <p:cNvSpPr>
              <a:spLocks noChangeArrowheads="1"/>
            </p:cNvSpPr>
            <p:nvPr/>
          </p:nvSpPr>
          <p:spPr bwMode="auto">
            <a:xfrm>
              <a:off x="673904" y="3780992"/>
              <a:ext cx="3486347" cy="360256"/>
            </a:xfrm>
            <a:prstGeom prst="rect">
              <a:avLst/>
            </a:prstGeom>
            <a:solidFill>
              <a:srgbClr val="FF6666"/>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Web</a:t>
              </a:r>
              <a:r>
                <a:rPr kumimoji="0" lang="ja-JP" altLang="en-US" sz="1400">
                  <a:solidFill>
                    <a:schemeClr val="bg1"/>
                  </a:solidFill>
                  <a:latin typeface="+mn-lt"/>
                  <a:ea typeface="+mn-ea"/>
                </a:rPr>
                <a:t>ブラウザ（</a:t>
              </a:r>
              <a:r>
                <a:rPr kumimoji="0" lang="en-US" altLang="ja-JP" sz="1400">
                  <a:solidFill>
                    <a:schemeClr val="bg1"/>
                  </a:solidFill>
                  <a:latin typeface="+mn-lt"/>
                  <a:ea typeface="+mn-ea"/>
                </a:rPr>
                <a:t>Ajax</a:t>
              </a:r>
              <a:r>
                <a:rPr kumimoji="0" lang="ja-JP" altLang="en-US" sz="1400">
                  <a:solidFill>
                    <a:schemeClr val="bg1"/>
                  </a:solidFill>
                  <a:latin typeface="+mn-lt"/>
                  <a:ea typeface="+mn-ea"/>
                </a:rPr>
                <a:t>）</a:t>
              </a:r>
            </a:p>
          </p:txBody>
        </p:sp>
        <p:grpSp>
          <p:nvGrpSpPr>
            <p:cNvPr id="23" name="グループ化 22">
              <a:extLst>
                <a:ext uri="{FF2B5EF4-FFF2-40B4-BE49-F238E27FC236}">
                  <a16:creationId xmlns:a16="http://schemas.microsoft.com/office/drawing/2014/main" id="{F2893779-A8AE-4B65-B316-F3092B0AA7AF}"/>
                </a:ext>
              </a:extLst>
            </p:cNvPr>
            <p:cNvGrpSpPr/>
            <p:nvPr/>
          </p:nvGrpSpPr>
          <p:grpSpPr>
            <a:xfrm>
              <a:off x="673911" y="4141248"/>
              <a:ext cx="3486340" cy="347140"/>
              <a:chOff x="1061612" y="2677688"/>
              <a:chExt cx="3486340" cy="347140"/>
            </a:xfrm>
            <a:effectLst/>
          </p:grpSpPr>
          <p:sp>
            <p:nvSpPr>
              <p:cNvPr id="4" name="正方形/長方形 3"/>
              <p:cNvSpPr>
                <a:spLocks noChangeArrowheads="1"/>
              </p:cNvSpPr>
              <p:nvPr/>
            </p:nvSpPr>
            <p:spPr bwMode="auto">
              <a:xfrm>
                <a:off x="1061612" y="2677688"/>
                <a:ext cx="871097" cy="347140"/>
              </a:xfrm>
              <a:prstGeom prst="rect">
                <a:avLst/>
              </a:prstGeom>
              <a:solidFill>
                <a:schemeClr val="accent4">
                  <a:lumMod val="75000"/>
                </a:schemeClr>
              </a:solidFill>
              <a:ln w="38100" algn="ctr">
                <a:noFill/>
                <a:round/>
                <a:headEnd/>
                <a:tailEnd/>
              </a:ln>
              <a:effectLst/>
            </p:spPr>
            <p:txBody>
              <a:bodyPr anchor="ctr"/>
              <a:lstStyle/>
              <a:p>
                <a:pPr algn="ctr">
                  <a:spcBef>
                    <a:spcPct val="20000"/>
                  </a:spcBef>
                  <a:defRPr/>
                </a:pPr>
                <a:r>
                  <a:rPr kumimoji="0" lang="en-US" altLang="ja-JP" sz="1400" dirty="0">
                    <a:solidFill>
                      <a:schemeClr val="bg1"/>
                    </a:solidFill>
                    <a:latin typeface="+mn-lt"/>
                    <a:ea typeface="+mn-ea"/>
                  </a:rPr>
                  <a:t>PC</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1934661" y="2677688"/>
                <a:ext cx="871097" cy="347140"/>
              </a:xfrm>
              <a:prstGeom prst="rect">
                <a:avLst/>
              </a:prstGeom>
              <a:solidFill>
                <a:schemeClr val="accent5"/>
              </a:solidFill>
              <a:ln w="38100" algn="ctr">
                <a:noFill/>
                <a:round/>
                <a:headEnd/>
                <a:tailEnd/>
              </a:ln>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9" name="正方形/長方形 10">
                <a:extLst>
                  <a:ext uri="{FF2B5EF4-FFF2-40B4-BE49-F238E27FC236}">
                    <a16:creationId xmlns:a16="http://schemas.microsoft.com/office/drawing/2014/main" id="{03EF0617-0E7E-4BFB-95B7-542C35649B27}"/>
                  </a:ext>
                </a:extLst>
              </p:cNvPr>
              <p:cNvSpPr>
                <a:spLocks noChangeArrowheads="1"/>
              </p:cNvSpPr>
              <p:nvPr/>
            </p:nvSpPr>
            <p:spPr bwMode="auto">
              <a:xfrm>
                <a:off x="2805758" y="2677688"/>
                <a:ext cx="871097" cy="347140"/>
              </a:xfrm>
              <a:prstGeom prst="rect">
                <a:avLst/>
              </a:prstGeom>
              <a:solidFill>
                <a:schemeClr val="accent1"/>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iOS</a:t>
                </a:r>
                <a:endParaRPr kumimoji="0" lang="ja-JP" altLang="en-US" sz="1400" dirty="0">
                  <a:solidFill>
                    <a:schemeClr val="bg1"/>
                  </a:solidFill>
                  <a:latin typeface="+mn-lt"/>
                  <a:ea typeface="+mn-ea"/>
                </a:endParaRPr>
              </a:p>
            </p:txBody>
          </p:sp>
          <p:sp>
            <p:nvSpPr>
              <p:cNvPr id="70" name="正方形/長方形 10">
                <a:extLst>
                  <a:ext uri="{FF2B5EF4-FFF2-40B4-BE49-F238E27FC236}">
                    <a16:creationId xmlns:a16="http://schemas.microsoft.com/office/drawing/2014/main" id="{394E2D3D-CE46-4450-A464-1B4EC3796E5E}"/>
                  </a:ext>
                </a:extLst>
              </p:cNvPr>
              <p:cNvSpPr>
                <a:spLocks noChangeArrowheads="1"/>
              </p:cNvSpPr>
              <p:nvPr/>
            </p:nvSpPr>
            <p:spPr bwMode="auto">
              <a:xfrm>
                <a:off x="3676855" y="2677688"/>
                <a:ext cx="871097" cy="347140"/>
              </a:xfrm>
              <a:prstGeom prst="rect">
                <a:avLst/>
              </a:prstGeom>
              <a:solidFill>
                <a:schemeClr val="accent3">
                  <a:lumMod val="75000"/>
                </a:schemeClr>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Android</a:t>
                </a:r>
                <a:endParaRPr kumimoji="0" lang="ja-JP" altLang="en-US" sz="1400" dirty="0">
                  <a:solidFill>
                    <a:schemeClr val="bg1"/>
                  </a:solidFill>
                  <a:latin typeface="+mn-lt"/>
                  <a:ea typeface="+mn-ea"/>
                </a:endParaRPr>
              </a:p>
            </p:txBody>
          </p:sp>
        </p:grpSp>
        <p:sp>
          <p:nvSpPr>
            <p:cNvPr id="25" name="矢印: 左 24">
              <a:extLst>
                <a:ext uri="{FF2B5EF4-FFF2-40B4-BE49-F238E27FC236}">
                  <a16:creationId xmlns:a16="http://schemas.microsoft.com/office/drawing/2014/main" id="{43D23233-3F1E-4502-9E31-C3549B720CF2}"/>
                </a:ext>
              </a:extLst>
            </p:cNvPr>
            <p:cNvSpPr/>
            <p:nvPr/>
          </p:nvSpPr>
          <p:spPr>
            <a:xfrm rot="18875435">
              <a:off x="2274075" y="2818993"/>
              <a:ext cx="871097" cy="812636"/>
            </a:xfrm>
            <a:prstGeom prst="lef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C4A81FED-A7E5-412E-B2C3-990163521914}"/>
                </a:ext>
              </a:extLst>
            </p:cNvPr>
            <p:cNvSpPr/>
            <p:nvPr/>
          </p:nvSpPr>
          <p:spPr>
            <a:xfrm>
              <a:off x="673911" y="4971838"/>
              <a:ext cx="3486340" cy="3471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デバイスを選ばない</a:t>
              </a:r>
              <a:endParaRPr kumimoji="1" lang="ja-JP" altLang="en-US" dirty="0">
                <a:solidFill>
                  <a:srgbClr val="FFFFFF"/>
                </a:solidFill>
                <a:latin typeface="ＭＳ Ｐゴシック"/>
                <a:ea typeface="ＭＳ Ｐゴシック"/>
                <a:cs typeface="ＭＳ Ｐゴシック"/>
              </a:endParaRPr>
            </a:p>
          </p:txBody>
        </p:sp>
        <p:sp>
          <p:nvSpPr>
            <p:cNvPr id="81" name="正方形/長方形 80">
              <a:extLst>
                <a:ext uri="{FF2B5EF4-FFF2-40B4-BE49-F238E27FC236}">
                  <a16:creationId xmlns:a16="http://schemas.microsoft.com/office/drawing/2014/main" id="{0B8A4244-6F05-4FE8-BC74-7E0A286A4764}"/>
                </a:ext>
              </a:extLst>
            </p:cNvPr>
            <p:cNvSpPr/>
            <p:nvPr/>
          </p:nvSpPr>
          <p:spPr>
            <a:xfrm>
              <a:off x="674887" y="5380287"/>
              <a:ext cx="3486340" cy="3471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機能が制限される（</a:t>
              </a:r>
              <a:r>
                <a:rPr kumimoji="1" lang="en-US" altLang="ja-JP">
                  <a:solidFill>
                    <a:srgbClr val="FFFFFF"/>
                  </a:solidFill>
                  <a:latin typeface="ＭＳ Ｐゴシック"/>
                  <a:ea typeface="ＭＳ Ｐゴシック"/>
                  <a:cs typeface="ＭＳ Ｐゴシック"/>
                </a:rPr>
                <a:t>HTML</a:t>
              </a:r>
              <a:r>
                <a:rPr kumimoji="1" lang="ja-JP" altLang="en-US">
                  <a:solidFill>
                    <a:srgbClr val="FFFFFF"/>
                  </a:solidFill>
                  <a:latin typeface="ＭＳ Ｐゴシック"/>
                  <a:ea typeface="ＭＳ Ｐゴシック"/>
                  <a:cs typeface="ＭＳ Ｐゴシック"/>
                </a:rPr>
                <a:t>の限界）</a:t>
              </a:r>
              <a:endParaRPr kumimoji="1" lang="ja-JP" altLang="en-US" dirty="0">
                <a:solidFill>
                  <a:srgbClr val="FFFFFF"/>
                </a:solidFill>
                <a:latin typeface="ＭＳ Ｐゴシック"/>
                <a:ea typeface="ＭＳ Ｐゴシック"/>
                <a:cs typeface="ＭＳ Ｐゴシック"/>
              </a:endParaRPr>
            </a:p>
          </p:txBody>
        </p:sp>
        <p:sp>
          <p:nvSpPr>
            <p:cNvPr id="82" name="正方形/長方形 81">
              <a:extLst>
                <a:ext uri="{FF2B5EF4-FFF2-40B4-BE49-F238E27FC236}">
                  <a16:creationId xmlns:a16="http://schemas.microsoft.com/office/drawing/2014/main" id="{6EEAFB5B-A864-4624-BB9A-961384DA4997}"/>
                </a:ext>
              </a:extLst>
            </p:cNvPr>
            <p:cNvSpPr/>
            <p:nvPr/>
          </p:nvSpPr>
          <p:spPr>
            <a:xfrm>
              <a:off x="672932" y="5788736"/>
              <a:ext cx="3486340" cy="3471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速度が遅い</a:t>
              </a:r>
              <a:endParaRPr kumimoji="1" lang="ja-JP" altLang="en-US" dirty="0">
                <a:solidFill>
                  <a:srgbClr val="FFFFFF"/>
                </a:solidFill>
                <a:latin typeface="ＭＳ Ｐゴシック"/>
                <a:ea typeface="ＭＳ Ｐゴシック"/>
                <a:cs typeface="ＭＳ Ｐゴシック"/>
              </a:endParaRPr>
            </a:p>
          </p:txBody>
        </p:sp>
      </p:grpSp>
      <p:grpSp>
        <p:nvGrpSpPr>
          <p:cNvPr id="29" name="グループ化 28">
            <a:extLst>
              <a:ext uri="{FF2B5EF4-FFF2-40B4-BE49-F238E27FC236}">
                <a16:creationId xmlns:a16="http://schemas.microsoft.com/office/drawing/2014/main" id="{04BC93D6-1E35-4F22-96A5-EDDF9DE9CBD9}"/>
              </a:ext>
            </a:extLst>
          </p:cNvPr>
          <p:cNvGrpSpPr/>
          <p:nvPr/>
        </p:nvGrpSpPr>
        <p:grpSpPr>
          <a:xfrm>
            <a:off x="5062538" y="2777679"/>
            <a:ext cx="3488295" cy="3358197"/>
            <a:chOff x="5062538" y="2777679"/>
            <a:chExt cx="3488295" cy="3358197"/>
          </a:xfrm>
        </p:grpSpPr>
        <p:grpSp>
          <p:nvGrpSpPr>
            <p:cNvPr id="71" name="グループ化 70">
              <a:extLst>
                <a:ext uri="{FF2B5EF4-FFF2-40B4-BE49-F238E27FC236}">
                  <a16:creationId xmlns:a16="http://schemas.microsoft.com/office/drawing/2014/main" id="{5F0B7106-0B04-4A53-B49B-4FEB6BB09C46}"/>
                </a:ext>
              </a:extLst>
            </p:cNvPr>
            <p:cNvGrpSpPr/>
            <p:nvPr/>
          </p:nvGrpSpPr>
          <p:grpSpPr>
            <a:xfrm>
              <a:off x="5062538" y="4141248"/>
              <a:ext cx="3486340" cy="347140"/>
              <a:chOff x="1061612" y="2677688"/>
              <a:chExt cx="3486340" cy="347140"/>
            </a:xfrm>
            <a:effectLst/>
          </p:grpSpPr>
          <p:sp>
            <p:nvSpPr>
              <p:cNvPr id="72" name="正方形/長方形 71">
                <a:extLst>
                  <a:ext uri="{FF2B5EF4-FFF2-40B4-BE49-F238E27FC236}">
                    <a16:creationId xmlns:a16="http://schemas.microsoft.com/office/drawing/2014/main" id="{3F468908-18DD-4897-9001-A7AFD8CA8C30}"/>
                  </a:ext>
                </a:extLst>
              </p:cNvPr>
              <p:cNvSpPr>
                <a:spLocks noChangeArrowheads="1"/>
              </p:cNvSpPr>
              <p:nvPr/>
            </p:nvSpPr>
            <p:spPr bwMode="auto">
              <a:xfrm>
                <a:off x="1061612" y="2677688"/>
                <a:ext cx="871097" cy="347140"/>
              </a:xfrm>
              <a:prstGeom prst="rect">
                <a:avLst/>
              </a:prstGeom>
              <a:solidFill>
                <a:schemeClr val="accent4">
                  <a:lumMod val="75000"/>
                </a:schemeClr>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PC</a:t>
                </a:r>
                <a:endParaRPr kumimoji="0" lang="ja-JP" altLang="en-US" sz="1400">
                  <a:solidFill>
                    <a:schemeClr val="bg1"/>
                  </a:solidFill>
                  <a:latin typeface="+mn-lt"/>
                  <a:ea typeface="+mn-ea"/>
                </a:endParaRPr>
              </a:p>
            </p:txBody>
          </p:sp>
          <p:sp>
            <p:nvSpPr>
              <p:cNvPr id="73" name="正方形/長方形 10">
                <a:extLst>
                  <a:ext uri="{FF2B5EF4-FFF2-40B4-BE49-F238E27FC236}">
                    <a16:creationId xmlns:a16="http://schemas.microsoft.com/office/drawing/2014/main" id="{2FC2C204-633E-467A-8FE8-6121F7C92169}"/>
                  </a:ext>
                </a:extLst>
              </p:cNvPr>
              <p:cNvSpPr>
                <a:spLocks noChangeArrowheads="1"/>
              </p:cNvSpPr>
              <p:nvPr/>
            </p:nvSpPr>
            <p:spPr bwMode="auto">
              <a:xfrm>
                <a:off x="1934661" y="2677688"/>
                <a:ext cx="871097" cy="347140"/>
              </a:xfrm>
              <a:prstGeom prst="rect">
                <a:avLst/>
              </a:prstGeom>
              <a:solidFill>
                <a:schemeClr val="accent5"/>
              </a:solidFill>
              <a:ln w="38100" algn="ctr">
                <a:noFill/>
                <a:round/>
                <a:headEnd/>
                <a:tailEnd/>
              </a:ln>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74" name="正方形/長方形 10">
                <a:extLst>
                  <a:ext uri="{FF2B5EF4-FFF2-40B4-BE49-F238E27FC236}">
                    <a16:creationId xmlns:a16="http://schemas.microsoft.com/office/drawing/2014/main" id="{58E2A95B-6585-450B-800B-FEFDC9DF9E6F}"/>
                  </a:ext>
                </a:extLst>
              </p:cNvPr>
              <p:cNvSpPr>
                <a:spLocks noChangeArrowheads="1"/>
              </p:cNvSpPr>
              <p:nvPr/>
            </p:nvSpPr>
            <p:spPr bwMode="auto">
              <a:xfrm>
                <a:off x="2805758" y="2677688"/>
                <a:ext cx="871097" cy="347140"/>
              </a:xfrm>
              <a:prstGeom prst="rect">
                <a:avLst/>
              </a:prstGeom>
              <a:solidFill>
                <a:schemeClr val="accent1"/>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iOS</a:t>
                </a:r>
                <a:endParaRPr kumimoji="0" lang="ja-JP" altLang="en-US" sz="1400" dirty="0">
                  <a:solidFill>
                    <a:schemeClr val="bg1"/>
                  </a:solidFill>
                  <a:latin typeface="+mn-lt"/>
                  <a:ea typeface="+mn-ea"/>
                </a:endParaRPr>
              </a:p>
            </p:txBody>
          </p:sp>
          <p:sp>
            <p:nvSpPr>
              <p:cNvPr id="75" name="正方形/長方形 10">
                <a:extLst>
                  <a:ext uri="{FF2B5EF4-FFF2-40B4-BE49-F238E27FC236}">
                    <a16:creationId xmlns:a16="http://schemas.microsoft.com/office/drawing/2014/main" id="{8F1244AD-A7F2-4C63-A576-B0CE60248DCA}"/>
                  </a:ext>
                </a:extLst>
              </p:cNvPr>
              <p:cNvSpPr>
                <a:spLocks noChangeArrowheads="1"/>
              </p:cNvSpPr>
              <p:nvPr/>
            </p:nvSpPr>
            <p:spPr bwMode="auto">
              <a:xfrm>
                <a:off x="3676855" y="2677688"/>
                <a:ext cx="871097" cy="347140"/>
              </a:xfrm>
              <a:prstGeom prst="rect">
                <a:avLst/>
              </a:prstGeom>
              <a:solidFill>
                <a:schemeClr val="accent3">
                  <a:lumMod val="75000"/>
                </a:schemeClr>
              </a:solidFill>
              <a:ln w="38100" algn="ctr">
                <a:noFill/>
                <a:round/>
                <a:headEnd/>
                <a:tailEnd/>
              </a:ln>
              <a:effectLst/>
            </p:spPr>
            <p:txBody>
              <a:bodyPr anchor="ctr"/>
              <a:lstStyle/>
              <a:p>
                <a:pPr algn="ctr">
                  <a:spcBef>
                    <a:spcPct val="20000"/>
                  </a:spcBef>
                  <a:defRPr/>
                </a:pPr>
                <a:r>
                  <a:rPr kumimoji="0" lang="en-US" altLang="ja-JP" sz="1400">
                    <a:solidFill>
                      <a:schemeClr val="bg1"/>
                    </a:solidFill>
                    <a:latin typeface="+mn-lt"/>
                    <a:ea typeface="+mn-ea"/>
                  </a:rPr>
                  <a:t>Android</a:t>
                </a:r>
                <a:endParaRPr kumimoji="0" lang="ja-JP" altLang="en-US" sz="1400" dirty="0">
                  <a:solidFill>
                    <a:schemeClr val="bg1"/>
                  </a:solidFill>
                  <a:latin typeface="+mn-lt"/>
                  <a:ea typeface="+mn-ea"/>
                </a:endParaRPr>
              </a:p>
            </p:txBody>
          </p:sp>
        </p:grpSp>
        <p:sp>
          <p:nvSpPr>
            <p:cNvPr id="11" name="下矢印吹き出し 10"/>
            <p:cNvSpPr/>
            <p:nvPr/>
          </p:nvSpPr>
          <p:spPr bwMode="auto">
            <a:xfrm>
              <a:off x="6292785" y="368109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6806684" y="368109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7163871" y="368109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5062538" y="3681096"/>
              <a:ext cx="285749" cy="500063"/>
            </a:xfrm>
            <a:prstGeom prst="downArrowCallout">
              <a:avLst>
                <a:gd name="adj1" fmla="val 50000"/>
                <a:gd name="adj2" fmla="val 25000"/>
                <a:gd name="adj3" fmla="val 34143"/>
                <a:gd name="adj4" fmla="val 82116"/>
              </a:avLst>
            </a:prstGeom>
            <a:solidFill>
              <a:schemeClr val="accent4">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5419725" y="3681096"/>
              <a:ext cx="285749" cy="500063"/>
            </a:xfrm>
            <a:prstGeom prst="downArrowCallout">
              <a:avLst>
                <a:gd name="adj1" fmla="val 50000"/>
                <a:gd name="adj2" fmla="val 25000"/>
                <a:gd name="adj3" fmla="val 34143"/>
                <a:gd name="adj4" fmla="val 82116"/>
              </a:avLst>
            </a:prstGeom>
            <a:solidFill>
              <a:schemeClr val="accent4">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5935587" y="368109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6" name="下矢印吹き出し 10">
              <a:extLst>
                <a:ext uri="{FF2B5EF4-FFF2-40B4-BE49-F238E27FC236}">
                  <a16:creationId xmlns:a16="http://schemas.microsoft.com/office/drawing/2014/main" id="{A145BDBF-F95F-499D-9741-5508A8BD0E94}"/>
                </a:ext>
              </a:extLst>
            </p:cNvPr>
            <p:cNvSpPr/>
            <p:nvPr/>
          </p:nvSpPr>
          <p:spPr bwMode="auto">
            <a:xfrm>
              <a:off x="8034979" y="3681096"/>
              <a:ext cx="285749" cy="500063"/>
            </a:xfrm>
            <a:prstGeom prst="downArrowCallout">
              <a:avLst>
                <a:gd name="adj1" fmla="val 50000"/>
                <a:gd name="adj2" fmla="val 25000"/>
                <a:gd name="adj3" fmla="val 34143"/>
                <a:gd name="adj4" fmla="val 82116"/>
              </a:avLst>
            </a:prstGeom>
            <a:solidFill>
              <a:schemeClr val="accent3">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7" name="下矢印吹き出し 17">
              <a:extLst>
                <a:ext uri="{FF2B5EF4-FFF2-40B4-BE49-F238E27FC236}">
                  <a16:creationId xmlns:a16="http://schemas.microsoft.com/office/drawing/2014/main" id="{92C00489-B8E0-4CB8-9CF9-1DB19316657A}"/>
                </a:ext>
              </a:extLst>
            </p:cNvPr>
            <p:cNvSpPr/>
            <p:nvPr/>
          </p:nvSpPr>
          <p:spPr bwMode="auto">
            <a:xfrm>
              <a:off x="7677781" y="3681096"/>
              <a:ext cx="285749" cy="500063"/>
            </a:xfrm>
            <a:prstGeom prst="downArrowCallout">
              <a:avLst>
                <a:gd name="adj1" fmla="val 50000"/>
                <a:gd name="adj2" fmla="val 25000"/>
                <a:gd name="adj3" fmla="val 34143"/>
                <a:gd name="adj4" fmla="val 82116"/>
              </a:avLst>
            </a:prstGeom>
            <a:solidFill>
              <a:schemeClr val="accent3">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矢印: 左 78">
              <a:extLst>
                <a:ext uri="{FF2B5EF4-FFF2-40B4-BE49-F238E27FC236}">
                  <a16:creationId xmlns:a16="http://schemas.microsoft.com/office/drawing/2014/main" id="{60D7F0F2-8624-4440-A417-9CB51A39A99F}"/>
                </a:ext>
              </a:extLst>
            </p:cNvPr>
            <p:cNvSpPr/>
            <p:nvPr/>
          </p:nvSpPr>
          <p:spPr>
            <a:xfrm rot="13500000">
              <a:off x="6046340" y="2806910"/>
              <a:ext cx="871097" cy="812636"/>
            </a:xfrm>
            <a:prstGeom prst="leftArrow">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a:extLst>
                <a:ext uri="{FF2B5EF4-FFF2-40B4-BE49-F238E27FC236}">
                  <a16:creationId xmlns:a16="http://schemas.microsoft.com/office/drawing/2014/main" id="{D45AD254-1C9D-4F6D-907D-E8782D6958CF}"/>
                </a:ext>
              </a:extLst>
            </p:cNvPr>
            <p:cNvSpPr/>
            <p:nvPr/>
          </p:nvSpPr>
          <p:spPr>
            <a:xfrm>
              <a:off x="5063517" y="4971838"/>
              <a:ext cx="3486340" cy="3471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デバイス毎に開発が必要</a:t>
              </a:r>
              <a:endParaRPr kumimoji="1" lang="ja-JP" altLang="en-US" dirty="0">
                <a:solidFill>
                  <a:srgbClr val="FFFFFF"/>
                </a:solidFill>
                <a:latin typeface="ＭＳ Ｐゴシック"/>
                <a:ea typeface="ＭＳ Ｐゴシック"/>
                <a:cs typeface="ＭＳ Ｐゴシック"/>
              </a:endParaRPr>
            </a:p>
          </p:txBody>
        </p:sp>
        <p:sp>
          <p:nvSpPr>
            <p:cNvPr id="85" name="正方形/長方形 84">
              <a:extLst>
                <a:ext uri="{FF2B5EF4-FFF2-40B4-BE49-F238E27FC236}">
                  <a16:creationId xmlns:a16="http://schemas.microsoft.com/office/drawing/2014/main" id="{A0F83D8C-AD20-40E4-B2E8-FAED7376D37A}"/>
                </a:ext>
              </a:extLst>
            </p:cNvPr>
            <p:cNvSpPr/>
            <p:nvPr/>
          </p:nvSpPr>
          <p:spPr>
            <a:xfrm>
              <a:off x="5064493" y="5380287"/>
              <a:ext cx="3486340" cy="3471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デバイスの機能を活かせる</a:t>
              </a:r>
              <a:endParaRPr kumimoji="1" lang="ja-JP" altLang="en-US" dirty="0">
                <a:solidFill>
                  <a:srgbClr val="FFFFFF"/>
                </a:solidFill>
                <a:latin typeface="ＭＳ Ｐゴシック"/>
                <a:ea typeface="ＭＳ Ｐゴシック"/>
                <a:cs typeface="ＭＳ Ｐゴシック"/>
              </a:endParaRPr>
            </a:p>
          </p:txBody>
        </p:sp>
        <p:sp>
          <p:nvSpPr>
            <p:cNvPr id="86" name="正方形/長方形 85">
              <a:extLst>
                <a:ext uri="{FF2B5EF4-FFF2-40B4-BE49-F238E27FC236}">
                  <a16:creationId xmlns:a16="http://schemas.microsoft.com/office/drawing/2014/main" id="{8D5DB55E-B94D-429D-B78F-468447BCBADE}"/>
                </a:ext>
              </a:extLst>
            </p:cNvPr>
            <p:cNvSpPr/>
            <p:nvPr/>
          </p:nvSpPr>
          <p:spPr>
            <a:xfrm>
              <a:off x="5062538" y="5788736"/>
              <a:ext cx="3486340" cy="3471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高速・サクサク</a:t>
              </a:r>
              <a:endParaRPr kumimoji="1" lang="ja-JP" altLang="en-US"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6275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6766B5-B936-4110-9B89-DFB38B6D0570}"/>
              </a:ext>
            </a:extLst>
          </p:cNvPr>
          <p:cNvSpPr>
            <a:spLocks noGrp="1"/>
          </p:cNvSpPr>
          <p:nvPr>
            <p:ph type="title"/>
          </p:nvPr>
        </p:nvSpPr>
        <p:spPr/>
        <p:txBody>
          <a:bodyPr/>
          <a:lstStyle/>
          <a:p>
            <a:r>
              <a:rPr kumimoji="1" lang="en-US" altLang="ja-JP"/>
              <a:t>Web</a:t>
            </a:r>
            <a:r>
              <a:rPr kumimoji="1" lang="ja-JP" altLang="en-US"/>
              <a:t>アプリとネイティブアプリ</a:t>
            </a:r>
          </a:p>
        </p:txBody>
      </p:sp>
      <p:pic>
        <p:nvPicPr>
          <p:cNvPr id="6" name="図 5">
            <a:extLst>
              <a:ext uri="{FF2B5EF4-FFF2-40B4-BE49-F238E27FC236}">
                <a16:creationId xmlns:a16="http://schemas.microsoft.com/office/drawing/2014/main" id="{D87EABAB-6847-4AEE-ABBE-01667703F692}"/>
              </a:ext>
            </a:extLst>
          </p:cNvPr>
          <p:cNvPicPr>
            <a:picLocks noChangeAspect="1"/>
          </p:cNvPicPr>
          <p:nvPr/>
        </p:nvPicPr>
        <p:blipFill>
          <a:blip r:embed="rId2"/>
          <a:stretch>
            <a:fillRect/>
          </a:stretch>
        </p:blipFill>
        <p:spPr>
          <a:xfrm>
            <a:off x="5019361" y="1025911"/>
            <a:ext cx="2952899" cy="5252224"/>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47511303-9C8D-44F5-8497-87E04821F8A9}"/>
              </a:ext>
            </a:extLst>
          </p:cNvPr>
          <p:cNvPicPr>
            <a:picLocks noChangeAspect="1"/>
          </p:cNvPicPr>
          <p:nvPr/>
        </p:nvPicPr>
        <p:blipFill>
          <a:blip r:embed="rId3"/>
          <a:stretch>
            <a:fillRect/>
          </a:stretch>
        </p:blipFill>
        <p:spPr>
          <a:xfrm>
            <a:off x="1171742" y="1025912"/>
            <a:ext cx="2952899" cy="5252223"/>
          </a:xfrm>
          <a:prstGeom prst="rect">
            <a:avLst/>
          </a:prstGeom>
          <a:ln>
            <a:solidFill>
              <a:schemeClr val="tx1">
                <a:lumMod val="50000"/>
                <a:lumOff val="50000"/>
              </a:schemeClr>
            </a:solidFill>
          </a:ln>
        </p:spPr>
      </p:pic>
    </p:spTree>
    <p:extLst>
      <p:ext uri="{BB962C8B-B14F-4D97-AF65-F5344CB8AC3E}">
        <p14:creationId xmlns:p14="http://schemas.microsoft.com/office/powerpoint/2010/main" val="225068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sp>
        <p:nvSpPr>
          <p:cNvPr id="15363" name="Rectangle 38"/>
          <p:cNvSpPr>
            <a:spLocks noGrp="1" noChangeArrowheads="1"/>
          </p:cNvSpPr>
          <p:nvPr>
            <p:ph type="title"/>
          </p:nvPr>
        </p:nvSpPr>
        <p:spPr/>
        <p:txBody>
          <a:bodyPr/>
          <a:lstStyle/>
          <a:p>
            <a:pPr eaLnBrk="1" hangingPunct="1"/>
            <a:r>
              <a:rPr lang="ja-JP" altLang="en-US" dirty="0"/>
              <a:t>クラウド・</a:t>
            </a:r>
            <a:r>
              <a:rPr lang="ja-JP" altLang="en-US"/>
              <a:t>コンピューティングの命名 </a:t>
            </a:r>
            <a:r>
              <a:rPr lang="ja-JP" altLang="en-US" dirty="0"/>
              <a:t>～ </a:t>
            </a:r>
            <a:r>
              <a:rPr lang="ja-JP" altLang="en-US"/>
              <a:t>シュミットの発言</a:t>
            </a:r>
            <a:endParaRPr lang="ja-JP" altLang="en-US" dirty="0"/>
          </a:p>
        </p:txBody>
      </p:sp>
      <p:sp>
        <p:nvSpPr>
          <p:cNvPr id="3" name="テキスト ボックス 2"/>
          <p:cNvSpPr txBox="1"/>
          <p:nvPr/>
        </p:nvSpPr>
        <p:spPr>
          <a:xfrm>
            <a:off x="2517169" y="1029831"/>
            <a:ext cx="6462443" cy="2462213"/>
          </a:xfrm>
          <a:prstGeom prst="rect">
            <a:avLst/>
          </a:prstGeom>
          <a:solidFill>
            <a:schemeClr val="bg1">
              <a:alpha val="75000"/>
            </a:schemeClr>
          </a:solidFill>
        </p:spPr>
        <p:txBody>
          <a:bodyPr wrap="square" rtlCol="0">
            <a:spAutoFit/>
          </a:bodyPr>
          <a:lstStyle/>
          <a:p>
            <a:pPr algn="just"/>
            <a:r>
              <a:rPr lang="en-US" altLang="ja-JP" sz="1400"/>
              <a:t>What's interesting [now] is that there is an emergent new model, and you all are here because you are part of that new model. I don't think people have really understood how big this opportunity really is. It starts with the premise that the data services and architecture should be on servers. </a:t>
            </a:r>
            <a:r>
              <a:rPr lang="en-US" altLang="ja-JP" sz="1400" b="1">
                <a:solidFill>
                  <a:srgbClr val="C00000"/>
                </a:solidFill>
              </a:rPr>
              <a:t>We call it cloud computing </a:t>
            </a:r>
            <a:r>
              <a:rPr lang="en-US" altLang="ja-JP" sz="1400"/>
              <a:t>– they should be in a "cloud" somewhere. And that if you have the </a:t>
            </a:r>
            <a:r>
              <a:rPr lang="en-US" altLang="ja-JP" sz="1400" b="1">
                <a:solidFill>
                  <a:srgbClr val="C00000"/>
                </a:solidFill>
              </a:rPr>
              <a:t>right kind of browser or the right kind of access</a:t>
            </a:r>
            <a:r>
              <a:rPr lang="en-US" altLang="ja-JP" sz="1400"/>
              <a:t>, it doesn't matter whether you have a PC or a Mac or a mobile phone or a BlackBerry or what have you – </a:t>
            </a:r>
            <a:r>
              <a:rPr lang="en-US" altLang="ja-JP" sz="1400" b="1">
                <a:solidFill>
                  <a:srgbClr val="C00000"/>
                </a:solidFill>
              </a:rPr>
              <a:t>or new devices still to be developed</a:t>
            </a:r>
            <a:r>
              <a:rPr lang="en-US" altLang="ja-JP" sz="1400"/>
              <a:t> – you can get access to the cloud. There are a number of companies that have benefited from that. Obviously, Google, Yahoo!, eBay, Amazon come to mind. The computation and the data and so forth are in the servers.</a:t>
            </a:r>
          </a:p>
          <a:p>
            <a:pPr algn="r"/>
            <a:r>
              <a:rPr lang="en-US" altLang="ja-JP" sz="1400"/>
              <a:t>Eric Schmidt, 6.Mar.2006, “Search Engine Strategies Conference @ San Jose, CA</a:t>
            </a:r>
            <a:endParaRPr kumimoji="1" lang="ja-JP" altLang="en-US" sz="1400" dirty="0"/>
          </a:p>
        </p:txBody>
      </p:sp>
      <p:sp>
        <p:nvSpPr>
          <p:cNvPr id="5" name="テキスト ボックス 4"/>
          <p:cNvSpPr txBox="1"/>
          <p:nvPr/>
        </p:nvSpPr>
        <p:spPr>
          <a:xfrm>
            <a:off x="244866" y="3615572"/>
            <a:ext cx="5190163" cy="2862322"/>
          </a:xfrm>
          <a:prstGeom prst="rect">
            <a:avLst/>
          </a:prstGeom>
          <a:noFill/>
        </p:spPr>
        <p:txBody>
          <a:bodyPr wrap="square" rtlCol="0">
            <a:spAutoFit/>
          </a:bodyPr>
          <a:lstStyle/>
          <a:p>
            <a:pPr algn="just"/>
            <a:r>
              <a:rPr kumimoji="1" lang="ja-JP" altLang="en-US" sz="2000"/>
              <a:t>“</a:t>
            </a:r>
            <a:r>
              <a:rPr kumimoji="1" lang="en-US" altLang="ja-JP" sz="2000"/>
              <a:t>(</a:t>
            </a:r>
            <a:r>
              <a:rPr kumimoji="1" lang="ja-JP" altLang="en-US" sz="2000"/>
              <a:t>新しいモデルは</a:t>
            </a:r>
            <a:r>
              <a:rPr kumimoji="1" lang="en-US" altLang="ja-JP" sz="2000"/>
              <a:t>) </a:t>
            </a:r>
            <a:r>
              <a:rPr kumimoji="1" lang="ja-JP" altLang="en-US" sz="2000"/>
              <a:t>データサービスとアーキテクチャはサーバー上にあるべきだという前提から始まる。これを</a:t>
            </a:r>
            <a:r>
              <a:rPr kumimoji="1" lang="ja-JP" altLang="en-US" sz="2000">
                <a:solidFill>
                  <a:srgbClr val="C00000"/>
                </a:solidFill>
              </a:rPr>
              <a:t>クラウドコンピューティング</a:t>
            </a:r>
            <a:r>
              <a:rPr kumimoji="1" lang="ja-JP" altLang="en-US" sz="2000"/>
              <a:t>と呼ぼう </a:t>
            </a:r>
            <a:r>
              <a:rPr kumimoji="1" lang="en-US" altLang="ja-JP" sz="2000"/>
              <a:t>-</a:t>
            </a:r>
            <a:r>
              <a:rPr kumimoji="1" lang="ja-JP" altLang="en-US" sz="2000"/>
              <a:t> 「クラウド」のどこかにあるべきなのだ。</a:t>
            </a:r>
            <a:r>
              <a:rPr kumimoji="1" lang="ja-JP" altLang="en-US" sz="2000">
                <a:solidFill>
                  <a:srgbClr val="C00000"/>
                </a:solidFill>
              </a:rPr>
              <a:t>適切なブラウザ、あるいは適切なアクセス手段</a:t>
            </a:r>
            <a:r>
              <a:rPr kumimoji="1" lang="ja-JP" altLang="en-US" sz="2000"/>
              <a:t>があれば、</a:t>
            </a:r>
            <a:r>
              <a:rPr kumimoji="1" lang="en-US" altLang="ja-JP" sz="2000"/>
              <a:t>PC</a:t>
            </a:r>
            <a:r>
              <a:rPr kumimoji="1" lang="ja-JP" altLang="en-US" sz="2000"/>
              <a:t>、</a:t>
            </a:r>
            <a:r>
              <a:rPr kumimoji="1" lang="en-US" altLang="ja-JP" sz="2000"/>
              <a:t>Mac</a:t>
            </a:r>
            <a:r>
              <a:rPr kumimoji="1" lang="ja-JP" altLang="en-US" sz="2000"/>
              <a:t>、携帯電話、ブラックベリー、その他あらゆるものから  </a:t>
            </a:r>
            <a:r>
              <a:rPr kumimoji="1" lang="en-US" altLang="ja-JP" sz="2000"/>
              <a:t>-</a:t>
            </a:r>
            <a:r>
              <a:rPr kumimoji="1" lang="ja-JP" altLang="en-US" sz="2000"/>
              <a:t> </a:t>
            </a:r>
            <a:r>
              <a:rPr kumimoji="1" lang="ja-JP" altLang="en-US" sz="2000">
                <a:solidFill>
                  <a:srgbClr val="C00000"/>
                </a:solidFill>
              </a:rPr>
              <a:t>あるいは、まだ開発されていない新しいデバイス</a:t>
            </a:r>
            <a:r>
              <a:rPr kumimoji="1" lang="ja-JP" altLang="en-US" sz="2000"/>
              <a:t> </a:t>
            </a:r>
            <a:r>
              <a:rPr kumimoji="1" lang="en-US" altLang="ja-JP" sz="2000"/>
              <a:t>-</a:t>
            </a:r>
            <a:r>
              <a:rPr kumimoji="1" lang="ja-JP" altLang="en-US" sz="2000"/>
              <a:t> クラウドにアクセスできる。”</a:t>
            </a:r>
            <a:endParaRPr kumimoji="1" lang="ja-JP" altLang="en-US" sz="2000" dirty="0"/>
          </a:p>
        </p:txBody>
      </p:sp>
      <p:sp>
        <p:nvSpPr>
          <p:cNvPr id="6" name="正方形/長方形 5"/>
          <p:cNvSpPr/>
          <p:nvPr/>
        </p:nvSpPr>
        <p:spPr>
          <a:xfrm>
            <a:off x="5537769" y="3683181"/>
            <a:ext cx="3349375" cy="86396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「クラウド」にあるサーバー</a:t>
            </a:r>
            <a:endParaRPr kumimoji="1" lang="ja-JP" altLang="en-US" sz="2000" dirty="0">
              <a:solidFill>
                <a:schemeClr val="bg1"/>
              </a:solidFill>
              <a:latin typeface="ＭＳ Ｐゴシック"/>
              <a:ea typeface="ＭＳ Ｐゴシック"/>
              <a:cs typeface="ＭＳ Ｐゴシック"/>
            </a:endParaRPr>
          </a:p>
        </p:txBody>
      </p:sp>
      <p:sp>
        <p:nvSpPr>
          <p:cNvPr id="48" name="正方形/長方形 47"/>
          <p:cNvSpPr/>
          <p:nvPr/>
        </p:nvSpPr>
        <p:spPr>
          <a:xfrm>
            <a:off x="5537770" y="4614752"/>
            <a:ext cx="3349375" cy="86396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適切なアクセス手段</a:t>
            </a:r>
            <a:endParaRPr kumimoji="1" lang="ja-JP" altLang="en-US" sz="2000" dirty="0">
              <a:solidFill>
                <a:schemeClr val="bg1"/>
              </a:solidFill>
              <a:latin typeface="ＭＳ Ｐゴシック"/>
              <a:ea typeface="ＭＳ Ｐゴシック"/>
              <a:cs typeface="ＭＳ Ｐゴシック"/>
            </a:endParaRPr>
          </a:p>
        </p:txBody>
      </p:sp>
      <p:sp>
        <p:nvSpPr>
          <p:cNvPr id="49" name="正方形/長方形 48"/>
          <p:cNvSpPr/>
          <p:nvPr/>
        </p:nvSpPr>
        <p:spPr>
          <a:xfrm>
            <a:off x="5537771" y="5546323"/>
            <a:ext cx="3349375" cy="86396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開発中の新しいデバイス</a:t>
            </a:r>
            <a:endParaRPr kumimoji="1" lang="ja-JP" altLang="en-US" sz="20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20268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02C88B-80D4-4ED0-B1BB-EFB04DE528E4}"/>
              </a:ext>
            </a:extLst>
          </p:cNvPr>
          <p:cNvSpPr>
            <a:spLocks noGrp="1"/>
          </p:cNvSpPr>
          <p:nvPr>
            <p:ph type="title"/>
          </p:nvPr>
        </p:nvSpPr>
        <p:spPr/>
        <p:txBody>
          <a:bodyPr/>
          <a:lstStyle/>
          <a:p>
            <a:r>
              <a:rPr kumimoji="1" lang="en-US" altLang="ja-JP"/>
              <a:t>PWA</a:t>
            </a:r>
            <a:r>
              <a:rPr kumimoji="1" lang="ja-JP" altLang="en-US"/>
              <a:t>（</a:t>
            </a:r>
            <a:r>
              <a:rPr kumimoji="1" lang="en-US" altLang="ja-JP"/>
              <a:t>Progressive Web Apps</a:t>
            </a:r>
            <a:r>
              <a:rPr kumimoji="1" lang="ja-JP" altLang="en-US"/>
              <a:t>）</a:t>
            </a:r>
          </a:p>
        </p:txBody>
      </p:sp>
      <p:sp>
        <p:nvSpPr>
          <p:cNvPr id="5" name="正方形/長方形 4">
            <a:extLst>
              <a:ext uri="{FF2B5EF4-FFF2-40B4-BE49-F238E27FC236}">
                <a16:creationId xmlns:a16="http://schemas.microsoft.com/office/drawing/2014/main" id="{E65EDC5D-971D-49E3-860A-F41AE7866F33}"/>
              </a:ext>
            </a:extLst>
          </p:cNvPr>
          <p:cNvSpPr/>
          <p:nvPr/>
        </p:nvSpPr>
        <p:spPr>
          <a:xfrm>
            <a:off x="3180129" y="6284842"/>
            <a:ext cx="5018048" cy="253916"/>
          </a:xfrm>
          <a:prstGeom prst="rect">
            <a:avLst/>
          </a:prstGeom>
        </p:spPr>
        <p:txBody>
          <a:bodyPr wrap="square">
            <a:spAutoFit/>
          </a:bodyPr>
          <a:lstStyle/>
          <a:p>
            <a:pPr algn="r"/>
            <a:r>
              <a:rPr lang="ja-JP" altLang="en-US" sz="1050"/>
              <a:t>https://developers.google.com/web/fundamentals/codelabs/your-first-pwapp/?hl=ja</a:t>
            </a:r>
          </a:p>
        </p:txBody>
      </p:sp>
      <p:pic>
        <p:nvPicPr>
          <p:cNvPr id="17" name="図 16">
            <a:extLst>
              <a:ext uri="{FF2B5EF4-FFF2-40B4-BE49-F238E27FC236}">
                <a16:creationId xmlns:a16="http://schemas.microsoft.com/office/drawing/2014/main" id="{B0911329-BE61-400D-9008-4FA38FD5B96B}"/>
              </a:ext>
            </a:extLst>
          </p:cNvPr>
          <p:cNvPicPr>
            <a:picLocks noChangeAspect="1"/>
          </p:cNvPicPr>
          <p:nvPr/>
        </p:nvPicPr>
        <p:blipFill>
          <a:blip r:embed="rId2"/>
          <a:stretch>
            <a:fillRect/>
          </a:stretch>
        </p:blipFill>
        <p:spPr>
          <a:xfrm>
            <a:off x="945822" y="2310615"/>
            <a:ext cx="7252355" cy="3907321"/>
          </a:xfrm>
          <a:prstGeom prst="rect">
            <a:avLst/>
          </a:prstGeom>
          <a:ln>
            <a:solidFill>
              <a:schemeClr val="tx1">
                <a:lumMod val="50000"/>
                <a:lumOff val="50000"/>
              </a:schemeClr>
            </a:solidFill>
          </a:ln>
        </p:spPr>
      </p:pic>
      <p:sp>
        <p:nvSpPr>
          <p:cNvPr id="18" name="正方形/長方形 17">
            <a:extLst>
              <a:ext uri="{FF2B5EF4-FFF2-40B4-BE49-F238E27FC236}">
                <a16:creationId xmlns:a16="http://schemas.microsoft.com/office/drawing/2014/main" id="{7EBB8F0B-6C30-45D7-8CD1-22EA08A3F9E4}"/>
              </a:ext>
            </a:extLst>
          </p:cNvPr>
          <p:cNvSpPr/>
          <p:nvPr/>
        </p:nvSpPr>
        <p:spPr>
          <a:xfrm>
            <a:off x="945822" y="1126273"/>
            <a:ext cx="5209652" cy="1117436"/>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a:solidFill>
                  <a:srgbClr val="FFFFFF"/>
                </a:solidFill>
                <a:latin typeface="ＭＳ Ｐゴシック"/>
                <a:ea typeface="ＭＳ Ｐゴシック"/>
                <a:cs typeface="ＭＳ Ｐゴシック"/>
              </a:rPr>
              <a:t>Web</a:t>
            </a:r>
            <a:r>
              <a:rPr kumimoji="1" lang="ja-JP" altLang="en-US" sz="2800">
                <a:solidFill>
                  <a:srgbClr val="FFFFFF"/>
                </a:solidFill>
                <a:latin typeface="ＭＳ Ｐゴシック"/>
                <a:ea typeface="ＭＳ Ｐゴシック"/>
                <a:cs typeface="ＭＳ Ｐゴシック"/>
              </a:rPr>
              <a:t>アプリとネイティブアプリの「いいとこ取り」</a:t>
            </a:r>
            <a:endParaRPr kumimoji="1" lang="en-US" altLang="ja-JP" sz="2800">
              <a:solidFill>
                <a:srgbClr val="FFFFFF"/>
              </a:solidFill>
              <a:latin typeface="ＭＳ Ｐゴシック"/>
              <a:ea typeface="ＭＳ Ｐゴシック"/>
              <a:cs typeface="ＭＳ Ｐゴシック"/>
            </a:endParaRPr>
          </a:p>
        </p:txBody>
      </p:sp>
      <p:sp>
        <p:nvSpPr>
          <p:cNvPr id="19" name="正方形/長方形 18">
            <a:extLst>
              <a:ext uri="{FF2B5EF4-FFF2-40B4-BE49-F238E27FC236}">
                <a16:creationId xmlns:a16="http://schemas.microsoft.com/office/drawing/2014/main" id="{0CED57B7-ABA1-48EC-98B8-2A0C66E2D9D4}"/>
              </a:ext>
            </a:extLst>
          </p:cNvPr>
          <p:cNvSpPr/>
          <p:nvPr/>
        </p:nvSpPr>
        <p:spPr>
          <a:xfrm>
            <a:off x="6255833" y="1122556"/>
            <a:ext cx="1942343" cy="1117436"/>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ＭＳ Ｐゴシック"/>
                <a:ea typeface="ＭＳ Ｐゴシック"/>
                <a:cs typeface="ＭＳ Ｐゴシック"/>
              </a:rPr>
              <a:t>Google</a:t>
            </a:r>
            <a:r>
              <a:rPr kumimoji="1" lang="ja-JP" altLang="en-US" sz="2000">
                <a:solidFill>
                  <a:srgbClr val="FFFFFF"/>
                </a:solidFill>
                <a:latin typeface="ＭＳ Ｐゴシック"/>
                <a:ea typeface="ＭＳ Ｐゴシック"/>
                <a:cs typeface="ＭＳ Ｐゴシック"/>
              </a:rPr>
              <a:t>が推進</a:t>
            </a:r>
            <a:endParaRPr kumimoji="1" lang="en-US" altLang="ja-JP" sz="2000">
              <a:solidFill>
                <a:srgbClr val="FFFFFF"/>
              </a:solidFill>
              <a:latin typeface="ＭＳ Ｐゴシック"/>
              <a:ea typeface="ＭＳ Ｐゴシック"/>
              <a:cs typeface="ＭＳ Ｐゴシック"/>
            </a:endParaRPr>
          </a:p>
          <a:p>
            <a:pPr algn="ctr"/>
            <a:r>
              <a:rPr kumimoji="1" lang="ja-JP" altLang="en-US" sz="2000">
                <a:solidFill>
                  <a:srgbClr val="FFFFFF"/>
                </a:solidFill>
                <a:latin typeface="ＭＳ Ｐゴシック"/>
                <a:ea typeface="ＭＳ Ｐゴシック"/>
                <a:cs typeface="ＭＳ Ｐゴシック"/>
              </a:rPr>
              <a:t>（</a:t>
            </a:r>
            <a:r>
              <a:rPr kumimoji="1" lang="en-US" altLang="ja-JP" sz="2000">
                <a:solidFill>
                  <a:srgbClr val="FFFFFF"/>
                </a:solidFill>
                <a:latin typeface="ＭＳ Ｐゴシック"/>
                <a:ea typeface="ＭＳ Ｐゴシック"/>
                <a:cs typeface="ＭＳ Ｐゴシック"/>
              </a:rPr>
              <a:t>2015</a:t>
            </a:r>
            <a:r>
              <a:rPr kumimoji="1" lang="ja-JP" altLang="en-US" sz="2000">
                <a:solidFill>
                  <a:srgbClr val="FFFFFF"/>
                </a:solidFill>
                <a:latin typeface="ＭＳ Ｐゴシック"/>
                <a:ea typeface="ＭＳ Ｐゴシック"/>
                <a:cs typeface="ＭＳ Ｐゴシック"/>
              </a:rPr>
              <a:t>年発表）</a:t>
            </a:r>
            <a:endParaRPr kumimoji="1" lang="en-US" altLang="ja-JP" sz="20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20775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A00505-4F35-48BB-87A5-FB896E32E38A}"/>
              </a:ext>
            </a:extLst>
          </p:cNvPr>
          <p:cNvSpPr>
            <a:spLocks noGrp="1"/>
          </p:cNvSpPr>
          <p:nvPr>
            <p:ph type="title"/>
          </p:nvPr>
        </p:nvSpPr>
        <p:spPr/>
        <p:txBody>
          <a:bodyPr/>
          <a:lstStyle/>
          <a:p>
            <a:r>
              <a:rPr kumimoji="1" lang="en-US" altLang="ja-JP"/>
              <a:t>Web</a:t>
            </a:r>
            <a:r>
              <a:rPr kumimoji="1" lang="ja-JP" altLang="en-US"/>
              <a:t>アプリ、</a:t>
            </a:r>
            <a:r>
              <a:rPr kumimoji="1" lang="en-US" altLang="ja-JP"/>
              <a:t>PWA</a:t>
            </a:r>
            <a:r>
              <a:rPr kumimoji="1" lang="ja-JP" altLang="en-US"/>
              <a:t>、ネイティブアプリの比較</a:t>
            </a:r>
          </a:p>
        </p:txBody>
      </p:sp>
      <p:pic>
        <p:nvPicPr>
          <p:cNvPr id="5" name="図 4">
            <a:extLst>
              <a:ext uri="{FF2B5EF4-FFF2-40B4-BE49-F238E27FC236}">
                <a16:creationId xmlns:a16="http://schemas.microsoft.com/office/drawing/2014/main" id="{5883810E-6B1C-4159-BDED-A900E13A35C3}"/>
              </a:ext>
            </a:extLst>
          </p:cNvPr>
          <p:cNvPicPr>
            <a:picLocks noChangeAspect="1"/>
          </p:cNvPicPr>
          <p:nvPr/>
        </p:nvPicPr>
        <p:blipFill>
          <a:blip r:embed="rId3"/>
          <a:stretch>
            <a:fillRect/>
          </a:stretch>
        </p:blipFill>
        <p:spPr>
          <a:xfrm>
            <a:off x="390292" y="989670"/>
            <a:ext cx="8363415" cy="4878659"/>
          </a:xfrm>
          <a:prstGeom prst="rect">
            <a:avLst/>
          </a:prstGeom>
          <a:ln>
            <a:solidFill>
              <a:schemeClr val="tx1">
                <a:lumMod val="50000"/>
                <a:lumOff val="50000"/>
              </a:schemeClr>
            </a:solidFill>
          </a:ln>
        </p:spPr>
      </p:pic>
      <p:sp>
        <p:nvSpPr>
          <p:cNvPr id="8" name="正方形/長方形 7">
            <a:extLst>
              <a:ext uri="{FF2B5EF4-FFF2-40B4-BE49-F238E27FC236}">
                <a16:creationId xmlns:a16="http://schemas.microsoft.com/office/drawing/2014/main" id="{DC0214CE-3F34-4620-8537-7D1FF74E9569}"/>
              </a:ext>
            </a:extLst>
          </p:cNvPr>
          <p:cNvSpPr/>
          <p:nvPr/>
        </p:nvSpPr>
        <p:spPr>
          <a:xfrm>
            <a:off x="390292" y="1575341"/>
            <a:ext cx="8363415" cy="535259"/>
          </a:xfrm>
          <a:prstGeom prst="rect">
            <a:avLst/>
          </a:prstGeom>
          <a:noFill/>
          <a:ln w="28575">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0364CD8C-4288-46D8-B0E1-B78688890CAB}"/>
              </a:ext>
            </a:extLst>
          </p:cNvPr>
          <p:cNvSpPr/>
          <p:nvPr/>
        </p:nvSpPr>
        <p:spPr>
          <a:xfrm>
            <a:off x="390292" y="4235141"/>
            <a:ext cx="8363415" cy="510685"/>
          </a:xfrm>
          <a:prstGeom prst="rect">
            <a:avLst/>
          </a:prstGeom>
          <a:noFill/>
          <a:ln w="28575">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705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355EAD4-7EB7-4438-AE99-446DC2FC6E4B}"/>
              </a:ext>
            </a:extLst>
          </p:cNvPr>
          <p:cNvSpPr>
            <a:spLocks noGrp="1"/>
          </p:cNvSpPr>
          <p:nvPr>
            <p:ph type="title"/>
          </p:nvPr>
        </p:nvSpPr>
        <p:spPr/>
        <p:txBody>
          <a:bodyPr/>
          <a:lstStyle/>
          <a:p>
            <a:r>
              <a:rPr kumimoji="1" lang="en-US" altLang="ja-JP"/>
              <a:t>MS</a:t>
            </a:r>
            <a:r>
              <a:rPr kumimoji="1" lang="ja-JP" altLang="en-US"/>
              <a:t>、</a:t>
            </a:r>
            <a:r>
              <a:rPr kumimoji="1" lang="en-US" altLang="ja-JP"/>
              <a:t>Apple</a:t>
            </a:r>
            <a:r>
              <a:rPr kumimoji="1" lang="ja-JP" altLang="en-US"/>
              <a:t>が相次いでサポートを表明→デファクトへ</a:t>
            </a:r>
            <a:r>
              <a:rPr kumimoji="1" lang="en-US" altLang="ja-JP"/>
              <a:t>?</a:t>
            </a:r>
            <a:endParaRPr kumimoji="1" lang="ja-JP" altLang="en-US"/>
          </a:p>
        </p:txBody>
      </p:sp>
      <p:pic>
        <p:nvPicPr>
          <p:cNvPr id="5" name="図 4">
            <a:extLst>
              <a:ext uri="{FF2B5EF4-FFF2-40B4-BE49-F238E27FC236}">
                <a16:creationId xmlns:a16="http://schemas.microsoft.com/office/drawing/2014/main" id="{5D62F582-1F8E-40CC-8885-CE382AECD501}"/>
              </a:ext>
            </a:extLst>
          </p:cNvPr>
          <p:cNvPicPr>
            <a:picLocks noChangeAspect="1"/>
          </p:cNvPicPr>
          <p:nvPr/>
        </p:nvPicPr>
        <p:blipFill>
          <a:blip r:embed="rId3"/>
          <a:stretch>
            <a:fillRect/>
          </a:stretch>
        </p:blipFill>
        <p:spPr>
          <a:xfrm>
            <a:off x="457200" y="870996"/>
            <a:ext cx="4951141" cy="4611887"/>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C2849307-4C36-4127-AA2E-6C949D9683F9}"/>
              </a:ext>
            </a:extLst>
          </p:cNvPr>
          <p:cNvPicPr>
            <a:picLocks noChangeAspect="1"/>
          </p:cNvPicPr>
          <p:nvPr/>
        </p:nvPicPr>
        <p:blipFill>
          <a:blip r:embed="rId4"/>
          <a:stretch>
            <a:fillRect/>
          </a:stretch>
        </p:blipFill>
        <p:spPr>
          <a:xfrm>
            <a:off x="3334215" y="1276261"/>
            <a:ext cx="5461303" cy="5307101"/>
          </a:xfrm>
          <a:prstGeom prst="rect">
            <a:avLst/>
          </a:prstGeom>
          <a:ln>
            <a:solidFill>
              <a:schemeClr val="tx1">
                <a:lumMod val="50000"/>
                <a:lumOff val="50000"/>
              </a:schemeClr>
            </a:solidFill>
          </a:ln>
        </p:spPr>
      </p:pic>
    </p:spTree>
    <p:extLst>
      <p:ext uri="{BB962C8B-B14F-4D97-AF65-F5344CB8AC3E}">
        <p14:creationId xmlns:p14="http://schemas.microsoft.com/office/powerpoint/2010/main" val="10982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E7E9AC0-567B-4D9B-992C-7CAB2E08073A}"/>
              </a:ext>
            </a:extLst>
          </p:cNvPr>
          <p:cNvSpPr>
            <a:spLocks noGrp="1"/>
          </p:cNvSpPr>
          <p:nvPr>
            <p:ph type="title"/>
          </p:nvPr>
        </p:nvSpPr>
        <p:spPr/>
        <p:txBody>
          <a:bodyPr/>
          <a:lstStyle/>
          <a:p>
            <a:r>
              <a:rPr kumimoji="1" lang="en-US" altLang="ja-JP"/>
              <a:t>PWA</a:t>
            </a:r>
            <a:r>
              <a:rPr kumimoji="1" lang="ja-JP" altLang="en-US"/>
              <a:t>を巡る</a:t>
            </a:r>
            <a:r>
              <a:rPr kumimoji="1" lang="en-US" altLang="ja-JP"/>
              <a:t>Microsoft</a:t>
            </a:r>
            <a:r>
              <a:rPr kumimoji="1" lang="ja-JP" altLang="en-US"/>
              <a:t>、</a:t>
            </a:r>
            <a:r>
              <a:rPr kumimoji="1" lang="en-US" altLang="ja-JP"/>
              <a:t>Apple</a:t>
            </a:r>
            <a:r>
              <a:rPr kumimoji="1" lang="ja-JP" altLang="en-US"/>
              <a:t>の戦略</a:t>
            </a:r>
          </a:p>
        </p:txBody>
      </p:sp>
      <p:sp>
        <p:nvSpPr>
          <p:cNvPr id="5" name="正方形/長方形 4">
            <a:extLst>
              <a:ext uri="{FF2B5EF4-FFF2-40B4-BE49-F238E27FC236}">
                <a16:creationId xmlns:a16="http://schemas.microsoft.com/office/drawing/2014/main" id="{4E81D746-680E-494F-867A-CD61A9C3DEBB}"/>
              </a:ext>
            </a:extLst>
          </p:cNvPr>
          <p:cNvSpPr/>
          <p:nvPr/>
        </p:nvSpPr>
        <p:spPr>
          <a:xfrm>
            <a:off x="457197" y="2152187"/>
            <a:ext cx="3808141" cy="1219716"/>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ナデラ</a:t>
            </a:r>
            <a:r>
              <a:rPr kumimoji="1" lang="en-US" altLang="ja-JP" sz="2000">
                <a:solidFill>
                  <a:schemeClr val="bg1"/>
                </a:solidFill>
                <a:latin typeface="ＭＳ Ｐゴシック"/>
                <a:ea typeface="ＭＳ Ｐゴシック"/>
                <a:cs typeface="ＭＳ Ｐゴシック"/>
              </a:rPr>
              <a:t>CEO</a:t>
            </a:r>
            <a:r>
              <a:rPr kumimoji="1" lang="ja-JP" altLang="en-US" sz="2000">
                <a:solidFill>
                  <a:schemeClr val="bg1"/>
                </a:solidFill>
                <a:latin typeface="ＭＳ Ｐゴシック"/>
                <a:ea typeface="ＭＳ Ｐゴシック"/>
                <a:cs typeface="ＭＳ Ｐゴシック"/>
              </a:rPr>
              <a:t>就任以降の</a:t>
            </a:r>
            <a:endParaRPr kumimoji="1" lang="en-US" altLang="ja-JP" sz="2000">
              <a:solidFill>
                <a:schemeClr val="bg1"/>
              </a:solidFill>
              <a:latin typeface="ＭＳ Ｐゴシック"/>
              <a:ea typeface="ＭＳ Ｐゴシック"/>
              <a:cs typeface="ＭＳ Ｐゴシック"/>
            </a:endParaRPr>
          </a:p>
          <a:p>
            <a:pPr algn="ctr"/>
            <a:r>
              <a:rPr kumimoji="1" lang="ja-JP" altLang="en-US" sz="2000">
                <a:solidFill>
                  <a:schemeClr val="bg1"/>
                </a:solidFill>
                <a:latin typeface="ＭＳ Ｐゴシック"/>
                <a:ea typeface="ＭＳ Ｐゴシック"/>
                <a:cs typeface="ＭＳ Ｐゴシック"/>
              </a:rPr>
              <a:t>オープン化戦略の推進</a:t>
            </a:r>
            <a:endParaRPr kumimoji="1" lang="ja-JP" altLang="en-US" sz="2000" dirty="0">
              <a:solidFill>
                <a:schemeClr val="bg1"/>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8DABD4A-EC72-4000-92C8-49D8A2FC61B8}"/>
              </a:ext>
            </a:extLst>
          </p:cNvPr>
          <p:cNvSpPr/>
          <p:nvPr/>
        </p:nvSpPr>
        <p:spPr>
          <a:xfrm>
            <a:off x="457196" y="3429000"/>
            <a:ext cx="3808141" cy="1219716"/>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OS</a:t>
            </a:r>
            <a:r>
              <a:rPr kumimoji="1" lang="ja-JP" altLang="en-US" sz="2000">
                <a:solidFill>
                  <a:schemeClr val="bg1"/>
                </a:solidFill>
                <a:latin typeface="ＭＳ Ｐゴシック"/>
                <a:ea typeface="ＭＳ Ｐゴシック"/>
                <a:cs typeface="ＭＳ Ｐゴシック"/>
              </a:rPr>
              <a:t>無料化時代への布石</a:t>
            </a:r>
            <a:endParaRPr kumimoji="1" lang="ja-JP" altLang="en-US" sz="2000" dirty="0">
              <a:solidFill>
                <a:schemeClr val="bg1"/>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525700C2-50A2-48BB-A6A5-08DF3D4EC192}"/>
              </a:ext>
            </a:extLst>
          </p:cNvPr>
          <p:cNvSpPr/>
          <p:nvPr/>
        </p:nvSpPr>
        <p:spPr>
          <a:xfrm>
            <a:off x="4800597" y="2152188"/>
            <a:ext cx="3808141" cy="121971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元々</a:t>
            </a:r>
            <a:r>
              <a:rPr kumimoji="1" lang="en-US" altLang="ja-JP" sz="2000">
                <a:solidFill>
                  <a:schemeClr val="bg1"/>
                </a:solidFill>
                <a:latin typeface="ＭＳ Ｐゴシック"/>
                <a:ea typeface="ＭＳ Ｐゴシック"/>
                <a:cs typeface="ＭＳ Ｐゴシック"/>
              </a:rPr>
              <a:t>HTML5</a:t>
            </a:r>
            <a:r>
              <a:rPr kumimoji="1" lang="ja-JP" altLang="en-US" sz="2000">
                <a:solidFill>
                  <a:schemeClr val="bg1"/>
                </a:solidFill>
                <a:latin typeface="ＭＳ Ｐゴシック"/>
                <a:ea typeface="ＭＳ Ｐゴシック"/>
                <a:cs typeface="ＭＳ Ｐゴシック"/>
              </a:rPr>
              <a:t>をサポートしていた</a:t>
            </a:r>
            <a:endParaRPr kumimoji="1" lang="ja-JP" altLang="en-US" sz="2000" dirty="0">
              <a:solidFill>
                <a:schemeClr val="bg1"/>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A05211EB-C463-4293-9254-49A2B2D509DF}"/>
              </a:ext>
            </a:extLst>
          </p:cNvPr>
          <p:cNvSpPr/>
          <p:nvPr/>
        </p:nvSpPr>
        <p:spPr>
          <a:xfrm>
            <a:off x="457194" y="4705814"/>
            <a:ext cx="3808141" cy="1219718"/>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Windows10</a:t>
            </a:r>
            <a:r>
              <a:rPr kumimoji="1" lang="ja-JP" altLang="en-US" sz="2000">
                <a:solidFill>
                  <a:schemeClr val="bg1"/>
                </a:solidFill>
                <a:latin typeface="ＭＳ Ｐゴシック"/>
                <a:ea typeface="ＭＳ Ｐゴシック"/>
                <a:cs typeface="ＭＳ Ｐゴシック"/>
              </a:rPr>
              <a:t>の</a:t>
            </a:r>
            <a:r>
              <a:rPr kumimoji="1" lang="en-US" altLang="ja-JP" sz="2000">
                <a:solidFill>
                  <a:schemeClr val="bg1"/>
                </a:solidFill>
                <a:latin typeface="ＭＳ Ｐゴシック"/>
                <a:ea typeface="ＭＳ Ｐゴシック"/>
                <a:cs typeface="ＭＳ Ｐゴシック"/>
              </a:rPr>
              <a:t>UX</a:t>
            </a:r>
            <a:r>
              <a:rPr kumimoji="1" lang="ja-JP" altLang="en-US" sz="2000">
                <a:solidFill>
                  <a:schemeClr val="bg1"/>
                </a:solidFill>
                <a:latin typeface="ＭＳ Ｐゴシック"/>
                <a:ea typeface="ＭＳ Ｐゴシック"/>
                <a:cs typeface="ＭＳ Ｐゴシック"/>
              </a:rPr>
              <a:t>の強化</a:t>
            </a:r>
            <a:endParaRPr kumimoji="1" lang="ja-JP" altLang="en-US" sz="2000" dirty="0">
              <a:solidFill>
                <a:schemeClr val="bg1"/>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25392141-9745-4349-B7CA-B6190D25716F}"/>
              </a:ext>
            </a:extLst>
          </p:cNvPr>
          <p:cNvSpPr/>
          <p:nvPr/>
        </p:nvSpPr>
        <p:spPr>
          <a:xfrm>
            <a:off x="4800595" y="3429000"/>
            <a:ext cx="3808141" cy="121971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Mac</a:t>
            </a:r>
            <a:r>
              <a:rPr kumimoji="1" lang="ja-JP" altLang="en-US" sz="2000">
                <a:solidFill>
                  <a:schemeClr val="bg1"/>
                </a:solidFill>
                <a:latin typeface="ＭＳ Ｐゴシック"/>
                <a:ea typeface="ＭＳ Ｐゴシック"/>
                <a:cs typeface="ＭＳ Ｐゴシック"/>
              </a:rPr>
              <a:t>と</a:t>
            </a:r>
            <a:r>
              <a:rPr kumimoji="1" lang="en-US" altLang="ja-JP" sz="2000">
                <a:solidFill>
                  <a:schemeClr val="bg1"/>
                </a:solidFill>
                <a:latin typeface="ＭＳ Ｐゴシック"/>
                <a:ea typeface="ＭＳ Ｐゴシック"/>
                <a:cs typeface="ＭＳ Ｐゴシック"/>
              </a:rPr>
              <a:t>iOS</a:t>
            </a:r>
            <a:r>
              <a:rPr kumimoji="1" lang="ja-JP" altLang="en-US" sz="2000">
                <a:solidFill>
                  <a:schemeClr val="bg1"/>
                </a:solidFill>
                <a:latin typeface="ＭＳ Ｐゴシック"/>
                <a:ea typeface="ＭＳ Ｐゴシック"/>
                <a:cs typeface="ＭＳ Ｐゴシック"/>
              </a:rPr>
              <a:t>のアプリ統合</a:t>
            </a:r>
            <a:endParaRPr kumimoji="1" lang="ja-JP" altLang="en-US" sz="2000" dirty="0">
              <a:solidFill>
                <a:schemeClr val="bg1"/>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077408C1-7225-406B-B595-8B040219DCB6}"/>
              </a:ext>
            </a:extLst>
          </p:cNvPr>
          <p:cNvSpPr/>
          <p:nvPr/>
        </p:nvSpPr>
        <p:spPr>
          <a:xfrm>
            <a:off x="4800595" y="4705815"/>
            <a:ext cx="3808141" cy="1219716"/>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Web</a:t>
            </a:r>
            <a:r>
              <a:rPr kumimoji="1" lang="ja-JP" altLang="en-US" sz="2000">
                <a:solidFill>
                  <a:schemeClr val="bg1"/>
                </a:solidFill>
                <a:latin typeface="ＭＳ Ｐゴシック"/>
                <a:ea typeface="ＭＳ Ｐゴシック"/>
                <a:cs typeface="ＭＳ Ｐゴシック"/>
              </a:rPr>
              <a:t>アプリでも課金モデルを模索</a:t>
            </a:r>
            <a:endParaRPr kumimoji="1" lang="ja-JP" altLang="en-US" sz="2000" dirty="0">
              <a:solidFill>
                <a:schemeClr val="bg1"/>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8715FEE5-95A2-46FE-BFD5-AD481CF4B28E}"/>
              </a:ext>
            </a:extLst>
          </p:cNvPr>
          <p:cNvSpPr/>
          <p:nvPr/>
        </p:nvSpPr>
        <p:spPr>
          <a:xfrm>
            <a:off x="457198" y="1235953"/>
            <a:ext cx="3808141" cy="54034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Microsoft</a:t>
            </a:r>
            <a:endParaRPr kumimoji="1" lang="ja-JP" altLang="en-US" sz="2000" dirty="0">
              <a:solidFill>
                <a:schemeClr val="bg1"/>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1F1B966C-BD16-4708-8F49-323BEA55BD32}"/>
              </a:ext>
            </a:extLst>
          </p:cNvPr>
          <p:cNvSpPr/>
          <p:nvPr/>
        </p:nvSpPr>
        <p:spPr>
          <a:xfrm>
            <a:off x="4800598" y="1235954"/>
            <a:ext cx="3808141" cy="54034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chemeClr val="bg1"/>
                </a:solidFill>
                <a:latin typeface="ＭＳ Ｐゴシック"/>
                <a:ea typeface="ＭＳ Ｐゴシック"/>
                <a:cs typeface="ＭＳ Ｐゴシック"/>
              </a:rPr>
              <a:t>Apple</a:t>
            </a:r>
            <a:endParaRPr kumimoji="1" lang="ja-JP" altLang="en-US" sz="20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12563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1F43C2B-273C-45DC-A055-83FBC18D5FD0}"/>
              </a:ext>
            </a:extLst>
          </p:cNvPr>
          <p:cNvSpPr>
            <a:spLocks noGrp="1"/>
          </p:cNvSpPr>
          <p:nvPr>
            <p:ph type="title"/>
          </p:nvPr>
        </p:nvSpPr>
        <p:spPr/>
        <p:txBody>
          <a:bodyPr/>
          <a:lstStyle/>
          <a:p>
            <a:r>
              <a:rPr kumimoji="1" lang="ja-JP" altLang="en-US"/>
              <a:t>アプリストアのメリット・デメリット</a:t>
            </a:r>
          </a:p>
        </p:txBody>
      </p:sp>
      <p:pic>
        <p:nvPicPr>
          <p:cNvPr id="7" name="図 6">
            <a:extLst>
              <a:ext uri="{FF2B5EF4-FFF2-40B4-BE49-F238E27FC236}">
                <a16:creationId xmlns:a16="http://schemas.microsoft.com/office/drawing/2014/main" id="{4263AC9D-10C3-4167-B81F-C5B8EFE8FFA8}"/>
              </a:ext>
            </a:extLst>
          </p:cNvPr>
          <p:cNvPicPr>
            <a:picLocks noChangeAspect="1"/>
          </p:cNvPicPr>
          <p:nvPr/>
        </p:nvPicPr>
        <p:blipFill>
          <a:blip r:embed="rId2"/>
          <a:stretch>
            <a:fillRect/>
          </a:stretch>
        </p:blipFill>
        <p:spPr>
          <a:xfrm>
            <a:off x="2718458" y="1225387"/>
            <a:ext cx="3707084" cy="1132000"/>
          </a:xfrm>
          <a:prstGeom prst="rect">
            <a:avLst/>
          </a:prstGeom>
        </p:spPr>
      </p:pic>
      <p:sp>
        <p:nvSpPr>
          <p:cNvPr id="8" name="正方形/長方形 7">
            <a:extLst>
              <a:ext uri="{FF2B5EF4-FFF2-40B4-BE49-F238E27FC236}">
                <a16:creationId xmlns:a16="http://schemas.microsoft.com/office/drawing/2014/main" id="{F6450392-86B2-4BC9-BB78-C652A5CB6433}"/>
              </a:ext>
            </a:extLst>
          </p:cNvPr>
          <p:cNvSpPr/>
          <p:nvPr/>
        </p:nvSpPr>
        <p:spPr>
          <a:xfrm>
            <a:off x="457199" y="3780265"/>
            <a:ext cx="3808141" cy="54034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高い収益</a:t>
            </a:r>
            <a:endParaRPr kumimoji="1" lang="ja-JP" altLang="en-US" sz="2000" dirty="0">
              <a:solidFill>
                <a:schemeClr val="bg1"/>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589E492F-807C-4A98-A5B3-894ABF2AC4B5}"/>
              </a:ext>
            </a:extLst>
          </p:cNvPr>
          <p:cNvSpPr/>
          <p:nvPr/>
        </p:nvSpPr>
        <p:spPr>
          <a:xfrm>
            <a:off x="457199" y="4447220"/>
            <a:ext cx="3808141" cy="54034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完全コントロール</a:t>
            </a:r>
            <a:endParaRPr kumimoji="1" lang="ja-JP" altLang="en-US" sz="2000" dirty="0">
              <a:solidFill>
                <a:schemeClr val="bg1"/>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785BA284-0F33-41D9-933D-74E65B0FA675}"/>
              </a:ext>
            </a:extLst>
          </p:cNvPr>
          <p:cNvSpPr/>
          <p:nvPr/>
        </p:nvSpPr>
        <p:spPr>
          <a:xfrm>
            <a:off x="4800599" y="3780266"/>
            <a:ext cx="3808141" cy="5403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手数料を取られる</a:t>
            </a:r>
            <a:endParaRPr kumimoji="1" lang="ja-JP" altLang="en-US" sz="2000" dirty="0">
              <a:solidFill>
                <a:schemeClr val="bg1"/>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1D6AA36F-35F0-4EC2-9D14-3B630DB982A1}"/>
              </a:ext>
            </a:extLst>
          </p:cNvPr>
          <p:cNvSpPr/>
          <p:nvPr/>
        </p:nvSpPr>
        <p:spPr>
          <a:xfrm>
            <a:off x="457198" y="5114175"/>
            <a:ext cx="3808141" cy="5403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ウイルスなどが少ない</a:t>
            </a:r>
            <a:endParaRPr kumimoji="1" lang="ja-JP" altLang="en-US" sz="2000" dirty="0">
              <a:solidFill>
                <a:schemeClr val="bg1"/>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C2354FEB-A34C-4F38-AC96-D187F2A8BE59}"/>
              </a:ext>
            </a:extLst>
          </p:cNvPr>
          <p:cNvSpPr/>
          <p:nvPr/>
        </p:nvSpPr>
        <p:spPr>
          <a:xfrm>
            <a:off x="4800598" y="4447220"/>
            <a:ext cx="3808141" cy="5403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自由度が無い</a:t>
            </a:r>
            <a:endParaRPr kumimoji="1" lang="ja-JP" altLang="en-US" sz="2000" dirty="0">
              <a:solidFill>
                <a:schemeClr val="bg1"/>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7C55A532-A73B-469B-9905-62FD6AF5779B}"/>
              </a:ext>
            </a:extLst>
          </p:cNvPr>
          <p:cNvSpPr/>
          <p:nvPr/>
        </p:nvSpPr>
        <p:spPr>
          <a:xfrm>
            <a:off x="4800599" y="5114176"/>
            <a:ext cx="3808141" cy="5403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審査に時間がかかる</a:t>
            </a:r>
            <a:endParaRPr kumimoji="1" lang="ja-JP" altLang="en-US" sz="2000" dirty="0">
              <a:solidFill>
                <a:schemeClr val="bg1"/>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B5659E95-308E-4417-B35C-E171A2B5153E}"/>
              </a:ext>
            </a:extLst>
          </p:cNvPr>
          <p:cNvSpPr/>
          <p:nvPr/>
        </p:nvSpPr>
        <p:spPr>
          <a:xfrm>
            <a:off x="457200" y="2986695"/>
            <a:ext cx="3808141" cy="54034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メリット</a:t>
            </a:r>
            <a:endParaRPr kumimoji="1" lang="ja-JP" altLang="en-US" sz="2000" dirty="0">
              <a:solidFill>
                <a:schemeClr val="bg1"/>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44638025-BA28-402F-934A-A92232E98DC3}"/>
              </a:ext>
            </a:extLst>
          </p:cNvPr>
          <p:cNvSpPr/>
          <p:nvPr/>
        </p:nvSpPr>
        <p:spPr>
          <a:xfrm>
            <a:off x="4800600" y="2986696"/>
            <a:ext cx="3808141" cy="54034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chemeClr val="bg1"/>
                </a:solidFill>
                <a:latin typeface="ＭＳ Ｐゴシック"/>
                <a:ea typeface="ＭＳ Ｐゴシック"/>
                <a:cs typeface="ＭＳ Ｐゴシック"/>
              </a:rPr>
              <a:t>デメリット</a:t>
            </a:r>
            <a:endParaRPr kumimoji="1" lang="ja-JP" altLang="en-US" sz="20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563823030"/>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7487</TotalTime>
  <Words>1173</Words>
  <Application>Microsoft Macintosh PowerPoint</Application>
  <PresentationFormat>画面に合わせる (4:3)</PresentationFormat>
  <Paragraphs>102</Paragraphs>
  <Slides>13</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HGP創英角ｺﾞｼｯｸUB</vt:lpstr>
      <vt:lpstr>ＭＳ Ｐゴシック</vt:lpstr>
      <vt:lpstr>Meiryo</vt:lpstr>
      <vt:lpstr>Arial</vt:lpstr>
      <vt:lpstr>Calibri</vt:lpstr>
      <vt:lpstr>NC標準テンプレート</vt:lpstr>
      <vt:lpstr>PowerPoint プレゼンテーション</vt:lpstr>
      <vt:lpstr>Webアプリとネイティブアプリ</vt:lpstr>
      <vt:lpstr>Webアプリとネイティブアプリ</vt:lpstr>
      <vt:lpstr>クラウド・コンピューティングの命名 ～ シュミットの発言</vt:lpstr>
      <vt:lpstr>PWA（Progressive Web Apps）</vt:lpstr>
      <vt:lpstr>Webアプリ、PWA、ネイティブアプリの比較</vt:lpstr>
      <vt:lpstr>MS、Appleが相次いでサポートを表明→デファクトへ?</vt:lpstr>
      <vt:lpstr>PWAを巡るMicrosoft、Appleの戦略</vt:lpstr>
      <vt:lpstr>アプリストアのメリット・デメリット</vt:lpstr>
      <vt:lpstr>App Atore後を見据えたAppleの新たな戦略とは?</vt:lpstr>
      <vt:lpstr>PWAの実装事例</vt:lpstr>
      <vt:lpstr>その他のWebアプリ高速化技術</vt:lpstr>
      <vt:lpstr>Flashの終焉</vt:lpstr>
    </vt:vector>
  </TitlesOfParts>
  <Company>NetCommerce</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683</cp:revision>
  <dcterms:created xsi:type="dcterms:W3CDTF">2014-04-30T01:58:06Z</dcterms:created>
  <dcterms:modified xsi:type="dcterms:W3CDTF">2018-02-21T05:43:55Z</dcterms:modified>
</cp:coreProperties>
</file>