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handoutMasterIdLst>
    <p:handoutMasterId r:id="rId59"/>
  </p:handoutMasterIdLst>
  <p:sldIdLst>
    <p:sldId id="1201" r:id="rId2"/>
    <p:sldId id="1286" r:id="rId3"/>
    <p:sldId id="1206" r:id="rId4"/>
    <p:sldId id="1327" r:id="rId5"/>
    <p:sldId id="1335" r:id="rId6"/>
    <p:sldId id="1336" r:id="rId7"/>
    <p:sldId id="1328" r:id="rId8"/>
    <p:sldId id="1325" r:id="rId9"/>
    <p:sldId id="1299" r:id="rId10"/>
    <p:sldId id="1329" r:id="rId11"/>
    <p:sldId id="1309" r:id="rId12"/>
    <p:sldId id="1219" r:id="rId13"/>
    <p:sldId id="1315" r:id="rId14"/>
    <p:sldId id="1301" r:id="rId15"/>
    <p:sldId id="1297" r:id="rId16"/>
    <p:sldId id="1278" r:id="rId17"/>
    <p:sldId id="1280" r:id="rId18"/>
    <p:sldId id="1330" r:id="rId19"/>
    <p:sldId id="1305" r:id="rId20"/>
    <p:sldId id="1306" r:id="rId21"/>
    <p:sldId id="1303" r:id="rId22"/>
    <p:sldId id="1217" r:id="rId23"/>
    <p:sldId id="1218" r:id="rId24"/>
    <p:sldId id="1221" r:id="rId25"/>
    <p:sldId id="1223" r:id="rId26"/>
    <p:sldId id="1229" r:id="rId27"/>
    <p:sldId id="1323" r:id="rId28"/>
    <p:sldId id="1316" r:id="rId29"/>
    <p:sldId id="1311" r:id="rId30"/>
    <p:sldId id="1312" r:id="rId31"/>
    <p:sldId id="1331" r:id="rId32"/>
    <p:sldId id="1284" r:id="rId33"/>
    <p:sldId id="1224" r:id="rId34"/>
    <p:sldId id="1222" r:id="rId35"/>
    <p:sldId id="1238" r:id="rId36"/>
    <p:sldId id="1242" r:id="rId37"/>
    <p:sldId id="1338" r:id="rId38"/>
    <p:sldId id="1337" r:id="rId39"/>
    <p:sldId id="1318" r:id="rId40"/>
    <p:sldId id="1317" r:id="rId41"/>
    <p:sldId id="1304" r:id="rId42"/>
    <p:sldId id="1245" r:id="rId43"/>
    <p:sldId id="1249" r:id="rId44"/>
    <p:sldId id="1250" r:id="rId45"/>
    <p:sldId id="1252" r:id="rId46"/>
    <p:sldId id="1257" r:id="rId47"/>
    <p:sldId id="1234" r:id="rId48"/>
    <p:sldId id="1258" r:id="rId49"/>
    <p:sldId id="1332" r:id="rId50"/>
    <p:sldId id="1334" r:id="rId51"/>
    <p:sldId id="1333" r:id="rId52"/>
    <p:sldId id="1266" r:id="rId53"/>
    <p:sldId id="1267" r:id="rId54"/>
    <p:sldId id="1291" r:id="rId55"/>
    <p:sldId id="1310" r:id="rId56"/>
    <p:sldId id="715" r:id="rId5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9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66"/>
    <a:srgbClr val="FFFBD2"/>
    <a:srgbClr val="0432FF"/>
    <a:srgbClr val="000000"/>
    <a:srgbClr val="009051"/>
    <a:srgbClr val="80FF00"/>
    <a:srgbClr val="66FFCC"/>
    <a:srgbClr val="66CC00"/>
    <a:srgbClr val="FF6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69"/>
    <p:restoredTop sz="90605" autoAdjust="0"/>
  </p:normalViewPr>
  <p:slideViewPr>
    <p:cSldViewPr snapToObjects="1" showGuides="1">
      <p:cViewPr varScale="1">
        <p:scale>
          <a:sx n="93" d="100"/>
          <a:sy n="93" d="100"/>
        </p:scale>
        <p:origin x="1360" y="200"/>
      </p:cViewPr>
      <p:guideLst>
        <p:guide orient="horz" pos="3793"/>
        <p:guide pos="2880"/>
      </p:guideLst>
    </p:cSldViewPr>
  </p:slideViewPr>
  <p:notesTextViewPr>
    <p:cViewPr>
      <p:scale>
        <a:sx n="100" d="100"/>
        <a:sy n="100" d="100"/>
      </p:scale>
      <p:origin x="0" y="0"/>
    </p:cViewPr>
  </p:notesTextViewPr>
  <p:sorterViewPr>
    <p:cViewPr>
      <p:scale>
        <a:sx n="158" d="100"/>
        <a:sy n="158"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2018/3/14</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2018/3/14</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ja.wikipedia.org/wiki/%E3%83%80%E3%83%BC%E3%83%88%E3%83%9E%E3%82%B9%E4%BC%9A%E8%AD%B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a:t>
            </a:fld>
            <a:endParaRPr kumimoji="1" lang="ja-JP" altLang="en-US"/>
          </a:p>
        </p:txBody>
      </p:sp>
    </p:spTree>
    <p:extLst>
      <p:ext uri="{BB962C8B-B14F-4D97-AF65-F5344CB8AC3E}">
        <p14:creationId xmlns:p14="http://schemas.microsoft.com/office/powerpoint/2010/main" val="971216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a:solidFill>
                  <a:schemeClr val="tx1"/>
                </a:solidFill>
                <a:effectLst/>
                <a:latin typeface="+mn-lt"/>
                <a:ea typeface="+mn-ea"/>
                <a:cs typeface="+mn-cs"/>
              </a:rPr>
              <a:t>Amazon</a:t>
            </a:r>
            <a:r>
              <a:rPr kumimoji="1" lang="ja-JP" altLang="en-US" sz="1200" b="0" i="0" kern="1200" dirty="0">
                <a:solidFill>
                  <a:schemeClr val="tx1"/>
                </a:solidFill>
                <a:effectLst/>
                <a:latin typeface="+mn-lt"/>
                <a:ea typeface="+mn-ea"/>
                <a:cs typeface="+mn-cs"/>
              </a:rPr>
              <a:t>が「</a:t>
            </a:r>
            <a:r>
              <a:rPr kumimoji="1" lang="en-US" altLang="ja-JP" sz="1200" b="0" i="0" kern="1200" dirty="0">
                <a:solidFill>
                  <a:schemeClr val="tx1"/>
                </a:solidFill>
                <a:effectLst/>
                <a:latin typeface="+mn-lt"/>
                <a:ea typeface="+mn-ea"/>
                <a:cs typeface="+mn-cs"/>
              </a:rPr>
              <a:t>Echo</a:t>
            </a:r>
            <a:r>
              <a:rPr kumimoji="1" lang="ja-JP" altLang="en-US" sz="1200" b="0" i="0" kern="1200" dirty="0">
                <a:solidFill>
                  <a:schemeClr val="tx1"/>
                </a:solidFill>
                <a:effectLst/>
                <a:latin typeface="+mn-lt"/>
                <a:ea typeface="+mn-ea"/>
                <a:cs typeface="+mn-cs"/>
              </a:rPr>
              <a:t>」というネット接続機能付きスピーカー端末を米国で発売しています。</a:t>
            </a:r>
            <a:r>
              <a:rPr kumimoji="1" lang="en-US" altLang="ja-JP" sz="1200" b="0" i="0" kern="1200" dirty="0">
                <a:solidFill>
                  <a:schemeClr val="tx1"/>
                </a:solidFill>
                <a:effectLst/>
                <a:latin typeface="+mn-lt"/>
                <a:ea typeface="+mn-ea"/>
                <a:cs typeface="+mn-cs"/>
              </a:rPr>
              <a:t>2014</a:t>
            </a:r>
            <a:r>
              <a:rPr kumimoji="1" lang="ja-JP" altLang="en-US" sz="1200" b="0" i="0" kern="1200" dirty="0">
                <a:solidFill>
                  <a:schemeClr val="tx1"/>
                </a:solidFill>
                <a:effectLst/>
                <a:latin typeface="+mn-lt"/>
                <a:ea typeface="+mn-ea"/>
                <a:cs typeface="+mn-cs"/>
              </a:rPr>
              <a:t>年の発売以来、数百万台も販売するベストセラー商品になっています。</a:t>
            </a:r>
          </a:p>
          <a:p>
            <a:r>
              <a:rPr kumimoji="1" lang="en-US" altLang="ja-JP" sz="1200" b="0" i="0" kern="1200" dirty="0">
                <a:solidFill>
                  <a:schemeClr val="tx1"/>
                </a:solidFill>
                <a:effectLst/>
                <a:latin typeface="+mn-lt"/>
                <a:ea typeface="+mn-ea"/>
                <a:cs typeface="+mn-cs"/>
              </a:rPr>
              <a:t>Echo</a:t>
            </a:r>
            <a:r>
              <a:rPr kumimoji="1" lang="ja-JP" altLang="en-US" sz="1200" b="0" i="0" kern="1200" dirty="0">
                <a:solidFill>
                  <a:schemeClr val="tx1"/>
                </a:solidFill>
                <a:effectLst/>
                <a:latin typeface="+mn-lt"/>
                <a:ea typeface="+mn-ea"/>
                <a:cs typeface="+mn-cs"/>
              </a:rPr>
              <a:t>には「</a:t>
            </a:r>
            <a:r>
              <a:rPr kumimoji="1" lang="en-US" altLang="ja-JP" sz="1200" b="0" i="0" kern="1200" dirty="0">
                <a:solidFill>
                  <a:schemeClr val="tx1"/>
                </a:solidFill>
                <a:effectLst/>
                <a:latin typeface="+mn-lt"/>
                <a:ea typeface="+mn-ea"/>
                <a:cs typeface="+mn-cs"/>
              </a:rPr>
              <a:t>Alexa</a:t>
            </a:r>
            <a:r>
              <a:rPr kumimoji="1" lang="ja-JP" altLang="en-US" sz="1200" b="0" i="0" kern="1200" dirty="0">
                <a:solidFill>
                  <a:schemeClr val="tx1"/>
                </a:solidFill>
                <a:effectLst/>
                <a:latin typeface="+mn-lt"/>
                <a:ea typeface="+mn-ea"/>
                <a:cs typeface="+mn-cs"/>
              </a:rPr>
              <a:t>」という音声認識システムが搭載され、話しかけると音声を認識し、指示された仕事をこなしてくれます。例えば、「（商品名）を</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つ注文して」といえば、</a:t>
            </a:r>
            <a:r>
              <a:rPr kumimoji="1" lang="en-US" altLang="ja-JP" sz="1200" b="0" i="0" kern="1200" dirty="0">
                <a:solidFill>
                  <a:schemeClr val="tx1"/>
                </a:solidFill>
                <a:effectLst/>
                <a:latin typeface="+mn-lt"/>
                <a:ea typeface="+mn-ea"/>
                <a:cs typeface="+mn-cs"/>
              </a:rPr>
              <a:t>Amazon</a:t>
            </a:r>
            <a:r>
              <a:rPr kumimoji="1" lang="ja-JP" altLang="en-US" sz="1200" b="0" i="0" kern="1200" dirty="0">
                <a:solidFill>
                  <a:schemeClr val="tx1"/>
                </a:solidFill>
                <a:effectLst/>
                <a:latin typeface="+mn-lt"/>
                <a:ea typeface="+mn-ea"/>
                <a:cs typeface="+mn-cs"/>
              </a:rPr>
              <a:t>のショッピング・サイトに注文ができてしまいます。「照明を消して」や「エアコンの温度を</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度上げて」と話しかければ照明や空調を制御してくれます。「ガレージから車を出しておいて」と話しかけると、ガレージの扉が開いて自動運転車が出てくるデモも公開しています。</a:t>
            </a:r>
          </a:p>
          <a:p>
            <a:r>
              <a:rPr kumimoji="1" lang="ja-JP" altLang="en-US" sz="1200" b="0" i="0" kern="1200" dirty="0">
                <a:solidFill>
                  <a:schemeClr val="tx1"/>
                </a:solidFill>
                <a:effectLst/>
                <a:latin typeface="+mn-lt"/>
                <a:ea typeface="+mn-ea"/>
                <a:cs typeface="+mn-cs"/>
              </a:rPr>
              <a:t>さらに、外部サービスとも連携し、例えば、「銀行の残高を教えて」といえば、自分の銀行口座を調べて答えてくれます。また配車サービスにつなぎ、「午後三時に車を呼んで」というだけで自動車の手配をしてくれます。「ピザの注文」や「音楽配信サービスの音楽再生」、「ホテルの予約」など、様々なサービスとの連携も実現しています。</a:t>
            </a:r>
          </a:p>
          <a:p>
            <a:r>
              <a:rPr kumimoji="1" lang="en-US" altLang="ja-JP" sz="1200" b="0" i="0" kern="1200" dirty="0">
                <a:solidFill>
                  <a:schemeClr val="tx1"/>
                </a:solidFill>
                <a:effectLst/>
                <a:latin typeface="+mn-lt"/>
                <a:ea typeface="+mn-ea"/>
                <a:cs typeface="+mn-cs"/>
              </a:rPr>
              <a:t>Amazon</a:t>
            </a:r>
            <a:r>
              <a:rPr kumimoji="1" lang="ja-JP" altLang="en-US" sz="1200" b="0" i="0" kern="1200" dirty="0">
                <a:solidFill>
                  <a:schemeClr val="tx1"/>
                </a:solidFill>
                <a:effectLst/>
                <a:latin typeface="+mn-lt"/>
                <a:ea typeface="+mn-ea"/>
                <a:cs typeface="+mn-cs"/>
              </a:rPr>
              <a:t>はこの</a:t>
            </a:r>
            <a:r>
              <a:rPr kumimoji="1" lang="en-US" altLang="ja-JP" sz="1200" b="0" i="0" kern="1200" dirty="0">
                <a:solidFill>
                  <a:schemeClr val="tx1"/>
                </a:solidFill>
                <a:effectLst/>
                <a:latin typeface="+mn-lt"/>
                <a:ea typeface="+mn-ea"/>
                <a:cs typeface="+mn-cs"/>
              </a:rPr>
              <a:t>Alexa</a:t>
            </a:r>
            <a:r>
              <a:rPr kumimoji="1" lang="ja-JP" altLang="en-US" sz="1200" b="0" i="0" kern="1200" dirty="0">
                <a:solidFill>
                  <a:schemeClr val="tx1"/>
                </a:solidFill>
                <a:effectLst/>
                <a:latin typeface="+mn-lt"/>
                <a:ea typeface="+mn-ea"/>
                <a:cs typeface="+mn-cs"/>
              </a:rPr>
              <a:t>と連係させるためのプログラム「</a:t>
            </a:r>
            <a:r>
              <a:rPr kumimoji="1" lang="en-US" altLang="ja-JP" sz="1200" b="0" i="0" kern="1200" dirty="0">
                <a:solidFill>
                  <a:schemeClr val="tx1"/>
                </a:solidFill>
                <a:effectLst/>
                <a:latin typeface="+mn-lt"/>
                <a:ea typeface="+mn-ea"/>
                <a:cs typeface="+mn-cs"/>
              </a:rPr>
              <a:t>Skill</a:t>
            </a:r>
            <a:r>
              <a:rPr kumimoji="1" lang="ja-JP" altLang="en-US" sz="1200" b="0" i="0" kern="1200" dirty="0">
                <a:solidFill>
                  <a:schemeClr val="tx1"/>
                </a:solidFill>
                <a:effectLst/>
                <a:latin typeface="+mn-lt"/>
                <a:ea typeface="+mn-ea"/>
                <a:cs typeface="+mn-cs"/>
              </a:rPr>
              <a:t>」開発するためのツール・セットを公開し、連携サービスの拡充を図っており、その数は既に数千種類に達しています。</a:t>
            </a:r>
          </a:p>
          <a:p>
            <a:r>
              <a:rPr kumimoji="1" lang="en-US" altLang="ja-JP" sz="1200" b="0" i="0" kern="1200" dirty="0">
                <a:solidFill>
                  <a:schemeClr val="tx1"/>
                </a:solidFill>
                <a:effectLst/>
                <a:latin typeface="+mn-lt"/>
                <a:ea typeface="+mn-ea"/>
                <a:cs typeface="+mn-cs"/>
              </a:rPr>
              <a:t>Alexa</a:t>
            </a:r>
            <a:r>
              <a:rPr kumimoji="1" lang="ja-JP" altLang="en-US" sz="1200" b="0" i="0" kern="1200" dirty="0">
                <a:solidFill>
                  <a:schemeClr val="tx1"/>
                </a:solidFill>
                <a:effectLst/>
                <a:latin typeface="+mn-lt"/>
                <a:ea typeface="+mn-ea"/>
                <a:cs typeface="+mn-cs"/>
              </a:rPr>
              <a:t>を使えば自然な対話で操作ができるようになり、キーボードや画面タッチなどの煩わしい操作は必要ありません。その結果、誰もが気楽にいつでも、</a:t>
            </a:r>
            <a:r>
              <a:rPr kumimoji="1" lang="en-US" altLang="ja-JP" sz="1200" b="0" i="0" kern="1200" dirty="0">
                <a:solidFill>
                  <a:schemeClr val="tx1"/>
                </a:solidFill>
                <a:effectLst/>
                <a:latin typeface="+mn-lt"/>
                <a:ea typeface="+mn-ea"/>
                <a:cs typeface="+mn-cs"/>
              </a:rPr>
              <a:t>Alexa</a:t>
            </a:r>
            <a:r>
              <a:rPr kumimoji="1" lang="ja-JP" altLang="en-US" sz="1200" b="0" i="0" kern="1200" dirty="0">
                <a:solidFill>
                  <a:schemeClr val="tx1"/>
                </a:solidFill>
                <a:effectLst/>
                <a:latin typeface="+mn-lt"/>
                <a:ea typeface="+mn-ea"/>
                <a:cs typeface="+mn-cs"/>
              </a:rPr>
              <a:t>で機械の操作やインターネット・サービスを使えるようになります。そうなれば、高齢者や子どもなども含め、誰もが機械やサービスを使えるようになり、利用者の裾野が広がってゆきます。こんな</a:t>
            </a:r>
            <a:r>
              <a:rPr kumimoji="1" lang="en-US" altLang="ja-JP" sz="1200" b="0" i="0" kern="1200" dirty="0">
                <a:solidFill>
                  <a:schemeClr val="tx1"/>
                </a:solidFill>
                <a:effectLst/>
                <a:latin typeface="+mn-lt"/>
                <a:ea typeface="+mn-ea"/>
                <a:cs typeface="+mn-cs"/>
              </a:rPr>
              <a:t>Alexa</a:t>
            </a:r>
            <a:r>
              <a:rPr kumimoji="1" lang="ja-JP" altLang="en-US" sz="1200" b="0" i="0" kern="1200" dirty="0">
                <a:solidFill>
                  <a:schemeClr val="tx1"/>
                </a:solidFill>
                <a:effectLst/>
                <a:latin typeface="+mn-lt"/>
                <a:ea typeface="+mn-ea"/>
                <a:cs typeface="+mn-cs"/>
              </a:rPr>
              <a:t>を使って</a:t>
            </a:r>
            <a:r>
              <a:rPr kumimoji="1" lang="en-US" altLang="ja-JP" sz="1200" b="0" i="0" kern="1200" dirty="0">
                <a:solidFill>
                  <a:schemeClr val="tx1"/>
                </a:solidFill>
                <a:effectLst/>
                <a:latin typeface="+mn-lt"/>
                <a:ea typeface="+mn-ea"/>
                <a:cs typeface="+mn-cs"/>
              </a:rPr>
              <a:t>Amazon</a:t>
            </a:r>
            <a:r>
              <a:rPr kumimoji="1" lang="ja-JP" altLang="en-US" sz="1200" b="0" i="0" kern="1200" dirty="0">
                <a:solidFill>
                  <a:schemeClr val="tx1"/>
                </a:solidFill>
                <a:effectLst/>
                <a:latin typeface="+mn-lt"/>
                <a:ea typeface="+mn-ea"/>
                <a:cs typeface="+mn-cs"/>
              </a:rPr>
              <a:t>は「生活サービス</a:t>
            </a:r>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」の地位を手中に収めようとしているのです。</a:t>
            </a:r>
          </a:p>
          <a:p>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とは、難しい機械やソフトウェアの操作を使いやすいインターフェイスで覆い隠し、アプリケーションを実行させるはためのプラットフォームです。</a:t>
            </a:r>
            <a:r>
              <a:rPr kumimoji="1" lang="en-US" altLang="ja-JP" sz="1200" b="0" i="0" kern="1200" dirty="0">
                <a:solidFill>
                  <a:schemeClr val="tx1"/>
                </a:solidFill>
                <a:effectLst/>
                <a:latin typeface="+mn-lt"/>
                <a:ea typeface="+mn-ea"/>
                <a:cs typeface="+mn-cs"/>
              </a:rPr>
              <a:t>Alexa</a:t>
            </a:r>
            <a:r>
              <a:rPr kumimoji="1" lang="ja-JP" altLang="en-US" sz="1200" b="0" i="0" kern="1200" dirty="0">
                <a:solidFill>
                  <a:schemeClr val="tx1"/>
                </a:solidFill>
                <a:effectLst/>
                <a:latin typeface="+mn-lt"/>
                <a:ea typeface="+mn-ea"/>
                <a:cs typeface="+mn-cs"/>
              </a:rPr>
              <a:t>は日常生活に必要な様々な機械やサービスを利用するための面倒な操作を音声という使いやすいインターフェイスで覆い隠し、それらを利用するためのプラットフォームになろうとしているのです。</a:t>
            </a:r>
          </a:p>
          <a:p>
            <a:r>
              <a:rPr kumimoji="1" lang="en-US" altLang="ja-JP" sz="1200" b="0" i="0" kern="1200" dirty="0">
                <a:solidFill>
                  <a:schemeClr val="tx1"/>
                </a:solidFill>
                <a:effectLst/>
                <a:latin typeface="+mn-lt"/>
                <a:ea typeface="+mn-ea"/>
                <a:cs typeface="+mn-cs"/>
              </a:rPr>
              <a:t>Windows</a:t>
            </a:r>
            <a:r>
              <a:rPr kumimoji="1" lang="ja-JP" altLang="en-US" sz="1200" b="0" i="0" kern="1200" dirty="0">
                <a:solidFill>
                  <a:schemeClr val="tx1"/>
                </a:solidFill>
                <a:effectLst/>
                <a:latin typeface="+mn-lt"/>
                <a:ea typeface="+mn-ea"/>
                <a:cs typeface="+mn-cs"/>
              </a:rPr>
              <a:t>がコンピュータ</a:t>
            </a:r>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の覇権を握ったように、</a:t>
            </a:r>
            <a:r>
              <a:rPr kumimoji="1" lang="en-US" altLang="ja-JP" sz="1200" b="0" i="0" kern="1200" dirty="0">
                <a:solidFill>
                  <a:schemeClr val="tx1"/>
                </a:solidFill>
                <a:effectLst/>
                <a:latin typeface="+mn-lt"/>
                <a:ea typeface="+mn-ea"/>
                <a:cs typeface="+mn-cs"/>
              </a:rPr>
              <a:t>Amazon</a:t>
            </a:r>
            <a:r>
              <a:rPr kumimoji="1" lang="ja-JP" altLang="en-US" sz="1200" b="0" i="0" kern="1200" dirty="0">
                <a:solidFill>
                  <a:schemeClr val="tx1"/>
                </a:solidFill>
                <a:effectLst/>
                <a:latin typeface="+mn-lt"/>
                <a:ea typeface="+mn-ea"/>
                <a:cs typeface="+mn-cs"/>
              </a:rPr>
              <a:t>は「生活サービス</a:t>
            </a:r>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」で覇権を握ることで、自らのビジネスを有利に展開しようというわけです。同様のアプローチを</a:t>
            </a:r>
            <a:r>
              <a:rPr kumimoji="1" lang="en-US" altLang="ja-JP" sz="1200" b="0" i="0" kern="1200" dirty="0">
                <a:solidFill>
                  <a:schemeClr val="tx1"/>
                </a:solidFill>
                <a:effectLst/>
                <a:latin typeface="+mn-lt"/>
                <a:ea typeface="+mn-ea"/>
                <a:cs typeface="+mn-cs"/>
              </a:rPr>
              <a:t>Google</a:t>
            </a:r>
            <a:r>
              <a:rPr kumimoji="1" lang="ja-JP" altLang="en-US" sz="1200" b="0" i="0" kern="1200" dirty="0">
                <a:solidFill>
                  <a:schemeClr val="tx1"/>
                </a:solidFill>
                <a:effectLst/>
                <a:latin typeface="+mn-lt"/>
                <a:ea typeface="+mn-ea"/>
                <a:cs typeface="+mn-cs"/>
              </a:rPr>
              <a:t>が</a:t>
            </a:r>
            <a:r>
              <a:rPr kumimoji="1" lang="en-US" altLang="ja-JP" sz="1200" b="0" i="0" kern="1200" dirty="0">
                <a:solidFill>
                  <a:schemeClr val="tx1"/>
                </a:solidFill>
                <a:effectLst/>
                <a:latin typeface="+mn-lt"/>
                <a:ea typeface="+mn-ea"/>
                <a:cs typeface="+mn-cs"/>
              </a:rPr>
              <a:t>Google Home</a:t>
            </a:r>
            <a:r>
              <a:rPr kumimoji="1" lang="ja-JP" altLang="en-US" sz="1200" b="0" i="0" kern="1200" dirty="0">
                <a:solidFill>
                  <a:schemeClr val="tx1"/>
                </a:solidFill>
                <a:effectLst/>
                <a:latin typeface="+mn-lt"/>
                <a:ea typeface="+mn-ea"/>
                <a:cs typeface="+mn-cs"/>
              </a:rPr>
              <a:t>でおこなっており、両者の覇権争いの行方に注目が集まっています。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259493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ドアノブに手をかけるとウェアラブルとの通信でロックが解除される。寒い冬の夜、帰宅時間にあわせて室温は自分好みになっていた。ドアを開けると明かりが灯り、お気に入りの曲が流れ始める。風呂も適温だ。」</a:t>
            </a:r>
          </a:p>
          <a:p>
            <a:r>
              <a:rPr kumimoji="1" lang="ja-JP" altLang="ja-JP" sz="1200" kern="1200" dirty="0">
                <a:solidFill>
                  <a:schemeClr val="tx1"/>
                </a:solidFill>
                <a:effectLst/>
                <a:latin typeface="+mn-lt"/>
                <a:ea typeface="+mn-ea"/>
                <a:cs typeface="+mn-cs"/>
              </a:rPr>
              <a:t>「帰宅時間は、スマートフォンの</a:t>
            </a:r>
            <a:r>
              <a:rPr kumimoji="1" lang="en-US" altLang="ja-JP" sz="1200" kern="1200" dirty="0">
                <a:solidFill>
                  <a:schemeClr val="tx1"/>
                </a:solidFill>
                <a:effectLst/>
                <a:latin typeface="+mn-lt"/>
                <a:ea typeface="+mn-ea"/>
                <a:cs typeface="+mn-cs"/>
              </a:rPr>
              <a:t>GPS</a:t>
            </a:r>
            <a:r>
              <a:rPr kumimoji="1" lang="ja-JP" altLang="ja-JP" sz="1200" kern="1200" dirty="0">
                <a:solidFill>
                  <a:schemeClr val="tx1"/>
                </a:solidFill>
                <a:effectLst/>
                <a:latin typeface="+mn-lt"/>
                <a:ea typeface="+mn-ea"/>
                <a:cs typeface="+mn-cs"/>
              </a:rPr>
              <a:t>や電車の運行情報などから予測されていた。お好みの室温や帰宅したらすぐ風呂に入ることなどは、室温を調整するサーモスタットや給湯器がいつの間にか覚えてしまった。」</a:t>
            </a:r>
          </a:p>
          <a:p>
            <a:r>
              <a:rPr kumimoji="1" lang="ja-JP" altLang="ja-JP" sz="1200" kern="1200" dirty="0">
                <a:solidFill>
                  <a:schemeClr val="tx1"/>
                </a:solidFill>
                <a:effectLst/>
                <a:latin typeface="+mn-lt"/>
                <a:ea typeface="+mn-ea"/>
                <a:cs typeface="+mn-cs"/>
              </a:rPr>
              <a:t>「一息ついて、テレビをつけると、自分の好みに合った番組が録画されていて、そのリストが表示される。さあ、どの番組から見ることにしようか・・・」</a:t>
            </a:r>
          </a:p>
          <a:p>
            <a:r>
              <a:rPr kumimoji="1" lang="ja-JP" altLang="ja-JP" sz="1200" kern="1200" dirty="0">
                <a:solidFill>
                  <a:schemeClr val="tx1"/>
                </a:solidFill>
                <a:effectLst/>
                <a:latin typeface="+mn-lt"/>
                <a:ea typeface="+mn-ea"/>
                <a:cs typeface="+mn-cs"/>
              </a:rPr>
              <a:t>コンテキスト・テクノロジーが実現しようとしている未来です。コンテキストとは、「文脈」、「背景」、「脈絡」を意味し、コンピュータがユーザーの事情や背景を知り、必要とするサービスや情報を的確に予測したり、判断したりできるようになるでしょう。</a:t>
            </a:r>
          </a:p>
          <a:p>
            <a:r>
              <a:rPr kumimoji="1" lang="ja-JP" altLang="ja-JP" sz="1200" kern="1200" dirty="0">
                <a:solidFill>
                  <a:schemeClr val="tx1"/>
                </a:solidFill>
                <a:effectLst/>
                <a:latin typeface="+mn-lt"/>
                <a:ea typeface="+mn-ea"/>
                <a:cs typeface="+mn-cs"/>
              </a:rPr>
              <a:t>この動きは、ウェアラブルや</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の普及で加速するでしょう。コンピュータはもはや受け身の機械ではなく、個人を識別し、その人が無意識に望んでいるものさえも予測し、手助けするアシスタントになろうとしています。</a:t>
            </a:r>
          </a:p>
          <a:p>
            <a:r>
              <a:rPr kumimoji="1" lang="ja-JP" altLang="ja-JP" sz="1200" kern="1200" dirty="0">
                <a:solidFill>
                  <a:schemeClr val="tx1"/>
                </a:solidFill>
                <a:effectLst/>
                <a:latin typeface="+mn-lt"/>
                <a:ea typeface="+mn-ea"/>
                <a:cs typeface="+mn-cs"/>
              </a:rPr>
              <a:t>一方で、メールで打ち合わせ日程のやり取りをしていた相手が、予定を早めて前日のフライトでこちらに到着することまで、コンピュータが気を利かせてくれたとしたらどうでしょうか。先方にとっては、他人には、知られたくない、お忍びでの予定かもしれません。</a:t>
            </a:r>
          </a:p>
          <a:p>
            <a:r>
              <a:rPr kumimoji="1" lang="ja-JP" altLang="ja-JP" sz="1200" kern="1200" dirty="0">
                <a:solidFill>
                  <a:schemeClr val="tx1"/>
                </a:solidFill>
                <a:effectLst/>
                <a:latin typeface="+mn-lt"/>
                <a:ea typeface="+mn-ea"/>
                <a:cs typeface="+mn-cs"/>
              </a:rPr>
              <a:t>コンテキスト・テクノロジーは、生活を便利にし、快適にしてくれそうです。しかし、その一方で、余計なお世話になるかもしれません。</a:t>
            </a:r>
          </a:p>
          <a:p>
            <a:r>
              <a:rPr kumimoji="1" lang="ja-JP" altLang="ja-JP" sz="1200" kern="1200">
                <a:solidFill>
                  <a:schemeClr val="tx1"/>
                </a:solidFill>
                <a:effectLst/>
                <a:latin typeface="+mn-lt"/>
                <a:ea typeface="+mn-ea"/>
                <a:cs typeface="+mn-cs"/>
              </a:rPr>
              <a:t>プライバシーをどこまで提供するかは、悩ましいことです。沈黙する権利、情報を削除する権利などが正しく行使され、自らの意志でプライバシーを管理できる社会的コンセンサスやリテラシーが求められるように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124856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（ボット）」</a:t>
            </a:r>
          </a:p>
          <a:p>
            <a:r>
              <a:rPr kumimoji="1" lang="ja-JP" altLang="ja-JP" sz="1200" kern="1200" dirty="0">
                <a:solidFill>
                  <a:schemeClr val="tx1"/>
                </a:solidFill>
                <a:effectLst/>
                <a:latin typeface="+mn-lt"/>
                <a:ea typeface="+mn-ea"/>
                <a:cs typeface="+mn-cs"/>
              </a:rPr>
              <a:t>「来週の金曜日のお昼頃に福岡に到着できる羽田からの航空券を予約して。」</a:t>
            </a:r>
          </a:p>
          <a:p>
            <a:r>
              <a:rPr kumimoji="1" lang="ja-JP" altLang="ja-JP" sz="1200" kern="1200" dirty="0">
                <a:solidFill>
                  <a:schemeClr val="tx1"/>
                </a:solidFill>
                <a:effectLst/>
                <a:latin typeface="+mn-lt"/>
                <a:ea typeface="+mn-ea"/>
                <a:cs typeface="+mn-cs"/>
              </a:rPr>
              <a:t>「来週の金曜日というと、〇月〇日のことですね。ご希望の航空会社はありますか？」</a:t>
            </a:r>
          </a:p>
          <a:p>
            <a:r>
              <a:rPr kumimoji="1" lang="ja-JP" altLang="ja-JP" sz="1200" kern="1200" dirty="0">
                <a:solidFill>
                  <a:schemeClr val="tx1"/>
                </a:solidFill>
                <a:effectLst/>
                <a:latin typeface="+mn-lt"/>
                <a:ea typeface="+mn-ea"/>
                <a:cs typeface="+mn-cs"/>
              </a:rPr>
              <a:t>「できればいつも使っているところで予約してみてくれないか。もし空いていなければ、他でも構わないよ。」</a:t>
            </a:r>
          </a:p>
          <a:p>
            <a:r>
              <a:rPr kumimoji="1" lang="ja-JP" altLang="ja-JP" sz="1200" kern="1200" dirty="0">
                <a:solidFill>
                  <a:schemeClr val="tx1"/>
                </a:solidFill>
                <a:effectLst/>
                <a:latin typeface="+mn-lt"/>
                <a:ea typeface="+mn-ea"/>
                <a:cs typeface="+mn-cs"/>
              </a:rPr>
              <a:t>「以下のフライトでは如何でしょうか？」</a:t>
            </a:r>
          </a:p>
          <a:p>
            <a:r>
              <a:rPr kumimoji="1" lang="ja-JP" altLang="ja-JP" sz="1200" kern="1200" dirty="0">
                <a:solidFill>
                  <a:schemeClr val="tx1"/>
                </a:solidFill>
                <a:effectLst/>
                <a:latin typeface="+mn-lt"/>
                <a:ea typeface="+mn-ea"/>
                <a:cs typeface="+mn-cs"/>
              </a:rPr>
              <a:t>【予約可能なフライト一覧を示す】</a:t>
            </a:r>
          </a:p>
          <a:p>
            <a:r>
              <a:rPr kumimoji="1" lang="ja-JP" altLang="ja-JP" sz="1200" kern="1200" dirty="0">
                <a:solidFill>
                  <a:schemeClr val="tx1"/>
                </a:solidFill>
                <a:effectLst/>
                <a:latin typeface="+mn-lt"/>
                <a:ea typeface="+mn-ea"/>
                <a:cs typeface="+mn-cs"/>
              </a:rPr>
              <a:t>「それじゃあ、</a:t>
            </a:r>
            <a:r>
              <a:rPr kumimoji="1" lang="en-US" altLang="ja-JP" sz="1200" kern="1200" dirty="0">
                <a:solidFill>
                  <a:schemeClr val="tx1"/>
                </a:solidFill>
                <a:effectLst/>
                <a:latin typeface="+mn-lt"/>
                <a:ea typeface="+mn-ea"/>
                <a:cs typeface="+mn-cs"/>
              </a:rPr>
              <a:t>XXX123</a:t>
            </a:r>
            <a:r>
              <a:rPr kumimoji="1" lang="ja-JP" altLang="ja-JP" sz="1200" kern="1200" dirty="0">
                <a:solidFill>
                  <a:schemeClr val="tx1"/>
                </a:solidFill>
                <a:effectLst/>
                <a:latin typeface="+mn-lt"/>
                <a:ea typeface="+mn-ea"/>
                <a:cs typeface="+mn-cs"/>
              </a:rPr>
              <a:t>便を予約して。」</a:t>
            </a:r>
          </a:p>
          <a:p>
            <a:r>
              <a:rPr kumimoji="1" lang="ja-JP" altLang="ja-JP" sz="1200" kern="1200" dirty="0">
                <a:solidFill>
                  <a:schemeClr val="tx1"/>
                </a:solidFill>
                <a:effectLst/>
                <a:latin typeface="+mn-lt"/>
                <a:ea typeface="+mn-ea"/>
                <a:cs typeface="+mn-cs"/>
              </a:rPr>
              <a:t>「承知しました。座席はどちらがいいでしょう。いつもご希望される窓側はいっぱいですから、通路側でもいいですか？」</a:t>
            </a:r>
          </a:p>
          <a:p>
            <a:r>
              <a:rPr kumimoji="1" lang="ja-JP" altLang="ja-JP" sz="1200" kern="1200" dirty="0">
                <a:solidFill>
                  <a:schemeClr val="tx1"/>
                </a:solidFill>
                <a:effectLst/>
                <a:latin typeface="+mn-lt"/>
                <a:ea typeface="+mn-ea"/>
                <a:cs typeface="+mn-cs"/>
              </a:rPr>
              <a:t>「じゃあ、それでお願いします。できれば、前の方でね。」</a:t>
            </a:r>
          </a:p>
          <a:p>
            <a:r>
              <a:rPr kumimoji="1" lang="ja-JP" altLang="ja-JP" sz="1200" kern="1200" dirty="0">
                <a:solidFill>
                  <a:schemeClr val="tx1"/>
                </a:solidFill>
                <a:effectLst/>
                <a:latin typeface="+mn-lt"/>
                <a:ea typeface="+mn-ea"/>
                <a:cs typeface="+mn-cs"/>
              </a:rPr>
              <a:t>「承知しました。支払いはいつものクレジットカードでいいですね。」</a:t>
            </a:r>
          </a:p>
          <a:p>
            <a:r>
              <a:rPr kumimoji="1" lang="ja-JP" altLang="ja-JP" sz="1200" kern="1200" dirty="0">
                <a:solidFill>
                  <a:schemeClr val="tx1"/>
                </a:solidFill>
                <a:effectLst/>
                <a:latin typeface="+mn-lt"/>
                <a:ea typeface="+mn-ea"/>
                <a:cs typeface="+mn-cs"/>
              </a:rPr>
              <a:t>「いいよ。」</a:t>
            </a:r>
          </a:p>
          <a:p>
            <a:r>
              <a:rPr kumimoji="1" lang="ja-JP" altLang="ja-JP" sz="1200" kern="1200" dirty="0">
                <a:solidFill>
                  <a:schemeClr val="tx1"/>
                </a:solidFill>
                <a:effectLst/>
                <a:latin typeface="+mn-lt"/>
                <a:ea typeface="+mn-ea"/>
                <a:cs typeface="+mn-cs"/>
              </a:rPr>
              <a:t>「予約しました。確認メールを送りましたので、ご確認下さい。」</a:t>
            </a:r>
          </a:p>
          <a:p>
            <a:r>
              <a:rPr kumimoji="1" lang="ja-JP" altLang="ja-JP" sz="1200" kern="1200" dirty="0">
                <a:solidFill>
                  <a:schemeClr val="tx1"/>
                </a:solidFill>
                <a:effectLst/>
                <a:latin typeface="+mn-lt"/>
                <a:ea typeface="+mn-ea"/>
                <a:cs typeface="+mn-cs"/>
              </a:rPr>
              <a:t>あなたの秘書とやり取りをしている訳ではありません。</a:t>
            </a:r>
            <a:r>
              <a:rPr kumimoji="1" lang="en-US" altLang="ja-JP" sz="1200" kern="1200" dirty="0">
                <a:solidFill>
                  <a:schemeClr val="tx1"/>
                </a:solidFill>
                <a:effectLst/>
                <a:latin typeface="+mn-lt"/>
                <a:ea typeface="+mn-ea"/>
                <a:cs typeface="+mn-cs"/>
              </a:rPr>
              <a:t>Facebook</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Line</a:t>
            </a:r>
            <a:r>
              <a:rPr kumimoji="1" lang="ja-JP" altLang="ja-JP" sz="1200" kern="1200" dirty="0">
                <a:solidFill>
                  <a:schemeClr val="tx1"/>
                </a:solidFill>
                <a:effectLst/>
                <a:latin typeface="+mn-lt"/>
                <a:ea typeface="+mn-ea"/>
                <a:cs typeface="+mn-cs"/>
              </a:rPr>
              <a:t>といったスマートフォンのメッセージ・アプリでのやり取りです。</a:t>
            </a:r>
          </a:p>
          <a:p>
            <a:r>
              <a:rPr kumimoji="1" lang="ja-JP" altLang="ja-JP" sz="1200" kern="1200" dirty="0">
                <a:solidFill>
                  <a:schemeClr val="tx1"/>
                </a:solidFill>
                <a:effectLst/>
                <a:latin typeface="+mn-lt"/>
                <a:ea typeface="+mn-ea"/>
                <a:cs typeface="+mn-cs"/>
              </a:rPr>
              <a:t>様々なオンラインサービスを、普段使い馴れている「テキスト（文字）・メッセージ」アプリを使い、日常の対話のように利用できる仕組みが登場しています。「</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（ボット）」と呼ばれるこの仕組みは、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と人との係わり方を大きく変えてしまうかもしれません。</a:t>
            </a:r>
          </a:p>
          <a:p>
            <a:r>
              <a:rPr kumimoji="1" lang="ja-JP" altLang="ja-JP" sz="1200" kern="1200" dirty="0">
                <a:solidFill>
                  <a:schemeClr val="tx1"/>
                </a:solidFill>
                <a:effectLst/>
                <a:latin typeface="+mn-lt"/>
                <a:ea typeface="+mn-ea"/>
                <a:cs typeface="+mn-cs"/>
              </a:rPr>
              <a:t>この</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を使ったオンラインサービスには航空券の予約以外にもいろいろと考えられています。</a:t>
            </a:r>
          </a:p>
          <a:p>
            <a:pPr lvl="0"/>
            <a:r>
              <a:rPr kumimoji="1" lang="ja-JP" altLang="ja-JP" sz="1200" kern="1200" dirty="0">
                <a:solidFill>
                  <a:schemeClr val="tx1"/>
                </a:solidFill>
                <a:effectLst/>
                <a:latin typeface="+mn-lt"/>
                <a:ea typeface="+mn-ea"/>
                <a:cs typeface="+mn-cs"/>
              </a:rPr>
              <a:t>商品検索とオンライン・ショッピング</a:t>
            </a:r>
          </a:p>
          <a:p>
            <a:pPr lvl="0"/>
            <a:r>
              <a:rPr kumimoji="1" lang="ja-JP" altLang="ja-JP" sz="1200" kern="1200" dirty="0">
                <a:solidFill>
                  <a:schemeClr val="tx1"/>
                </a:solidFill>
                <a:effectLst/>
                <a:latin typeface="+mn-lt"/>
                <a:ea typeface="+mn-ea"/>
                <a:cs typeface="+mn-cs"/>
              </a:rPr>
              <a:t>銀行の取引残高の確認や振込手続き</a:t>
            </a:r>
          </a:p>
          <a:p>
            <a:pPr lvl="0"/>
            <a:r>
              <a:rPr kumimoji="1" lang="ja-JP" altLang="ja-JP" sz="1200" kern="1200" dirty="0">
                <a:solidFill>
                  <a:schemeClr val="tx1"/>
                </a:solidFill>
                <a:effectLst/>
                <a:latin typeface="+mn-lt"/>
                <a:ea typeface="+mn-ea"/>
                <a:cs typeface="+mn-cs"/>
              </a:rPr>
              <a:t>ライブ・コンサートの検索とチケットの予約</a:t>
            </a:r>
          </a:p>
          <a:p>
            <a:pPr lvl="0"/>
            <a:r>
              <a:rPr kumimoji="1" lang="ja-JP" altLang="ja-JP" sz="1200" kern="1200" dirty="0">
                <a:solidFill>
                  <a:schemeClr val="tx1"/>
                </a:solidFill>
                <a:effectLst/>
                <a:latin typeface="+mn-lt"/>
                <a:ea typeface="+mn-ea"/>
                <a:cs typeface="+mn-cs"/>
              </a:rPr>
              <a:t>スケジュールの確認とアポイント・メールの送信</a:t>
            </a:r>
          </a:p>
          <a:p>
            <a:pPr lvl="0"/>
            <a:r>
              <a:rPr kumimoji="1" lang="ja-JP" altLang="ja-JP" sz="1200" kern="1200" dirty="0">
                <a:solidFill>
                  <a:schemeClr val="tx1"/>
                </a:solidFill>
                <a:effectLst/>
                <a:latin typeface="+mn-lt"/>
                <a:ea typeface="+mn-ea"/>
                <a:cs typeface="+mn-cs"/>
              </a:rPr>
              <a:t>タクシーの呼び出し</a:t>
            </a:r>
          </a:p>
          <a:p>
            <a:pPr lvl="0"/>
            <a:r>
              <a:rPr kumimoji="1" lang="ja-JP" altLang="ja-JP" sz="1200" kern="1200" dirty="0">
                <a:solidFill>
                  <a:schemeClr val="tx1"/>
                </a:solidFill>
                <a:effectLst/>
                <a:latin typeface="+mn-lt"/>
                <a:ea typeface="+mn-ea"/>
                <a:cs typeface="+mn-cs"/>
              </a:rPr>
              <a:t>天気予報の確認</a:t>
            </a:r>
          </a:p>
          <a:p>
            <a:pPr lvl="0"/>
            <a:r>
              <a:rPr kumimoji="1" lang="ja-JP" altLang="ja-JP" sz="1200" kern="1200" dirty="0">
                <a:solidFill>
                  <a:schemeClr val="tx1"/>
                </a:solidFill>
                <a:effectLst/>
                <a:latin typeface="+mn-lt"/>
                <a:ea typeface="+mn-ea"/>
                <a:cs typeface="+mn-cs"/>
              </a:rPr>
              <a:t>スポーツの対戦結果の照会　など</a:t>
            </a:r>
          </a:p>
          <a:p>
            <a:r>
              <a:rPr kumimoji="1" lang="ja-JP" altLang="ja-JP" sz="1200" kern="1200" dirty="0">
                <a:solidFill>
                  <a:schemeClr val="tx1"/>
                </a:solidFill>
                <a:effectLst/>
                <a:latin typeface="+mn-lt"/>
                <a:ea typeface="+mn-ea"/>
                <a:cs typeface="+mn-cs"/>
              </a:rPr>
              <a:t>これまで、秘書や受付担当者といった人間が仲介者となって、対話から相手の意図を確認し、処理していた作業を</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が代わりにやってくれます。</a:t>
            </a:r>
          </a:p>
          <a:p>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とは、「ロボット</a:t>
            </a:r>
            <a:r>
              <a:rPr kumimoji="1" lang="en-US" altLang="ja-JP" sz="1200" kern="1200" dirty="0">
                <a:solidFill>
                  <a:schemeClr val="tx1"/>
                </a:solidFill>
                <a:effectLst/>
                <a:latin typeface="+mn-lt"/>
                <a:ea typeface="+mn-ea"/>
                <a:cs typeface="+mn-cs"/>
              </a:rPr>
              <a:t>(ROBOT)</a:t>
            </a:r>
            <a:r>
              <a:rPr kumimoji="1" lang="ja-JP" altLang="ja-JP" sz="1200" kern="1200" dirty="0">
                <a:solidFill>
                  <a:schemeClr val="tx1"/>
                </a:solidFill>
                <a:effectLst/>
                <a:latin typeface="+mn-lt"/>
                <a:ea typeface="+mn-ea"/>
                <a:cs typeface="+mn-cs"/>
              </a:rPr>
              <a:t>」から生まれた言葉で、人に代わって作業を行うコンピューター・プログラムのことです。</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が登場した当初は、次のような単純作業を行うのが一般的でした。</a:t>
            </a:r>
          </a:p>
          <a:p>
            <a:pPr lvl="0"/>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を巡回して情報を収集する</a:t>
            </a:r>
          </a:p>
          <a:p>
            <a:pPr lvl="0"/>
            <a:r>
              <a:rPr kumimoji="1" lang="ja-JP" altLang="ja-JP" sz="1200" kern="1200" dirty="0">
                <a:solidFill>
                  <a:schemeClr val="tx1"/>
                </a:solidFill>
                <a:effectLst/>
                <a:latin typeface="+mn-lt"/>
                <a:ea typeface="+mn-ea"/>
                <a:cs typeface="+mn-cs"/>
              </a:rPr>
              <a:t>特定のタイトルや発信者のメールを</a:t>
            </a:r>
            <a:r>
              <a:rPr kumimoji="1" lang="en-US" altLang="ja-JP" sz="1200" kern="1200" dirty="0">
                <a:solidFill>
                  <a:schemeClr val="tx1"/>
                </a:solidFill>
                <a:effectLst/>
                <a:latin typeface="+mn-lt"/>
                <a:ea typeface="+mn-ea"/>
                <a:cs typeface="+mn-cs"/>
              </a:rPr>
              <a:t>Twitter</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Line</a:t>
            </a:r>
            <a:r>
              <a:rPr kumimoji="1" lang="ja-JP" altLang="ja-JP" sz="1200" kern="1200" dirty="0">
                <a:solidFill>
                  <a:schemeClr val="tx1"/>
                </a:solidFill>
                <a:effectLst/>
                <a:latin typeface="+mn-lt"/>
                <a:ea typeface="+mn-ea"/>
                <a:cs typeface="+mn-cs"/>
              </a:rPr>
              <a:t>などのメッセージ・アプリに転送する</a:t>
            </a:r>
          </a:p>
          <a:p>
            <a:pPr lvl="0"/>
            <a:r>
              <a:rPr kumimoji="1" lang="ja-JP" altLang="ja-JP" sz="1200" kern="1200" dirty="0">
                <a:solidFill>
                  <a:schemeClr val="tx1"/>
                </a:solidFill>
                <a:effectLst/>
                <a:latin typeface="+mn-lt"/>
                <a:ea typeface="+mn-ea"/>
                <a:cs typeface="+mn-cs"/>
              </a:rPr>
              <a:t>決められた時間にパターン化されたテキスト・メッセージを発信する　など</a:t>
            </a:r>
          </a:p>
          <a:p>
            <a:r>
              <a:rPr kumimoji="1" lang="ja-JP" altLang="ja-JP" sz="1200" kern="1200" dirty="0">
                <a:solidFill>
                  <a:schemeClr val="tx1"/>
                </a:solidFill>
                <a:effectLst/>
                <a:latin typeface="+mn-lt"/>
                <a:ea typeface="+mn-ea"/>
                <a:cs typeface="+mn-cs"/>
              </a:rPr>
              <a:t>また、</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をマルウェア（不正なことを行うソフトウェア）として、パソコンに侵入させ機密情報を搾取したり、他人のパソコンを乗っ取って第三者にサイバー攻撃をしかけたりといった用途にも使われています。</a:t>
            </a:r>
          </a:p>
          <a:p>
            <a:r>
              <a:rPr kumimoji="1" lang="ja-JP" altLang="ja-JP" sz="1200" kern="1200" dirty="0">
                <a:solidFill>
                  <a:schemeClr val="tx1"/>
                </a:solidFill>
                <a:effectLst/>
                <a:latin typeface="+mn-lt"/>
                <a:ea typeface="+mn-ea"/>
                <a:cs typeface="+mn-cs"/>
              </a:rPr>
              <a:t>最近では、冒頭で紹介したように、</a:t>
            </a:r>
          </a:p>
          <a:p>
            <a:pPr lvl="0"/>
            <a:r>
              <a:rPr kumimoji="1" lang="ja-JP" altLang="ja-JP" sz="1200" kern="1200" dirty="0">
                <a:solidFill>
                  <a:schemeClr val="tx1"/>
                </a:solidFill>
                <a:effectLst/>
                <a:latin typeface="+mn-lt"/>
                <a:ea typeface="+mn-ea"/>
                <a:cs typeface="+mn-cs"/>
              </a:rPr>
              <a:t>人間が日常使っている言葉や表現を理解する</a:t>
            </a:r>
          </a:p>
          <a:p>
            <a:pPr lvl="0"/>
            <a:r>
              <a:rPr kumimoji="1" lang="ja-JP" altLang="ja-JP" sz="1200" kern="1200" dirty="0">
                <a:solidFill>
                  <a:schemeClr val="tx1"/>
                </a:solidFill>
                <a:effectLst/>
                <a:latin typeface="+mn-lt"/>
                <a:ea typeface="+mn-ea"/>
                <a:cs typeface="+mn-cs"/>
              </a:rPr>
              <a:t>曖昧な表現から意図をくみ取る</a:t>
            </a:r>
          </a:p>
          <a:p>
            <a:pPr lvl="0"/>
            <a:r>
              <a:rPr kumimoji="1" lang="ja-JP" altLang="ja-JP" sz="1200" kern="1200" dirty="0">
                <a:solidFill>
                  <a:schemeClr val="tx1"/>
                </a:solidFill>
                <a:effectLst/>
                <a:latin typeface="+mn-lt"/>
                <a:ea typeface="+mn-ea"/>
                <a:cs typeface="+mn-cs"/>
              </a:rPr>
              <a:t>日常の会話で使われる自然な表現で応答する</a:t>
            </a:r>
          </a:p>
          <a:p>
            <a:r>
              <a:rPr kumimoji="1" lang="ja-JP" altLang="ja-JP" sz="1200" kern="1200" dirty="0">
                <a:solidFill>
                  <a:schemeClr val="tx1"/>
                </a:solidFill>
                <a:effectLst/>
                <a:latin typeface="+mn-lt"/>
                <a:ea typeface="+mn-ea"/>
                <a:cs typeface="+mn-cs"/>
              </a:rPr>
              <a:t>といったことを、人工知能の技術を使って実現した</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が登場しています。また、テキストではなく音声を認識させる技術を組合せ、音声による会話で様々な処理をしてくれるものもあります。</a:t>
            </a:r>
          </a:p>
          <a:p>
            <a:r>
              <a:rPr kumimoji="1" lang="ja-JP" altLang="ja-JP" sz="1200" kern="1200" dirty="0">
                <a:solidFill>
                  <a:schemeClr val="tx1"/>
                </a:solidFill>
                <a:effectLst/>
                <a:latin typeface="+mn-lt"/>
                <a:ea typeface="+mn-ea"/>
                <a:cs typeface="+mn-cs"/>
              </a:rPr>
              <a:t>このような「進化した</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」が使われる以前からグラフィカルな操作画面（</a:t>
            </a:r>
            <a:r>
              <a:rPr kumimoji="1" lang="en-US" altLang="ja-JP" sz="1200" kern="1200" dirty="0">
                <a:solidFill>
                  <a:schemeClr val="tx1"/>
                </a:solidFill>
                <a:effectLst/>
                <a:latin typeface="+mn-lt"/>
                <a:ea typeface="+mn-ea"/>
                <a:cs typeface="+mn-cs"/>
              </a:rPr>
              <a:t>GUI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Graphical User Interface</a:t>
            </a:r>
            <a:r>
              <a:rPr kumimoji="1" lang="ja-JP" altLang="ja-JP" sz="1200" kern="1200" dirty="0">
                <a:solidFill>
                  <a:schemeClr val="tx1"/>
                </a:solidFill>
                <a:effectLst/>
                <a:latin typeface="+mn-lt"/>
                <a:ea typeface="+mn-ea"/>
                <a:cs typeface="+mn-cs"/>
              </a:rPr>
              <a:t>）を使って、操作を簡単に、直感的に行えるような取り組みは行われてきました。しかし、操作の</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ひとつにルールが定められているうえに、アプリごとに操作の違いがあって、必ずしもうまくいっているとは言えません。一方、テキストや音声での対話であれば、普通に会話をするように操作や指示ができるようになります。そうなれば、</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は「難しいから使えない」や「怖いから使いたくない」と考えている人たちの壁を引き下げ、利用者の裾野は広がり、利用の頻度も高まります。</a:t>
            </a:r>
          </a:p>
          <a:p>
            <a:r>
              <a:rPr kumimoji="1" lang="ja-JP" altLang="ja-JP" sz="1200" kern="1200" dirty="0">
                <a:solidFill>
                  <a:schemeClr val="tx1"/>
                </a:solidFill>
                <a:effectLst/>
                <a:latin typeface="+mn-lt"/>
                <a:ea typeface="+mn-ea"/>
                <a:cs typeface="+mn-cs"/>
              </a:rPr>
              <a:t>この技術はオンラインサービスばかりではありません。家電製品や自動車などのモノの操作にも使われはじめています。例えば、</a:t>
            </a:r>
          </a:p>
          <a:p>
            <a:pPr lvl="0"/>
            <a:r>
              <a:rPr kumimoji="1" lang="ja-JP" altLang="ja-JP" sz="1200" kern="1200" dirty="0">
                <a:solidFill>
                  <a:schemeClr val="tx1"/>
                </a:solidFill>
                <a:effectLst/>
                <a:latin typeface="+mn-lt"/>
                <a:ea typeface="+mn-ea"/>
                <a:cs typeface="+mn-cs"/>
              </a:rPr>
              <a:t>カーナビ：目的地の検索や設定</a:t>
            </a:r>
          </a:p>
          <a:p>
            <a:pPr lvl="0"/>
            <a:r>
              <a:rPr kumimoji="1" lang="ja-JP" altLang="ja-JP" sz="1200" kern="1200" dirty="0">
                <a:solidFill>
                  <a:schemeClr val="tx1"/>
                </a:solidFill>
                <a:effectLst/>
                <a:latin typeface="+mn-lt"/>
                <a:ea typeface="+mn-ea"/>
                <a:cs typeface="+mn-cs"/>
              </a:rPr>
              <a:t>エアコン：温度調整</a:t>
            </a:r>
          </a:p>
          <a:p>
            <a:pPr lvl="0"/>
            <a:r>
              <a:rPr kumimoji="1" lang="ja-JP" altLang="ja-JP" sz="1200" kern="1200" dirty="0">
                <a:solidFill>
                  <a:schemeClr val="tx1"/>
                </a:solidFill>
                <a:effectLst/>
                <a:latin typeface="+mn-lt"/>
                <a:ea typeface="+mn-ea"/>
                <a:cs typeface="+mn-cs"/>
              </a:rPr>
              <a:t>テレビやビデオ：番組検索や録画予約　など</a:t>
            </a:r>
          </a:p>
          <a:p>
            <a:r>
              <a:rPr kumimoji="1" lang="ja-JP" altLang="ja-JP" sz="1200" kern="1200" dirty="0">
                <a:solidFill>
                  <a:schemeClr val="tx1"/>
                </a:solidFill>
                <a:effectLst/>
                <a:latin typeface="+mn-lt"/>
                <a:ea typeface="+mn-ea"/>
                <a:cs typeface="+mn-cs"/>
              </a:rPr>
              <a:t>「進化した</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」はそんな「難しい</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」と「自然な人間」を仲介してくれる仕組みとして、ますます普及してゆくでしょう。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1269619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21</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033385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私たちがはじめての道具を使おうとするとき、どのように操作すればいいのかを強く意識します。そして、マニュアルとつきあわせながら、ひとつひとつの操作についても意識し、操作の手順を確認し、記憶に定着させようとします。時には、やり方が分からなかったり失敗したりして、試行錯誤を繰り返しながら正しい操作を記憶に定着させてゆくはずです。そんな操作を繰り返してゆくうちに、マニュアルも必要なくなり、操作することを意識しなくても操作できるようになります。</a:t>
            </a:r>
          </a:p>
          <a:p>
            <a:r>
              <a:rPr kumimoji="1" lang="ja-JP" altLang="ja-JP" sz="1200" kern="1200" dirty="0">
                <a:solidFill>
                  <a:schemeClr val="tx1"/>
                </a:solidFill>
                <a:effectLst/>
                <a:latin typeface="+mn-lt"/>
                <a:ea typeface="+mn-ea"/>
                <a:cs typeface="+mn-cs"/>
              </a:rPr>
              <a:t>例えば、パソコンであれば、キーボードというインターフェイスで操作します。最初は人差し指でひとつひとつキーを叩いていても、何度も使っているうちに五本の指でブラインドタッチできるまでに習熟してゆきます。人は、このようにして、当初意識しなければならなかった操作を、学習を重ねることで無意識にできるように習熟してゆくのです。</a:t>
            </a:r>
          </a:p>
          <a:p>
            <a:r>
              <a:rPr kumimoji="1" lang="ja-JP" altLang="ja-JP" sz="1200" kern="1200" dirty="0">
                <a:solidFill>
                  <a:schemeClr val="tx1"/>
                </a:solidFill>
                <a:effectLst/>
                <a:latin typeface="+mn-lt"/>
                <a:ea typeface="+mn-ea"/>
                <a:cs typeface="+mn-cs"/>
              </a:rPr>
              <a:t>しかし、そもそもキーボードをはじめて使う人にとっては、これまでの生活には存在しなかったものなので、その存在自体が大きな心理的抵抗になります。その抵抗を少しでも減らそうと登場したのがタッチ操作というインターフェイスです。</a:t>
            </a:r>
          </a:p>
          <a:p>
            <a:r>
              <a:rPr kumimoji="1" lang="ja-JP" altLang="ja-JP" sz="1200" kern="1200" dirty="0">
                <a:solidFill>
                  <a:schemeClr val="tx1"/>
                </a:solidFill>
                <a:effectLst/>
                <a:latin typeface="+mn-lt"/>
                <a:ea typeface="+mn-ea"/>
                <a:cs typeface="+mn-cs"/>
              </a:rPr>
              <a:t>タッチ操作の登場により、操作が簡単になり心理的抵抗は軽減されました。最初は操作方法を意識することはあっても、タッチ操作であれば容易に習熟でき、短期間のうちに操作を意識しなくてもできるようになります。ただ、使うアプリケーション毎に操作方法は異なるため、どうしても初めて使う時には意識しなくてはならず、それが心理的抵抗となって利用者拡大の足かせとなります。</a:t>
            </a:r>
          </a:p>
          <a:p>
            <a:r>
              <a:rPr kumimoji="1" lang="ja-JP" altLang="ja-JP" sz="1200" kern="1200" dirty="0">
                <a:solidFill>
                  <a:schemeClr val="tx1"/>
                </a:solidFill>
                <a:effectLst/>
                <a:latin typeface="+mn-lt"/>
                <a:ea typeface="+mn-ea"/>
                <a:cs typeface="+mn-cs"/>
              </a:rPr>
              <a:t>道具やアプリケーションの存在を意識することなく、操作方法も意識しないでいい。そんな機械とのインターフェイスが音声操作です。普段使っている自然な言葉で語りかけるだけで、操作することができます。個々の機械やアプリケーションについての個別の操作方法を知らなくても、また、曖昧な表現でも、操作される機械やアプリケーションが、その意図を解釈したり、解釈できなかったら質問を返して確認したりすることで、操作できるようになります。</a:t>
            </a:r>
          </a:p>
          <a:p>
            <a:r>
              <a:rPr kumimoji="1" lang="ja-JP" altLang="ja-JP" sz="1200" kern="1200" dirty="0">
                <a:solidFill>
                  <a:schemeClr val="tx1"/>
                </a:solidFill>
                <a:effectLst/>
                <a:latin typeface="+mn-lt"/>
                <a:ea typeface="+mn-ea"/>
                <a:cs typeface="+mn-cs"/>
              </a:rPr>
              <a:t>例えば、お年寄りがコタツの上に座っているクマのぬいぐるみに、「</a:t>
            </a:r>
            <a:r>
              <a:rPr kumimoji="1" lang="en-US" altLang="ja-JP" sz="1200" kern="1200" dirty="0">
                <a:solidFill>
                  <a:schemeClr val="tx1"/>
                </a:solidFill>
                <a:effectLst/>
                <a:latin typeface="+mn-lt"/>
                <a:ea typeface="+mn-ea"/>
                <a:cs typeface="+mn-cs"/>
              </a:rPr>
              <a:t>NHK</a:t>
            </a:r>
            <a:r>
              <a:rPr kumimoji="1" lang="ja-JP" altLang="ja-JP" sz="1200" kern="1200" dirty="0">
                <a:solidFill>
                  <a:schemeClr val="tx1"/>
                </a:solidFill>
                <a:effectLst/>
                <a:latin typeface="+mn-lt"/>
                <a:ea typeface="+mn-ea"/>
                <a:cs typeface="+mn-cs"/>
              </a:rPr>
              <a:t>みたいんだけど、テレビを付けてよ」と語りかけるだけで、テレビを付けることができるようになります。</a:t>
            </a:r>
          </a:p>
          <a:p>
            <a:r>
              <a:rPr kumimoji="1" lang="ja-JP" altLang="ja-JP" sz="1200" kern="1200" dirty="0">
                <a:solidFill>
                  <a:schemeClr val="tx1"/>
                </a:solidFill>
                <a:effectLst/>
                <a:latin typeface="+mn-lt"/>
                <a:ea typeface="+mn-ea"/>
                <a:cs typeface="+mn-cs"/>
              </a:rPr>
              <a:t>残念ながら、現時点では完全に自然な日常対話で機械を操作できる段階ではありません。はっきりと喋る、定型的な表現を使うなど、意識しなければならないことがあります。しかし、近い将来、そんなことも気にしなくてもよくなるでしょう。そうなれば、利用者の裾野やアプリケーションの適用領域が拡がってゆくと期待されています。</a:t>
            </a:r>
          </a:p>
          <a:p>
            <a:r>
              <a:rPr kumimoji="1" lang="ja-JP" altLang="ja-JP" sz="1200" b="1" kern="1200" dirty="0">
                <a:solidFill>
                  <a:schemeClr val="tx1"/>
                </a:solidFill>
                <a:effectLst/>
                <a:latin typeface="+mn-lt"/>
                <a:ea typeface="+mn-ea"/>
                <a:cs typeface="+mn-cs"/>
              </a:rPr>
              <a:t>人間が機械に合わせるのではなく、機械が人間に合わせてくれる。そんな、人間に寄り添う</a:t>
            </a:r>
            <a:r>
              <a:rPr kumimoji="1" lang="en-US" altLang="ja-JP" sz="1200" b="1" kern="1200" dirty="0">
                <a:solidFill>
                  <a:schemeClr val="tx1"/>
                </a:solidFill>
                <a:effectLst/>
                <a:latin typeface="+mn-lt"/>
                <a:ea typeface="+mn-ea"/>
                <a:cs typeface="+mn-cs"/>
              </a:rPr>
              <a:t>IT</a:t>
            </a:r>
            <a:r>
              <a:rPr kumimoji="1" lang="ja-JP" altLang="ja-JP" sz="1200" b="1" kern="1200" dirty="0">
                <a:solidFill>
                  <a:schemeClr val="tx1"/>
                </a:solidFill>
                <a:effectLst/>
                <a:latin typeface="+mn-lt"/>
                <a:ea typeface="+mn-ea"/>
                <a:cs typeface="+mn-cs"/>
              </a:rPr>
              <a:t>が普及してゆくでしょう。</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米国では、機器やサービスを音声で操作できる</a:t>
            </a:r>
            <a:r>
              <a:rPr kumimoji="1" lang="en-US" altLang="ja-JP" sz="1200" kern="1200" dirty="0">
                <a:solidFill>
                  <a:schemeClr val="tx1"/>
                </a:solidFill>
                <a:effectLst/>
                <a:latin typeface="+mn-lt"/>
                <a:ea typeface="+mn-ea"/>
                <a:cs typeface="+mn-cs"/>
              </a:rPr>
              <a:t>Amazon Echo</a:t>
            </a:r>
            <a:r>
              <a:rPr kumimoji="1" lang="ja-JP" altLang="ja-JP" sz="1200" kern="1200" dirty="0">
                <a:solidFill>
                  <a:schemeClr val="tx1"/>
                </a:solidFill>
                <a:effectLst/>
                <a:latin typeface="+mn-lt"/>
                <a:ea typeface="+mn-ea"/>
                <a:cs typeface="+mn-cs"/>
              </a:rPr>
              <a:t>が爆発的に売れています。この</a:t>
            </a:r>
            <a:r>
              <a:rPr kumimoji="1" lang="en-US" altLang="ja-JP" sz="1200" kern="1200" dirty="0">
                <a:solidFill>
                  <a:schemeClr val="tx1"/>
                </a:solidFill>
                <a:effectLst/>
                <a:latin typeface="+mn-lt"/>
                <a:ea typeface="+mn-ea"/>
                <a:cs typeface="+mn-cs"/>
              </a:rPr>
              <a:t>Amazon Echo</a:t>
            </a:r>
            <a:r>
              <a:rPr kumimoji="1" lang="ja-JP" altLang="ja-JP" sz="1200" kern="1200" dirty="0">
                <a:solidFill>
                  <a:schemeClr val="tx1"/>
                </a:solidFill>
                <a:effectLst/>
                <a:latin typeface="+mn-lt"/>
                <a:ea typeface="+mn-ea"/>
                <a:cs typeface="+mn-cs"/>
              </a:rPr>
              <a:t>には音声認識と機器やサービスの操作をおこなう</a:t>
            </a:r>
            <a:r>
              <a:rPr kumimoji="1" lang="en-US" altLang="ja-JP" sz="1200" kern="1200" dirty="0">
                <a:solidFill>
                  <a:schemeClr val="tx1"/>
                </a:solidFill>
                <a:effectLst/>
                <a:latin typeface="+mn-lt"/>
                <a:ea typeface="+mn-ea"/>
                <a:cs typeface="+mn-cs"/>
              </a:rPr>
              <a:t>Alexa</a:t>
            </a:r>
            <a:r>
              <a:rPr kumimoji="1" lang="ja-JP" altLang="ja-JP" sz="1200" kern="1200" dirty="0">
                <a:solidFill>
                  <a:schemeClr val="tx1"/>
                </a:solidFill>
                <a:effectLst/>
                <a:latin typeface="+mn-lt"/>
                <a:ea typeface="+mn-ea"/>
                <a:cs typeface="+mn-cs"/>
              </a:rPr>
              <a:t>と呼ばれるソフトウェアが搭載されています。この</a:t>
            </a:r>
            <a:r>
              <a:rPr kumimoji="1" lang="en-US" altLang="ja-JP" sz="1200" kern="1200" dirty="0">
                <a:solidFill>
                  <a:schemeClr val="tx1"/>
                </a:solidFill>
                <a:effectLst/>
                <a:latin typeface="+mn-lt"/>
                <a:ea typeface="+mn-ea"/>
                <a:cs typeface="+mn-cs"/>
              </a:rPr>
              <a:t>Alexa</a:t>
            </a:r>
            <a:r>
              <a:rPr kumimoji="1" lang="ja-JP" altLang="ja-JP" sz="1200" kern="1200" dirty="0">
                <a:solidFill>
                  <a:schemeClr val="tx1"/>
                </a:solidFill>
                <a:effectLst/>
                <a:latin typeface="+mn-lt"/>
                <a:ea typeface="+mn-ea"/>
                <a:cs typeface="+mn-cs"/>
              </a:rPr>
              <a:t>に呼びかけるだけで様々な操作が可能になるのです。</a:t>
            </a:r>
          </a:p>
          <a:p>
            <a:r>
              <a:rPr kumimoji="1" lang="ja-JP" altLang="ja-JP" sz="1200" kern="1200" dirty="0">
                <a:solidFill>
                  <a:schemeClr val="tx1"/>
                </a:solidFill>
                <a:effectLst/>
                <a:latin typeface="+mn-lt"/>
                <a:ea typeface="+mn-ea"/>
                <a:cs typeface="+mn-cs"/>
              </a:rPr>
              <a:t>現在、</a:t>
            </a:r>
            <a:r>
              <a:rPr kumimoji="1" lang="en-US" altLang="ja-JP" sz="1200" kern="1200" dirty="0">
                <a:solidFill>
                  <a:schemeClr val="tx1"/>
                </a:solidFill>
                <a:effectLst/>
                <a:latin typeface="+mn-lt"/>
                <a:ea typeface="+mn-ea"/>
                <a:cs typeface="+mn-cs"/>
              </a:rPr>
              <a:t>Alexa</a:t>
            </a:r>
            <a:r>
              <a:rPr kumimoji="1" lang="ja-JP" altLang="ja-JP" sz="1200" kern="1200" dirty="0">
                <a:solidFill>
                  <a:schemeClr val="tx1"/>
                </a:solidFill>
                <a:effectLst/>
                <a:latin typeface="+mn-lt"/>
                <a:ea typeface="+mn-ea"/>
                <a:cs typeface="+mn-cs"/>
              </a:rPr>
              <a:t>に対応したサービスや機器は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万を超えています。現時点では独壇場とも言える快進撃です。これに対抗しようと</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なども製品を出し始めています。</a:t>
            </a:r>
          </a:p>
          <a:p>
            <a:r>
              <a:rPr kumimoji="1" lang="ja-JP" altLang="ja-JP" sz="1200" kern="1200" dirty="0">
                <a:solidFill>
                  <a:schemeClr val="tx1"/>
                </a:solidFill>
                <a:effectLst/>
                <a:latin typeface="+mn-lt"/>
                <a:ea typeface="+mn-ea"/>
                <a:cs typeface="+mn-cs"/>
              </a:rPr>
              <a:t>まだ、登場して間もない領域ですが、人工知能の技術の発展と共に、今後、大きく拡大してゆくものと期待されています。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1121260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802166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1199556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【図解】コレ１枚で分かるルールベースと機械学習</a:t>
            </a:r>
          </a:p>
          <a:p>
            <a:r>
              <a:rPr kumimoji="1" lang="ja-JP" altLang="ja-JP" sz="1200" kern="1200" dirty="0">
                <a:solidFill>
                  <a:schemeClr val="tx1"/>
                </a:solidFill>
                <a:effectLst/>
                <a:latin typeface="+mn-lt"/>
                <a:ea typeface="+mn-ea"/>
                <a:cs typeface="+mn-cs"/>
              </a:rPr>
              <a:t>人工知能研究の歴史をたどれば、「ルールベース」と「機械学習」という大きな２つのアプローチがあったことが分かります。</a:t>
            </a:r>
          </a:p>
          <a:p>
            <a:r>
              <a:rPr kumimoji="1" lang="ja-JP" altLang="ja-JP" sz="1200" kern="1200" dirty="0">
                <a:solidFill>
                  <a:schemeClr val="tx1"/>
                </a:solidFill>
                <a:effectLst/>
                <a:latin typeface="+mn-lt"/>
                <a:ea typeface="+mn-ea"/>
                <a:cs typeface="+mn-cs"/>
              </a:rPr>
              <a:t>ルールベース</a:t>
            </a:r>
          </a:p>
          <a:p>
            <a:r>
              <a:rPr kumimoji="1" lang="ja-JP" altLang="ja-JP" sz="1200" kern="1200" dirty="0">
                <a:solidFill>
                  <a:schemeClr val="tx1"/>
                </a:solidFill>
                <a:effectLst/>
                <a:latin typeface="+mn-lt"/>
                <a:ea typeface="+mn-ea"/>
                <a:cs typeface="+mn-cs"/>
              </a:rPr>
              <a:t>オンライン・ショップで「こちらの商品もいかがですか？」と表示されることがあります。これは、「レコメンデーション（推奨）」機能と呼ばれています。</a:t>
            </a:r>
          </a:p>
          <a:p>
            <a:r>
              <a:rPr kumimoji="1" lang="ja-JP" altLang="ja-JP" sz="1200" kern="1200" dirty="0">
                <a:solidFill>
                  <a:schemeClr val="tx1"/>
                </a:solidFill>
                <a:effectLst/>
                <a:latin typeface="+mn-lt"/>
                <a:ea typeface="+mn-ea"/>
                <a:cs typeface="+mn-cs"/>
              </a:rPr>
              <a:t>この機能は、オンライン・ショップの担当者が「</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と言う商品と</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という商品は関連があるから、</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を買った人は、</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も買う確率が高い」と考え、「</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を検索した人に</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を薦める」というルールを予め登録しておくことで実現できます。このようなルールをたくさん用意しておけば、いろいろな商品に対してレコメンデーションできるようになります。このようなアプローチが「ルールベース」です。</a:t>
            </a:r>
          </a:p>
          <a:p>
            <a:r>
              <a:rPr kumimoji="1" lang="ja-JP" altLang="ja-JP" sz="1200" kern="1200" dirty="0">
                <a:solidFill>
                  <a:schemeClr val="tx1"/>
                </a:solidFill>
                <a:effectLst/>
                <a:latin typeface="+mn-lt"/>
                <a:ea typeface="+mn-ea"/>
                <a:cs typeface="+mn-cs"/>
              </a:rPr>
              <a:t>レコメンデーションに限らず、問題解決に必要な知識を「どのような条件が成り立つとき何をすべきか」という観点で整理しておくと、様々な問題解決に対応させることができます。</a:t>
            </a:r>
          </a:p>
          <a:p>
            <a:r>
              <a:rPr kumimoji="1" lang="en-US" altLang="ja-JP" sz="1200" b="1" u="sng" kern="1200" dirty="0">
                <a:solidFill>
                  <a:schemeClr val="tx1"/>
                </a:solidFill>
                <a:effectLst/>
                <a:latin typeface="+mn-lt"/>
                <a:ea typeface="+mn-ea"/>
                <a:cs typeface="+mn-cs"/>
              </a:rPr>
              <a:t>if</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条件 </a:t>
            </a:r>
            <a:r>
              <a:rPr kumimoji="1" lang="en-US" altLang="ja-JP" sz="1200" b="1" u="sng" kern="1200" dirty="0">
                <a:solidFill>
                  <a:schemeClr val="tx1"/>
                </a:solidFill>
                <a:effectLst/>
                <a:latin typeface="+mn-lt"/>
                <a:ea typeface="+mn-ea"/>
                <a:cs typeface="+mn-cs"/>
              </a:rPr>
              <a:t>then</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アクションまたは状態 </a:t>
            </a:r>
            <a:r>
              <a:rPr kumimoji="1" lang="en-US" altLang="ja-JP" sz="1200" b="1" u="sng" kern="1200" dirty="0">
                <a:solidFill>
                  <a:schemeClr val="tx1"/>
                </a:solidFill>
                <a:effectLst/>
                <a:latin typeface="+mn-lt"/>
                <a:ea typeface="+mn-ea"/>
                <a:cs typeface="+mn-cs"/>
              </a:rPr>
              <a:t>else</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別のアクションまたは状態 ・・・</a:t>
            </a:r>
          </a:p>
          <a:p>
            <a:r>
              <a:rPr kumimoji="1" lang="ja-JP" altLang="ja-JP" sz="1200" kern="1200" dirty="0">
                <a:solidFill>
                  <a:schemeClr val="tx1"/>
                </a:solidFill>
                <a:effectLst/>
                <a:latin typeface="+mn-lt"/>
                <a:ea typeface="+mn-ea"/>
                <a:cs typeface="+mn-cs"/>
              </a:rPr>
              <a:t>モノやコトを解釈し、説明するためのこのようなルールを用意しておくことで、問題解決や推論といった知的な処理を機械に行わせようというのです。</a:t>
            </a:r>
          </a:p>
          <a:p>
            <a:r>
              <a:rPr kumimoji="1" lang="ja-JP" altLang="ja-JP" sz="1200" kern="1200" dirty="0">
                <a:solidFill>
                  <a:schemeClr val="tx1"/>
                </a:solidFill>
                <a:effectLst/>
                <a:latin typeface="+mn-lt"/>
                <a:ea typeface="+mn-ea"/>
                <a:cs typeface="+mn-cs"/>
              </a:rPr>
              <a:t>ただ、知識は常に増え続けますし解釈の仕方も多様です。これを全て人間がルールに起こして記述することは容易なことではありません。結局は、このアプローチは、ある機械についての故障診断、ある保険の契約ルールの確認といった説明すべきルールが限られている場合では実用化されましたが、「知的な処理」を実現するための汎用的な方法としては実用化されることはありませんでした。</a:t>
            </a:r>
          </a:p>
          <a:p>
            <a:r>
              <a:rPr kumimoji="1" lang="ja-JP" altLang="ja-JP" sz="1200" kern="1200" dirty="0">
                <a:solidFill>
                  <a:schemeClr val="tx1"/>
                </a:solidFill>
                <a:effectLst/>
                <a:latin typeface="+mn-lt"/>
                <a:ea typeface="+mn-ea"/>
                <a:cs typeface="+mn-cs"/>
              </a:rPr>
              <a:t>機械学習</a:t>
            </a:r>
          </a:p>
          <a:p>
            <a:r>
              <a:rPr kumimoji="1" lang="ja-JP" altLang="ja-JP" sz="1200" kern="1200" dirty="0">
                <a:solidFill>
                  <a:schemeClr val="tx1"/>
                </a:solidFill>
                <a:effectLst/>
                <a:latin typeface="+mn-lt"/>
                <a:ea typeface="+mn-ea"/>
                <a:cs typeface="+mn-cs"/>
              </a:rPr>
              <a:t>「ルールベース」では、ルールを人が登録します。しかし、</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を買う人は</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も買う確率が高いというのは、担当者の思い込みかもしれません。実は</a:t>
            </a:r>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を買う人の割合のほうが、もっと高いかも知れません。そこで、このルールを、データを解析することで見つけ出そうというのが「機械学習」の考え方です。</a:t>
            </a:r>
          </a:p>
          <a:p>
            <a:r>
              <a:rPr kumimoji="1" lang="ja-JP" altLang="ja-JP" sz="1200" kern="1200" dirty="0">
                <a:solidFill>
                  <a:schemeClr val="tx1"/>
                </a:solidFill>
                <a:effectLst/>
                <a:latin typeface="+mn-lt"/>
                <a:ea typeface="+mn-ea"/>
                <a:cs typeface="+mn-cs"/>
              </a:rPr>
              <a:t>例えば、オンライン・ショップの過去の取引データを解析して、</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B</a:t>
            </a:r>
            <a:r>
              <a:rPr kumimoji="1" lang="ja-JP" altLang="ja-JP" sz="1200" kern="1200" dirty="0">
                <a:solidFill>
                  <a:schemeClr val="tx1"/>
                </a:solidFill>
                <a:effectLst/>
                <a:latin typeface="+mn-lt"/>
                <a:ea typeface="+mn-ea"/>
                <a:cs typeface="+mn-cs"/>
              </a:rPr>
              <a:t>を一緒に買った人の割合と</a:t>
            </a:r>
            <a:r>
              <a:rPr kumimoji="1" lang="en-US" altLang="ja-JP" sz="1200" kern="1200" dirty="0">
                <a:solidFill>
                  <a:schemeClr val="tx1"/>
                </a:solidFill>
                <a:effectLst/>
                <a:latin typeface="+mn-lt"/>
                <a:ea typeface="+mn-ea"/>
                <a:cs typeface="+mn-cs"/>
              </a:rPr>
              <a:t>A</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を一緒に買った人の割合を比較し、割合の高い方を推奨すれば、レコメンデーションの効果も上がります。このような関係や規則性を、データを分析し、そこに潜むルールやパターンを見つけ出そうというのです。</a:t>
            </a:r>
          </a:p>
          <a:p>
            <a:r>
              <a:rPr kumimoji="1" lang="ja-JP" altLang="ja-JP" sz="1200" kern="1200" dirty="0">
                <a:solidFill>
                  <a:schemeClr val="tx1"/>
                </a:solidFill>
                <a:effectLst/>
                <a:latin typeface="+mn-lt"/>
                <a:ea typeface="+mn-ea"/>
                <a:cs typeface="+mn-cs"/>
              </a:rPr>
              <a:t>このやり方は、レコメンデーション以外にも使われています。例えば、機械翻訳の場合、日英仏の同じ文書を機械に読み込ませ、「私は貴方を愛しています。」、「</a:t>
            </a:r>
            <a:r>
              <a:rPr kumimoji="1" lang="en-US" altLang="ja-JP" sz="1200" kern="1200" dirty="0">
                <a:solidFill>
                  <a:schemeClr val="tx1"/>
                </a:solidFill>
                <a:effectLst/>
                <a:latin typeface="+mn-lt"/>
                <a:ea typeface="+mn-ea"/>
                <a:cs typeface="+mn-cs"/>
              </a:rPr>
              <a:t>I love you.</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Je </a:t>
            </a:r>
            <a:r>
              <a:rPr kumimoji="1" lang="en-US" altLang="ja-JP" sz="1200" kern="1200" dirty="0" err="1">
                <a:solidFill>
                  <a:schemeClr val="tx1"/>
                </a:solidFill>
                <a:effectLst/>
                <a:latin typeface="+mn-lt"/>
                <a:ea typeface="+mn-ea"/>
                <a:cs typeface="+mn-cs"/>
              </a:rPr>
              <a:t>t'aime</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が同時に出てくる確率が統計的に高いことを割り出し、これらは同じ意味と考えてもいいだろうと解釈する手法です。本当に意味を解釈しているとは言えませんが、実用性は高く、論文試験の評価、医療における診断、訴訟文書の分析など様々な分野で実用化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56458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a:solidFill>
                  <a:schemeClr val="tx1"/>
                </a:solidFill>
                <a:effectLst/>
                <a:latin typeface="+mn-lt"/>
                <a:ea typeface="+mn-ea"/>
                <a:cs typeface="+mn-cs"/>
              </a:rPr>
              <a:t>1950</a:t>
            </a:r>
            <a:r>
              <a:rPr kumimoji="1" lang="ja-JP" altLang="en-US" sz="1200" b="0" i="0" kern="1200" dirty="0">
                <a:solidFill>
                  <a:schemeClr val="tx1"/>
                </a:solidFill>
                <a:effectLst/>
                <a:latin typeface="+mn-lt"/>
                <a:ea typeface="+mn-ea"/>
                <a:cs typeface="+mn-cs"/>
              </a:rPr>
              <a:t>年代に入りコンピューターが使えるようになると、「数を操作できる機械は記号も操作できるはず」との考えから、コンピューターを使った思考機械の研究が始まります。そして</a:t>
            </a:r>
            <a:r>
              <a:rPr kumimoji="1" lang="en-US" altLang="ja-JP" sz="1200" b="0" i="0" kern="1200" dirty="0">
                <a:solidFill>
                  <a:schemeClr val="tx1"/>
                </a:solidFill>
                <a:effectLst/>
                <a:latin typeface="+mn-lt"/>
                <a:ea typeface="+mn-ea"/>
                <a:cs typeface="+mn-cs"/>
              </a:rPr>
              <a:t>1960</a:t>
            </a:r>
            <a:r>
              <a:rPr kumimoji="1" lang="ja-JP" altLang="en-US" sz="1200" b="0" i="0" kern="1200" dirty="0">
                <a:solidFill>
                  <a:schemeClr val="tx1"/>
                </a:solidFill>
                <a:effectLst/>
                <a:latin typeface="+mn-lt"/>
                <a:ea typeface="+mn-ea"/>
                <a:cs typeface="+mn-cs"/>
              </a:rPr>
              <a:t>年代に入り、記号処理のためのルールや数式をプログラム化し思考や推論など人間が行う論理的な「知的活動」と同様のことを行わせようという研究も広がりを見せました。しかし、当時のコンピューター能力の低さ、また、記号処理のルールを全て人間が記述しなければならず、限界が見え始めました。その結果、実用に使える成果をあげることができないまま</a:t>
            </a:r>
            <a:r>
              <a:rPr kumimoji="1" lang="en-US" altLang="ja-JP" sz="1200" b="0" i="0" kern="1200" dirty="0">
                <a:solidFill>
                  <a:schemeClr val="tx1"/>
                </a:solidFill>
                <a:effectLst/>
                <a:latin typeface="+mn-lt"/>
                <a:ea typeface="+mn-ea"/>
                <a:cs typeface="+mn-cs"/>
              </a:rPr>
              <a:t>1970</a:t>
            </a:r>
            <a:r>
              <a:rPr kumimoji="1" lang="ja-JP" altLang="en-US" sz="1200" b="0" i="0" kern="1200" dirty="0">
                <a:solidFill>
                  <a:schemeClr val="tx1"/>
                </a:solidFill>
                <a:effectLst/>
                <a:latin typeface="+mn-lt"/>
                <a:ea typeface="+mn-ea"/>
                <a:cs typeface="+mn-cs"/>
              </a:rPr>
              <a:t>年代に入り、人工知能研究は冬の時代を迎えることになります。</a:t>
            </a:r>
          </a:p>
          <a:p>
            <a:r>
              <a:rPr kumimoji="1" lang="en-US" altLang="ja-JP" sz="1200" b="0" i="0" kern="1200" dirty="0">
                <a:solidFill>
                  <a:schemeClr val="tx1"/>
                </a:solidFill>
                <a:effectLst/>
                <a:latin typeface="+mn-lt"/>
                <a:ea typeface="+mn-ea"/>
                <a:cs typeface="+mn-cs"/>
              </a:rPr>
              <a:t>1980</a:t>
            </a:r>
            <a:r>
              <a:rPr kumimoji="1" lang="ja-JP" altLang="en-US" sz="1200" b="0" i="0" kern="1200" dirty="0">
                <a:solidFill>
                  <a:schemeClr val="tx1"/>
                </a:solidFill>
                <a:effectLst/>
                <a:latin typeface="+mn-lt"/>
                <a:ea typeface="+mn-ea"/>
                <a:cs typeface="+mn-cs"/>
              </a:rPr>
              <a:t>年代に入り、「エキスパートシステム」が登場します。これは、特定分野に絞り、その専門家の知識やノウハウをルール化し、コンピューターに処理させようというものでした。例えば、計測結果から化合物の種類を特定する、複雑なコンピューターのハードウェアやソフトウェアの構成を過不足なく組み合わせるなど、特定の領域に限れば、実用で成果をあげられるようになったのです。</a:t>
            </a:r>
          </a:p>
          <a:p>
            <a:r>
              <a:rPr kumimoji="1" lang="ja-JP" altLang="en-US" sz="1200" b="0" i="0" kern="1200" dirty="0">
                <a:solidFill>
                  <a:schemeClr val="tx1"/>
                </a:solidFill>
                <a:effectLst/>
                <a:latin typeface="+mn-lt"/>
                <a:ea typeface="+mn-ea"/>
                <a:cs typeface="+mn-cs"/>
              </a:rPr>
              <a:t>また、このルール処理を効率的に行う「推論コンピューター」の研究も始まります。</a:t>
            </a:r>
            <a:r>
              <a:rPr kumimoji="1" lang="en-US" altLang="ja-JP" sz="1200" b="0" i="0" kern="1200" dirty="0">
                <a:solidFill>
                  <a:schemeClr val="tx1"/>
                </a:solidFill>
                <a:effectLst/>
                <a:latin typeface="+mn-lt"/>
                <a:ea typeface="+mn-ea"/>
                <a:cs typeface="+mn-cs"/>
              </a:rPr>
              <a:t>1981</a:t>
            </a:r>
            <a:r>
              <a:rPr kumimoji="1" lang="ja-JP" altLang="en-US" sz="1200" b="0" i="0" kern="1200" dirty="0">
                <a:solidFill>
                  <a:schemeClr val="tx1"/>
                </a:solidFill>
                <a:effectLst/>
                <a:latin typeface="+mn-lt"/>
                <a:ea typeface="+mn-ea"/>
                <a:cs typeface="+mn-cs"/>
              </a:rPr>
              <a:t>年、日本の通産省は、「第五世代コンピュータプロジェクト」としてこの取り組みを支援しました。これに対抗するように、イギリスや米国でも同様のプロジェクトが始まります。</a:t>
            </a:r>
          </a:p>
          <a:p>
            <a:r>
              <a:rPr kumimoji="1" lang="en-US" altLang="ja-JP" sz="1200" b="0" i="0" kern="1200" dirty="0">
                <a:solidFill>
                  <a:schemeClr val="tx1"/>
                </a:solidFill>
                <a:effectLst/>
                <a:latin typeface="+mn-lt"/>
                <a:ea typeface="+mn-ea"/>
                <a:cs typeface="+mn-cs"/>
              </a:rPr>
              <a:t>1984</a:t>
            </a:r>
            <a:r>
              <a:rPr kumimoji="1" lang="ja-JP" altLang="en-US" sz="1200" b="0" i="0" kern="1200" dirty="0">
                <a:solidFill>
                  <a:schemeClr val="tx1"/>
                </a:solidFill>
                <a:effectLst/>
                <a:latin typeface="+mn-lt"/>
                <a:ea typeface="+mn-ea"/>
                <a:cs typeface="+mn-cs"/>
              </a:rPr>
              <a:t>年、エキスパートシステムの延長線上で、人間の知識を全て記述しようというプロジェクトが米国でスタートします。例えば、「日本の首都は、東京だ」、「インド建国の父は、ガンジーだ」、「鯨は、ほ乳類だ」といった、知識をルールとして記述し、人間と同等の推論ができるシステムを構築することを目指したのです。しかし、知識は常に増えてゆきます。また、そもそも人間の知っていることが多すぎることやそれをどう表現するか、また、解釈や意味の多様性に対応することは容易なことではありません。そして、「知識やルールを入れれば賢くなるが、知識はすべてを書ききれない」という限界に行き当たり、この取り組みも下火となっていったのです。</a:t>
            </a:r>
          </a:p>
          <a:p>
            <a:r>
              <a:rPr kumimoji="1" lang="en-US" altLang="ja-JP" sz="1200" b="0" i="0" kern="1200" dirty="0">
                <a:solidFill>
                  <a:schemeClr val="tx1"/>
                </a:solidFill>
                <a:effectLst/>
                <a:latin typeface="+mn-lt"/>
                <a:ea typeface="+mn-ea"/>
                <a:cs typeface="+mn-cs"/>
              </a:rPr>
              <a:t>2000</a:t>
            </a:r>
            <a:r>
              <a:rPr kumimoji="1" lang="ja-JP" altLang="en-US" sz="1200" b="0" i="0" kern="1200" dirty="0">
                <a:solidFill>
                  <a:schemeClr val="tx1"/>
                </a:solidFill>
                <a:effectLst/>
                <a:latin typeface="+mn-lt"/>
                <a:ea typeface="+mn-ea"/>
                <a:cs typeface="+mn-cs"/>
              </a:rPr>
              <a:t>年代に入り、様々な、そして膨大なデータがインターネット上に集まるようになりました。また、コンピューターの性能もかつてとは比べられないほどに性能を向上させてゆきました。そこで、特定の業務や分野でのデータを解析し、その結果から分類や区別、判断や予測を行うための規則性やルールを見つけ出す手法「機械学習」が登場します。</a:t>
            </a:r>
          </a:p>
          <a:p>
            <a:r>
              <a:rPr kumimoji="1" lang="ja-JP" altLang="en-US" sz="1200" b="0" i="0" kern="1200" dirty="0">
                <a:solidFill>
                  <a:schemeClr val="tx1"/>
                </a:solidFill>
                <a:effectLst/>
                <a:latin typeface="+mn-lt"/>
                <a:ea typeface="+mn-ea"/>
                <a:cs typeface="+mn-cs"/>
              </a:rPr>
              <a:t>「機械学習」以前は、先にも説明の通り人間がルールを記述し「</a:t>
            </a:r>
            <a:r>
              <a:rPr kumimoji="1" lang="ja-JP" altLang="en-US" sz="1200" b="1" i="0" u="sng" kern="1200" dirty="0">
                <a:solidFill>
                  <a:schemeClr val="tx1"/>
                </a:solidFill>
                <a:effectLst/>
                <a:latin typeface="+mn-lt"/>
                <a:ea typeface="+mn-ea"/>
                <a:cs typeface="+mn-cs"/>
              </a:rPr>
              <a:t>論理的に思考</a:t>
            </a:r>
            <a:r>
              <a:rPr kumimoji="1" lang="ja-JP" altLang="en-US" sz="1200" b="0" i="0" kern="1200" dirty="0">
                <a:solidFill>
                  <a:schemeClr val="tx1"/>
                </a:solidFill>
                <a:effectLst/>
                <a:latin typeface="+mn-lt"/>
                <a:ea typeface="+mn-ea"/>
                <a:cs typeface="+mn-cs"/>
              </a:rPr>
              <a:t>」させようというアプローチが主流でした。しかし、「機械学習」はデータの相互の関係から規則性あるいはパターンを見つけ出そうというもので、「</a:t>
            </a:r>
            <a:r>
              <a:rPr kumimoji="1" lang="ja-JP" altLang="en-US" sz="1200" b="1" i="0" u="sng" kern="1200" dirty="0">
                <a:solidFill>
                  <a:schemeClr val="tx1"/>
                </a:solidFill>
                <a:effectLst/>
                <a:latin typeface="+mn-lt"/>
                <a:ea typeface="+mn-ea"/>
                <a:cs typeface="+mn-cs"/>
              </a:rPr>
              <a:t>感覚的に思考</a:t>
            </a:r>
            <a:r>
              <a:rPr kumimoji="1" lang="ja-JP" altLang="en-US" sz="1200" b="0" i="0" kern="1200" dirty="0">
                <a:solidFill>
                  <a:schemeClr val="tx1"/>
                </a:solidFill>
                <a:effectLst/>
                <a:latin typeface="+mn-lt"/>
                <a:ea typeface="+mn-ea"/>
                <a:cs typeface="+mn-cs"/>
              </a:rPr>
              <a:t>」させようというアプローチと言えるでしょう。</a:t>
            </a:r>
          </a:p>
          <a:p>
            <a:r>
              <a:rPr kumimoji="1" lang="ja-JP" altLang="en-US" sz="1200" b="0" i="0" kern="1200" dirty="0">
                <a:solidFill>
                  <a:schemeClr val="tx1"/>
                </a:solidFill>
                <a:effectLst/>
                <a:latin typeface="+mn-lt"/>
                <a:ea typeface="+mn-ea"/>
                <a:cs typeface="+mn-cs"/>
              </a:rPr>
              <a:t>例えば、ある子どもが、その母親より父親に似ているとします。それを完璧に論理的に説明することは容易なことではありません。精々、鼻のカタチがよく似ている、目元が似ている、笑顔がそっくりといった理由を付ける程度であり、「笑顔がそっくり」を論理的に説明することはできません。それでも、私たちはそれを瞬時に識別できるのは、特徴のパターンを感覚的に捉えることができるからです。これを機械にやらせようというのが、「機械学習」です。</a:t>
            </a:r>
          </a:p>
          <a:p>
            <a:r>
              <a:rPr kumimoji="1" lang="ja-JP" altLang="en-US" sz="1200" b="0" i="0" kern="1200" dirty="0">
                <a:solidFill>
                  <a:schemeClr val="tx1"/>
                </a:solidFill>
                <a:effectLst/>
                <a:latin typeface="+mn-lt"/>
                <a:ea typeface="+mn-ea"/>
                <a:cs typeface="+mn-cs"/>
              </a:rPr>
              <a:t>「機械学習」の考え方は以前からありました。しかし、コンピューター性能が不十分であり、その能力を発揮するには至らなかったのですが、コンピューター性能の向上と手法の進化と共に、その能力を高めてゆきました。</a:t>
            </a:r>
          </a:p>
          <a:p>
            <a:r>
              <a:rPr kumimoji="1" lang="ja-JP" altLang="en-US" sz="1200" b="0" i="0" kern="1200" dirty="0">
                <a:solidFill>
                  <a:schemeClr val="tx1"/>
                </a:solidFill>
                <a:effectLst/>
                <a:latin typeface="+mn-lt"/>
                <a:ea typeface="+mn-ea"/>
                <a:cs typeface="+mn-cs"/>
              </a:rPr>
              <a:t>現在、最新の脳科学の研究成果を取り入れ、感覚的思考の精度を高めようという機械学習のアプローチ「ディープラーニング（深層学習）」に注目が集まっています。この新たな取り組みは、これまでの人工知能の研究成果の限界をことごとく打ち破っています。そして、実用においても、これまでにない多くの成果をあげつつ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1697086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129180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「我々は、</a:t>
            </a:r>
            <a:r>
              <a:rPr lang="en-US" altLang="ja-JP" dirty="0"/>
              <a:t>1956</a:t>
            </a:r>
            <a:r>
              <a:rPr lang="ja-JP" altLang="en-US" dirty="0"/>
              <a:t>年の夏の</a:t>
            </a:r>
            <a:r>
              <a:rPr lang="en-US" altLang="ja-JP" dirty="0"/>
              <a:t>2</a:t>
            </a:r>
            <a:r>
              <a:rPr lang="ja-JP" altLang="en-US" dirty="0"/>
              <a:t>ヶ月間、</a:t>
            </a:r>
            <a:r>
              <a:rPr lang="en-US" altLang="ja-JP" dirty="0"/>
              <a:t>10</a:t>
            </a:r>
            <a:r>
              <a:rPr lang="ja-JP" altLang="en-US" dirty="0"/>
              <a:t>人の人工知能研究者がニューハンプシャー州ハノーバーのダートマス大学に集まることを提案する。そこで、学習のあらゆる観点や知能の他の機能を正確に説明することで機械がそれらをシミュレートできるようにするための基本的研究を進める。機械が言語を使うことができるようにする方法の探究、機械上での抽象化と概念の形成、今は人間にしか解けない問題を機械で解くこと、機械が自分自身を改善する方法などの探究の試みがなされるだろう。我々は、注意深く選ばれた科学者のグループがひと夏集まれば、それらの問題のうちいくつかで大きな進展が得られると考えている。</a:t>
            </a:r>
            <a:r>
              <a:rPr lang="en-US" altLang="ja-JP" dirty="0"/>
              <a:t>(McCarthy et al 1955)</a:t>
            </a:r>
            <a:r>
              <a:rPr lang="ja-JP" altLang="en-US" dirty="0"/>
              <a:t>」</a:t>
            </a:r>
          </a:p>
          <a:p>
            <a:r>
              <a:rPr kumimoji="1" lang="en-US" altLang="ja-JP" sz="1200" b="0" i="0" kern="1200" dirty="0">
                <a:solidFill>
                  <a:schemeClr val="tx1"/>
                </a:solidFill>
                <a:effectLst/>
                <a:latin typeface="+mn-lt"/>
                <a:ea typeface="+mn-ea"/>
                <a:cs typeface="+mn-cs"/>
              </a:rPr>
              <a:t>1956</a:t>
            </a:r>
            <a:r>
              <a:rPr kumimoji="1" lang="ja-JP" altLang="en-US" sz="1200" b="0" i="0" kern="1200" dirty="0">
                <a:solidFill>
                  <a:schemeClr val="tx1"/>
                </a:solidFill>
                <a:effectLst/>
                <a:latin typeface="+mn-lt"/>
                <a:ea typeface="+mn-ea"/>
                <a:cs typeface="+mn-cs"/>
              </a:rPr>
              <a:t>年</a:t>
            </a:r>
            <a:r>
              <a:rPr kumimoji="1" lang="en-US" altLang="ja-JP" sz="1200" b="0" i="0" kern="1200" dirty="0">
                <a:solidFill>
                  <a:schemeClr val="tx1"/>
                </a:solidFill>
                <a:effectLst/>
                <a:latin typeface="+mn-lt"/>
                <a:ea typeface="+mn-ea"/>
                <a:cs typeface="+mn-cs"/>
              </a:rPr>
              <a:t>7</a:t>
            </a:r>
            <a:r>
              <a:rPr kumimoji="1" lang="ja-JP" altLang="en-US" sz="1200" b="0" i="0" kern="1200" dirty="0">
                <a:solidFill>
                  <a:schemeClr val="tx1"/>
                </a:solidFill>
                <a:effectLst/>
                <a:latin typeface="+mn-lt"/>
                <a:ea typeface="+mn-ea"/>
                <a:cs typeface="+mn-cs"/>
              </a:rPr>
              <a:t>月から</a:t>
            </a:r>
            <a:r>
              <a:rPr kumimoji="1" lang="en-US" altLang="ja-JP" sz="1200" b="0" i="0" kern="1200" dirty="0">
                <a:solidFill>
                  <a:schemeClr val="tx1"/>
                </a:solidFill>
                <a:effectLst/>
                <a:latin typeface="+mn-lt"/>
                <a:ea typeface="+mn-ea"/>
                <a:cs typeface="+mn-cs"/>
              </a:rPr>
              <a:t>8</a:t>
            </a:r>
            <a:r>
              <a:rPr kumimoji="1" lang="ja-JP" altLang="en-US" sz="1200" b="0" i="0" kern="1200" dirty="0">
                <a:solidFill>
                  <a:schemeClr val="tx1"/>
                </a:solidFill>
                <a:effectLst/>
                <a:latin typeface="+mn-lt"/>
                <a:ea typeface="+mn-ea"/>
                <a:cs typeface="+mn-cs"/>
              </a:rPr>
              <a:t>月にかけて、人工知能という学術研究分野を確立した</a:t>
            </a:r>
            <a:r>
              <a:rPr kumimoji="1" lang="ja-JP" altLang="en-US" sz="1200" b="0" i="0" kern="1200" dirty="0">
                <a:solidFill>
                  <a:schemeClr val="tx1"/>
                </a:solidFill>
                <a:effectLst/>
                <a:latin typeface="+mn-lt"/>
                <a:ea typeface="+mn-ea"/>
                <a:cs typeface="+mn-cs"/>
                <a:hlinkClick r:id="rId3"/>
              </a:rPr>
              <a:t>ダートマス会議</a:t>
            </a:r>
            <a:r>
              <a:rPr kumimoji="1" lang="ja-JP" altLang="en-US" sz="1200" b="0" i="0" kern="1200" dirty="0">
                <a:solidFill>
                  <a:schemeClr val="tx1"/>
                </a:solidFill>
                <a:effectLst/>
                <a:latin typeface="+mn-lt"/>
                <a:ea typeface="+mn-ea"/>
                <a:cs typeface="+mn-cs"/>
              </a:rPr>
              <a:t>が開催され、その開催提案書の序文に書かれていた言葉です。この提案書で、人類史上初めて「人工知能（</a:t>
            </a:r>
            <a:r>
              <a:rPr kumimoji="1" lang="en-US" altLang="ja-JP" sz="1200" b="0" i="0" kern="1200" dirty="0">
                <a:solidFill>
                  <a:schemeClr val="tx1"/>
                </a:solidFill>
                <a:effectLst/>
                <a:latin typeface="+mn-lt"/>
                <a:ea typeface="+mn-ea"/>
                <a:cs typeface="+mn-cs"/>
              </a:rPr>
              <a:t>Artificial Intelligence</a:t>
            </a:r>
            <a:r>
              <a:rPr kumimoji="1" lang="ja-JP" altLang="en-US" sz="1200" b="0" i="0" kern="1200" dirty="0">
                <a:solidFill>
                  <a:schemeClr val="tx1"/>
                </a:solidFill>
                <a:effectLst/>
                <a:latin typeface="+mn-lt"/>
                <a:ea typeface="+mn-ea"/>
                <a:cs typeface="+mn-cs"/>
              </a:rPr>
              <a:t>）」という用語が使われたとされています。</a:t>
            </a:r>
          </a:p>
          <a:p>
            <a:r>
              <a:rPr kumimoji="1" lang="ja-JP" altLang="en-US" sz="1200" b="0" i="0" kern="1200" dirty="0">
                <a:solidFill>
                  <a:schemeClr val="tx1"/>
                </a:solidFill>
                <a:effectLst/>
                <a:latin typeface="+mn-lt"/>
                <a:ea typeface="+mn-ea"/>
                <a:cs typeface="+mn-cs"/>
              </a:rPr>
              <a:t>それからおよそ</a:t>
            </a:r>
            <a:r>
              <a:rPr kumimoji="1" lang="en-US" altLang="ja-JP" sz="1200" b="0" i="0" kern="1200" dirty="0">
                <a:solidFill>
                  <a:schemeClr val="tx1"/>
                </a:solidFill>
                <a:effectLst/>
                <a:latin typeface="+mn-lt"/>
                <a:ea typeface="+mn-ea"/>
                <a:cs typeface="+mn-cs"/>
              </a:rPr>
              <a:t>60</a:t>
            </a:r>
            <a:r>
              <a:rPr kumimoji="1" lang="ja-JP" altLang="en-US" sz="1200" b="0" i="0" kern="1200" dirty="0">
                <a:solidFill>
                  <a:schemeClr val="tx1"/>
                </a:solidFill>
                <a:effectLst/>
                <a:latin typeface="+mn-lt"/>
                <a:ea typeface="+mn-ea"/>
                <a:cs typeface="+mn-cs"/>
              </a:rPr>
              <a:t>年の歳月を経て、機械学習の進展やディープラーニングの登場と共に、人工知能の実用化が急速に進み、いま「第</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次</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ブーム」が到来しています。</a:t>
            </a:r>
          </a:p>
          <a:p>
            <a:r>
              <a:rPr kumimoji="1" lang="ja-JP" altLang="en-US" sz="1200" b="0" i="0" kern="1200" dirty="0">
                <a:solidFill>
                  <a:schemeClr val="tx1"/>
                </a:solidFill>
                <a:effectLst/>
                <a:latin typeface="+mn-lt"/>
                <a:ea typeface="+mn-ea"/>
                <a:cs typeface="+mn-cs"/>
              </a:rPr>
              <a:t>振り返れば、</a:t>
            </a:r>
            <a:r>
              <a:rPr kumimoji="1" lang="en-US" altLang="ja-JP" sz="1200" b="0" i="0" kern="1200" dirty="0">
                <a:solidFill>
                  <a:schemeClr val="tx1"/>
                </a:solidFill>
                <a:effectLst/>
                <a:latin typeface="+mn-lt"/>
                <a:ea typeface="+mn-ea"/>
                <a:cs typeface="+mn-cs"/>
              </a:rPr>
              <a:t>1956</a:t>
            </a:r>
            <a:r>
              <a:rPr kumimoji="1" lang="ja-JP" altLang="en-US" sz="1200" b="0" i="0" kern="1200" dirty="0">
                <a:solidFill>
                  <a:schemeClr val="tx1"/>
                </a:solidFill>
                <a:effectLst/>
                <a:latin typeface="+mn-lt"/>
                <a:ea typeface="+mn-ea"/>
                <a:cs typeface="+mn-cs"/>
              </a:rPr>
              <a:t>年のダートマス会議をきっかけとして、「第</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次</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ブーム」が到来し、「人間の知能を機械でシミュレーションできる」ようにするための様々な研究が行われました。</a:t>
            </a:r>
            <a:r>
              <a:rPr kumimoji="1" lang="en-US" altLang="ja-JP" sz="1200" b="0" i="0" kern="1200" dirty="0">
                <a:solidFill>
                  <a:schemeClr val="tx1"/>
                </a:solidFill>
                <a:effectLst/>
                <a:latin typeface="+mn-lt"/>
                <a:ea typeface="+mn-ea"/>
                <a:cs typeface="+mn-cs"/>
              </a:rPr>
              <a:t>1957</a:t>
            </a:r>
            <a:r>
              <a:rPr kumimoji="1" lang="ja-JP" altLang="en-US" sz="1200" b="0" i="0" kern="1200" dirty="0">
                <a:solidFill>
                  <a:schemeClr val="tx1"/>
                </a:solidFill>
                <a:effectLst/>
                <a:latin typeface="+mn-lt"/>
                <a:ea typeface="+mn-ea"/>
                <a:cs typeface="+mn-cs"/>
              </a:rPr>
              <a:t>年には、いま話題のディープラーニングの原型とも言われるユーラル・ネットワークが考案され、翌</a:t>
            </a:r>
            <a:r>
              <a:rPr kumimoji="1" lang="en-US" altLang="ja-JP" sz="1200" b="0" i="0" kern="1200" dirty="0">
                <a:solidFill>
                  <a:schemeClr val="tx1"/>
                </a:solidFill>
                <a:effectLst/>
                <a:latin typeface="+mn-lt"/>
                <a:ea typeface="+mn-ea"/>
                <a:cs typeface="+mn-cs"/>
              </a:rPr>
              <a:t>1958</a:t>
            </a:r>
            <a:r>
              <a:rPr kumimoji="1" lang="ja-JP" altLang="en-US" sz="1200" b="0" i="0" kern="1200" dirty="0">
                <a:solidFill>
                  <a:schemeClr val="tx1"/>
                </a:solidFill>
                <a:effectLst/>
                <a:latin typeface="+mn-lt"/>
                <a:ea typeface="+mn-ea"/>
                <a:cs typeface="+mn-cs"/>
              </a:rPr>
              <a:t>年にはそれを機械に実装したパーセプトロンが登場しています。しかし、単純なゲームや迷路の探索程度以上の成果をあげることができず、このブームは終焉を迎えます。</a:t>
            </a:r>
          </a:p>
          <a:p>
            <a:r>
              <a:rPr kumimoji="1" lang="ja-JP" altLang="en-US" sz="1200" b="0" i="0" kern="1200" dirty="0">
                <a:solidFill>
                  <a:schemeClr val="tx1"/>
                </a:solidFill>
                <a:effectLst/>
                <a:latin typeface="+mn-lt"/>
                <a:ea typeface="+mn-ea"/>
                <a:cs typeface="+mn-cs"/>
              </a:rPr>
              <a:t>その後、コンピュータは急速な発展を遂げます。ビジネス分野では、</a:t>
            </a:r>
            <a:r>
              <a:rPr kumimoji="1" lang="en-US" altLang="ja-JP" sz="1200" b="0" i="0" kern="1200" dirty="0">
                <a:solidFill>
                  <a:schemeClr val="tx1"/>
                </a:solidFill>
                <a:effectLst/>
                <a:latin typeface="+mn-lt"/>
                <a:ea typeface="+mn-ea"/>
                <a:cs typeface="+mn-cs"/>
              </a:rPr>
              <a:t>1951</a:t>
            </a:r>
            <a:r>
              <a:rPr kumimoji="1" lang="ja-JP" altLang="en-US" sz="1200" b="0" i="0" kern="1200" dirty="0">
                <a:solidFill>
                  <a:schemeClr val="tx1"/>
                </a:solidFill>
                <a:effectLst/>
                <a:latin typeface="+mn-lt"/>
                <a:ea typeface="+mn-ea"/>
                <a:cs typeface="+mn-cs"/>
              </a:rPr>
              <a:t>年、米・</a:t>
            </a:r>
            <a:r>
              <a:rPr kumimoji="1" lang="en-US" altLang="ja-JP" sz="1200" b="0" i="0" kern="1200" dirty="0">
                <a:solidFill>
                  <a:schemeClr val="tx1"/>
                </a:solidFill>
                <a:effectLst/>
                <a:latin typeface="+mn-lt"/>
                <a:ea typeface="+mn-ea"/>
                <a:cs typeface="+mn-cs"/>
              </a:rPr>
              <a:t>Remington Rand</a:t>
            </a:r>
            <a:r>
              <a:rPr kumimoji="1" lang="ja-JP" altLang="en-US" sz="1200" b="0" i="0" kern="1200" dirty="0">
                <a:solidFill>
                  <a:schemeClr val="tx1"/>
                </a:solidFill>
                <a:effectLst/>
                <a:latin typeface="+mn-lt"/>
                <a:ea typeface="+mn-ea"/>
                <a:cs typeface="+mn-cs"/>
              </a:rPr>
              <a:t>社がビジネス・コンピュータの先駆けとなる</a:t>
            </a:r>
            <a:r>
              <a:rPr kumimoji="1" lang="en-US" altLang="ja-JP" sz="1200" b="0" i="0" kern="1200" dirty="0">
                <a:solidFill>
                  <a:schemeClr val="tx1"/>
                </a:solidFill>
                <a:effectLst/>
                <a:latin typeface="+mn-lt"/>
                <a:ea typeface="+mn-ea"/>
                <a:cs typeface="+mn-cs"/>
              </a:rPr>
              <a:t>UNIVAC-I</a:t>
            </a:r>
            <a:r>
              <a:rPr kumimoji="1" lang="ja-JP" altLang="en-US" sz="1200" b="0" i="0" kern="1200" dirty="0">
                <a:solidFill>
                  <a:schemeClr val="tx1"/>
                </a:solidFill>
                <a:effectLst/>
                <a:latin typeface="+mn-lt"/>
                <a:ea typeface="+mn-ea"/>
                <a:cs typeface="+mn-cs"/>
              </a:rPr>
              <a:t>の販売をきっかけとして、</a:t>
            </a:r>
            <a:r>
              <a:rPr kumimoji="1" lang="en-US" altLang="ja-JP" sz="1200" b="0" i="0" kern="1200" dirty="0">
                <a:solidFill>
                  <a:schemeClr val="tx1"/>
                </a:solidFill>
                <a:effectLst/>
                <a:latin typeface="+mn-lt"/>
                <a:ea typeface="+mn-ea"/>
                <a:cs typeface="+mn-cs"/>
              </a:rPr>
              <a:t>1964</a:t>
            </a:r>
            <a:r>
              <a:rPr kumimoji="1" lang="ja-JP" altLang="en-US" sz="1200" b="0" i="0" kern="1200" dirty="0">
                <a:solidFill>
                  <a:schemeClr val="tx1"/>
                </a:solidFill>
                <a:effectLst/>
                <a:latin typeface="+mn-lt"/>
                <a:ea typeface="+mn-ea"/>
                <a:cs typeface="+mn-cs"/>
              </a:rPr>
              <a:t>年、米・</a:t>
            </a:r>
            <a:r>
              <a:rPr kumimoji="1" lang="en-US" altLang="ja-JP" sz="1200" b="0" i="0" kern="1200" dirty="0">
                <a:solidFill>
                  <a:schemeClr val="tx1"/>
                </a:solidFill>
                <a:effectLst/>
                <a:latin typeface="+mn-lt"/>
                <a:ea typeface="+mn-ea"/>
                <a:cs typeface="+mn-cs"/>
              </a:rPr>
              <a:t>IBM</a:t>
            </a:r>
            <a:r>
              <a:rPr kumimoji="1" lang="ja-JP" altLang="en-US" sz="1200" b="0" i="0" kern="1200" dirty="0">
                <a:solidFill>
                  <a:schemeClr val="tx1"/>
                </a:solidFill>
                <a:effectLst/>
                <a:latin typeface="+mn-lt"/>
                <a:ea typeface="+mn-ea"/>
                <a:cs typeface="+mn-cs"/>
              </a:rPr>
              <a:t>社がビジネス・コンピュータの普及の原動力となった</a:t>
            </a:r>
            <a:r>
              <a:rPr kumimoji="1" lang="en-US" altLang="ja-JP" sz="1200" b="0" i="0" kern="1200" dirty="0">
                <a:solidFill>
                  <a:schemeClr val="tx1"/>
                </a:solidFill>
                <a:effectLst/>
                <a:latin typeface="+mn-lt"/>
                <a:ea typeface="+mn-ea"/>
                <a:cs typeface="+mn-cs"/>
              </a:rPr>
              <a:t>System/360</a:t>
            </a:r>
            <a:r>
              <a:rPr kumimoji="1" lang="ja-JP" altLang="en-US" sz="1200" b="0" i="0" kern="1200" dirty="0">
                <a:solidFill>
                  <a:schemeClr val="tx1"/>
                </a:solidFill>
                <a:effectLst/>
                <a:latin typeface="+mn-lt"/>
                <a:ea typeface="+mn-ea"/>
                <a:cs typeface="+mn-cs"/>
              </a:rPr>
              <a:t>を発表しました。同年、米・</a:t>
            </a:r>
            <a:r>
              <a:rPr kumimoji="1" lang="en-US" altLang="ja-JP" sz="1200" b="0" i="0" kern="1200" dirty="0">
                <a:solidFill>
                  <a:schemeClr val="tx1"/>
                </a:solidFill>
                <a:effectLst/>
                <a:latin typeface="+mn-lt"/>
                <a:ea typeface="+mn-ea"/>
                <a:cs typeface="+mn-cs"/>
              </a:rPr>
              <a:t>DEC</a:t>
            </a:r>
            <a:r>
              <a:rPr kumimoji="1" lang="ja-JP" altLang="en-US" sz="1200" b="0" i="0" kern="1200" dirty="0">
                <a:solidFill>
                  <a:schemeClr val="tx1"/>
                </a:solidFill>
                <a:effectLst/>
                <a:latin typeface="+mn-lt"/>
                <a:ea typeface="+mn-ea"/>
                <a:cs typeface="+mn-cs"/>
              </a:rPr>
              <a:t>社は商業的にはじめて成功したといわれるミニコンピューター</a:t>
            </a:r>
            <a:r>
              <a:rPr kumimoji="1" lang="en-US" altLang="ja-JP" sz="1200" b="0" i="0" kern="1200" dirty="0">
                <a:solidFill>
                  <a:schemeClr val="tx1"/>
                </a:solidFill>
                <a:effectLst/>
                <a:latin typeface="+mn-lt"/>
                <a:ea typeface="+mn-ea"/>
                <a:cs typeface="+mn-cs"/>
              </a:rPr>
              <a:t>PDP-8</a:t>
            </a:r>
            <a:r>
              <a:rPr kumimoji="1" lang="ja-JP" altLang="en-US" sz="1200" b="0" i="0" kern="1200" dirty="0">
                <a:solidFill>
                  <a:schemeClr val="tx1"/>
                </a:solidFill>
                <a:effectLst/>
                <a:latin typeface="+mn-lt"/>
                <a:ea typeface="+mn-ea"/>
                <a:cs typeface="+mn-cs"/>
              </a:rPr>
              <a:t>を発売しています。</a:t>
            </a:r>
          </a:p>
          <a:p>
            <a:r>
              <a:rPr kumimoji="1" lang="en-US" altLang="ja-JP" sz="1200" b="0" i="0" kern="1200" dirty="0">
                <a:solidFill>
                  <a:schemeClr val="tx1"/>
                </a:solidFill>
                <a:effectLst/>
                <a:latin typeface="+mn-lt"/>
                <a:ea typeface="+mn-ea"/>
                <a:cs typeface="+mn-cs"/>
              </a:rPr>
              <a:t>1981</a:t>
            </a:r>
            <a:r>
              <a:rPr kumimoji="1" lang="ja-JP" altLang="en-US" sz="1200" b="0" i="0" kern="1200" dirty="0">
                <a:solidFill>
                  <a:schemeClr val="tx1"/>
                </a:solidFill>
                <a:effectLst/>
                <a:latin typeface="+mn-lt"/>
                <a:ea typeface="+mn-ea"/>
                <a:cs typeface="+mn-cs"/>
              </a:rPr>
              <a:t>年、米・</a:t>
            </a:r>
            <a:r>
              <a:rPr kumimoji="1" lang="en-US" altLang="ja-JP" sz="1200" b="0" i="0" kern="1200" dirty="0">
                <a:solidFill>
                  <a:schemeClr val="tx1"/>
                </a:solidFill>
                <a:effectLst/>
                <a:latin typeface="+mn-lt"/>
                <a:ea typeface="+mn-ea"/>
                <a:cs typeface="+mn-cs"/>
              </a:rPr>
              <a:t>IBM</a:t>
            </a:r>
            <a:r>
              <a:rPr kumimoji="1" lang="ja-JP" altLang="en-US" sz="1200" b="0" i="0" kern="1200" dirty="0">
                <a:solidFill>
                  <a:schemeClr val="tx1"/>
                </a:solidFill>
                <a:effectLst/>
                <a:latin typeface="+mn-lt"/>
                <a:ea typeface="+mn-ea"/>
                <a:cs typeface="+mn-cs"/>
              </a:rPr>
              <a:t>社が、当時需要を拡大していたパーソナル・コンピュータ分野に</a:t>
            </a:r>
            <a:r>
              <a:rPr kumimoji="1" lang="en-US" altLang="ja-JP" sz="1200" b="0" i="0" kern="1200" dirty="0">
                <a:solidFill>
                  <a:schemeClr val="tx1"/>
                </a:solidFill>
                <a:effectLst/>
                <a:latin typeface="+mn-lt"/>
                <a:ea typeface="+mn-ea"/>
                <a:cs typeface="+mn-cs"/>
              </a:rPr>
              <a:t>Personal Computer 5150</a:t>
            </a:r>
            <a:r>
              <a:rPr kumimoji="1" lang="ja-JP" altLang="en-US" sz="1200" b="0" i="0" kern="1200" dirty="0">
                <a:solidFill>
                  <a:schemeClr val="tx1"/>
                </a:solidFill>
                <a:effectLst/>
                <a:latin typeface="+mn-lt"/>
                <a:ea typeface="+mn-ea"/>
                <a:cs typeface="+mn-cs"/>
              </a:rPr>
              <a:t>を投入、ビジネス分野での圧倒的地位を確立することになります。</a:t>
            </a:r>
          </a:p>
          <a:p>
            <a:r>
              <a:rPr kumimoji="1" lang="ja-JP" altLang="en-US" sz="1200" b="0" i="0" kern="1200" dirty="0">
                <a:solidFill>
                  <a:schemeClr val="tx1"/>
                </a:solidFill>
                <a:effectLst/>
                <a:latin typeface="+mn-lt"/>
                <a:ea typeface="+mn-ea"/>
                <a:cs typeface="+mn-cs"/>
              </a:rPr>
              <a:t>コンピュータ性能の向上とその普及を背景に、人工知能研究に新たなブームが登場します。「第</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次</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ブーム」と呼ばれるこの時代、知識をルールや辞書として人間が記述し、それに基づいて知的処理と同等の結果を得ようという取り組みです。「ルールベース」と言われるこのやり方は、やがて特定分野の専門家の知識を記述する「エキスパートシステム」として成果をあげることになります。しかし、ルールを記述するのは人間であり、世の中のあらゆる事象を記述することはできず、汎用性を持たせることはできないままにブームの終焉を迎えます。</a:t>
            </a:r>
          </a:p>
          <a:p>
            <a:r>
              <a:rPr kumimoji="1" lang="ja-JP" altLang="en-US" sz="1200" b="0" i="0" kern="1200" dirty="0">
                <a:solidFill>
                  <a:schemeClr val="tx1"/>
                </a:solidFill>
                <a:effectLst/>
                <a:latin typeface="+mn-lt"/>
                <a:ea typeface="+mn-ea"/>
                <a:cs typeface="+mn-cs"/>
              </a:rPr>
              <a:t>その後、コンピュータ性能は「ムーアの法則」に従うように急激な向上を果たします。また、</a:t>
            </a:r>
            <a:r>
              <a:rPr kumimoji="1" lang="en-US" altLang="ja-JP" sz="1200" b="0" i="0" kern="1200" dirty="0">
                <a:solidFill>
                  <a:schemeClr val="tx1"/>
                </a:solidFill>
                <a:effectLst/>
                <a:latin typeface="+mn-lt"/>
                <a:ea typeface="+mn-ea"/>
                <a:cs typeface="+mn-cs"/>
              </a:rPr>
              <a:t>1990</a:t>
            </a:r>
            <a:r>
              <a:rPr kumimoji="1" lang="ja-JP" altLang="en-US" sz="1200" b="0" i="0" kern="1200" dirty="0">
                <a:solidFill>
                  <a:schemeClr val="tx1"/>
                </a:solidFill>
                <a:effectLst/>
                <a:latin typeface="+mn-lt"/>
                <a:ea typeface="+mn-ea"/>
                <a:cs typeface="+mn-cs"/>
              </a:rPr>
              <a:t>年代に始まるインターネットや</a:t>
            </a:r>
            <a:r>
              <a:rPr kumimoji="1" lang="en-US" altLang="ja-JP" sz="1200" b="0" i="0" kern="1200" dirty="0">
                <a:solidFill>
                  <a:schemeClr val="tx1"/>
                </a:solidFill>
                <a:effectLst/>
                <a:latin typeface="+mn-lt"/>
                <a:ea typeface="+mn-ea"/>
                <a:cs typeface="+mn-cs"/>
              </a:rPr>
              <a:t>2007</a:t>
            </a:r>
            <a:r>
              <a:rPr kumimoji="1" lang="ja-JP" altLang="en-US" sz="1200" b="0" i="0" kern="1200" dirty="0">
                <a:solidFill>
                  <a:schemeClr val="tx1"/>
                </a:solidFill>
                <a:effectLst/>
                <a:latin typeface="+mn-lt"/>
                <a:ea typeface="+mn-ea"/>
                <a:cs typeface="+mn-cs"/>
              </a:rPr>
              <a:t>年の</a:t>
            </a:r>
            <a:r>
              <a:rPr kumimoji="1" lang="en-US" altLang="ja-JP" sz="1200" b="0" i="0" kern="1200" dirty="0">
                <a:solidFill>
                  <a:schemeClr val="tx1"/>
                </a:solidFill>
                <a:effectLst/>
                <a:latin typeface="+mn-lt"/>
                <a:ea typeface="+mn-ea"/>
                <a:cs typeface="+mn-cs"/>
              </a:rPr>
              <a:t>iPhone</a:t>
            </a:r>
            <a:r>
              <a:rPr kumimoji="1" lang="ja-JP" altLang="en-US" sz="1200" b="0" i="0" kern="1200" dirty="0">
                <a:solidFill>
                  <a:schemeClr val="tx1"/>
                </a:solidFill>
                <a:effectLst/>
                <a:latin typeface="+mn-lt"/>
                <a:ea typeface="+mn-ea"/>
                <a:cs typeface="+mn-cs"/>
              </a:rPr>
              <a:t>の登場をきっかけとしたスマートフォンの普及により、データの流通量が爆発的に増大、これらを背景に「機械学習」の時代を迎えます。</a:t>
            </a:r>
          </a:p>
          <a:p>
            <a:r>
              <a:rPr kumimoji="1" lang="en-US" altLang="ja-JP" sz="1200" b="0" i="0" kern="1200" dirty="0">
                <a:solidFill>
                  <a:schemeClr val="tx1"/>
                </a:solidFill>
                <a:effectLst/>
                <a:latin typeface="+mn-lt"/>
                <a:ea typeface="+mn-ea"/>
                <a:cs typeface="+mn-cs"/>
              </a:rPr>
              <a:t>2011</a:t>
            </a:r>
            <a:r>
              <a:rPr kumimoji="1" lang="ja-JP" altLang="en-US" sz="1200" b="0" i="0" kern="1200" dirty="0">
                <a:solidFill>
                  <a:schemeClr val="tx1"/>
                </a:solidFill>
                <a:effectLst/>
                <a:latin typeface="+mn-lt"/>
                <a:ea typeface="+mn-ea"/>
                <a:cs typeface="+mn-cs"/>
              </a:rPr>
              <a:t>年、米国の人気クイズ番組</a:t>
            </a:r>
            <a:r>
              <a:rPr kumimoji="1" lang="en-US" altLang="ja-JP" sz="1200" b="0" i="0" kern="1200" dirty="0">
                <a:solidFill>
                  <a:schemeClr val="tx1"/>
                </a:solidFill>
                <a:effectLst/>
                <a:latin typeface="+mn-lt"/>
                <a:ea typeface="+mn-ea"/>
                <a:cs typeface="+mn-cs"/>
              </a:rPr>
              <a:t>Jeopardy</a:t>
            </a:r>
            <a:r>
              <a:rPr kumimoji="1" lang="ja-JP" altLang="en-US" sz="1200" b="0" i="0" kern="1200" dirty="0">
                <a:solidFill>
                  <a:schemeClr val="tx1"/>
                </a:solidFill>
                <a:effectLst/>
                <a:latin typeface="+mn-lt"/>
                <a:ea typeface="+mn-ea"/>
                <a:cs typeface="+mn-cs"/>
              </a:rPr>
              <a:t>にて</a:t>
            </a:r>
            <a:r>
              <a:rPr kumimoji="1" lang="en-US" altLang="ja-JP" sz="1200" b="0" i="0" kern="1200" dirty="0">
                <a:solidFill>
                  <a:schemeClr val="tx1"/>
                </a:solidFill>
                <a:effectLst/>
                <a:latin typeface="+mn-lt"/>
                <a:ea typeface="+mn-ea"/>
                <a:cs typeface="+mn-cs"/>
              </a:rPr>
              <a:t>IBM </a:t>
            </a:r>
            <a:r>
              <a:rPr kumimoji="1" lang="ja-JP" altLang="en-US" sz="1200" b="0" i="0" kern="1200" dirty="0">
                <a:solidFill>
                  <a:schemeClr val="tx1"/>
                </a:solidFill>
                <a:effectLst/>
                <a:latin typeface="+mn-lt"/>
                <a:ea typeface="+mn-ea"/>
                <a:cs typeface="+mn-cs"/>
              </a:rPr>
              <a:t>の</a:t>
            </a:r>
            <a:r>
              <a:rPr kumimoji="1" lang="en-US" altLang="ja-JP" sz="1200" b="0" i="0" kern="1200" dirty="0">
                <a:solidFill>
                  <a:schemeClr val="tx1"/>
                </a:solidFill>
                <a:effectLst/>
                <a:latin typeface="+mn-lt"/>
                <a:ea typeface="+mn-ea"/>
                <a:cs typeface="+mn-cs"/>
              </a:rPr>
              <a:t>Watson</a:t>
            </a:r>
            <a:r>
              <a:rPr kumimoji="1" lang="ja-JP" altLang="en-US" sz="1200" b="0" i="0" kern="1200" dirty="0">
                <a:solidFill>
                  <a:schemeClr val="tx1"/>
                </a:solidFill>
                <a:effectLst/>
                <a:latin typeface="+mn-lt"/>
                <a:ea typeface="+mn-ea"/>
                <a:cs typeface="+mn-cs"/>
              </a:rPr>
              <a:t>がクイズ・チャンピオンに勝利し、画像認識のコンテストでカナダ・トロント大学のチームがディープランニングで圧倒的な勝利を収めるなどの出来事が注目され、その後、実用面での応用が急速に拡大、いまの「第</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次</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ブーム」に至っています。</a:t>
            </a:r>
          </a:p>
          <a:p>
            <a:r>
              <a:rPr kumimoji="1" lang="ja-JP" altLang="en-US" sz="1200" b="0" i="0" kern="1200" dirty="0">
                <a:solidFill>
                  <a:schemeClr val="tx1"/>
                </a:solidFill>
                <a:effectLst/>
                <a:latin typeface="+mn-lt"/>
                <a:ea typeface="+mn-ea"/>
                <a:cs typeface="+mn-cs"/>
              </a:rPr>
              <a:t>今後、</a:t>
            </a:r>
            <a:r>
              <a:rPr kumimoji="1" lang="en-US" altLang="ja-JP" sz="1200" b="0" i="0" kern="1200" dirty="0" err="1">
                <a:solidFill>
                  <a:schemeClr val="tx1"/>
                </a:solidFill>
                <a:effectLst/>
                <a:latin typeface="+mn-lt"/>
                <a:ea typeface="+mn-ea"/>
                <a:cs typeface="+mn-cs"/>
              </a:rPr>
              <a:t>IoT</a:t>
            </a:r>
            <a:r>
              <a:rPr kumimoji="1" lang="ja-JP" altLang="en-US" sz="1200" b="0" i="0" kern="1200">
                <a:solidFill>
                  <a:schemeClr val="tx1"/>
                </a:solidFill>
                <a:effectLst/>
                <a:latin typeface="+mn-lt"/>
                <a:ea typeface="+mn-ea"/>
                <a:cs typeface="+mn-cs"/>
              </a:rPr>
              <a:t>の普及によるデータ流通量のさらなる増大、「ムーアの法則」に支えられたコンピュータに変わる新たなテクノロジーの登場により、人工知能の新たな発展の可能性が模索されています。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a:t>
            </a:fld>
            <a:endParaRPr kumimoji="1" lang="ja-JP" altLang="en-US"/>
          </a:p>
        </p:txBody>
      </p:sp>
    </p:spTree>
    <p:extLst>
      <p:ext uri="{BB962C8B-B14F-4D97-AF65-F5344CB8AC3E}">
        <p14:creationId xmlns:p14="http://schemas.microsoft.com/office/powerpoint/2010/main" val="1942081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1925046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【図解】コレ１枚で分かる人工知能・機械学習・ディープラーニングの関係</a:t>
            </a:r>
          </a:p>
          <a:p>
            <a:r>
              <a:rPr kumimoji="1" lang="ja-JP" altLang="ja-JP" sz="1200" kern="1200" dirty="0">
                <a:solidFill>
                  <a:schemeClr val="tx1"/>
                </a:solidFill>
                <a:effectLst/>
                <a:latin typeface="+mn-lt"/>
                <a:ea typeface="+mn-ea"/>
                <a:cs typeface="+mn-cs"/>
              </a:rPr>
              <a:t>「人間の“知能”は機械で人工的に再現できる」</a:t>
            </a:r>
          </a:p>
          <a:p>
            <a:r>
              <a:rPr kumimoji="1" lang="ja-JP" altLang="ja-JP" sz="1200" kern="1200" dirty="0">
                <a:solidFill>
                  <a:schemeClr val="tx1"/>
                </a:solidFill>
                <a:effectLst/>
                <a:latin typeface="+mn-lt"/>
                <a:ea typeface="+mn-ea"/>
                <a:cs typeface="+mn-cs"/>
              </a:rPr>
              <a:t>そんな研究者の理想から 「人工知能」という言葉が生まれたのは</a:t>
            </a:r>
            <a:r>
              <a:rPr kumimoji="1" lang="en-US" altLang="ja-JP" sz="1200" kern="1200" dirty="0">
                <a:solidFill>
                  <a:schemeClr val="tx1"/>
                </a:solidFill>
                <a:effectLst/>
                <a:latin typeface="+mn-lt"/>
                <a:ea typeface="+mn-ea"/>
                <a:cs typeface="+mn-cs"/>
              </a:rPr>
              <a:t>1956</a:t>
            </a:r>
            <a:r>
              <a:rPr kumimoji="1" lang="ja-JP" altLang="ja-JP" sz="1200" kern="1200" dirty="0">
                <a:solidFill>
                  <a:schemeClr val="tx1"/>
                </a:solidFill>
                <a:effectLst/>
                <a:latin typeface="+mn-lt"/>
                <a:ea typeface="+mn-ea"/>
                <a:cs typeface="+mn-cs"/>
              </a:rPr>
              <a:t>年のことです。その後、半世紀以上にわたり研究が続けられてきました。この間、迷路やパズル、チェスや将棋といったゲームをうまく解くところから始まり、人間が持つ知識を辞書やルールとしてコンピューターに登録し、専門家のような回答を導こうとする研究が行われてきました。しかし、人間が辞書やルールを作るわけですから、世の中の全ての事象を登録することなどできません。そのため狭い限られた分野では成果を上げることはできましたが、様々な分野で広く応用が利く「人間の“知能”」にはほど遠いもので、大きな成果をあげることはありませんでした。</a:t>
            </a:r>
          </a:p>
          <a:p>
            <a:r>
              <a:rPr kumimoji="1" lang="ja-JP" altLang="ja-JP" sz="1200" kern="1200" dirty="0">
                <a:solidFill>
                  <a:schemeClr val="tx1"/>
                </a:solidFill>
                <a:effectLst/>
                <a:latin typeface="+mn-lt"/>
                <a:ea typeface="+mn-ea"/>
                <a:cs typeface="+mn-cs"/>
              </a:rPr>
              <a:t>その後、特定の業務や分野でのデータを解析し、その結果から分類や区別、判断や予測を行うための規則性やルールを見つけ出す手法「機械学習」が登場します。「機械学習」の考え方は以前からありました。しかし、コンピューター性能が不十分であり、その能力を発揮するには至らなかったのですが、コンピューター性能の向上と手法の進化と共に、その能力を高めてゆきます。</a:t>
            </a:r>
          </a:p>
          <a:p>
            <a:r>
              <a:rPr kumimoji="1" lang="ja-JP" altLang="ja-JP" sz="1200" kern="1200" dirty="0">
                <a:solidFill>
                  <a:schemeClr val="tx1"/>
                </a:solidFill>
                <a:effectLst/>
                <a:latin typeface="+mn-lt"/>
                <a:ea typeface="+mn-ea"/>
                <a:cs typeface="+mn-cs"/>
              </a:rPr>
              <a:t>「機械学習」は、どのような点に着目して分類や区別、判断や予測をおこなえばいいのか、その基準となる「特徴の選定と組合せ（特徴量）」を使ってデータを分析し、そのデータに潜む規則性やルールを見つけ出してゆきます。しかし、特徴量は人間が設計し登録しなければならず、その巧緻が結果を大きく左右しました。</a:t>
            </a:r>
          </a:p>
          <a:p>
            <a:r>
              <a:rPr kumimoji="1" lang="ja-JP" altLang="ja-JP" sz="1200" kern="1200" dirty="0">
                <a:solidFill>
                  <a:schemeClr val="tx1"/>
                </a:solidFill>
                <a:effectLst/>
                <a:latin typeface="+mn-lt"/>
                <a:ea typeface="+mn-ea"/>
                <a:cs typeface="+mn-cs"/>
              </a:rPr>
              <a:t>しかし、ここ最近になって人間の脳の働きついての研究が進み、その成果を応用した機械学習の一手法である「ディープラーニング」が登場します。この技術は、特徴量の選定や組合せを、データを解析することで自ら作り出すことができます。そのため、人間の能力に依存せずデータ量を増やすほどに、その性能を向上させることができます。いまでは、画像や音声の認識などで人間の能力を凌駕する性能を発揮し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34</a:t>
            </a:fld>
            <a:endParaRPr kumimoji="1" lang="ja-JP" altLang="en-US"/>
          </a:p>
        </p:txBody>
      </p:sp>
    </p:spTree>
    <p:extLst>
      <p:ext uri="{BB962C8B-B14F-4D97-AF65-F5344CB8AC3E}">
        <p14:creationId xmlns:p14="http://schemas.microsoft.com/office/powerpoint/2010/main" val="1292865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【図解】コレ１枚でわかる機械学習モデル</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機械学習の方法には、大別して「教師あり学習」、「教師なし学習」そして、「強化学習」があります。</a:t>
            </a:r>
          </a:p>
          <a:p>
            <a:r>
              <a:rPr kumimoji="1" lang="ja-JP" altLang="ja-JP" sz="1200" kern="1200" dirty="0">
                <a:solidFill>
                  <a:schemeClr val="tx1"/>
                </a:solidFill>
                <a:effectLst/>
                <a:latin typeface="+mn-lt"/>
                <a:ea typeface="+mn-ea"/>
                <a:cs typeface="+mn-cs"/>
              </a:rPr>
              <a:t>教師あり学習</a:t>
            </a:r>
          </a:p>
          <a:p>
            <a:r>
              <a:rPr kumimoji="1" lang="ja-JP" altLang="ja-JP" sz="1200" kern="1200" dirty="0">
                <a:solidFill>
                  <a:schemeClr val="tx1"/>
                </a:solidFill>
                <a:effectLst/>
                <a:latin typeface="+mn-lt"/>
                <a:ea typeface="+mn-ea"/>
                <a:cs typeface="+mn-cs"/>
              </a:rPr>
              <a:t>入力と正解例の関係を示したデータを学習データとして入力し、その関係を再現するように特徴を抽出、モデルを生成するやり方です。</a:t>
            </a:r>
          </a:p>
          <a:p>
            <a:r>
              <a:rPr kumimoji="1" lang="ja-JP" altLang="ja-JP" sz="1200" kern="1200" dirty="0">
                <a:solidFill>
                  <a:schemeClr val="tx1"/>
                </a:solidFill>
                <a:effectLst/>
                <a:latin typeface="+mn-lt"/>
                <a:ea typeface="+mn-ea"/>
                <a:cs typeface="+mn-cs"/>
              </a:rPr>
              <a:t>例えば、「イヌ」という正解を付した写真、「ネコ」という正解を付した写真を機械に学習させ「イヌ」や「ネコ」それぞれに固有の特徴やパターンを見つけ出し、両者の違いをうまく表現できる推論ルールやモデルを創り出します。</a:t>
            </a:r>
          </a:p>
          <a:p>
            <a:r>
              <a:rPr kumimoji="1" lang="ja-JP" altLang="ja-JP" sz="1200" kern="1200" dirty="0">
                <a:solidFill>
                  <a:schemeClr val="tx1"/>
                </a:solidFill>
                <a:effectLst/>
                <a:latin typeface="+mn-lt"/>
                <a:ea typeface="+mn-ea"/>
                <a:cs typeface="+mn-cs"/>
              </a:rPr>
              <a:t>教師なし学習</a:t>
            </a:r>
          </a:p>
          <a:p>
            <a:r>
              <a:rPr kumimoji="1" lang="ja-JP" altLang="ja-JP" sz="1200" kern="1200" dirty="0">
                <a:solidFill>
                  <a:schemeClr val="tx1"/>
                </a:solidFill>
                <a:effectLst/>
                <a:latin typeface="+mn-lt"/>
                <a:ea typeface="+mn-ea"/>
                <a:cs typeface="+mn-cs"/>
              </a:rPr>
              <a:t>なんの説明もない学習データを入力し、抽出した特徴のパターンから類似したグループを見つけ出し、それぞれのモデルを生成するやり方です。</a:t>
            </a:r>
          </a:p>
          <a:p>
            <a:r>
              <a:rPr kumimoji="1" lang="ja-JP" altLang="ja-JP" sz="1200" kern="1200" dirty="0">
                <a:solidFill>
                  <a:schemeClr val="tx1"/>
                </a:solidFill>
                <a:effectLst/>
                <a:latin typeface="+mn-lt"/>
                <a:ea typeface="+mn-ea"/>
                <a:cs typeface="+mn-cs"/>
              </a:rPr>
              <a:t>例えば、「イヌ」、「ネコ」、「トリ」を区別することなく学習データとして入力すると、それぞれの特徴パターンの違いを見つけ出し、推論ルールや固有のモデルを生成します。それぞれを特徴付ける「概念」といえるものを創り出していると言えるかもしれません。</a:t>
            </a:r>
          </a:p>
          <a:p>
            <a:r>
              <a:rPr kumimoji="1" lang="ja-JP" altLang="ja-JP" sz="1200" kern="1200" dirty="0">
                <a:solidFill>
                  <a:schemeClr val="tx1"/>
                </a:solidFill>
                <a:effectLst/>
                <a:latin typeface="+mn-lt"/>
                <a:ea typeface="+mn-ea"/>
                <a:cs typeface="+mn-cs"/>
              </a:rPr>
              <a:t>強化学習</a:t>
            </a:r>
          </a:p>
          <a:p>
            <a:r>
              <a:rPr kumimoji="1" lang="ja-JP" altLang="ja-JP" sz="1200" kern="1200" dirty="0">
                <a:solidFill>
                  <a:schemeClr val="tx1"/>
                </a:solidFill>
                <a:effectLst/>
                <a:latin typeface="+mn-lt"/>
                <a:ea typeface="+mn-ea"/>
                <a:cs typeface="+mn-cs"/>
              </a:rPr>
              <a:t>推論結果に対して評価（報酬）を与えることで、どのような結果を出して欲しいかを示し、その結果をもうまく再現できるモデルを生成するやり方です。</a:t>
            </a:r>
          </a:p>
          <a:p>
            <a:r>
              <a:rPr kumimoji="1" lang="ja-JP" altLang="ja-JP" sz="1200" kern="1200" dirty="0">
                <a:solidFill>
                  <a:schemeClr val="tx1"/>
                </a:solidFill>
                <a:effectLst/>
                <a:latin typeface="+mn-lt"/>
                <a:ea typeface="+mn-ea"/>
                <a:cs typeface="+mn-cs"/>
              </a:rPr>
              <a:t>例えば、ゲームの得点が高ければ＋に評価し、低ければ−に評価することを繰り返してゆくことで、得点が高くなる、つまり、プラス評価という報酬が与えられるようなゲームのやり方を再現できるルールやモデルを生成します。</a:t>
            </a:r>
          </a:p>
          <a:p>
            <a:r>
              <a:rPr kumimoji="1" lang="ja-JP" altLang="ja-JP" sz="1200" kern="1200" dirty="0">
                <a:solidFill>
                  <a:schemeClr val="tx1"/>
                </a:solidFill>
                <a:effectLst/>
                <a:latin typeface="+mn-lt"/>
                <a:ea typeface="+mn-ea"/>
                <a:cs typeface="+mn-cs"/>
              </a:rPr>
              <a:t>それぞれの学習モデルについて、その性能を高めるための研究が進んでいます。ただ、それぞれに特徴があり、用途の向き不向きもあります。これらをうまく使い分け、あるいは組み合わせることで、機械学習の実用性を高めることが、すすめら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36</a:t>
            </a:fld>
            <a:endParaRPr kumimoji="1" lang="ja-JP" altLang="en-US"/>
          </a:p>
        </p:txBody>
      </p:sp>
    </p:spTree>
    <p:extLst>
      <p:ext uri="{BB962C8B-B14F-4D97-AF65-F5344CB8AC3E}">
        <p14:creationId xmlns:p14="http://schemas.microsoft.com/office/powerpoint/2010/main" val="981515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820276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【図解】コレ１枚で分かる人工知能の適用領域</a:t>
            </a:r>
          </a:p>
          <a:p>
            <a:r>
              <a:rPr kumimoji="1" lang="ja-JP" altLang="ja-JP" sz="1200" kern="1200" dirty="0">
                <a:solidFill>
                  <a:schemeClr val="tx1"/>
                </a:solidFill>
                <a:effectLst/>
                <a:latin typeface="+mn-lt"/>
                <a:ea typeface="+mn-ea"/>
                <a:cs typeface="+mn-cs"/>
              </a:rPr>
              <a:t>人工知能は、</a:t>
            </a:r>
            <a:r>
              <a:rPr kumimoji="1" lang="ja-JP" altLang="ja-JP" sz="1200" b="1" u="sng" kern="1200" dirty="0">
                <a:solidFill>
                  <a:schemeClr val="tx1"/>
                </a:solidFill>
                <a:effectLst/>
                <a:latin typeface="+mn-lt"/>
                <a:ea typeface="+mn-ea"/>
                <a:cs typeface="+mn-cs"/>
              </a:rPr>
              <a:t>人間の関与を前提</a:t>
            </a:r>
            <a:r>
              <a:rPr kumimoji="1" lang="ja-JP" altLang="ja-JP" sz="1200" kern="1200" dirty="0">
                <a:solidFill>
                  <a:schemeClr val="tx1"/>
                </a:solidFill>
                <a:effectLst/>
                <a:latin typeface="+mn-lt"/>
                <a:ea typeface="+mn-ea"/>
                <a:cs typeface="+mn-cs"/>
              </a:rPr>
              <a:t>とした「人間の知的作業を支援」、あるいは「人間の知的能力を拡張」といった適用領域と、</a:t>
            </a:r>
            <a:r>
              <a:rPr kumimoji="1" lang="ja-JP" altLang="ja-JP" sz="1200" b="1" u="sng" kern="1200" dirty="0">
                <a:solidFill>
                  <a:schemeClr val="tx1"/>
                </a:solidFill>
                <a:effectLst/>
                <a:latin typeface="+mn-lt"/>
                <a:ea typeface="+mn-ea"/>
                <a:cs typeface="+mn-cs"/>
              </a:rPr>
              <a:t>人間の関与を前提としない</a:t>
            </a:r>
            <a:r>
              <a:rPr kumimoji="1" lang="ja-JP" altLang="ja-JP" sz="1200" kern="1200" dirty="0">
                <a:solidFill>
                  <a:schemeClr val="tx1"/>
                </a:solidFill>
                <a:effectLst/>
                <a:latin typeface="+mn-lt"/>
                <a:ea typeface="+mn-ea"/>
                <a:cs typeface="+mn-cs"/>
              </a:rPr>
              <a:t>「知的作業の自律化」の２つの方向に拡がっています。</a:t>
            </a:r>
          </a:p>
          <a:p>
            <a:r>
              <a:rPr kumimoji="1" lang="ja-JP" altLang="ja-JP" sz="1200" kern="1200" dirty="0">
                <a:solidFill>
                  <a:schemeClr val="tx1"/>
                </a:solidFill>
                <a:effectLst/>
                <a:latin typeface="+mn-lt"/>
                <a:ea typeface="+mn-ea"/>
                <a:cs typeface="+mn-cs"/>
              </a:rPr>
              <a:t>例えば、人間の関与が前提となる適用領域としては、要求に従って大量の情報を整理し、そこから必要な情報を探し出す「情報整理・提供」があります。質問応答や判例検索などで利用が始まっています。また、日常使う言葉で機器を制御、操作したり、サービスを利用したりといったことを実現する「対話的操作」もこの領域に位置付けられるでしょう。</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Siri</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Cortana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Echo</a:t>
            </a:r>
            <a:r>
              <a:rPr kumimoji="1" lang="ja-JP" altLang="ja-JP" sz="1200" kern="1200" dirty="0">
                <a:solidFill>
                  <a:schemeClr val="tx1"/>
                </a:solidFill>
                <a:effectLst/>
                <a:latin typeface="+mn-lt"/>
                <a:ea typeface="+mn-ea"/>
                <a:cs typeface="+mn-cs"/>
              </a:rPr>
              <a:t>などのスマートアシスタントや人とのコミュニケーションを実現するサービスロボットなどがあります。</a:t>
            </a:r>
          </a:p>
          <a:p>
            <a:r>
              <a:rPr kumimoji="1" lang="ja-JP" altLang="ja-JP" sz="1200" kern="1200" dirty="0">
                <a:solidFill>
                  <a:schemeClr val="tx1"/>
                </a:solidFill>
                <a:effectLst/>
                <a:latin typeface="+mn-lt"/>
                <a:ea typeface="+mn-ea"/>
                <a:cs typeface="+mn-cs"/>
              </a:rPr>
              <a:t>人間と人工知能が協力し合い成果をあげようという領域として、「知識の発見」があります。データを解析し、そこに潜在する規則性やルールを発見しようというものです。故障の診断や予知、創薬用の新物質を発見するなどに使われます。</a:t>
            </a:r>
          </a:p>
          <a:p>
            <a:r>
              <a:rPr kumimoji="1" lang="ja-JP" altLang="ja-JP" sz="1200" kern="1200" dirty="0">
                <a:solidFill>
                  <a:schemeClr val="tx1"/>
                </a:solidFill>
                <a:effectLst/>
                <a:latin typeface="+mn-lt"/>
                <a:ea typeface="+mn-ea"/>
                <a:cs typeface="+mn-cs"/>
              </a:rPr>
              <a:t>人間が関与を前提とせず機械の自律性を活かしていこうという領域では、データを解析し最適な答えを機械自身に見つけ出させようという「推奨・判断」があります。</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Watson</a:t>
            </a:r>
            <a:r>
              <a:rPr kumimoji="1" lang="ja-JP" altLang="ja-JP" sz="1200" kern="1200" dirty="0">
                <a:solidFill>
                  <a:schemeClr val="tx1"/>
                </a:solidFill>
                <a:effectLst/>
                <a:latin typeface="+mn-lt"/>
                <a:ea typeface="+mn-ea"/>
                <a:cs typeface="+mn-cs"/>
              </a:rPr>
              <a:t>が行っている癌の診断支援のように膨大な論文を読み込み、さらに患者の診断所見や検査データを分析することで、癌を診断し治療法を提案してくれるサービスや、自分の好みやライフスタイルを教えることで自分にふさわしい商品を紹介してくれるサービスなどに応用が拡がっています。</a:t>
            </a:r>
          </a:p>
          <a:p>
            <a:r>
              <a:rPr kumimoji="1" lang="ja-JP" altLang="ja-JP" sz="1200" kern="1200" dirty="0">
                <a:solidFill>
                  <a:schemeClr val="tx1"/>
                </a:solidFill>
                <a:effectLst/>
                <a:latin typeface="+mn-lt"/>
                <a:ea typeface="+mn-ea"/>
                <a:cs typeface="+mn-cs"/>
              </a:rPr>
              <a:t>さらに、自ら状況を把握、学習し、自律的に判断して実行する「自律制御」があります。自動運転の自動車や株の自動取引、工場の自動操業や建設現場での自動工事などに適用分野は拡がり始めています。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43</a:t>
            </a:fld>
            <a:endParaRPr kumimoji="1" lang="ja-JP" altLang="en-US"/>
          </a:p>
        </p:txBody>
      </p:sp>
    </p:spTree>
    <p:extLst>
      <p:ext uri="{BB962C8B-B14F-4D97-AF65-F5344CB8AC3E}">
        <p14:creationId xmlns:p14="http://schemas.microsoft.com/office/powerpoint/2010/main" val="1634204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Amazon=</a:t>
            </a:r>
            <a:r>
              <a:rPr kumimoji="1" lang="ja-JP" altLang="en-US" dirty="0"/>
              <a:t>手軽に利用できるが、細かいチューニングは難しい</a:t>
            </a:r>
            <a:endParaRPr kumimoji="1" lang="en-US" altLang="ja-JP" dirty="0"/>
          </a:p>
          <a:p>
            <a:r>
              <a:rPr kumimoji="1" lang="en-US" altLang="ja-JP" dirty="0"/>
              <a:t>IBM=</a:t>
            </a:r>
            <a:r>
              <a:rPr kumimoji="1" lang="ja-JP" altLang="en-US" dirty="0"/>
              <a:t>サードパーティが</a:t>
            </a:r>
            <a:r>
              <a:rPr kumimoji="1" lang="en-US" altLang="ja-JP" dirty="0"/>
              <a:t>Watson</a:t>
            </a:r>
            <a:r>
              <a:rPr kumimoji="1" lang="ja-JP" altLang="en-US" dirty="0"/>
              <a:t>をサービスとして利用できるよう環境が整っている</a:t>
            </a:r>
            <a:endParaRPr kumimoji="1" lang="en-US" altLang="ja-JP" dirty="0"/>
          </a:p>
          <a:p>
            <a:r>
              <a:rPr kumimoji="1" lang="en-US" altLang="ja-JP" dirty="0"/>
              <a:t>Google=API</a:t>
            </a:r>
            <a:r>
              <a:rPr kumimoji="1" lang="ja-JP" altLang="en-US" dirty="0"/>
              <a:t>としての提供なので、利用者側もある程度作り込みが必要</a:t>
            </a:r>
            <a:endParaRPr kumimoji="1" lang="en-US" altLang="ja-JP" dirty="0"/>
          </a:p>
          <a:p>
            <a:r>
              <a:rPr kumimoji="1" lang="en-US" altLang="ja-JP" dirty="0"/>
              <a:t>Microsoft=R</a:t>
            </a:r>
            <a:r>
              <a:rPr kumimoji="1" lang="ja-JP" altLang="en-US" dirty="0"/>
              <a:t>や</a:t>
            </a:r>
            <a:r>
              <a:rPr kumimoji="1" lang="en-US" altLang="ja-JP" dirty="0"/>
              <a:t>Hadoop</a:t>
            </a:r>
            <a:r>
              <a:rPr kumimoji="1" lang="ja-JP" altLang="en-US" dirty="0"/>
              <a:t>との連携、</a:t>
            </a:r>
            <a:r>
              <a:rPr kumimoji="1" lang="en-US" altLang="ja-JP" dirty="0"/>
              <a:t>UI</a:t>
            </a:r>
            <a:r>
              <a:rPr kumimoji="1" lang="ja-JP" altLang="en-US" dirty="0"/>
              <a:t>の作り込みなど、使いやすい印象</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45</a:t>
            </a:fld>
            <a:endParaRPr kumimoji="1" lang="ja-JP" altLang="en-US"/>
          </a:p>
        </p:txBody>
      </p:sp>
    </p:spTree>
    <p:extLst>
      <p:ext uri="{BB962C8B-B14F-4D97-AF65-F5344CB8AC3E}">
        <p14:creationId xmlns:p14="http://schemas.microsoft.com/office/powerpoint/2010/main" val="766890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02740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【【図解】コレ１枚でわかる「弱い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」と「強い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機械は人が操作するか、手順を教えてその通り動かすものでした。しかし、「人工知能（</a:t>
            </a:r>
            <a:r>
              <a:rPr kumimoji="1" lang="en-US" altLang="ja-JP" sz="1200" kern="1200" dirty="0">
                <a:solidFill>
                  <a:schemeClr val="tx1"/>
                </a:solidFill>
                <a:effectLst/>
                <a:latin typeface="+mn-lt"/>
                <a:ea typeface="+mn-ea"/>
                <a:cs typeface="+mn-cs"/>
              </a:rPr>
              <a:t>AI: Artificial Intelligence</a:t>
            </a:r>
            <a:r>
              <a:rPr kumimoji="1" lang="ja-JP" altLang="ja-JP" sz="1200" kern="1200" dirty="0">
                <a:solidFill>
                  <a:schemeClr val="tx1"/>
                </a:solidFill>
                <a:effectLst/>
                <a:latin typeface="+mn-lt"/>
                <a:ea typeface="+mn-ea"/>
                <a:cs typeface="+mn-cs"/>
              </a:rPr>
              <a:t>）」は、自ら学習し、状況を把握し、推論して判断できる能力を機械に与えます。</a:t>
            </a:r>
          </a:p>
          <a:p>
            <a:r>
              <a:rPr kumimoji="1" lang="ja-JP" altLang="ja-JP" sz="1200" kern="1200" dirty="0">
                <a:solidFill>
                  <a:schemeClr val="tx1"/>
                </a:solidFill>
                <a:effectLst/>
                <a:latin typeface="+mn-lt"/>
                <a:ea typeface="+mn-ea"/>
                <a:cs typeface="+mn-cs"/>
              </a:rPr>
              <a:t>人工知能には、「</a:t>
            </a:r>
            <a:r>
              <a:rPr kumimoji="1" lang="ja-JP" altLang="ja-JP" sz="1200" b="1" kern="1200" dirty="0">
                <a:solidFill>
                  <a:schemeClr val="tx1"/>
                </a:solidFill>
                <a:effectLst/>
                <a:latin typeface="+mn-lt"/>
                <a:ea typeface="+mn-ea"/>
                <a:cs typeface="+mn-cs"/>
              </a:rPr>
              <a:t>人間のような知的処理の実現</a:t>
            </a:r>
            <a:r>
              <a:rPr kumimoji="1" lang="ja-JP" altLang="ja-JP" sz="1200" kern="1200" dirty="0">
                <a:solidFill>
                  <a:schemeClr val="tx1"/>
                </a:solidFill>
                <a:effectLst/>
                <a:latin typeface="+mn-lt"/>
                <a:ea typeface="+mn-ea"/>
                <a:cs typeface="+mn-cs"/>
              </a:rPr>
              <a:t>」と「</a:t>
            </a:r>
            <a:r>
              <a:rPr kumimoji="1" lang="ja-JP" altLang="ja-JP" sz="1200" b="1" kern="1200" dirty="0">
                <a:solidFill>
                  <a:schemeClr val="tx1"/>
                </a:solidFill>
                <a:effectLst/>
                <a:latin typeface="+mn-lt"/>
                <a:ea typeface="+mn-ea"/>
                <a:cs typeface="+mn-cs"/>
              </a:rPr>
              <a:t>人間と同等の知能の実現</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」の２つのアプローチがあります。</a:t>
            </a:r>
          </a:p>
          <a:p>
            <a:r>
              <a:rPr kumimoji="1" lang="ja-JP" altLang="ja-JP" sz="1200" kern="1200" dirty="0">
                <a:solidFill>
                  <a:schemeClr val="tx1"/>
                </a:solidFill>
                <a:effectLst/>
                <a:latin typeface="+mn-lt"/>
                <a:ea typeface="+mn-ea"/>
                <a:cs typeface="+mn-cs"/>
              </a:rPr>
              <a:t>前者は「弱い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とも呼ばれ、人間の脳で行う処理のしくみにかかわらず、結果として人間が行う知的処理ができるようになることを目指します。例えば、馬のように走りたいからといって、馬をつくるのではなく、自動車を作ろうという考え方です。</a:t>
            </a:r>
          </a:p>
          <a:p>
            <a:r>
              <a:rPr kumimoji="1" lang="ja-JP" altLang="ja-JP" sz="1200" kern="1200" dirty="0">
                <a:solidFill>
                  <a:schemeClr val="tx1"/>
                </a:solidFill>
                <a:effectLst/>
                <a:latin typeface="+mn-lt"/>
                <a:ea typeface="+mn-ea"/>
                <a:cs typeface="+mn-cs"/>
              </a:rPr>
              <a:t>これに対して、後者は、知能そのものをもつ機械を作る取り組みで、「強い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」とも呼ばれ、脳科学や神経科学の研究成果を取り入れながら、人間の脳機能と同等の汎用的な知的処理ができるようになることを目指します。</a:t>
            </a:r>
          </a:p>
          <a:p>
            <a:r>
              <a:rPr kumimoji="1" lang="ja-JP" altLang="ja-JP" sz="1200" kern="1200" dirty="0">
                <a:solidFill>
                  <a:schemeClr val="tx1"/>
                </a:solidFill>
                <a:effectLst/>
                <a:latin typeface="+mn-lt"/>
                <a:ea typeface="+mn-ea"/>
                <a:cs typeface="+mn-cs"/>
              </a:rPr>
              <a:t>「弱い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は、あらかじめ「ルール」をたくさん用意しておく「ルールベース」が始まりでした。外国語翻訳者や医者、弁護士といった専門家のノウハウをルール化して組み入れた「エキスパート・システム」が実用化されています。ただ、ルールを人が作り登録しなければなりません。そのため多大な手間がかかり、また様々な知的活動を全て人間がルール化するには限界があり、結果として普及しませんでした。</a:t>
            </a:r>
          </a:p>
          <a:p>
            <a:r>
              <a:rPr kumimoji="1" lang="ja-JP" altLang="ja-JP" sz="1200" kern="1200" dirty="0">
                <a:solidFill>
                  <a:schemeClr val="tx1"/>
                </a:solidFill>
                <a:effectLst/>
                <a:latin typeface="+mn-lt"/>
                <a:ea typeface="+mn-ea"/>
                <a:cs typeface="+mn-cs"/>
              </a:rPr>
              <a:t>この状況を変えたのが、「機械学習」です。ビッグデータを統計的に解析して、「日本の首都」と「東京」の関係を見つけ出し、「日本の首都が東京である確率は</a:t>
            </a:r>
            <a:r>
              <a:rPr kumimoji="1" lang="en-US" altLang="ja-JP" sz="1200" kern="1200" dirty="0">
                <a:solidFill>
                  <a:schemeClr val="tx1"/>
                </a:solidFill>
                <a:effectLst/>
                <a:latin typeface="+mn-lt"/>
                <a:ea typeface="+mn-ea"/>
                <a:cs typeface="+mn-cs"/>
              </a:rPr>
              <a:t>99%</a:t>
            </a:r>
            <a:r>
              <a:rPr kumimoji="1" lang="ja-JP" altLang="ja-JP" sz="1200" kern="1200" dirty="0">
                <a:solidFill>
                  <a:schemeClr val="tx1"/>
                </a:solidFill>
                <a:effectLst/>
                <a:latin typeface="+mn-lt"/>
                <a:ea typeface="+mn-ea"/>
                <a:cs typeface="+mn-cs"/>
              </a:rPr>
              <a:t>」といった確率に基づき、「日本の首都は東京である」という推論を自動的におこないます。一方で、「変なヤツ」という表現が、嫌悪の意味なのか親しさの表明なのかといった文脈に即した意味は解釈できず限界もあります。</a:t>
            </a:r>
          </a:p>
          <a:p>
            <a:r>
              <a:rPr kumimoji="1" lang="ja-JP" altLang="ja-JP" sz="1200" kern="1200" dirty="0">
                <a:solidFill>
                  <a:schemeClr val="tx1"/>
                </a:solidFill>
                <a:effectLst/>
                <a:latin typeface="+mn-lt"/>
                <a:ea typeface="+mn-ea"/>
                <a:cs typeface="+mn-cs"/>
              </a:rPr>
              <a:t>「強い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は、人の脳の仕組みを模倣して、機械に人のように学習させ考えさせようというものです。神経細胞（ニューロン）のつながりをモデルにするため、「ニューラル・ネットワーク」と呼ばれています。これを使えば、人がルールを教える必要はありません。例えば、ネコと人間が映っている画像を大量に見せることで、両者の特徴を自分で学習し、両者の違いを区別できるようにしようといったことが実現できます。</a:t>
            </a:r>
          </a:p>
          <a:p>
            <a:r>
              <a:rPr kumimoji="1" lang="ja-JP" altLang="ja-JP" sz="1200" kern="1200" dirty="0">
                <a:solidFill>
                  <a:schemeClr val="tx1"/>
                </a:solidFill>
                <a:effectLst/>
                <a:latin typeface="+mn-lt"/>
                <a:ea typeface="+mn-ea"/>
                <a:cs typeface="+mn-cs"/>
              </a:rPr>
              <a:t>現状では、前者の実用化が先んじていますが、後者の研究も急速に進んでおり、両者ともに、実用レベルでの適用範囲が拡大するものと期待されています。</a:t>
            </a:r>
          </a:p>
          <a:p>
            <a:r>
              <a:rPr kumimoji="1" lang="en-US" altLang="ja-JP" sz="1200" kern="120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47</a:t>
            </a:fld>
            <a:endParaRPr kumimoji="1" lang="ja-JP" altLang="en-US"/>
          </a:p>
        </p:txBody>
      </p:sp>
    </p:spTree>
    <p:extLst>
      <p:ext uri="{BB962C8B-B14F-4D97-AF65-F5344CB8AC3E}">
        <p14:creationId xmlns:p14="http://schemas.microsoft.com/office/powerpoint/2010/main" val="1857560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【図解】コレ１枚でわかる特化型人工知能と汎用型人工知能</a:t>
            </a:r>
          </a:p>
          <a:p>
            <a:r>
              <a:rPr kumimoji="1" lang="ja-JP" altLang="ja-JP" sz="1200" kern="1200" dirty="0">
                <a:solidFill>
                  <a:schemeClr val="tx1"/>
                </a:solidFill>
                <a:effectLst/>
                <a:latin typeface="+mn-lt"/>
                <a:ea typeface="+mn-ea"/>
                <a:cs typeface="+mn-cs"/>
              </a:rPr>
              <a:t>人工知能の進化には、ここ数年目を見張るものがあります。例えば、画像認識では、画像の中に何が写っているかを識別する能力は、既に人間の能力を超える成果が示されています。その技術を使って、</a:t>
            </a:r>
            <a:r>
              <a:rPr kumimoji="1" lang="en-US" altLang="ja-JP" sz="1200" kern="1200" dirty="0">
                <a:solidFill>
                  <a:schemeClr val="tx1"/>
                </a:solidFill>
                <a:effectLst/>
                <a:latin typeface="+mn-lt"/>
                <a:ea typeface="+mn-ea"/>
                <a:cs typeface="+mn-cs"/>
              </a:rPr>
              <a:t>CT</a:t>
            </a:r>
            <a:r>
              <a:rPr kumimoji="1" lang="ja-JP" altLang="ja-JP" sz="1200" kern="1200" dirty="0">
                <a:solidFill>
                  <a:schemeClr val="tx1"/>
                </a:solidFill>
                <a:effectLst/>
                <a:latin typeface="+mn-lt"/>
                <a:ea typeface="+mn-ea"/>
                <a:cs typeface="+mn-cs"/>
              </a:rPr>
              <a:t>やレントゲンの映像から病巣を見つけ出す、あるいは防犯カメラに写った来店客の挙動から窃盗の可能性を察知するなどの実用例も登場しています。また、音声認識では、異なる言語同士の対話をリアルタイムで翻訳するサービスが登場しました。さらに、対話応答の分野では、</a:t>
            </a:r>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Echo</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Siri</a:t>
            </a:r>
            <a:r>
              <a:rPr kumimoji="1" lang="ja-JP" altLang="ja-JP" sz="1200" kern="1200" dirty="0">
                <a:solidFill>
                  <a:schemeClr val="tx1"/>
                </a:solidFill>
                <a:effectLst/>
                <a:latin typeface="+mn-lt"/>
                <a:ea typeface="+mn-ea"/>
                <a:cs typeface="+mn-cs"/>
              </a:rPr>
              <a:t>のように自然な言葉で語りかけるだけでエアコンを操作する、オンラインで買い物をする、好きな音楽を再生するなどのことができるようになっています。</a:t>
            </a:r>
          </a:p>
          <a:p>
            <a:r>
              <a:rPr kumimoji="1" lang="ja-JP" altLang="ja-JP" sz="1200" kern="1200" dirty="0">
                <a:solidFill>
                  <a:schemeClr val="tx1"/>
                </a:solidFill>
                <a:effectLst/>
                <a:latin typeface="+mn-lt"/>
                <a:ea typeface="+mn-ea"/>
                <a:cs typeface="+mn-cs"/>
              </a:rPr>
              <a:t>このように、人工知能は特定の知的作業領域において、既に人間の能力を凌駕するほどの実力を示しています。</a:t>
            </a:r>
          </a:p>
          <a:p>
            <a:r>
              <a:rPr kumimoji="1" lang="ja-JP" altLang="ja-JP" sz="1200" kern="1200" dirty="0">
                <a:solidFill>
                  <a:schemeClr val="tx1"/>
                </a:solidFill>
                <a:effectLst/>
                <a:latin typeface="+mn-lt"/>
                <a:ea typeface="+mn-ea"/>
                <a:cs typeface="+mn-cs"/>
              </a:rPr>
              <a:t>しかし、その成果は、ここに示したような特定の知的作業を専門にこなす「特化型人工知能」です。人間のようにひとつの脳で画像認識や音声認識、対話応答ができ、それらを組み合わせた高度な知的作業をこなせる能力はありません。また、人間の脳には自分が何ものかという「自己理解」、自分が何をしているのかが分かる「意識」、興味を持ち自らの行動を選択する「意欲」などがあるわけですが、そのような能力は未だ人工知能で実現できていません。</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の人工知能</a:t>
            </a:r>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が囲碁の世界チャンピオンに勝ちましたが、</a:t>
            </a:r>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自身が、その勝利を励みとして自らの能力を他の分野でも活かしていこうと意欲を持ち、自らに課題を課して能力を拡げ、磨いてゆこうという「意志」は持ちません。</a:t>
            </a:r>
          </a:p>
          <a:p>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は、囲碁という分野では人間を凌駕する能力を発揮した「特化型人工知能」ですが、だからといって人間の脳の機能を全て代替できるわけではないのです。</a:t>
            </a:r>
          </a:p>
          <a:p>
            <a:r>
              <a:rPr kumimoji="1" lang="ja-JP" altLang="ja-JP" sz="1200" kern="1200" dirty="0">
                <a:solidFill>
                  <a:schemeClr val="tx1"/>
                </a:solidFill>
                <a:effectLst/>
                <a:latin typeface="+mn-lt"/>
                <a:ea typeface="+mn-ea"/>
                <a:cs typeface="+mn-cs"/>
              </a:rPr>
              <a:t>ただ、人間の脳全体の仕組みを解明し、同様の機能を持つ「汎用型人工知能」を実現しようという取り組みもすすんでいます。将来的には、意志を持ち自ら課題を発見し、自律的に能力を高めてゆく人工知能が登場するかもしれません。ただ、いまの段階では、まだまだハードルが高いのも現実と言えるでしょう。</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48</a:t>
            </a:fld>
            <a:endParaRPr kumimoji="1" lang="ja-JP" altLang="en-US"/>
          </a:p>
        </p:txBody>
      </p:sp>
    </p:spTree>
    <p:extLst>
      <p:ext uri="{BB962C8B-B14F-4D97-AF65-F5344CB8AC3E}">
        <p14:creationId xmlns:p14="http://schemas.microsoft.com/office/powerpoint/2010/main" val="2025252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「日本の労働人口の</a:t>
            </a:r>
            <a:r>
              <a:rPr kumimoji="1" lang="en-US" altLang="ja-JP" sz="1200" kern="1200" dirty="0">
                <a:solidFill>
                  <a:schemeClr val="tx1"/>
                </a:solidFill>
                <a:effectLst/>
                <a:latin typeface="+mn-lt"/>
                <a:ea typeface="+mn-ea"/>
                <a:cs typeface="+mn-cs"/>
              </a:rPr>
              <a:t>49</a:t>
            </a:r>
            <a:r>
              <a:rPr kumimoji="1" lang="ja-JP" altLang="ja-JP" sz="1200" kern="1200" dirty="0">
                <a:solidFill>
                  <a:schemeClr val="tx1"/>
                </a:solidFill>
                <a:effectLst/>
                <a:latin typeface="+mn-lt"/>
                <a:ea typeface="+mn-ea"/>
                <a:cs typeface="+mn-cs"/>
              </a:rPr>
              <a:t>％が人工知能やロボット等で代替可能に」</a:t>
            </a:r>
          </a:p>
          <a:p>
            <a:r>
              <a:rPr kumimoji="1" lang="ja-JP" altLang="ja-JP" sz="1200" kern="1200" dirty="0">
                <a:solidFill>
                  <a:schemeClr val="tx1"/>
                </a:solidFill>
                <a:effectLst/>
                <a:latin typeface="+mn-lt"/>
                <a:ea typeface="+mn-ea"/>
                <a:cs typeface="+mn-cs"/>
              </a:rPr>
              <a:t>野村総研が</a:t>
            </a:r>
            <a:r>
              <a:rPr kumimoji="1" lang="en-US" altLang="ja-JP" sz="1200" kern="1200" dirty="0">
                <a:solidFill>
                  <a:schemeClr val="tx1"/>
                </a:solidFill>
                <a:effectLst/>
                <a:latin typeface="+mn-lt"/>
                <a:ea typeface="+mn-ea"/>
                <a:cs typeface="+mn-cs"/>
              </a:rPr>
              <a:t>2015</a:t>
            </a:r>
            <a:r>
              <a:rPr kumimoji="1" lang="ja-JP" altLang="ja-JP" sz="1200" kern="1200" dirty="0">
                <a:solidFill>
                  <a:schemeClr val="tx1"/>
                </a:solidFill>
                <a:effectLst/>
                <a:latin typeface="+mn-lt"/>
                <a:ea typeface="+mn-ea"/>
                <a:cs typeface="+mn-cs"/>
              </a:rPr>
              <a:t>年末、今から</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年後の「</a:t>
            </a:r>
            <a:r>
              <a:rPr kumimoji="1" lang="en-US" altLang="ja-JP" sz="1200" kern="1200" dirty="0">
                <a:solidFill>
                  <a:schemeClr val="tx1"/>
                </a:solidFill>
                <a:effectLst/>
                <a:latin typeface="+mn-lt"/>
                <a:ea typeface="+mn-ea"/>
                <a:cs typeface="+mn-cs"/>
              </a:rPr>
              <a:t>2030</a:t>
            </a:r>
            <a:r>
              <a:rPr kumimoji="1" lang="ja-JP" altLang="ja-JP" sz="1200" kern="1200" dirty="0">
                <a:solidFill>
                  <a:schemeClr val="tx1"/>
                </a:solidFill>
                <a:effectLst/>
                <a:latin typeface="+mn-lt"/>
                <a:ea typeface="+mn-ea"/>
                <a:cs typeface="+mn-cs"/>
              </a:rPr>
              <a:t>年の日本に備える」をテーマにこのようなレポートを発表しています。</a:t>
            </a:r>
            <a:r>
              <a:rPr kumimoji="1" lang="en-US" altLang="ja-JP" sz="1200" kern="1200" dirty="0">
                <a:solidFill>
                  <a:schemeClr val="tx1"/>
                </a:solidFill>
                <a:effectLst/>
                <a:latin typeface="+mn-lt"/>
                <a:ea typeface="+mn-ea"/>
                <a:cs typeface="+mn-cs"/>
              </a:rPr>
              <a:t>2013</a:t>
            </a:r>
            <a:r>
              <a:rPr kumimoji="1" lang="ja-JP" altLang="ja-JP" sz="1200" kern="1200" dirty="0">
                <a:solidFill>
                  <a:schemeClr val="tx1"/>
                </a:solidFill>
                <a:effectLst/>
                <a:latin typeface="+mn-lt"/>
                <a:ea typeface="+mn-ea"/>
                <a:cs typeface="+mn-cs"/>
              </a:rPr>
              <a:t>年、イギリスで同様の論文を発表した英オックスフォード大学のマイケル・Ａ・オズボーン准教授との共同研究で、日本でも同様の結果となったことが示されました。</a:t>
            </a:r>
          </a:p>
          <a:p>
            <a:r>
              <a:rPr kumimoji="1" lang="ja-JP" altLang="ja-JP" sz="1200" kern="1200" dirty="0">
                <a:solidFill>
                  <a:schemeClr val="tx1"/>
                </a:solidFill>
                <a:effectLst/>
                <a:latin typeface="+mn-lt"/>
                <a:ea typeface="+mn-ea"/>
                <a:cs typeface="+mn-cs"/>
              </a:rPr>
              <a:t>「芸術、歴史学・考古学、哲学・神学など抽象的な概念を整理・創出するための知識が要求される職業、他者との協調や、他者の理解、説得、ネゴシエーション、サービス志向性が求められる職業は、人工知能等での代替は難しい傾向があります。一方、必ずしも特別の知識・スキルが求められない職業に加え、データの分析や秩序的・体系的操作が求められる職業については、人工知能等で代替できる可能性が高い傾向が確認できました。」</a:t>
            </a:r>
          </a:p>
          <a:p>
            <a:r>
              <a:rPr kumimoji="1" lang="ja-JP" altLang="ja-JP" sz="1200" kern="1200" dirty="0">
                <a:solidFill>
                  <a:schemeClr val="tx1"/>
                </a:solidFill>
                <a:effectLst/>
                <a:latin typeface="+mn-lt"/>
                <a:ea typeface="+mn-ea"/>
                <a:cs typeface="+mn-cs"/>
              </a:rPr>
              <a:t>このレポートからどのような能力が人工知能に置き換えられ、あるいは置き換えられないかを考えて見ると、次のようなことになりそうです。</a:t>
            </a:r>
          </a:p>
          <a:p>
            <a:r>
              <a:rPr kumimoji="1" lang="ja-JP" altLang="ja-JP" sz="1200" b="1" kern="1200" dirty="0">
                <a:solidFill>
                  <a:schemeClr val="tx1"/>
                </a:solidFill>
                <a:effectLst/>
                <a:latin typeface="+mn-lt"/>
                <a:ea typeface="+mn-ea"/>
                <a:cs typeface="+mn-cs"/>
              </a:rPr>
              <a:t>置き換えられる能力</a:t>
            </a:r>
            <a:r>
              <a:rPr kumimoji="1" lang="ja-JP" altLang="ja-JP" sz="1200" kern="1200" dirty="0">
                <a:solidFill>
                  <a:schemeClr val="tx1"/>
                </a:solidFill>
                <a:effectLst/>
                <a:latin typeface="+mn-lt"/>
                <a:ea typeface="+mn-ea"/>
                <a:cs typeface="+mn-cs"/>
              </a:rPr>
              <a:t>：代替される職業技能や経験の蓄積に依存し、パターン化しやすく定型的で、特定の領域を越えない能力</a:t>
            </a:r>
          </a:p>
          <a:p>
            <a:r>
              <a:rPr kumimoji="1" lang="ja-JP" altLang="ja-JP" sz="1200" b="1" kern="1200" dirty="0">
                <a:solidFill>
                  <a:schemeClr val="tx1"/>
                </a:solidFill>
                <a:effectLst/>
                <a:latin typeface="+mn-lt"/>
                <a:ea typeface="+mn-ea"/>
                <a:cs typeface="+mn-cs"/>
              </a:rPr>
              <a:t>置き換えられない能力</a:t>
            </a:r>
            <a:r>
              <a:rPr kumimoji="1" lang="ja-JP" altLang="ja-JP" sz="1200" kern="1200" dirty="0">
                <a:solidFill>
                  <a:schemeClr val="tx1"/>
                </a:solidFill>
                <a:effectLst/>
                <a:latin typeface="+mn-lt"/>
                <a:ea typeface="+mn-ea"/>
                <a:cs typeface="+mn-cs"/>
              </a:rPr>
              <a:t>：感性、協調性、創造性、好奇心、問題発見力など非定型的で、機械を何にどう使うかを決められる能力</a:t>
            </a:r>
          </a:p>
          <a:p>
            <a:r>
              <a:rPr kumimoji="1" lang="ja-JP" altLang="ja-JP" sz="1200" kern="1200" dirty="0">
                <a:solidFill>
                  <a:schemeClr val="tx1"/>
                </a:solidFill>
                <a:effectLst/>
                <a:latin typeface="+mn-lt"/>
                <a:ea typeface="+mn-ea"/>
                <a:cs typeface="+mn-cs"/>
              </a:rPr>
              <a:t>人工知能との共存はもはや避けられない現実です。ならば、その現実に向き合い、改めて自分の能力を「置き換えられない能力」にシフトしていかなければなりません。また、人材育成のあり方も過去の価値基準をそのまま踏襲する方法ではなく、未来に求められる能力を育てることを考えなくてはなりません。</a:t>
            </a:r>
          </a:p>
          <a:p>
            <a:r>
              <a:rPr kumimoji="1" lang="ja-JP" altLang="ja-JP" sz="1200" kern="1200" dirty="0">
                <a:solidFill>
                  <a:schemeClr val="tx1"/>
                </a:solidFill>
                <a:effectLst/>
                <a:latin typeface="+mn-lt"/>
                <a:ea typeface="+mn-ea"/>
                <a:cs typeface="+mn-cs"/>
              </a:rPr>
              <a:t>未だ多くの企業で、従順な労働者を育てることを目的に人材育成が行われています。これでは、未来を担う人材を輩出する言葉できません。私たちは、そんな時代の変化に合わせた人材評価の基準や育成のあり方を考えなければならない時期にきているのではないでしょうか。</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52</a:t>
            </a:fld>
            <a:endParaRPr kumimoji="1" lang="ja-JP" altLang="en-US"/>
          </a:p>
        </p:txBody>
      </p:sp>
    </p:spTree>
    <p:extLst>
      <p:ext uri="{BB962C8B-B14F-4D97-AF65-F5344CB8AC3E}">
        <p14:creationId xmlns:p14="http://schemas.microsoft.com/office/powerpoint/2010/main" val="1744568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8288660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【図解】コレ１枚でわかる人工知能やロボットの必要性</a:t>
            </a:r>
          </a:p>
          <a:p>
            <a:r>
              <a:rPr kumimoji="1" lang="ja-JP" altLang="ja-JP" sz="1200" kern="1200" dirty="0">
                <a:solidFill>
                  <a:schemeClr val="tx1"/>
                </a:solidFill>
                <a:effectLst/>
                <a:latin typeface="+mn-lt"/>
                <a:ea typeface="+mn-ea"/>
                <a:cs typeface="+mn-cs"/>
              </a:rPr>
              <a:t>人工知能やロボットが人間の仕事を奪ってしまうのではないかという懸念が拡がっています。しかし、かつて道具を手にした人間は、その道具を自ら進化させ、人手に頼るしかなかった様々な労働から人間を解放し、人間の仕事を奪い続けてきたとも言えるでしょう。そして同時に、人間に新たな機会や役割を与え、それ以前にはなかった新たな社会的価値を生みだしてきたのです。例えば、</a:t>
            </a:r>
          </a:p>
          <a:p>
            <a:pPr lvl="0"/>
            <a:r>
              <a:rPr kumimoji="1" lang="ja-JP" altLang="ja-JP" sz="1200" kern="1200" dirty="0">
                <a:solidFill>
                  <a:schemeClr val="tx1"/>
                </a:solidFill>
                <a:effectLst/>
                <a:latin typeface="+mn-lt"/>
                <a:ea typeface="+mn-ea"/>
                <a:cs typeface="+mn-cs"/>
              </a:rPr>
              <a:t>鋤や鍬を使い人手によって畑を耕すことから、それらを家畜に取り付けて効率を大幅に向上させてきました。これによって、大規模で効率のよい農業が可能となり、人口が増え、経済が豊になり、社会基盤の充実が図られてきました。</a:t>
            </a:r>
          </a:p>
          <a:p>
            <a:pPr lvl="0"/>
            <a:r>
              <a:rPr kumimoji="1" lang="ja-JP" altLang="ja-JP" sz="1200" kern="1200" dirty="0">
                <a:solidFill>
                  <a:schemeClr val="tx1"/>
                </a:solidFill>
                <a:effectLst/>
                <a:latin typeface="+mn-lt"/>
                <a:ea typeface="+mn-ea"/>
                <a:cs typeface="+mn-cs"/>
              </a:rPr>
              <a:t>馬車を使い運搬していた荷物を鉄道で運べるようになり、大量の荷物を短時間で広域に運べることができるようになりました。これにより、産業が発展し、さらに海運と結びつくことで、世界的な規模での産業の発展を促してゆきました。</a:t>
            </a:r>
          </a:p>
          <a:p>
            <a:pPr lvl="0"/>
            <a:r>
              <a:rPr kumimoji="1" lang="ja-JP" altLang="ja-JP" sz="1200" kern="1200" dirty="0">
                <a:solidFill>
                  <a:schemeClr val="tx1"/>
                </a:solidFill>
                <a:effectLst/>
                <a:latin typeface="+mn-lt"/>
                <a:ea typeface="+mn-ea"/>
                <a:cs typeface="+mn-cs"/>
              </a:rPr>
              <a:t>近年では、炊飯器や洗濯機、冷蔵庫などの家電製品の普及により主婦が家事労働から解放され女性の社会進出を促してきました。</a:t>
            </a:r>
          </a:p>
          <a:p>
            <a:r>
              <a:rPr kumimoji="1" lang="ja-JP" altLang="ja-JP" sz="1200" kern="1200" dirty="0">
                <a:solidFill>
                  <a:schemeClr val="tx1"/>
                </a:solidFill>
                <a:effectLst/>
                <a:latin typeface="+mn-lt"/>
                <a:ea typeface="+mn-ea"/>
                <a:cs typeface="+mn-cs"/>
              </a:rPr>
              <a:t>人工知能やロボットもまた、そんな道具の進化と人間との関係の延長線上に捉えることができます。むしろ社会課題を解決する手段と捉え、その積極的な活用を促してゆくことこそ、健全な使い方であると言えるでしょう。</a:t>
            </a:r>
          </a:p>
          <a:p>
            <a:r>
              <a:rPr kumimoji="1" lang="ja-JP" altLang="ja-JP" sz="1200" kern="1200" dirty="0">
                <a:solidFill>
                  <a:schemeClr val="tx1"/>
                </a:solidFill>
                <a:effectLst/>
                <a:latin typeface="+mn-lt"/>
                <a:ea typeface="+mn-ea"/>
                <a:cs typeface="+mn-cs"/>
              </a:rPr>
              <a:t>例えば、我が国が抱える社会課題を考えれば、「少子高齢化」、「低い労働生産性」、「グローバル競争の激化」があげられます。</a:t>
            </a:r>
          </a:p>
          <a:p>
            <a:r>
              <a:rPr kumimoji="1" lang="ja-JP" altLang="ja-JP" sz="1200" kern="1200" dirty="0">
                <a:solidFill>
                  <a:schemeClr val="tx1"/>
                </a:solidFill>
                <a:effectLst/>
                <a:latin typeface="+mn-lt"/>
                <a:ea typeface="+mn-ea"/>
                <a:cs typeface="+mn-cs"/>
              </a:rPr>
              <a:t>少子高齢化</a:t>
            </a:r>
          </a:p>
          <a:p>
            <a:r>
              <a:rPr kumimoji="1" lang="ja-JP" altLang="ja-JP" sz="1200" kern="1200" dirty="0">
                <a:solidFill>
                  <a:schemeClr val="tx1"/>
                </a:solidFill>
                <a:effectLst/>
                <a:latin typeface="+mn-lt"/>
                <a:ea typeface="+mn-ea"/>
                <a:cs typeface="+mn-cs"/>
              </a:rPr>
              <a:t>我が国の人口は、</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億</a:t>
            </a:r>
            <a:r>
              <a:rPr kumimoji="1" lang="en-US" altLang="ja-JP" sz="1200" kern="1200" dirty="0">
                <a:solidFill>
                  <a:schemeClr val="tx1"/>
                </a:solidFill>
                <a:effectLst/>
                <a:latin typeface="+mn-lt"/>
                <a:ea typeface="+mn-ea"/>
                <a:cs typeface="+mn-cs"/>
              </a:rPr>
              <a:t>2086</a:t>
            </a:r>
            <a:r>
              <a:rPr kumimoji="1" lang="ja-JP" altLang="ja-JP" sz="1200" kern="1200" dirty="0">
                <a:solidFill>
                  <a:schemeClr val="tx1"/>
                </a:solidFill>
                <a:effectLst/>
                <a:latin typeface="+mn-lt"/>
                <a:ea typeface="+mn-ea"/>
                <a:cs typeface="+mn-cs"/>
              </a:rPr>
              <a:t>万人をピークに、</a:t>
            </a:r>
            <a:r>
              <a:rPr kumimoji="1" lang="en-US" altLang="ja-JP" sz="1200" kern="1200" dirty="0">
                <a:solidFill>
                  <a:schemeClr val="tx1"/>
                </a:solidFill>
                <a:effectLst/>
                <a:latin typeface="+mn-lt"/>
                <a:ea typeface="+mn-ea"/>
                <a:cs typeface="+mn-cs"/>
              </a:rPr>
              <a:t>2030</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億</a:t>
            </a:r>
            <a:r>
              <a:rPr kumimoji="1" lang="en-US" altLang="ja-JP" sz="1200" kern="1200" dirty="0">
                <a:solidFill>
                  <a:schemeClr val="tx1"/>
                </a:solidFill>
                <a:effectLst/>
                <a:latin typeface="+mn-lt"/>
                <a:ea typeface="+mn-ea"/>
                <a:cs typeface="+mn-cs"/>
              </a:rPr>
              <a:t>1,662</a:t>
            </a:r>
            <a:r>
              <a:rPr kumimoji="1" lang="ja-JP" altLang="ja-JP" sz="1200" kern="1200" dirty="0">
                <a:solidFill>
                  <a:schemeClr val="tx1"/>
                </a:solidFill>
                <a:effectLst/>
                <a:latin typeface="+mn-lt"/>
                <a:ea typeface="+mn-ea"/>
                <a:cs typeface="+mn-cs"/>
              </a:rPr>
              <a:t>万人を経て、</a:t>
            </a:r>
            <a:r>
              <a:rPr kumimoji="1" lang="en-US" altLang="ja-JP" sz="1200" kern="1200" dirty="0">
                <a:solidFill>
                  <a:schemeClr val="tx1"/>
                </a:solidFill>
                <a:effectLst/>
                <a:latin typeface="+mn-lt"/>
                <a:ea typeface="+mn-ea"/>
                <a:cs typeface="+mn-cs"/>
              </a:rPr>
              <a:t>2048</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億人を割って</a:t>
            </a:r>
            <a:r>
              <a:rPr kumimoji="1" lang="en-US" altLang="ja-JP" sz="1200" kern="1200" dirty="0">
                <a:solidFill>
                  <a:schemeClr val="tx1"/>
                </a:solidFill>
                <a:effectLst/>
                <a:latin typeface="+mn-lt"/>
                <a:ea typeface="+mn-ea"/>
                <a:cs typeface="+mn-cs"/>
              </a:rPr>
              <a:t>9,913</a:t>
            </a:r>
            <a:r>
              <a:rPr kumimoji="1" lang="ja-JP" altLang="ja-JP" sz="1200" kern="1200" dirty="0">
                <a:solidFill>
                  <a:schemeClr val="tx1"/>
                </a:solidFill>
                <a:effectLst/>
                <a:latin typeface="+mn-lt"/>
                <a:ea typeface="+mn-ea"/>
                <a:cs typeface="+mn-cs"/>
              </a:rPr>
              <a:t>万人となり、</a:t>
            </a:r>
            <a:r>
              <a:rPr kumimoji="1" lang="en-US" altLang="ja-JP" sz="1200" kern="1200" dirty="0">
                <a:solidFill>
                  <a:schemeClr val="tx1"/>
                </a:solidFill>
                <a:effectLst/>
                <a:latin typeface="+mn-lt"/>
                <a:ea typeface="+mn-ea"/>
                <a:cs typeface="+mn-cs"/>
              </a:rPr>
              <a:t>2060</a:t>
            </a:r>
            <a:r>
              <a:rPr kumimoji="1" lang="ja-JP" altLang="ja-JP" sz="1200" kern="1200" dirty="0">
                <a:solidFill>
                  <a:schemeClr val="tx1"/>
                </a:solidFill>
                <a:effectLst/>
                <a:latin typeface="+mn-lt"/>
                <a:ea typeface="+mn-ea"/>
                <a:cs typeface="+mn-cs"/>
              </a:rPr>
              <a:t>年（平成</a:t>
            </a:r>
            <a:r>
              <a:rPr kumimoji="1" lang="en-US" altLang="ja-JP" sz="1200" kern="1200" dirty="0">
                <a:solidFill>
                  <a:schemeClr val="tx1"/>
                </a:solidFill>
                <a:effectLst/>
                <a:latin typeface="+mn-lt"/>
                <a:ea typeface="+mn-ea"/>
                <a:cs typeface="+mn-cs"/>
              </a:rPr>
              <a:t>72</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8,674</a:t>
            </a:r>
            <a:r>
              <a:rPr kumimoji="1" lang="ja-JP" altLang="ja-JP" sz="1200" kern="1200" dirty="0">
                <a:solidFill>
                  <a:schemeClr val="tx1"/>
                </a:solidFill>
                <a:effectLst/>
                <a:latin typeface="+mn-lt"/>
                <a:ea typeface="+mn-ea"/>
                <a:cs typeface="+mn-cs"/>
              </a:rPr>
              <a:t>万人になるものと見込まれています。また、生産年齢人口（</a:t>
            </a:r>
            <a:r>
              <a:rPr kumimoji="1" lang="en-US" altLang="ja-JP" sz="1200" kern="1200" dirty="0">
                <a:solidFill>
                  <a:schemeClr val="tx1"/>
                </a:solidFill>
                <a:effectLst/>
                <a:latin typeface="+mn-lt"/>
                <a:ea typeface="+mn-ea"/>
                <a:cs typeface="+mn-cs"/>
              </a:rPr>
              <a:t>15</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64</a:t>
            </a:r>
            <a:r>
              <a:rPr kumimoji="1" lang="ja-JP" altLang="ja-JP" sz="1200" kern="1200" dirty="0">
                <a:solidFill>
                  <a:schemeClr val="tx1"/>
                </a:solidFill>
                <a:effectLst/>
                <a:latin typeface="+mn-lt"/>
                <a:ea typeface="+mn-ea"/>
                <a:cs typeface="+mn-cs"/>
              </a:rPr>
              <a:t>歳の人口）は</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63.8</a:t>
            </a:r>
            <a:r>
              <a:rPr kumimoji="1" lang="ja-JP" altLang="ja-JP" sz="1200" kern="1200" dirty="0">
                <a:solidFill>
                  <a:schemeClr val="tx1"/>
                </a:solidFill>
                <a:effectLst/>
                <a:latin typeface="+mn-lt"/>
                <a:ea typeface="+mn-ea"/>
                <a:cs typeface="+mn-cs"/>
              </a:rPr>
              <a:t>％から減少を続け、</a:t>
            </a:r>
            <a:r>
              <a:rPr kumimoji="1" lang="en-US" altLang="ja-JP" sz="1200" kern="1200" dirty="0">
                <a:solidFill>
                  <a:schemeClr val="tx1"/>
                </a:solidFill>
                <a:effectLst/>
                <a:latin typeface="+mn-lt"/>
                <a:ea typeface="+mn-ea"/>
                <a:cs typeface="+mn-cs"/>
              </a:rPr>
              <a:t>2017</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60</a:t>
            </a:r>
            <a:r>
              <a:rPr kumimoji="1" lang="ja-JP" altLang="ja-JP" sz="1200" kern="1200" dirty="0">
                <a:solidFill>
                  <a:schemeClr val="tx1"/>
                </a:solidFill>
                <a:effectLst/>
                <a:latin typeface="+mn-lt"/>
                <a:ea typeface="+mn-ea"/>
                <a:cs typeface="+mn-cs"/>
              </a:rPr>
              <a:t>％台を割った後、</a:t>
            </a:r>
            <a:r>
              <a:rPr kumimoji="1" lang="en-US" altLang="ja-JP" sz="1200" kern="1200" dirty="0">
                <a:solidFill>
                  <a:schemeClr val="tx1"/>
                </a:solidFill>
                <a:effectLst/>
                <a:latin typeface="+mn-lt"/>
                <a:ea typeface="+mn-ea"/>
                <a:cs typeface="+mn-cs"/>
              </a:rPr>
              <a:t>2060</a:t>
            </a:r>
            <a:r>
              <a:rPr kumimoji="1" lang="ja-JP" altLang="ja-JP" sz="1200" kern="1200" dirty="0">
                <a:solidFill>
                  <a:schemeClr val="tx1"/>
                </a:solidFill>
                <a:effectLst/>
                <a:latin typeface="+mn-lt"/>
                <a:ea typeface="+mn-ea"/>
                <a:cs typeface="+mn-cs"/>
              </a:rPr>
              <a:t>年年には</a:t>
            </a:r>
            <a:r>
              <a:rPr kumimoji="1" lang="en-US" altLang="ja-JP" sz="1200" kern="1200" dirty="0">
                <a:solidFill>
                  <a:schemeClr val="tx1"/>
                </a:solidFill>
                <a:effectLst/>
                <a:latin typeface="+mn-lt"/>
                <a:ea typeface="+mn-ea"/>
                <a:cs typeface="+mn-cs"/>
              </a:rPr>
              <a:t>50.9</a:t>
            </a:r>
            <a:r>
              <a:rPr kumimoji="1" lang="ja-JP" altLang="ja-JP" sz="1200" kern="1200" dirty="0">
                <a:solidFill>
                  <a:schemeClr val="tx1"/>
                </a:solidFill>
                <a:effectLst/>
                <a:latin typeface="+mn-lt"/>
                <a:ea typeface="+mn-ea"/>
                <a:cs typeface="+mn-cs"/>
              </a:rPr>
              <a:t>％になるとなるのに対し、高齢人口（</a:t>
            </a:r>
            <a:r>
              <a:rPr kumimoji="1" lang="en-US" altLang="ja-JP" sz="1200" kern="1200" dirty="0">
                <a:solidFill>
                  <a:schemeClr val="tx1"/>
                </a:solidFill>
                <a:effectLst/>
                <a:latin typeface="+mn-lt"/>
                <a:ea typeface="+mn-ea"/>
                <a:cs typeface="+mn-cs"/>
              </a:rPr>
              <a:t>65</a:t>
            </a:r>
            <a:r>
              <a:rPr kumimoji="1" lang="ja-JP" altLang="ja-JP" sz="1200" kern="1200" dirty="0">
                <a:solidFill>
                  <a:schemeClr val="tx1"/>
                </a:solidFill>
                <a:effectLst/>
                <a:latin typeface="+mn-lt"/>
                <a:ea typeface="+mn-ea"/>
                <a:cs typeface="+mn-cs"/>
              </a:rPr>
              <a:t>歳以上の人口）は、</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2,948</a:t>
            </a:r>
            <a:r>
              <a:rPr kumimoji="1" lang="ja-JP" altLang="ja-JP" sz="1200" kern="1200" dirty="0">
                <a:solidFill>
                  <a:schemeClr val="tx1"/>
                </a:solidFill>
                <a:effectLst/>
                <a:latin typeface="+mn-lt"/>
                <a:ea typeface="+mn-ea"/>
                <a:cs typeface="+mn-cs"/>
              </a:rPr>
              <a:t>万人から、</a:t>
            </a:r>
            <a:r>
              <a:rPr kumimoji="1" lang="en-US" altLang="ja-JP" sz="1200" kern="1200" dirty="0">
                <a:solidFill>
                  <a:schemeClr val="tx1"/>
                </a:solidFill>
                <a:effectLst/>
                <a:latin typeface="+mn-lt"/>
                <a:ea typeface="+mn-ea"/>
                <a:cs typeface="+mn-cs"/>
              </a:rPr>
              <a:t>2042</a:t>
            </a:r>
            <a:r>
              <a:rPr kumimoji="1" lang="ja-JP" altLang="ja-JP" sz="1200" kern="1200" dirty="0">
                <a:solidFill>
                  <a:schemeClr val="tx1"/>
                </a:solidFill>
                <a:effectLst/>
                <a:latin typeface="+mn-lt"/>
                <a:ea typeface="+mn-ea"/>
                <a:cs typeface="+mn-cs"/>
              </a:rPr>
              <a:t>年に</a:t>
            </a:r>
            <a:r>
              <a:rPr kumimoji="1" lang="en-US" altLang="ja-JP" sz="1200" kern="1200" dirty="0">
                <a:solidFill>
                  <a:schemeClr val="tx1"/>
                </a:solidFill>
                <a:effectLst/>
                <a:latin typeface="+mn-lt"/>
                <a:ea typeface="+mn-ea"/>
                <a:cs typeface="+mn-cs"/>
              </a:rPr>
              <a:t>3,878</a:t>
            </a:r>
            <a:r>
              <a:rPr kumimoji="1" lang="ja-JP" altLang="ja-JP" sz="1200" kern="1200" dirty="0">
                <a:solidFill>
                  <a:schemeClr val="tx1"/>
                </a:solidFill>
                <a:effectLst/>
                <a:latin typeface="+mn-lt"/>
                <a:ea typeface="+mn-ea"/>
                <a:cs typeface="+mn-cs"/>
              </a:rPr>
              <a:t>万人とピークを迎え、その後は一貫して減少に転じ、</a:t>
            </a:r>
            <a:r>
              <a:rPr kumimoji="1" lang="en-US" altLang="ja-JP" sz="1200" kern="1200" dirty="0">
                <a:solidFill>
                  <a:schemeClr val="tx1"/>
                </a:solidFill>
                <a:effectLst/>
                <a:latin typeface="+mn-lt"/>
                <a:ea typeface="+mn-ea"/>
                <a:cs typeface="+mn-cs"/>
              </a:rPr>
              <a:t>2060</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3,464</a:t>
            </a:r>
            <a:r>
              <a:rPr kumimoji="1" lang="ja-JP" altLang="ja-JP" sz="1200" kern="1200" dirty="0">
                <a:solidFill>
                  <a:schemeClr val="tx1"/>
                </a:solidFill>
                <a:effectLst/>
                <a:latin typeface="+mn-lt"/>
                <a:ea typeface="+mn-ea"/>
                <a:cs typeface="+mn-cs"/>
              </a:rPr>
              <a:t>万人となります。そのため、高齢化率（高齢人口の総人口に対する割合）は</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23.0</a:t>
            </a:r>
            <a:r>
              <a:rPr kumimoji="1" lang="ja-JP" altLang="ja-JP" sz="1200" kern="1200" dirty="0">
                <a:solidFill>
                  <a:schemeClr val="tx1"/>
                </a:solidFill>
                <a:effectLst/>
                <a:latin typeface="+mn-lt"/>
                <a:ea typeface="+mn-ea"/>
                <a:cs typeface="+mn-cs"/>
              </a:rPr>
              <a:t>％から、</a:t>
            </a:r>
            <a:r>
              <a:rPr kumimoji="1" lang="en-US" altLang="ja-JP" sz="1200" kern="1200" dirty="0">
                <a:solidFill>
                  <a:schemeClr val="tx1"/>
                </a:solidFill>
                <a:effectLst/>
                <a:latin typeface="+mn-lt"/>
                <a:ea typeface="+mn-ea"/>
                <a:cs typeface="+mn-cs"/>
              </a:rPr>
              <a:t>2013</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25.1</a:t>
            </a:r>
            <a:r>
              <a:rPr kumimoji="1" lang="ja-JP" altLang="ja-JP" sz="1200" kern="1200" dirty="0">
                <a:solidFill>
                  <a:schemeClr val="tx1"/>
                </a:solidFill>
                <a:effectLst/>
                <a:latin typeface="+mn-lt"/>
                <a:ea typeface="+mn-ea"/>
                <a:cs typeface="+mn-cs"/>
              </a:rPr>
              <a:t>％で</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人に</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人を上回り、</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年後の</a:t>
            </a:r>
            <a:r>
              <a:rPr kumimoji="1" lang="en-US" altLang="ja-JP" sz="1200" kern="1200" dirty="0">
                <a:solidFill>
                  <a:schemeClr val="tx1"/>
                </a:solidFill>
                <a:effectLst/>
                <a:latin typeface="+mn-lt"/>
                <a:ea typeface="+mn-ea"/>
                <a:cs typeface="+mn-cs"/>
              </a:rPr>
              <a:t>2060</a:t>
            </a:r>
            <a:r>
              <a:rPr kumimoji="1" lang="ja-JP" altLang="ja-JP" sz="1200" kern="1200" dirty="0">
                <a:solidFill>
                  <a:schemeClr val="tx1"/>
                </a:solidFill>
                <a:effectLst/>
                <a:latin typeface="+mn-lt"/>
                <a:ea typeface="+mn-ea"/>
                <a:cs typeface="+mn-cs"/>
              </a:rPr>
              <a:t>年には</a:t>
            </a:r>
            <a:r>
              <a:rPr kumimoji="1" lang="en-US" altLang="ja-JP" sz="1200" kern="1200" dirty="0">
                <a:solidFill>
                  <a:schemeClr val="tx1"/>
                </a:solidFill>
                <a:effectLst/>
                <a:latin typeface="+mn-lt"/>
                <a:ea typeface="+mn-ea"/>
                <a:cs typeface="+mn-cs"/>
              </a:rPr>
              <a:t>39.9</a:t>
            </a:r>
            <a:r>
              <a:rPr kumimoji="1" lang="ja-JP" altLang="ja-JP" sz="1200" kern="1200" dirty="0">
                <a:solidFill>
                  <a:schemeClr val="tx1"/>
                </a:solidFill>
                <a:effectLst/>
                <a:latin typeface="+mn-lt"/>
                <a:ea typeface="+mn-ea"/>
                <a:cs typeface="+mn-cs"/>
              </a:rPr>
              <a:t>％、すなわち</a:t>
            </a:r>
            <a:r>
              <a:rPr kumimoji="1" lang="en-US" altLang="ja-JP" sz="1200" kern="1200" dirty="0">
                <a:solidFill>
                  <a:schemeClr val="tx1"/>
                </a:solidFill>
                <a:effectLst/>
                <a:latin typeface="+mn-lt"/>
                <a:ea typeface="+mn-ea"/>
                <a:cs typeface="+mn-cs"/>
              </a:rPr>
              <a:t>2.5</a:t>
            </a:r>
            <a:r>
              <a:rPr kumimoji="1" lang="ja-JP" altLang="ja-JP" sz="1200" kern="1200" dirty="0">
                <a:solidFill>
                  <a:schemeClr val="tx1"/>
                </a:solidFill>
                <a:effectLst/>
                <a:latin typeface="+mn-lt"/>
                <a:ea typeface="+mn-ea"/>
                <a:cs typeface="+mn-cs"/>
              </a:rPr>
              <a:t>人に</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人が</a:t>
            </a:r>
            <a:r>
              <a:rPr kumimoji="1" lang="en-US" altLang="ja-JP" sz="1200" kern="1200" dirty="0">
                <a:solidFill>
                  <a:schemeClr val="tx1"/>
                </a:solidFill>
                <a:effectLst/>
                <a:latin typeface="+mn-lt"/>
                <a:ea typeface="+mn-ea"/>
                <a:cs typeface="+mn-cs"/>
              </a:rPr>
              <a:t>65</a:t>
            </a:r>
            <a:r>
              <a:rPr kumimoji="1" lang="ja-JP" altLang="ja-JP" sz="1200" kern="1200" dirty="0">
                <a:solidFill>
                  <a:schemeClr val="tx1"/>
                </a:solidFill>
                <a:effectLst/>
                <a:latin typeface="+mn-lt"/>
                <a:ea typeface="+mn-ea"/>
                <a:cs typeface="+mn-cs"/>
              </a:rPr>
              <a:t>歳以上となることが見込まれているのです。このような働き手の減少は経済や福利厚生の維持を困難にします。</a:t>
            </a:r>
          </a:p>
          <a:p>
            <a:r>
              <a:rPr kumimoji="1" lang="ja-JP" altLang="ja-JP" sz="1200" kern="1200" dirty="0">
                <a:solidFill>
                  <a:schemeClr val="tx1"/>
                </a:solidFill>
                <a:effectLst/>
                <a:latin typeface="+mn-lt"/>
                <a:ea typeface="+mn-ea"/>
                <a:cs typeface="+mn-cs"/>
              </a:rPr>
              <a:t>低い労働生産性</a:t>
            </a:r>
          </a:p>
          <a:p>
            <a:r>
              <a:rPr kumimoji="1" lang="ja-JP" altLang="ja-JP" sz="1200" kern="1200" dirty="0">
                <a:solidFill>
                  <a:schemeClr val="tx1"/>
                </a:solidFill>
                <a:effectLst/>
                <a:latin typeface="+mn-lt"/>
                <a:ea typeface="+mn-ea"/>
                <a:cs typeface="+mn-cs"/>
              </a:rPr>
              <a:t>日本生産性本部は、主要先進</a:t>
            </a:r>
            <a:r>
              <a:rPr kumimoji="1" lang="en-US" altLang="ja-JP" sz="1200" kern="1200" dirty="0">
                <a:solidFill>
                  <a:schemeClr val="tx1"/>
                </a:solidFill>
                <a:effectLst/>
                <a:latin typeface="+mn-lt"/>
                <a:ea typeface="+mn-ea"/>
                <a:cs typeface="+mn-cs"/>
              </a:rPr>
              <a:t>35</a:t>
            </a:r>
            <a:r>
              <a:rPr kumimoji="1" lang="ja-JP" altLang="ja-JP" sz="1200" kern="1200" dirty="0">
                <a:solidFill>
                  <a:schemeClr val="tx1"/>
                </a:solidFill>
                <a:effectLst/>
                <a:latin typeface="+mn-lt"/>
                <a:ea typeface="+mn-ea"/>
                <a:cs typeface="+mn-cs"/>
              </a:rPr>
              <a:t>カ国で構成される</a:t>
            </a:r>
            <a:r>
              <a:rPr kumimoji="1" lang="en-US" altLang="ja-JP" sz="1200" kern="1200" dirty="0">
                <a:solidFill>
                  <a:schemeClr val="tx1"/>
                </a:solidFill>
                <a:effectLst/>
                <a:latin typeface="+mn-lt"/>
                <a:ea typeface="+mn-ea"/>
                <a:cs typeface="+mn-cs"/>
              </a:rPr>
              <a:t>OECD</a:t>
            </a:r>
            <a:r>
              <a:rPr kumimoji="1" lang="ja-JP" altLang="ja-JP" sz="1200" kern="1200" dirty="0">
                <a:solidFill>
                  <a:schemeClr val="tx1"/>
                </a:solidFill>
                <a:effectLst/>
                <a:latin typeface="+mn-lt"/>
                <a:ea typeface="+mn-ea"/>
                <a:cs typeface="+mn-cs"/>
              </a:rPr>
              <a:t>加盟諸国の「</a:t>
            </a:r>
            <a:r>
              <a:rPr kumimoji="1" lang="en-US" altLang="ja-JP" sz="1200" kern="1200" dirty="0">
                <a:solidFill>
                  <a:schemeClr val="tx1"/>
                </a:solidFill>
                <a:effectLst/>
                <a:latin typeface="+mn-lt"/>
                <a:ea typeface="+mn-ea"/>
                <a:cs typeface="+mn-cs"/>
              </a:rPr>
              <a:t>2015</a:t>
            </a:r>
            <a:r>
              <a:rPr kumimoji="1" lang="ja-JP" altLang="ja-JP" sz="1200" kern="1200" dirty="0">
                <a:solidFill>
                  <a:schemeClr val="tx1"/>
                </a:solidFill>
                <a:effectLst/>
                <a:latin typeface="+mn-lt"/>
                <a:ea typeface="+mn-ea"/>
                <a:cs typeface="+mn-cs"/>
              </a:rPr>
              <a:t>年の就業者数（または就業者数</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労働時間）</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人あたりの</a:t>
            </a:r>
            <a:r>
              <a:rPr kumimoji="1" lang="en-US" altLang="ja-JP" sz="1200" kern="1200" dirty="0">
                <a:solidFill>
                  <a:schemeClr val="tx1"/>
                </a:solidFill>
                <a:effectLst/>
                <a:latin typeface="+mn-lt"/>
                <a:ea typeface="+mn-ea"/>
                <a:cs typeface="+mn-cs"/>
              </a:rPr>
              <a:t>GDP</a:t>
            </a:r>
            <a:r>
              <a:rPr kumimoji="1" lang="ja-JP" altLang="ja-JP" sz="1200" kern="1200" dirty="0">
                <a:solidFill>
                  <a:schemeClr val="tx1"/>
                </a:solidFill>
                <a:effectLst/>
                <a:latin typeface="+mn-lt"/>
                <a:ea typeface="+mn-ea"/>
                <a:cs typeface="+mn-cs"/>
              </a:rPr>
              <a:t>」（通称：国民経済生産性）を「労働生産性」と定義し、諸外国と比較した結果を発表しています。これによりますと、米国は</a:t>
            </a:r>
            <a:r>
              <a:rPr kumimoji="1" lang="en-US" altLang="ja-JP" sz="1200" kern="1200" dirty="0">
                <a:solidFill>
                  <a:schemeClr val="tx1"/>
                </a:solidFill>
                <a:effectLst/>
                <a:latin typeface="+mn-lt"/>
                <a:ea typeface="+mn-ea"/>
                <a:cs typeface="+mn-cs"/>
              </a:rPr>
              <a:t>121,187</a:t>
            </a:r>
            <a:r>
              <a:rPr kumimoji="1" lang="ja-JP" altLang="ja-JP" sz="1200" kern="1200" dirty="0">
                <a:solidFill>
                  <a:schemeClr val="tx1"/>
                </a:solidFill>
                <a:effectLst/>
                <a:latin typeface="+mn-lt"/>
                <a:ea typeface="+mn-ea"/>
                <a:cs typeface="+mn-cs"/>
              </a:rPr>
              <a:t>ドルで</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位、フランスは</a:t>
            </a:r>
            <a:r>
              <a:rPr kumimoji="1" lang="en-US" altLang="ja-JP" sz="1200" kern="1200" dirty="0">
                <a:solidFill>
                  <a:schemeClr val="tx1"/>
                </a:solidFill>
                <a:effectLst/>
                <a:latin typeface="+mn-lt"/>
                <a:ea typeface="+mn-ea"/>
                <a:cs typeface="+mn-cs"/>
              </a:rPr>
              <a:t>100,202</a:t>
            </a:r>
            <a:r>
              <a:rPr kumimoji="1" lang="ja-JP" altLang="ja-JP" sz="1200" kern="1200" dirty="0">
                <a:solidFill>
                  <a:schemeClr val="tx1"/>
                </a:solidFill>
                <a:effectLst/>
                <a:latin typeface="+mn-lt"/>
                <a:ea typeface="+mn-ea"/>
                <a:cs typeface="+mn-cs"/>
              </a:rPr>
              <a:t>ドルで</a:t>
            </a:r>
            <a:r>
              <a:rPr kumimoji="1" lang="en-US" altLang="ja-JP" sz="1200" kern="1200" dirty="0">
                <a:solidFill>
                  <a:schemeClr val="tx1"/>
                </a:solidFill>
                <a:effectLst/>
                <a:latin typeface="+mn-lt"/>
                <a:ea typeface="+mn-ea"/>
                <a:cs typeface="+mn-cs"/>
              </a:rPr>
              <a:t>7</a:t>
            </a:r>
            <a:r>
              <a:rPr kumimoji="1" lang="ja-JP" altLang="ja-JP" sz="1200" kern="1200" dirty="0">
                <a:solidFill>
                  <a:schemeClr val="tx1"/>
                </a:solidFill>
                <a:effectLst/>
                <a:latin typeface="+mn-lt"/>
                <a:ea typeface="+mn-ea"/>
                <a:cs typeface="+mn-cs"/>
              </a:rPr>
              <a:t>位、イタリア</a:t>
            </a:r>
            <a:r>
              <a:rPr kumimoji="1" lang="en-US" altLang="ja-JP" sz="1200" kern="1200" dirty="0">
                <a:solidFill>
                  <a:schemeClr val="tx1"/>
                </a:solidFill>
                <a:effectLst/>
                <a:latin typeface="+mn-lt"/>
                <a:ea typeface="+mn-ea"/>
                <a:cs typeface="+mn-cs"/>
              </a:rPr>
              <a:t>97,516</a:t>
            </a:r>
            <a:r>
              <a:rPr kumimoji="1" lang="ja-JP" altLang="ja-JP" sz="1200" kern="1200" dirty="0">
                <a:solidFill>
                  <a:schemeClr val="tx1"/>
                </a:solidFill>
                <a:effectLst/>
                <a:latin typeface="+mn-lt"/>
                <a:ea typeface="+mn-ea"/>
                <a:cs typeface="+mn-cs"/>
              </a:rPr>
              <a:t>ドルで</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位、ドイツは</a:t>
            </a:r>
            <a:r>
              <a:rPr kumimoji="1" lang="en-US" altLang="ja-JP" sz="1200" kern="1200" dirty="0">
                <a:solidFill>
                  <a:schemeClr val="tx1"/>
                </a:solidFill>
                <a:effectLst/>
                <a:latin typeface="+mn-lt"/>
                <a:ea typeface="+mn-ea"/>
                <a:cs typeface="+mn-cs"/>
              </a:rPr>
              <a:t>95,921</a:t>
            </a:r>
            <a:r>
              <a:rPr kumimoji="1" lang="ja-JP" altLang="ja-JP" sz="1200" kern="1200" dirty="0">
                <a:solidFill>
                  <a:schemeClr val="tx1"/>
                </a:solidFill>
                <a:effectLst/>
                <a:latin typeface="+mn-lt"/>
                <a:ea typeface="+mn-ea"/>
                <a:cs typeface="+mn-cs"/>
              </a:rPr>
              <a:t>ドルで</a:t>
            </a:r>
            <a:r>
              <a:rPr kumimoji="1" lang="en-US" altLang="ja-JP" sz="1200" kern="1200" dirty="0">
                <a:solidFill>
                  <a:schemeClr val="tx1"/>
                </a:solidFill>
                <a:effectLst/>
                <a:latin typeface="+mn-lt"/>
                <a:ea typeface="+mn-ea"/>
                <a:cs typeface="+mn-cs"/>
              </a:rPr>
              <a:t>12</a:t>
            </a:r>
            <a:r>
              <a:rPr kumimoji="1" lang="ja-JP" altLang="ja-JP" sz="1200" kern="1200" dirty="0">
                <a:solidFill>
                  <a:schemeClr val="tx1"/>
                </a:solidFill>
                <a:effectLst/>
                <a:latin typeface="+mn-lt"/>
                <a:ea typeface="+mn-ea"/>
                <a:cs typeface="+mn-cs"/>
              </a:rPr>
              <a:t>位、カナダ</a:t>
            </a:r>
            <a:r>
              <a:rPr kumimoji="1" lang="en-US" altLang="ja-JP" sz="1200" kern="1200" dirty="0">
                <a:solidFill>
                  <a:schemeClr val="tx1"/>
                </a:solidFill>
                <a:effectLst/>
                <a:latin typeface="+mn-lt"/>
                <a:ea typeface="+mn-ea"/>
                <a:cs typeface="+mn-cs"/>
              </a:rPr>
              <a:t>88,518</a:t>
            </a:r>
            <a:r>
              <a:rPr kumimoji="1" lang="ja-JP" altLang="ja-JP" sz="1200" kern="1200" dirty="0">
                <a:solidFill>
                  <a:schemeClr val="tx1"/>
                </a:solidFill>
                <a:effectLst/>
                <a:latin typeface="+mn-lt"/>
                <a:ea typeface="+mn-ea"/>
                <a:cs typeface="+mn-cs"/>
              </a:rPr>
              <a:t>ドルで</a:t>
            </a:r>
            <a:r>
              <a:rPr kumimoji="1" lang="en-US" altLang="ja-JP" sz="1200" kern="1200" dirty="0">
                <a:solidFill>
                  <a:schemeClr val="tx1"/>
                </a:solidFill>
                <a:effectLst/>
                <a:latin typeface="+mn-lt"/>
                <a:ea typeface="+mn-ea"/>
                <a:cs typeface="+mn-cs"/>
              </a:rPr>
              <a:t>17</a:t>
            </a:r>
            <a:r>
              <a:rPr kumimoji="1" lang="ja-JP" altLang="ja-JP" sz="1200" kern="1200" dirty="0">
                <a:solidFill>
                  <a:schemeClr val="tx1"/>
                </a:solidFill>
                <a:effectLst/>
                <a:latin typeface="+mn-lt"/>
                <a:ea typeface="+mn-ea"/>
                <a:cs typeface="+mn-cs"/>
              </a:rPr>
              <a:t>位、英国は</a:t>
            </a:r>
            <a:r>
              <a:rPr kumimoji="1" lang="en-US" altLang="ja-JP" sz="1200" kern="1200" dirty="0">
                <a:solidFill>
                  <a:schemeClr val="tx1"/>
                </a:solidFill>
                <a:effectLst/>
                <a:latin typeface="+mn-lt"/>
                <a:ea typeface="+mn-ea"/>
                <a:cs typeface="+mn-cs"/>
              </a:rPr>
              <a:t>86,490</a:t>
            </a:r>
            <a:r>
              <a:rPr kumimoji="1" lang="ja-JP" altLang="ja-JP" sz="1200" kern="1200" dirty="0">
                <a:solidFill>
                  <a:schemeClr val="tx1"/>
                </a:solidFill>
                <a:effectLst/>
                <a:latin typeface="+mn-lt"/>
                <a:ea typeface="+mn-ea"/>
                <a:cs typeface="+mn-cs"/>
              </a:rPr>
              <a:t>ドルで</a:t>
            </a:r>
            <a:r>
              <a:rPr kumimoji="1" lang="en-US" altLang="ja-JP" sz="1200" kern="1200" dirty="0">
                <a:solidFill>
                  <a:schemeClr val="tx1"/>
                </a:solidFill>
                <a:effectLst/>
                <a:latin typeface="+mn-lt"/>
                <a:ea typeface="+mn-ea"/>
                <a:cs typeface="+mn-cs"/>
              </a:rPr>
              <a:t>18</a:t>
            </a:r>
            <a:r>
              <a:rPr kumimoji="1" lang="ja-JP" altLang="ja-JP" sz="1200" kern="1200" dirty="0">
                <a:solidFill>
                  <a:schemeClr val="tx1"/>
                </a:solidFill>
                <a:effectLst/>
                <a:latin typeface="+mn-lt"/>
                <a:ea typeface="+mn-ea"/>
                <a:cs typeface="+mn-cs"/>
              </a:rPr>
              <a:t>位、日本は</a:t>
            </a:r>
            <a:r>
              <a:rPr kumimoji="1" lang="en-US" altLang="ja-JP" sz="1200" kern="1200" dirty="0">
                <a:solidFill>
                  <a:schemeClr val="tx1"/>
                </a:solidFill>
                <a:effectLst/>
                <a:latin typeface="+mn-lt"/>
                <a:ea typeface="+mn-ea"/>
                <a:cs typeface="+mn-cs"/>
              </a:rPr>
              <a:t>74,315</a:t>
            </a:r>
            <a:r>
              <a:rPr kumimoji="1" lang="ja-JP" altLang="ja-JP" sz="1200" kern="1200" dirty="0">
                <a:solidFill>
                  <a:schemeClr val="tx1"/>
                </a:solidFill>
                <a:effectLst/>
                <a:latin typeface="+mn-lt"/>
                <a:ea typeface="+mn-ea"/>
                <a:cs typeface="+mn-cs"/>
              </a:rPr>
              <a:t>ドルで</a:t>
            </a:r>
            <a:r>
              <a:rPr kumimoji="1" lang="en-US" altLang="ja-JP" sz="1200" kern="1200" dirty="0">
                <a:solidFill>
                  <a:schemeClr val="tx1"/>
                </a:solidFill>
                <a:effectLst/>
                <a:latin typeface="+mn-lt"/>
                <a:ea typeface="+mn-ea"/>
                <a:cs typeface="+mn-cs"/>
              </a:rPr>
              <a:t>22</a:t>
            </a:r>
            <a:r>
              <a:rPr kumimoji="1" lang="ja-JP" altLang="ja-JP" sz="1200" kern="1200" dirty="0">
                <a:solidFill>
                  <a:schemeClr val="tx1"/>
                </a:solidFill>
                <a:effectLst/>
                <a:latin typeface="+mn-lt"/>
                <a:ea typeface="+mn-ea"/>
                <a:cs typeface="+mn-cs"/>
              </a:rPr>
              <a:t>位となり、日本は</a:t>
            </a:r>
            <a:r>
              <a:rPr kumimoji="1" lang="en-US" altLang="ja-JP" sz="1200" kern="1200" dirty="0">
                <a:solidFill>
                  <a:schemeClr val="tx1"/>
                </a:solidFill>
                <a:effectLst/>
                <a:latin typeface="+mn-lt"/>
                <a:ea typeface="+mn-ea"/>
                <a:cs typeface="+mn-cs"/>
              </a:rPr>
              <a:t>G7</a:t>
            </a:r>
            <a:r>
              <a:rPr kumimoji="1" lang="ja-JP" altLang="ja-JP" sz="1200" kern="1200" dirty="0">
                <a:solidFill>
                  <a:schemeClr val="tx1"/>
                </a:solidFill>
                <a:effectLst/>
                <a:latin typeface="+mn-lt"/>
                <a:ea typeface="+mn-ea"/>
                <a:cs typeface="+mn-cs"/>
              </a:rPr>
              <a:t>中最下位になります。働き手が減少するにもかかわらず、労働生産性が低いままでは、日本の社会基盤が維持できません。改善すべき余地は大いにあるでしょう。</a:t>
            </a:r>
          </a:p>
          <a:p>
            <a:r>
              <a:rPr kumimoji="1" lang="ja-JP" altLang="ja-JP" sz="1200" kern="1200" dirty="0">
                <a:solidFill>
                  <a:schemeClr val="tx1"/>
                </a:solidFill>
                <a:effectLst/>
                <a:latin typeface="+mn-lt"/>
                <a:ea typeface="+mn-ea"/>
                <a:cs typeface="+mn-cs"/>
              </a:rPr>
              <a:t>グローバル競争の激化</a:t>
            </a:r>
          </a:p>
          <a:p>
            <a:r>
              <a:rPr kumimoji="1" lang="ja-JP" altLang="ja-JP" sz="1200" kern="1200" dirty="0">
                <a:solidFill>
                  <a:schemeClr val="tx1"/>
                </a:solidFill>
                <a:effectLst/>
                <a:latin typeface="+mn-lt"/>
                <a:ea typeface="+mn-ea"/>
                <a:cs typeface="+mn-cs"/>
              </a:rPr>
              <a:t>新興国の急速な発展や最先端のテクノロジーを活かしたものづくり革命により、かつてないグローバルな競争環境に晒されています。また、かつて言われた六重苦（円高、重い法人税・社会保険料負担、経済連携協定の遅れ、柔軟性に欠ける労働市場、不合理な環境規制、電力供給不足・コスト高）は解消されつつあるとは言え、まだ多くの課題を抱えています。このような状況で国際的な競争力を確立してゆかなければなりません。</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人工知能やロボットの活用は、このような社会課題の解決にとって、有効な手段になり得ると期待されているのです。</a:t>
            </a:r>
          </a:p>
          <a:p>
            <a:pPr lvl="0"/>
            <a:r>
              <a:rPr kumimoji="1" lang="ja-JP" altLang="ja-JP" sz="1200" kern="1200" dirty="0">
                <a:solidFill>
                  <a:schemeClr val="tx1"/>
                </a:solidFill>
                <a:effectLst/>
                <a:latin typeface="+mn-lt"/>
                <a:ea typeface="+mn-ea"/>
                <a:cs typeface="+mn-cs"/>
              </a:rPr>
              <a:t>少ない労働人口での社会・経済基盤の維持</a:t>
            </a:r>
          </a:p>
          <a:p>
            <a:pPr lvl="0"/>
            <a:r>
              <a:rPr kumimoji="1" lang="ja-JP" altLang="ja-JP" sz="1200" kern="1200" dirty="0">
                <a:solidFill>
                  <a:schemeClr val="tx1"/>
                </a:solidFill>
                <a:effectLst/>
                <a:latin typeface="+mn-lt"/>
                <a:ea typeface="+mn-ea"/>
                <a:cs typeface="+mn-cs"/>
              </a:rPr>
              <a:t>ワークライフバランスや賃金を犠牲にしない国際競争力の維持</a:t>
            </a:r>
          </a:p>
          <a:p>
            <a:pPr lvl="0"/>
            <a:r>
              <a:rPr kumimoji="1" lang="ja-JP" altLang="ja-JP" sz="1200" kern="1200" dirty="0">
                <a:solidFill>
                  <a:schemeClr val="tx1"/>
                </a:solidFill>
                <a:effectLst/>
                <a:latin typeface="+mn-lt"/>
                <a:ea typeface="+mn-ea"/>
                <a:cs typeface="+mn-cs"/>
              </a:rPr>
              <a:t>高い付加価値や差別化による産業競争力の向上</a:t>
            </a:r>
          </a:p>
          <a:p>
            <a:pPr lvl="0"/>
            <a:r>
              <a:rPr kumimoji="1" lang="ja-JP" altLang="ja-JP" sz="1200" kern="1200" dirty="0">
                <a:solidFill>
                  <a:schemeClr val="tx1"/>
                </a:solidFill>
                <a:effectLst/>
                <a:latin typeface="+mn-lt"/>
                <a:ea typeface="+mn-ea"/>
                <a:cs typeface="+mn-cs"/>
              </a:rPr>
              <a:t>過疎地での医療・福祉・生活支援などの社会課題を解決</a:t>
            </a:r>
          </a:p>
          <a:p>
            <a:pPr lvl="0"/>
            <a:r>
              <a:rPr kumimoji="1" lang="ja-JP" altLang="ja-JP" sz="1200" kern="1200" dirty="0">
                <a:solidFill>
                  <a:schemeClr val="tx1"/>
                </a:solidFill>
                <a:effectLst/>
                <a:latin typeface="+mn-lt"/>
                <a:ea typeface="+mn-ea"/>
                <a:cs typeface="+mn-cs"/>
              </a:rPr>
              <a:t>労働環境の改善と生活の質的向上　など</a:t>
            </a:r>
          </a:p>
          <a:p>
            <a:r>
              <a:rPr kumimoji="1" lang="ja-JP" altLang="ja-JP" sz="1200" kern="1200" dirty="0">
                <a:solidFill>
                  <a:schemeClr val="tx1"/>
                </a:solidFill>
                <a:effectLst/>
                <a:latin typeface="+mn-lt"/>
                <a:ea typeface="+mn-ea"/>
                <a:cs typeface="+mn-cs"/>
              </a:rPr>
              <a:t>人工知能やロボットの活用だけで、我が国が抱える社会課題の全てを解決できるわけではありませんが、大きな助けになることは間違えありません。</a:t>
            </a:r>
          </a:p>
          <a:p>
            <a:r>
              <a:rPr kumimoji="1" lang="ja-JP" altLang="ja-JP" sz="1200" kern="1200" dirty="0">
                <a:solidFill>
                  <a:schemeClr val="tx1"/>
                </a:solidFill>
                <a:effectLst/>
                <a:latin typeface="+mn-lt"/>
                <a:ea typeface="+mn-ea"/>
                <a:cs typeface="+mn-cs"/>
              </a:rPr>
              <a:t>人間の仕事を奪う「脅威」ととらえるのではなく、社会課題を解決するための「手段」として捉え、人間の働き方や役割を積極的に変えてゆくことで、その価値を引き出してゆくことが必要なのです。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55</a:t>
            </a:fld>
            <a:endParaRPr kumimoji="1" lang="ja-JP" altLang="en-US"/>
          </a:p>
        </p:txBody>
      </p:sp>
    </p:spTree>
    <p:extLst>
      <p:ext uri="{BB962C8B-B14F-4D97-AF65-F5344CB8AC3E}">
        <p14:creationId xmlns:p14="http://schemas.microsoft.com/office/powerpoint/2010/main" val="461476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【図解】コレ１枚でわかる人工知能とロボット</a:t>
            </a:r>
          </a:p>
          <a:p>
            <a:r>
              <a:rPr kumimoji="1" lang="ja-JP" altLang="ja-JP" sz="1200" kern="1200" dirty="0">
                <a:solidFill>
                  <a:schemeClr val="tx1"/>
                </a:solidFill>
                <a:effectLst/>
                <a:latin typeface="+mn-lt"/>
                <a:ea typeface="+mn-ea"/>
                <a:cs typeface="+mn-cs"/>
              </a:rPr>
              <a:t>人間の知的能力を機械に置き換えてしまおうという技術が使われはじめています。「人工知能（</a:t>
            </a:r>
            <a:r>
              <a:rPr kumimoji="1" lang="en-US" altLang="ja-JP" sz="1200" kern="1200" dirty="0">
                <a:solidFill>
                  <a:schemeClr val="tx1"/>
                </a:solidFill>
                <a:effectLst/>
                <a:latin typeface="+mn-lt"/>
                <a:ea typeface="+mn-ea"/>
                <a:cs typeface="+mn-cs"/>
              </a:rPr>
              <a:t>Artificial Intelligence</a:t>
            </a:r>
            <a:r>
              <a:rPr kumimoji="1" lang="ja-JP" altLang="ja-JP" sz="1200" kern="1200" dirty="0">
                <a:solidFill>
                  <a:schemeClr val="tx1"/>
                </a:solidFill>
                <a:effectLst/>
                <a:latin typeface="+mn-lt"/>
                <a:ea typeface="+mn-ea"/>
                <a:cs typeface="+mn-cs"/>
              </a:rPr>
              <a:t>）」と呼ばれるこの技術は、もはや</a:t>
            </a:r>
            <a:r>
              <a:rPr kumimoji="1" lang="en-US" altLang="ja-JP" sz="1200" kern="1200" dirty="0">
                <a:solidFill>
                  <a:schemeClr val="tx1"/>
                </a:solidFill>
                <a:effectLst/>
                <a:latin typeface="+mn-lt"/>
                <a:ea typeface="+mn-ea"/>
                <a:cs typeface="+mn-cs"/>
              </a:rPr>
              <a:t>SF</a:t>
            </a:r>
            <a:r>
              <a:rPr kumimoji="1" lang="ja-JP" altLang="ja-JP" sz="1200" kern="1200" dirty="0">
                <a:solidFill>
                  <a:schemeClr val="tx1"/>
                </a:solidFill>
                <a:effectLst/>
                <a:latin typeface="+mn-lt"/>
                <a:ea typeface="+mn-ea"/>
                <a:cs typeface="+mn-cs"/>
              </a:rPr>
              <a:t>世界の夢物語ではありません。私たちの日常に様々な恩恵をもたらしつつあります。</a:t>
            </a:r>
          </a:p>
          <a:p>
            <a:r>
              <a:rPr kumimoji="1" lang="ja-JP" altLang="ja-JP" sz="1200" kern="1200" dirty="0">
                <a:solidFill>
                  <a:schemeClr val="tx1"/>
                </a:solidFill>
                <a:effectLst/>
                <a:latin typeface="+mn-lt"/>
                <a:ea typeface="+mn-ea"/>
                <a:cs typeface="+mn-cs"/>
              </a:rPr>
              <a:t>「人工知能」という言葉には様々な解釈がありますが、概ね「人間が行う知的な作業をソフトウェアで実現する技術や研究」を意味しています。その範囲は広く、音声をテキストに置き換える音声認識、画像に何が描かれているかを解釈する画像認識、大量のデータの中に隠れた規則性や関係性を見つけ出そうという機械学習などがあり、それを応用した技術や研究も含まれます。</a:t>
            </a:r>
          </a:p>
          <a:p>
            <a:r>
              <a:rPr kumimoji="1" lang="ja-JP" altLang="ja-JP" sz="1200" kern="1200" dirty="0">
                <a:solidFill>
                  <a:schemeClr val="tx1"/>
                </a:solidFill>
                <a:effectLst/>
                <a:latin typeface="+mn-lt"/>
                <a:ea typeface="+mn-ea"/>
                <a:cs typeface="+mn-cs"/>
              </a:rPr>
              <a:t>そんな人工知能を搭載した「ロボット」も登場しています。ロボットは、これまでも様々なところで使われてきました。例えば、</a:t>
            </a:r>
          </a:p>
          <a:p>
            <a:r>
              <a:rPr kumimoji="1" lang="ja-JP" altLang="ja-JP" sz="1200" kern="1200" dirty="0">
                <a:solidFill>
                  <a:schemeClr val="tx1"/>
                </a:solidFill>
                <a:effectLst/>
                <a:latin typeface="+mn-lt"/>
                <a:ea typeface="+mn-ea"/>
                <a:cs typeface="+mn-cs"/>
              </a:rPr>
              <a:t>工場のものづくりに使われてきた産業用ロボット</a:t>
            </a:r>
          </a:p>
          <a:p>
            <a:r>
              <a:rPr kumimoji="1" lang="ja-JP" altLang="ja-JP" sz="1200" kern="1200" dirty="0">
                <a:solidFill>
                  <a:schemeClr val="tx1"/>
                </a:solidFill>
                <a:effectLst/>
                <a:latin typeface="+mn-lt"/>
                <a:ea typeface="+mn-ea"/>
                <a:cs typeface="+mn-cs"/>
              </a:rPr>
              <a:t>倉庫で貨物を移送するための搬送ロボット</a:t>
            </a:r>
          </a:p>
          <a:p>
            <a:r>
              <a:rPr kumimoji="1" lang="ja-JP" altLang="ja-JP" sz="1200" kern="1200" dirty="0">
                <a:solidFill>
                  <a:schemeClr val="tx1"/>
                </a:solidFill>
                <a:effectLst/>
                <a:latin typeface="+mn-lt"/>
                <a:ea typeface="+mn-ea"/>
                <a:cs typeface="+mn-cs"/>
              </a:rPr>
              <a:t>宇宙ステーションの船外活動を助けるロボット・アーム　など</a:t>
            </a:r>
          </a:p>
          <a:p>
            <a:r>
              <a:rPr kumimoji="1" lang="ja-JP" altLang="ja-JP" sz="1200" kern="1200" dirty="0">
                <a:solidFill>
                  <a:schemeClr val="tx1"/>
                </a:solidFill>
                <a:effectLst/>
                <a:latin typeface="+mn-lt"/>
                <a:ea typeface="+mn-ea"/>
                <a:cs typeface="+mn-cs"/>
              </a:rPr>
              <a:t>しかし、それらは人間が作ったプログラム通りに動くものや、人間が遠隔操作するものなど、知的処理の部分は人間が担っていました。しかし、人工知能を搭載すると、自分で周囲の状況を捉え、どう行動すべきかを考え、判断して行動する機械へと進化します。前者を「自動化（</a:t>
            </a:r>
            <a:r>
              <a:rPr kumimoji="1" lang="en-US" altLang="ja-JP" sz="1200" kern="1200" dirty="0">
                <a:solidFill>
                  <a:schemeClr val="tx1"/>
                </a:solidFill>
                <a:effectLst/>
                <a:latin typeface="+mn-lt"/>
                <a:ea typeface="+mn-ea"/>
                <a:cs typeface="+mn-cs"/>
              </a:rPr>
              <a:t>Automation</a:t>
            </a:r>
            <a:r>
              <a:rPr kumimoji="1" lang="ja-JP" altLang="ja-JP" sz="1200" kern="1200" dirty="0">
                <a:solidFill>
                  <a:schemeClr val="tx1"/>
                </a:solidFill>
                <a:effectLst/>
                <a:latin typeface="+mn-lt"/>
                <a:ea typeface="+mn-ea"/>
                <a:cs typeface="+mn-cs"/>
              </a:rPr>
              <a:t>）」、後者を「自律化（</a:t>
            </a:r>
            <a:r>
              <a:rPr kumimoji="1" lang="en-US" altLang="ja-JP" sz="1200" kern="1200" dirty="0">
                <a:solidFill>
                  <a:schemeClr val="tx1"/>
                </a:solidFill>
                <a:effectLst/>
                <a:latin typeface="+mn-lt"/>
                <a:ea typeface="+mn-ea"/>
                <a:cs typeface="+mn-cs"/>
              </a:rPr>
              <a:t>Autonomy</a:t>
            </a:r>
            <a:r>
              <a:rPr kumimoji="1" lang="ja-JP" altLang="ja-JP" sz="1200" kern="1200" dirty="0">
                <a:solidFill>
                  <a:schemeClr val="tx1"/>
                </a:solidFill>
                <a:effectLst/>
                <a:latin typeface="+mn-lt"/>
                <a:ea typeface="+mn-ea"/>
                <a:cs typeface="+mn-cs"/>
              </a:rPr>
              <a:t>）」と呼び、両者を区別しています。</a:t>
            </a:r>
          </a:p>
          <a:p>
            <a:r>
              <a:rPr kumimoji="1" lang="ja-JP" altLang="ja-JP" sz="1200" kern="1200" dirty="0">
                <a:solidFill>
                  <a:schemeClr val="tx1"/>
                </a:solidFill>
                <a:effectLst/>
                <a:latin typeface="+mn-lt"/>
                <a:ea typeface="+mn-ea"/>
                <a:cs typeface="+mn-cs"/>
              </a:rPr>
              <a:t>ロボットには、機械の身体を持たないソフトウェアだけのものもあり、「</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（ボット）」とも呼ばれています。「ロボット</a:t>
            </a:r>
            <a:r>
              <a:rPr kumimoji="1" lang="en-US" altLang="ja-JP" sz="1200" kern="1200" dirty="0">
                <a:solidFill>
                  <a:schemeClr val="tx1"/>
                </a:solidFill>
                <a:effectLst/>
                <a:latin typeface="+mn-lt"/>
                <a:ea typeface="+mn-ea"/>
                <a:cs typeface="+mn-cs"/>
              </a:rPr>
              <a:t>(ROBOT)</a:t>
            </a:r>
            <a:r>
              <a:rPr kumimoji="1" lang="ja-JP" altLang="ja-JP" sz="1200" kern="1200" dirty="0">
                <a:solidFill>
                  <a:schemeClr val="tx1"/>
                </a:solidFill>
                <a:effectLst/>
                <a:latin typeface="+mn-lt"/>
                <a:ea typeface="+mn-ea"/>
                <a:cs typeface="+mn-cs"/>
              </a:rPr>
              <a:t>」から生まれた言葉で、人に代わって作業を行うコンピューター・プログラムのことです。</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が登場した当初は、次のような単純作業を行うのが一般的でした。</a:t>
            </a:r>
          </a:p>
          <a:p>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を巡回して情報を収集する</a:t>
            </a:r>
          </a:p>
          <a:p>
            <a:r>
              <a:rPr kumimoji="1" lang="ja-JP" altLang="ja-JP" sz="1200" kern="1200" dirty="0">
                <a:solidFill>
                  <a:schemeClr val="tx1"/>
                </a:solidFill>
                <a:effectLst/>
                <a:latin typeface="+mn-lt"/>
                <a:ea typeface="+mn-ea"/>
                <a:cs typeface="+mn-cs"/>
              </a:rPr>
              <a:t>用意されたメッセージを指定した時間にソーシャル・メディアに発信する</a:t>
            </a:r>
          </a:p>
          <a:p>
            <a:r>
              <a:rPr kumimoji="1" lang="ja-JP" altLang="ja-JP" sz="1200" kern="1200" dirty="0">
                <a:solidFill>
                  <a:schemeClr val="tx1"/>
                </a:solidFill>
                <a:effectLst/>
                <a:latin typeface="+mn-lt"/>
                <a:ea typeface="+mn-ea"/>
                <a:cs typeface="+mn-cs"/>
              </a:rPr>
              <a:t>オンライン・ゲームで一定の動作を自動で繰り返し行う　など</a:t>
            </a:r>
          </a:p>
          <a:p>
            <a:r>
              <a:rPr kumimoji="1" lang="ja-JP" altLang="ja-JP" sz="1200" kern="1200" dirty="0">
                <a:solidFill>
                  <a:schemeClr val="tx1"/>
                </a:solidFill>
                <a:effectLst/>
                <a:latin typeface="+mn-lt"/>
                <a:ea typeface="+mn-ea"/>
                <a:cs typeface="+mn-cs"/>
              </a:rPr>
              <a:t>これに人工知能の技術を組合せ、</a:t>
            </a:r>
          </a:p>
          <a:p>
            <a:r>
              <a:rPr kumimoji="1" lang="ja-JP" altLang="ja-JP" sz="1200" kern="1200" dirty="0">
                <a:solidFill>
                  <a:schemeClr val="tx1"/>
                </a:solidFill>
                <a:effectLst/>
                <a:latin typeface="+mn-lt"/>
                <a:ea typeface="+mn-ea"/>
                <a:cs typeface="+mn-cs"/>
              </a:rPr>
              <a:t>音声を理解して自然な対話で応対する</a:t>
            </a:r>
          </a:p>
          <a:p>
            <a:r>
              <a:rPr kumimoji="1" lang="ja-JP" altLang="ja-JP" sz="1200" kern="1200" dirty="0">
                <a:solidFill>
                  <a:schemeClr val="tx1"/>
                </a:solidFill>
                <a:effectLst/>
                <a:latin typeface="+mn-lt"/>
                <a:ea typeface="+mn-ea"/>
                <a:cs typeface="+mn-cs"/>
              </a:rPr>
              <a:t>曖昧な指示からその人のやりたいことを推察する</a:t>
            </a:r>
          </a:p>
          <a:p>
            <a:r>
              <a:rPr kumimoji="1" lang="ja-JP" altLang="ja-JP" sz="1200" kern="1200" dirty="0">
                <a:solidFill>
                  <a:schemeClr val="tx1"/>
                </a:solidFill>
                <a:effectLst/>
                <a:latin typeface="+mn-lt"/>
                <a:ea typeface="+mn-ea"/>
                <a:cs typeface="+mn-cs"/>
              </a:rPr>
              <a:t>機器やソフトウェアの操作、検索や要約などの知的作業を代替する　など</a:t>
            </a:r>
          </a:p>
          <a:p>
            <a:r>
              <a:rPr kumimoji="1" lang="ja-JP" altLang="ja-JP" sz="1200" kern="1200" dirty="0">
                <a:solidFill>
                  <a:schemeClr val="tx1"/>
                </a:solidFill>
                <a:effectLst/>
                <a:latin typeface="+mn-lt"/>
                <a:ea typeface="+mn-ea"/>
                <a:cs typeface="+mn-cs"/>
              </a:rPr>
              <a:t>ができる</a:t>
            </a:r>
            <a:r>
              <a:rPr kumimoji="1" lang="en-US" altLang="ja-JP" sz="1200" kern="1200" dirty="0">
                <a:solidFill>
                  <a:schemeClr val="tx1"/>
                </a:solidFill>
                <a:effectLst/>
                <a:latin typeface="+mn-lt"/>
                <a:ea typeface="+mn-ea"/>
                <a:cs typeface="+mn-cs"/>
              </a:rPr>
              <a:t>bot</a:t>
            </a:r>
            <a:r>
              <a:rPr kumimoji="1" lang="ja-JP" altLang="ja-JP" sz="1200" kern="1200" dirty="0">
                <a:solidFill>
                  <a:schemeClr val="tx1"/>
                </a:solidFill>
                <a:effectLst/>
                <a:latin typeface="+mn-lt"/>
                <a:ea typeface="+mn-ea"/>
                <a:cs typeface="+mn-cs"/>
              </a:rPr>
              <a:t>も登場しています。</a:t>
            </a:r>
          </a:p>
          <a:p>
            <a:r>
              <a:rPr kumimoji="1" lang="ja-JP" altLang="ja-JP" sz="1200" kern="1200" dirty="0">
                <a:solidFill>
                  <a:schemeClr val="tx1"/>
                </a:solidFill>
                <a:effectLst/>
                <a:latin typeface="+mn-lt"/>
                <a:ea typeface="+mn-ea"/>
                <a:cs typeface="+mn-cs"/>
              </a:rPr>
              <a:t>■人工知能やロボットが実現しようとしていること</a:t>
            </a:r>
          </a:p>
          <a:p>
            <a:r>
              <a:rPr kumimoji="1" lang="ja-JP" altLang="ja-JP" sz="1200" kern="1200" dirty="0">
                <a:solidFill>
                  <a:schemeClr val="tx1"/>
                </a:solidFill>
                <a:effectLst/>
                <a:latin typeface="+mn-lt"/>
                <a:ea typeface="+mn-ea"/>
                <a:cs typeface="+mn-cs"/>
              </a:rPr>
              <a:t>人工知能やそれを搭載したロボットは次のふたつを実現しようとしています。ひとつは「人間にしかできなかったこと」を代替し人間の作業を効率化すること、そして「人間にはできなかったこと」を実現し人間の能力を拡張することです。</a:t>
            </a:r>
          </a:p>
          <a:p>
            <a:r>
              <a:rPr kumimoji="1" lang="ja-JP" altLang="ja-JP" sz="1200" kern="1200" dirty="0">
                <a:solidFill>
                  <a:schemeClr val="tx1"/>
                </a:solidFill>
                <a:effectLst/>
                <a:latin typeface="+mn-lt"/>
                <a:ea typeface="+mn-ea"/>
                <a:cs typeface="+mn-cs"/>
              </a:rPr>
              <a:t>前者の例としては、自動運転自動車がトラックやタクシーの運転手を、産業用ロボットが工場の作業員を、自律型無人機がパイロットの代わりをしてくれます。また音声を認識し、言葉の意味や文脈を解釈し、検索やプログラム操作を代替してくれます。</a:t>
            </a:r>
          </a:p>
          <a:p>
            <a:r>
              <a:rPr kumimoji="1" lang="ja-JP" altLang="ja-JP" sz="1200" kern="1200" dirty="0">
                <a:solidFill>
                  <a:schemeClr val="tx1"/>
                </a:solidFill>
                <a:effectLst/>
                <a:latin typeface="+mn-lt"/>
                <a:ea typeface="+mn-ea"/>
                <a:cs typeface="+mn-cs"/>
              </a:rPr>
              <a:t>後者の例としては、</a:t>
            </a:r>
          </a:p>
          <a:p>
            <a:r>
              <a:rPr kumimoji="1" lang="ja-JP" altLang="ja-JP" sz="1200" kern="1200" dirty="0">
                <a:solidFill>
                  <a:schemeClr val="tx1"/>
                </a:solidFill>
                <a:effectLst/>
                <a:latin typeface="+mn-lt"/>
                <a:ea typeface="+mn-ea"/>
                <a:cs typeface="+mn-cs"/>
              </a:rPr>
              <a:t>人間には一生かかっても読み尽くせない膨大な学術文献や法律文書を読み、これを分析し、最適な解釈や判断基準を示す</a:t>
            </a:r>
          </a:p>
          <a:p>
            <a:r>
              <a:rPr kumimoji="1" lang="ja-JP" altLang="ja-JP" sz="1200" kern="1200" dirty="0">
                <a:solidFill>
                  <a:schemeClr val="tx1"/>
                </a:solidFill>
                <a:effectLst/>
                <a:latin typeface="+mn-lt"/>
                <a:ea typeface="+mn-ea"/>
                <a:cs typeface="+mn-cs"/>
              </a:rPr>
              <a:t>膨大な物質の組合せを検証し、遺伝子やタンパク質の合成メカニズムを探り、これまでにない薬や個人に最適化されたカスタムメイドの薬を創り出す</a:t>
            </a:r>
          </a:p>
          <a:p>
            <a:r>
              <a:rPr kumimoji="1" lang="ja-JP" altLang="ja-JP" sz="1200" kern="1200" dirty="0">
                <a:solidFill>
                  <a:schemeClr val="tx1"/>
                </a:solidFill>
                <a:effectLst/>
                <a:latin typeface="+mn-lt"/>
                <a:ea typeface="+mn-ea"/>
                <a:cs typeface="+mn-cs"/>
              </a:rPr>
              <a:t>犯罪の発生場所や犯罪の内容を予測し、指定された地域のパトロールを強化することで検挙率を増やし犯罪の発生率を減らす　</a:t>
            </a:r>
          </a:p>
          <a:p>
            <a:r>
              <a:rPr kumimoji="1" lang="ja-JP" altLang="ja-JP" sz="1200" kern="1200" dirty="0">
                <a:solidFill>
                  <a:schemeClr val="tx1"/>
                </a:solidFill>
                <a:effectLst/>
                <a:latin typeface="+mn-lt"/>
                <a:ea typeface="+mn-ea"/>
                <a:cs typeface="+mn-cs"/>
              </a:rPr>
              <a:t>障害者や高齢者の筋力や認知能力をロボットとともに補完し日常生活を快適なものにしてくれる</a:t>
            </a:r>
          </a:p>
          <a:p>
            <a:r>
              <a:rPr kumimoji="1" lang="ja-JP" altLang="ja-JP" sz="1200" kern="1200" dirty="0">
                <a:solidFill>
                  <a:schemeClr val="tx1"/>
                </a:solidFill>
                <a:effectLst/>
                <a:latin typeface="+mn-lt"/>
                <a:ea typeface="+mn-ea"/>
                <a:cs typeface="+mn-cs"/>
              </a:rPr>
              <a:t>言語の異なる人同士がリアルタイムで対話し、意思疎通が図る</a:t>
            </a:r>
          </a:p>
          <a:p>
            <a:r>
              <a:rPr kumimoji="1" lang="ja-JP" altLang="ja-JP" sz="1200" kern="1200" dirty="0">
                <a:solidFill>
                  <a:schemeClr val="tx1"/>
                </a:solidFill>
                <a:effectLst/>
                <a:latin typeface="+mn-lt"/>
                <a:ea typeface="+mn-ea"/>
                <a:cs typeface="+mn-cs"/>
              </a:rPr>
              <a:t>一方で、これまで人間にしかできなかった仕事を奪ってしまうのではないかとの懸念もあり、人間は新たな役割を見つけなければならないのかもしれません。ただ過去にも、農業は人間が鋤や桑で地面を耕すことからから家畜にそれらを取り付けて効率を大幅に高めました。あるいは、手作業でのものづくりから蒸気機関による大量生産を実現してきました。近年では</a:t>
            </a:r>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に始まるもの作りの自動化で製造現場での人間の仕事は少なくなり、管理やサービスといった仕事に役割を転じてきました。人間の役割が時代と共に変わってゆくのは今も昔も変わりません。人工知能やロボットもそんな道具のひとつであり、道具を手にした人間にとって、進化のひとつの過程であると考えるべきでしょう。</a:t>
            </a:r>
          </a:p>
          <a:p>
            <a:r>
              <a:rPr kumimoji="1" lang="ja-JP" altLang="ja-JP" sz="1200" kern="1200" dirty="0">
                <a:solidFill>
                  <a:schemeClr val="tx1"/>
                </a:solidFill>
                <a:effectLst/>
                <a:latin typeface="+mn-lt"/>
                <a:ea typeface="+mn-ea"/>
                <a:cs typeface="+mn-cs"/>
              </a:rPr>
              <a:t>さらに、機械が人間よりも優れた知能を持つようになり、人間を支配する時代が来るかもしれないといったことも心配されています。ただ、「知能とは何か」が未だ解明できておらず、それを工学的に実現する見通しがないのが現実です。</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が囲碁の世界チャンピオンに勝利しましたが、</a:t>
            </a:r>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がその経験に飽き足らず世のためヒトのために尽くすべく、あらたな分野にチャレンジしたいと、</a:t>
            </a:r>
            <a:r>
              <a:rPr kumimoji="1" lang="ja-JP" altLang="ja-JP" sz="1200" b="1" u="sng" kern="1200" dirty="0">
                <a:solidFill>
                  <a:schemeClr val="tx1"/>
                </a:solidFill>
                <a:effectLst/>
                <a:latin typeface="+mn-lt"/>
                <a:ea typeface="+mn-ea"/>
                <a:cs typeface="+mn-cs"/>
              </a:rPr>
              <a:t>自ら考える</a:t>
            </a:r>
            <a:r>
              <a:rPr kumimoji="1" lang="ja-JP" altLang="ja-JP" sz="1200" kern="1200" dirty="0">
                <a:solidFill>
                  <a:schemeClr val="tx1"/>
                </a:solidFill>
                <a:effectLst/>
                <a:latin typeface="+mn-lt"/>
                <a:ea typeface="+mn-ea"/>
                <a:cs typeface="+mn-cs"/>
              </a:rPr>
              <a:t>ことはありません。つまり、</a:t>
            </a:r>
            <a:r>
              <a:rPr kumimoji="1" lang="en-US" altLang="ja-JP" sz="1200" kern="1200" dirty="0">
                <a:solidFill>
                  <a:schemeClr val="tx1"/>
                </a:solidFill>
                <a:effectLst/>
                <a:latin typeface="+mn-lt"/>
                <a:ea typeface="+mn-ea"/>
                <a:cs typeface="+mn-cs"/>
              </a:rPr>
              <a:t>Alpha Go</a:t>
            </a:r>
            <a:r>
              <a:rPr kumimoji="1" lang="ja-JP" altLang="ja-JP" sz="1200" kern="1200" dirty="0">
                <a:solidFill>
                  <a:schemeClr val="tx1"/>
                </a:solidFill>
                <a:effectLst/>
                <a:latin typeface="+mn-lt"/>
                <a:ea typeface="+mn-ea"/>
                <a:cs typeface="+mn-cs"/>
              </a:rPr>
              <a:t>には、意志が無いのです。それを決めるのは人間ですし、そもそも囲碁の勝負にチャレンジすることを決めたのも人間です。</a:t>
            </a:r>
          </a:p>
          <a:p>
            <a:r>
              <a:rPr kumimoji="1" lang="ja-JP" altLang="ja-JP" sz="1200" kern="1200" dirty="0">
                <a:solidFill>
                  <a:schemeClr val="tx1"/>
                </a:solidFill>
                <a:effectLst/>
                <a:latin typeface="+mn-lt"/>
                <a:ea typeface="+mn-ea"/>
                <a:cs typeface="+mn-cs"/>
              </a:rPr>
              <a:t>意志を持たない人工知能が、人間を支配しようと考えるはずはありません。そんなことを心配するよりも、人間に代わって安全、確実に効率よく作業ができる、あるいは人間の知的能力を拡張し、これまでできなかったことができるようになるといったメリットを積極的に活かしてゆくことのほうが、現実的な係わり方と言えるでしょう。</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人間は「知的力仕事」から解放され、自らの意志を持って、よりよい社会や生活を実現するために、人工知能やロボットをどのように活かしてゆくかを考え、それを実現するために努力する。それが、人工知能やロボットとの正しい係わり方ではないでしょうか。</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特に少子高齢化がすすむ我が国では、働き手が少なくなってゆきます。不足する労働力を補い経済や生活の質を維持してゆくためには、人工知能やロボットをうまく使いこなしてゆく必要があります。また、過疎化・高齢化が進む地方の交通手段や輸送手段として自動運転車は地元の足となり、輸送手段として欠かすことができないものとなってゆくでしょう。ま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や機械の操作が難しくて使いにくい」というこれまでの常識が、音声で対話的に指示するだけでできるようになれば、高齢者や身体に障がいを持つ人たちにも大きな恩恵を与えることになります。</a:t>
            </a:r>
          </a:p>
          <a:p>
            <a:r>
              <a:rPr kumimoji="1" lang="ja-JP" altLang="ja-JP" sz="1200" kern="1200" dirty="0">
                <a:solidFill>
                  <a:schemeClr val="tx1"/>
                </a:solidFill>
                <a:effectLst/>
                <a:latin typeface="+mn-lt"/>
                <a:ea typeface="+mn-ea"/>
                <a:cs typeface="+mn-cs"/>
              </a:rPr>
              <a:t>人工知能やロボットの実用についての模索は始まったばかりですが、着実に成果をあげつつあり、近い将来、なくてはならいな存在となっているでしょう。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3388379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道具」とは、人間の労働負担を軽減するために生みだされました。そんな道具を人間は使いこなし、さらに道具を発展させることで社会や産業の発展を促してきたのです。また人間と機械の役割分担をも変化させ、人間が新たなことに取り組む機会を提供してきました。それが、新たなことへと心を向ける時間や気持ちの余裕を生みだし科学を発展させ、それがまた道具の発展を促してきたのです。</a:t>
            </a:r>
          </a:p>
          <a:p>
            <a:r>
              <a:rPr kumimoji="1" lang="ja-JP" altLang="ja-JP" sz="1200" kern="1200" dirty="0">
                <a:solidFill>
                  <a:schemeClr val="tx1"/>
                </a:solidFill>
                <a:effectLst/>
                <a:latin typeface="+mn-lt"/>
                <a:ea typeface="+mn-ea"/>
                <a:cs typeface="+mn-cs"/>
              </a:rPr>
              <a:t>そんな道具の発展は、思想や文化にも影響を与え、人間の社会的な進化を促してきたともいえるでしょう。人工知能もまた、そんな道具の発展の延長線上に位置付けて考えることができます。</a:t>
            </a:r>
          </a:p>
          <a:p>
            <a:r>
              <a:rPr kumimoji="1" lang="ja-JP" altLang="ja-JP" sz="1200" kern="1200" dirty="0">
                <a:solidFill>
                  <a:schemeClr val="tx1"/>
                </a:solidFill>
                <a:effectLst/>
                <a:latin typeface="+mn-lt"/>
                <a:ea typeface="+mn-ea"/>
                <a:cs typeface="+mn-cs"/>
              </a:rPr>
              <a:t>人工知能の道具としての特徴をあげるとすれば「人間の知的作業を自動化し知性を拡張する」ことにあります。そして、これまでの道具と同様に「人間の新たな役割を生みだし進化を加速する」手助けをしてくれます。</a:t>
            </a:r>
          </a:p>
          <a:p>
            <a:r>
              <a:rPr kumimoji="1" lang="ja-JP" altLang="ja-JP" sz="1200" kern="1200" dirty="0">
                <a:solidFill>
                  <a:schemeClr val="tx1"/>
                </a:solidFill>
                <a:effectLst/>
                <a:latin typeface="+mn-lt"/>
                <a:ea typeface="+mn-ea"/>
                <a:cs typeface="+mn-cs"/>
              </a:rPr>
              <a:t>そんな人工知能の代表的な役割として、「自律化」、「知的望遠鏡」、「知的介助」の３つをあげることができます。</a:t>
            </a:r>
          </a:p>
          <a:p>
            <a:r>
              <a:rPr kumimoji="1" lang="ja-JP" altLang="ja-JP" sz="1200" kern="1200" dirty="0">
                <a:solidFill>
                  <a:schemeClr val="tx1"/>
                </a:solidFill>
                <a:effectLst/>
                <a:latin typeface="+mn-lt"/>
                <a:ea typeface="+mn-ea"/>
                <a:cs typeface="+mn-cs"/>
              </a:rPr>
              <a:t>「自律化」とは、機械自らが手順や判断基準を見つけ出し、人間が介在することなく実行することです。人間の与えた手順や基準に従って、人間が介在することなく実行する「自動化」とは異なり、機械学習や認知機能によって未知の状況にも対応し、自ら判断して実行することができます。それは、自動車や産業機械、情報システムなどに活かされています。</a:t>
            </a:r>
          </a:p>
          <a:p>
            <a:r>
              <a:rPr kumimoji="1" lang="ja-JP" altLang="ja-JP" sz="1200" kern="1200" dirty="0">
                <a:solidFill>
                  <a:schemeClr val="tx1"/>
                </a:solidFill>
                <a:effectLst/>
                <a:latin typeface="+mn-lt"/>
                <a:ea typeface="+mn-ea"/>
                <a:cs typeface="+mn-cs"/>
              </a:rPr>
              <a:t>「知的望遠鏡」とは、これまで人間には見えなかったことが見えるようになることです。人間とは桁違いのスピードで膨大なデータの中にある関係性や規則性を見つけ出し、これまで人間が気付くことのできなかった特徴やパターンを教えてくれます。ガリレオ・ガリレイが当時の最先端技術である望遠鏡で木星の衛星や土星の輪を発見し、近代天文学の基礎を築いたように、人工知能の技術によってこれまで見えなかったものを見えるようになり、人間の知性の進化を促してくれるでしょう。それは、医療診断や産業データの分析、各種学問分野などに活かされています。</a:t>
            </a:r>
          </a:p>
          <a:p>
            <a:r>
              <a:rPr kumimoji="1" lang="ja-JP" altLang="ja-JP" sz="1200" kern="1200" dirty="0">
                <a:solidFill>
                  <a:schemeClr val="tx1"/>
                </a:solidFill>
                <a:effectLst/>
                <a:latin typeface="+mn-lt"/>
                <a:ea typeface="+mn-ea"/>
                <a:cs typeface="+mn-cs"/>
              </a:rPr>
              <a:t>「知的介助」とは、人間がいちいち難しい機械の操作方法を覚えなくても、普段使っている日常の言葉で話しかけるだけで操作できたり、人間の曖昧さや過ちを見抜いて正しい操作を助けてくれたりと、機械が人間に寄り添うことで、その操作を助けてくれます。例えば、音声認識ができる家電製品、日常使う言葉での対話に応えて情報を検索したり機器を操作したりしてくれる端末などに活かされています。</a:t>
            </a:r>
          </a:p>
          <a:p>
            <a:r>
              <a:rPr kumimoji="1" lang="ja-JP" altLang="ja-JP" sz="1200" kern="1200" dirty="0">
                <a:solidFill>
                  <a:schemeClr val="tx1"/>
                </a:solidFill>
                <a:effectLst/>
                <a:latin typeface="+mn-lt"/>
                <a:ea typeface="+mn-ea"/>
                <a:cs typeface="+mn-cs"/>
              </a:rPr>
              <a:t>「人工知能が仕事を奪う」という不安を持つ人もいますがが、それは人工知能だけのことではなく、道具の発展はこれまでも人間の仕事を奪ってきたのです。しかし、そのたびに人間は新たな役割を生みだし、社会を発展させ自らの進化を促してきたのです。人工知能の技術もまた、そんな道具を手にした人間の進化の過程として捉えてみてはどうでしょう。</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1267900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094625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人間が運転操作を行わなくとも自動的に走行できる自動運転車の市販が始まっています。このような自動車は、自律走行車、ロボットカー、「</a:t>
            </a:r>
            <a:r>
              <a:rPr kumimoji="1" lang="en-US" altLang="ja-JP" sz="1200" b="0" i="0" kern="1200" dirty="0">
                <a:solidFill>
                  <a:schemeClr val="tx1"/>
                </a:solidFill>
                <a:effectLst/>
                <a:latin typeface="+mn-lt"/>
                <a:ea typeface="+mn-ea"/>
                <a:cs typeface="+mn-cs"/>
              </a:rPr>
              <a:t>UGV (unmanned ground vehicle)</a:t>
            </a:r>
            <a:r>
              <a:rPr kumimoji="1" lang="ja-JP" altLang="en-US" sz="1200" b="0" i="0" kern="1200" dirty="0">
                <a:solidFill>
                  <a:schemeClr val="tx1"/>
                </a:solidFill>
                <a:effectLst/>
                <a:latin typeface="+mn-lt"/>
                <a:ea typeface="+mn-ea"/>
                <a:cs typeface="+mn-cs"/>
              </a:rPr>
              <a:t>」などとも呼ばれ、車に搭載されたセンサーによって周囲の状況を読み取り、人工知能の技術を使って安全性を自ら判断して走行します。公道以外の限定された環境（鉱山、建設現場等）では、既に先行して需要が広がりつつあり、建設機械大手のコマツ、キャタピラー等の企業が販売を拡大しています。</a:t>
            </a:r>
          </a:p>
          <a:p>
            <a:r>
              <a:rPr kumimoji="1" lang="ja-JP" altLang="en-US" sz="1200" b="0" i="0" kern="1200" dirty="0">
                <a:solidFill>
                  <a:schemeClr val="tx1"/>
                </a:solidFill>
                <a:effectLst/>
                <a:latin typeface="+mn-lt"/>
                <a:ea typeface="+mn-ea"/>
                <a:cs typeface="+mn-cs"/>
              </a:rPr>
              <a:t>自動運転車の自動化のレベルについては、以下のように定義されています。</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0】</a:t>
            </a:r>
            <a:r>
              <a:rPr kumimoji="1" lang="ja-JP" altLang="en-US" sz="1200" b="0" i="0" kern="1200" dirty="0">
                <a:solidFill>
                  <a:schemeClr val="tx1"/>
                </a:solidFill>
                <a:effectLst/>
                <a:latin typeface="+mn-lt"/>
                <a:ea typeface="+mn-ea"/>
                <a:cs typeface="+mn-cs"/>
              </a:rPr>
              <a:t>ドライバーが常にすべての操作（加速・操舵・制動）を行う。</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加速・操舵・制動のいずれかをシステムが行う。</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加速・操舵・制動のうち複数の操作をシステムが行う。ドライバーは常時、運転状況を監視し、必要に応じて操作する必要がある。</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加速・操舵・制動をシステムが行うのでドライバーは運転から解放されるが、システムから要請があればドライバーはこれに応じる必要がある。</a:t>
            </a:r>
          </a:p>
          <a:p>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レベル</a:t>
            </a:r>
            <a:r>
              <a:rPr kumimoji="1" lang="en-US" altLang="ja-JP" sz="1200" b="0" i="0" kern="1200" dirty="0">
                <a:solidFill>
                  <a:schemeClr val="tx1"/>
                </a:solidFill>
                <a:effectLst/>
                <a:latin typeface="+mn-lt"/>
                <a:ea typeface="+mn-ea"/>
                <a:cs typeface="+mn-cs"/>
              </a:rPr>
              <a:t>4】</a:t>
            </a:r>
            <a:r>
              <a:rPr kumimoji="1" lang="ja-JP" altLang="en-US" sz="1200" b="0" i="0" kern="1200" dirty="0">
                <a:solidFill>
                  <a:schemeClr val="tx1"/>
                </a:solidFill>
                <a:effectLst/>
                <a:latin typeface="+mn-lt"/>
                <a:ea typeface="+mn-ea"/>
                <a:cs typeface="+mn-cs"/>
              </a:rPr>
              <a:t>完全自動運転。加速・操舵・制動を全てシステムが行い、安全に関わる運転操作と周辺監視にドライバーは全く関与しない。</a:t>
            </a:r>
          </a:p>
          <a:p>
            <a:r>
              <a:rPr kumimoji="1" lang="ja-JP" altLang="en-US" sz="1200" b="0" i="0" kern="1200" dirty="0">
                <a:solidFill>
                  <a:schemeClr val="tx1"/>
                </a:solidFill>
                <a:effectLst/>
                <a:latin typeface="+mn-lt"/>
                <a:ea typeface="+mn-ea"/>
                <a:cs typeface="+mn-cs"/>
              </a:rPr>
              <a:t>事故責任はレベル</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までは運転者、レベル</a:t>
            </a:r>
            <a:r>
              <a:rPr kumimoji="1" lang="en-US" altLang="ja-JP" sz="1200" b="0" i="0" kern="1200" dirty="0">
                <a:solidFill>
                  <a:schemeClr val="tx1"/>
                </a:solidFill>
                <a:effectLst/>
                <a:latin typeface="+mn-lt"/>
                <a:ea typeface="+mn-ea"/>
                <a:cs typeface="+mn-cs"/>
              </a:rPr>
              <a:t>4</a:t>
            </a:r>
            <a:r>
              <a:rPr kumimoji="1" lang="ja-JP" altLang="en-US" sz="1200" b="0" i="0" kern="1200" dirty="0">
                <a:solidFill>
                  <a:schemeClr val="tx1"/>
                </a:solidFill>
                <a:effectLst/>
                <a:latin typeface="+mn-lt"/>
                <a:ea typeface="+mn-ea"/>
                <a:cs typeface="+mn-cs"/>
              </a:rPr>
              <a:t>は自動車になると考えられています。</a:t>
            </a:r>
          </a:p>
          <a:p>
            <a:r>
              <a:rPr kumimoji="1" lang="ja-JP" altLang="en-US" sz="1200" b="0" i="0" kern="1200" dirty="0">
                <a:solidFill>
                  <a:schemeClr val="tx1"/>
                </a:solidFill>
                <a:effectLst/>
                <a:latin typeface="+mn-lt"/>
                <a:ea typeface="+mn-ea"/>
                <a:cs typeface="+mn-cs"/>
              </a:rPr>
              <a:t>このような自動車の登場により、次のような効果が期待されています。</a:t>
            </a:r>
          </a:p>
          <a:p>
            <a:r>
              <a:rPr kumimoji="1" lang="ja-JP" altLang="en-US" sz="1200" b="0" i="0" kern="1200" dirty="0">
                <a:solidFill>
                  <a:schemeClr val="tx1"/>
                </a:solidFill>
                <a:effectLst/>
                <a:latin typeface="+mn-lt"/>
                <a:ea typeface="+mn-ea"/>
                <a:cs typeface="+mn-cs"/>
              </a:rPr>
              <a:t>交通事故の多くは運転者のミスや無謀な行為に起因する場合がほとんどで、運転操作を機械に任せることで交通事故を減らすことができる。</a:t>
            </a:r>
          </a:p>
          <a:p>
            <a:r>
              <a:rPr kumimoji="1" lang="ja-JP" altLang="en-US" sz="1200" b="0" i="0" kern="1200" dirty="0">
                <a:solidFill>
                  <a:schemeClr val="tx1"/>
                </a:solidFill>
                <a:effectLst/>
                <a:latin typeface="+mn-lt"/>
                <a:ea typeface="+mn-ea"/>
                <a:cs typeface="+mn-cs"/>
              </a:rPr>
              <a:t>相互に速度を確認しながら走行するので渋滞が解消される。</a:t>
            </a:r>
          </a:p>
          <a:p>
            <a:r>
              <a:rPr kumimoji="1" lang="ja-JP" altLang="en-US" sz="1200" b="0" i="0" kern="1200" dirty="0">
                <a:solidFill>
                  <a:schemeClr val="tx1"/>
                </a:solidFill>
                <a:effectLst/>
                <a:latin typeface="+mn-lt"/>
                <a:ea typeface="+mn-ea"/>
                <a:cs typeface="+mn-cs"/>
              </a:rPr>
              <a:t>労働人口の減少により運送従事者も減りつつある。この労働力を置き換えることで輸送力を維持・確保し、経済規模を維持できる。</a:t>
            </a:r>
          </a:p>
          <a:p>
            <a:r>
              <a:rPr kumimoji="1" lang="ja-JP" altLang="en-US" sz="1200" b="0" i="0" kern="1200" dirty="0">
                <a:solidFill>
                  <a:schemeClr val="tx1"/>
                </a:solidFill>
                <a:effectLst/>
                <a:latin typeface="+mn-lt"/>
                <a:ea typeface="+mn-ea"/>
                <a:cs typeface="+mn-cs"/>
              </a:rPr>
              <a:t>過疎地域で、公共交通機関に代わる輸送手段を低コストで提供できる。</a:t>
            </a:r>
          </a:p>
          <a:p>
            <a:r>
              <a:rPr kumimoji="1" lang="ja-JP" altLang="en-US" sz="1200" b="0" i="0" kern="1200">
                <a:solidFill>
                  <a:schemeClr val="tx1"/>
                </a:solidFill>
                <a:effectLst/>
                <a:latin typeface="+mn-lt"/>
                <a:ea typeface="+mn-ea"/>
                <a:cs typeface="+mn-cs"/>
              </a:rPr>
              <a:t>一方で、ドライバーを対象とした自動車保険は必要なくなり、長距離輸送時の休憩場所や宿泊施設は、その需要を減少させてしまう可能性があります。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1439935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833682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3048545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image" Target="../media/image17.tiff"/><Relationship Id="rId1" Type="http://schemas.openxmlformats.org/officeDocument/2006/relationships/slideLayout" Target="../slideLayouts/slideLayout6.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6.xml"/><Relationship Id="rId4" Type="http://schemas.openxmlformats.org/officeDocument/2006/relationships/image" Target="../media/image2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1.wdp"/><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0.tiff"/><Relationship Id="rId5" Type="http://schemas.openxmlformats.org/officeDocument/2006/relationships/image" Target="../media/image49.tiff"/><Relationship Id="rId4" Type="http://schemas.openxmlformats.org/officeDocument/2006/relationships/image" Target="../media/image48.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54.jpg"/><Relationship Id="rId4" Type="http://schemas.openxmlformats.org/officeDocument/2006/relationships/image" Target="../media/image53.tiff"/></Relationships>
</file>

<file path=ppt/slides/_rels/slide28.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55.png"/><Relationship Id="rId7" Type="http://schemas.openxmlformats.org/officeDocument/2006/relationships/image" Target="../media/image59.tiff"/><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tiff"/></Relationships>
</file>

<file path=ppt/slides/_rels/slide29.xml.rels><?xml version="1.0" encoding="UTF-8" standalone="yes"?>
<Relationships xmlns="http://schemas.openxmlformats.org/package/2006/relationships"><Relationship Id="rId8" Type="http://schemas.openxmlformats.org/officeDocument/2006/relationships/image" Target="../media/image59.tiff"/><Relationship Id="rId3" Type="http://schemas.openxmlformats.org/officeDocument/2006/relationships/image" Target="../media/image63.png"/><Relationship Id="rId7" Type="http://schemas.openxmlformats.org/officeDocument/2006/relationships/image" Target="../media/image58.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tif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4.tiff"/><Relationship Id="rId7" Type="http://schemas.openxmlformats.org/officeDocument/2006/relationships/image" Target="../media/image68.tiff"/><Relationship Id="rId2" Type="http://schemas.openxmlformats.org/officeDocument/2006/relationships/image" Target="../media/image61.tiff"/><Relationship Id="rId1" Type="http://schemas.openxmlformats.org/officeDocument/2006/relationships/slideLayout" Target="../slideLayouts/slideLayout6.xml"/><Relationship Id="rId6" Type="http://schemas.openxmlformats.org/officeDocument/2006/relationships/image" Target="../media/image67.tiff"/><Relationship Id="rId5" Type="http://schemas.openxmlformats.org/officeDocument/2006/relationships/image" Target="../media/image66.tiff"/><Relationship Id="rId4" Type="http://schemas.openxmlformats.org/officeDocument/2006/relationships/image" Target="../media/image65.tiff"/></Relationships>
</file>

<file path=ppt/slides/_rels/slide32.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5.tiff"/><Relationship Id="rId3" Type="http://schemas.microsoft.com/office/2007/relationships/hdphoto" Target="../media/hdphoto2.wdp"/><Relationship Id="rId7" Type="http://schemas.openxmlformats.org/officeDocument/2006/relationships/image" Target="../media/image71.png"/><Relationship Id="rId12" Type="http://schemas.openxmlformats.org/officeDocument/2006/relationships/image" Target="../media/image16.jpg"/><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51.jpg"/><Relationship Id="rId5" Type="http://schemas.openxmlformats.org/officeDocument/2006/relationships/image" Target="../media/image42.png"/><Relationship Id="rId10" Type="http://schemas.openxmlformats.org/officeDocument/2006/relationships/image" Target="../media/image74.tiff"/><Relationship Id="rId4" Type="http://schemas.openxmlformats.org/officeDocument/2006/relationships/image" Target="../media/image27.jpg"/><Relationship Id="rId9" Type="http://schemas.openxmlformats.org/officeDocument/2006/relationships/image" Target="../media/image73.png"/><Relationship Id="rId1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7.jpg"/><Relationship Id="rId5" Type="http://schemas.openxmlformats.org/officeDocument/2006/relationships/image" Target="../media/image53.tiff"/><Relationship Id="rId4" Type="http://schemas.openxmlformats.org/officeDocument/2006/relationships/image" Target="../media/image51.jpg"/></Relationships>
</file>

<file path=ppt/slides/_rels/slide3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6.xml"/><Relationship Id="rId4" Type="http://schemas.openxmlformats.org/officeDocument/2006/relationships/image" Target="../media/image80.tiff"/></Relationships>
</file>

<file path=ppt/slides/_rels/slide36.xml.rels><?xml version="1.0" encoding="UTF-8" standalone="yes"?>
<Relationships xmlns="http://schemas.openxmlformats.org/package/2006/relationships"><Relationship Id="rId8" Type="http://schemas.openxmlformats.org/officeDocument/2006/relationships/image" Target="../media/image86.jpg"/><Relationship Id="rId13" Type="http://schemas.openxmlformats.org/officeDocument/2006/relationships/image" Target="../media/image91.jpg"/><Relationship Id="rId3" Type="http://schemas.openxmlformats.org/officeDocument/2006/relationships/image" Target="../media/image81.jpg"/><Relationship Id="rId7" Type="http://schemas.openxmlformats.org/officeDocument/2006/relationships/image" Target="../media/image85.jpg"/><Relationship Id="rId12" Type="http://schemas.openxmlformats.org/officeDocument/2006/relationships/image" Target="../media/image90.jp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84.jpg"/><Relationship Id="rId11" Type="http://schemas.openxmlformats.org/officeDocument/2006/relationships/image" Target="../media/image89.jpg"/><Relationship Id="rId5" Type="http://schemas.openxmlformats.org/officeDocument/2006/relationships/image" Target="../media/image83.jpg"/><Relationship Id="rId10" Type="http://schemas.openxmlformats.org/officeDocument/2006/relationships/image" Target="../media/image88.jpg"/><Relationship Id="rId4" Type="http://schemas.openxmlformats.org/officeDocument/2006/relationships/image" Target="../media/image82.jpg"/><Relationship Id="rId9" Type="http://schemas.openxmlformats.org/officeDocument/2006/relationships/image" Target="../media/image87.jpg"/></Relationships>
</file>

<file path=ppt/slides/_rels/slide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image" Target="../media/image92.tiff"/><Relationship Id="rId1" Type="http://schemas.openxmlformats.org/officeDocument/2006/relationships/slideLayout" Target="../slideLayouts/slideLayout6.xml"/><Relationship Id="rId5" Type="http://schemas.openxmlformats.org/officeDocument/2006/relationships/image" Target="../media/image95.tiff"/><Relationship Id="rId4" Type="http://schemas.openxmlformats.org/officeDocument/2006/relationships/image" Target="../media/image94.tiff"/></Relationships>
</file>

<file path=ppt/slides/_rels/slide4.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6.tiff"/><Relationship Id="rId7" Type="http://schemas.openxmlformats.org/officeDocument/2006/relationships/image" Target="../media/image10.tiff"/><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40.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97.jpg"/><Relationship Id="rId5" Type="http://schemas.openxmlformats.org/officeDocument/2006/relationships/image" Target="../media/image96.png"/><Relationship Id="rId4" Type="http://schemas.openxmlformats.org/officeDocument/2006/relationships/image" Target="../media/image51.jpg"/></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16.jpg"/><Relationship Id="rId5" Type="http://schemas.openxmlformats.org/officeDocument/2006/relationships/image" Target="../media/image99.jpg"/><Relationship Id="rId4" Type="http://schemas.openxmlformats.org/officeDocument/2006/relationships/image" Target="../media/image54.jpg"/></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108.tiff"/><Relationship Id="rId3" Type="http://schemas.openxmlformats.org/officeDocument/2006/relationships/image" Target="../media/image16.jpg"/><Relationship Id="rId7" Type="http://schemas.openxmlformats.org/officeDocument/2006/relationships/image" Target="../media/image107.tiff"/><Relationship Id="rId2" Type="http://schemas.openxmlformats.org/officeDocument/2006/relationships/image" Target="../media/image103.tiff"/><Relationship Id="rId1" Type="http://schemas.openxmlformats.org/officeDocument/2006/relationships/slideLayout" Target="../slideLayouts/slideLayout6.xml"/><Relationship Id="rId6" Type="http://schemas.openxmlformats.org/officeDocument/2006/relationships/image" Target="../media/image106.tiff"/><Relationship Id="rId11" Type="http://schemas.openxmlformats.org/officeDocument/2006/relationships/image" Target="../media/image111.tiff"/><Relationship Id="rId5" Type="http://schemas.openxmlformats.org/officeDocument/2006/relationships/image" Target="../media/image105.tiff"/><Relationship Id="rId10" Type="http://schemas.openxmlformats.org/officeDocument/2006/relationships/image" Target="../media/image110.tiff"/><Relationship Id="rId4" Type="http://schemas.openxmlformats.org/officeDocument/2006/relationships/image" Target="../media/image104.tiff"/><Relationship Id="rId9" Type="http://schemas.openxmlformats.org/officeDocument/2006/relationships/image" Target="../media/image109.tiff"/></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14.tif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 Id="rId4" Type="http://schemas.openxmlformats.org/officeDocument/2006/relationships/image" Target="../media/image15.tiff"/></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sz="2800" dirty="0">
                <a:latin typeface="Hiragino Kaku Gothic StdN W8" charset="-128"/>
                <a:ea typeface="Hiragino Kaku Gothic StdN W8" charset="-128"/>
                <a:cs typeface="Hiragino Kaku Gothic StdN W8" charset="-128"/>
              </a:rPr>
              <a:t>AI</a:t>
            </a:r>
            <a:r>
              <a:rPr lang="ja-JP" altLang="en-US" sz="2800" dirty="0">
                <a:latin typeface="Hiragino Kaku Gothic StdN W8" charset="-128"/>
                <a:ea typeface="Hiragino Kaku Gothic StdN W8" charset="-128"/>
                <a:cs typeface="Hiragino Kaku Gothic StdN W8" charset="-128"/>
              </a:rPr>
              <a:t>／人工知能</a:t>
            </a:r>
            <a:br>
              <a:rPr lang="en-US" altLang="ja-JP" sz="2800" dirty="0">
                <a:latin typeface="Hiragino Kaku Gothic StdN W8" charset="-128"/>
                <a:ea typeface="Hiragino Kaku Gothic StdN W8" charset="-128"/>
                <a:cs typeface="Hiragino Kaku Gothic StdN W8" charset="-128"/>
              </a:rPr>
            </a:br>
            <a:r>
              <a:rPr lang="en-US" altLang="ja-JP" sz="1200" dirty="0">
                <a:latin typeface="Hiragino Kaku Gothic Std W8" charset="-128"/>
                <a:ea typeface="Hiragino Kaku Gothic Std W8" charset="-128"/>
                <a:cs typeface="Hiragino Kaku Gothic Std W8" charset="-128"/>
              </a:rPr>
              <a:t>Artificial Intelligence</a:t>
            </a:r>
            <a:endParaRPr kumimoji="1" lang="ja-JP" altLang="en-US" sz="1200" dirty="0">
              <a:latin typeface="Hiragino Kaku Gothic Std W8" charset="-128"/>
              <a:ea typeface="Hiragino Kaku Gothic Std W8" charset="-128"/>
              <a:cs typeface="Hiragino Kaku Gothic Std W8" charset="-128"/>
            </a:endParaRPr>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kumimoji="1" lang="en-US" altLang="ja-JP" dirty="0">
                <a:latin typeface="Meiryo" charset="-128"/>
                <a:ea typeface="Meiryo" charset="-128"/>
                <a:cs typeface="Meiryo" charset="-128"/>
              </a:rPr>
              <a:t>IT</a:t>
            </a:r>
            <a:r>
              <a:rPr kumimoji="1" lang="ja-JP" altLang="en-US" dirty="0">
                <a:latin typeface="Meiryo" charset="-128"/>
                <a:ea typeface="Meiryo" charset="-128"/>
                <a:cs typeface="Meiryo" charset="-128"/>
              </a:rPr>
              <a:t>ソリューション塾・第</a:t>
            </a:r>
            <a:r>
              <a:rPr kumimoji="1" lang="en-US" altLang="ja-JP" dirty="0">
                <a:latin typeface="Meiryo" charset="-128"/>
                <a:ea typeface="Meiryo" charset="-128"/>
                <a:cs typeface="Meiryo" charset="-128"/>
              </a:rPr>
              <a:t>27</a:t>
            </a:r>
            <a:r>
              <a:rPr kumimoji="1" lang="ja-JP" altLang="en-US" dirty="0">
                <a:latin typeface="Meiryo" charset="-128"/>
                <a:ea typeface="Meiryo" charset="-128"/>
                <a:cs typeface="Meiryo" charset="-128"/>
              </a:rPr>
              <a:t>期</a:t>
            </a:r>
            <a:endParaRPr kumimoji="1" lang="en-US" altLang="ja-JP" dirty="0">
              <a:latin typeface="Meiryo" charset="-128"/>
              <a:ea typeface="Meiryo" charset="-128"/>
              <a:cs typeface="Meiryo" charset="-128"/>
            </a:endParaRPr>
          </a:p>
          <a:p>
            <a:endParaRPr kumimoji="1" lang="en-US" altLang="ja-JP" dirty="0">
              <a:latin typeface="Meiryo" charset="-128"/>
              <a:ea typeface="Meiryo" charset="-128"/>
              <a:cs typeface="Meiryo" charset="-128"/>
            </a:endParaRPr>
          </a:p>
          <a:p>
            <a:r>
              <a:rPr kumimoji="1" lang="en-US" altLang="ja-JP" dirty="0">
                <a:latin typeface="Meiryo" charset="-128"/>
                <a:ea typeface="Meiryo" charset="-128"/>
                <a:cs typeface="Meiryo" charset="-128"/>
              </a:rPr>
              <a:t>2017</a:t>
            </a:r>
            <a:r>
              <a:rPr kumimoji="1" lang="ja-JP" altLang="en-US" dirty="0">
                <a:latin typeface="Meiryo" charset="-128"/>
                <a:ea typeface="Meiryo" charset="-128"/>
                <a:cs typeface="Meiryo" charset="-128"/>
              </a:rPr>
              <a:t>年</a:t>
            </a:r>
            <a:r>
              <a:rPr lang="en-US" altLang="ja-JP" dirty="0">
                <a:latin typeface="Meiryo" charset="-128"/>
                <a:ea typeface="Meiryo" charset="-128"/>
                <a:cs typeface="Meiryo" charset="-128"/>
              </a:rPr>
              <a:t>3</a:t>
            </a:r>
            <a:r>
              <a:rPr kumimoji="1" lang="ja-JP" altLang="en-US" dirty="0">
                <a:latin typeface="Meiryo" charset="-128"/>
                <a:ea typeface="Meiryo" charset="-128"/>
                <a:cs typeface="Meiryo" charset="-128"/>
              </a:rPr>
              <a:t>月</a:t>
            </a:r>
            <a:r>
              <a:rPr lang="en-US" altLang="ja-JP" dirty="0">
                <a:latin typeface="Meiryo" charset="-128"/>
                <a:ea typeface="Meiryo" charset="-128"/>
                <a:cs typeface="Meiryo" charset="-128"/>
              </a:rPr>
              <a:t>14</a:t>
            </a:r>
            <a:r>
              <a:rPr lang="ja-JP" altLang="en-US" dirty="0">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1488937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グループ化 105">
            <a:extLst>
              <a:ext uri="{FF2B5EF4-FFF2-40B4-BE49-F238E27FC236}">
                <a16:creationId xmlns:a16="http://schemas.microsoft.com/office/drawing/2014/main" id="{72069802-3BBE-B14B-98DA-0268CE704E38}"/>
              </a:ext>
            </a:extLst>
          </p:cNvPr>
          <p:cNvGrpSpPr/>
          <p:nvPr/>
        </p:nvGrpSpPr>
        <p:grpSpPr>
          <a:xfrm>
            <a:off x="612473" y="4818310"/>
            <a:ext cx="5214359" cy="1720513"/>
            <a:chOff x="612473" y="4818310"/>
            <a:chExt cx="5214359" cy="1720513"/>
          </a:xfrm>
        </p:grpSpPr>
        <p:pic>
          <p:nvPicPr>
            <p:cNvPr id="17" name="図 16">
              <a:extLst>
                <a:ext uri="{FF2B5EF4-FFF2-40B4-BE49-F238E27FC236}">
                  <a16:creationId xmlns:a16="http://schemas.microsoft.com/office/drawing/2014/main" id="{17ABA868-69FF-2940-887B-1216D75AFF0F}"/>
                </a:ext>
              </a:extLst>
            </p:cNvPr>
            <p:cNvPicPr>
              <a:picLocks noChangeAspect="1"/>
            </p:cNvPicPr>
            <p:nvPr/>
          </p:nvPicPr>
          <p:blipFill>
            <a:blip r:embed="rId2"/>
            <a:stretch>
              <a:fillRect/>
            </a:stretch>
          </p:blipFill>
          <p:spPr>
            <a:xfrm>
              <a:off x="612473" y="4822885"/>
              <a:ext cx="2118442" cy="1715938"/>
            </a:xfrm>
            <a:prstGeom prst="rect">
              <a:avLst/>
            </a:prstGeom>
          </p:spPr>
        </p:pic>
        <p:pic>
          <p:nvPicPr>
            <p:cNvPr id="19" name="図 18">
              <a:extLst>
                <a:ext uri="{FF2B5EF4-FFF2-40B4-BE49-F238E27FC236}">
                  <a16:creationId xmlns:a16="http://schemas.microsoft.com/office/drawing/2014/main" id="{A4D30A76-0D40-274E-B4F4-33BB86D19F67}"/>
                </a:ext>
              </a:extLst>
            </p:cNvPr>
            <p:cNvPicPr>
              <a:picLocks noChangeAspect="1"/>
            </p:cNvPicPr>
            <p:nvPr/>
          </p:nvPicPr>
          <p:blipFill>
            <a:blip r:embed="rId3"/>
            <a:stretch>
              <a:fillRect/>
            </a:stretch>
          </p:blipFill>
          <p:spPr>
            <a:xfrm>
              <a:off x="4233043" y="4818310"/>
              <a:ext cx="1593789" cy="1593789"/>
            </a:xfrm>
            <a:prstGeom prst="rect">
              <a:avLst/>
            </a:prstGeom>
          </p:spPr>
        </p:pic>
        <p:sp>
          <p:nvSpPr>
            <p:cNvPr id="24" name="右矢印 23">
              <a:extLst>
                <a:ext uri="{FF2B5EF4-FFF2-40B4-BE49-F238E27FC236}">
                  <a16:creationId xmlns:a16="http://schemas.microsoft.com/office/drawing/2014/main" id="{F88931D5-8562-B941-8AFB-F9B437ABB3F6}"/>
                </a:ext>
              </a:extLst>
            </p:cNvPr>
            <p:cNvSpPr/>
            <p:nvPr/>
          </p:nvSpPr>
          <p:spPr>
            <a:xfrm>
              <a:off x="2906884" y="5197150"/>
              <a:ext cx="1081177" cy="879894"/>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2F22C85D-5CE6-8A41-B5F0-529B94D6A86A}"/>
                </a:ext>
              </a:extLst>
            </p:cNvPr>
            <p:cNvSpPr txBox="1"/>
            <p:nvPr/>
          </p:nvSpPr>
          <p:spPr>
            <a:xfrm>
              <a:off x="2816530" y="6087823"/>
              <a:ext cx="1274709" cy="415498"/>
            </a:xfrm>
            <a:prstGeom prst="rect">
              <a:avLst/>
            </a:prstGeom>
            <a:noFill/>
          </p:spPr>
          <p:txBody>
            <a:bodyPr wrap="none" rtlCol="0">
              <a:spAutoFit/>
            </a:bodyPr>
            <a:lstStyle/>
            <a:p>
              <a:pPr algn="r"/>
              <a:r>
                <a:rPr kumimoji="1" lang="ja-JP" altLang="en-US" sz="1050" dirty="0">
                  <a:solidFill>
                    <a:srgbClr val="0070C0"/>
                  </a:solidFill>
                  <a:latin typeface="Meiryo" panose="020B0604030504040204" pitchFamily="34" charset="-128"/>
                  <a:ea typeface="Meiryo" panose="020B0604030504040204" pitchFamily="34" charset="-128"/>
                </a:rPr>
                <a:t>コンビニのレジは</a:t>
              </a:r>
              <a:endParaRPr kumimoji="1" lang="en-US" altLang="ja-JP" sz="1050" dirty="0">
                <a:solidFill>
                  <a:srgbClr val="0070C0"/>
                </a:solidFill>
                <a:latin typeface="Meiryo" panose="020B0604030504040204" pitchFamily="34" charset="-128"/>
                <a:ea typeface="Meiryo" panose="020B0604030504040204" pitchFamily="34" charset="-128"/>
              </a:endParaRPr>
            </a:p>
            <a:p>
              <a:pPr algn="r"/>
              <a:r>
                <a:rPr kumimoji="1" lang="en-US" altLang="ja-JP" sz="1050" dirty="0">
                  <a:solidFill>
                    <a:srgbClr val="0070C0"/>
                  </a:solidFill>
                  <a:latin typeface="Meiryo" panose="020B0604030504040204" pitchFamily="34" charset="-128"/>
                  <a:ea typeface="Meiryo" panose="020B0604030504040204" pitchFamily="34" charset="-128"/>
                </a:rPr>
                <a:t>”No Checkout”</a:t>
              </a:r>
              <a:r>
                <a:rPr kumimoji="1" lang="ja-JP" altLang="en-US" sz="1050" dirty="0">
                  <a:solidFill>
                    <a:srgbClr val="0070C0"/>
                  </a:solidFill>
                  <a:latin typeface="Meiryo" panose="020B0604030504040204" pitchFamily="34" charset="-128"/>
                  <a:ea typeface="Meiryo" panose="020B0604030504040204" pitchFamily="34" charset="-128"/>
                </a:rPr>
                <a:t>へ</a:t>
              </a:r>
            </a:p>
          </p:txBody>
        </p:sp>
      </p:grpSp>
      <p:sp>
        <p:nvSpPr>
          <p:cNvPr id="5" name="タイトル 4">
            <a:extLst>
              <a:ext uri="{FF2B5EF4-FFF2-40B4-BE49-F238E27FC236}">
                <a16:creationId xmlns:a16="http://schemas.microsoft.com/office/drawing/2014/main" id="{9364A011-79A2-4A49-817D-95A985F96A93}"/>
              </a:ext>
            </a:extLst>
          </p:cNvPr>
          <p:cNvSpPr>
            <a:spLocks noGrp="1"/>
          </p:cNvSpPr>
          <p:nvPr>
            <p:ph type="title"/>
          </p:nvPr>
        </p:nvSpPr>
        <p:spPr/>
        <p:txBody>
          <a:bodyPr/>
          <a:lstStyle/>
          <a:p>
            <a:r>
              <a:rPr kumimoji="1" lang="ja-JP" altLang="en-US" dirty="0"/>
              <a:t>手順が決まった仕事は機械に置き換わる</a:t>
            </a:r>
          </a:p>
        </p:txBody>
      </p:sp>
      <p:sp>
        <p:nvSpPr>
          <p:cNvPr id="4" name="スライド番号プレースホルダー 3">
            <a:extLst>
              <a:ext uri="{FF2B5EF4-FFF2-40B4-BE49-F238E27FC236}">
                <a16:creationId xmlns:a16="http://schemas.microsoft.com/office/drawing/2014/main" id="{25706F97-77BF-314F-ACBC-1F16B7A741CF}"/>
              </a:ext>
            </a:extLst>
          </p:cNvPr>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pic>
        <p:nvPicPr>
          <p:cNvPr id="8" name="図 7">
            <a:extLst>
              <a:ext uri="{FF2B5EF4-FFF2-40B4-BE49-F238E27FC236}">
                <a16:creationId xmlns:a16="http://schemas.microsoft.com/office/drawing/2014/main" id="{27C07132-9710-F040-BE04-0F803C5B3E4C}"/>
              </a:ext>
            </a:extLst>
          </p:cNvPr>
          <p:cNvPicPr>
            <a:picLocks noChangeAspect="1"/>
          </p:cNvPicPr>
          <p:nvPr/>
        </p:nvPicPr>
        <p:blipFill>
          <a:blip r:embed="rId4"/>
          <a:stretch>
            <a:fillRect/>
          </a:stretch>
        </p:blipFill>
        <p:spPr>
          <a:xfrm>
            <a:off x="129465" y="845018"/>
            <a:ext cx="2628181" cy="1777307"/>
          </a:xfrm>
          <a:prstGeom prst="rect">
            <a:avLst/>
          </a:prstGeom>
        </p:spPr>
      </p:pic>
      <p:pic>
        <p:nvPicPr>
          <p:cNvPr id="9" name="図 8">
            <a:extLst>
              <a:ext uri="{FF2B5EF4-FFF2-40B4-BE49-F238E27FC236}">
                <a16:creationId xmlns:a16="http://schemas.microsoft.com/office/drawing/2014/main" id="{23AA288D-59A0-374C-8AAC-9F98E982F64D}"/>
              </a:ext>
            </a:extLst>
          </p:cNvPr>
          <p:cNvPicPr>
            <a:picLocks noChangeAspect="1"/>
          </p:cNvPicPr>
          <p:nvPr/>
        </p:nvPicPr>
        <p:blipFill>
          <a:blip r:embed="rId5"/>
          <a:stretch>
            <a:fillRect/>
          </a:stretch>
        </p:blipFill>
        <p:spPr>
          <a:xfrm>
            <a:off x="4233043" y="807756"/>
            <a:ext cx="1769500" cy="1777307"/>
          </a:xfrm>
          <a:prstGeom prst="rect">
            <a:avLst/>
          </a:prstGeom>
        </p:spPr>
      </p:pic>
      <p:pic>
        <p:nvPicPr>
          <p:cNvPr id="11" name="図 10">
            <a:extLst>
              <a:ext uri="{FF2B5EF4-FFF2-40B4-BE49-F238E27FC236}">
                <a16:creationId xmlns:a16="http://schemas.microsoft.com/office/drawing/2014/main" id="{3366665A-8976-DC4C-A5FE-37F40B98E63F}"/>
              </a:ext>
            </a:extLst>
          </p:cNvPr>
          <p:cNvPicPr>
            <a:picLocks noChangeAspect="1"/>
          </p:cNvPicPr>
          <p:nvPr/>
        </p:nvPicPr>
        <p:blipFill>
          <a:blip r:embed="rId6"/>
          <a:stretch>
            <a:fillRect/>
          </a:stretch>
        </p:blipFill>
        <p:spPr>
          <a:xfrm>
            <a:off x="102734" y="2736466"/>
            <a:ext cx="2628181" cy="1971135"/>
          </a:xfrm>
          <a:prstGeom prst="rect">
            <a:avLst/>
          </a:prstGeom>
        </p:spPr>
      </p:pic>
      <p:pic>
        <p:nvPicPr>
          <p:cNvPr id="13" name="図 12">
            <a:extLst>
              <a:ext uri="{FF2B5EF4-FFF2-40B4-BE49-F238E27FC236}">
                <a16:creationId xmlns:a16="http://schemas.microsoft.com/office/drawing/2014/main" id="{09C1B23D-8B0E-534D-B624-12FC3D75D3C2}"/>
              </a:ext>
            </a:extLst>
          </p:cNvPr>
          <p:cNvPicPr>
            <a:picLocks noChangeAspect="1"/>
          </p:cNvPicPr>
          <p:nvPr/>
        </p:nvPicPr>
        <p:blipFill>
          <a:blip r:embed="rId7"/>
          <a:stretch>
            <a:fillRect/>
          </a:stretch>
        </p:blipFill>
        <p:spPr>
          <a:xfrm>
            <a:off x="4233042" y="2690293"/>
            <a:ext cx="1466810" cy="2017308"/>
          </a:xfrm>
          <a:prstGeom prst="rect">
            <a:avLst/>
          </a:prstGeom>
        </p:spPr>
      </p:pic>
      <p:sp>
        <p:nvSpPr>
          <p:cNvPr id="20" name="正方形/長方形 19">
            <a:extLst>
              <a:ext uri="{FF2B5EF4-FFF2-40B4-BE49-F238E27FC236}">
                <a16:creationId xmlns:a16="http://schemas.microsoft.com/office/drawing/2014/main" id="{0BEF991E-E53B-1445-AAD7-1A2989D74B97}"/>
              </a:ext>
            </a:extLst>
          </p:cNvPr>
          <p:cNvSpPr/>
          <p:nvPr/>
        </p:nvSpPr>
        <p:spPr>
          <a:xfrm>
            <a:off x="5687746" y="807756"/>
            <a:ext cx="600973" cy="573106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A4F4AD86-9F78-8E4E-A2B1-2EFC580530AB}"/>
              </a:ext>
            </a:extLst>
          </p:cNvPr>
          <p:cNvSpPr/>
          <p:nvPr/>
        </p:nvSpPr>
        <p:spPr>
          <a:xfrm>
            <a:off x="11500" y="840649"/>
            <a:ext cx="600973" cy="573106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4133859A-F7AC-4245-A876-A9FBD1613A4A}"/>
              </a:ext>
            </a:extLst>
          </p:cNvPr>
          <p:cNvSpPr/>
          <p:nvPr/>
        </p:nvSpPr>
        <p:spPr>
          <a:xfrm>
            <a:off x="2947141" y="3282086"/>
            <a:ext cx="1081177" cy="879894"/>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EF545003-F36E-6B4B-BCA5-7FB4A8D89ED8}"/>
              </a:ext>
            </a:extLst>
          </p:cNvPr>
          <p:cNvSpPr/>
          <p:nvPr/>
        </p:nvSpPr>
        <p:spPr>
          <a:xfrm>
            <a:off x="2947140" y="1256462"/>
            <a:ext cx="1081177" cy="879894"/>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03CC0427-DE95-A443-AC11-CA31CF454825}"/>
              </a:ext>
            </a:extLst>
          </p:cNvPr>
          <p:cNvSpPr/>
          <p:nvPr/>
        </p:nvSpPr>
        <p:spPr>
          <a:xfrm>
            <a:off x="102734" y="6407523"/>
            <a:ext cx="6084497" cy="18064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1302B454-DA8B-FF4D-A919-BB0D79D46691}"/>
              </a:ext>
            </a:extLst>
          </p:cNvPr>
          <p:cNvSpPr txBox="1"/>
          <p:nvPr/>
        </p:nvSpPr>
        <p:spPr>
          <a:xfrm>
            <a:off x="2816530" y="2144143"/>
            <a:ext cx="1261884" cy="415498"/>
          </a:xfrm>
          <a:prstGeom prst="rect">
            <a:avLst/>
          </a:prstGeom>
          <a:noFill/>
        </p:spPr>
        <p:txBody>
          <a:bodyPr wrap="none" rtlCol="0">
            <a:spAutoFit/>
          </a:bodyPr>
          <a:lstStyle/>
          <a:p>
            <a:pPr algn="r"/>
            <a:r>
              <a:rPr kumimoji="1" lang="ja-JP" altLang="en-US" sz="1050" dirty="0">
                <a:solidFill>
                  <a:srgbClr val="0070C0"/>
                </a:solidFill>
                <a:latin typeface="Meiryo" panose="020B0604030504040204" pitchFamily="34" charset="-128"/>
                <a:ea typeface="Meiryo" panose="020B0604030504040204" pitchFamily="34" charset="-128"/>
              </a:rPr>
              <a:t>銀行の窓口業務は</a:t>
            </a:r>
            <a:endParaRPr kumimoji="1" lang="en-US" altLang="ja-JP" sz="1050" dirty="0">
              <a:solidFill>
                <a:srgbClr val="0070C0"/>
              </a:solidFill>
              <a:latin typeface="Meiryo" panose="020B0604030504040204" pitchFamily="34" charset="-128"/>
              <a:ea typeface="Meiryo" panose="020B0604030504040204" pitchFamily="34" charset="-128"/>
            </a:endParaRPr>
          </a:p>
          <a:p>
            <a:pPr algn="r"/>
            <a:r>
              <a:rPr kumimoji="1" lang="en-US" altLang="ja-JP" sz="1050" dirty="0">
                <a:solidFill>
                  <a:srgbClr val="0070C0"/>
                </a:solidFill>
                <a:latin typeface="Meiryo" panose="020B0604030504040204" pitchFamily="34" charset="-128"/>
                <a:ea typeface="Meiryo" panose="020B0604030504040204" pitchFamily="34" charset="-128"/>
              </a:rPr>
              <a:t>ATM</a:t>
            </a:r>
            <a:r>
              <a:rPr kumimoji="1" lang="ja-JP" altLang="en-US" sz="1050" dirty="0">
                <a:solidFill>
                  <a:srgbClr val="0070C0"/>
                </a:solidFill>
                <a:latin typeface="Meiryo" panose="020B0604030504040204" pitchFamily="34" charset="-128"/>
                <a:ea typeface="Meiryo" panose="020B0604030504040204" pitchFamily="34" charset="-128"/>
              </a:rPr>
              <a:t>へ</a:t>
            </a:r>
          </a:p>
        </p:txBody>
      </p:sp>
      <p:sp>
        <p:nvSpPr>
          <p:cNvPr id="27" name="テキスト ボックス 26">
            <a:extLst>
              <a:ext uri="{FF2B5EF4-FFF2-40B4-BE49-F238E27FC236}">
                <a16:creationId xmlns:a16="http://schemas.microsoft.com/office/drawing/2014/main" id="{C211C1B0-C0DC-B74A-A678-8D79539F75B0}"/>
              </a:ext>
            </a:extLst>
          </p:cNvPr>
          <p:cNvSpPr txBox="1"/>
          <p:nvPr/>
        </p:nvSpPr>
        <p:spPr>
          <a:xfrm>
            <a:off x="2883856" y="4201363"/>
            <a:ext cx="1127232" cy="415498"/>
          </a:xfrm>
          <a:prstGeom prst="rect">
            <a:avLst/>
          </a:prstGeom>
          <a:noFill/>
        </p:spPr>
        <p:txBody>
          <a:bodyPr wrap="none" rtlCol="0">
            <a:spAutoFit/>
          </a:bodyPr>
          <a:lstStyle/>
          <a:p>
            <a:pPr algn="r"/>
            <a:r>
              <a:rPr kumimoji="1" lang="ja-JP" altLang="en-US" sz="1050" dirty="0">
                <a:solidFill>
                  <a:srgbClr val="0070C0"/>
                </a:solidFill>
                <a:latin typeface="Meiryo" panose="020B0604030504040204" pitchFamily="34" charset="-128"/>
                <a:ea typeface="Meiryo" panose="020B0604030504040204" pitchFamily="34" charset="-128"/>
              </a:rPr>
              <a:t>駅の有人改札は</a:t>
            </a:r>
            <a:endParaRPr kumimoji="1" lang="en-US" altLang="ja-JP" sz="1050" dirty="0">
              <a:solidFill>
                <a:srgbClr val="0070C0"/>
              </a:solidFill>
              <a:latin typeface="Meiryo" panose="020B0604030504040204" pitchFamily="34" charset="-128"/>
              <a:ea typeface="Meiryo" panose="020B0604030504040204" pitchFamily="34" charset="-128"/>
            </a:endParaRPr>
          </a:p>
          <a:p>
            <a:pPr algn="r"/>
            <a:r>
              <a:rPr kumimoji="1" lang="ja-JP" altLang="en-US" sz="1050" dirty="0">
                <a:solidFill>
                  <a:srgbClr val="0070C0"/>
                </a:solidFill>
                <a:latin typeface="Meiryo" panose="020B0604030504040204" pitchFamily="34" charset="-128"/>
                <a:ea typeface="Meiryo" panose="020B0604030504040204" pitchFamily="34" charset="-128"/>
              </a:rPr>
              <a:t>自動改札へ</a:t>
            </a:r>
          </a:p>
        </p:txBody>
      </p:sp>
      <p:grpSp>
        <p:nvGrpSpPr>
          <p:cNvPr id="107" name="グループ化 106">
            <a:extLst>
              <a:ext uri="{FF2B5EF4-FFF2-40B4-BE49-F238E27FC236}">
                <a16:creationId xmlns:a16="http://schemas.microsoft.com/office/drawing/2014/main" id="{F4741F78-77EE-BA45-B197-0BE729FB913B}"/>
              </a:ext>
            </a:extLst>
          </p:cNvPr>
          <p:cNvGrpSpPr/>
          <p:nvPr/>
        </p:nvGrpSpPr>
        <p:grpSpPr>
          <a:xfrm>
            <a:off x="6044113" y="1431668"/>
            <a:ext cx="2386382" cy="4965766"/>
            <a:chOff x="6044113" y="1431668"/>
            <a:chExt cx="2386382" cy="4965766"/>
          </a:xfrm>
        </p:grpSpPr>
        <p:sp>
          <p:nvSpPr>
            <p:cNvPr id="101" name="下矢印 100">
              <a:extLst>
                <a:ext uri="{FF2B5EF4-FFF2-40B4-BE49-F238E27FC236}">
                  <a16:creationId xmlns:a16="http://schemas.microsoft.com/office/drawing/2014/main" id="{FFBD986E-2A13-FF4D-8156-6911ABD87585}"/>
                </a:ext>
              </a:extLst>
            </p:cNvPr>
            <p:cNvSpPr/>
            <p:nvPr/>
          </p:nvSpPr>
          <p:spPr>
            <a:xfrm>
              <a:off x="6564701" y="2076202"/>
              <a:ext cx="1345204" cy="2676235"/>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円/楕円 29">
              <a:extLst>
                <a:ext uri="{FF2B5EF4-FFF2-40B4-BE49-F238E27FC236}">
                  <a16:creationId xmlns:a16="http://schemas.microsoft.com/office/drawing/2014/main" id="{75D96E11-B9F7-A645-A705-A16348675588}"/>
                </a:ext>
              </a:extLst>
            </p:cNvPr>
            <p:cNvSpPr/>
            <p:nvPr/>
          </p:nvSpPr>
          <p:spPr>
            <a:xfrm>
              <a:off x="6044113" y="1439024"/>
              <a:ext cx="437200" cy="439947"/>
            </a:xfrm>
            <a:prstGeom prst="ellipse">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円/楕円 30">
              <a:extLst>
                <a:ext uri="{FF2B5EF4-FFF2-40B4-BE49-F238E27FC236}">
                  <a16:creationId xmlns:a16="http://schemas.microsoft.com/office/drawing/2014/main" id="{F3C1374F-7AB7-7549-B151-0D33B767E824}"/>
                </a:ext>
              </a:extLst>
            </p:cNvPr>
            <p:cNvSpPr/>
            <p:nvPr/>
          </p:nvSpPr>
          <p:spPr>
            <a:xfrm>
              <a:off x="7018703" y="1431668"/>
              <a:ext cx="437200" cy="439947"/>
            </a:xfrm>
            <a:prstGeom prst="ellipse">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a:extLst>
                <a:ext uri="{FF2B5EF4-FFF2-40B4-BE49-F238E27FC236}">
                  <a16:creationId xmlns:a16="http://schemas.microsoft.com/office/drawing/2014/main" id="{BEF3492B-8AEF-334F-B52F-E03F85E53BD7}"/>
                </a:ext>
              </a:extLst>
            </p:cNvPr>
            <p:cNvSpPr/>
            <p:nvPr/>
          </p:nvSpPr>
          <p:spPr>
            <a:xfrm>
              <a:off x="7993295" y="1433190"/>
              <a:ext cx="437200" cy="439947"/>
            </a:xfrm>
            <a:prstGeom prst="ellipse">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矢印コネクタ 33">
              <a:extLst>
                <a:ext uri="{FF2B5EF4-FFF2-40B4-BE49-F238E27FC236}">
                  <a16:creationId xmlns:a16="http://schemas.microsoft.com/office/drawing/2014/main" id="{8B514CC2-ADB6-EE47-8684-D086414BBD4A}"/>
                </a:ext>
              </a:extLst>
            </p:cNvPr>
            <p:cNvCxnSpPr>
              <a:stCxn id="30" idx="6"/>
              <a:endCxn id="31" idx="2"/>
            </p:cNvCxnSpPr>
            <p:nvPr/>
          </p:nvCxnSpPr>
          <p:spPr>
            <a:xfrm flipV="1">
              <a:off x="6481313" y="1651642"/>
              <a:ext cx="537390" cy="7356"/>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93788E49-6018-FB46-A402-08FB0A47FF47}"/>
                </a:ext>
              </a:extLst>
            </p:cNvPr>
            <p:cNvCxnSpPr>
              <a:cxnSpLocks/>
              <a:stCxn id="31" idx="6"/>
              <a:endCxn id="32" idx="2"/>
            </p:cNvCxnSpPr>
            <p:nvPr/>
          </p:nvCxnSpPr>
          <p:spPr>
            <a:xfrm>
              <a:off x="7455903" y="1651642"/>
              <a:ext cx="537392" cy="1522"/>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3" name="円/楕円 42">
              <a:extLst>
                <a:ext uri="{FF2B5EF4-FFF2-40B4-BE49-F238E27FC236}">
                  <a16:creationId xmlns:a16="http://schemas.microsoft.com/office/drawing/2014/main" id="{00914F54-641E-3241-AA72-C059B81F7FBD}"/>
                </a:ext>
              </a:extLst>
            </p:cNvPr>
            <p:cNvSpPr/>
            <p:nvPr/>
          </p:nvSpPr>
          <p:spPr>
            <a:xfrm>
              <a:off x="6044113" y="5377316"/>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4C358943-0431-464F-A488-0961B5E8C3D5}"/>
                </a:ext>
              </a:extLst>
            </p:cNvPr>
            <p:cNvSpPr/>
            <p:nvPr/>
          </p:nvSpPr>
          <p:spPr>
            <a:xfrm>
              <a:off x="7018704" y="5371571"/>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a:extLst>
                <a:ext uri="{FF2B5EF4-FFF2-40B4-BE49-F238E27FC236}">
                  <a16:creationId xmlns:a16="http://schemas.microsoft.com/office/drawing/2014/main" id="{FFE4B245-1E60-BD4F-8F6C-A9EB688D13B6}"/>
                </a:ext>
              </a:extLst>
            </p:cNvPr>
            <p:cNvSpPr/>
            <p:nvPr/>
          </p:nvSpPr>
          <p:spPr>
            <a:xfrm>
              <a:off x="7993295" y="5371482"/>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 name="直線矢印コネクタ 45">
              <a:extLst>
                <a:ext uri="{FF2B5EF4-FFF2-40B4-BE49-F238E27FC236}">
                  <a16:creationId xmlns:a16="http://schemas.microsoft.com/office/drawing/2014/main" id="{CB08F13E-5738-2F4E-AC11-8E9B59B64F92}"/>
                </a:ext>
              </a:extLst>
            </p:cNvPr>
            <p:cNvCxnSpPr>
              <a:stCxn id="43" idx="6"/>
              <a:endCxn id="44" idx="2"/>
            </p:cNvCxnSpPr>
            <p:nvPr/>
          </p:nvCxnSpPr>
          <p:spPr>
            <a:xfrm flipV="1">
              <a:off x="6481313" y="5591545"/>
              <a:ext cx="537391" cy="5745"/>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47" name="直線矢印コネクタ 46">
              <a:extLst>
                <a:ext uri="{FF2B5EF4-FFF2-40B4-BE49-F238E27FC236}">
                  <a16:creationId xmlns:a16="http://schemas.microsoft.com/office/drawing/2014/main" id="{FC397D46-8C77-BE40-9AF5-487DBA3A3601}"/>
                </a:ext>
              </a:extLst>
            </p:cNvPr>
            <p:cNvCxnSpPr>
              <a:cxnSpLocks/>
              <a:stCxn id="44" idx="6"/>
              <a:endCxn id="45" idx="2"/>
            </p:cNvCxnSpPr>
            <p:nvPr/>
          </p:nvCxnSpPr>
          <p:spPr>
            <a:xfrm flipV="1">
              <a:off x="7455904" y="5591456"/>
              <a:ext cx="537391" cy="89"/>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50" name="円/楕円 49">
              <a:extLst>
                <a:ext uri="{FF2B5EF4-FFF2-40B4-BE49-F238E27FC236}">
                  <a16:creationId xmlns:a16="http://schemas.microsoft.com/office/drawing/2014/main" id="{022755D5-FBEB-C844-821B-DAA02FF628B1}"/>
                </a:ext>
              </a:extLst>
            </p:cNvPr>
            <p:cNvSpPr/>
            <p:nvPr/>
          </p:nvSpPr>
          <p:spPr>
            <a:xfrm>
              <a:off x="6044113" y="4818425"/>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円/楕円 50">
              <a:extLst>
                <a:ext uri="{FF2B5EF4-FFF2-40B4-BE49-F238E27FC236}">
                  <a16:creationId xmlns:a16="http://schemas.microsoft.com/office/drawing/2014/main" id="{E908486F-56EA-2641-AAA9-8BC0F3601999}"/>
                </a:ext>
              </a:extLst>
            </p:cNvPr>
            <p:cNvSpPr/>
            <p:nvPr/>
          </p:nvSpPr>
          <p:spPr>
            <a:xfrm>
              <a:off x="7018704" y="4812680"/>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196CB6F5-3558-BF49-A321-C731E3EEC5B4}"/>
                </a:ext>
              </a:extLst>
            </p:cNvPr>
            <p:cNvSpPr/>
            <p:nvPr/>
          </p:nvSpPr>
          <p:spPr>
            <a:xfrm>
              <a:off x="7993295" y="4812591"/>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矢印コネクタ 52">
              <a:extLst>
                <a:ext uri="{FF2B5EF4-FFF2-40B4-BE49-F238E27FC236}">
                  <a16:creationId xmlns:a16="http://schemas.microsoft.com/office/drawing/2014/main" id="{882F6003-E6D8-4445-A03A-32260F8EA067}"/>
                </a:ext>
              </a:extLst>
            </p:cNvPr>
            <p:cNvCxnSpPr>
              <a:cxnSpLocks/>
              <a:stCxn id="43" idx="6"/>
              <a:endCxn id="51" idx="2"/>
            </p:cNvCxnSpPr>
            <p:nvPr/>
          </p:nvCxnSpPr>
          <p:spPr>
            <a:xfrm flipV="1">
              <a:off x="6481313" y="5032654"/>
              <a:ext cx="537391" cy="564636"/>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56" name="直線矢印コネクタ 55">
              <a:extLst>
                <a:ext uri="{FF2B5EF4-FFF2-40B4-BE49-F238E27FC236}">
                  <a16:creationId xmlns:a16="http://schemas.microsoft.com/office/drawing/2014/main" id="{FAD5FDE5-0E86-674D-8104-A4C5BA18AE30}"/>
                </a:ext>
              </a:extLst>
            </p:cNvPr>
            <p:cNvCxnSpPr>
              <a:cxnSpLocks/>
              <a:stCxn id="44" idx="6"/>
            </p:cNvCxnSpPr>
            <p:nvPr/>
          </p:nvCxnSpPr>
          <p:spPr>
            <a:xfrm>
              <a:off x="7455904" y="5591545"/>
              <a:ext cx="542626" cy="56296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59" name="直線矢印コネクタ 58">
              <a:extLst>
                <a:ext uri="{FF2B5EF4-FFF2-40B4-BE49-F238E27FC236}">
                  <a16:creationId xmlns:a16="http://schemas.microsoft.com/office/drawing/2014/main" id="{1929EA78-9238-D047-9F87-3BFB702C99E6}"/>
                </a:ext>
              </a:extLst>
            </p:cNvPr>
            <p:cNvCxnSpPr>
              <a:cxnSpLocks/>
              <a:stCxn id="51" idx="6"/>
              <a:endCxn id="52" idx="2"/>
            </p:cNvCxnSpPr>
            <p:nvPr/>
          </p:nvCxnSpPr>
          <p:spPr>
            <a:xfrm flipV="1">
              <a:off x="7455904" y="5032565"/>
              <a:ext cx="537391" cy="89"/>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62" name="直線矢印コネクタ 61">
              <a:extLst>
                <a:ext uri="{FF2B5EF4-FFF2-40B4-BE49-F238E27FC236}">
                  <a16:creationId xmlns:a16="http://schemas.microsoft.com/office/drawing/2014/main" id="{487CD981-36F0-3A44-A960-00B1C593E9D8}"/>
                </a:ext>
              </a:extLst>
            </p:cNvPr>
            <p:cNvCxnSpPr>
              <a:cxnSpLocks/>
              <a:stCxn id="50" idx="6"/>
              <a:endCxn id="70" idx="2"/>
            </p:cNvCxnSpPr>
            <p:nvPr/>
          </p:nvCxnSpPr>
          <p:spPr>
            <a:xfrm>
              <a:off x="6481313" y="5038399"/>
              <a:ext cx="537391" cy="1133317"/>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69" name="円/楕円 68">
              <a:extLst>
                <a:ext uri="{FF2B5EF4-FFF2-40B4-BE49-F238E27FC236}">
                  <a16:creationId xmlns:a16="http://schemas.microsoft.com/office/drawing/2014/main" id="{43DEA1B4-9D93-674A-8DF2-6D910A9F07DA}"/>
                </a:ext>
              </a:extLst>
            </p:cNvPr>
            <p:cNvSpPr/>
            <p:nvPr/>
          </p:nvSpPr>
          <p:spPr>
            <a:xfrm>
              <a:off x="6044113" y="5957487"/>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a:extLst>
                <a:ext uri="{FF2B5EF4-FFF2-40B4-BE49-F238E27FC236}">
                  <a16:creationId xmlns:a16="http://schemas.microsoft.com/office/drawing/2014/main" id="{E6CE82FF-BFD9-5D41-B52F-06A26682D1AB}"/>
                </a:ext>
              </a:extLst>
            </p:cNvPr>
            <p:cNvSpPr/>
            <p:nvPr/>
          </p:nvSpPr>
          <p:spPr>
            <a:xfrm>
              <a:off x="7018704" y="5951742"/>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円/楕円 70">
              <a:extLst>
                <a:ext uri="{FF2B5EF4-FFF2-40B4-BE49-F238E27FC236}">
                  <a16:creationId xmlns:a16="http://schemas.microsoft.com/office/drawing/2014/main" id="{A1F8600D-F90C-6D46-AD8B-DCEDE915772F}"/>
                </a:ext>
              </a:extLst>
            </p:cNvPr>
            <p:cNvSpPr/>
            <p:nvPr/>
          </p:nvSpPr>
          <p:spPr>
            <a:xfrm>
              <a:off x="7993295" y="5951653"/>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0" name="直線矢印コネクタ 79">
              <a:extLst>
                <a:ext uri="{FF2B5EF4-FFF2-40B4-BE49-F238E27FC236}">
                  <a16:creationId xmlns:a16="http://schemas.microsoft.com/office/drawing/2014/main" id="{D2C82EE6-E11A-0549-9DAC-7EEB2002F73D}"/>
                </a:ext>
              </a:extLst>
            </p:cNvPr>
            <p:cNvCxnSpPr>
              <a:cxnSpLocks/>
              <a:stCxn id="69" idx="6"/>
              <a:endCxn id="70" idx="2"/>
            </p:cNvCxnSpPr>
            <p:nvPr/>
          </p:nvCxnSpPr>
          <p:spPr>
            <a:xfrm flipV="1">
              <a:off x="6481313" y="6171716"/>
              <a:ext cx="537391" cy="5745"/>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84" name="直線矢印コネクタ 83">
              <a:extLst>
                <a:ext uri="{FF2B5EF4-FFF2-40B4-BE49-F238E27FC236}">
                  <a16:creationId xmlns:a16="http://schemas.microsoft.com/office/drawing/2014/main" id="{392B3562-472F-0247-A9FF-C98BC963F515}"/>
                </a:ext>
              </a:extLst>
            </p:cNvPr>
            <p:cNvCxnSpPr>
              <a:cxnSpLocks/>
              <a:stCxn id="69" idx="6"/>
              <a:endCxn id="44" idx="2"/>
            </p:cNvCxnSpPr>
            <p:nvPr/>
          </p:nvCxnSpPr>
          <p:spPr>
            <a:xfrm flipV="1">
              <a:off x="6481313" y="5591545"/>
              <a:ext cx="537391" cy="585916"/>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87" name="直線矢印コネクタ 86">
              <a:extLst>
                <a:ext uri="{FF2B5EF4-FFF2-40B4-BE49-F238E27FC236}">
                  <a16:creationId xmlns:a16="http://schemas.microsoft.com/office/drawing/2014/main" id="{1172F621-899B-1145-B480-6FDA80FCAF19}"/>
                </a:ext>
              </a:extLst>
            </p:cNvPr>
            <p:cNvCxnSpPr>
              <a:cxnSpLocks/>
              <a:stCxn id="70" idx="6"/>
              <a:endCxn id="71" idx="2"/>
            </p:cNvCxnSpPr>
            <p:nvPr/>
          </p:nvCxnSpPr>
          <p:spPr>
            <a:xfrm flipV="1">
              <a:off x="7455904" y="6171627"/>
              <a:ext cx="537391" cy="89"/>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90" name="直線矢印コネクタ 89">
              <a:extLst>
                <a:ext uri="{FF2B5EF4-FFF2-40B4-BE49-F238E27FC236}">
                  <a16:creationId xmlns:a16="http://schemas.microsoft.com/office/drawing/2014/main" id="{3ED709A9-3E45-2741-969F-ADAE46D4E3C2}"/>
                </a:ext>
              </a:extLst>
            </p:cNvPr>
            <p:cNvCxnSpPr>
              <a:cxnSpLocks/>
              <a:endCxn id="45" idx="2"/>
            </p:cNvCxnSpPr>
            <p:nvPr/>
          </p:nvCxnSpPr>
          <p:spPr>
            <a:xfrm>
              <a:off x="7455903" y="5012109"/>
              <a:ext cx="537392" cy="579347"/>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94" name="直線矢印コネクタ 93">
              <a:extLst>
                <a:ext uri="{FF2B5EF4-FFF2-40B4-BE49-F238E27FC236}">
                  <a16:creationId xmlns:a16="http://schemas.microsoft.com/office/drawing/2014/main" id="{E450AC16-9A50-9A43-8330-DA46E8738C6C}"/>
                </a:ext>
              </a:extLst>
            </p:cNvPr>
            <p:cNvCxnSpPr>
              <a:cxnSpLocks/>
              <a:stCxn id="50" idx="6"/>
              <a:endCxn id="51" idx="2"/>
            </p:cNvCxnSpPr>
            <p:nvPr/>
          </p:nvCxnSpPr>
          <p:spPr>
            <a:xfrm flipV="1">
              <a:off x="6481313" y="5032654"/>
              <a:ext cx="537391" cy="5745"/>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97" name="直線矢印コネクタ 96">
              <a:extLst>
                <a:ext uri="{FF2B5EF4-FFF2-40B4-BE49-F238E27FC236}">
                  <a16:creationId xmlns:a16="http://schemas.microsoft.com/office/drawing/2014/main" id="{E49BF2AE-B2E2-4A41-8EBC-6DFA0E148BCA}"/>
                </a:ext>
              </a:extLst>
            </p:cNvPr>
            <p:cNvCxnSpPr>
              <a:cxnSpLocks/>
              <a:stCxn id="70" idx="6"/>
              <a:endCxn id="52" idx="2"/>
            </p:cNvCxnSpPr>
            <p:nvPr/>
          </p:nvCxnSpPr>
          <p:spPr>
            <a:xfrm flipV="1">
              <a:off x="7455904" y="5032565"/>
              <a:ext cx="537391" cy="1139151"/>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02" name="テキスト ボックス 101">
              <a:extLst>
                <a:ext uri="{FF2B5EF4-FFF2-40B4-BE49-F238E27FC236}">
                  <a16:creationId xmlns:a16="http://schemas.microsoft.com/office/drawing/2014/main" id="{1FB55DCA-E4BD-994D-A143-F4E78E18827B}"/>
                </a:ext>
              </a:extLst>
            </p:cNvPr>
            <p:cNvSpPr txBox="1"/>
            <p:nvPr/>
          </p:nvSpPr>
          <p:spPr>
            <a:xfrm>
              <a:off x="6914138" y="2167226"/>
              <a:ext cx="646331" cy="369332"/>
            </a:xfrm>
            <a:prstGeom prst="rect">
              <a:avLst/>
            </a:prstGeom>
            <a:noFill/>
          </p:spPr>
          <p:txBody>
            <a:bodyPr wrap="none" rtlCol="0">
              <a:spAutoFit/>
            </a:bodyPr>
            <a:lstStyle/>
            <a:p>
              <a:r>
                <a:rPr kumimoji="1" lang="ja-JP" altLang="en-US" b="1" dirty="0">
                  <a:solidFill>
                    <a:srgbClr val="FF0000"/>
                  </a:solidFill>
                  <a:latin typeface="Meiryo" panose="020B0604030504040204" pitchFamily="34" charset="-128"/>
                  <a:ea typeface="Meiryo" panose="020B0604030504040204" pitchFamily="34" charset="-128"/>
                </a:rPr>
                <a:t>単純</a:t>
              </a:r>
            </a:p>
          </p:txBody>
        </p:sp>
        <p:sp>
          <p:nvSpPr>
            <p:cNvPr id="105" name="テキスト ボックス 104">
              <a:extLst>
                <a:ext uri="{FF2B5EF4-FFF2-40B4-BE49-F238E27FC236}">
                  <a16:creationId xmlns:a16="http://schemas.microsoft.com/office/drawing/2014/main" id="{D8AA4971-92D0-A94A-B404-AF3D38E4AA49}"/>
                </a:ext>
              </a:extLst>
            </p:cNvPr>
            <p:cNvSpPr txBox="1"/>
            <p:nvPr/>
          </p:nvSpPr>
          <p:spPr>
            <a:xfrm>
              <a:off x="6896885" y="4151301"/>
              <a:ext cx="646331" cy="369332"/>
            </a:xfrm>
            <a:prstGeom prst="rect">
              <a:avLst/>
            </a:prstGeom>
            <a:noFill/>
          </p:spPr>
          <p:txBody>
            <a:bodyPr wrap="none" rtlCol="0">
              <a:spAutoFit/>
            </a:bodyPr>
            <a:lstStyle/>
            <a:p>
              <a:r>
                <a:rPr kumimoji="1" lang="ja-JP" altLang="en-US" b="1" dirty="0">
                  <a:solidFill>
                    <a:srgbClr val="FF0000"/>
                  </a:solidFill>
                  <a:latin typeface="Meiryo" panose="020B0604030504040204" pitchFamily="34" charset="-128"/>
                  <a:ea typeface="Meiryo" panose="020B0604030504040204" pitchFamily="34" charset="-128"/>
                </a:rPr>
                <a:t>複雑</a:t>
              </a:r>
            </a:p>
          </p:txBody>
        </p:sp>
      </p:grpSp>
      <p:sp>
        <p:nvSpPr>
          <p:cNvPr id="29" name="テキスト ボックス 28">
            <a:extLst>
              <a:ext uri="{FF2B5EF4-FFF2-40B4-BE49-F238E27FC236}">
                <a16:creationId xmlns:a16="http://schemas.microsoft.com/office/drawing/2014/main" id="{FCE926D7-31D2-D747-901E-3FF86E14195C}"/>
              </a:ext>
            </a:extLst>
          </p:cNvPr>
          <p:cNvSpPr txBox="1"/>
          <p:nvPr/>
        </p:nvSpPr>
        <p:spPr>
          <a:xfrm>
            <a:off x="5988232" y="2939516"/>
            <a:ext cx="2492990" cy="646331"/>
          </a:xfrm>
          <a:prstGeom prst="rect">
            <a:avLst/>
          </a:prstGeom>
          <a:noFill/>
        </p:spPr>
        <p:txBody>
          <a:bodyPr wrap="none" rtlCol="0">
            <a:spAutoFit/>
          </a:bodyPr>
          <a:lstStyle/>
          <a:p>
            <a:pPr algn="ctr"/>
            <a:r>
              <a:rPr kumimoji="1" lang="ja-JP" altLang="en-US" b="1" u="sng" dirty="0">
                <a:solidFill>
                  <a:srgbClr val="FF0000"/>
                </a:solidFill>
                <a:latin typeface="Meiryo" panose="020B0604030504040204" pitchFamily="34" charset="-128"/>
                <a:ea typeface="Meiryo" panose="020B0604030504040204" pitchFamily="34" charset="-128"/>
              </a:rPr>
              <a:t>手順の決まった</a:t>
            </a:r>
            <a:r>
              <a:rPr kumimoji="1" lang="ja-JP" altLang="en-US" dirty="0">
                <a:solidFill>
                  <a:srgbClr val="FF0000"/>
                </a:solidFill>
                <a:latin typeface="Meiryo" panose="020B0604030504040204" pitchFamily="34" charset="-128"/>
                <a:ea typeface="Meiryo" panose="020B0604030504040204" pitchFamily="34" charset="-128"/>
              </a:rPr>
              <a:t>仕事は</a:t>
            </a:r>
            <a:endParaRPr kumimoji="1" lang="en-US" altLang="ja-JP" dirty="0">
              <a:solidFill>
                <a:srgbClr val="FF0000"/>
              </a:solidFill>
              <a:latin typeface="Meiryo" panose="020B0604030504040204" pitchFamily="34" charset="-128"/>
              <a:ea typeface="Meiryo" panose="020B0604030504040204" pitchFamily="34" charset="-128"/>
            </a:endParaRPr>
          </a:p>
          <a:p>
            <a:pPr algn="ctr"/>
            <a:r>
              <a:rPr kumimoji="1" lang="ja-JP" altLang="en-US" dirty="0">
                <a:solidFill>
                  <a:srgbClr val="FF0000"/>
                </a:solidFill>
                <a:latin typeface="Meiryo" panose="020B0604030504040204" pitchFamily="34" charset="-128"/>
                <a:ea typeface="Meiryo" panose="020B0604030504040204" pitchFamily="34" charset="-128"/>
              </a:rPr>
              <a:t>機械に置き換わる</a:t>
            </a:r>
          </a:p>
        </p:txBody>
      </p:sp>
    </p:spTree>
    <p:extLst>
      <p:ext uri="{BB962C8B-B14F-4D97-AF65-F5344CB8AC3E}">
        <p14:creationId xmlns:p14="http://schemas.microsoft.com/office/powerpoint/2010/main" val="1855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left)">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right)">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7"/>
                                        </p:tgtEl>
                                        <p:attrNameLst>
                                          <p:attrName>style.visibility</p:attrName>
                                        </p:attrNameLst>
                                      </p:cBhvr>
                                      <p:to>
                                        <p:strVal val="visible"/>
                                      </p:to>
                                    </p:set>
                                    <p:animEffect transition="in" filter="wipe(up)">
                                      <p:cBhvr>
                                        <p:cTn id="18"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自動化から自律化への進化</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sp>
        <p:nvSpPr>
          <p:cNvPr id="4" name="正方形/長方形 3"/>
          <p:cNvSpPr/>
          <p:nvPr/>
        </p:nvSpPr>
        <p:spPr>
          <a:xfrm>
            <a:off x="848826" y="980728"/>
            <a:ext cx="7446347" cy="511256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884439" y="2420888"/>
            <a:ext cx="5559769" cy="360040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971600" y="3573016"/>
            <a:ext cx="3888432" cy="237626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1043608" y="4797152"/>
            <a:ext cx="2160240" cy="1071291"/>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単一作業の自動化</a:t>
            </a:r>
            <a:endParaRPr kumimoji="1" lang="en-US" altLang="ja-JP" sz="16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給与計算・部品表展開などのバッチ処理</a:t>
            </a:r>
            <a:endParaRPr kumimoji="1" lang="ja-JP" altLang="en-US" sz="800" dirty="0">
              <a:solidFill>
                <a:srgbClr val="FFFFFF"/>
              </a:solidFill>
              <a:latin typeface="Meiryo" charset="-128"/>
              <a:ea typeface="Meiryo" charset="-128"/>
              <a:cs typeface="Meiryo" charset="-128"/>
            </a:endParaRPr>
          </a:p>
        </p:txBody>
      </p:sp>
      <p:cxnSp>
        <p:nvCxnSpPr>
          <p:cNvPr id="12" name="直線矢印コネクタ 11"/>
          <p:cNvCxnSpPr/>
          <p:nvPr/>
        </p:nvCxnSpPr>
        <p:spPr>
          <a:xfrm flipV="1">
            <a:off x="3203848" y="980728"/>
            <a:ext cx="5091325" cy="3816362"/>
          </a:xfrm>
          <a:prstGeom prst="straightConnector1">
            <a:avLst/>
          </a:prstGeom>
          <a:ln w="762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 name="テキスト ボックス 7"/>
          <p:cNvSpPr txBox="1"/>
          <p:nvPr/>
        </p:nvSpPr>
        <p:spPr>
          <a:xfrm>
            <a:off x="1028119" y="3990255"/>
            <a:ext cx="3775394" cy="461665"/>
          </a:xfrm>
          <a:prstGeom prst="rect">
            <a:avLst/>
          </a:prstGeom>
          <a:noFill/>
        </p:spPr>
        <p:txBody>
          <a:bodyPr wrap="none" rtlCol="0">
            <a:spAutoFit/>
          </a:bodyPr>
          <a:lstStyle/>
          <a:p>
            <a:pPr algn="ctr"/>
            <a:r>
              <a:rPr kumimoji="1" lang="ja-JP" altLang="en-US" sz="1600" dirty="0">
                <a:solidFill>
                  <a:schemeClr val="bg1"/>
                </a:solidFill>
                <a:latin typeface="Meiryo" charset="-128"/>
                <a:ea typeface="Meiryo" charset="-128"/>
                <a:cs typeface="Meiryo" charset="-128"/>
              </a:rPr>
              <a:t>連続する作業の自動化</a:t>
            </a:r>
            <a:endParaRPr kumimoji="1" lang="en-US" altLang="ja-JP" sz="1600" dirty="0">
              <a:solidFill>
                <a:schemeClr val="bg1"/>
              </a:solidFill>
              <a:latin typeface="Meiryo" charset="-128"/>
              <a:ea typeface="Meiryo" charset="-128"/>
              <a:cs typeface="Meiryo" charset="-128"/>
            </a:endParaRPr>
          </a:p>
          <a:p>
            <a:pPr algn="ctr"/>
            <a:r>
              <a:rPr lang="ja-JP" altLang="en-US" sz="800" dirty="0">
                <a:solidFill>
                  <a:schemeClr val="bg1"/>
                </a:solidFill>
                <a:latin typeface="Meiryo" charset="-128"/>
                <a:ea typeface="Meiryo" charset="-128"/>
                <a:cs typeface="Meiryo" charset="-128"/>
              </a:rPr>
              <a:t>生産管理・販売管理・工程管理など伝票や作業の流れなどのオンライン処理</a:t>
            </a:r>
            <a:endParaRPr kumimoji="1" lang="ja-JP" altLang="en-US" sz="800" dirty="0">
              <a:solidFill>
                <a:schemeClr val="bg1"/>
              </a:solidFill>
              <a:latin typeface="Meiryo" charset="-128"/>
              <a:ea typeface="Meiryo" charset="-128"/>
              <a:cs typeface="Meiryo" charset="-128"/>
            </a:endParaRPr>
          </a:p>
        </p:txBody>
      </p:sp>
      <p:sp>
        <p:nvSpPr>
          <p:cNvPr id="9" name="テキスト ボックス 8"/>
          <p:cNvSpPr txBox="1"/>
          <p:nvPr/>
        </p:nvSpPr>
        <p:spPr>
          <a:xfrm>
            <a:off x="1468850" y="2766119"/>
            <a:ext cx="4390946" cy="461665"/>
          </a:xfrm>
          <a:prstGeom prst="rect">
            <a:avLst/>
          </a:prstGeom>
          <a:noFill/>
        </p:spPr>
        <p:txBody>
          <a:bodyPr wrap="none" rtlCol="0">
            <a:spAutoFit/>
          </a:bodyPr>
          <a:lstStyle/>
          <a:p>
            <a:pPr algn="ctr"/>
            <a:r>
              <a:rPr lang="ja-JP" altLang="en-US" sz="1600" dirty="0">
                <a:solidFill>
                  <a:schemeClr val="bg1"/>
                </a:solidFill>
                <a:latin typeface="Meiryo" charset="-128"/>
                <a:ea typeface="Meiryo" charset="-128"/>
                <a:cs typeface="Meiryo" charset="-128"/>
              </a:rPr>
              <a:t>最適対応が求められる作業</a:t>
            </a:r>
            <a:r>
              <a:rPr kumimoji="1" lang="ja-JP" altLang="en-US" sz="1600" dirty="0">
                <a:solidFill>
                  <a:schemeClr val="bg1"/>
                </a:solidFill>
                <a:latin typeface="Meiryo" charset="-128"/>
                <a:ea typeface="Meiryo" charset="-128"/>
                <a:cs typeface="Meiryo" charset="-128"/>
              </a:rPr>
              <a:t>の自動化</a:t>
            </a:r>
            <a:endParaRPr kumimoji="1" lang="en-US" altLang="ja-JP" sz="1600" dirty="0">
              <a:solidFill>
                <a:schemeClr val="bg1"/>
              </a:solidFill>
              <a:latin typeface="Meiryo" charset="-128"/>
              <a:ea typeface="Meiryo" charset="-128"/>
              <a:cs typeface="Meiryo" charset="-128"/>
            </a:endParaRPr>
          </a:p>
          <a:p>
            <a:pPr algn="ctr"/>
            <a:r>
              <a:rPr lang="ja-JP" altLang="en-US" sz="800" dirty="0">
                <a:solidFill>
                  <a:schemeClr val="bg1"/>
                </a:solidFill>
                <a:latin typeface="Meiryo" charset="-128"/>
                <a:ea typeface="Meiryo" charset="-128"/>
                <a:cs typeface="Meiryo" charset="-128"/>
              </a:rPr>
              <a:t>状況の変化をセンサーやログによって収集し、パターン化されたルールに基づき機器を制御</a:t>
            </a:r>
            <a:endParaRPr kumimoji="1" lang="ja-JP" altLang="en-US" sz="800" dirty="0">
              <a:solidFill>
                <a:schemeClr val="bg1"/>
              </a:solidFill>
              <a:latin typeface="Meiryo" charset="-128"/>
              <a:ea typeface="Meiryo" charset="-128"/>
              <a:cs typeface="Meiryo" charset="-128"/>
            </a:endParaRPr>
          </a:p>
        </p:txBody>
      </p:sp>
      <p:sp>
        <p:nvSpPr>
          <p:cNvPr id="10" name="テキスト ボックス 9"/>
          <p:cNvSpPr txBox="1"/>
          <p:nvPr/>
        </p:nvSpPr>
        <p:spPr>
          <a:xfrm>
            <a:off x="1940509" y="1475977"/>
            <a:ext cx="5262979" cy="492443"/>
          </a:xfrm>
          <a:prstGeom prst="rect">
            <a:avLst/>
          </a:prstGeom>
          <a:noFill/>
        </p:spPr>
        <p:txBody>
          <a:bodyPr wrap="none" rtlCol="0">
            <a:spAutoFit/>
          </a:bodyPr>
          <a:lstStyle/>
          <a:p>
            <a:pPr algn="ctr"/>
            <a:r>
              <a:rPr lang="ja-JP" altLang="en-US" dirty="0">
                <a:solidFill>
                  <a:schemeClr val="bg1"/>
                </a:solidFill>
                <a:latin typeface="Meiryo" charset="-128"/>
                <a:ea typeface="Meiryo" charset="-128"/>
                <a:cs typeface="Meiryo" charset="-128"/>
              </a:rPr>
              <a:t>状況に応じて自ら判断する作業</a:t>
            </a:r>
            <a:r>
              <a:rPr kumimoji="1" lang="ja-JP" altLang="en-US" dirty="0">
                <a:solidFill>
                  <a:schemeClr val="bg1"/>
                </a:solidFill>
                <a:latin typeface="Meiryo" charset="-128"/>
                <a:ea typeface="Meiryo" charset="-128"/>
                <a:cs typeface="Meiryo" charset="-128"/>
              </a:rPr>
              <a:t>の自動化</a:t>
            </a:r>
            <a:r>
              <a:rPr lang="ja-JP" altLang="en-US" dirty="0">
                <a:solidFill>
                  <a:schemeClr val="bg1"/>
                </a:solidFill>
                <a:latin typeface="Meiryo" charset="-128"/>
                <a:ea typeface="Meiryo" charset="-128"/>
                <a:cs typeface="Meiryo" charset="-128"/>
              </a:rPr>
              <a:t>＝</a:t>
            </a:r>
            <a:r>
              <a:rPr lang="ja-JP" altLang="en-US" b="1" u="sng" dirty="0">
                <a:solidFill>
                  <a:schemeClr val="bg1"/>
                </a:solidFill>
                <a:latin typeface="Meiryo" charset="-128"/>
                <a:ea typeface="Meiryo" charset="-128"/>
                <a:cs typeface="Meiryo" charset="-128"/>
              </a:rPr>
              <a:t>自律化</a:t>
            </a:r>
            <a:endParaRPr lang="en-US" altLang="ja-JP" b="1" u="sng" dirty="0">
              <a:solidFill>
                <a:schemeClr val="bg1"/>
              </a:solidFill>
              <a:latin typeface="Meiryo" charset="-128"/>
              <a:ea typeface="Meiryo" charset="-128"/>
              <a:cs typeface="Meiryo" charset="-128"/>
            </a:endParaRPr>
          </a:p>
          <a:p>
            <a:pPr algn="ctr"/>
            <a:r>
              <a:rPr kumimoji="1" lang="ja-JP" altLang="en-US" sz="800" dirty="0">
                <a:solidFill>
                  <a:schemeClr val="bg1"/>
                </a:solidFill>
                <a:latin typeface="Meiryo" charset="-128"/>
                <a:ea typeface="Meiryo" charset="-128"/>
                <a:cs typeface="Meiryo" charset="-128"/>
              </a:rPr>
              <a:t>機械学習や認知機能によって未知の状況</a:t>
            </a:r>
            <a:r>
              <a:rPr lang="ja-JP" altLang="en-US" sz="800" dirty="0">
                <a:solidFill>
                  <a:schemeClr val="bg1"/>
                </a:solidFill>
                <a:latin typeface="Meiryo" charset="-128"/>
                <a:ea typeface="Meiryo" charset="-128"/>
                <a:cs typeface="Meiryo" charset="-128"/>
              </a:rPr>
              <a:t>にも対応し、自ら判断して実行する</a:t>
            </a:r>
            <a:endParaRPr kumimoji="1" lang="ja-JP" altLang="en-US" sz="800" dirty="0">
              <a:solidFill>
                <a:schemeClr val="bg1"/>
              </a:solidFill>
              <a:latin typeface="Meiryo" charset="-128"/>
              <a:ea typeface="Meiryo" charset="-128"/>
              <a:cs typeface="Meiryo" charset="-128"/>
            </a:endParaRPr>
          </a:p>
        </p:txBody>
      </p:sp>
      <p:pic>
        <p:nvPicPr>
          <p:cNvPr id="13" name="図 12"/>
          <p:cNvPicPr>
            <a:picLocks noChangeAspect="1"/>
          </p:cNvPicPr>
          <p:nvPr/>
        </p:nvPicPr>
        <p:blipFill>
          <a:blip r:embed="rId2"/>
          <a:stretch>
            <a:fillRect/>
          </a:stretch>
        </p:blipFill>
        <p:spPr>
          <a:xfrm>
            <a:off x="6956510" y="1921883"/>
            <a:ext cx="1113094" cy="1209885"/>
          </a:xfrm>
          <a:prstGeom prst="rect">
            <a:avLst/>
          </a:prstGeom>
        </p:spPr>
      </p:pic>
      <p:pic>
        <p:nvPicPr>
          <p:cNvPr id="14" name="図 13"/>
          <p:cNvPicPr>
            <a:picLocks noChangeAspect="1"/>
          </p:cNvPicPr>
          <p:nvPr/>
        </p:nvPicPr>
        <p:blipFill>
          <a:blip r:embed="rId3"/>
          <a:stretch>
            <a:fillRect/>
          </a:stretch>
        </p:blipFill>
        <p:spPr>
          <a:xfrm>
            <a:off x="4930441" y="3337100"/>
            <a:ext cx="1391820" cy="1088404"/>
          </a:xfrm>
          <a:prstGeom prst="rect">
            <a:avLst/>
          </a:prstGeom>
        </p:spPr>
      </p:pic>
      <p:pic>
        <p:nvPicPr>
          <p:cNvPr id="15" name="図 14"/>
          <p:cNvPicPr>
            <a:picLocks noChangeAspect="1"/>
          </p:cNvPicPr>
          <p:nvPr/>
        </p:nvPicPr>
        <p:blipFill>
          <a:blip r:embed="rId4"/>
          <a:stretch>
            <a:fillRect/>
          </a:stretch>
        </p:blipFill>
        <p:spPr>
          <a:xfrm>
            <a:off x="3446721" y="4718709"/>
            <a:ext cx="1170438" cy="1173371"/>
          </a:xfrm>
          <a:prstGeom prst="rect">
            <a:avLst/>
          </a:prstGeom>
        </p:spPr>
      </p:pic>
    </p:spTree>
    <p:extLst>
      <p:ext uri="{BB962C8B-B14F-4D97-AF65-F5344CB8AC3E}">
        <p14:creationId xmlns:p14="http://schemas.microsoft.com/office/powerpoint/2010/main" val="1013731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矢印コネクタ 4"/>
          <p:cNvCxnSpPr/>
          <p:nvPr/>
        </p:nvCxnSpPr>
        <p:spPr>
          <a:xfrm>
            <a:off x="4572000" y="985142"/>
            <a:ext cx="0" cy="5463779"/>
          </a:xfrm>
          <a:prstGeom prst="straightConnector1">
            <a:avLst/>
          </a:prstGeom>
          <a:ln w="57150">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直線矢印コネクタ 6"/>
          <p:cNvCxnSpPr/>
          <p:nvPr/>
        </p:nvCxnSpPr>
        <p:spPr>
          <a:xfrm flipV="1">
            <a:off x="1310375" y="3781207"/>
            <a:ext cx="6672394" cy="2"/>
          </a:xfrm>
          <a:prstGeom prst="straightConnector1">
            <a:avLst/>
          </a:prstGeom>
          <a:ln w="57150">
            <a:solidFill>
              <a:srgbClr val="3366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1" name="正方形/長方形 40"/>
          <p:cNvSpPr/>
          <p:nvPr/>
        </p:nvSpPr>
        <p:spPr>
          <a:xfrm>
            <a:off x="3166589" y="1262141"/>
            <a:ext cx="4591006" cy="4909782"/>
          </a:xfrm>
          <a:prstGeom prst="rect">
            <a:avLst/>
          </a:prstGeom>
          <a:solidFill>
            <a:srgbClr val="92D05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5798267" y="1338855"/>
            <a:ext cx="1846406" cy="4756352"/>
          </a:xfrm>
          <a:prstGeom prst="rect">
            <a:avLst/>
          </a:prstGeom>
          <a:solidFill>
            <a:srgbClr val="00B0F0">
              <a:alpha val="5137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自動化と自律化の目指す方向</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sp>
        <p:nvSpPr>
          <p:cNvPr id="22" name="テキスト ボックス 21"/>
          <p:cNvSpPr txBox="1"/>
          <p:nvPr/>
        </p:nvSpPr>
        <p:spPr>
          <a:xfrm>
            <a:off x="4171890" y="782363"/>
            <a:ext cx="800219" cy="276999"/>
          </a:xfrm>
          <a:prstGeom prst="rect">
            <a:avLst/>
          </a:prstGeom>
          <a:noFill/>
        </p:spPr>
        <p:txBody>
          <a:bodyPr wrap="none" rtlCol="0">
            <a:spAutoFit/>
          </a:bodyPr>
          <a:lstStyle/>
          <a:p>
            <a:pPr algn="ctr"/>
            <a:r>
              <a:rPr kumimoji="1" lang="ja-JP" altLang="en-US" sz="1200">
                <a:solidFill>
                  <a:srgbClr val="00B050"/>
                </a:solidFill>
                <a:latin typeface="Meiryo" charset="-128"/>
                <a:ea typeface="Meiryo" charset="-128"/>
                <a:cs typeface="Meiryo" charset="-128"/>
              </a:rPr>
              <a:t>全体最適</a:t>
            </a:r>
            <a:endParaRPr kumimoji="1" lang="ja-JP" altLang="en-US" sz="1200" dirty="0">
              <a:solidFill>
                <a:srgbClr val="00B050"/>
              </a:solidFill>
              <a:latin typeface="Meiryo" charset="-128"/>
              <a:ea typeface="Meiryo" charset="-128"/>
              <a:cs typeface="Meiryo" charset="-128"/>
            </a:endParaRPr>
          </a:p>
        </p:txBody>
      </p:sp>
      <p:sp>
        <p:nvSpPr>
          <p:cNvPr id="23" name="テキスト ボックス 22"/>
          <p:cNvSpPr txBox="1"/>
          <p:nvPr/>
        </p:nvSpPr>
        <p:spPr>
          <a:xfrm>
            <a:off x="4171890" y="6409660"/>
            <a:ext cx="800219" cy="276999"/>
          </a:xfrm>
          <a:prstGeom prst="rect">
            <a:avLst/>
          </a:prstGeom>
          <a:noFill/>
        </p:spPr>
        <p:txBody>
          <a:bodyPr wrap="none" rtlCol="0">
            <a:spAutoFit/>
          </a:bodyPr>
          <a:lstStyle/>
          <a:p>
            <a:pPr algn="ctr"/>
            <a:r>
              <a:rPr kumimoji="1" lang="ja-JP" altLang="en-US" sz="1200" dirty="0">
                <a:solidFill>
                  <a:srgbClr val="00B050"/>
                </a:solidFill>
                <a:latin typeface="Meiryo" charset="-128"/>
                <a:ea typeface="Meiryo" charset="-128"/>
                <a:cs typeface="Meiryo" charset="-128"/>
              </a:rPr>
              <a:t>個別最適</a:t>
            </a:r>
          </a:p>
        </p:txBody>
      </p:sp>
      <p:sp>
        <p:nvSpPr>
          <p:cNvPr id="24" name="テキスト ボックス 23"/>
          <p:cNvSpPr txBox="1"/>
          <p:nvPr/>
        </p:nvSpPr>
        <p:spPr>
          <a:xfrm>
            <a:off x="737190" y="3642707"/>
            <a:ext cx="646331" cy="276999"/>
          </a:xfrm>
          <a:prstGeom prst="rect">
            <a:avLst/>
          </a:prstGeom>
          <a:noFill/>
        </p:spPr>
        <p:txBody>
          <a:bodyPr wrap="none" rtlCol="0">
            <a:spAutoFit/>
          </a:bodyPr>
          <a:lstStyle/>
          <a:p>
            <a:pPr algn="ctr"/>
            <a:r>
              <a:rPr kumimoji="1" lang="ja-JP" altLang="en-US" sz="1200" dirty="0">
                <a:solidFill>
                  <a:srgbClr val="3366FF"/>
                </a:solidFill>
                <a:latin typeface="Meiryo" charset="-128"/>
                <a:ea typeface="Meiryo" charset="-128"/>
                <a:cs typeface="Meiryo" charset="-128"/>
              </a:rPr>
              <a:t>抵効率</a:t>
            </a:r>
          </a:p>
        </p:txBody>
      </p:sp>
      <p:sp>
        <p:nvSpPr>
          <p:cNvPr id="25" name="テキスト ボックス 24"/>
          <p:cNvSpPr txBox="1"/>
          <p:nvPr/>
        </p:nvSpPr>
        <p:spPr>
          <a:xfrm>
            <a:off x="7929633" y="3648440"/>
            <a:ext cx="646331" cy="276999"/>
          </a:xfrm>
          <a:prstGeom prst="rect">
            <a:avLst/>
          </a:prstGeom>
          <a:noFill/>
        </p:spPr>
        <p:txBody>
          <a:bodyPr wrap="none" rtlCol="0">
            <a:spAutoFit/>
          </a:bodyPr>
          <a:lstStyle/>
          <a:p>
            <a:pPr algn="ctr"/>
            <a:r>
              <a:rPr kumimoji="1" lang="ja-JP" altLang="en-US" sz="1200" dirty="0">
                <a:solidFill>
                  <a:srgbClr val="3366FF"/>
                </a:solidFill>
                <a:latin typeface="Meiryo" charset="-128"/>
                <a:ea typeface="Meiryo" charset="-128"/>
                <a:cs typeface="Meiryo" charset="-128"/>
              </a:rPr>
              <a:t>高効率</a:t>
            </a:r>
          </a:p>
        </p:txBody>
      </p:sp>
      <p:sp>
        <p:nvSpPr>
          <p:cNvPr id="26" name="円/楕円 25"/>
          <p:cNvSpPr/>
          <p:nvPr/>
        </p:nvSpPr>
        <p:spPr>
          <a:xfrm>
            <a:off x="1816439" y="4492839"/>
            <a:ext cx="1080120" cy="1083990"/>
          </a:xfrm>
          <a:prstGeom prst="ellips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7" name="円/楕円 26"/>
          <p:cNvSpPr/>
          <p:nvPr/>
        </p:nvSpPr>
        <p:spPr>
          <a:xfrm>
            <a:off x="4037570" y="1849598"/>
            <a:ext cx="1080120" cy="1083990"/>
          </a:xfrm>
          <a:prstGeom prst="ellips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9" name="円/楕円 28"/>
          <p:cNvSpPr/>
          <p:nvPr/>
        </p:nvSpPr>
        <p:spPr>
          <a:xfrm>
            <a:off x="6237996" y="4492839"/>
            <a:ext cx="1080120" cy="1083990"/>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cxnSp>
        <p:nvCxnSpPr>
          <p:cNvPr id="31" name="曲線コネクタ 30"/>
          <p:cNvCxnSpPr>
            <a:stCxn id="26" idx="0"/>
            <a:endCxn id="27" idx="2"/>
          </p:cNvCxnSpPr>
          <p:nvPr/>
        </p:nvCxnSpPr>
        <p:spPr>
          <a:xfrm rot="5400000" flipH="1" flipV="1">
            <a:off x="2146411" y="2601681"/>
            <a:ext cx="2101246" cy="1681071"/>
          </a:xfrm>
          <a:prstGeom prst="curvedConnector2">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32" name="曲線コネクタ 31"/>
          <p:cNvCxnSpPr>
            <a:stCxn id="27" idx="6"/>
            <a:endCxn id="29" idx="0"/>
          </p:cNvCxnSpPr>
          <p:nvPr/>
        </p:nvCxnSpPr>
        <p:spPr>
          <a:xfrm>
            <a:off x="5117690" y="2391593"/>
            <a:ext cx="1660366" cy="2101246"/>
          </a:xfrm>
          <a:prstGeom prst="curvedConnector2">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52" name="テキスト ボックス 51"/>
          <p:cNvSpPr txBox="1"/>
          <p:nvPr/>
        </p:nvSpPr>
        <p:spPr>
          <a:xfrm>
            <a:off x="6536677" y="3250292"/>
            <a:ext cx="1107996" cy="461665"/>
          </a:xfrm>
          <a:prstGeom prst="rect">
            <a:avLst/>
          </a:prstGeom>
          <a:noFill/>
        </p:spPr>
        <p:txBody>
          <a:bodyPr wrap="none" rtlCol="0">
            <a:spAutoFit/>
          </a:bodyPr>
          <a:lstStyle/>
          <a:p>
            <a:r>
              <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自律化</a:t>
            </a:r>
          </a:p>
        </p:txBody>
      </p:sp>
      <p:sp>
        <p:nvSpPr>
          <p:cNvPr id="53" name="テキスト ボックス 52"/>
          <p:cNvSpPr txBox="1"/>
          <p:nvPr/>
        </p:nvSpPr>
        <p:spPr>
          <a:xfrm>
            <a:off x="3198797" y="1336943"/>
            <a:ext cx="1107996" cy="461665"/>
          </a:xfrm>
          <a:prstGeom prst="rect">
            <a:avLst/>
          </a:prstGeom>
          <a:noFill/>
        </p:spPr>
        <p:txBody>
          <a:bodyPr wrap="none" rtlCol="0">
            <a:spAutoFit/>
          </a:bodyPr>
          <a:lstStyle/>
          <a:p>
            <a:r>
              <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自動化</a:t>
            </a:r>
          </a:p>
        </p:txBody>
      </p:sp>
      <p:sp>
        <p:nvSpPr>
          <p:cNvPr id="65" name="テキスト ボックス 64"/>
          <p:cNvSpPr txBox="1"/>
          <p:nvPr/>
        </p:nvSpPr>
        <p:spPr>
          <a:xfrm>
            <a:off x="3752795" y="3063731"/>
            <a:ext cx="1620957" cy="523220"/>
          </a:xfrm>
          <a:prstGeom prst="rect">
            <a:avLst/>
          </a:prstGeom>
          <a:noFill/>
        </p:spPr>
        <p:txBody>
          <a:bodyPr wrap="none" rtlCol="0">
            <a:spAutoFit/>
          </a:bodyPr>
          <a:lstStyle/>
          <a:p>
            <a:r>
              <a:rPr lang="ja-JP" altLang="en-US" sz="1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標準化により</a:t>
            </a:r>
            <a:endParaRPr lang="en-US" altLang="ja-JP" sz="1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全体最適を目指す</a:t>
            </a:r>
            <a:endParaRPr lang="en-US" altLang="ja-JP" sz="1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66" name="テキスト ボックス 65"/>
          <p:cNvSpPr txBox="1"/>
          <p:nvPr/>
        </p:nvSpPr>
        <p:spPr>
          <a:xfrm>
            <a:off x="5897861" y="5621773"/>
            <a:ext cx="1620957" cy="523220"/>
          </a:xfrm>
          <a:prstGeom prst="rect">
            <a:avLst/>
          </a:prstGeom>
          <a:noFill/>
        </p:spPr>
        <p:txBody>
          <a:bodyPr wrap="none" rtlCol="0">
            <a:spAutoFit/>
          </a:bodyPr>
          <a:lstStyle/>
          <a:p>
            <a:r>
              <a:rPr lang="ja-JP" altLang="en-US" sz="1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効率を高めつつ</a:t>
            </a:r>
            <a:endParaRPr lang="en-US" altLang="ja-JP" sz="1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個別最適を目指す</a:t>
            </a:r>
            <a:endParaRPr lang="en-US" altLang="ja-JP" sz="1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68" name="円/楕円 67"/>
          <p:cNvSpPr/>
          <p:nvPr/>
        </p:nvSpPr>
        <p:spPr>
          <a:xfrm>
            <a:off x="6237996" y="1849598"/>
            <a:ext cx="1080120" cy="1083990"/>
          </a:xfrm>
          <a:prstGeom prst="ellipse">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cxnSp>
        <p:nvCxnSpPr>
          <p:cNvPr id="70" name="直線矢印コネクタ 69"/>
          <p:cNvCxnSpPr>
            <a:stCxn id="27" idx="6"/>
            <a:endCxn id="68" idx="2"/>
          </p:cNvCxnSpPr>
          <p:nvPr/>
        </p:nvCxnSpPr>
        <p:spPr>
          <a:xfrm>
            <a:off x="5117690" y="2391593"/>
            <a:ext cx="1120306" cy="0"/>
          </a:xfrm>
          <a:prstGeom prst="straightConnector1">
            <a:avLst/>
          </a:prstGeom>
          <a:ln w="571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71" name="テキスト ボックス 70"/>
          <p:cNvSpPr txBox="1"/>
          <p:nvPr/>
        </p:nvSpPr>
        <p:spPr>
          <a:xfrm>
            <a:off x="5894378" y="1345434"/>
            <a:ext cx="1800493" cy="523220"/>
          </a:xfrm>
          <a:prstGeom prst="rect">
            <a:avLst/>
          </a:prstGeom>
          <a:noFill/>
        </p:spPr>
        <p:txBody>
          <a:bodyPr wrap="none" rtlCol="0">
            <a:spAutoFit/>
          </a:bodyPr>
          <a:lstStyle/>
          <a:p>
            <a:r>
              <a:rPr lang="ja-JP" altLang="en-US" sz="1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人間の介在をなくし</a:t>
            </a:r>
            <a:endParaRPr lang="en-US" altLang="ja-JP" sz="1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超効率化を目指す</a:t>
            </a:r>
            <a:endParaRPr lang="en-US" altLang="ja-JP" sz="1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Tree>
    <p:extLst>
      <p:ext uri="{BB962C8B-B14F-4D97-AF65-F5344CB8AC3E}">
        <p14:creationId xmlns:p14="http://schemas.microsoft.com/office/powerpoint/2010/main" val="100678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自律走行できる自動車</a:t>
            </a:r>
          </a:p>
        </p:txBody>
      </p:sp>
      <p:sp>
        <p:nvSpPr>
          <p:cNvPr id="3" name="スライド番号プレースホルダー 2"/>
          <p:cNvSpPr>
            <a:spLocks noGrp="1"/>
          </p:cNvSpPr>
          <p:nvPr>
            <p:ph type="sldNum" sz="quarter" idx="12"/>
          </p:nvPr>
        </p:nvSpPr>
        <p:spPr>
          <a:xfrm>
            <a:off x="6946206" y="6653941"/>
            <a:ext cx="2133600" cy="217800"/>
          </a:xfrm>
        </p:spPr>
        <p:txBody>
          <a:bodyPr/>
          <a:lstStyle/>
          <a:p>
            <a:fld id="{8FF8CC5D-A65D-5946-99B5-645367A967AD}" type="slidenum">
              <a:rPr kumimoji="1" lang="ja-JP" altLang="en-US" smtClean="0"/>
              <a:t>13</a:t>
            </a:fld>
            <a:endParaRPr kumimoji="1" lang="ja-JP" altLang="en-US"/>
          </a:p>
        </p:txBody>
      </p:sp>
      <p:sp>
        <p:nvSpPr>
          <p:cNvPr id="5" name="正方形/長方形 4"/>
          <p:cNvSpPr/>
          <p:nvPr/>
        </p:nvSpPr>
        <p:spPr>
          <a:xfrm>
            <a:off x="715463" y="891233"/>
            <a:ext cx="7713069" cy="109793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15460" y="1989167"/>
            <a:ext cx="7713069" cy="1097934"/>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715465" y="3103451"/>
            <a:ext cx="7713069" cy="1097934"/>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715465" y="4196195"/>
            <a:ext cx="7713069" cy="109793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5" name="図形グループ 14"/>
          <p:cNvGrpSpPr/>
          <p:nvPr/>
        </p:nvGrpSpPr>
        <p:grpSpPr>
          <a:xfrm>
            <a:off x="6407768" y="3300815"/>
            <a:ext cx="161848" cy="329462"/>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 name="図形グループ 19"/>
          <p:cNvGrpSpPr/>
          <p:nvPr/>
        </p:nvGrpSpPr>
        <p:grpSpPr>
          <a:xfrm>
            <a:off x="6696098" y="2262554"/>
            <a:ext cx="161848" cy="329462"/>
            <a:chOff x="1946324" y="4125162"/>
            <a:chExt cx="969964" cy="2007872"/>
          </a:xfrm>
        </p:grpSpPr>
        <p:sp>
          <p:nvSpPr>
            <p:cNvPr id="22" name="円/楕円 2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9" name="図 28"/>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337069" y="1177124"/>
            <a:ext cx="318821" cy="298266"/>
          </a:xfrm>
          <a:prstGeom prst="rect">
            <a:avLst/>
          </a:prstGeom>
          <a:effectLst>
            <a:outerShdw blurRad="50800" dist="38100" dir="2700000" algn="tl" rotWithShape="0">
              <a:prstClr val="black">
                <a:alpha val="40000"/>
              </a:prstClr>
            </a:outerShdw>
          </a:effectLst>
        </p:spPr>
      </p:pic>
      <p:pic>
        <p:nvPicPr>
          <p:cNvPr id="26" name="図 25"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5939" y="1041817"/>
            <a:ext cx="1213086" cy="839215"/>
          </a:xfrm>
          <a:prstGeom prst="rect">
            <a:avLst/>
          </a:prstGeom>
          <a:effectLst>
            <a:outerShdw blurRad="50800" dist="38100" dir="2700000" algn="tl" rotWithShape="0">
              <a:prstClr val="black">
                <a:alpha val="40000"/>
              </a:prstClr>
            </a:outerShdw>
          </a:effectLst>
        </p:spPr>
      </p:pic>
      <p:pic>
        <p:nvPicPr>
          <p:cNvPr id="30" name="図 29"/>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337069" y="2266236"/>
            <a:ext cx="318821" cy="298266"/>
          </a:xfrm>
          <a:prstGeom prst="rect">
            <a:avLst/>
          </a:prstGeom>
          <a:effectLst>
            <a:outerShdw blurRad="50800" dist="38100" dir="2700000" algn="tl" rotWithShape="0">
              <a:prstClr val="black">
                <a:alpha val="40000"/>
              </a:prstClr>
            </a:outerShdw>
          </a:effectLst>
        </p:spPr>
      </p:pic>
      <p:pic>
        <p:nvPicPr>
          <p:cNvPr id="21" name="図 20"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5939" y="2144894"/>
            <a:ext cx="1213086" cy="839215"/>
          </a:xfrm>
          <a:prstGeom prst="rect">
            <a:avLst/>
          </a:prstGeom>
          <a:effectLst>
            <a:outerShdw blurRad="50800" dist="38100" dir="2700000" algn="tl" rotWithShape="0">
              <a:prstClr val="black">
                <a:alpha val="40000"/>
              </a:prstClr>
            </a:outerShdw>
          </a:effectLst>
        </p:spPr>
      </p:pic>
      <p:pic>
        <p:nvPicPr>
          <p:cNvPr id="31" name="図 30"/>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593993" y="3302763"/>
            <a:ext cx="318821" cy="298266"/>
          </a:xfrm>
          <a:prstGeom prst="rect">
            <a:avLst/>
          </a:prstGeom>
          <a:effectLst>
            <a:outerShdw blurRad="50800" dist="38100" dir="2700000" algn="tl" rotWithShape="0">
              <a:prstClr val="black">
                <a:alpha val="40000"/>
              </a:prstClr>
            </a:outerShdw>
          </a:effectLst>
        </p:spPr>
      </p:pic>
      <p:sp>
        <p:nvSpPr>
          <p:cNvPr id="32" name="正方形/長方形 31"/>
          <p:cNvSpPr/>
          <p:nvPr/>
        </p:nvSpPr>
        <p:spPr>
          <a:xfrm>
            <a:off x="715461" y="5294129"/>
            <a:ext cx="7713069" cy="109793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5939" y="3189404"/>
            <a:ext cx="1213086" cy="839215"/>
          </a:xfrm>
          <a:prstGeom prst="rect">
            <a:avLst/>
          </a:prstGeom>
          <a:effectLst>
            <a:outerShdw blurRad="50800" dist="38100" dir="2700000" algn="tl" rotWithShape="0">
              <a:prstClr val="black">
                <a:alpha val="40000"/>
              </a:prstClr>
            </a:outerShdw>
          </a:effectLst>
        </p:spPr>
      </p:pic>
      <p:grpSp>
        <p:nvGrpSpPr>
          <p:cNvPr id="34" name="図形グループ 33"/>
          <p:cNvGrpSpPr/>
          <p:nvPr/>
        </p:nvGrpSpPr>
        <p:grpSpPr>
          <a:xfrm>
            <a:off x="6407768" y="4430983"/>
            <a:ext cx="161848" cy="329462"/>
            <a:chOff x="1946324" y="4125162"/>
            <a:chExt cx="969964" cy="2007872"/>
          </a:xfrm>
        </p:grpSpPr>
        <p:sp>
          <p:nvSpPr>
            <p:cNvPr id="35" name="円/楕円 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7" name="図 36"/>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593993" y="4432931"/>
            <a:ext cx="318821" cy="298266"/>
          </a:xfrm>
          <a:prstGeom prst="rect">
            <a:avLst/>
          </a:prstGeom>
          <a:effectLst>
            <a:outerShdw blurRad="50800" dist="38100" dir="2700000" algn="tl" rotWithShape="0">
              <a:prstClr val="black">
                <a:alpha val="40000"/>
              </a:prstClr>
            </a:outerShdw>
          </a:effectLst>
        </p:spPr>
      </p:pic>
      <p:pic>
        <p:nvPicPr>
          <p:cNvPr id="38" name="図 37"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5939" y="4319572"/>
            <a:ext cx="1213086" cy="839215"/>
          </a:xfrm>
          <a:prstGeom prst="rect">
            <a:avLst/>
          </a:prstGeom>
          <a:effectLst>
            <a:outerShdw blurRad="50800" dist="38100" dir="2700000" algn="tl" rotWithShape="0">
              <a:prstClr val="black">
                <a:alpha val="40000"/>
              </a:prstClr>
            </a:outerShdw>
          </a:effectLst>
        </p:spPr>
      </p:pic>
      <p:grpSp>
        <p:nvGrpSpPr>
          <p:cNvPr id="39" name="図形グループ 38"/>
          <p:cNvGrpSpPr/>
          <p:nvPr/>
        </p:nvGrpSpPr>
        <p:grpSpPr>
          <a:xfrm>
            <a:off x="6390264" y="5526866"/>
            <a:ext cx="161848" cy="329462"/>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42" name="図 41"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08435" y="5415455"/>
            <a:ext cx="1213086" cy="839215"/>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715461" y="1013615"/>
            <a:ext cx="1678665"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レベル</a:t>
            </a:r>
            <a:r>
              <a:rPr kumimoji="1" lang="en-US" altLang="ja-JP" sz="2400" b="1" dirty="0">
                <a:solidFill>
                  <a:schemeClr val="bg1"/>
                </a:solidFill>
                <a:latin typeface="Meiryo" charset="-128"/>
                <a:ea typeface="Meiryo" charset="-128"/>
                <a:cs typeface="Meiryo" charset="-128"/>
              </a:rPr>
              <a:t>4</a:t>
            </a:r>
            <a:r>
              <a:rPr kumimoji="1" lang="ja-JP" altLang="en-US" sz="2400" b="1" dirty="0">
                <a:solidFill>
                  <a:schemeClr val="bg1"/>
                </a:solidFill>
                <a:latin typeface="Meiryo" charset="-128"/>
                <a:ea typeface="Meiryo" charset="-128"/>
                <a:cs typeface="Meiryo" charset="-128"/>
              </a:rPr>
              <a:t>･</a:t>
            </a:r>
            <a:r>
              <a:rPr kumimoji="1" lang="en-US" altLang="ja-JP" sz="2400" b="1" dirty="0">
                <a:solidFill>
                  <a:schemeClr val="bg1"/>
                </a:solidFill>
                <a:latin typeface="Meiryo" charset="-128"/>
                <a:ea typeface="Meiryo" charset="-128"/>
                <a:cs typeface="Meiryo" charset="-128"/>
              </a:rPr>
              <a:t>5</a:t>
            </a:r>
            <a:endParaRPr kumimoji="1" lang="ja-JP" altLang="en-US" sz="2400" b="1" dirty="0">
              <a:solidFill>
                <a:schemeClr val="bg1"/>
              </a:solidFill>
              <a:latin typeface="Meiryo" charset="-128"/>
              <a:ea typeface="Meiryo" charset="-128"/>
              <a:cs typeface="Meiryo" charset="-128"/>
            </a:endParaRPr>
          </a:p>
        </p:txBody>
      </p:sp>
      <p:sp>
        <p:nvSpPr>
          <p:cNvPr id="44" name="テキスト ボックス 43"/>
          <p:cNvSpPr txBox="1"/>
          <p:nvPr/>
        </p:nvSpPr>
        <p:spPr>
          <a:xfrm>
            <a:off x="715461" y="2117866"/>
            <a:ext cx="1316386"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レベル</a:t>
            </a:r>
            <a:r>
              <a:rPr kumimoji="1" lang="en-US" altLang="ja-JP" sz="2400" b="1" dirty="0">
                <a:solidFill>
                  <a:schemeClr val="bg1"/>
                </a:solidFill>
                <a:latin typeface="Meiryo" charset="-128"/>
                <a:ea typeface="Meiryo" charset="-128"/>
                <a:cs typeface="Meiryo" charset="-128"/>
              </a:rPr>
              <a:t>3</a:t>
            </a:r>
            <a:endParaRPr kumimoji="1" lang="ja-JP" altLang="en-US" sz="2400" b="1" dirty="0">
              <a:solidFill>
                <a:schemeClr val="bg1"/>
              </a:solidFill>
              <a:latin typeface="Meiryo" charset="-128"/>
              <a:ea typeface="Meiryo" charset="-128"/>
              <a:cs typeface="Meiryo" charset="-128"/>
            </a:endParaRPr>
          </a:p>
        </p:txBody>
      </p:sp>
      <p:sp>
        <p:nvSpPr>
          <p:cNvPr id="45" name="テキスト ボックス 44"/>
          <p:cNvSpPr txBox="1"/>
          <p:nvPr/>
        </p:nvSpPr>
        <p:spPr>
          <a:xfrm>
            <a:off x="715461" y="3214694"/>
            <a:ext cx="1316386" cy="461665"/>
          </a:xfrm>
          <a:prstGeom prst="rect">
            <a:avLst/>
          </a:prstGeom>
          <a:noFill/>
        </p:spPr>
        <p:txBody>
          <a:bodyPr wrap="none" rtlCol="0">
            <a:spAutoFit/>
          </a:bodyPr>
          <a:lstStyle/>
          <a:p>
            <a:r>
              <a:rPr kumimoji="1" lang="ja-JP" altLang="en-US" sz="2400" b="1" dirty="0">
                <a:solidFill>
                  <a:srgbClr val="0070C0"/>
                </a:solidFill>
                <a:latin typeface="Meiryo" charset="-128"/>
                <a:ea typeface="Meiryo" charset="-128"/>
                <a:cs typeface="Meiryo" charset="-128"/>
              </a:rPr>
              <a:t>レベル</a:t>
            </a:r>
            <a:r>
              <a:rPr lang="en-US" altLang="ja-JP" sz="2400" b="1" dirty="0">
                <a:solidFill>
                  <a:srgbClr val="0070C0"/>
                </a:solidFill>
                <a:latin typeface="Meiryo" charset="-128"/>
                <a:ea typeface="Meiryo" charset="-128"/>
                <a:cs typeface="Meiryo" charset="-128"/>
              </a:rPr>
              <a:t>2</a:t>
            </a:r>
            <a:endParaRPr kumimoji="1" lang="ja-JP" altLang="en-US" sz="2400" b="1" dirty="0">
              <a:solidFill>
                <a:srgbClr val="0070C0"/>
              </a:solidFill>
              <a:latin typeface="Meiryo" charset="-128"/>
              <a:ea typeface="Meiryo" charset="-128"/>
              <a:cs typeface="Meiryo" charset="-128"/>
            </a:endParaRPr>
          </a:p>
        </p:txBody>
      </p:sp>
      <p:sp>
        <p:nvSpPr>
          <p:cNvPr id="46" name="テキスト ボックス 45"/>
          <p:cNvSpPr txBox="1"/>
          <p:nvPr/>
        </p:nvSpPr>
        <p:spPr>
          <a:xfrm>
            <a:off x="715461" y="4348120"/>
            <a:ext cx="1316386" cy="461665"/>
          </a:xfrm>
          <a:prstGeom prst="rect">
            <a:avLst/>
          </a:prstGeom>
          <a:noFill/>
        </p:spPr>
        <p:txBody>
          <a:bodyPr wrap="none" rtlCol="0">
            <a:spAutoFit/>
          </a:bodyPr>
          <a:lstStyle/>
          <a:p>
            <a:r>
              <a:rPr kumimoji="1" lang="ja-JP" altLang="en-US" sz="2400" b="1" dirty="0">
                <a:solidFill>
                  <a:srgbClr val="00B0F0"/>
                </a:solidFill>
                <a:latin typeface="Meiryo" charset="-128"/>
                <a:ea typeface="Meiryo" charset="-128"/>
                <a:cs typeface="Meiryo" charset="-128"/>
              </a:rPr>
              <a:t>レベル</a:t>
            </a:r>
            <a:r>
              <a:rPr kumimoji="1" lang="en-US" altLang="ja-JP" sz="2400" b="1" dirty="0">
                <a:solidFill>
                  <a:srgbClr val="00B0F0"/>
                </a:solidFill>
                <a:latin typeface="Meiryo" charset="-128"/>
                <a:ea typeface="Meiryo" charset="-128"/>
                <a:cs typeface="Meiryo" charset="-128"/>
              </a:rPr>
              <a:t>1</a:t>
            </a:r>
            <a:endParaRPr kumimoji="1" lang="ja-JP" altLang="en-US" sz="2400" b="1" dirty="0">
              <a:solidFill>
                <a:srgbClr val="00B0F0"/>
              </a:solidFill>
              <a:latin typeface="Meiryo" charset="-128"/>
              <a:ea typeface="Meiryo" charset="-128"/>
              <a:cs typeface="Meiryo" charset="-128"/>
            </a:endParaRPr>
          </a:p>
        </p:txBody>
      </p:sp>
      <p:sp>
        <p:nvSpPr>
          <p:cNvPr id="47" name="テキスト ボックス 46"/>
          <p:cNvSpPr txBox="1"/>
          <p:nvPr/>
        </p:nvSpPr>
        <p:spPr>
          <a:xfrm>
            <a:off x="715461" y="5487615"/>
            <a:ext cx="1316386" cy="461665"/>
          </a:xfrm>
          <a:prstGeom prst="rect">
            <a:avLst/>
          </a:prstGeom>
          <a:noFill/>
        </p:spPr>
        <p:txBody>
          <a:bodyPr wrap="none" rtlCol="0">
            <a:spAutoFit/>
          </a:bodyPr>
          <a:lstStyle/>
          <a:p>
            <a:r>
              <a:rPr kumimoji="1" lang="ja-JP" altLang="en-US" sz="2400" b="1" dirty="0">
                <a:solidFill>
                  <a:schemeClr val="tx1">
                    <a:lumMod val="50000"/>
                    <a:lumOff val="50000"/>
                  </a:schemeClr>
                </a:solidFill>
                <a:latin typeface="Meiryo" charset="-128"/>
                <a:ea typeface="Meiryo" charset="-128"/>
                <a:cs typeface="Meiryo" charset="-128"/>
              </a:rPr>
              <a:t>レベル</a:t>
            </a:r>
            <a:r>
              <a:rPr kumimoji="1" lang="en-US" altLang="ja-JP" sz="2400" b="1" dirty="0">
                <a:solidFill>
                  <a:schemeClr val="tx1">
                    <a:lumMod val="50000"/>
                    <a:lumOff val="50000"/>
                  </a:schemeClr>
                </a:solidFill>
                <a:latin typeface="Meiryo" charset="-128"/>
                <a:ea typeface="Meiryo" charset="-128"/>
                <a:cs typeface="Meiryo" charset="-128"/>
              </a:rPr>
              <a:t>0</a:t>
            </a:r>
            <a:endParaRPr kumimoji="1" lang="ja-JP" altLang="en-US" sz="2400" b="1" dirty="0">
              <a:solidFill>
                <a:schemeClr val="tx1">
                  <a:lumMod val="50000"/>
                  <a:lumOff val="50000"/>
                </a:schemeClr>
              </a:solidFill>
              <a:latin typeface="Meiryo" charset="-128"/>
              <a:ea typeface="Meiryo" charset="-128"/>
              <a:cs typeface="Meiryo" charset="-128"/>
            </a:endParaRPr>
          </a:p>
        </p:txBody>
      </p:sp>
      <p:sp>
        <p:nvSpPr>
          <p:cNvPr id="48" name="テキスト ボックス 47"/>
          <p:cNvSpPr txBox="1"/>
          <p:nvPr/>
        </p:nvSpPr>
        <p:spPr>
          <a:xfrm>
            <a:off x="735778" y="1496969"/>
            <a:ext cx="1723549" cy="400110"/>
          </a:xfrm>
          <a:prstGeom prst="rect">
            <a:avLst/>
          </a:prstGeom>
          <a:noFill/>
        </p:spPr>
        <p:txBody>
          <a:bodyPr wrap="none" rtlCol="0">
            <a:spAutoFit/>
          </a:bodyPr>
          <a:lstStyle/>
          <a:p>
            <a:r>
              <a:rPr kumimoji="1" lang="ja-JP" altLang="en-US" sz="2000" b="1">
                <a:solidFill>
                  <a:schemeClr val="bg1"/>
                </a:solidFill>
                <a:latin typeface="Meiryo" charset="-128"/>
                <a:ea typeface="Meiryo" charset="-128"/>
                <a:cs typeface="Meiryo" charset="-128"/>
              </a:rPr>
              <a:t>完全自動走行</a:t>
            </a:r>
            <a:endParaRPr kumimoji="1" lang="ja-JP" altLang="en-US" sz="2000" b="1" dirty="0">
              <a:solidFill>
                <a:schemeClr val="bg1"/>
              </a:solidFill>
              <a:latin typeface="Meiryo" charset="-128"/>
              <a:ea typeface="Meiryo" charset="-128"/>
              <a:cs typeface="Meiryo" charset="-128"/>
            </a:endParaRPr>
          </a:p>
        </p:txBody>
      </p:sp>
      <p:sp>
        <p:nvSpPr>
          <p:cNvPr id="49" name="テキスト ボックス 48"/>
          <p:cNvSpPr txBox="1"/>
          <p:nvPr/>
        </p:nvSpPr>
        <p:spPr>
          <a:xfrm>
            <a:off x="715461" y="2595790"/>
            <a:ext cx="1467068" cy="400110"/>
          </a:xfrm>
          <a:prstGeom prst="rect">
            <a:avLst/>
          </a:prstGeom>
          <a:noFill/>
        </p:spPr>
        <p:txBody>
          <a:bodyPr wrap="none" rtlCol="0">
            <a:spAutoFit/>
          </a:bodyPr>
          <a:lstStyle/>
          <a:p>
            <a:r>
              <a:rPr lang="ja-JP" altLang="en-US" sz="2000" b="1">
                <a:solidFill>
                  <a:schemeClr val="bg1"/>
                </a:solidFill>
                <a:latin typeface="Meiryo" charset="-128"/>
                <a:ea typeface="Meiryo" charset="-128"/>
                <a:cs typeface="Meiryo" charset="-128"/>
              </a:rPr>
              <a:t>準</a:t>
            </a:r>
            <a:r>
              <a:rPr kumimoji="1" lang="ja-JP" altLang="en-US" sz="2000" b="1">
                <a:solidFill>
                  <a:schemeClr val="bg1"/>
                </a:solidFill>
                <a:latin typeface="Meiryo" charset="-128"/>
                <a:ea typeface="Meiryo" charset="-128"/>
                <a:cs typeface="Meiryo" charset="-128"/>
              </a:rPr>
              <a:t>自動</a:t>
            </a:r>
            <a:r>
              <a:rPr kumimoji="1" lang="ja-JP" altLang="en-US" sz="2000" b="1" dirty="0">
                <a:solidFill>
                  <a:schemeClr val="bg1"/>
                </a:solidFill>
                <a:latin typeface="Meiryo" charset="-128"/>
                <a:ea typeface="Meiryo" charset="-128"/>
                <a:cs typeface="Meiryo" charset="-128"/>
              </a:rPr>
              <a:t>走行</a:t>
            </a:r>
          </a:p>
        </p:txBody>
      </p:sp>
      <p:sp>
        <p:nvSpPr>
          <p:cNvPr id="50" name="テキスト ボックス 49"/>
          <p:cNvSpPr txBox="1"/>
          <p:nvPr/>
        </p:nvSpPr>
        <p:spPr>
          <a:xfrm>
            <a:off x="741116" y="3696038"/>
            <a:ext cx="1467068" cy="400110"/>
          </a:xfrm>
          <a:prstGeom prst="rect">
            <a:avLst/>
          </a:prstGeom>
          <a:noFill/>
        </p:spPr>
        <p:txBody>
          <a:bodyPr wrap="none" rtlCol="0">
            <a:spAutoFit/>
          </a:bodyPr>
          <a:lstStyle/>
          <a:p>
            <a:r>
              <a:rPr lang="ja-JP" altLang="en-US" sz="2000" b="1" dirty="0">
                <a:solidFill>
                  <a:srgbClr val="0070C0"/>
                </a:solidFill>
                <a:latin typeface="Meiryo" charset="-128"/>
                <a:ea typeface="Meiryo" charset="-128"/>
                <a:cs typeface="Meiryo" charset="-128"/>
              </a:rPr>
              <a:t>準</a:t>
            </a:r>
            <a:r>
              <a:rPr kumimoji="1" lang="ja-JP" altLang="en-US" sz="2000" b="1" dirty="0">
                <a:solidFill>
                  <a:srgbClr val="0070C0"/>
                </a:solidFill>
                <a:latin typeface="Meiryo" charset="-128"/>
                <a:ea typeface="Meiryo" charset="-128"/>
                <a:cs typeface="Meiryo" charset="-128"/>
              </a:rPr>
              <a:t>自動走行</a:t>
            </a:r>
          </a:p>
        </p:txBody>
      </p:sp>
      <p:sp>
        <p:nvSpPr>
          <p:cNvPr id="51" name="テキスト ボックス 50"/>
          <p:cNvSpPr txBox="1"/>
          <p:nvPr/>
        </p:nvSpPr>
        <p:spPr>
          <a:xfrm>
            <a:off x="735778" y="4828368"/>
            <a:ext cx="1723549" cy="400110"/>
          </a:xfrm>
          <a:prstGeom prst="rect">
            <a:avLst/>
          </a:prstGeom>
          <a:noFill/>
        </p:spPr>
        <p:txBody>
          <a:bodyPr wrap="none" rtlCol="0">
            <a:spAutoFit/>
          </a:bodyPr>
          <a:lstStyle/>
          <a:p>
            <a:r>
              <a:rPr lang="ja-JP" altLang="en-US" sz="2000" b="1">
                <a:solidFill>
                  <a:srgbClr val="00B0F0"/>
                </a:solidFill>
                <a:latin typeface="Meiryo" charset="-128"/>
                <a:ea typeface="Meiryo" charset="-128"/>
                <a:cs typeface="Meiryo" charset="-128"/>
              </a:rPr>
              <a:t>安全運転支援</a:t>
            </a:r>
            <a:endParaRPr kumimoji="1" lang="ja-JP" altLang="en-US" sz="2000" b="1" dirty="0">
              <a:solidFill>
                <a:srgbClr val="00B0F0"/>
              </a:solidFill>
              <a:latin typeface="Meiryo" charset="-128"/>
              <a:ea typeface="Meiryo" charset="-128"/>
              <a:cs typeface="Meiryo" charset="-128"/>
            </a:endParaRPr>
          </a:p>
        </p:txBody>
      </p:sp>
      <p:sp>
        <p:nvSpPr>
          <p:cNvPr id="52" name="テキスト ボックス 51"/>
          <p:cNvSpPr txBox="1"/>
          <p:nvPr/>
        </p:nvSpPr>
        <p:spPr>
          <a:xfrm>
            <a:off x="735778" y="5968254"/>
            <a:ext cx="1210588" cy="400110"/>
          </a:xfrm>
          <a:prstGeom prst="rect">
            <a:avLst/>
          </a:prstGeom>
          <a:noFill/>
        </p:spPr>
        <p:txBody>
          <a:bodyPr wrap="none" rtlCol="0">
            <a:spAutoFit/>
          </a:bodyPr>
          <a:lstStyle/>
          <a:p>
            <a:r>
              <a:rPr lang="ja-JP" altLang="en-US" sz="2000" b="1">
                <a:solidFill>
                  <a:schemeClr val="tx1">
                    <a:lumMod val="50000"/>
                    <a:lumOff val="50000"/>
                  </a:schemeClr>
                </a:solidFill>
                <a:latin typeface="Meiryo" charset="-128"/>
                <a:ea typeface="Meiryo" charset="-128"/>
                <a:cs typeface="Meiryo" charset="-128"/>
              </a:rPr>
              <a:t>支援なし</a:t>
            </a:r>
            <a:endParaRPr kumimoji="1" lang="ja-JP" altLang="en-US" sz="2000" b="1" dirty="0">
              <a:solidFill>
                <a:schemeClr val="tx1">
                  <a:lumMod val="50000"/>
                  <a:lumOff val="50000"/>
                </a:schemeClr>
              </a:solidFill>
              <a:latin typeface="Meiryo" charset="-128"/>
              <a:ea typeface="Meiryo" charset="-128"/>
              <a:cs typeface="Meiryo" charset="-128"/>
            </a:endParaRPr>
          </a:p>
        </p:txBody>
      </p:sp>
      <p:sp>
        <p:nvSpPr>
          <p:cNvPr id="53" name="正方形/長方形 52"/>
          <p:cNvSpPr/>
          <p:nvPr/>
        </p:nvSpPr>
        <p:spPr>
          <a:xfrm>
            <a:off x="2493754" y="5548657"/>
            <a:ext cx="3371014" cy="584775"/>
          </a:xfrm>
          <a:prstGeom prst="rect">
            <a:avLst/>
          </a:prstGeom>
        </p:spPr>
        <p:txBody>
          <a:bodyPr wrap="square">
            <a:spAutoFit/>
          </a:bodyPr>
          <a:lstStyle/>
          <a:p>
            <a:r>
              <a:rPr lang="ja-JP" altLang="ja-JP" sz="1600" dirty="0">
                <a:solidFill>
                  <a:schemeClr val="tx1">
                    <a:lumMod val="50000"/>
                    <a:lumOff val="50000"/>
                  </a:schemeClr>
                </a:solidFill>
                <a:latin typeface="Meiryo" charset="-128"/>
                <a:ea typeface="Meiryo" charset="-128"/>
                <a:cs typeface="Meiryo" charset="-128"/>
              </a:rPr>
              <a:t>ドライバーが常にすべての操作（加速・操舵・制動）を行う。 </a:t>
            </a:r>
            <a:endParaRPr lang="ja-JP" altLang="en-US" sz="1600" dirty="0">
              <a:solidFill>
                <a:schemeClr val="tx1">
                  <a:lumMod val="50000"/>
                  <a:lumOff val="50000"/>
                </a:schemeClr>
              </a:solidFill>
              <a:latin typeface="Meiryo" charset="-128"/>
              <a:ea typeface="Meiryo" charset="-128"/>
              <a:cs typeface="Meiryo" charset="-128"/>
            </a:endParaRPr>
          </a:p>
        </p:txBody>
      </p:sp>
      <p:sp>
        <p:nvSpPr>
          <p:cNvPr id="54" name="正方形/長方形 53"/>
          <p:cNvSpPr/>
          <p:nvPr/>
        </p:nvSpPr>
        <p:spPr>
          <a:xfrm>
            <a:off x="2493754" y="4452775"/>
            <a:ext cx="3360265" cy="584775"/>
          </a:xfrm>
          <a:prstGeom prst="rect">
            <a:avLst/>
          </a:prstGeom>
        </p:spPr>
        <p:txBody>
          <a:bodyPr wrap="square">
            <a:spAutoFit/>
          </a:bodyPr>
          <a:lstStyle/>
          <a:p>
            <a:r>
              <a:rPr lang="ja-JP" altLang="ja-JP" sz="1600">
                <a:solidFill>
                  <a:srgbClr val="00B0F0"/>
                </a:solidFill>
                <a:latin typeface="Meiryo" charset="-128"/>
                <a:ea typeface="Meiryo" charset="-128"/>
                <a:cs typeface="Meiryo" charset="-128"/>
              </a:rPr>
              <a:t>加速・操舵・制動のいずれかをシステムが行う。 </a:t>
            </a:r>
            <a:endParaRPr lang="ja-JP" altLang="en-US" sz="1600" dirty="0">
              <a:solidFill>
                <a:srgbClr val="00B0F0"/>
              </a:solidFill>
              <a:latin typeface="Meiryo" charset="-128"/>
              <a:ea typeface="Meiryo" charset="-128"/>
              <a:cs typeface="Meiryo" charset="-128"/>
            </a:endParaRPr>
          </a:p>
        </p:txBody>
      </p:sp>
      <p:sp>
        <p:nvSpPr>
          <p:cNvPr id="55" name="正方形/長方形 54"/>
          <p:cNvSpPr/>
          <p:nvPr/>
        </p:nvSpPr>
        <p:spPr>
          <a:xfrm>
            <a:off x="2493660" y="3341629"/>
            <a:ext cx="3360360" cy="584775"/>
          </a:xfrm>
          <a:prstGeom prst="rect">
            <a:avLst/>
          </a:prstGeom>
        </p:spPr>
        <p:txBody>
          <a:bodyPr wrap="square">
            <a:spAutoFit/>
          </a:bodyPr>
          <a:lstStyle/>
          <a:p>
            <a:r>
              <a:rPr lang="ja-JP" altLang="en-US" sz="1600" dirty="0">
                <a:solidFill>
                  <a:srgbClr val="0070C0"/>
                </a:solidFill>
                <a:latin typeface="Meiryo" charset="-128"/>
                <a:ea typeface="Meiryo" charset="-128"/>
                <a:cs typeface="Meiryo" charset="-128"/>
              </a:rPr>
              <a:t>加速・操舵・制動のうち複数の操作をシステムが行う</a:t>
            </a:r>
            <a:r>
              <a:rPr lang="ja-JP" altLang="ja-JP" sz="1600" dirty="0">
                <a:solidFill>
                  <a:srgbClr val="0070C0"/>
                </a:solidFill>
                <a:latin typeface="Meiryo" charset="-128"/>
                <a:ea typeface="Meiryo" charset="-128"/>
                <a:cs typeface="Meiryo" charset="-128"/>
              </a:rPr>
              <a:t>。 </a:t>
            </a:r>
            <a:endParaRPr lang="ja-JP" altLang="en-US" sz="1600" dirty="0">
              <a:solidFill>
                <a:srgbClr val="0070C0"/>
              </a:solidFill>
              <a:latin typeface="Meiryo" charset="-128"/>
              <a:ea typeface="Meiryo" charset="-128"/>
              <a:cs typeface="Meiryo" charset="-128"/>
            </a:endParaRPr>
          </a:p>
        </p:txBody>
      </p:sp>
      <p:sp>
        <p:nvSpPr>
          <p:cNvPr id="56" name="正方形/長方形 55"/>
          <p:cNvSpPr/>
          <p:nvPr/>
        </p:nvSpPr>
        <p:spPr>
          <a:xfrm>
            <a:off x="2493659" y="2118526"/>
            <a:ext cx="3360360" cy="830997"/>
          </a:xfrm>
          <a:prstGeom prst="rect">
            <a:avLst/>
          </a:prstGeom>
        </p:spPr>
        <p:txBody>
          <a:bodyPr wrap="square">
            <a:spAutoFit/>
          </a:bodyPr>
          <a:lstStyle/>
          <a:p>
            <a:r>
              <a:rPr lang="ja-JP" altLang="ja-JP" sz="1600" dirty="0">
                <a:solidFill>
                  <a:schemeClr val="bg1"/>
                </a:solidFill>
                <a:latin typeface="Meiryo" charset="-128"/>
                <a:ea typeface="Meiryo" charset="-128"/>
                <a:cs typeface="Meiryo" charset="-128"/>
              </a:rPr>
              <a:t>加速・操舵・制動を</a:t>
            </a:r>
            <a:r>
              <a:rPr lang="ja-JP" altLang="en-US" sz="1600" dirty="0">
                <a:solidFill>
                  <a:schemeClr val="bg1"/>
                </a:solidFill>
                <a:latin typeface="Meiryo" charset="-128"/>
                <a:ea typeface="Meiryo" charset="-128"/>
                <a:cs typeface="Meiryo" charset="-128"/>
              </a:rPr>
              <a:t>全て</a:t>
            </a:r>
            <a:r>
              <a:rPr lang="ja-JP" altLang="ja-JP" sz="1600" dirty="0">
                <a:solidFill>
                  <a:schemeClr val="bg1"/>
                </a:solidFill>
                <a:latin typeface="Meiryo" charset="-128"/>
                <a:ea typeface="Meiryo" charset="-128"/>
                <a:cs typeface="Meiryo" charset="-128"/>
              </a:rPr>
              <a:t>システムが行うが、システムから要請があればドライバーはこれに応じる</a:t>
            </a:r>
            <a:r>
              <a:rPr lang="ja-JP" altLang="en-US" sz="1600" dirty="0">
                <a:solidFill>
                  <a:schemeClr val="bg1"/>
                </a:solidFill>
                <a:latin typeface="Meiryo" charset="-128"/>
                <a:ea typeface="Meiryo" charset="-128"/>
                <a:cs typeface="Meiryo" charset="-128"/>
              </a:rPr>
              <a:t>。</a:t>
            </a:r>
          </a:p>
        </p:txBody>
      </p:sp>
      <p:sp>
        <p:nvSpPr>
          <p:cNvPr id="57" name="正方形/長方形 56"/>
          <p:cNvSpPr/>
          <p:nvPr/>
        </p:nvSpPr>
        <p:spPr>
          <a:xfrm>
            <a:off x="2493659" y="978174"/>
            <a:ext cx="3360360" cy="907941"/>
          </a:xfrm>
          <a:prstGeom prst="rect">
            <a:avLst/>
          </a:prstGeom>
        </p:spPr>
        <p:txBody>
          <a:bodyPr wrap="square">
            <a:spAutoFit/>
          </a:bodyPr>
          <a:lstStyle/>
          <a:p>
            <a:r>
              <a:rPr lang="ja-JP" altLang="ja-JP" sz="1600" dirty="0">
                <a:solidFill>
                  <a:schemeClr val="bg1"/>
                </a:solidFill>
                <a:latin typeface="Meiryo" charset="-128"/>
                <a:ea typeface="Meiryo" charset="-128"/>
                <a:cs typeface="Meiryo" charset="-128"/>
              </a:rPr>
              <a:t>加速・操舵・制動を全てシステムが行い、ドライバーは関与しない</a:t>
            </a:r>
            <a:r>
              <a:rPr lang="ja-JP" altLang="en-US" sz="1600" dirty="0">
                <a:solidFill>
                  <a:schemeClr val="bg1"/>
                </a:solidFill>
                <a:latin typeface="Meiryo" charset="-128"/>
                <a:ea typeface="Meiryo" charset="-128"/>
                <a:cs typeface="Meiryo" charset="-128"/>
              </a:rPr>
              <a:t>。</a:t>
            </a:r>
            <a:endParaRPr lang="en-US" altLang="ja-JP" sz="1600" dirty="0">
              <a:solidFill>
                <a:schemeClr val="bg1"/>
              </a:solidFill>
              <a:latin typeface="Meiryo" charset="-128"/>
              <a:ea typeface="Meiryo" charset="-128"/>
              <a:cs typeface="Meiryo" charset="-128"/>
            </a:endParaRPr>
          </a:p>
          <a:p>
            <a:endParaRPr lang="en-US" altLang="ja-JP" sz="105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＊レベル</a:t>
            </a:r>
            <a:r>
              <a:rPr lang="en-US" altLang="ja-JP" sz="1050" dirty="0">
                <a:solidFill>
                  <a:schemeClr val="bg1"/>
                </a:solidFill>
                <a:latin typeface="Meiryo" charset="-128"/>
                <a:ea typeface="Meiryo" charset="-128"/>
                <a:cs typeface="Meiryo" charset="-128"/>
              </a:rPr>
              <a:t>4</a:t>
            </a:r>
            <a:r>
              <a:rPr lang="ja-JP" altLang="en-US" sz="1050" dirty="0">
                <a:solidFill>
                  <a:schemeClr val="bg1"/>
                </a:solidFill>
                <a:latin typeface="Meiryo" charset="-128"/>
                <a:ea typeface="Meiryo" charset="-128"/>
                <a:cs typeface="Meiryo" charset="-128"/>
              </a:rPr>
              <a:t>は気象や道路の環境によっては制約がある。</a:t>
            </a:r>
            <a:r>
              <a:rPr lang="ja-JP" altLang="ja-JP" sz="1050" dirty="0">
                <a:solidFill>
                  <a:schemeClr val="bg1"/>
                </a:solidFill>
                <a:latin typeface="Meiryo" charset="-128"/>
                <a:ea typeface="Meiryo" charset="-128"/>
                <a:cs typeface="Meiryo" charset="-128"/>
              </a:rPr>
              <a:t> </a:t>
            </a:r>
            <a:endParaRPr lang="ja-JP" altLang="en-US" sz="1050" dirty="0">
              <a:solidFill>
                <a:schemeClr val="bg1"/>
              </a:solidFill>
              <a:latin typeface="Meiryo" charset="-128"/>
              <a:ea typeface="Meiryo" charset="-128"/>
              <a:cs typeface="Meiryo" charset="-128"/>
            </a:endParaRPr>
          </a:p>
        </p:txBody>
      </p:sp>
      <p:grpSp>
        <p:nvGrpSpPr>
          <p:cNvPr id="58" name="図形グループ 57"/>
          <p:cNvGrpSpPr/>
          <p:nvPr/>
        </p:nvGrpSpPr>
        <p:grpSpPr>
          <a:xfrm>
            <a:off x="7781942" y="2301221"/>
            <a:ext cx="305122" cy="634061"/>
            <a:chOff x="1946324" y="4125162"/>
            <a:chExt cx="969964" cy="2007872"/>
          </a:xfrm>
        </p:grpSpPr>
        <p:sp>
          <p:nvSpPr>
            <p:cNvPr id="59" name="円/楕円 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論理積ゲート 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61" name="図 60"/>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625444" y="1248165"/>
            <a:ext cx="618118" cy="578267"/>
          </a:xfrm>
          <a:prstGeom prst="rect">
            <a:avLst/>
          </a:prstGeom>
          <a:effectLst>
            <a:outerShdw blurRad="50800" dist="38100" dir="2700000" algn="tl" rotWithShape="0">
              <a:prstClr val="black">
                <a:alpha val="40000"/>
              </a:prstClr>
            </a:outerShdw>
          </a:effectLst>
        </p:spPr>
      </p:pic>
      <p:grpSp>
        <p:nvGrpSpPr>
          <p:cNvPr id="62" name="図形グループ 61"/>
          <p:cNvGrpSpPr/>
          <p:nvPr/>
        </p:nvGrpSpPr>
        <p:grpSpPr>
          <a:xfrm>
            <a:off x="7781942" y="3395678"/>
            <a:ext cx="305122" cy="634061"/>
            <a:chOff x="1946324" y="4125162"/>
            <a:chExt cx="969964" cy="2007872"/>
          </a:xfrm>
        </p:grpSpPr>
        <p:sp>
          <p:nvSpPr>
            <p:cNvPr id="63" name="円/楕円 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フローチャート: 論理積ゲート 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5" name="図形グループ 64"/>
          <p:cNvGrpSpPr/>
          <p:nvPr/>
        </p:nvGrpSpPr>
        <p:grpSpPr>
          <a:xfrm>
            <a:off x="7781942" y="4542406"/>
            <a:ext cx="305122" cy="634061"/>
            <a:chOff x="1946324" y="4125162"/>
            <a:chExt cx="969964" cy="2007872"/>
          </a:xfrm>
        </p:grpSpPr>
        <p:sp>
          <p:nvSpPr>
            <p:cNvPr id="66" name="円/楕円 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フローチャート: 論理積ゲート 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8" name="図形グループ 67"/>
          <p:cNvGrpSpPr/>
          <p:nvPr/>
        </p:nvGrpSpPr>
        <p:grpSpPr>
          <a:xfrm>
            <a:off x="7781942" y="5586506"/>
            <a:ext cx="305122" cy="634061"/>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テキスト ボックス 70"/>
          <p:cNvSpPr txBox="1"/>
          <p:nvPr/>
        </p:nvSpPr>
        <p:spPr>
          <a:xfrm>
            <a:off x="7534392" y="962826"/>
            <a:ext cx="800219"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事故責任</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5418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知的望遠鏡</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635418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人工知能は「知的望遠鏡」である</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pic>
        <p:nvPicPr>
          <p:cNvPr id="4" name="図 3"/>
          <p:cNvPicPr>
            <a:picLocks noChangeAspect="1"/>
          </p:cNvPicPr>
          <p:nvPr/>
        </p:nvPicPr>
        <p:blipFill>
          <a:blip r:embed="rId2"/>
          <a:stretch>
            <a:fillRect/>
          </a:stretch>
        </p:blipFill>
        <p:spPr>
          <a:xfrm>
            <a:off x="404511" y="912082"/>
            <a:ext cx="8334977" cy="5209361"/>
          </a:xfrm>
          <a:prstGeom prst="rect">
            <a:avLst/>
          </a:prstGeom>
        </p:spPr>
      </p:pic>
      <p:pic>
        <p:nvPicPr>
          <p:cNvPr id="7" name="図 6"/>
          <p:cNvPicPr>
            <a:picLocks noChangeAspect="1"/>
          </p:cNvPicPr>
          <p:nvPr/>
        </p:nvPicPr>
        <p:blipFill>
          <a:blip r:embed="rId3"/>
          <a:stretch>
            <a:fillRect/>
          </a:stretch>
        </p:blipFill>
        <p:spPr>
          <a:xfrm>
            <a:off x="5334001" y="3516763"/>
            <a:ext cx="4114800" cy="3341237"/>
          </a:xfrm>
          <a:prstGeom prst="rect">
            <a:avLst/>
          </a:prstGeom>
        </p:spPr>
      </p:pic>
      <p:sp>
        <p:nvSpPr>
          <p:cNvPr id="8" name="テキスト ボックス 7"/>
          <p:cNvSpPr txBox="1"/>
          <p:nvPr/>
        </p:nvSpPr>
        <p:spPr>
          <a:xfrm>
            <a:off x="755374" y="5417076"/>
            <a:ext cx="5878532" cy="646331"/>
          </a:xfrm>
          <a:prstGeom prst="rect">
            <a:avLst/>
          </a:prstGeom>
          <a:noFill/>
        </p:spPr>
        <p:txBody>
          <a:bodyPr wrap="none" rtlCol="0">
            <a:spAutoFit/>
          </a:bodyPr>
          <a:lstStyle/>
          <a:p>
            <a:r>
              <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ディープラーニング／</a:t>
            </a: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深層学習</a:t>
            </a:r>
            <a:endParaRPr lang="en-US" altLang="ja-JP"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2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人間が教えなくても森羅万象の中からパターンを見つけ出し世界を分類・整理する</a:t>
            </a:r>
          </a:p>
        </p:txBody>
      </p:sp>
      <p:sp>
        <p:nvSpPr>
          <p:cNvPr id="9" name="テキスト ボックス 8"/>
          <p:cNvSpPr txBox="1"/>
          <p:nvPr/>
        </p:nvSpPr>
        <p:spPr>
          <a:xfrm>
            <a:off x="632459" y="1221118"/>
            <a:ext cx="7879081" cy="830997"/>
          </a:xfrm>
          <a:prstGeom prst="rect">
            <a:avLst/>
          </a:prstGeom>
          <a:noFill/>
        </p:spPr>
        <p:txBody>
          <a:bodyPr wrap="none" rtlCol="0">
            <a:spAutoFit/>
          </a:bodyPr>
          <a:lstStyle/>
          <a:p>
            <a:pPr algn="r"/>
            <a:r>
              <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これまで人間には見えなかったことが見えるようになり</a:t>
            </a:r>
            <a:endParaRPr kumimoji="1" lang="en-US" altLang="ja-JP"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pPr algn="r"/>
            <a:r>
              <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人間の知見を広げ、知性を高めることに役立つ</a:t>
            </a:r>
            <a:endParaRPr lang="ja-JP" altLang="en-US" sz="24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Tree>
    <p:extLst>
      <p:ext uri="{BB962C8B-B14F-4D97-AF65-F5344CB8AC3E}">
        <p14:creationId xmlns:p14="http://schemas.microsoft.com/office/powerpoint/2010/main" val="1870025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知的介助</a:t>
            </a:r>
            <a:endParaRPr lang="en-US" altLang="ja-JP" sz="2400" dirty="0">
              <a:solidFill>
                <a:schemeClr val="bg1"/>
              </a:solidFill>
              <a:latin typeface="Arial Black" panose="020B0A04020102020204" pitchFamily="34" charset="0"/>
              <a:ea typeface="HGP創英角ｺﾞｼｯｸUB" pitchFamily="50" charset="-128"/>
              <a:cs typeface="Arial" pitchFamily="34" charset="0"/>
            </a:endParaRPr>
          </a:p>
          <a:p>
            <a:pPr algn="r"/>
            <a:r>
              <a:rPr lang="ja-JP" altLang="en-US" sz="1400" dirty="0">
                <a:solidFill>
                  <a:schemeClr val="bg1"/>
                </a:solidFill>
                <a:latin typeface="Arial Black" panose="020B0A04020102020204" pitchFamily="34" charset="0"/>
                <a:ea typeface="HGP創英角ｺﾞｼｯｸUB" pitchFamily="50" charset="-128"/>
                <a:cs typeface="Arial" pitchFamily="34" charset="0"/>
              </a:rPr>
              <a:t>人に寄り添う技術</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66147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Amazon Alexa</a:t>
            </a:r>
            <a:endParaRPr kumimoji="1" lang="ja-JP" altLang="en-US" dirty="0"/>
          </a:p>
        </p:txBody>
      </p:sp>
      <p:sp>
        <p:nvSpPr>
          <p:cNvPr id="3" name="スライド番号プレースホルダー 2"/>
          <p:cNvSpPr>
            <a:spLocks noGrp="1"/>
          </p:cNvSpPr>
          <p:nvPr>
            <p:ph type="sldNum" sz="quarter" idx="12"/>
          </p:nvPr>
        </p:nvSpPr>
        <p:spPr>
          <a:xfrm>
            <a:off x="6978692" y="6640200"/>
            <a:ext cx="2133600" cy="217800"/>
          </a:xfrm>
        </p:spPr>
        <p:txBody>
          <a:bodyPr/>
          <a:lstStyle/>
          <a:p>
            <a:fld id="{8FF8CC5D-A65D-5946-99B5-645367A967AD}" type="slidenum">
              <a:rPr kumimoji="1" lang="ja-JP" altLang="en-US" smtClean="0"/>
              <a:t>17</a:t>
            </a:fld>
            <a:endParaRPr kumimoji="1" lang="ja-JP" altLang="en-US" dirty="0"/>
          </a:p>
        </p:txBody>
      </p:sp>
      <p:grpSp>
        <p:nvGrpSpPr>
          <p:cNvPr id="8" name="図形グループ 7"/>
          <p:cNvGrpSpPr/>
          <p:nvPr/>
        </p:nvGrpSpPr>
        <p:grpSpPr>
          <a:xfrm>
            <a:off x="2064289" y="2940501"/>
            <a:ext cx="5107476" cy="2549206"/>
            <a:chOff x="1480380" y="2603151"/>
            <a:chExt cx="5107476" cy="2549206"/>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5798" y="2638922"/>
              <a:ext cx="1994642" cy="2477665"/>
            </a:xfrm>
            <a:prstGeom prst="rect">
              <a:avLst/>
            </a:prstGeom>
          </p:spPr>
        </p:pic>
        <p:pic>
          <p:nvPicPr>
            <p:cNvPr id="5" name="図 4" descr="brain-illustration-1940x900_35269.jpg"/>
            <p:cNvPicPr>
              <a:picLocks noChangeAspect="1"/>
            </p:cNvPicPr>
            <p:nvPr/>
          </p:nvPicPr>
          <p:blipFill>
            <a:blip r:embed="rId4">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1480380" y="2603151"/>
              <a:ext cx="5107476" cy="2549206"/>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5691" y="3252489"/>
              <a:ext cx="3384800" cy="1805227"/>
            </a:xfrm>
            <a:prstGeom prst="rect">
              <a:avLst/>
            </a:prstGeom>
            <a:effectLst>
              <a:outerShdw blurRad="50800" dist="38100" dir="2700000" algn="tl" rotWithShape="0">
                <a:prstClr val="black">
                  <a:alpha val="40000"/>
                </a:prstClr>
              </a:outerShdw>
            </a:effectLst>
          </p:spPr>
        </p:pic>
      </p:grpSp>
      <p:sp>
        <p:nvSpPr>
          <p:cNvPr id="9" name="正方形/長方形 8"/>
          <p:cNvSpPr/>
          <p:nvPr/>
        </p:nvSpPr>
        <p:spPr>
          <a:xfrm>
            <a:off x="327543"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自動車を</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ガレージから出す</a:t>
            </a:r>
          </a:p>
        </p:txBody>
      </p:sp>
      <p:sp>
        <p:nvSpPr>
          <p:cNvPr id="10" name="正方形/長方形 9"/>
          <p:cNvSpPr/>
          <p:nvPr/>
        </p:nvSpPr>
        <p:spPr>
          <a:xfrm>
            <a:off x="2064289"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ピザを注文する</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3813804"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空調の温度を</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調整する</a:t>
            </a:r>
          </a:p>
        </p:txBody>
      </p:sp>
      <p:sp>
        <p:nvSpPr>
          <p:cNvPr id="12" name="正方形/長方形 11"/>
          <p:cNvSpPr/>
          <p:nvPr/>
        </p:nvSpPr>
        <p:spPr>
          <a:xfrm>
            <a:off x="5537781"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配車サービスで</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車を呼ぶ</a:t>
            </a:r>
          </a:p>
        </p:txBody>
      </p:sp>
      <p:sp>
        <p:nvSpPr>
          <p:cNvPr id="13" name="正方形/長方形 12"/>
          <p:cNvSpPr/>
          <p:nvPr/>
        </p:nvSpPr>
        <p:spPr>
          <a:xfrm>
            <a:off x="7274527" y="5965821"/>
            <a:ext cx="1541930" cy="51445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預金残高を</a:t>
            </a:r>
            <a:endParaRPr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確認する</a:t>
            </a:r>
            <a:endParaRPr kumimoji="1" lang="ja-JP" altLang="en-US" sz="1200" dirty="0">
              <a:solidFill>
                <a:srgbClr val="FFFFFF"/>
              </a:solidFill>
              <a:latin typeface="Meiryo" charset="-128"/>
              <a:ea typeface="Meiryo" charset="-128"/>
              <a:cs typeface="Meiryo" charset="-128"/>
            </a:endParaRPr>
          </a:p>
        </p:txBody>
      </p:sp>
      <p:pic>
        <p:nvPicPr>
          <p:cNvPr id="14" name="図 13" descr="design_img_f_1133791_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543" y="-65837"/>
            <a:ext cx="8488914" cy="3460193"/>
          </a:xfrm>
          <a:prstGeom prst="rect">
            <a:avLst/>
          </a:prstGeom>
          <a:ln>
            <a:noFill/>
          </a:ln>
          <a:effectLst>
            <a:outerShdw blurRad="292100" dist="139700" dir="2700000" algn="tl" rotWithShape="0">
              <a:srgbClr val="333333">
                <a:alpha val="65000"/>
              </a:srgbClr>
            </a:outerShdw>
          </a:effectLst>
        </p:spPr>
      </p:pic>
      <p:cxnSp>
        <p:nvCxnSpPr>
          <p:cNvPr id="18" name="カギ線コネクタ 17"/>
          <p:cNvCxnSpPr>
            <a:stCxn id="43" idx="2"/>
            <a:endCxn id="9" idx="0"/>
          </p:cNvCxnSpPr>
          <p:nvPr/>
        </p:nvCxnSpPr>
        <p:spPr>
          <a:xfrm rot="5400000">
            <a:off x="2520366" y="3901418"/>
            <a:ext cx="642545" cy="3486260"/>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0" name="カギ線コネクタ 19"/>
          <p:cNvCxnSpPr>
            <a:stCxn id="43" idx="2"/>
            <a:endCxn id="10" idx="0"/>
          </p:cNvCxnSpPr>
          <p:nvPr/>
        </p:nvCxnSpPr>
        <p:spPr>
          <a:xfrm rot="5400000">
            <a:off x="3388739" y="4769791"/>
            <a:ext cx="642545" cy="1749514"/>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6" name="カギ線コネクタ 25"/>
          <p:cNvCxnSpPr>
            <a:stCxn id="43" idx="2"/>
            <a:endCxn id="13" idx="0"/>
          </p:cNvCxnSpPr>
          <p:nvPr/>
        </p:nvCxnSpPr>
        <p:spPr>
          <a:xfrm rot="16200000" flipH="1">
            <a:off x="5993858" y="3914186"/>
            <a:ext cx="642545" cy="3460724"/>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30" name="カギ線コネクタ 29"/>
          <p:cNvCxnSpPr>
            <a:stCxn id="43" idx="2"/>
            <a:endCxn id="12" idx="0"/>
          </p:cNvCxnSpPr>
          <p:nvPr/>
        </p:nvCxnSpPr>
        <p:spPr>
          <a:xfrm rot="16200000" flipH="1">
            <a:off x="5125485" y="4782559"/>
            <a:ext cx="642545" cy="1723978"/>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36" name="カギ線コネクタ 35"/>
          <p:cNvCxnSpPr>
            <a:stCxn id="43" idx="2"/>
            <a:endCxn id="11" idx="0"/>
          </p:cNvCxnSpPr>
          <p:nvPr/>
        </p:nvCxnSpPr>
        <p:spPr>
          <a:xfrm rot="16200000" flipH="1">
            <a:off x="4263496" y="5644547"/>
            <a:ext cx="642545" cy="1"/>
          </a:xfrm>
          <a:prstGeom prst="bentConnector3">
            <a:avLst>
              <a:gd name="adj1" fmla="val 50000"/>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
        <p:nvSpPr>
          <p:cNvPr id="60" name="正方形/長方形 59"/>
          <p:cNvSpPr/>
          <p:nvPr/>
        </p:nvSpPr>
        <p:spPr>
          <a:xfrm>
            <a:off x="1381721" y="1581883"/>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2319086" y="1571941"/>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3257131" y="1577963"/>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5148163" y="1583922"/>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6085528" y="1581884"/>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7022893" y="1566796"/>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p:cNvSpPr/>
          <p:nvPr/>
        </p:nvSpPr>
        <p:spPr>
          <a:xfrm>
            <a:off x="4210798" y="1585472"/>
            <a:ext cx="735106" cy="44427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8" name="直線コネクタ 67"/>
          <p:cNvCxnSpPr>
            <a:stCxn id="60" idx="2"/>
            <a:endCxn id="17" idx="0"/>
          </p:cNvCxnSpPr>
          <p:nvPr/>
        </p:nvCxnSpPr>
        <p:spPr>
          <a:xfrm>
            <a:off x="1749274" y="2026162"/>
            <a:ext cx="2829077" cy="957292"/>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70" name="直線コネクタ 69"/>
          <p:cNvCxnSpPr>
            <a:stCxn id="61" idx="2"/>
            <a:endCxn id="17" idx="0"/>
          </p:cNvCxnSpPr>
          <p:nvPr/>
        </p:nvCxnSpPr>
        <p:spPr>
          <a:xfrm>
            <a:off x="2686639" y="2016220"/>
            <a:ext cx="1891712" cy="967234"/>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73" name="直線コネクタ 72"/>
          <p:cNvCxnSpPr>
            <a:stCxn id="62" idx="2"/>
            <a:endCxn id="17" idx="0"/>
          </p:cNvCxnSpPr>
          <p:nvPr/>
        </p:nvCxnSpPr>
        <p:spPr>
          <a:xfrm>
            <a:off x="3624684" y="2022242"/>
            <a:ext cx="953667" cy="961212"/>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76" name="直線コネクタ 75"/>
          <p:cNvCxnSpPr>
            <a:stCxn id="66" idx="2"/>
            <a:endCxn id="17" idx="0"/>
          </p:cNvCxnSpPr>
          <p:nvPr/>
        </p:nvCxnSpPr>
        <p:spPr>
          <a:xfrm>
            <a:off x="4578351" y="2029751"/>
            <a:ext cx="0" cy="953703"/>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4394769" y="2983454"/>
            <a:ext cx="367163" cy="342320"/>
          </a:xfrm>
          <a:prstGeom prst="rect">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4401186" y="4980956"/>
            <a:ext cx="367163" cy="342320"/>
          </a:xfrm>
          <a:prstGeom prst="rect">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4" name="直線コネクタ 43"/>
          <p:cNvCxnSpPr>
            <a:stCxn id="63" idx="2"/>
            <a:endCxn id="17" idx="0"/>
          </p:cNvCxnSpPr>
          <p:nvPr/>
        </p:nvCxnSpPr>
        <p:spPr>
          <a:xfrm flipH="1">
            <a:off x="4578351" y="2028201"/>
            <a:ext cx="937365" cy="955253"/>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47" name="直線コネクタ 46"/>
          <p:cNvCxnSpPr>
            <a:stCxn id="64" idx="2"/>
            <a:endCxn id="17" idx="0"/>
          </p:cNvCxnSpPr>
          <p:nvPr/>
        </p:nvCxnSpPr>
        <p:spPr>
          <a:xfrm flipH="1">
            <a:off x="4578351" y="2026163"/>
            <a:ext cx="1874730" cy="957291"/>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50" name="直線コネクタ 49"/>
          <p:cNvCxnSpPr>
            <a:stCxn id="65" idx="2"/>
            <a:endCxn id="17" idx="0"/>
          </p:cNvCxnSpPr>
          <p:nvPr/>
        </p:nvCxnSpPr>
        <p:spPr>
          <a:xfrm flipH="1">
            <a:off x="4578351" y="2011075"/>
            <a:ext cx="2812095" cy="972379"/>
          </a:xfrm>
          <a:prstGeom prst="line">
            <a:avLst/>
          </a:prstGeom>
          <a:ln>
            <a:solidFill>
              <a:schemeClr val="accent5">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15" name="図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5163" y="2731506"/>
            <a:ext cx="1553583" cy="346449"/>
          </a:xfrm>
          <a:prstGeom prst="rect">
            <a:avLst/>
          </a:prstGeom>
        </p:spPr>
      </p:pic>
      <p:sp>
        <p:nvSpPr>
          <p:cNvPr id="48" name="テキスト ボックス 47"/>
          <p:cNvSpPr txBox="1"/>
          <p:nvPr/>
        </p:nvSpPr>
        <p:spPr>
          <a:xfrm>
            <a:off x="3325505" y="1083352"/>
            <a:ext cx="2492990" cy="400110"/>
          </a:xfrm>
          <a:prstGeom prst="rect">
            <a:avLst/>
          </a:prstGeom>
          <a:noFill/>
        </p:spPr>
        <p:txBody>
          <a:bodyPr wrap="none" rtlCol="0">
            <a:spAutoFit/>
          </a:bodyPr>
          <a:lstStyle/>
          <a:p>
            <a:pPr algn="ctr"/>
            <a:r>
              <a:rPr kumimoji="1" lang="ja-JP" altLang="en-US" sz="2000" b="1">
                <a:solidFill>
                  <a:schemeClr val="bg1"/>
                </a:solidFill>
                <a:latin typeface="Meiryo" charset="-128"/>
                <a:ea typeface="Meiryo" charset="-128"/>
                <a:cs typeface="Meiryo" charset="-128"/>
              </a:rPr>
              <a:t>クラウド・サービス</a:t>
            </a:r>
          </a:p>
        </p:txBody>
      </p:sp>
      <p:sp>
        <p:nvSpPr>
          <p:cNvPr id="49" name="ホームベース 48"/>
          <p:cNvSpPr/>
          <p:nvPr/>
        </p:nvSpPr>
        <p:spPr>
          <a:xfrm>
            <a:off x="331315" y="3223345"/>
            <a:ext cx="2642428" cy="715207"/>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rgbClr val="FFFFFF"/>
                </a:solidFill>
                <a:latin typeface="Meiryo" charset="-128"/>
                <a:ea typeface="Meiryo" charset="-128"/>
                <a:cs typeface="Meiryo" charset="-128"/>
              </a:rPr>
              <a:t>サービス提供者を巻き込む</a:t>
            </a:r>
            <a:endParaRPr kumimoji="1" lang="en-US" altLang="ja-JP" sz="1200" b="1" dirty="0">
              <a:solidFill>
                <a:srgbClr val="FFFFFF"/>
              </a:solidFill>
              <a:latin typeface="Meiryo" charset="-128"/>
              <a:ea typeface="Meiryo" charset="-128"/>
              <a:cs typeface="Meiryo" charset="-128"/>
            </a:endParaRPr>
          </a:p>
          <a:p>
            <a:pPr algn="ctr"/>
            <a:r>
              <a:rPr kumimoji="1" lang="en-US" altLang="ja-JP" sz="2000" dirty="0">
                <a:solidFill>
                  <a:srgbClr val="FFFFFF"/>
                </a:solidFill>
                <a:latin typeface="Meiryo" charset="-128"/>
                <a:ea typeface="Meiryo" charset="-128"/>
                <a:cs typeface="Meiryo" charset="-128"/>
              </a:rPr>
              <a:t>“</a:t>
            </a:r>
            <a:r>
              <a:rPr kumimoji="1" lang="en-US" altLang="ja-JP" sz="2000" dirty="0" err="1">
                <a:solidFill>
                  <a:srgbClr val="FFFFFF"/>
                </a:solidFill>
                <a:latin typeface="Meiryo" charset="-128"/>
                <a:ea typeface="Meiryo" charset="-128"/>
                <a:cs typeface="Meiryo" charset="-128"/>
              </a:rPr>
              <a:t>Skill”SDK</a:t>
            </a:r>
            <a:r>
              <a:rPr kumimoji="1" lang="ja-JP" altLang="en-US" sz="2000" dirty="0">
                <a:solidFill>
                  <a:srgbClr val="FFFFFF"/>
                </a:solidFill>
                <a:latin typeface="Meiryo" charset="-128"/>
                <a:ea typeface="Meiryo" charset="-128"/>
                <a:cs typeface="Meiryo" charset="-128"/>
              </a:rPr>
              <a:t>を提供</a:t>
            </a:r>
            <a:endParaRPr kumimoji="1" lang="en-US" altLang="ja-JP" sz="2000" dirty="0">
              <a:solidFill>
                <a:srgbClr val="FFFFFF"/>
              </a:solidFill>
              <a:latin typeface="Meiryo" charset="-128"/>
              <a:ea typeface="Meiryo" charset="-128"/>
              <a:cs typeface="Meiryo" charset="-128"/>
            </a:endParaRPr>
          </a:p>
        </p:txBody>
      </p:sp>
      <p:sp>
        <p:nvSpPr>
          <p:cNvPr id="67" name="ホームベース 66"/>
          <p:cNvSpPr/>
          <p:nvPr/>
        </p:nvSpPr>
        <p:spPr>
          <a:xfrm>
            <a:off x="331315" y="4150898"/>
            <a:ext cx="2642428" cy="715207"/>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rgbClr val="FFFFFF"/>
                </a:solidFill>
                <a:latin typeface="Meiryo" charset="-128"/>
                <a:ea typeface="Meiryo" charset="-128"/>
                <a:cs typeface="Meiryo" charset="-128"/>
              </a:rPr>
              <a:t>サービス利用者の抵抗を無くす</a:t>
            </a:r>
            <a:endParaRPr kumimoji="1" lang="en-US" altLang="ja-JP" sz="1200" b="1"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自然な音声対話</a:t>
            </a:r>
          </a:p>
        </p:txBody>
      </p:sp>
      <p:sp>
        <p:nvSpPr>
          <p:cNvPr id="69" name="ホームベース 68"/>
          <p:cNvSpPr/>
          <p:nvPr/>
        </p:nvSpPr>
        <p:spPr>
          <a:xfrm flipH="1">
            <a:off x="6170257" y="3585952"/>
            <a:ext cx="2646200" cy="928877"/>
          </a:xfrm>
          <a:prstGeom prst="homePlate">
            <a:avLst>
              <a:gd name="adj" fmla="val 3406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生活サービス</a:t>
            </a:r>
            <a:r>
              <a:rPr kumimoji="1" lang="en-US" altLang="ja-JP" sz="2000" b="1" dirty="0">
                <a:solidFill>
                  <a:srgbClr val="FFFFFF"/>
                </a:solidFill>
                <a:latin typeface="Meiryo" charset="-128"/>
                <a:ea typeface="Meiryo" charset="-128"/>
                <a:cs typeface="Meiryo" charset="-128"/>
              </a:rPr>
              <a:t>OS</a:t>
            </a:r>
          </a:p>
          <a:p>
            <a:pPr algn="ctr"/>
            <a:r>
              <a:rPr lang="ja-JP" altLang="en-US" sz="2000" dirty="0">
                <a:solidFill>
                  <a:srgbClr val="FFFFFF"/>
                </a:solidFill>
                <a:latin typeface="Meiryo" charset="-128"/>
                <a:ea typeface="Meiryo" charset="-128"/>
                <a:cs typeface="Meiryo" charset="-128"/>
              </a:rPr>
              <a:t>覇権を握る戦略</a:t>
            </a:r>
            <a:endParaRPr kumimoji="1" lang="en-US" altLang="ja-JP"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2853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36691BE2-E375-8046-9936-9BD31D50D5ED}"/>
              </a:ext>
            </a:extLst>
          </p:cNvPr>
          <p:cNvGrpSpPr/>
          <p:nvPr/>
        </p:nvGrpSpPr>
        <p:grpSpPr>
          <a:xfrm>
            <a:off x="777415" y="1921197"/>
            <a:ext cx="8172908" cy="4645255"/>
            <a:chOff x="777415" y="1921197"/>
            <a:chExt cx="8172908" cy="4645255"/>
          </a:xfrm>
        </p:grpSpPr>
        <p:sp>
          <p:nvSpPr>
            <p:cNvPr id="38" name="角丸四角形 37">
              <a:extLst>
                <a:ext uri="{FF2B5EF4-FFF2-40B4-BE49-F238E27FC236}">
                  <a16:creationId xmlns:a16="http://schemas.microsoft.com/office/drawing/2014/main" id="{D3D61F3E-5D6D-1D4F-B5C1-C684779516B1}"/>
                </a:ext>
              </a:extLst>
            </p:cNvPr>
            <p:cNvSpPr/>
            <p:nvPr/>
          </p:nvSpPr>
          <p:spPr>
            <a:xfrm>
              <a:off x="777415" y="1921197"/>
              <a:ext cx="8172908" cy="4645255"/>
            </a:xfrm>
            <a:prstGeom prst="roundRect">
              <a:avLst>
                <a:gd name="adj" fmla="val 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テキスト ボックス 61">
              <a:extLst>
                <a:ext uri="{FF2B5EF4-FFF2-40B4-BE49-F238E27FC236}">
                  <a16:creationId xmlns:a16="http://schemas.microsoft.com/office/drawing/2014/main" id="{C27224CC-AA64-8849-A3EE-206110F7FFE5}"/>
                </a:ext>
              </a:extLst>
            </p:cNvPr>
            <p:cNvSpPr txBox="1"/>
            <p:nvPr/>
          </p:nvSpPr>
          <p:spPr>
            <a:xfrm>
              <a:off x="2076135" y="5468963"/>
              <a:ext cx="5448928" cy="830997"/>
            </a:xfrm>
            <a:prstGeom prst="rect">
              <a:avLst/>
            </a:prstGeom>
            <a:noFill/>
          </p:spPr>
          <p:txBody>
            <a:bodyPr wrap="none" rtlCol="0">
              <a:spAutoFit/>
            </a:bodyPr>
            <a:lstStyle/>
            <a:p>
              <a:pPr algn="ctr"/>
              <a:r>
                <a:rPr kumimoji="1" lang="ja-JP" altLang="en-US" sz="3200" b="1" dirty="0">
                  <a:solidFill>
                    <a:schemeClr val="bg1"/>
                  </a:solidFill>
                </a:rPr>
                <a:t>ビッグデータ </a:t>
              </a:r>
              <a:r>
                <a:rPr kumimoji="1" lang="en-US" altLang="ja-JP" sz="3200" b="1" dirty="0">
                  <a:solidFill>
                    <a:schemeClr val="bg1"/>
                  </a:solidFill>
                </a:rPr>
                <a:t>× AI</a:t>
              </a:r>
              <a:r>
                <a:rPr kumimoji="1" lang="ja-JP" altLang="en-US" sz="3200" b="1" dirty="0">
                  <a:solidFill>
                    <a:schemeClr val="bg1"/>
                  </a:solidFill>
                </a:rPr>
                <a:t>（機械学習）</a:t>
              </a:r>
              <a:r>
                <a:rPr kumimoji="1" lang="en-US" altLang="ja-JP" sz="3200" b="1" dirty="0">
                  <a:solidFill>
                    <a:schemeClr val="bg1"/>
                  </a:solidFill>
                </a:rPr>
                <a:t> </a:t>
              </a:r>
            </a:p>
            <a:p>
              <a:pPr algn="ctr"/>
              <a:r>
                <a:rPr kumimoji="1" lang="ja-JP" altLang="en-US" sz="1600" dirty="0">
                  <a:solidFill>
                    <a:schemeClr val="bg1"/>
                  </a:solidFill>
                </a:rPr>
                <a:t>経営戦略･製品／</a:t>
              </a:r>
              <a:r>
                <a:rPr lang="ja-JP" altLang="en-US" sz="1600" dirty="0">
                  <a:solidFill>
                    <a:schemeClr val="bg1"/>
                  </a:solidFill>
                </a:rPr>
                <a:t>サービス戦略 </a:t>
              </a:r>
              <a:r>
                <a:rPr lang="en-US" altLang="ja-JP" sz="1600" dirty="0">
                  <a:solidFill>
                    <a:schemeClr val="bg1"/>
                  </a:solidFill>
                </a:rPr>
                <a:t>&amp; </a:t>
              </a:r>
              <a:r>
                <a:rPr kumimoji="1" lang="en-US" altLang="ja-JP" sz="1600" dirty="0">
                  <a:solidFill>
                    <a:schemeClr val="bg1"/>
                  </a:solidFill>
                </a:rPr>
                <a:t>0.1 to One </a:t>
              </a:r>
              <a:r>
                <a:rPr kumimoji="1" lang="ja-JP" altLang="en-US" sz="1600" dirty="0">
                  <a:solidFill>
                    <a:schemeClr val="bg1"/>
                  </a:solidFill>
                </a:rPr>
                <a:t>マーケティング</a:t>
              </a:r>
            </a:p>
          </p:txBody>
        </p:sp>
        <p:sp>
          <p:nvSpPr>
            <p:cNvPr id="40" name="テキスト ボックス 39">
              <a:extLst>
                <a:ext uri="{FF2B5EF4-FFF2-40B4-BE49-F238E27FC236}">
                  <a16:creationId xmlns:a16="http://schemas.microsoft.com/office/drawing/2014/main" id="{C5F33484-A8AE-5944-A2E3-4E41D79A7A5C}"/>
                </a:ext>
              </a:extLst>
            </p:cNvPr>
            <p:cNvSpPr txBox="1"/>
            <p:nvPr/>
          </p:nvSpPr>
          <p:spPr>
            <a:xfrm>
              <a:off x="3416345" y="6275803"/>
              <a:ext cx="2308517" cy="276999"/>
            </a:xfrm>
            <a:prstGeom prst="rect">
              <a:avLst/>
            </a:prstGeom>
            <a:noFill/>
          </p:spPr>
          <p:txBody>
            <a:bodyPr wrap="none" rtlCol="0">
              <a:spAutoFit/>
            </a:bodyPr>
            <a:lstStyle/>
            <a:p>
              <a:pPr algn="ctr"/>
              <a:r>
                <a:rPr kumimoji="1" lang="en-US" altLang="ja-JP" sz="1200" b="1" dirty="0">
                  <a:solidFill>
                    <a:schemeClr val="bg1"/>
                  </a:solidFill>
                </a:rPr>
                <a:t>CPS / Cyber Physical System </a:t>
              </a:r>
              <a:r>
                <a:rPr lang="en-US" altLang="ja-JP" sz="1200" b="1" dirty="0">
                  <a:solidFill>
                    <a:schemeClr val="bg1"/>
                  </a:solidFill>
                </a:rPr>
                <a:t>=</a:t>
              </a:r>
              <a:r>
                <a:rPr kumimoji="1" lang="ja-JP" altLang="en-US" sz="1200" b="1" dirty="0">
                  <a:solidFill>
                    <a:schemeClr val="bg1"/>
                  </a:solidFill>
                </a:rPr>
                <a:t> </a:t>
              </a:r>
              <a:r>
                <a:rPr kumimoji="1" lang="en-US" altLang="ja-JP" sz="1200" b="1" dirty="0" err="1">
                  <a:solidFill>
                    <a:schemeClr val="bg1"/>
                  </a:solidFill>
                </a:rPr>
                <a:t>IoT</a:t>
              </a:r>
              <a:endParaRPr kumimoji="1" lang="ja-JP" altLang="en-US" sz="1200" dirty="0">
                <a:solidFill>
                  <a:schemeClr val="bg1"/>
                </a:solidFill>
              </a:endParaRPr>
            </a:p>
          </p:txBody>
        </p:sp>
      </p:grpSp>
      <p:sp>
        <p:nvSpPr>
          <p:cNvPr id="37" name="角丸四角形 36">
            <a:extLst>
              <a:ext uri="{FF2B5EF4-FFF2-40B4-BE49-F238E27FC236}">
                <a16:creationId xmlns:a16="http://schemas.microsoft.com/office/drawing/2014/main" id="{B81C189D-EBCA-6240-ACAE-668464BE26F9}"/>
              </a:ext>
            </a:extLst>
          </p:cNvPr>
          <p:cNvSpPr/>
          <p:nvPr/>
        </p:nvSpPr>
        <p:spPr>
          <a:xfrm>
            <a:off x="182112" y="845145"/>
            <a:ext cx="8172908" cy="4576219"/>
          </a:xfrm>
          <a:prstGeom prst="roundRect">
            <a:avLst>
              <a:gd name="adj" fmla="val 0"/>
            </a:avLst>
          </a:prstGeom>
          <a:solidFill>
            <a:srgbClr val="FFFF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017FEA2-0E8A-6747-859E-6FB15D064FB0}"/>
              </a:ext>
            </a:extLst>
          </p:cNvPr>
          <p:cNvSpPr>
            <a:spLocks noGrp="1"/>
          </p:cNvSpPr>
          <p:nvPr>
            <p:ph type="title"/>
          </p:nvPr>
        </p:nvSpPr>
        <p:spPr/>
        <p:txBody>
          <a:bodyPr/>
          <a:lstStyle/>
          <a:p>
            <a:r>
              <a:rPr lang="ja-JP" altLang="en-US" dirty="0"/>
              <a:t>知的介助： </a:t>
            </a:r>
            <a:r>
              <a:rPr kumimoji="1" lang="en-US" altLang="ja-JP" dirty="0"/>
              <a:t>amazon</a:t>
            </a:r>
            <a:r>
              <a:rPr kumimoji="1" lang="ja-JP" altLang="en-US" dirty="0"/>
              <a:t>の戦略</a:t>
            </a:r>
          </a:p>
        </p:txBody>
      </p:sp>
      <p:sp>
        <p:nvSpPr>
          <p:cNvPr id="3" name="スライド番号プレースホルダー 2">
            <a:extLst>
              <a:ext uri="{FF2B5EF4-FFF2-40B4-BE49-F238E27FC236}">
                <a16:creationId xmlns:a16="http://schemas.microsoft.com/office/drawing/2014/main" id="{382FB0B8-EAC8-6B42-838A-103C23A44938}"/>
              </a:ext>
            </a:extLst>
          </p:cNvPr>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grpSp>
        <p:nvGrpSpPr>
          <p:cNvPr id="8" name="図形グループ 3">
            <a:extLst>
              <a:ext uri="{FF2B5EF4-FFF2-40B4-BE49-F238E27FC236}">
                <a16:creationId xmlns:a16="http://schemas.microsoft.com/office/drawing/2014/main" id="{D43C8BB1-7DA1-F04F-8C34-2A477D24BA9C}"/>
              </a:ext>
            </a:extLst>
          </p:cNvPr>
          <p:cNvGrpSpPr/>
          <p:nvPr/>
        </p:nvGrpSpPr>
        <p:grpSpPr>
          <a:xfrm>
            <a:off x="3963794" y="2481442"/>
            <a:ext cx="606811" cy="1249455"/>
            <a:chOff x="1946324" y="4125162"/>
            <a:chExt cx="969964" cy="2007872"/>
          </a:xfrm>
        </p:grpSpPr>
        <p:sp>
          <p:nvSpPr>
            <p:cNvPr id="9" name="円/楕円 8">
              <a:extLst>
                <a:ext uri="{FF2B5EF4-FFF2-40B4-BE49-F238E27FC236}">
                  <a16:creationId xmlns:a16="http://schemas.microsoft.com/office/drawing/2014/main" id="{F184B500-5A65-324C-B3D5-40D74E7097C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a:extLst>
                <a:ext uri="{FF2B5EF4-FFF2-40B4-BE49-F238E27FC236}">
                  <a16:creationId xmlns:a16="http://schemas.microsoft.com/office/drawing/2014/main" id="{63BE74CC-B7E3-6F4C-B2E9-E195D16EFE0E}"/>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正方形/長方形 27">
            <a:extLst>
              <a:ext uri="{FF2B5EF4-FFF2-40B4-BE49-F238E27FC236}">
                <a16:creationId xmlns:a16="http://schemas.microsoft.com/office/drawing/2014/main" id="{D6D15B45-78B6-DF46-8BFE-1E4589B776A0}"/>
              </a:ext>
            </a:extLst>
          </p:cNvPr>
          <p:cNvSpPr/>
          <p:nvPr/>
        </p:nvSpPr>
        <p:spPr>
          <a:xfrm>
            <a:off x="2635983" y="3852657"/>
            <a:ext cx="3262432" cy="338554"/>
          </a:xfrm>
          <a:prstGeom prst="rect">
            <a:avLst/>
          </a:prstGeom>
        </p:spPr>
        <p:txBody>
          <a:bodyPr wrap="none">
            <a:spAutoFit/>
          </a:bodyPr>
          <a:lstStyle/>
          <a:p>
            <a:pPr algn="ctr"/>
            <a:r>
              <a:rPr lang="ja-JP" altLang="en-US" sz="1600" b="1" dirty="0">
                <a:solidFill>
                  <a:schemeClr val="tx1">
                    <a:lumMod val="50000"/>
                    <a:lumOff val="50000"/>
                  </a:schemeClr>
                </a:solidFill>
                <a:latin typeface="Meiryo" panose="020B0604030504040204" pitchFamily="34" charset="-128"/>
                <a:ea typeface="Meiryo" panose="020B0604030504040204" pitchFamily="34" charset="-128"/>
              </a:rPr>
              <a:t>「地球上で最も顧客中心の会社」</a:t>
            </a:r>
          </a:p>
        </p:txBody>
      </p:sp>
      <p:sp>
        <p:nvSpPr>
          <p:cNvPr id="29" name="テキスト ボックス 28">
            <a:extLst>
              <a:ext uri="{FF2B5EF4-FFF2-40B4-BE49-F238E27FC236}">
                <a16:creationId xmlns:a16="http://schemas.microsoft.com/office/drawing/2014/main" id="{D9CEAA68-2C9C-F64D-8864-09B7E54A9E6F}"/>
              </a:ext>
            </a:extLst>
          </p:cNvPr>
          <p:cNvSpPr txBox="1"/>
          <p:nvPr/>
        </p:nvSpPr>
        <p:spPr>
          <a:xfrm>
            <a:off x="3250736" y="5025737"/>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購買志向・生活習慣・経済状況</a:t>
            </a:r>
          </a:p>
        </p:txBody>
      </p:sp>
      <p:sp>
        <p:nvSpPr>
          <p:cNvPr id="30" name="テキスト ボックス 29">
            <a:extLst>
              <a:ext uri="{FF2B5EF4-FFF2-40B4-BE49-F238E27FC236}">
                <a16:creationId xmlns:a16="http://schemas.microsoft.com/office/drawing/2014/main" id="{26500FD3-F971-3945-9631-97E729B47144}"/>
              </a:ext>
            </a:extLst>
          </p:cNvPr>
          <p:cNvSpPr txBox="1"/>
          <p:nvPr/>
        </p:nvSpPr>
        <p:spPr>
          <a:xfrm>
            <a:off x="5419328" y="5023790"/>
            <a:ext cx="1665841"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音声・生活音・趣味嗜好</a:t>
            </a:r>
          </a:p>
        </p:txBody>
      </p:sp>
      <p:sp>
        <p:nvSpPr>
          <p:cNvPr id="31" name="テキスト ボックス 30">
            <a:extLst>
              <a:ext uri="{FF2B5EF4-FFF2-40B4-BE49-F238E27FC236}">
                <a16:creationId xmlns:a16="http://schemas.microsoft.com/office/drawing/2014/main" id="{C30654BE-DB99-704B-95BB-1D3A122DEE40}"/>
              </a:ext>
            </a:extLst>
          </p:cNvPr>
          <p:cNvSpPr txBox="1"/>
          <p:nvPr/>
        </p:nvSpPr>
        <p:spPr>
          <a:xfrm>
            <a:off x="6091015" y="3543945"/>
            <a:ext cx="1396536"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音楽志向・趣味嗜好</a:t>
            </a:r>
          </a:p>
        </p:txBody>
      </p:sp>
      <p:sp>
        <p:nvSpPr>
          <p:cNvPr id="32" name="テキスト ボックス 31">
            <a:extLst>
              <a:ext uri="{FF2B5EF4-FFF2-40B4-BE49-F238E27FC236}">
                <a16:creationId xmlns:a16="http://schemas.microsoft.com/office/drawing/2014/main" id="{6F1443EB-D8C5-C24B-BE5B-42807A90F586}"/>
              </a:ext>
            </a:extLst>
          </p:cNvPr>
          <p:cNvSpPr txBox="1"/>
          <p:nvPr/>
        </p:nvSpPr>
        <p:spPr>
          <a:xfrm>
            <a:off x="418234" y="3543945"/>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思想信条・趣味嗜好・主義主張</a:t>
            </a:r>
          </a:p>
        </p:txBody>
      </p:sp>
      <p:sp>
        <p:nvSpPr>
          <p:cNvPr id="33" name="テキスト ボックス 32">
            <a:extLst>
              <a:ext uri="{FF2B5EF4-FFF2-40B4-BE49-F238E27FC236}">
                <a16:creationId xmlns:a16="http://schemas.microsoft.com/office/drawing/2014/main" id="{167A8627-9144-E44A-A217-055B4CA0FCCB}"/>
              </a:ext>
            </a:extLst>
          </p:cNvPr>
          <p:cNvSpPr txBox="1"/>
          <p:nvPr/>
        </p:nvSpPr>
        <p:spPr>
          <a:xfrm>
            <a:off x="1647192" y="2651491"/>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購買志向・生活レベル・生活圏</a:t>
            </a:r>
          </a:p>
        </p:txBody>
      </p:sp>
      <p:sp>
        <p:nvSpPr>
          <p:cNvPr id="34" name="テキスト ボックス 33">
            <a:extLst>
              <a:ext uri="{FF2B5EF4-FFF2-40B4-BE49-F238E27FC236}">
                <a16:creationId xmlns:a16="http://schemas.microsoft.com/office/drawing/2014/main" id="{3DAD1E86-39B6-BC48-A29A-36BDF2BB993C}"/>
              </a:ext>
            </a:extLst>
          </p:cNvPr>
          <p:cNvSpPr txBox="1"/>
          <p:nvPr/>
        </p:nvSpPr>
        <p:spPr>
          <a:xfrm>
            <a:off x="4860748" y="2651491"/>
            <a:ext cx="2069797" cy="253916"/>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購買志向・生活レベル・生活圏</a:t>
            </a:r>
          </a:p>
        </p:txBody>
      </p:sp>
      <p:sp>
        <p:nvSpPr>
          <p:cNvPr id="35" name="テキスト ボックス 34">
            <a:extLst>
              <a:ext uri="{FF2B5EF4-FFF2-40B4-BE49-F238E27FC236}">
                <a16:creationId xmlns:a16="http://schemas.microsoft.com/office/drawing/2014/main" id="{290555F1-3FD9-8143-85CE-5DD2A9A171FF}"/>
              </a:ext>
            </a:extLst>
          </p:cNvPr>
          <p:cNvSpPr txBox="1"/>
          <p:nvPr/>
        </p:nvSpPr>
        <p:spPr>
          <a:xfrm>
            <a:off x="1602904" y="5037635"/>
            <a:ext cx="1396536" cy="253916"/>
          </a:xfrm>
          <a:prstGeom prst="rect">
            <a:avLst/>
          </a:prstGeom>
          <a:noFill/>
        </p:spPr>
        <p:txBody>
          <a:bodyPr wrap="none" rtlCol="0">
            <a:spAutoFit/>
          </a:bodyPr>
          <a:lstStyle/>
          <a:p>
            <a:pPr algn="ctr"/>
            <a:r>
              <a:rPr lang="ja-JP" altLang="en-US" sz="1050" dirty="0">
                <a:solidFill>
                  <a:schemeClr val="tx1">
                    <a:lumMod val="50000"/>
                    <a:lumOff val="50000"/>
                  </a:schemeClr>
                </a:solidFill>
                <a:latin typeface="Meiryo" panose="020B0604030504040204" pitchFamily="34" charset="-128"/>
                <a:ea typeface="Meiryo" panose="020B0604030504040204" pitchFamily="34" charset="-128"/>
              </a:rPr>
              <a:t>興味関心</a:t>
            </a: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・趣味嗜好</a:t>
            </a:r>
          </a:p>
        </p:txBody>
      </p:sp>
      <p:sp>
        <p:nvSpPr>
          <p:cNvPr id="36" name="テキスト ボックス 35">
            <a:extLst>
              <a:ext uri="{FF2B5EF4-FFF2-40B4-BE49-F238E27FC236}">
                <a16:creationId xmlns:a16="http://schemas.microsoft.com/office/drawing/2014/main" id="{41ADB0E6-6C76-FB49-8797-FE55DD679570}"/>
              </a:ext>
            </a:extLst>
          </p:cNvPr>
          <p:cNvSpPr txBox="1"/>
          <p:nvPr/>
        </p:nvSpPr>
        <p:spPr>
          <a:xfrm>
            <a:off x="3561419" y="2042403"/>
            <a:ext cx="1463862" cy="415498"/>
          </a:xfrm>
          <a:prstGeom prst="rect">
            <a:avLst/>
          </a:prstGeom>
          <a:noFill/>
        </p:spPr>
        <p:txBody>
          <a:bodyPr wrap="none" rtlCol="0">
            <a:spAutoFit/>
          </a:bodyPr>
          <a:lstStyle/>
          <a:p>
            <a:pPr algn="ctr"/>
            <a:r>
              <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rPr>
              <a:t>生活レベル･経済状態</a:t>
            </a:r>
            <a:endParaRPr kumimoji="1" lang="en-US" altLang="ja-JP" sz="1050" dirty="0">
              <a:solidFill>
                <a:schemeClr val="tx1">
                  <a:lumMod val="50000"/>
                  <a:lumOff val="50000"/>
                </a:schemeClr>
              </a:solidFill>
              <a:latin typeface="Meiryo" panose="020B0604030504040204" pitchFamily="34" charset="-128"/>
              <a:ea typeface="Meiryo" panose="020B0604030504040204" pitchFamily="34" charset="-128"/>
            </a:endParaRPr>
          </a:p>
          <a:p>
            <a:pPr algn="ctr"/>
            <a:r>
              <a:rPr lang="ja-JP" altLang="en-US" sz="1050" dirty="0">
                <a:solidFill>
                  <a:schemeClr val="tx1">
                    <a:lumMod val="50000"/>
                    <a:lumOff val="50000"/>
                  </a:schemeClr>
                </a:solidFill>
                <a:latin typeface="Meiryo" panose="020B0604030504040204" pitchFamily="34" charset="-128"/>
                <a:ea typeface="Meiryo" panose="020B0604030504040204" pitchFamily="34" charset="-128"/>
              </a:rPr>
              <a:t>個人属性</a:t>
            </a:r>
            <a:endParaRPr kumimoji="1" lang="ja-JP" altLang="en-US" sz="105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808B9143-1BCD-D74E-BCF3-EAF2C1213693}"/>
              </a:ext>
            </a:extLst>
          </p:cNvPr>
          <p:cNvSpPr txBox="1"/>
          <p:nvPr/>
        </p:nvSpPr>
        <p:spPr>
          <a:xfrm>
            <a:off x="592795" y="1311852"/>
            <a:ext cx="2723823" cy="646331"/>
          </a:xfrm>
          <a:prstGeom prst="rect">
            <a:avLst/>
          </a:prstGeom>
          <a:noFill/>
        </p:spPr>
        <p:txBody>
          <a:bodyPr wrap="none" rtlCol="0">
            <a:spAutoFit/>
          </a:bodyPr>
          <a:lstStyle/>
          <a:p>
            <a:pPr algn="ctr"/>
            <a:r>
              <a:rPr kumimoji="1" lang="ja-JP" altLang="en-US" dirty="0">
                <a:solidFill>
                  <a:srgbClr val="0070C0"/>
                </a:solidFill>
                <a:latin typeface="Meiryo" panose="020B0604030504040204" pitchFamily="34" charset="-128"/>
                <a:ea typeface="Meiryo" panose="020B0604030504040204" pitchFamily="34" charset="-128"/>
              </a:rPr>
              <a:t>テクノロジーを駆使して</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dirty="0">
                <a:solidFill>
                  <a:srgbClr val="0070C0"/>
                </a:solidFill>
                <a:latin typeface="Meiryo" panose="020B0604030504040204" pitchFamily="34" charset="-128"/>
                <a:ea typeface="Meiryo" panose="020B0604030504040204" pitchFamily="34" charset="-128"/>
              </a:rPr>
              <a:t>徹底した利便性を追求</a:t>
            </a:r>
          </a:p>
        </p:txBody>
      </p:sp>
      <p:sp>
        <p:nvSpPr>
          <p:cNvPr id="61" name="テキスト ボックス 60">
            <a:extLst>
              <a:ext uri="{FF2B5EF4-FFF2-40B4-BE49-F238E27FC236}">
                <a16:creationId xmlns:a16="http://schemas.microsoft.com/office/drawing/2014/main" id="{1CECF415-90F8-E246-BF86-8488908A611D}"/>
              </a:ext>
            </a:extLst>
          </p:cNvPr>
          <p:cNvSpPr txBox="1"/>
          <p:nvPr/>
        </p:nvSpPr>
        <p:spPr>
          <a:xfrm>
            <a:off x="5794865" y="1311852"/>
            <a:ext cx="1569660" cy="646331"/>
          </a:xfrm>
          <a:prstGeom prst="rect">
            <a:avLst/>
          </a:prstGeom>
          <a:noFill/>
        </p:spPr>
        <p:txBody>
          <a:bodyPr wrap="none" rtlCol="0">
            <a:spAutoFit/>
          </a:bodyPr>
          <a:lstStyle/>
          <a:p>
            <a:pPr algn="ctr"/>
            <a:r>
              <a:rPr kumimoji="1" lang="ja-JP" altLang="en-US" dirty="0">
                <a:solidFill>
                  <a:srgbClr val="0070C0"/>
                </a:solidFill>
                <a:latin typeface="Meiryo" panose="020B0604030504040204" pitchFamily="34" charset="-128"/>
                <a:ea typeface="Meiryo" panose="020B0604030504040204" pitchFamily="34" charset="-128"/>
              </a:rPr>
              <a:t>個人データを</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lang="ja-JP" altLang="en-US" dirty="0">
                <a:solidFill>
                  <a:srgbClr val="0070C0"/>
                </a:solidFill>
                <a:latin typeface="Meiryo" panose="020B0604030504040204" pitchFamily="34" charset="-128"/>
                <a:ea typeface="Meiryo" panose="020B0604030504040204" pitchFamily="34" charset="-128"/>
              </a:rPr>
              <a:t>徹底して収拾</a:t>
            </a:r>
            <a:endParaRPr kumimoji="1" lang="ja-JP" altLang="en-US" dirty="0">
              <a:solidFill>
                <a:srgbClr val="0070C0"/>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B95947BC-912C-1845-B2B9-A6CD306A59EB}"/>
              </a:ext>
            </a:extLst>
          </p:cNvPr>
          <p:cNvSpPr txBox="1"/>
          <p:nvPr/>
        </p:nvSpPr>
        <p:spPr>
          <a:xfrm>
            <a:off x="708211" y="961362"/>
            <a:ext cx="2492990" cy="369332"/>
          </a:xfrm>
          <a:prstGeom prst="rect">
            <a:avLst/>
          </a:prstGeom>
          <a:noFill/>
        </p:spPr>
        <p:txBody>
          <a:bodyPr wrap="none" rtlCol="0">
            <a:spAutoFit/>
          </a:bodyPr>
          <a:lstStyle/>
          <a:p>
            <a:pPr algn="ctr"/>
            <a:r>
              <a:rPr kumimoji="1" lang="ja-JP" altLang="en-US" b="1" dirty="0">
                <a:solidFill>
                  <a:srgbClr val="0070C0"/>
                </a:solidFill>
                <a:latin typeface="Meiryo" panose="020B0604030504040204" pitchFamily="34" charset="-128"/>
                <a:ea typeface="Meiryo" panose="020B0604030504040204" pitchFamily="34" charset="-128"/>
              </a:rPr>
              <a:t>「顧客第一主義」戦略</a:t>
            </a:r>
          </a:p>
        </p:txBody>
      </p:sp>
      <p:sp>
        <p:nvSpPr>
          <p:cNvPr id="44" name="テキスト ボックス 43">
            <a:extLst>
              <a:ext uri="{FF2B5EF4-FFF2-40B4-BE49-F238E27FC236}">
                <a16:creationId xmlns:a16="http://schemas.microsoft.com/office/drawing/2014/main" id="{592925C9-1409-5844-B467-82D912BF7438}"/>
              </a:ext>
            </a:extLst>
          </p:cNvPr>
          <p:cNvSpPr txBox="1"/>
          <p:nvPr/>
        </p:nvSpPr>
        <p:spPr>
          <a:xfrm>
            <a:off x="5217784" y="955286"/>
            <a:ext cx="2723823" cy="369332"/>
          </a:xfrm>
          <a:prstGeom prst="rect">
            <a:avLst/>
          </a:prstGeom>
          <a:noFill/>
        </p:spPr>
        <p:txBody>
          <a:bodyPr wrap="none" rtlCol="0">
            <a:spAutoFit/>
          </a:bodyPr>
          <a:lstStyle/>
          <a:p>
            <a:pPr algn="ctr"/>
            <a:r>
              <a:rPr kumimoji="1" lang="ja-JP" altLang="en-US" b="1" dirty="0">
                <a:solidFill>
                  <a:srgbClr val="0070C0"/>
                </a:solidFill>
                <a:latin typeface="Meiryo" panose="020B0604030504040204" pitchFamily="34" charset="-128"/>
                <a:ea typeface="Meiryo" panose="020B0604030504040204" pitchFamily="34" charset="-128"/>
              </a:rPr>
              <a:t>「顧客データ収集」戦略</a:t>
            </a:r>
          </a:p>
        </p:txBody>
      </p:sp>
      <p:pic>
        <p:nvPicPr>
          <p:cNvPr id="11" name="図 10">
            <a:extLst>
              <a:ext uri="{FF2B5EF4-FFF2-40B4-BE49-F238E27FC236}">
                <a16:creationId xmlns:a16="http://schemas.microsoft.com/office/drawing/2014/main" id="{5F12361A-A4BE-4D40-B60D-1C4717651742}"/>
              </a:ext>
            </a:extLst>
          </p:cNvPr>
          <p:cNvPicPr>
            <a:picLocks noChangeAspect="1"/>
          </p:cNvPicPr>
          <p:nvPr/>
        </p:nvPicPr>
        <p:blipFill>
          <a:blip r:embed="rId2"/>
          <a:stretch>
            <a:fillRect/>
          </a:stretch>
        </p:blipFill>
        <p:spPr>
          <a:xfrm>
            <a:off x="790169" y="1022404"/>
            <a:ext cx="6591300" cy="4064000"/>
          </a:xfrm>
          <a:prstGeom prst="rect">
            <a:avLst/>
          </a:prstGeom>
        </p:spPr>
      </p:pic>
    </p:spTree>
    <p:extLst>
      <p:ext uri="{BB962C8B-B14F-4D97-AF65-F5344CB8AC3E}">
        <p14:creationId xmlns:p14="http://schemas.microsoft.com/office/powerpoint/2010/main" val="196414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p:cNvSpPr/>
          <p:nvPr/>
        </p:nvSpPr>
        <p:spPr>
          <a:xfrm>
            <a:off x="1106644" y="1880674"/>
            <a:ext cx="6930712" cy="844550"/>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1106644" y="883724"/>
            <a:ext cx="6930712" cy="84455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コンテキスト・テクノロジー</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grpSp>
        <p:nvGrpSpPr>
          <p:cNvPr id="50" name="図形グループ 49"/>
          <p:cNvGrpSpPr/>
          <p:nvPr/>
        </p:nvGrpSpPr>
        <p:grpSpPr>
          <a:xfrm>
            <a:off x="3014582" y="3434071"/>
            <a:ext cx="3092924" cy="1809750"/>
            <a:chOff x="3039177" y="3181655"/>
            <a:chExt cx="3092924" cy="1809750"/>
          </a:xfrm>
        </p:grpSpPr>
        <p:sp>
          <p:nvSpPr>
            <p:cNvPr id="4" name="フローチャート: 磁気ディスク 3"/>
            <p:cNvSpPr/>
            <p:nvPr/>
          </p:nvSpPr>
          <p:spPr>
            <a:xfrm>
              <a:off x="3039177" y="3181655"/>
              <a:ext cx="3092924" cy="1809750"/>
            </a:xfrm>
            <a:prstGeom prst="flowChartMagneticDisk">
              <a:avLst/>
            </a:prstGeom>
            <a:solidFill>
              <a:srgbClr val="FFFBD2"/>
            </a:solidFill>
            <a:ln w="9525" cmpd="sng">
              <a:solidFill>
                <a:schemeClr val="bg1">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p:cNvPicPr>
              <a:picLocks noChangeAspect="1"/>
            </p:cNvPicPr>
            <p:nvPr/>
          </p:nvPicPr>
          <p:blipFill>
            <a:blip r:embed="rId3">
              <a:clrChange>
                <a:clrFrom>
                  <a:srgbClr val="FEFEFE"/>
                </a:clrFrom>
                <a:clrTo>
                  <a:srgbClr val="FEFEFE">
                    <a:alpha val="0"/>
                  </a:srgbClr>
                </a:clrTo>
              </a:clrChange>
            </a:blip>
            <a:stretch>
              <a:fillRect/>
            </a:stretch>
          </p:blipFill>
          <p:spPr>
            <a:xfrm>
              <a:off x="4992506" y="4370485"/>
              <a:ext cx="625872" cy="513874"/>
            </a:xfrm>
            <a:prstGeom prst="rect">
              <a:avLst/>
            </a:prstGeom>
          </p:spPr>
        </p:pic>
        <p:pic>
          <p:nvPicPr>
            <p:cNvPr id="6" name="図 5"/>
            <p:cNvPicPr>
              <a:picLocks noChangeAspect="1"/>
            </p:cNvPicPr>
            <p:nvPr/>
          </p:nvPicPr>
          <p:blipFill>
            <a:blip r:embed="rId4">
              <a:clrChange>
                <a:clrFrom>
                  <a:srgbClr val="FEFEFE"/>
                </a:clrFrom>
                <a:clrTo>
                  <a:srgbClr val="FEFEFE">
                    <a:alpha val="0"/>
                  </a:srgbClr>
                </a:clrTo>
              </a:clrChange>
            </a:blip>
            <a:stretch>
              <a:fillRect/>
            </a:stretch>
          </p:blipFill>
          <p:spPr>
            <a:xfrm>
              <a:off x="5071564" y="3751862"/>
              <a:ext cx="546814" cy="527050"/>
            </a:xfrm>
            <a:prstGeom prst="rect">
              <a:avLst/>
            </a:prstGeom>
          </p:spPr>
        </p:pic>
        <p:pic>
          <p:nvPicPr>
            <p:cNvPr id="7" name="図 6"/>
            <p:cNvPicPr>
              <a:picLocks noChangeAspect="1"/>
            </p:cNvPicPr>
            <p:nvPr/>
          </p:nvPicPr>
          <p:blipFill>
            <a:blip r:embed="rId5">
              <a:clrChange>
                <a:clrFrom>
                  <a:srgbClr val="FEFEFE"/>
                </a:clrFrom>
                <a:clrTo>
                  <a:srgbClr val="FEFEFE">
                    <a:alpha val="0"/>
                  </a:srgbClr>
                </a:clrTo>
              </a:clrChange>
            </a:blip>
            <a:stretch>
              <a:fillRect/>
            </a:stretch>
          </p:blipFill>
          <p:spPr>
            <a:xfrm>
              <a:off x="3477613" y="3751862"/>
              <a:ext cx="671988" cy="487521"/>
            </a:xfrm>
            <a:prstGeom prst="rect">
              <a:avLst/>
            </a:prstGeom>
          </p:spPr>
        </p:pic>
        <p:pic>
          <p:nvPicPr>
            <p:cNvPr id="8" name="図 7"/>
            <p:cNvPicPr>
              <a:picLocks noChangeAspect="1"/>
            </p:cNvPicPr>
            <p:nvPr/>
          </p:nvPicPr>
          <p:blipFill>
            <a:blip r:embed="rId6">
              <a:clrChange>
                <a:clrFrom>
                  <a:srgbClr val="FEFEFE"/>
                </a:clrFrom>
                <a:clrTo>
                  <a:srgbClr val="FEFEFE">
                    <a:alpha val="0"/>
                  </a:srgbClr>
                </a:clrTo>
              </a:clrChange>
            </a:blip>
            <a:stretch>
              <a:fillRect/>
            </a:stretch>
          </p:blipFill>
          <p:spPr>
            <a:xfrm>
              <a:off x="3563258" y="4357309"/>
              <a:ext cx="586343" cy="527050"/>
            </a:xfrm>
            <a:prstGeom prst="rect">
              <a:avLst/>
            </a:prstGeom>
          </p:spPr>
        </p:pic>
        <p:pic>
          <p:nvPicPr>
            <p:cNvPr id="9" name="図 8"/>
            <p:cNvPicPr>
              <a:picLocks noChangeAspect="1"/>
            </p:cNvPicPr>
            <p:nvPr/>
          </p:nvPicPr>
          <p:blipFill>
            <a:blip r:embed="rId7">
              <a:clrChange>
                <a:clrFrom>
                  <a:srgbClr val="FEFEFE"/>
                </a:clrFrom>
                <a:clrTo>
                  <a:srgbClr val="FEFEFE">
                    <a:alpha val="0"/>
                  </a:srgbClr>
                </a:clrTo>
              </a:clrChange>
            </a:blip>
            <a:stretch>
              <a:fillRect/>
            </a:stretch>
          </p:blipFill>
          <p:spPr>
            <a:xfrm>
              <a:off x="4327241" y="4074508"/>
              <a:ext cx="516795" cy="546326"/>
            </a:xfrm>
            <a:prstGeom prst="rect">
              <a:avLst/>
            </a:prstGeom>
          </p:spPr>
        </p:pic>
        <p:sp>
          <p:nvSpPr>
            <p:cNvPr id="10" name="テキスト ボックス 9"/>
            <p:cNvSpPr txBox="1"/>
            <p:nvPr/>
          </p:nvSpPr>
          <p:spPr>
            <a:xfrm>
              <a:off x="3832368" y="3295955"/>
              <a:ext cx="1506542" cy="369332"/>
            </a:xfrm>
            <a:prstGeom prst="rect">
              <a:avLst/>
            </a:prstGeom>
            <a:noFill/>
          </p:spPr>
          <p:txBody>
            <a:bodyPr wrap="none" rtlCol="0">
              <a:spAutoFit/>
            </a:bodyPr>
            <a:lstStyle/>
            <a:p>
              <a:r>
                <a:rPr kumimoji="1" lang="ja-JP" altLang="en-US" dirty="0">
                  <a:latin typeface="HGP創英角ｺﾞｼｯｸUB"/>
                  <a:ea typeface="HGP創英角ｺﾞｼｯｸUB"/>
                  <a:cs typeface="HGP創英角ｺﾞｼｯｸUB"/>
                </a:rPr>
                <a:t>ビッグ・データ</a:t>
              </a:r>
            </a:p>
          </p:txBody>
        </p:sp>
      </p:grpSp>
      <p:pic>
        <p:nvPicPr>
          <p:cNvPr id="11" name="図 10"/>
          <p:cNvPicPr>
            <a:picLocks noChangeAspect="1"/>
          </p:cNvPicPr>
          <p:nvPr/>
        </p:nvPicPr>
        <p:blipFill>
          <a:blip r:embed="rId8">
            <a:clrChange>
              <a:clrFrom>
                <a:srgbClr val="FFFFFF"/>
              </a:clrFrom>
              <a:clrTo>
                <a:srgbClr val="FFFFFF">
                  <a:alpha val="0"/>
                </a:srgbClr>
              </a:clrTo>
            </a:clrChange>
          </a:blip>
          <a:stretch>
            <a:fillRect/>
          </a:stretch>
        </p:blipFill>
        <p:spPr>
          <a:xfrm>
            <a:off x="5405513" y="5414586"/>
            <a:ext cx="341289" cy="550466"/>
          </a:xfrm>
          <a:prstGeom prst="rect">
            <a:avLst/>
          </a:prstGeom>
        </p:spPr>
      </p:pic>
      <p:grpSp>
        <p:nvGrpSpPr>
          <p:cNvPr id="12" name="図形グループ 11"/>
          <p:cNvGrpSpPr/>
          <p:nvPr/>
        </p:nvGrpSpPr>
        <p:grpSpPr>
          <a:xfrm>
            <a:off x="2513270" y="5245000"/>
            <a:ext cx="530176" cy="1101571"/>
            <a:chOff x="1946324" y="4125162"/>
            <a:chExt cx="969964" cy="2007872"/>
          </a:xfrm>
        </p:grpSpPr>
        <p:sp>
          <p:nvSpPr>
            <p:cNvPr id="13" name="円/楕円 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 name="フローチャート: 論理積ゲート 14"/>
          <p:cNvSpPr/>
          <p:nvPr/>
        </p:nvSpPr>
        <p:spPr>
          <a:xfrm>
            <a:off x="2975219" y="5889566"/>
            <a:ext cx="373808" cy="243167"/>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 name="図形グループ 15"/>
          <p:cNvGrpSpPr/>
          <p:nvPr/>
        </p:nvGrpSpPr>
        <p:grpSpPr>
          <a:xfrm>
            <a:off x="5912303" y="5243821"/>
            <a:ext cx="530176" cy="1101571"/>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 name="フローチャート: 論理積ゲート 18"/>
          <p:cNvSpPr/>
          <p:nvPr/>
        </p:nvSpPr>
        <p:spPr>
          <a:xfrm flipH="1">
            <a:off x="5627108" y="5888387"/>
            <a:ext cx="373808" cy="243167"/>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 name="図 19"/>
          <p:cNvPicPr>
            <a:picLocks noChangeAspect="1"/>
          </p:cNvPicPr>
          <p:nvPr/>
        </p:nvPicPr>
        <p:blipFill>
          <a:blip r:embed="rId9">
            <a:clrChange>
              <a:clrFrom>
                <a:srgbClr val="FFFFFF"/>
              </a:clrFrom>
              <a:clrTo>
                <a:srgbClr val="FFFFFF">
                  <a:alpha val="0"/>
                </a:srgbClr>
              </a:clrTo>
            </a:clrChange>
          </a:blip>
          <a:stretch>
            <a:fillRect/>
          </a:stretch>
        </p:blipFill>
        <p:spPr>
          <a:xfrm>
            <a:off x="4250835" y="5306628"/>
            <a:ext cx="681672" cy="722281"/>
          </a:xfrm>
          <a:prstGeom prst="rect">
            <a:avLst/>
          </a:prstGeom>
        </p:spPr>
      </p:pic>
      <p:grpSp>
        <p:nvGrpSpPr>
          <p:cNvPr id="21" name="図形グループ 20"/>
          <p:cNvGrpSpPr/>
          <p:nvPr/>
        </p:nvGrpSpPr>
        <p:grpSpPr>
          <a:xfrm>
            <a:off x="4362913" y="5535573"/>
            <a:ext cx="457516" cy="941963"/>
            <a:chOff x="1946324" y="4125162"/>
            <a:chExt cx="969964" cy="2007872"/>
          </a:xfrm>
        </p:grpSpPr>
        <p:sp>
          <p:nvSpPr>
            <p:cNvPr id="22" name="円/楕円 2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 name="図形グループ 23"/>
          <p:cNvGrpSpPr/>
          <p:nvPr/>
        </p:nvGrpSpPr>
        <p:grpSpPr>
          <a:xfrm>
            <a:off x="6949267" y="4446407"/>
            <a:ext cx="530176" cy="1101571"/>
            <a:chOff x="1946324" y="4125162"/>
            <a:chExt cx="969964" cy="2007872"/>
          </a:xfrm>
        </p:grpSpPr>
        <p:sp>
          <p:nvSpPr>
            <p:cNvPr id="25" name="円/楕円 2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フローチャート: 論理積ゲート 2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7" name="フローチャート: 論理積ゲート 26"/>
          <p:cNvSpPr/>
          <p:nvPr/>
        </p:nvSpPr>
        <p:spPr>
          <a:xfrm>
            <a:off x="1895068" y="5098837"/>
            <a:ext cx="373808" cy="243167"/>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9" name="図形グループ 28"/>
          <p:cNvGrpSpPr/>
          <p:nvPr/>
        </p:nvGrpSpPr>
        <p:grpSpPr>
          <a:xfrm>
            <a:off x="1427337" y="4449562"/>
            <a:ext cx="530176" cy="1101571"/>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2" name="フローチャート: 論理積ゲート 31"/>
          <p:cNvSpPr/>
          <p:nvPr/>
        </p:nvSpPr>
        <p:spPr>
          <a:xfrm flipH="1">
            <a:off x="6651658" y="5090973"/>
            <a:ext cx="373808" cy="243167"/>
          </a:xfrm>
          <a:prstGeom prst="flowChartDelay">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p:cNvPicPr>
            <a:picLocks noChangeAspect="1"/>
          </p:cNvPicPr>
          <p:nvPr/>
        </p:nvPicPr>
        <p:blipFill>
          <a:blip r:embed="rId10">
            <a:clrChange>
              <a:clrFrom>
                <a:srgbClr val="FFFFFF"/>
              </a:clrFrom>
              <a:clrTo>
                <a:srgbClr val="FFFFFF">
                  <a:alpha val="0"/>
                </a:srgbClr>
              </a:clrTo>
            </a:clrChange>
          </a:blip>
          <a:stretch>
            <a:fillRect/>
          </a:stretch>
        </p:blipFill>
        <p:spPr>
          <a:xfrm>
            <a:off x="3117441" y="5359756"/>
            <a:ext cx="679541" cy="593816"/>
          </a:xfrm>
          <a:prstGeom prst="rect">
            <a:avLst/>
          </a:prstGeom>
        </p:spPr>
      </p:pic>
      <p:grpSp>
        <p:nvGrpSpPr>
          <p:cNvPr id="35" name="図形グループ 34"/>
          <p:cNvGrpSpPr/>
          <p:nvPr/>
        </p:nvGrpSpPr>
        <p:grpSpPr>
          <a:xfrm>
            <a:off x="2030154" y="5072228"/>
            <a:ext cx="161020" cy="300733"/>
            <a:chOff x="5118100" y="4941610"/>
            <a:chExt cx="190500" cy="405090"/>
          </a:xfrm>
        </p:grpSpPr>
        <p:sp>
          <p:nvSpPr>
            <p:cNvPr id="36" name="正方形/長方形 35"/>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角丸四角形 37"/>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38"/>
          <p:cNvGrpSpPr/>
          <p:nvPr/>
        </p:nvGrpSpPr>
        <p:grpSpPr>
          <a:xfrm>
            <a:off x="6943251" y="4602477"/>
            <a:ext cx="441102" cy="177800"/>
            <a:chOff x="4715098" y="3962400"/>
            <a:chExt cx="441102" cy="177800"/>
          </a:xfrm>
        </p:grpSpPr>
        <p:sp>
          <p:nvSpPr>
            <p:cNvPr id="40" name="角丸四角形 39"/>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角丸四角形 40"/>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角丸四角形 41"/>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44" name="図 43" descr="l_e_company_150.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1576" y="3515525"/>
            <a:ext cx="515538" cy="698246"/>
          </a:xfrm>
          <a:prstGeom prst="rect">
            <a:avLst/>
          </a:prstGeom>
          <a:effectLst>
            <a:outerShdw blurRad="50800" dist="38100" dir="2700000" algn="tl" rotWithShape="0">
              <a:prstClr val="black">
                <a:alpha val="40000"/>
              </a:prstClr>
            </a:outerShdw>
          </a:effectLst>
        </p:spPr>
      </p:pic>
      <p:pic>
        <p:nvPicPr>
          <p:cNvPr id="45" name="図 44" descr="552234196_512.png"/>
          <p:cNvPicPr>
            <a:picLocks noChangeAspect="1"/>
          </p:cNvPicPr>
          <p:nvPr/>
        </p:nvPicPr>
        <p:blipFill>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tretch>
            <a:fillRect/>
          </a:stretch>
        </p:blipFill>
        <p:spPr>
          <a:xfrm>
            <a:off x="1842051" y="3515525"/>
            <a:ext cx="698246" cy="698246"/>
          </a:xfrm>
          <a:prstGeom prst="rect">
            <a:avLst/>
          </a:prstGeom>
          <a:ln>
            <a:noFill/>
          </a:ln>
          <a:effectLst>
            <a:outerShdw blurRad="292100" dist="139700" dir="2700000" algn="tl" rotWithShape="0">
              <a:srgbClr val="333333">
                <a:alpha val="65000"/>
              </a:srgbClr>
            </a:outerShdw>
          </a:effectLst>
        </p:spPr>
      </p:pic>
      <p:sp>
        <p:nvSpPr>
          <p:cNvPr id="46" name="正方形/長方形 45"/>
          <p:cNvSpPr/>
          <p:nvPr/>
        </p:nvSpPr>
        <p:spPr>
          <a:xfrm>
            <a:off x="3512452" y="2123512"/>
            <a:ext cx="2087872" cy="462012"/>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ＭＳ Ｐゴシック"/>
                <a:ea typeface="ＭＳ Ｐゴシック"/>
                <a:cs typeface="ＭＳ Ｐゴシック"/>
              </a:rPr>
              <a:t>行動パターン</a:t>
            </a:r>
            <a:endParaRPr kumimoji="1" lang="en-US" altLang="ja-JP" sz="1400" dirty="0">
              <a:solidFill>
                <a:srgbClr val="FFFFFF"/>
              </a:solidFill>
              <a:latin typeface="ＭＳ Ｐゴシック"/>
              <a:ea typeface="ＭＳ Ｐゴシック"/>
              <a:cs typeface="ＭＳ Ｐゴシック"/>
            </a:endParaRPr>
          </a:p>
          <a:p>
            <a:pPr algn="ctr"/>
            <a:r>
              <a:rPr lang="ja-JP" altLang="en-US" sz="1400" dirty="0">
                <a:solidFill>
                  <a:srgbClr val="FFFFFF"/>
                </a:solidFill>
                <a:latin typeface="ＭＳ Ｐゴシック"/>
                <a:ea typeface="ＭＳ Ｐゴシック"/>
                <a:cs typeface="ＭＳ Ｐゴシック"/>
              </a:rPr>
              <a:t>生活習慣</a:t>
            </a:r>
            <a:endParaRPr kumimoji="1" lang="ja-JP" altLang="en-US" sz="1400" dirty="0">
              <a:solidFill>
                <a:srgbClr val="FFFFFF"/>
              </a:solidFill>
              <a:latin typeface="ＭＳ Ｐゴシック"/>
              <a:ea typeface="ＭＳ Ｐゴシック"/>
              <a:cs typeface="ＭＳ Ｐゴシック"/>
            </a:endParaRPr>
          </a:p>
        </p:txBody>
      </p:sp>
      <p:sp>
        <p:nvSpPr>
          <p:cNvPr id="47" name="正方形/長方形 46"/>
          <p:cNvSpPr/>
          <p:nvPr/>
        </p:nvSpPr>
        <p:spPr>
          <a:xfrm>
            <a:off x="1365146" y="2123512"/>
            <a:ext cx="2087872" cy="462012"/>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ＭＳ Ｐゴシック"/>
                <a:ea typeface="ＭＳ Ｐゴシック"/>
                <a:cs typeface="ＭＳ Ｐゴシック"/>
              </a:rPr>
              <a:t>興味・関心</a:t>
            </a:r>
            <a:endParaRPr kumimoji="1" lang="en-US" altLang="ja-JP" sz="1400" dirty="0">
              <a:solidFill>
                <a:srgbClr val="FFFFFF"/>
              </a:solidFill>
              <a:latin typeface="ＭＳ Ｐゴシック"/>
              <a:ea typeface="ＭＳ Ｐゴシック"/>
              <a:cs typeface="ＭＳ Ｐゴシック"/>
            </a:endParaRPr>
          </a:p>
          <a:p>
            <a:pPr algn="ctr"/>
            <a:r>
              <a:rPr lang="ja-JP" altLang="en-US" sz="1400" dirty="0">
                <a:solidFill>
                  <a:srgbClr val="FFFFFF"/>
                </a:solidFill>
                <a:latin typeface="ＭＳ Ｐゴシック"/>
                <a:ea typeface="ＭＳ Ｐゴシック"/>
                <a:cs typeface="ＭＳ Ｐゴシック"/>
              </a:rPr>
              <a:t>好き嫌い</a:t>
            </a:r>
            <a:endParaRPr kumimoji="1" lang="ja-JP" altLang="en-US" sz="1400" dirty="0">
              <a:solidFill>
                <a:srgbClr val="FFFFFF"/>
              </a:solidFill>
              <a:latin typeface="ＭＳ Ｐゴシック"/>
              <a:ea typeface="ＭＳ Ｐゴシック"/>
              <a:cs typeface="ＭＳ Ｐゴシック"/>
            </a:endParaRPr>
          </a:p>
        </p:txBody>
      </p:sp>
      <p:sp>
        <p:nvSpPr>
          <p:cNvPr id="48" name="正方形/長方形 47"/>
          <p:cNvSpPr/>
          <p:nvPr/>
        </p:nvSpPr>
        <p:spPr>
          <a:xfrm>
            <a:off x="5663630" y="2123512"/>
            <a:ext cx="2087872" cy="462012"/>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ＭＳ Ｐゴシック"/>
                <a:ea typeface="ＭＳ Ｐゴシック"/>
                <a:cs typeface="ＭＳ Ｐゴシック"/>
              </a:rPr>
              <a:t>スケジュール</a:t>
            </a:r>
            <a:endParaRPr lang="en-US" altLang="ja-JP" sz="1400" dirty="0">
              <a:solidFill>
                <a:srgbClr val="FFFFFF"/>
              </a:solidFill>
              <a:latin typeface="ＭＳ Ｐゴシック"/>
              <a:ea typeface="ＭＳ Ｐゴシック"/>
              <a:cs typeface="ＭＳ Ｐゴシック"/>
            </a:endParaRPr>
          </a:p>
          <a:p>
            <a:pPr algn="ctr"/>
            <a:r>
              <a:rPr kumimoji="1" lang="ja-JP" altLang="en-US" sz="1400" dirty="0">
                <a:solidFill>
                  <a:srgbClr val="FFFFFF"/>
                </a:solidFill>
                <a:latin typeface="ＭＳ Ｐゴシック"/>
                <a:ea typeface="ＭＳ Ｐゴシック"/>
                <a:cs typeface="ＭＳ Ｐゴシック"/>
              </a:rPr>
              <a:t>行先・訪問相手</a:t>
            </a:r>
          </a:p>
        </p:txBody>
      </p:sp>
      <p:sp>
        <p:nvSpPr>
          <p:cNvPr id="49" name="正方形/長方形 48"/>
          <p:cNvSpPr/>
          <p:nvPr/>
        </p:nvSpPr>
        <p:spPr>
          <a:xfrm>
            <a:off x="1106644" y="2921305"/>
            <a:ext cx="6930712" cy="399745"/>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ＭＳ Ｐゴシック"/>
                <a:ea typeface="ＭＳ Ｐゴシック"/>
                <a:cs typeface="ＭＳ Ｐゴシック"/>
              </a:rPr>
              <a:t>アナリティクス（人工知能）</a:t>
            </a:r>
          </a:p>
        </p:txBody>
      </p:sp>
      <p:sp>
        <p:nvSpPr>
          <p:cNvPr id="51" name="正方形/長方形 50"/>
          <p:cNvSpPr/>
          <p:nvPr/>
        </p:nvSpPr>
        <p:spPr>
          <a:xfrm>
            <a:off x="1365146" y="1063062"/>
            <a:ext cx="2087872" cy="46201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ＭＳ Ｐゴシック"/>
                <a:ea typeface="ＭＳ Ｐゴシック"/>
                <a:cs typeface="ＭＳ Ｐゴシック"/>
              </a:rPr>
              <a:t>おすすめ情報</a:t>
            </a:r>
            <a:endParaRPr kumimoji="1" lang="en-US" altLang="ja-JP" sz="1400" dirty="0">
              <a:solidFill>
                <a:srgbClr val="FFFFFF"/>
              </a:solidFill>
              <a:latin typeface="ＭＳ Ｐゴシック"/>
              <a:ea typeface="ＭＳ Ｐゴシック"/>
              <a:cs typeface="ＭＳ Ｐゴシック"/>
            </a:endParaRPr>
          </a:p>
          <a:p>
            <a:pPr algn="ctr"/>
            <a:r>
              <a:rPr lang="ja-JP" altLang="en-US" sz="1400" dirty="0">
                <a:solidFill>
                  <a:srgbClr val="FFFFFF"/>
                </a:solidFill>
                <a:latin typeface="ＭＳ Ｐゴシック"/>
                <a:ea typeface="ＭＳ Ｐゴシック"/>
                <a:cs typeface="ＭＳ Ｐゴシック"/>
              </a:rPr>
              <a:t>アドバイス</a:t>
            </a:r>
            <a:endParaRPr kumimoji="1" lang="ja-JP" altLang="en-US" sz="1400" dirty="0">
              <a:solidFill>
                <a:srgbClr val="FFFFFF"/>
              </a:solidFill>
              <a:latin typeface="ＭＳ Ｐゴシック"/>
              <a:ea typeface="ＭＳ Ｐゴシック"/>
              <a:cs typeface="ＭＳ Ｐゴシック"/>
            </a:endParaRPr>
          </a:p>
        </p:txBody>
      </p:sp>
      <p:sp>
        <p:nvSpPr>
          <p:cNvPr id="52" name="正方形/長方形 51"/>
          <p:cNvSpPr/>
          <p:nvPr/>
        </p:nvSpPr>
        <p:spPr>
          <a:xfrm>
            <a:off x="3517108" y="1063062"/>
            <a:ext cx="2087872" cy="46201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ＭＳ Ｐゴシック"/>
                <a:ea typeface="ＭＳ Ｐゴシック"/>
                <a:cs typeface="ＭＳ Ｐゴシック"/>
              </a:rPr>
              <a:t>自動操作</a:t>
            </a:r>
            <a:endParaRPr kumimoji="1" lang="en-US" altLang="ja-JP" sz="1400" dirty="0">
              <a:solidFill>
                <a:srgbClr val="FFFFFF"/>
              </a:solidFill>
              <a:latin typeface="ＭＳ Ｐゴシック"/>
              <a:ea typeface="ＭＳ Ｐゴシック"/>
              <a:cs typeface="ＭＳ Ｐゴシック"/>
            </a:endParaRPr>
          </a:p>
          <a:p>
            <a:pPr algn="ctr"/>
            <a:r>
              <a:rPr lang="ja-JP" altLang="en-US" sz="1400" dirty="0">
                <a:solidFill>
                  <a:srgbClr val="FFFFFF"/>
                </a:solidFill>
                <a:latin typeface="ＭＳ Ｐゴシック"/>
                <a:ea typeface="ＭＳ Ｐゴシック"/>
                <a:cs typeface="ＭＳ Ｐゴシック"/>
              </a:rPr>
              <a:t>自動設定</a:t>
            </a:r>
            <a:endParaRPr kumimoji="1" lang="ja-JP" altLang="en-US" sz="1400" dirty="0">
              <a:solidFill>
                <a:srgbClr val="FFFFFF"/>
              </a:solidFill>
              <a:latin typeface="ＭＳ Ｐゴシック"/>
              <a:ea typeface="ＭＳ Ｐゴシック"/>
              <a:cs typeface="ＭＳ Ｐゴシック"/>
            </a:endParaRPr>
          </a:p>
        </p:txBody>
      </p:sp>
      <p:sp>
        <p:nvSpPr>
          <p:cNvPr id="53" name="正方形/長方形 52"/>
          <p:cNvSpPr/>
          <p:nvPr/>
        </p:nvSpPr>
        <p:spPr>
          <a:xfrm>
            <a:off x="5665208" y="1063062"/>
            <a:ext cx="2087872" cy="46201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ＭＳ Ｐゴシック"/>
                <a:ea typeface="ＭＳ Ｐゴシック"/>
                <a:cs typeface="ＭＳ Ｐゴシック"/>
              </a:rPr>
              <a:t>案内・予約</a:t>
            </a:r>
            <a:endParaRPr kumimoji="1" lang="en-US" altLang="ja-JP" sz="1400" dirty="0">
              <a:solidFill>
                <a:srgbClr val="FFFFFF"/>
              </a:solidFill>
              <a:latin typeface="ＭＳ Ｐゴシック"/>
              <a:ea typeface="ＭＳ Ｐゴシック"/>
              <a:cs typeface="ＭＳ Ｐゴシック"/>
            </a:endParaRPr>
          </a:p>
          <a:p>
            <a:pPr algn="ctr"/>
            <a:r>
              <a:rPr lang="ja-JP" altLang="en-US" sz="1400" dirty="0">
                <a:solidFill>
                  <a:srgbClr val="FFFFFF"/>
                </a:solidFill>
                <a:latin typeface="ＭＳ Ｐゴシック"/>
                <a:ea typeface="ＭＳ Ｐゴシック"/>
                <a:cs typeface="ＭＳ Ｐゴシック"/>
              </a:rPr>
              <a:t>事前告知</a:t>
            </a:r>
            <a:endParaRPr kumimoji="1" lang="ja-JP" altLang="en-US" sz="1400" dirty="0">
              <a:solidFill>
                <a:srgbClr val="FFFFFF"/>
              </a:solidFill>
              <a:latin typeface="ＭＳ Ｐゴシック"/>
              <a:ea typeface="ＭＳ Ｐゴシック"/>
              <a:cs typeface="ＭＳ Ｐゴシック"/>
            </a:endParaRPr>
          </a:p>
        </p:txBody>
      </p:sp>
      <p:sp>
        <p:nvSpPr>
          <p:cNvPr id="56" name="上矢印 55"/>
          <p:cNvSpPr/>
          <p:nvPr/>
        </p:nvSpPr>
        <p:spPr>
          <a:xfrm>
            <a:off x="4110194" y="1590112"/>
            <a:ext cx="892932" cy="392162"/>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上矢印 56"/>
          <p:cNvSpPr/>
          <p:nvPr/>
        </p:nvSpPr>
        <p:spPr>
          <a:xfrm>
            <a:off x="4110194" y="2649024"/>
            <a:ext cx="892932" cy="328244"/>
          </a:xfrm>
          <a:prstGeom prst="up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上矢印 57"/>
          <p:cNvSpPr/>
          <p:nvPr/>
        </p:nvSpPr>
        <p:spPr>
          <a:xfrm>
            <a:off x="4110194" y="3220127"/>
            <a:ext cx="892932" cy="328244"/>
          </a:xfrm>
          <a:prstGeom prst="up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U ターン矢印 58"/>
          <p:cNvSpPr/>
          <p:nvPr/>
        </p:nvSpPr>
        <p:spPr>
          <a:xfrm rot="5400000">
            <a:off x="5980032" y="3121083"/>
            <a:ext cx="4550918" cy="704850"/>
          </a:xfrm>
          <a:prstGeom prst="uturnArrow">
            <a:avLst>
              <a:gd name="adj1" fmla="val 32208"/>
              <a:gd name="adj2" fmla="val 25000"/>
              <a:gd name="adj3" fmla="val 33108"/>
              <a:gd name="adj4" fmla="val 47354"/>
              <a:gd name="adj5" fmla="val 10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U ターン矢印 59"/>
          <p:cNvSpPr/>
          <p:nvPr/>
        </p:nvSpPr>
        <p:spPr>
          <a:xfrm rot="16200000" flipH="1">
            <a:off x="-1367562" y="3121083"/>
            <a:ext cx="4550918" cy="704850"/>
          </a:xfrm>
          <a:prstGeom prst="uturnArrow">
            <a:avLst>
              <a:gd name="adj1" fmla="val 32208"/>
              <a:gd name="adj2" fmla="val 25000"/>
              <a:gd name="adj3" fmla="val 33108"/>
              <a:gd name="adj4" fmla="val 47354"/>
              <a:gd name="adj5" fmla="val 10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458538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6313851" y="2065624"/>
            <a:ext cx="2599959" cy="394938"/>
          </a:xfrm>
          <a:prstGeom prst="rect">
            <a:avLst/>
          </a:prstGeom>
          <a:solidFill>
            <a:schemeClr val="tx2">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b="1" dirty="0">
              <a:solidFill>
                <a:srgbClr val="FFFFFF"/>
              </a:solidFill>
              <a:latin typeface="Meiryo" charset="-128"/>
              <a:ea typeface="Meiryo" charset="-128"/>
              <a:cs typeface="Meiryo" charset="-128"/>
            </a:endParaRPr>
          </a:p>
        </p:txBody>
      </p:sp>
      <p:cxnSp>
        <p:nvCxnSpPr>
          <p:cNvPr id="67" name="直線矢印コネクタ 66"/>
          <p:cNvCxnSpPr/>
          <p:nvPr/>
        </p:nvCxnSpPr>
        <p:spPr>
          <a:xfrm flipH="1">
            <a:off x="5927595" y="3821385"/>
            <a:ext cx="628" cy="1383296"/>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75" name="正方形/長方形 74"/>
          <p:cNvSpPr/>
          <p:nvPr/>
        </p:nvSpPr>
        <p:spPr>
          <a:xfrm>
            <a:off x="5803322" y="4347818"/>
            <a:ext cx="301416" cy="282544"/>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800453" y="4863721"/>
            <a:ext cx="301416" cy="177492"/>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p:cNvSpPr/>
          <p:nvPr/>
        </p:nvSpPr>
        <p:spPr>
          <a:xfrm>
            <a:off x="7052877" y="5744269"/>
            <a:ext cx="1846841" cy="655881"/>
          </a:xfrm>
          <a:prstGeom prst="rect">
            <a:avLst/>
          </a:prstGeom>
          <a:solidFill>
            <a:schemeClr val="accent3">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リーフォーム 23"/>
          <p:cNvSpPr/>
          <p:nvPr/>
        </p:nvSpPr>
        <p:spPr>
          <a:xfrm>
            <a:off x="6074996" y="5733256"/>
            <a:ext cx="2838814" cy="666894"/>
          </a:xfrm>
          <a:custGeom>
            <a:avLst/>
            <a:gdLst>
              <a:gd name="connsiteX0" fmla="*/ 0 w 3403218"/>
              <a:gd name="connsiteY0" fmla="*/ 0 h 666894"/>
              <a:gd name="connsiteX1" fmla="*/ 0 w 3403218"/>
              <a:gd name="connsiteY1" fmla="*/ 653143 h 666894"/>
              <a:gd name="connsiteX2" fmla="*/ 3403218 w 3403218"/>
              <a:gd name="connsiteY2" fmla="*/ 666894 h 666894"/>
              <a:gd name="connsiteX3" fmla="*/ 2261936 w 3403218"/>
              <a:gd name="connsiteY3" fmla="*/ 0 h 666894"/>
              <a:gd name="connsiteX4" fmla="*/ 0 w 3403218"/>
              <a:gd name="connsiteY4" fmla="*/ 0 h 666894"/>
              <a:gd name="connsiteX0" fmla="*/ 0 w 3403218"/>
              <a:gd name="connsiteY0" fmla="*/ 0 h 666894"/>
              <a:gd name="connsiteX1" fmla="*/ 0 w 3403218"/>
              <a:gd name="connsiteY1" fmla="*/ 653143 h 666894"/>
              <a:gd name="connsiteX2" fmla="*/ 3403218 w 3403218"/>
              <a:gd name="connsiteY2" fmla="*/ 666894 h 666894"/>
              <a:gd name="connsiteX3" fmla="*/ 1151054 w 3403218"/>
              <a:gd name="connsiteY3" fmla="*/ 6875 h 666894"/>
              <a:gd name="connsiteX4" fmla="*/ 0 w 3403218"/>
              <a:gd name="connsiteY4" fmla="*/ 0 h 66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218" h="666894">
                <a:moveTo>
                  <a:pt x="0" y="0"/>
                </a:moveTo>
                <a:lnTo>
                  <a:pt x="0" y="653143"/>
                </a:lnTo>
                <a:lnTo>
                  <a:pt x="3403218" y="666894"/>
                </a:lnTo>
                <a:lnTo>
                  <a:pt x="1151054" y="6875"/>
                </a:lnTo>
                <a:lnTo>
                  <a:pt x="0" y="0"/>
                </a:lnTo>
                <a:close/>
              </a:path>
            </a:pathLst>
          </a:custGeom>
          <a:solidFill>
            <a:srgbClr val="00B05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リーフォーム 22"/>
          <p:cNvSpPr/>
          <p:nvPr/>
        </p:nvSpPr>
        <p:spPr>
          <a:xfrm>
            <a:off x="3075534" y="5733256"/>
            <a:ext cx="4520802" cy="666894"/>
          </a:xfrm>
          <a:custGeom>
            <a:avLst/>
            <a:gdLst>
              <a:gd name="connsiteX0" fmla="*/ 0 w 3403218"/>
              <a:gd name="connsiteY0" fmla="*/ 0 h 666894"/>
              <a:gd name="connsiteX1" fmla="*/ 0 w 3403218"/>
              <a:gd name="connsiteY1" fmla="*/ 653143 h 666894"/>
              <a:gd name="connsiteX2" fmla="*/ 3403218 w 3403218"/>
              <a:gd name="connsiteY2" fmla="*/ 666894 h 666894"/>
              <a:gd name="connsiteX3" fmla="*/ 2261936 w 3403218"/>
              <a:gd name="connsiteY3" fmla="*/ 0 h 666894"/>
              <a:gd name="connsiteX4" fmla="*/ 0 w 3403218"/>
              <a:gd name="connsiteY4" fmla="*/ 0 h 66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218" h="666894">
                <a:moveTo>
                  <a:pt x="0" y="0"/>
                </a:moveTo>
                <a:lnTo>
                  <a:pt x="0" y="653143"/>
                </a:lnTo>
                <a:lnTo>
                  <a:pt x="3403218" y="666894"/>
                </a:lnTo>
                <a:lnTo>
                  <a:pt x="2261936" y="0"/>
                </a:lnTo>
                <a:lnTo>
                  <a:pt x="0" y="0"/>
                </a:lnTo>
                <a:close/>
              </a:path>
            </a:pathLst>
          </a:custGeom>
          <a:solidFill>
            <a:schemeClr val="accent3">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第</a:t>
            </a:r>
            <a:r>
              <a:rPr kumimoji="1" lang="en-US" altLang="ja-JP" dirty="0"/>
              <a:t>3</a:t>
            </a:r>
            <a:r>
              <a:rPr lang="ja-JP" altLang="en-US" dirty="0"/>
              <a:t>次</a:t>
            </a:r>
            <a:r>
              <a:rPr lang="en-US" altLang="ja-JP" dirty="0"/>
              <a:t>AI</a:t>
            </a:r>
            <a:r>
              <a:rPr lang="ja-JP" altLang="en-US" dirty="0"/>
              <a:t>ブームの背景とこれから</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sp>
        <p:nvSpPr>
          <p:cNvPr id="4" name="テキスト ボックス 3"/>
          <p:cNvSpPr txBox="1"/>
          <p:nvPr/>
        </p:nvSpPr>
        <p:spPr>
          <a:xfrm>
            <a:off x="558021" y="5452553"/>
            <a:ext cx="569387" cy="276999"/>
          </a:xfrm>
          <a:prstGeom prst="rect">
            <a:avLst/>
          </a:prstGeom>
          <a:noFill/>
        </p:spPr>
        <p:txBody>
          <a:bodyPr wrap="none" rtlCol="0">
            <a:spAutoFit/>
          </a:bodyPr>
          <a:lstStyle/>
          <a:p>
            <a:r>
              <a:rPr kumimoji="1" lang="en-US" altLang="ja-JP" sz="1200">
                <a:latin typeface="Meiryo" charset="-128"/>
                <a:ea typeface="Meiryo" charset="-128"/>
                <a:cs typeface="Meiryo" charset="-128"/>
              </a:rPr>
              <a:t>1960</a:t>
            </a:r>
            <a:endParaRPr kumimoji="1" lang="ja-JP" altLang="en-US" sz="1200" dirty="0">
              <a:latin typeface="Meiryo" charset="-128"/>
              <a:ea typeface="Meiryo" charset="-128"/>
              <a:cs typeface="Meiryo" charset="-128"/>
            </a:endParaRPr>
          </a:p>
        </p:txBody>
      </p:sp>
      <p:sp>
        <p:nvSpPr>
          <p:cNvPr id="5" name="テキスト ボックス 4"/>
          <p:cNvSpPr txBox="1"/>
          <p:nvPr/>
        </p:nvSpPr>
        <p:spPr>
          <a:xfrm>
            <a:off x="1665732" y="5452552"/>
            <a:ext cx="569387" cy="276999"/>
          </a:xfrm>
          <a:prstGeom prst="rect">
            <a:avLst/>
          </a:prstGeom>
          <a:noFill/>
        </p:spPr>
        <p:txBody>
          <a:bodyPr wrap="none" rtlCol="0">
            <a:spAutoFit/>
          </a:bodyPr>
          <a:lstStyle/>
          <a:p>
            <a:r>
              <a:rPr kumimoji="1" lang="en-US" altLang="ja-JP" sz="1200">
                <a:latin typeface="Meiryo" charset="-128"/>
                <a:ea typeface="Meiryo" charset="-128"/>
                <a:cs typeface="Meiryo" charset="-128"/>
              </a:rPr>
              <a:t>1970</a:t>
            </a:r>
            <a:endParaRPr kumimoji="1" lang="ja-JP" altLang="en-US" sz="1200" dirty="0">
              <a:latin typeface="Meiryo" charset="-128"/>
              <a:ea typeface="Meiryo" charset="-128"/>
              <a:cs typeface="Meiryo" charset="-128"/>
            </a:endParaRPr>
          </a:p>
        </p:txBody>
      </p:sp>
      <p:sp>
        <p:nvSpPr>
          <p:cNvPr id="6" name="テキスト ボックス 5"/>
          <p:cNvSpPr txBox="1"/>
          <p:nvPr/>
        </p:nvSpPr>
        <p:spPr>
          <a:xfrm>
            <a:off x="2768048" y="5453790"/>
            <a:ext cx="569387"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1980</a:t>
            </a:r>
            <a:endParaRPr kumimoji="1" lang="ja-JP" altLang="en-US" sz="1200" dirty="0">
              <a:latin typeface="Meiryo" charset="-128"/>
              <a:ea typeface="Meiryo" charset="-128"/>
              <a:cs typeface="Meiryo" charset="-128"/>
            </a:endParaRPr>
          </a:p>
        </p:txBody>
      </p:sp>
      <p:sp>
        <p:nvSpPr>
          <p:cNvPr id="7" name="テキスト ボックス 6"/>
          <p:cNvSpPr txBox="1"/>
          <p:nvPr/>
        </p:nvSpPr>
        <p:spPr>
          <a:xfrm>
            <a:off x="3870364" y="5452552"/>
            <a:ext cx="569387" cy="276999"/>
          </a:xfrm>
          <a:prstGeom prst="rect">
            <a:avLst/>
          </a:prstGeom>
          <a:noFill/>
        </p:spPr>
        <p:txBody>
          <a:bodyPr wrap="none" rtlCol="0">
            <a:spAutoFit/>
          </a:bodyPr>
          <a:lstStyle/>
          <a:p>
            <a:r>
              <a:rPr kumimoji="1" lang="en-US" altLang="ja-JP" sz="1200">
                <a:latin typeface="Meiryo" charset="-128"/>
                <a:ea typeface="Meiryo" charset="-128"/>
                <a:cs typeface="Meiryo" charset="-128"/>
              </a:rPr>
              <a:t>1990</a:t>
            </a:r>
            <a:endParaRPr kumimoji="1" lang="ja-JP" altLang="en-US" sz="1200" dirty="0">
              <a:latin typeface="Meiryo" charset="-128"/>
              <a:ea typeface="Meiryo" charset="-128"/>
              <a:cs typeface="Meiryo" charset="-128"/>
            </a:endParaRPr>
          </a:p>
        </p:txBody>
      </p:sp>
      <p:sp>
        <p:nvSpPr>
          <p:cNvPr id="8" name="テキスト ボックス 7"/>
          <p:cNvSpPr txBox="1"/>
          <p:nvPr/>
        </p:nvSpPr>
        <p:spPr>
          <a:xfrm>
            <a:off x="4972680" y="5456257"/>
            <a:ext cx="569387"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2000</a:t>
            </a:r>
            <a:endParaRPr kumimoji="1" lang="ja-JP" altLang="en-US" sz="1200" dirty="0">
              <a:latin typeface="Meiryo" charset="-128"/>
              <a:ea typeface="Meiryo" charset="-128"/>
              <a:cs typeface="Meiryo" charset="-128"/>
            </a:endParaRPr>
          </a:p>
        </p:txBody>
      </p:sp>
      <p:sp>
        <p:nvSpPr>
          <p:cNvPr id="9" name="テキスト ボックス 8"/>
          <p:cNvSpPr txBox="1"/>
          <p:nvPr/>
        </p:nvSpPr>
        <p:spPr>
          <a:xfrm>
            <a:off x="6074996" y="5452552"/>
            <a:ext cx="569387" cy="276999"/>
          </a:xfrm>
          <a:prstGeom prst="rect">
            <a:avLst/>
          </a:prstGeom>
          <a:noFill/>
        </p:spPr>
        <p:txBody>
          <a:bodyPr wrap="none" rtlCol="0">
            <a:spAutoFit/>
          </a:bodyPr>
          <a:lstStyle/>
          <a:p>
            <a:r>
              <a:rPr kumimoji="1" lang="en-US" altLang="ja-JP" sz="1200">
                <a:latin typeface="Meiryo" charset="-128"/>
                <a:ea typeface="Meiryo" charset="-128"/>
                <a:cs typeface="Meiryo" charset="-128"/>
              </a:rPr>
              <a:t>2010</a:t>
            </a:r>
            <a:endParaRPr kumimoji="1" lang="ja-JP" altLang="en-US" sz="1200" dirty="0">
              <a:latin typeface="Meiryo" charset="-128"/>
              <a:ea typeface="Meiryo" charset="-128"/>
              <a:cs typeface="Meiryo" charset="-128"/>
            </a:endParaRPr>
          </a:p>
        </p:txBody>
      </p:sp>
      <p:sp>
        <p:nvSpPr>
          <p:cNvPr id="10" name="テキスト ボックス 9"/>
          <p:cNvSpPr txBox="1"/>
          <p:nvPr/>
        </p:nvSpPr>
        <p:spPr>
          <a:xfrm>
            <a:off x="7177312" y="5452552"/>
            <a:ext cx="569387" cy="276999"/>
          </a:xfrm>
          <a:prstGeom prst="rect">
            <a:avLst/>
          </a:prstGeom>
          <a:noFill/>
        </p:spPr>
        <p:txBody>
          <a:bodyPr wrap="none" rtlCol="0">
            <a:spAutoFit/>
          </a:bodyPr>
          <a:lstStyle/>
          <a:p>
            <a:r>
              <a:rPr kumimoji="1" lang="en-US" altLang="ja-JP" sz="1200">
                <a:latin typeface="Meiryo" charset="-128"/>
                <a:ea typeface="Meiryo" charset="-128"/>
                <a:cs typeface="Meiryo" charset="-128"/>
              </a:rPr>
              <a:t>2020</a:t>
            </a:r>
            <a:endParaRPr kumimoji="1" lang="ja-JP" altLang="en-US" sz="1200" dirty="0">
              <a:latin typeface="Meiryo" charset="-128"/>
              <a:ea typeface="Meiryo" charset="-128"/>
              <a:cs typeface="Meiryo" charset="-128"/>
            </a:endParaRPr>
          </a:p>
        </p:txBody>
      </p:sp>
      <p:sp>
        <p:nvSpPr>
          <p:cNvPr id="11" name="テキスト ボックス 10"/>
          <p:cNvSpPr txBox="1"/>
          <p:nvPr/>
        </p:nvSpPr>
        <p:spPr>
          <a:xfrm>
            <a:off x="8273810" y="5452551"/>
            <a:ext cx="569387"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2030</a:t>
            </a:r>
            <a:endParaRPr kumimoji="1" lang="ja-JP" altLang="en-US" sz="1200" dirty="0">
              <a:latin typeface="Meiryo" charset="-128"/>
              <a:ea typeface="Meiryo" charset="-128"/>
              <a:cs typeface="Meiryo" charset="-128"/>
            </a:endParaRPr>
          </a:p>
        </p:txBody>
      </p:sp>
      <p:sp>
        <p:nvSpPr>
          <p:cNvPr id="12" name="フリーフォーム 11"/>
          <p:cNvSpPr/>
          <p:nvPr/>
        </p:nvSpPr>
        <p:spPr>
          <a:xfrm>
            <a:off x="545807" y="987571"/>
            <a:ext cx="8353911" cy="4323838"/>
          </a:xfrm>
          <a:custGeom>
            <a:avLst/>
            <a:gdLst>
              <a:gd name="connsiteX0" fmla="*/ 0 w 7335825"/>
              <a:gd name="connsiteY0" fmla="*/ 4310743 h 4316150"/>
              <a:gd name="connsiteX1" fmla="*/ 3313840 w 7335825"/>
              <a:gd name="connsiteY1" fmla="*/ 4283242 h 4316150"/>
              <a:gd name="connsiteX2" fmla="*/ 5348896 w 7335825"/>
              <a:gd name="connsiteY2" fmla="*/ 4221366 h 4316150"/>
              <a:gd name="connsiteX3" fmla="*/ 6428300 w 7335825"/>
              <a:gd name="connsiteY3" fmla="*/ 3210713 h 4316150"/>
              <a:gd name="connsiteX4" fmla="*/ 7040192 w 7335825"/>
              <a:gd name="connsiteY4" fmla="*/ 1821925 h 4316150"/>
              <a:gd name="connsiteX5" fmla="*/ 7335825 w 7335825"/>
              <a:gd name="connsiteY5" fmla="*/ 0 h 4316150"/>
              <a:gd name="connsiteX0" fmla="*/ 0 w 7335825"/>
              <a:gd name="connsiteY0" fmla="*/ 4310743 h 4310743"/>
              <a:gd name="connsiteX1" fmla="*/ 3313840 w 7335825"/>
              <a:gd name="connsiteY1" fmla="*/ 4283242 h 4310743"/>
              <a:gd name="connsiteX2" fmla="*/ 5348896 w 7335825"/>
              <a:gd name="connsiteY2" fmla="*/ 4200740 h 4310743"/>
              <a:gd name="connsiteX3" fmla="*/ 6428300 w 7335825"/>
              <a:gd name="connsiteY3" fmla="*/ 3210713 h 4310743"/>
              <a:gd name="connsiteX4" fmla="*/ 7040192 w 7335825"/>
              <a:gd name="connsiteY4" fmla="*/ 1821925 h 4310743"/>
              <a:gd name="connsiteX5" fmla="*/ 7335825 w 7335825"/>
              <a:gd name="connsiteY5" fmla="*/ 0 h 4310743"/>
              <a:gd name="connsiteX0" fmla="*/ 0 w 7335825"/>
              <a:gd name="connsiteY0" fmla="*/ 4310743 h 4310743"/>
              <a:gd name="connsiteX1" fmla="*/ 3313840 w 7335825"/>
              <a:gd name="connsiteY1" fmla="*/ 4283242 h 4310743"/>
              <a:gd name="connsiteX2" fmla="*/ 5348896 w 7335825"/>
              <a:gd name="connsiteY2" fmla="*/ 4200740 h 4310743"/>
              <a:gd name="connsiteX3" fmla="*/ 6428300 w 7335825"/>
              <a:gd name="connsiteY3" fmla="*/ 3210713 h 4310743"/>
              <a:gd name="connsiteX4" fmla="*/ 7040192 w 7335825"/>
              <a:gd name="connsiteY4" fmla="*/ 1821925 h 4310743"/>
              <a:gd name="connsiteX5" fmla="*/ 7335825 w 7335825"/>
              <a:gd name="connsiteY5" fmla="*/ 0 h 4310743"/>
              <a:gd name="connsiteX0" fmla="*/ 0 w 7335825"/>
              <a:gd name="connsiteY0" fmla="*/ 4310743 h 4310743"/>
              <a:gd name="connsiteX1" fmla="*/ 3307468 w 7335825"/>
              <a:gd name="connsiteY1" fmla="*/ 4296993 h 4310743"/>
              <a:gd name="connsiteX2" fmla="*/ 5348896 w 7335825"/>
              <a:gd name="connsiteY2" fmla="*/ 4200740 h 4310743"/>
              <a:gd name="connsiteX3" fmla="*/ 6428300 w 7335825"/>
              <a:gd name="connsiteY3" fmla="*/ 3210713 h 4310743"/>
              <a:gd name="connsiteX4" fmla="*/ 7040192 w 7335825"/>
              <a:gd name="connsiteY4" fmla="*/ 1821925 h 4310743"/>
              <a:gd name="connsiteX5" fmla="*/ 7335825 w 7335825"/>
              <a:gd name="connsiteY5" fmla="*/ 0 h 4310743"/>
              <a:gd name="connsiteX0" fmla="*/ 0 w 7335825"/>
              <a:gd name="connsiteY0" fmla="*/ 4310743 h 4310743"/>
              <a:gd name="connsiteX1" fmla="*/ 3307468 w 7335825"/>
              <a:gd name="connsiteY1" fmla="*/ 4296993 h 4310743"/>
              <a:gd name="connsiteX2" fmla="*/ 5361638 w 7335825"/>
              <a:gd name="connsiteY2" fmla="*/ 4131988 h 4310743"/>
              <a:gd name="connsiteX3" fmla="*/ 6428300 w 7335825"/>
              <a:gd name="connsiteY3" fmla="*/ 3210713 h 4310743"/>
              <a:gd name="connsiteX4" fmla="*/ 7040192 w 7335825"/>
              <a:gd name="connsiteY4" fmla="*/ 1821925 h 4310743"/>
              <a:gd name="connsiteX5" fmla="*/ 7335825 w 7335825"/>
              <a:gd name="connsiteY5" fmla="*/ 0 h 4310743"/>
              <a:gd name="connsiteX0" fmla="*/ 0 w 7335825"/>
              <a:gd name="connsiteY0" fmla="*/ 4310743 h 4310743"/>
              <a:gd name="connsiteX1" fmla="*/ 3307468 w 7335825"/>
              <a:gd name="connsiteY1" fmla="*/ 4296993 h 4310743"/>
              <a:gd name="connsiteX2" fmla="*/ 5361638 w 7335825"/>
              <a:gd name="connsiteY2" fmla="*/ 4131988 h 4310743"/>
              <a:gd name="connsiteX3" fmla="*/ 6428300 w 7335825"/>
              <a:gd name="connsiteY3" fmla="*/ 3210713 h 4310743"/>
              <a:gd name="connsiteX4" fmla="*/ 7040192 w 7335825"/>
              <a:gd name="connsiteY4" fmla="*/ 1821925 h 4310743"/>
              <a:gd name="connsiteX5" fmla="*/ 7335825 w 7335825"/>
              <a:gd name="connsiteY5" fmla="*/ 0 h 4310743"/>
              <a:gd name="connsiteX0" fmla="*/ 0 w 7335825"/>
              <a:gd name="connsiteY0" fmla="*/ 4310743 h 4310743"/>
              <a:gd name="connsiteX1" fmla="*/ 3307468 w 7335825"/>
              <a:gd name="connsiteY1" fmla="*/ 4296993 h 4310743"/>
              <a:gd name="connsiteX2" fmla="*/ 5361638 w 7335825"/>
              <a:gd name="connsiteY2" fmla="*/ 4131988 h 4310743"/>
              <a:gd name="connsiteX3" fmla="*/ 6504750 w 7335825"/>
              <a:gd name="connsiteY3" fmla="*/ 3217588 h 4310743"/>
              <a:gd name="connsiteX4" fmla="*/ 7040192 w 7335825"/>
              <a:gd name="connsiteY4" fmla="*/ 1821925 h 4310743"/>
              <a:gd name="connsiteX5" fmla="*/ 7335825 w 7335825"/>
              <a:gd name="connsiteY5" fmla="*/ 0 h 4310743"/>
              <a:gd name="connsiteX0" fmla="*/ 0 w 7335825"/>
              <a:gd name="connsiteY0" fmla="*/ 4310743 h 4310743"/>
              <a:gd name="connsiteX1" fmla="*/ 3307468 w 7335825"/>
              <a:gd name="connsiteY1" fmla="*/ 4296993 h 4310743"/>
              <a:gd name="connsiteX2" fmla="*/ 5361638 w 7335825"/>
              <a:gd name="connsiteY2" fmla="*/ 4131988 h 4310743"/>
              <a:gd name="connsiteX3" fmla="*/ 6504750 w 7335825"/>
              <a:gd name="connsiteY3" fmla="*/ 3217588 h 4310743"/>
              <a:gd name="connsiteX4" fmla="*/ 7078417 w 7335825"/>
              <a:gd name="connsiteY4" fmla="*/ 1828800 h 4310743"/>
              <a:gd name="connsiteX5" fmla="*/ 7335825 w 7335825"/>
              <a:gd name="connsiteY5" fmla="*/ 0 h 4310743"/>
              <a:gd name="connsiteX0" fmla="*/ 0 w 7475983"/>
              <a:gd name="connsiteY0" fmla="*/ 4290117 h 4290117"/>
              <a:gd name="connsiteX1" fmla="*/ 3307468 w 7475983"/>
              <a:gd name="connsiteY1" fmla="*/ 4276367 h 4290117"/>
              <a:gd name="connsiteX2" fmla="*/ 5361638 w 7475983"/>
              <a:gd name="connsiteY2" fmla="*/ 4111362 h 4290117"/>
              <a:gd name="connsiteX3" fmla="*/ 6504750 w 7475983"/>
              <a:gd name="connsiteY3" fmla="*/ 3196962 h 4290117"/>
              <a:gd name="connsiteX4" fmla="*/ 7078417 w 7475983"/>
              <a:gd name="connsiteY4" fmla="*/ 1808174 h 4290117"/>
              <a:gd name="connsiteX5" fmla="*/ 7475983 w 7475983"/>
              <a:gd name="connsiteY5" fmla="*/ 0 h 4290117"/>
              <a:gd name="connsiteX0" fmla="*/ 0 w 7475983"/>
              <a:gd name="connsiteY0" fmla="*/ 4290117 h 4290117"/>
              <a:gd name="connsiteX1" fmla="*/ 3307468 w 7475983"/>
              <a:gd name="connsiteY1" fmla="*/ 4276367 h 4290117"/>
              <a:gd name="connsiteX2" fmla="*/ 5412606 w 7475983"/>
              <a:gd name="connsiteY2" fmla="*/ 4118238 h 4290117"/>
              <a:gd name="connsiteX3" fmla="*/ 6504750 w 7475983"/>
              <a:gd name="connsiteY3" fmla="*/ 3196962 h 4290117"/>
              <a:gd name="connsiteX4" fmla="*/ 7078417 w 7475983"/>
              <a:gd name="connsiteY4" fmla="*/ 1808174 h 4290117"/>
              <a:gd name="connsiteX5" fmla="*/ 7475983 w 7475983"/>
              <a:gd name="connsiteY5" fmla="*/ 0 h 4290117"/>
              <a:gd name="connsiteX0" fmla="*/ 0 w 7475983"/>
              <a:gd name="connsiteY0" fmla="*/ 4290117 h 4322379"/>
              <a:gd name="connsiteX1" fmla="*/ 3307468 w 7475983"/>
              <a:gd name="connsiteY1" fmla="*/ 4276367 h 4322379"/>
              <a:gd name="connsiteX2" fmla="*/ 5412606 w 7475983"/>
              <a:gd name="connsiteY2" fmla="*/ 4118238 h 4322379"/>
              <a:gd name="connsiteX3" fmla="*/ 6504750 w 7475983"/>
              <a:gd name="connsiteY3" fmla="*/ 3196962 h 4322379"/>
              <a:gd name="connsiteX4" fmla="*/ 7078417 w 7475983"/>
              <a:gd name="connsiteY4" fmla="*/ 1808174 h 4322379"/>
              <a:gd name="connsiteX5" fmla="*/ 7475983 w 7475983"/>
              <a:gd name="connsiteY5" fmla="*/ 0 h 4322379"/>
              <a:gd name="connsiteX0" fmla="*/ 0 w 7475983"/>
              <a:gd name="connsiteY0" fmla="*/ 4290117 h 4290117"/>
              <a:gd name="connsiteX1" fmla="*/ 3307468 w 7475983"/>
              <a:gd name="connsiteY1" fmla="*/ 4276367 h 4290117"/>
              <a:gd name="connsiteX2" fmla="*/ 5412606 w 7475983"/>
              <a:gd name="connsiteY2" fmla="*/ 4118238 h 4290117"/>
              <a:gd name="connsiteX3" fmla="*/ 6504750 w 7475983"/>
              <a:gd name="connsiteY3" fmla="*/ 3196962 h 4290117"/>
              <a:gd name="connsiteX4" fmla="*/ 7078417 w 7475983"/>
              <a:gd name="connsiteY4" fmla="*/ 1808174 h 4290117"/>
              <a:gd name="connsiteX5" fmla="*/ 7475983 w 7475983"/>
              <a:gd name="connsiteY5" fmla="*/ 0 h 4290117"/>
              <a:gd name="connsiteX0" fmla="*/ 0 w 7475983"/>
              <a:gd name="connsiteY0" fmla="*/ 4290117 h 4336028"/>
              <a:gd name="connsiteX1" fmla="*/ 3307468 w 7475983"/>
              <a:gd name="connsiteY1" fmla="*/ 4276367 h 4336028"/>
              <a:gd name="connsiteX2" fmla="*/ 4947535 w 7475983"/>
              <a:gd name="connsiteY2" fmla="*/ 4221366 h 4336028"/>
              <a:gd name="connsiteX3" fmla="*/ 6504750 w 7475983"/>
              <a:gd name="connsiteY3" fmla="*/ 3196962 h 4336028"/>
              <a:gd name="connsiteX4" fmla="*/ 7078417 w 7475983"/>
              <a:gd name="connsiteY4" fmla="*/ 1808174 h 4336028"/>
              <a:gd name="connsiteX5" fmla="*/ 7475983 w 7475983"/>
              <a:gd name="connsiteY5" fmla="*/ 0 h 4336028"/>
              <a:gd name="connsiteX0" fmla="*/ 0 w 7475983"/>
              <a:gd name="connsiteY0" fmla="*/ 4290117 h 4303403"/>
              <a:gd name="connsiteX1" fmla="*/ 3307468 w 7475983"/>
              <a:gd name="connsiteY1" fmla="*/ 4276367 h 4303403"/>
              <a:gd name="connsiteX2" fmla="*/ 4947535 w 7475983"/>
              <a:gd name="connsiteY2" fmla="*/ 4221366 h 4303403"/>
              <a:gd name="connsiteX3" fmla="*/ 6504750 w 7475983"/>
              <a:gd name="connsiteY3" fmla="*/ 3196962 h 4303403"/>
              <a:gd name="connsiteX4" fmla="*/ 7078417 w 7475983"/>
              <a:gd name="connsiteY4" fmla="*/ 1808174 h 4303403"/>
              <a:gd name="connsiteX5" fmla="*/ 7475983 w 7475983"/>
              <a:gd name="connsiteY5" fmla="*/ 0 h 4303403"/>
              <a:gd name="connsiteX0" fmla="*/ 0 w 7475983"/>
              <a:gd name="connsiteY0" fmla="*/ 4290117 h 4290117"/>
              <a:gd name="connsiteX1" fmla="*/ 3307468 w 7475983"/>
              <a:gd name="connsiteY1" fmla="*/ 4276367 h 4290117"/>
              <a:gd name="connsiteX2" fmla="*/ 4928422 w 7475983"/>
              <a:gd name="connsiteY2" fmla="*/ 4186990 h 4290117"/>
              <a:gd name="connsiteX3" fmla="*/ 6504750 w 7475983"/>
              <a:gd name="connsiteY3" fmla="*/ 3196962 h 4290117"/>
              <a:gd name="connsiteX4" fmla="*/ 7078417 w 7475983"/>
              <a:gd name="connsiteY4" fmla="*/ 1808174 h 4290117"/>
              <a:gd name="connsiteX5" fmla="*/ 7475983 w 7475983"/>
              <a:gd name="connsiteY5" fmla="*/ 0 h 4290117"/>
              <a:gd name="connsiteX0" fmla="*/ 0 w 7475983"/>
              <a:gd name="connsiteY0" fmla="*/ 4290117 h 4296980"/>
              <a:gd name="connsiteX1" fmla="*/ 3307468 w 7475983"/>
              <a:gd name="connsiteY1" fmla="*/ 4276367 h 4296980"/>
              <a:gd name="connsiteX2" fmla="*/ 4928422 w 7475983"/>
              <a:gd name="connsiteY2" fmla="*/ 4186990 h 4296980"/>
              <a:gd name="connsiteX3" fmla="*/ 6383704 w 7475983"/>
              <a:gd name="connsiteY3" fmla="*/ 3135086 h 4296980"/>
              <a:gd name="connsiteX4" fmla="*/ 7078417 w 7475983"/>
              <a:gd name="connsiteY4" fmla="*/ 1808174 h 4296980"/>
              <a:gd name="connsiteX5" fmla="*/ 7475983 w 7475983"/>
              <a:gd name="connsiteY5" fmla="*/ 0 h 4296980"/>
              <a:gd name="connsiteX0" fmla="*/ 0 w 7475983"/>
              <a:gd name="connsiteY0" fmla="*/ 4290117 h 4290117"/>
              <a:gd name="connsiteX1" fmla="*/ 3307468 w 7475983"/>
              <a:gd name="connsiteY1" fmla="*/ 4276367 h 4290117"/>
              <a:gd name="connsiteX2" fmla="*/ 4941163 w 7475983"/>
              <a:gd name="connsiteY2" fmla="*/ 4152614 h 4290117"/>
              <a:gd name="connsiteX3" fmla="*/ 6383704 w 7475983"/>
              <a:gd name="connsiteY3" fmla="*/ 3135086 h 4290117"/>
              <a:gd name="connsiteX4" fmla="*/ 7078417 w 7475983"/>
              <a:gd name="connsiteY4" fmla="*/ 1808174 h 4290117"/>
              <a:gd name="connsiteX5" fmla="*/ 7475983 w 7475983"/>
              <a:gd name="connsiteY5" fmla="*/ 0 h 4290117"/>
              <a:gd name="connsiteX0" fmla="*/ 0 w 7475983"/>
              <a:gd name="connsiteY0" fmla="*/ 4290117 h 4290117"/>
              <a:gd name="connsiteX1" fmla="*/ 3307468 w 7475983"/>
              <a:gd name="connsiteY1" fmla="*/ 4276367 h 4290117"/>
              <a:gd name="connsiteX2" fmla="*/ 5055838 w 7475983"/>
              <a:gd name="connsiteY2" fmla="*/ 4125113 h 4290117"/>
              <a:gd name="connsiteX3" fmla="*/ 6383704 w 7475983"/>
              <a:gd name="connsiteY3" fmla="*/ 3135086 h 4290117"/>
              <a:gd name="connsiteX4" fmla="*/ 7078417 w 7475983"/>
              <a:gd name="connsiteY4" fmla="*/ 1808174 h 4290117"/>
              <a:gd name="connsiteX5" fmla="*/ 7475983 w 7475983"/>
              <a:gd name="connsiteY5" fmla="*/ 0 h 429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5983" h="4290117">
                <a:moveTo>
                  <a:pt x="0" y="4290117"/>
                </a:moveTo>
                <a:lnTo>
                  <a:pt x="3307468" y="4276367"/>
                </a:lnTo>
                <a:cubicBezTo>
                  <a:pt x="4150108" y="4248866"/>
                  <a:pt x="4543132" y="4315326"/>
                  <a:pt x="5055838" y="4125113"/>
                </a:cubicBezTo>
                <a:cubicBezTo>
                  <a:pt x="5568544" y="3934900"/>
                  <a:pt x="6046608" y="3521243"/>
                  <a:pt x="6383704" y="3135086"/>
                </a:cubicBezTo>
                <a:cubicBezTo>
                  <a:pt x="6720801" y="2748930"/>
                  <a:pt x="6896371" y="2330688"/>
                  <a:pt x="7078417" y="1808174"/>
                </a:cubicBezTo>
                <a:cubicBezTo>
                  <a:pt x="7260463" y="1285660"/>
                  <a:pt x="7426711" y="246361"/>
                  <a:pt x="7475983" y="0"/>
                </a:cubicBezTo>
              </a:path>
            </a:pathLst>
          </a:custGeom>
          <a:noFill/>
          <a:ln w="38100">
            <a:solidFill>
              <a:schemeClr val="accent6"/>
            </a:solidFill>
            <a:headEnd type="none" w="med" len="med"/>
            <a:tailEnd type="arrow" w="med" len="me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ホームベース 12"/>
          <p:cNvSpPr/>
          <p:nvPr/>
        </p:nvSpPr>
        <p:spPr>
          <a:xfrm>
            <a:off x="845992" y="987571"/>
            <a:ext cx="1277736" cy="910130"/>
          </a:xfrm>
          <a:prstGeom prst="homePlate">
            <a:avLst>
              <a:gd name="adj" fmla="val 28093"/>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p:cNvSpPr/>
          <p:nvPr/>
        </p:nvSpPr>
        <p:spPr>
          <a:xfrm>
            <a:off x="3052742" y="983022"/>
            <a:ext cx="1519258" cy="910130"/>
          </a:xfrm>
          <a:prstGeom prst="homePlate">
            <a:avLst>
              <a:gd name="adj" fmla="val 2809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ホームベース 15"/>
          <p:cNvSpPr/>
          <p:nvPr/>
        </p:nvSpPr>
        <p:spPr>
          <a:xfrm>
            <a:off x="7462005" y="980728"/>
            <a:ext cx="1451805" cy="910130"/>
          </a:xfrm>
          <a:prstGeom prst="homePlate">
            <a:avLst/>
          </a:prstGeom>
          <a:solidFill>
            <a:srgbClr val="3366FF">
              <a:alpha val="5254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ホームベース 14"/>
          <p:cNvSpPr/>
          <p:nvPr/>
        </p:nvSpPr>
        <p:spPr>
          <a:xfrm>
            <a:off x="6479788" y="980728"/>
            <a:ext cx="1266911" cy="910130"/>
          </a:xfrm>
          <a:prstGeom prst="homePlate">
            <a:avLst>
              <a:gd name="adj" fmla="val 29604"/>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p:cNvSpPr txBox="1"/>
          <p:nvPr/>
        </p:nvSpPr>
        <p:spPr>
          <a:xfrm>
            <a:off x="824260" y="1004298"/>
            <a:ext cx="1210588" cy="900246"/>
          </a:xfrm>
          <a:prstGeom prst="rect">
            <a:avLst/>
          </a:prstGeom>
          <a:noFill/>
        </p:spPr>
        <p:txBody>
          <a:bodyPr wrap="none" rtlCol="0">
            <a:spAutoFit/>
          </a:bodyPr>
          <a:lstStyle/>
          <a:p>
            <a:r>
              <a:rPr kumimoji="1" lang="ja-JP" altLang="en-US" sz="1050" b="1" dirty="0">
                <a:solidFill>
                  <a:schemeClr val="bg1"/>
                </a:solidFill>
                <a:latin typeface="Meiryo" charset="-128"/>
                <a:ea typeface="Meiryo" charset="-128"/>
                <a:cs typeface="Meiryo" charset="-128"/>
              </a:rPr>
              <a:t>第</a:t>
            </a:r>
            <a:r>
              <a:rPr kumimoji="1" lang="en-US" altLang="ja-JP" sz="1050" b="1" dirty="0">
                <a:solidFill>
                  <a:schemeClr val="bg1"/>
                </a:solidFill>
                <a:latin typeface="Meiryo" charset="-128"/>
                <a:ea typeface="Meiryo" charset="-128"/>
                <a:cs typeface="Meiryo" charset="-128"/>
              </a:rPr>
              <a:t>1</a:t>
            </a:r>
            <a:r>
              <a:rPr kumimoji="1" lang="ja-JP" altLang="en-US" sz="1050" b="1" dirty="0">
                <a:solidFill>
                  <a:schemeClr val="bg1"/>
                </a:solidFill>
                <a:latin typeface="Meiryo" charset="-128"/>
                <a:ea typeface="Meiryo" charset="-128"/>
                <a:cs typeface="Meiryo" charset="-128"/>
              </a:rPr>
              <a:t>次</a:t>
            </a:r>
            <a:r>
              <a:rPr kumimoji="1" lang="en-US" altLang="ja-JP" sz="1050" b="1" dirty="0">
                <a:solidFill>
                  <a:schemeClr val="bg1"/>
                </a:solidFill>
                <a:latin typeface="Meiryo" charset="-128"/>
                <a:ea typeface="Meiryo" charset="-128"/>
                <a:cs typeface="Meiryo" charset="-128"/>
              </a:rPr>
              <a:t>AI</a:t>
            </a:r>
            <a:r>
              <a:rPr kumimoji="1" lang="ja-JP" altLang="en-US" sz="1050" b="1" dirty="0">
                <a:solidFill>
                  <a:schemeClr val="bg1"/>
                </a:solidFill>
                <a:latin typeface="Meiryo" charset="-128"/>
                <a:ea typeface="Meiryo" charset="-128"/>
                <a:cs typeface="Meiryo" charset="-128"/>
              </a:rPr>
              <a:t>ブーム</a:t>
            </a:r>
            <a:endParaRPr kumimoji="1" lang="en-US" altLang="ja-JP" sz="1050" b="1" dirty="0">
              <a:solidFill>
                <a:schemeClr val="bg1"/>
              </a:solidFill>
              <a:latin typeface="Meiryo" charset="-128"/>
              <a:ea typeface="Meiryo" charset="-128"/>
              <a:cs typeface="Meiryo" charset="-128"/>
            </a:endParaRPr>
          </a:p>
          <a:p>
            <a:r>
              <a:rPr lang="ja-JP" altLang="en-US" sz="1000" dirty="0">
                <a:solidFill>
                  <a:schemeClr val="bg1"/>
                </a:solidFill>
                <a:latin typeface="Meiryo" charset="-128"/>
                <a:ea typeface="Meiryo" charset="-128"/>
                <a:cs typeface="Meiryo" charset="-128"/>
              </a:rPr>
              <a:t>推論・探査など</a:t>
            </a:r>
            <a:endParaRPr lang="en-US" altLang="ja-JP" sz="1000" dirty="0">
              <a:solidFill>
                <a:schemeClr val="bg1"/>
              </a:solidFill>
              <a:latin typeface="Meiryo" charset="-128"/>
              <a:ea typeface="Meiryo" charset="-128"/>
              <a:cs typeface="Meiryo" charset="-128"/>
            </a:endParaRPr>
          </a:p>
          <a:p>
            <a:endParaRPr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ゲームや迷路などに</a:t>
            </a:r>
            <a:endParaRPr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用途は限られ実用性は</a:t>
            </a:r>
            <a:endParaRPr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無かった</a:t>
            </a:r>
            <a:endParaRPr lang="en-US" altLang="ja-JP" sz="800" dirty="0">
              <a:solidFill>
                <a:schemeClr val="bg1"/>
              </a:solidFill>
              <a:latin typeface="Meiryo" charset="-128"/>
              <a:ea typeface="Meiryo" charset="-128"/>
              <a:cs typeface="Meiryo" charset="-128"/>
            </a:endParaRPr>
          </a:p>
        </p:txBody>
      </p:sp>
      <p:sp>
        <p:nvSpPr>
          <p:cNvPr id="18" name="テキスト ボックス 17"/>
          <p:cNvSpPr txBox="1"/>
          <p:nvPr/>
        </p:nvSpPr>
        <p:spPr>
          <a:xfrm>
            <a:off x="3032095" y="985670"/>
            <a:ext cx="1312477" cy="900246"/>
          </a:xfrm>
          <a:prstGeom prst="rect">
            <a:avLst/>
          </a:prstGeom>
          <a:noFill/>
        </p:spPr>
        <p:txBody>
          <a:bodyPr wrap="square" rtlCol="0">
            <a:spAutoFit/>
          </a:bodyPr>
          <a:lstStyle/>
          <a:p>
            <a:r>
              <a:rPr kumimoji="1" lang="ja-JP" altLang="en-US" sz="1050" b="1" dirty="0">
                <a:solidFill>
                  <a:schemeClr val="bg1"/>
                </a:solidFill>
                <a:latin typeface="Meiryo" charset="-128"/>
                <a:ea typeface="Meiryo" charset="-128"/>
                <a:cs typeface="Meiryo" charset="-128"/>
              </a:rPr>
              <a:t>第</a:t>
            </a:r>
            <a:r>
              <a:rPr kumimoji="1" lang="en-US" altLang="ja-JP" sz="1050" b="1" dirty="0">
                <a:solidFill>
                  <a:schemeClr val="bg1"/>
                </a:solidFill>
                <a:latin typeface="Meiryo" charset="-128"/>
                <a:ea typeface="Meiryo" charset="-128"/>
                <a:cs typeface="Meiryo" charset="-128"/>
              </a:rPr>
              <a:t>2</a:t>
            </a:r>
            <a:r>
              <a:rPr kumimoji="1" lang="ja-JP" altLang="en-US" sz="1050" b="1" dirty="0">
                <a:solidFill>
                  <a:schemeClr val="bg1"/>
                </a:solidFill>
                <a:latin typeface="Meiryo" charset="-128"/>
                <a:ea typeface="Meiryo" charset="-128"/>
                <a:cs typeface="Meiryo" charset="-128"/>
              </a:rPr>
              <a:t>次</a:t>
            </a:r>
            <a:r>
              <a:rPr kumimoji="1" lang="en-US" altLang="ja-JP" sz="1050" b="1" dirty="0">
                <a:solidFill>
                  <a:schemeClr val="bg1"/>
                </a:solidFill>
                <a:latin typeface="Meiryo" charset="-128"/>
                <a:ea typeface="Meiryo" charset="-128"/>
                <a:cs typeface="Meiryo" charset="-128"/>
              </a:rPr>
              <a:t>AI</a:t>
            </a:r>
            <a:r>
              <a:rPr kumimoji="1" lang="ja-JP" altLang="en-US" sz="1050" b="1" dirty="0">
                <a:solidFill>
                  <a:schemeClr val="bg1"/>
                </a:solidFill>
                <a:latin typeface="Meiryo" charset="-128"/>
                <a:ea typeface="Meiryo" charset="-128"/>
                <a:cs typeface="Meiryo" charset="-128"/>
              </a:rPr>
              <a:t>ブーム</a:t>
            </a:r>
            <a:endParaRPr kumimoji="1" lang="en-US" altLang="ja-JP" sz="1050" b="1" dirty="0">
              <a:solidFill>
                <a:schemeClr val="bg1"/>
              </a:solidFill>
              <a:latin typeface="Meiryo" charset="-128"/>
              <a:ea typeface="Meiryo" charset="-128"/>
              <a:cs typeface="Meiryo" charset="-128"/>
            </a:endParaRPr>
          </a:p>
          <a:p>
            <a:r>
              <a:rPr lang="ja-JP" altLang="en-US" sz="1000" dirty="0">
                <a:solidFill>
                  <a:schemeClr val="bg1"/>
                </a:solidFill>
                <a:latin typeface="Meiryo" charset="-128"/>
                <a:ea typeface="Meiryo" charset="-128"/>
                <a:cs typeface="Meiryo" charset="-128"/>
              </a:rPr>
              <a:t>ルールベースなど</a:t>
            </a:r>
            <a:endParaRPr lang="en-US" altLang="ja-JP" sz="1000" dirty="0">
              <a:solidFill>
                <a:schemeClr val="bg1"/>
              </a:solidFill>
              <a:latin typeface="Meiryo" charset="-128"/>
              <a:ea typeface="Meiryo" charset="-128"/>
              <a:cs typeface="Meiryo" charset="-128"/>
            </a:endParaRPr>
          </a:p>
          <a:p>
            <a:endParaRPr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エキスバーとシステムとして実用化されたが汎用性が無かった</a:t>
            </a:r>
            <a:endParaRPr lang="en-US" altLang="ja-JP" sz="800" dirty="0">
              <a:solidFill>
                <a:schemeClr val="bg1"/>
              </a:solidFill>
              <a:latin typeface="Meiryo" charset="-128"/>
              <a:ea typeface="Meiryo" charset="-128"/>
              <a:cs typeface="Meiryo" charset="-128"/>
            </a:endParaRPr>
          </a:p>
        </p:txBody>
      </p:sp>
      <p:sp>
        <p:nvSpPr>
          <p:cNvPr id="19" name="テキスト ボックス 18"/>
          <p:cNvSpPr txBox="1"/>
          <p:nvPr/>
        </p:nvSpPr>
        <p:spPr>
          <a:xfrm>
            <a:off x="6479787" y="992513"/>
            <a:ext cx="2220845" cy="777136"/>
          </a:xfrm>
          <a:prstGeom prst="rect">
            <a:avLst/>
          </a:prstGeom>
          <a:noFill/>
        </p:spPr>
        <p:txBody>
          <a:bodyPr wrap="square" rtlCol="0">
            <a:spAutoFit/>
          </a:bodyPr>
          <a:lstStyle/>
          <a:p>
            <a:r>
              <a:rPr kumimoji="1" lang="ja-JP" altLang="en-US" sz="1050" b="1" dirty="0">
                <a:solidFill>
                  <a:schemeClr val="bg1"/>
                </a:solidFill>
                <a:latin typeface="Meiryo" charset="-128"/>
                <a:ea typeface="Meiryo" charset="-128"/>
                <a:cs typeface="Meiryo" charset="-128"/>
              </a:rPr>
              <a:t>第</a:t>
            </a:r>
            <a:r>
              <a:rPr kumimoji="1" lang="en-US" altLang="ja-JP" sz="1050" b="1" dirty="0">
                <a:solidFill>
                  <a:schemeClr val="bg1"/>
                </a:solidFill>
                <a:latin typeface="Meiryo" charset="-128"/>
                <a:ea typeface="Meiryo" charset="-128"/>
                <a:cs typeface="Meiryo" charset="-128"/>
              </a:rPr>
              <a:t>3</a:t>
            </a:r>
            <a:r>
              <a:rPr kumimoji="1" lang="ja-JP" altLang="en-US" sz="1050" b="1" dirty="0">
                <a:solidFill>
                  <a:schemeClr val="bg1"/>
                </a:solidFill>
                <a:latin typeface="Meiryo" charset="-128"/>
                <a:ea typeface="Meiryo" charset="-128"/>
                <a:cs typeface="Meiryo" charset="-128"/>
              </a:rPr>
              <a:t>次</a:t>
            </a:r>
            <a:r>
              <a:rPr kumimoji="1" lang="en-US" altLang="ja-JP" sz="1050" b="1" dirty="0">
                <a:solidFill>
                  <a:schemeClr val="bg1"/>
                </a:solidFill>
                <a:latin typeface="Meiryo" charset="-128"/>
                <a:ea typeface="Meiryo" charset="-128"/>
                <a:cs typeface="Meiryo" charset="-128"/>
              </a:rPr>
              <a:t>AI</a:t>
            </a:r>
            <a:r>
              <a:rPr kumimoji="1" lang="ja-JP" altLang="en-US" sz="1050" b="1" dirty="0">
                <a:solidFill>
                  <a:schemeClr val="bg1"/>
                </a:solidFill>
                <a:latin typeface="Meiryo" charset="-128"/>
                <a:ea typeface="Meiryo" charset="-128"/>
                <a:cs typeface="Meiryo" charset="-128"/>
              </a:rPr>
              <a:t>ブーム</a:t>
            </a:r>
            <a:endParaRPr kumimoji="1" lang="en-US" altLang="ja-JP" sz="1050" b="1" dirty="0">
              <a:solidFill>
                <a:schemeClr val="bg1"/>
              </a:solidFill>
              <a:latin typeface="Meiryo" charset="-128"/>
              <a:ea typeface="Meiryo" charset="-128"/>
              <a:cs typeface="Meiryo" charset="-128"/>
            </a:endParaRPr>
          </a:p>
          <a:p>
            <a:r>
              <a:rPr lang="ja-JP" altLang="en-US" sz="1000" dirty="0">
                <a:solidFill>
                  <a:schemeClr val="bg1"/>
                </a:solidFill>
                <a:latin typeface="Meiryo" charset="-128"/>
                <a:ea typeface="Meiryo" charset="-128"/>
                <a:cs typeface="Meiryo" charset="-128"/>
              </a:rPr>
              <a:t>機械学習</a:t>
            </a:r>
            <a:r>
              <a:rPr lang="ja-JP" altLang="en-US" sz="800" dirty="0">
                <a:solidFill>
                  <a:schemeClr val="bg1"/>
                </a:solidFill>
                <a:latin typeface="Meiryo" charset="-128"/>
                <a:ea typeface="Meiryo" charset="-128"/>
                <a:cs typeface="Meiryo" charset="-128"/>
              </a:rPr>
              <a:t>（統計確率論や深層学習など）</a:t>
            </a:r>
            <a:endParaRPr lang="en-US" altLang="ja-JP" sz="800" dirty="0">
              <a:solidFill>
                <a:schemeClr val="bg1"/>
              </a:solidFill>
              <a:latin typeface="Meiryo" charset="-128"/>
              <a:ea typeface="Meiryo" charset="-128"/>
              <a:cs typeface="Meiryo" charset="-128"/>
            </a:endParaRPr>
          </a:p>
          <a:p>
            <a:endParaRPr lang="en-US" altLang="ja-JP" sz="800" dirty="0">
              <a:solidFill>
                <a:schemeClr val="bg1"/>
              </a:solidFill>
              <a:latin typeface="Meiryo" charset="-128"/>
              <a:ea typeface="Meiryo" charset="-128"/>
              <a:cs typeface="Meiryo" charset="-128"/>
            </a:endParaRPr>
          </a:p>
          <a:p>
            <a:r>
              <a:rPr lang="ja-JP" altLang="en-US" sz="800" dirty="0">
                <a:solidFill>
                  <a:schemeClr val="bg1"/>
                </a:solidFill>
                <a:latin typeface="Meiryo" charset="-128"/>
                <a:ea typeface="Meiryo" charset="-128"/>
                <a:cs typeface="Meiryo" charset="-128"/>
              </a:rPr>
              <a:t>汎用性、実用性が高まり、様々な分野の適用が期待されている</a:t>
            </a:r>
            <a:endParaRPr lang="en-US" altLang="ja-JP" sz="800" dirty="0">
              <a:solidFill>
                <a:schemeClr val="bg1"/>
              </a:solidFill>
              <a:latin typeface="Meiryo" charset="-128"/>
              <a:ea typeface="Meiryo" charset="-128"/>
              <a:cs typeface="Meiryo" charset="-128"/>
            </a:endParaRPr>
          </a:p>
        </p:txBody>
      </p:sp>
      <p:sp>
        <p:nvSpPr>
          <p:cNvPr id="22" name="フリーフォーム 21"/>
          <p:cNvSpPr/>
          <p:nvPr/>
        </p:nvSpPr>
        <p:spPr>
          <a:xfrm>
            <a:off x="825023" y="5735662"/>
            <a:ext cx="3403218" cy="666894"/>
          </a:xfrm>
          <a:custGeom>
            <a:avLst/>
            <a:gdLst>
              <a:gd name="connsiteX0" fmla="*/ 0 w 3403218"/>
              <a:gd name="connsiteY0" fmla="*/ 0 h 666894"/>
              <a:gd name="connsiteX1" fmla="*/ 0 w 3403218"/>
              <a:gd name="connsiteY1" fmla="*/ 653143 h 666894"/>
              <a:gd name="connsiteX2" fmla="*/ 3403218 w 3403218"/>
              <a:gd name="connsiteY2" fmla="*/ 666894 h 666894"/>
              <a:gd name="connsiteX3" fmla="*/ 2261936 w 3403218"/>
              <a:gd name="connsiteY3" fmla="*/ 0 h 666894"/>
              <a:gd name="connsiteX4" fmla="*/ 0 w 3403218"/>
              <a:gd name="connsiteY4" fmla="*/ 0 h 66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218" h="666894">
                <a:moveTo>
                  <a:pt x="0" y="0"/>
                </a:moveTo>
                <a:lnTo>
                  <a:pt x="0" y="653143"/>
                </a:lnTo>
                <a:lnTo>
                  <a:pt x="3403218" y="666894"/>
                </a:lnTo>
                <a:lnTo>
                  <a:pt x="2261936" y="0"/>
                </a:lnTo>
                <a:lnTo>
                  <a:pt x="0" y="0"/>
                </a:lnTo>
                <a:close/>
              </a:path>
            </a:pathLst>
          </a:custGeom>
          <a:solidFill>
            <a:schemeClr val="accent3">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1172097" y="5835870"/>
            <a:ext cx="1569660" cy="461665"/>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大型コンピューター</a:t>
            </a:r>
            <a:endParaRPr kumimoji="1" lang="en-US" altLang="ja-JP" sz="1200" dirty="0">
              <a:solidFill>
                <a:schemeClr val="bg1"/>
              </a:solidFill>
              <a:latin typeface="Meiryo" charset="-128"/>
              <a:ea typeface="Meiryo" charset="-128"/>
              <a:cs typeface="Meiryo" charset="-128"/>
            </a:endParaRPr>
          </a:p>
          <a:p>
            <a:r>
              <a:rPr lang="ja-JP" altLang="en-US" sz="1200" dirty="0">
                <a:solidFill>
                  <a:schemeClr val="bg1"/>
                </a:solidFill>
                <a:latin typeface="Meiryo" charset="-128"/>
                <a:ea typeface="Meiryo" charset="-128"/>
                <a:cs typeface="Meiryo" charset="-128"/>
              </a:rPr>
              <a:t>メインフレーム</a:t>
            </a:r>
            <a:endParaRPr kumimoji="1" lang="ja-JP" altLang="en-US" sz="1200" dirty="0">
              <a:solidFill>
                <a:schemeClr val="bg1"/>
              </a:solidFill>
              <a:latin typeface="Meiryo" charset="-128"/>
              <a:ea typeface="Meiryo" charset="-128"/>
              <a:cs typeface="Meiryo" charset="-128"/>
            </a:endParaRPr>
          </a:p>
        </p:txBody>
      </p:sp>
      <p:sp>
        <p:nvSpPr>
          <p:cNvPr id="27" name="テキスト ボックス 26"/>
          <p:cNvSpPr txBox="1"/>
          <p:nvPr/>
        </p:nvSpPr>
        <p:spPr>
          <a:xfrm>
            <a:off x="4191834" y="5928202"/>
            <a:ext cx="2185214" cy="276999"/>
          </a:xfrm>
          <a:prstGeom prst="rect">
            <a:avLst/>
          </a:prstGeom>
          <a:noFill/>
        </p:spPr>
        <p:txBody>
          <a:bodyPr wrap="none" rtlCol="0">
            <a:spAutoFit/>
          </a:bodyPr>
          <a:lstStyle/>
          <a:p>
            <a:r>
              <a:rPr kumimoji="1" lang="ja-JP" altLang="en-US" sz="1200">
                <a:solidFill>
                  <a:schemeClr val="bg1"/>
                </a:solidFill>
                <a:latin typeface="Meiryo" charset="-128"/>
                <a:ea typeface="Meiryo" charset="-128"/>
                <a:cs typeface="Meiryo" charset="-128"/>
              </a:rPr>
              <a:t>パーソナル・コンピューター</a:t>
            </a:r>
            <a:endParaRPr kumimoji="1" lang="ja-JP" altLang="en-US" sz="1200" dirty="0">
              <a:solidFill>
                <a:schemeClr val="bg1"/>
              </a:solidFill>
              <a:latin typeface="Meiryo" charset="-128"/>
              <a:ea typeface="Meiryo" charset="-128"/>
              <a:cs typeface="Meiryo" charset="-128"/>
            </a:endParaRPr>
          </a:p>
        </p:txBody>
      </p:sp>
      <p:sp>
        <p:nvSpPr>
          <p:cNvPr id="28" name="テキスト ボックス 27"/>
          <p:cNvSpPr txBox="1"/>
          <p:nvPr/>
        </p:nvSpPr>
        <p:spPr>
          <a:xfrm>
            <a:off x="6673705" y="5834824"/>
            <a:ext cx="1107996" cy="461665"/>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スマート</a:t>
            </a:r>
            <a:endParaRPr kumimoji="1" lang="en-US" altLang="ja-JP" sz="1200" dirty="0">
              <a:solidFill>
                <a:schemeClr val="bg1"/>
              </a:solidFill>
              <a:latin typeface="Meiryo" charset="-128"/>
              <a:ea typeface="Meiryo" charset="-128"/>
              <a:cs typeface="Meiryo" charset="-128"/>
            </a:endParaRPr>
          </a:p>
          <a:p>
            <a:r>
              <a:rPr kumimoji="1" lang="ja-JP" altLang="en-US" sz="1200" dirty="0">
                <a:solidFill>
                  <a:schemeClr val="bg1"/>
                </a:solidFill>
                <a:latin typeface="Meiryo" charset="-128"/>
                <a:ea typeface="Meiryo" charset="-128"/>
                <a:cs typeface="Meiryo" charset="-128"/>
              </a:rPr>
              <a:t>　　　フォン</a:t>
            </a:r>
          </a:p>
        </p:txBody>
      </p:sp>
      <p:sp>
        <p:nvSpPr>
          <p:cNvPr id="29" name="テキスト ボックス 28"/>
          <p:cNvSpPr txBox="1"/>
          <p:nvPr/>
        </p:nvSpPr>
        <p:spPr>
          <a:xfrm>
            <a:off x="8256452" y="5927156"/>
            <a:ext cx="433388" cy="276999"/>
          </a:xfrm>
          <a:prstGeom prst="rect">
            <a:avLst/>
          </a:prstGeom>
          <a:noFill/>
        </p:spPr>
        <p:txBody>
          <a:bodyPr wrap="none" rtlCol="0">
            <a:spAutoFit/>
          </a:bodyPr>
          <a:lstStyle/>
          <a:p>
            <a:r>
              <a:rPr kumimoji="1" lang="en-US" altLang="ja-JP" sz="1200">
                <a:solidFill>
                  <a:schemeClr val="bg1"/>
                </a:solidFill>
                <a:latin typeface="Meiryo" charset="-128"/>
                <a:ea typeface="Meiryo" charset="-128"/>
                <a:cs typeface="Meiryo" charset="-128"/>
              </a:rPr>
              <a:t>IoT</a:t>
            </a:r>
            <a:endParaRPr kumimoji="1" lang="ja-JP" altLang="en-US" sz="1200" dirty="0">
              <a:solidFill>
                <a:schemeClr val="bg1"/>
              </a:solidFill>
              <a:latin typeface="Meiryo" charset="-128"/>
              <a:ea typeface="Meiryo" charset="-128"/>
              <a:cs typeface="Meiryo" charset="-128"/>
            </a:endParaRPr>
          </a:p>
        </p:txBody>
      </p:sp>
      <p:sp>
        <p:nvSpPr>
          <p:cNvPr id="31" name="テキスト ボックス 30"/>
          <p:cNvSpPr txBox="1"/>
          <p:nvPr/>
        </p:nvSpPr>
        <p:spPr>
          <a:xfrm>
            <a:off x="7073577" y="4731635"/>
            <a:ext cx="1826141" cy="584775"/>
          </a:xfrm>
          <a:prstGeom prst="rect">
            <a:avLst/>
          </a:prstGeom>
          <a:noFill/>
        </p:spPr>
        <p:txBody>
          <a:bodyPr wrap="none" rtlCol="0">
            <a:spAutoFit/>
          </a:bodyPr>
          <a:lstStyle/>
          <a:p>
            <a:pPr algn="r"/>
            <a:r>
              <a:rPr kumimoji="1" lang="ja-JP" altLang="en-US" sz="1600" b="1" dirty="0">
                <a:solidFill>
                  <a:schemeClr val="accent6">
                    <a:lumMod val="75000"/>
                  </a:schemeClr>
                </a:solidFill>
                <a:latin typeface="Meiryo" charset="-128"/>
                <a:ea typeface="Meiryo" charset="-128"/>
                <a:cs typeface="Meiryo" charset="-128"/>
              </a:rPr>
              <a:t>ビッグデータ</a:t>
            </a:r>
            <a:r>
              <a:rPr lang="ja-JP" altLang="en-US" sz="1600" b="1" dirty="0">
                <a:solidFill>
                  <a:schemeClr val="accent6">
                    <a:lumMod val="75000"/>
                  </a:schemeClr>
                </a:solidFill>
                <a:latin typeface="Meiryo" charset="-128"/>
                <a:ea typeface="Meiryo" charset="-128"/>
                <a:cs typeface="Meiryo" charset="-128"/>
              </a:rPr>
              <a:t>時代</a:t>
            </a:r>
            <a:endParaRPr lang="en-US" altLang="ja-JP" sz="1600" b="1" dirty="0">
              <a:solidFill>
                <a:schemeClr val="accent6">
                  <a:lumMod val="75000"/>
                </a:schemeClr>
              </a:solidFill>
              <a:latin typeface="Meiryo" charset="-128"/>
              <a:ea typeface="Meiryo" charset="-128"/>
              <a:cs typeface="Meiryo" charset="-128"/>
            </a:endParaRPr>
          </a:p>
          <a:p>
            <a:pPr algn="r"/>
            <a:r>
              <a:rPr lang="ja-JP" altLang="en-US" sz="1600" b="1" dirty="0">
                <a:solidFill>
                  <a:schemeClr val="accent6">
                    <a:lumMod val="75000"/>
                  </a:schemeClr>
                </a:solidFill>
                <a:latin typeface="Meiryo" charset="-128"/>
                <a:ea typeface="Meiryo" charset="-128"/>
                <a:cs typeface="Meiryo" charset="-128"/>
              </a:rPr>
              <a:t>の到来</a:t>
            </a:r>
            <a:endParaRPr kumimoji="1" lang="ja-JP" altLang="en-US" sz="1600" b="1" dirty="0">
              <a:solidFill>
                <a:schemeClr val="accent6">
                  <a:lumMod val="75000"/>
                </a:schemeClr>
              </a:solidFill>
              <a:latin typeface="Meiryo" charset="-128"/>
              <a:ea typeface="Meiryo" charset="-128"/>
              <a:cs typeface="Meiryo" charset="-128"/>
            </a:endParaRPr>
          </a:p>
        </p:txBody>
      </p:sp>
      <p:cxnSp>
        <p:nvCxnSpPr>
          <p:cNvPr id="33" name="直線矢印コネクタ 32"/>
          <p:cNvCxnSpPr/>
          <p:nvPr/>
        </p:nvCxnSpPr>
        <p:spPr>
          <a:xfrm>
            <a:off x="1973669" y="2907119"/>
            <a:ext cx="0" cy="2378718"/>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テキスト ボックス 33"/>
          <p:cNvSpPr txBox="1"/>
          <p:nvPr/>
        </p:nvSpPr>
        <p:spPr>
          <a:xfrm>
            <a:off x="1943103" y="2912282"/>
            <a:ext cx="615874" cy="215444"/>
          </a:xfrm>
          <a:prstGeom prst="rect">
            <a:avLst/>
          </a:prstGeom>
          <a:noFill/>
        </p:spPr>
        <p:txBody>
          <a:bodyPr wrap="none" rtlCol="0">
            <a:spAutoFit/>
          </a:bodyPr>
          <a:lstStyle/>
          <a:p>
            <a:r>
              <a:rPr lang="en-US" altLang="ja-JP" sz="800" dirty="0" err="1">
                <a:solidFill>
                  <a:srgbClr val="3366FF"/>
                </a:solidFill>
                <a:latin typeface="Meiryo" charset="-128"/>
                <a:ea typeface="Meiryo" charset="-128"/>
                <a:cs typeface="Meiryo" charset="-128"/>
              </a:rPr>
              <a:t>ARPAnet</a:t>
            </a:r>
            <a:endParaRPr kumimoji="1" lang="ja-JP" altLang="en-US" sz="800" dirty="0">
              <a:solidFill>
                <a:srgbClr val="3366FF"/>
              </a:solidFill>
              <a:latin typeface="Meiryo" charset="-128"/>
              <a:ea typeface="Meiryo" charset="-128"/>
              <a:cs typeface="Meiryo" charset="-128"/>
            </a:endParaRPr>
          </a:p>
        </p:txBody>
      </p:sp>
      <p:cxnSp>
        <p:nvCxnSpPr>
          <p:cNvPr id="35" name="直線矢印コネクタ 34"/>
          <p:cNvCxnSpPr/>
          <p:nvPr/>
        </p:nvCxnSpPr>
        <p:spPr>
          <a:xfrm>
            <a:off x="4165579" y="2898970"/>
            <a:ext cx="0" cy="2378718"/>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2981246" y="2912440"/>
            <a:ext cx="1210588" cy="338554"/>
          </a:xfrm>
          <a:prstGeom prst="rect">
            <a:avLst/>
          </a:prstGeom>
          <a:noFill/>
        </p:spPr>
        <p:txBody>
          <a:bodyPr wrap="none" rtlCol="0">
            <a:spAutoFit/>
          </a:bodyPr>
          <a:lstStyle/>
          <a:p>
            <a:pPr algn="r"/>
            <a:r>
              <a:rPr lang="ja-JP" altLang="en-US" sz="800" dirty="0">
                <a:solidFill>
                  <a:srgbClr val="3366FF"/>
                </a:solidFill>
                <a:latin typeface="Meiryo" charset="-128"/>
                <a:ea typeface="Meiryo" charset="-128"/>
                <a:cs typeface="Meiryo" charset="-128"/>
              </a:rPr>
              <a:t>米国・インターネット</a:t>
            </a:r>
            <a:endParaRPr lang="en-US" altLang="ja-JP" sz="800" dirty="0">
              <a:solidFill>
                <a:srgbClr val="3366FF"/>
              </a:solidFill>
              <a:latin typeface="Meiryo" charset="-128"/>
              <a:ea typeface="Meiryo" charset="-128"/>
              <a:cs typeface="Meiryo" charset="-128"/>
            </a:endParaRPr>
          </a:p>
          <a:p>
            <a:pPr algn="r"/>
            <a:r>
              <a:rPr lang="ja-JP" altLang="en-US" sz="800" dirty="0">
                <a:solidFill>
                  <a:srgbClr val="3366FF"/>
                </a:solidFill>
                <a:latin typeface="Meiryo" charset="-128"/>
                <a:ea typeface="Meiryo" charset="-128"/>
                <a:cs typeface="Meiryo" charset="-128"/>
              </a:rPr>
              <a:t>商用利用開始</a:t>
            </a:r>
            <a:endParaRPr kumimoji="1" lang="ja-JP" altLang="en-US" sz="800" dirty="0">
              <a:solidFill>
                <a:srgbClr val="3366FF"/>
              </a:solidFill>
              <a:latin typeface="Meiryo" charset="-128"/>
              <a:ea typeface="Meiryo" charset="-128"/>
              <a:cs typeface="Meiryo" charset="-128"/>
            </a:endParaRPr>
          </a:p>
        </p:txBody>
      </p:sp>
      <p:cxnSp>
        <p:nvCxnSpPr>
          <p:cNvPr id="37" name="直線矢印コネクタ 36"/>
          <p:cNvCxnSpPr/>
          <p:nvPr/>
        </p:nvCxnSpPr>
        <p:spPr>
          <a:xfrm>
            <a:off x="4439751" y="2898970"/>
            <a:ext cx="0" cy="2378718"/>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38" name="テキスト ボックス 37"/>
          <p:cNvSpPr txBox="1"/>
          <p:nvPr/>
        </p:nvSpPr>
        <p:spPr>
          <a:xfrm>
            <a:off x="4427984" y="2908697"/>
            <a:ext cx="1210588" cy="338554"/>
          </a:xfrm>
          <a:prstGeom prst="rect">
            <a:avLst/>
          </a:prstGeom>
          <a:noFill/>
        </p:spPr>
        <p:txBody>
          <a:bodyPr wrap="none" rtlCol="0">
            <a:spAutoFit/>
          </a:bodyPr>
          <a:lstStyle/>
          <a:p>
            <a:r>
              <a:rPr lang="ja-JP" altLang="en-US" sz="800" dirty="0">
                <a:solidFill>
                  <a:srgbClr val="3366FF"/>
                </a:solidFill>
                <a:latin typeface="Meiryo" charset="-128"/>
                <a:ea typeface="Meiryo" charset="-128"/>
                <a:cs typeface="Meiryo" charset="-128"/>
              </a:rPr>
              <a:t>日本・インターネット</a:t>
            </a:r>
            <a:endParaRPr lang="en-US" altLang="ja-JP" sz="800" dirty="0">
              <a:solidFill>
                <a:srgbClr val="3366FF"/>
              </a:solidFill>
              <a:latin typeface="Meiryo" charset="-128"/>
              <a:ea typeface="Meiryo" charset="-128"/>
              <a:cs typeface="Meiryo" charset="-128"/>
            </a:endParaRPr>
          </a:p>
          <a:p>
            <a:r>
              <a:rPr lang="ja-JP" altLang="en-US" sz="800" dirty="0">
                <a:solidFill>
                  <a:srgbClr val="3366FF"/>
                </a:solidFill>
                <a:latin typeface="Meiryo" charset="-128"/>
                <a:ea typeface="Meiryo" charset="-128"/>
                <a:cs typeface="Meiryo" charset="-128"/>
              </a:rPr>
              <a:t>商用利用開始（</a:t>
            </a:r>
            <a:r>
              <a:rPr lang="en-US" altLang="ja-JP" sz="800" dirty="0">
                <a:solidFill>
                  <a:srgbClr val="3366FF"/>
                </a:solidFill>
                <a:latin typeface="Meiryo" charset="-128"/>
                <a:ea typeface="Meiryo" charset="-128"/>
                <a:cs typeface="Meiryo" charset="-128"/>
              </a:rPr>
              <a:t>IIJ</a:t>
            </a:r>
            <a:r>
              <a:rPr lang="ja-JP" altLang="en-US" sz="800" dirty="0">
                <a:solidFill>
                  <a:srgbClr val="3366FF"/>
                </a:solidFill>
                <a:latin typeface="Meiryo" charset="-128"/>
                <a:ea typeface="Meiryo" charset="-128"/>
                <a:cs typeface="Meiryo" charset="-128"/>
              </a:rPr>
              <a:t>）</a:t>
            </a:r>
            <a:endParaRPr kumimoji="1" lang="ja-JP" altLang="en-US" sz="800" dirty="0">
              <a:solidFill>
                <a:srgbClr val="3366FF"/>
              </a:solidFill>
              <a:latin typeface="Meiryo" charset="-128"/>
              <a:ea typeface="Meiryo" charset="-128"/>
              <a:cs typeface="Meiryo" charset="-128"/>
            </a:endParaRPr>
          </a:p>
        </p:txBody>
      </p:sp>
      <p:sp>
        <p:nvSpPr>
          <p:cNvPr id="39" name="テキスト ボックス 38"/>
          <p:cNvSpPr txBox="1"/>
          <p:nvPr/>
        </p:nvSpPr>
        <p:spPr>
          <a:xfrm>
            <a:off x="3208436" y="3276809"/>
            <a:ext cx="1023037" cy="338554"/>
          </a:xfrm>
          <a:prstGeom prst="rect">
            <a:avLst/>
          </a:prstGeom>
          <a:noFill/>
        </p:spPr>
        <p:txBody>
          <a:bodyPr wrap="none" rtlCol="0">
            <a:spAutoFit/>
          </a:bodyPr>
          <a:lstStyle/>
          <a:p>
            <a:r>
              <a:rPr lang="en-US" altLang="ja-JP" sz="800" dirty="0">
                <a:solidFill>
                  <a:srgbClr val="3366FF"/>
                </a:solidFill>
                <a:latin typeface="Meiryo" charset="-128"/>
                <a:ea typeface="Meiryo" charset="-128"/>
                <a:cs typeface="Meiryo" charset="-128"/>
              </a:rPr>
              <a:t>World Wide Web</a:t>
            </a:r>
          </a:p>
          <a:p>
            <a:r>
              <a:rPr lang="ja-JP" altLang="en-US" sz="800" dirty="0">
                <a:solidFill>
                  <a:srgbClr val="3366FF"/>
                </a:solidFill>
                <a:latin typeface="Meiryo" charset="-128"/>
                <a:ea typeface="Meiryo" charset="-128"/>
                <a:cs typeface="Meiryo" charset="-128"/>
              </a:rPr>
              <a:t>が開発され公開</a:t>
            </a:r>
            <a:endParaRPr kumimoji="1" lang="ja-JP" altLang="en-US" sz="800" dirty="0">
              <a:solidFill>
                <a:srgbClr val="3366FF"/>
              </a:solidFill>
              <a:latin typeface="Meiryo" charset="-128"/>
              <a:ea typeface="Meiryo" charset="-128"/>
              <a:cs typeface="Meiryo" charset="-128"/>
            </a:endParaRPr>
          </a:p>
        </p:txBody>
      </p:sp>
      <p:sp>
        <p:nvSpPr>
          <p:cNvPr id="40" name="テキスト ボックス 39"/>
          <p:cNvSpPr txBox="1"/>
          <p:nvPr/>
        </p:nvSpPr>
        <p:spPr>
          <a:xfrm>
            <a:off x="4427984" y="3270514"/>
            <a:ext cx="1620957" cy="338554"/>
          </a:xfrm>
          <a:prstGeom prst="rect">
            <a:avLst/>
          </a:prstGeom>
          <a:noFill/>
        </p:spPr>
        <p:txBody>
          <a:bodyPr wrap="none" rtlCol="0">
            <a:spAutoFit/>
          </a:bodyPr>
          <a:lstStyle/>
          <a:p>
            <a:r>
              <a:rPr lang="ja-JP" altLang="en-US" sz="800" dirty="0">
                <a:solidFill>
                  <a:srgbClr val="3366FF"/>
                </a:solidFill>
                <a:latin typeface="Meiryo" charset="-128"/>
                <a:ea typeface="Meiryo" charset="-128"/>
                <a:cs typeface="Meiryo" charset="-128"/>
              </a:rPr>
              <a:t>画像が扱える</a:t>
            </a:r>
            <a:r>
              <a:rPr lang="en-US" altLang="ja-JP" sz="800" dirty="0">
                <a:solidFill>
                  <a:srgbClr val="3366FF"/>
                </a:solidFill>
                <a:latin typeface="Meiryo" charset="-128"/>
                <a:ea typeface="Meiryo" charset="-128"/>
                <a:cs typeface="Meiryo" charset="-128"/>
              </a:rPr>
              <a:t>WWW</a:t>
            </a:r>
            <a:r>
              <a:rPr lang="ja-JP" altLang="en-US" sz="800" dirty="0">
                <a:solidFill>
                  <a:srgbClr val="3366FF"/>
                </a:solidFill>
                <a:latin typeface="Meiryo" charset="-128"/>
                <a:ea typeface="Meiryo" charset="-128"/>
                <a:cs typeface="Meiryo" charset="-128"/>
              </a:rPr>
              <a:t>ブラウザー</a:t>
            </a:r>
            <a:endParaRPr lang="en-US" altLang="ja-JP" sz="800" dirty="0">
              <a:solidFill>
                <a:srgbClr val="3366FF"/>
              </a:solidFill>
              <a:latin typeface="Meiryo" charset="-128"/>
              <a:ea typeface="Meiryo" charset="-128"/>
              <a:cs typeface="Meiryo" charset="-128"/>
            </a:endParaRPr>
          </a:p>
          <a:p>
            <a:r>
              <a:rPr lang="en-US" altLang="ja-JP" sz="800" dirty="0" err="1">
                <a:solidFill>
                  <a:srgbClr val="3366FF"/>
                </a:solidFill>
                <a:latin typeface="Meiryo" charset="-128"/>
                <a:ea typeface="Meiryo" charset="-128"/>
                <a:cs typeface="Meiryo" charset="-128"/>
              </a:rPr>
              <a:t>Mozaic</a:t>
            </a:r>
            <a:r>
              <a:rPr lang="ja-JP" altLang="en-US" sz="800" dirty="0">
                <a:solidFill>
                  <a:srgbClr val="3366FF"/>
                </a:solidFill>
                <a:latin typeface="Meiryo" charset="-128"/>
                <a:ea typeface="Meiryo" charset="-128"/>
                <a:cs typeface="Meiryo" charset="-128"/>
              </a:rPr>
              <a:t>が開発され公開</a:t>
            </a:r>
            <a:endParaRPr kumimoji="1" lang="ja-JP" altLang="en-US" sz="800" dirty="0">
              <a:solidFill>
                <a:srgbClr val="3366FF"/>
              </a:solidFill>
              <a:latin typeface="Meiryo" charset="-128"/>
              <a:ea typeface="Meiryo" charset="-128"/>
              <a:cs typeface="Meiryo" charset="-128"/>
            </a:endParaRPr>
          </a:p>
        </p:txBody>
      </p:sp>
      <p:cxnSp>
        <p:nvCxnSpPr>
          <p:cNvPr id="41" name="直線矢印コネクタ 40"/>
          <p:cNvCxnSpPr/>
          <p:nvPr/>
        </p:nvCxnSpPr>
        <p:spPr>
          <a:xfrm>
            <a:off x="4675838" y="4230489"/>
            <a:ext cx="0" cy="1037041"/>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43" name="テキスト ボックス 42"/>
          <p:cNvSpPr txBox="1"/>
          <p:nvPr/>
        </p:nvSpPr>
        <p:spPr>
          <a:xfrm>
            <a:off x="4675838" y="4212545"/>
            <a:ext cx="1521570" cy="461665"/>
          </a:xfrm>
          <a:prstGeom prst="rect">
            <a:avLst/>
          </a:prstGeom>
          <a:noFill/>
        </p:spPr>
        <p:txBody>
          <a:bodyPr wrap="none" rtlCol="0">
            <a:spAutoFit/>
          </a:bodyPr>
          <a:lstStyle/>
          <a:p>
            <a:r>
              <a:rPr lang="en-US" altLang="ja-JP" sz="800" dirty="0">
                <a:solidFill>
                  <a:srgbClr val="3366FF"/>
                </a:solidFill>
                <a:latin typeface="Meiryo" charset="-128"/>
                <a:ea typeface="Meiryo" charset="-128"/>
                <a:cs typeface="Meiryo" charset="-128"/>
              </a:rPr>
              <a:t>Windows95</a:t>
            </a:r>
            <a:r>
              <a:rPr lang="ja-JP" altLang="en-US" sz="800" dirty="0">
                <a:solidFill>
                  <a:srgbClr val="3366FF"/>
                </a:solidFill>
                <a:latin typeface="Meiryo" charset="-128"/>
                <a:ea typeface="Meiryo" charset="-128"/>
                <a:cs typeface="Meiryo" charset="-128"/>
              </a:rPr>
              <a:t>発売</a:t>
            </a:r>
            <a:endParaRPr lang="en-US" altLang="ja-JP" sz="800" dirty="0">
              <a:solidFill>
                <a:srgbClr val="3366FF"/>
              </a:solidFill>
              <a:latin typeface="Meiryo" charset="-128"/>
              <a:ea typeface="Meiryo" charset="-128"/>
              <a:cs typeface="Meiryo" charset="-128"/>
            </a:endParaRPr>
          </a:p>
          <a:p>
            <a:r>
              <a:rPr kumimoji="1" lang="en-US" altLang="ja-JP" sz="800" dirty="0">
                <a:solidFill>
                  <a:srgbClr val="3366FF"/>
                </a:solidFill>
                <a:latin typeface="Meiryo" charset="-128"/>
                <a:ea typeface="Meiryo" charset="-128"/>
                <a:cs typeface="Meiryo" charset="-128"/>
              </a:rPr>
              <a:t>IE</a:t>
            </a:r>
            <a:r>
              <a:rPr lang="ja-JP" altLang="en-US" sz="800" dirty="0">
                <a:solidFill>
                  <a:srgbClr val="3366FF"/>
                </a:solidFill>
                <a:latin typeface="Meiryo" charset="-128"/>
                <a:ea typeface="Meiryo" charset="-128"/>
                <a:cs typeface="Meiryo" charset="-128"/>
              </a:rPr>
              <a:t>が付属し、ブラウザーでの</a:t>
            </a:r>
            <a:endParaRPr lang="en-US" altLang="ja-JP" sz="800" dirty="0">
              <a:solidFill>
                <a:srgbClr val="3366FF"/>
              </a:solidFill>
              <a:latin typeface="Meiryo" charset="-128"/>
              <a:ea typeface="Meiryo" charset="-128"/>
              <a:cs typeface="Meiryo" charset="-128"/>
            </a:endParaRPr>
          </a:p>
          <a:p>
            <a:r>
              <a:rPr lang="ja-JP" altLang="en-US" sz="800" dirty="0">
                <a:solidFill>
                  <a:srgbClr val="3366FF"/>
                </a:solidFill>
                <a:latin typeface="Meiryo" charset="-128"/>
                <a:ea typeface="Meiryo" charset="-128"/>
                <a:cs typeface="Meiryo" charset="-128"/>
              </a:rPr>
              <a:t>インターネット利用者が拡大</a:t>
            </a:r>
            <a:endParaRPr kumimoji="1" lang="ja-JP" altLang="en-US" sz="800" dirty="0">
              <a:solidFill>
                <a:srgbClr val="3366FF"/>
              </a:solidFill>
              <a:latin typeface="Meiryo" charset="-128"/>
              <a:ea typeface="Meiryo" charset="-128"/>
              <a:cs typeface="Meiryo" charset="-128"/>
            </a:endParaRPr>
          </a:p>
        </p:txBody>
      </p:sp>
      <p:cxnSp>
        <p:nvCxnSpPr>
          <p:cNvPr id="44" name="直線矢印コネクタ 43"/>
          <p:cNvCxnSpPr/>
          <p:nvPr/>
        </p:nvCxnSpPr>
        <p:spPr>
          <a:xfrm>
            <a:off x="6574541" y="2919632"/>
            <a:ext cx="13683" cy="2024491"/>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46" name="テキスト ボックス 45"/>
          <p:cNvSpPr txBox="1"/>
          <p:nvPr/>
        </p:nvSpPr>
        <p:spPr>
          <a:xfrm>
            <a:off x="6571081" y="2917838"/>
            <a:ext cx="1313180" cy="338554"/>
          </a:xfrm>
          <a:prstGeom prst="rect">
            <a:avLst/>
          </a:prstGeom>
          <a:noFill/>
        </p:spPr>
        <p:txBody>
          <a:bodyPr wrap="none" rtlCol="0">
            <a:spAutoFit/>
          </a:bodyPr>
          <a:lstStyle/>
          <a:p>
            <a:r>
              <a:rPr lang="en-US" altLang="ja-JP" sz="800" dirty="0">
                <a:solidFill>
                  <a:srgbClr val="3366FF"/>
                </a:solidFill>
                <a:latin typeface="Meiryo" charset="-128"/>
                <a:ea typeface="Meiryo" charset="-128"/>
                <a:cs typeface="Meiryo" charset="-128"/>
              </a:rPr>
              <a:t>ISLVRC</a:t>
            </a:r>
            <a:r>
              <a:rPr lang="ja-JP" altLang="en-US" sz="800" dirty="0">
                <a:solidFill>
                  <a:srgbClr val="3366FF"/>
                </a:solidFill>
                <a:latin typeface="Meiryo" charset="-128"/>
                <a:ea typeface="Meiryo" charset="-128"/>
                <a:cs typeface="Meiryo" charset="-128"/>
              </a:rPr>
              <a:t>にて</a:t>
            </a:r>
            <a:endParaRPr lang="en-US" altLang="ja-JP" sz="800" dirty="0">
              <a:solidFill>
                <a:srgbClr val="3366FF"/>
              </a:solidFill>
              <a:latin typeface="Meiryo" charset="-128"/>
              <a:ea typeface="Meiryo" charset="-128"/>
              <a:cs typeface="Meiryo" charset="-128"/>
            </a:endParaRPr>
          </a:p>
          <a:p>
            <a:r>
              <a:rPr lang="ja-JP" altLang="en-US" sz="800" dirty="0">
                <a:solidFill>
                  <a:srgbClr val="3366FF"/>
                </a:solidFill>
                <a:latin typeface="Meiryo" charset="-128"/>
                <a:ea typeface="Meiryo" charset="-128"/>
                <a:cs typeface="Meiryo" charset="-128"/>
              </a:rPr>
              <a:t>ディープラーニング圧勝</a:t>
            </a:r>
            <a:endParaRPr lang="en-US" altLang="ja-JP" sz="800" dirty="0">
              <a:solidFill>
                <a:srgbClr val="3366FF"/>
              </a:solidFill>
              <a:latin typeface="Meiryo" charset="-128"/>
              <a:ea typeface="Meiryo" charset="-128"/>
              <a:cs typeface="Meiryo" charset="-128"/>
            </a:endParaRPr>
          </a:p>
        </p:txBody>
      </p:sp>
      <p:sp>
        <p:nvSpPr>
          <p:cNvPr id="49" name="テキスト ボックス 48"/>
          <p:cNvSpPr txBox="1"/>
          <p:nvPr/>
        </p:nvSpPr>
        <p:spPr>
          <a:xfrm>
            <a:off x="1686604" y="2642633"/>
            <a:ext cx="569387" cy="276999"/>
          </a:xfrm>
          <a:prstGeom prst="rect">
            <a:avLst/>
          </a:prstGeom>
          <a:noFill/>
        </p:spPr>
        <p:txBody>
          <a:bodyPr wrap="none" rtlCol="0">
            <a:spAutoFit/>
          </a:bodyPr>
          <a:lstStyle/>
          <a:p>
            <a:r>
              <a:rPr kumimoji="1" lang="en-US" altLang="ja-JP" sz="1200" dirty="0">
                <a:solidFill>
                  <a:schemeClr val="bg1">
                    <a:lumMod val="50000"/>
                  </a:schemeClr>
                </a:solidFill>
                <a:latin typeface="Meiryo" charset="-128"/>
                <a:ea typeface="Meiryo" charset="-128"/>
                <a:cs typeface="Meiryo" charset="-128"/>
              </a:rPr>
              <a:t>1969</a:t>
            </a:r>
            <a:endParaRPr kumimoji="1" lang="ja-JP" altLang="en-US" sz="1200" dirty="0">
              <a:solidFill>
                <a:schemeClr val="bg1">
                  <a:lumMod val="50000"/>
                </a:schemeClr>
              </a:solidFill>
              <a:latin typeface="Meiryo" charset="-128"/>
              <a:ea typeface="Meiryo" charset="-128"/>
              <a:cs typeface="Meiryo" charset="-128"/>
            </a:endParaRPr>
          </a:p>
        </p:txBody>
      </p:sp>
      <p:sp>
        <p:nvSpPr>
          <p:cNvPr id="50" name="テキスト ボックス 49"/>
          <p:cNvSpPr txBox="1"/>
          <p:nvPr/>
        </p:nvSpPr>
        <p:spPr>
          <a:xfrm>
            <a:off x="3786589" y="2633959"/>
            <a:ext cx="569387" cy="276999"/>
          </a:xfrm>
          <a:prstGeom prst="rect">
            <a:avLst/>
          </a:prstGeom>
          <a:noFill/>
        </p:spPr>
        <p:txBody>
          <a:bodyPr wrap="none" rtlCol="0">
            <a:spAutoFit/>
          </a:bodyPr>
          <a:lstStyle/>
          <a:p>
            <a:r>
              <a:rPr kumimoji="1" lang="en-US" altLang="ja-JP" sz="1200">
                <a:solidFill>
                  <a:schemeClr val="bg1">
                    <a:lumMod val="50000"/>
                  </a:schemeClr>
                </a:solidFill>
                <a:latin typeface="Meiryo" charset="-128"/>
                <a:ea typeface="Meiryo" charset="-128"/>
                <a:cs typeface="Meiryo" charset="-128"/>
              </a:rPr>
              <a:t>1990</a:t>
            </a:r>
            <a:endParaRPr kumimoji="1" lang="ja-JP" altLang="en-US" sz="1200" dirty="0">
              <a:solidFill>
                <a:schemeClr val="bg1">
                  <a:lumMod val="50000"/>
                </a:schemeClr>
              </a:solidFill>
              <a:latin typeface="Meiryo" charset="-128"/>
              <a:ea typeface="Meiryo" charset="-128"/>
              <a:cs typeface="Meiryo" charset="-128"/>
            </a:endParaRPr>
          </a:p>
        </p:txBody>
      </p:sp>
      <p:sp>
        <p:nvSpPr>
          <p:cNvPr id="51" name="テキスト ボックス 50"/>
          <p:cNvSpPr txBox="1"/>
          <p:nvPr/>
        </p:nvSpPr>
        <p:spPr>
          <a:xfrm>
            <a:off x="4270497" y="2629292"/>
            <a:ext cx="569387" cy="276999"/>
          </a:xfrm>
          <a:prstGeom prst="rect">
            <a:avLst/>
          </a:prstGeom>
          <a:noFill/>
        </p:spPr>
        <p:txBody>
          <a:bodyPr wrap="none" rtlCol="0">
            <a:spAutoFit/>
          </a:bodyPr>
          <a:lstStyle/>
          <a:p>
            <a:r>
              <a:rPr kumimoji="1" lang="en-US" altLang="ja-JP" sz="1200" dirty="0">
                <a:solidFill>
                  <a:schemeClr val="bg1">
                    <a:lumMod val="50000"/>
                  </a:schemeClr>
                </a:solidFill>
                <a:latin typeface="Meiryo" charset="-128"/>
                <a:ea typeface="Meiryo" charset="-128"/>
                <a:cs typeface="Meiryo" charset="-128"/>
              </a:rPr>
              <a:t>1993</a:t>
            </a:r>
            <a:endParaRPr kumimoji="1" lang="ja-JP" altLang="en-US" sz="1200" dirty="0">
              <a:solidFill>
                <a:schemeClr val="bg1">
                  <a:lumMod val="50000"/>
                </a:schemeClr>
              </a:solidFill>
              <a:latin typeface="Meiryo" charset="-128"/>
              <a:ea typeface="Meiryo" charset="-128"/>
              <a:cs typeface="Meiryo" charset="-128"/>
            </a:endParaRPr>
          </a:p>
        </p:txBody>
      </p:sp>
      <p:sp>
        <p:nvSpPr>
          <p:cNvPr id="52" name="テキスト ボックス 51"/>
          <p:cNvSpPr txBox="1"/>
          <p:nvPr/>
        </p:nvSpPr>
        <p:spPr>
          <a:xfrm>
            <a:off x="4539253" y="3953490"/>
            <a:ext cx="569387" cy="276999"/>
          </a:xfrm>
          <a:prstGeom prst="rect">
            <a:avLst/>
          </a:prstGeom>
          <a:noFill/>
        </p:spPr>
        <p:txBody>
          <a:bodyPr wrap="none" rtlCol="0">
            <a:spAutoFit/>
          </a:bodyPr>
          <a:lstStyle/>
          <a:p>
            <a:r>
              <a:rPr kumimoji="1" lang="en-US" altLang="ja-JP" sz="1200">
                <a:solidFill>
                  <a:schemeClr val="bg1">
                    <a:lumMod val="50000"/>
                  </a:schemeClr>
                </a:solidFill>
                <a:latin typeface="Meiryo" charset="-128"/>
                <a:ea typeface="Meiryo" charset="-128"/>
                <a:cs typeface="Meiryo" charset="-128"/>
              </a:rPr>
              <a:t>1995</a:t>
            </a:r>
            <a:endParaRPr kumimoji="1" lang="ja-JP" altLang="en-US" sz="1200" dirty="0">
              <a:solidFill>
                <a:schemeClr val="bg1">
                  <a:lumMod val="50000"/>
                </a:schemeClr>
              </a:solidFill>
              <a:latin typeface="Meiryo" charset="-128"/>
              <a:ea typeface="Meiryo" charset="-128"/>
              <a:cs typeface="Meiryo" charset="-128"/>
            </a:endParaRPr>
          </a:p>
        </p:txBody>
      </p:sp>
      <p:sp>
        <p:nvSpPr>
          <p:cNvPr id="53" name="テキスト ボックス 52"/>
          <p:cNvSpPr txBox="1"/>
          <p:nvPr/>
        </p:nvSpPr>
        <p:spPr>
          <a:xfrm>
            <a:off x="6485180" y="2642634"/>
            <a:ext cx="569387" cy="276999"/>
          </a:xfrm>
          <a:prstGeom prst="rect">
            <a:avLst/>
          </a:prstGeom>
          <a:noFill/>
        </p:spPr>
        <p:txBody>
          <a:bodyPr wrap="none" rtlCol="0">
            <a:spAutoFit/>
          </a:bodyPr>
          <a:lstStyle/>
          <a:p>
            <a:r>
              <a:rPr lang="en-US" altLang="ja-JP" sz="1200" dirty="0">
                <a:solidFill>
                  <a:schemeClr val="bg1">
                    <a:lumMod val="50000"/>
                  </a:schemeClr>
                </a:solidFill>
                <a:latin typeface="Meiryo" charset="-128"/>
                <a:ea typeface="Meiryo" charset="-128"/>
                <a:cs typeface="Meiryo" charset="-128"/>
              </a:rPr>
              <a:t>2012</a:t>
            </a:r>
            <a:endParaRPr kumimoji="1" lang="ja-JP" altLang="en-US" sz="1200" dirty="0">
              <a:solidFill>
                <a:schemeClr val="bg1">
                  <a:lumMod val="50000"/>
                </a:schemeClr>
              </a:solidFill>
              <a:latin typeface="Meiryo" charset="-128"/>
              <a:ea typeface="Meiryo" charset="-128"/>
              <a:cs typeface="Meiryo" charset="-128"/>
            </a:endParaRPr>
          </a:p>
        </p:txBody>
      </p:sp>
      <p:sp>
        <p:nvSpPr>
          <p:cNvPr id="54" name="テキスト ボックス 53"/>
          <p:cNvSpPr txBox="1"/>
          <p:nvPr/>
        </p:nvSpPr>
        <p:spPr>
          <a:xfrm>
            <a:off x="6565637" y="3252845"/>
            <a:ext cx="837089" cy="338554"/>
          </a:xfrm>
          <a:prstGeom prst="rect">
            <a:avLst/>
          </a:prstGeom>
          <a:noFill/>
        </p:spPr>
        <p:txBody>
          <a:bodyPr wrap="none" rtlCol="0">
            <a:spAutoFit/>
          </a:bodyPr>
          <a:lstStyle/>
          <a:p>
            <a:r>
              <a:rPr lang="en-US" altLang="ja-JP" sz="800" dirty="0">
                <a:solidFill>
                  <a:srgbClr val="3366FF"/>
                </a:solidFill>
                <a:latin typeface="Meiryo" charset="-128"/>
                <a:ea typeface="Meiryo" charset="-128"/>
                <a:cs typeface="Meiryo" charset="-128"/>
              </a:rPr>
              <a:t>Google</a:t>
            </a:r>
            <a:r>
              <a:rPr lang="ja-JP" altLang="en-US" sz="800" dirty="0">
                <a:solidFill>
                  <a:srgbClr val="3366FF"/>
                </a:solidFill>
                <a:latin typeface="Meiryo" charset="-128"/>
                <a:ea typeface="Meiryo" charset="-128"/>
                <a:cs typeface="Meiryo" charset="-128"/>
              </a:rPr>
              <a:t>による</a:t>
            </a:r>
            <a:endParaRPr lang="en-US" altLang="ja-JP" sz="800" dirty="0">
              <a:solidFill>
                <a:srgbClr val="3366FF"/>
              </a:solidFill>
              <a:latin typeface="Meiryo" charset="-128"/>
              <a:ea typeface="Meiryo" charset="-128"/>
              <a:cs typeface="Meiryo" charset="-128"/>
            </a:endParaRPr>
          </a:p>
          <a:p>
            <a:r>
              <a:rPr lang="ja-JP" altLang="en-US" sz="800" dirty="0">
                <a:solidFill>
                  <a:srgbClr val="3366FF"/>
                </a:solidFill>
                <a:latin typeface="Meiryo" charset="-128"/>
                <a:ea typeface="Meiryo" charset="-128"/>
                <a:cs typeface="Meiryo" charset="-128"/>
              </a:rPr>
              <a:t>猫認識</a:t>
            </a:r>
            <a:endParaRPr lang="en-US" altLang="ja-JP" sz="800" dirty="0">
              <a:solidFill>
                <a:srgbClr val="3366FF"/>
              </a:solidFill>
              <a:latin typeface="Meiryo" charset="-128"/>
              <a:ea typeface="Meiryo" charset="-128"/>
              <a:cs typeface="Meiryo" charset="-128"/>
            </a:endParaRPr>
          </a:p>
        </p:txBody>
      </p:sp>
      <p:cxnSp>
        <p:nvCxnSpPr>
          <p:cNvPr id="56" name="直線矢印コネクタ 55"/>
          <p:cNvCxnSpPr/>
          <p:nvPr/>
        </p:nvCxnSpPr>
        <p:spPr>
          <a:xfrm>
            <a:off x="6458023" y="2919632"/>
            <a:ext cx="21764" cy="2093544"/>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58" name="テキスト ボックス 57"/>
          <p:cNvSpPr txBox="1"/>
          <p:nvPr/>
        </p:nvSpPr>
        <p:spPr>
          <a:xfrm>
            <a:off x="6005154" y="2635709"/>
            <a:ext cx="569387" cy="276999"/>
          </a:xfrm>
          <a:prstGeom prst="rect">
            <a:avLst/>
          </a:prstGeom>
          <a:noFill/>
        </p:spPr>
        <p:txBody>
          <a:bodyPr wrap="none" rtlCol="0">
            <a:spAutoFit/>
          </a:bodyPr>
          <a:lstStyle/>
          <a:p>
            <a:r>
              <a:rPr lang="en-US" altLang="ja-JP" sz="1200" dirty="0">
                <a:solidFill>
                  <a:schemeClr val="bg1">
                    <a:lumMod val="50000"/>
                  </a:schemeClr>
                </a:solidFill>
                <a:latin typeface="Meiryo" charset="-128"/>
                <a:ea typeface="Meiryo" charset="-128"/>
                <a:cs typeface="Meiryo" charset="-128"/>
              </a:rPr>
              <a:t>2011</a:t>
            </a:r>
            <a:endParaRPr kumimoji="1" lang="ja-JP" altLang="en-US" sz="1200" dirty="0">
              <a:solidFill>
                <a:schemeClr val="bg1">
                  <a:lumMod val="50000"/>
                </a:schemeClr>
              </a:solidFill>
              <a:latin typeface="Meiryo" charset="-128"/>
              <a:ea typeface="Meiryo" charset="-128"/>
              <a:cs typeface="Meiryo" charset="-128"/>
            </a:endParaRPr>
          </a:p>
        </p:txBody>
      </p:sp>
      <p:sp>
        <p:nvSpPr>
          <p:cNvPr id="59" name="テキスト ボックス 58"/>
          <p:cNvSpPr txBox="1"/>
          <p:nvPr/>
        </p:nvSpPr>
        <p:spPr>
          <a:xfrm>
            <a:off x="5508104" y="2898970"/>
            <a:ext cx="997389" cy="338554"/>
          </a:xfrm>
          <a:prstGeom prst="rect">
            <a:avLst/>
          </a:prstGeom>
          <a:noFill/>
        </p:spPr>
        <p:txBody>
          <a:bodyPr wrap="none" rtlCol="0">
            <a:spAutoFit/>
          </a:bodyPr>
          <a:lstStyle/>
          <a:p>
            <a:pPr algn="r"/>
            <a:r>
              <a:rPr lang="en-US" altLang="ja-JP" sz="800" dirty="0">
                <a:solidFill>
                  <a:srgbClr val="3366FF"/>
                </a:solidFill>
                <a:latin typeface="Meiryo" charset="-128"/>
                <a:ea typeface="Meiryo" charset="-128"/>
                <a:cs typeface="Meiryo" charset="-128"/>
              </a:rPr>
              <a:t>Jeopardy</a:t>
            </a:r>
            <a:r>
              <a:rPr lang="ja-JP" altLang="en-US" sz="800" dirty="0">
                <a:solidFill>
                  <a:srgbClr val="3366FF"/>
                </a:solidFill>
                <a:latin typeface="Meiryo" charset="-128"/>
                <a:ea typeface="Meiryo" charset="-128"/>
                <a:cs typeface="Meiryo" charset="-128"/>
              </a:rPr>
              <a:t>にて</a:t>
            </a:r>
            <a:endParaRPr lang="en-US" altLang="ja-JP" sz="800" dirty="0">
              <a:solidFill>
                <a:srgbClr val="3366FF"/>
              </a:solidFill>
              <a:latin typeface="Meiryo" charset="-128"/>
              <a:ea typeface="Meiryo" charset="-128"/>
              <a:cs typeface="Meiryo" charset="-128"/>
            </a:endParaRPr>
          </a:p>
          <a:p>
            <a:pPr algn="r"/>
            <a:r>
              <a:rPr lang="en-US" altLang="ja-JP" sz="800" dirty="0">
                <a:solidFill>
                  <a:srgbClr val="3366FF"/>
                </a:solidFill>
                <a:latin typeface="Meiryo" charset="-128"/>
                <a:ea typeface="Meiryo" charset="-128"/>
                <a:cs typeface="Meiryo" charset="-128"/>
              </a:rPr>
              <a:t>IBM Watson</a:t>
            </a:r>
            <a:r>
              <a:rPr lang="ja-JP" altLang="en-US" sz="800" dirty="0">
                <a:solidFill>
                  <a:srgbClr val="3366FF"/>
                </a:solidFill>
                <a:latin typeface="Meiryo" charset="-128"/>
                <a:ea typeface="Meiryo" charset="-128"/>
                <a:cs typeface="Meiryo" charset="-128"/>
              </a:rPr>
              <a:t>勝利</a:t>
            </a:r>
            <a:endParaRPr lang="en-US" altLang="ja-JP" sz="800" dirty="0">
              <a:solidFill>
                <a:srgbClr val="3366FF"/>
              </a:solidFill>
              <a:latin typeface="Meiryo" charset="-128"/>
              <a:ea typeface="Meiryo" charset="-128"/>
              <a:cs typeface="Meiryo" charset="-128"/>
            </a:endParaRPr>
          </a:p>
        </p:txBody>
      </p:sp>
      <p:sp>
        <p:nvSpPr>
          <p:cNvPr id="60" name="テキスト ボックス 59"/>
          <p:cNvSpPr txBox="1"/>
          <p:nvPr/>
        </p:nvSpPr>
        <p:spPr>
          <a:xfrm>
            <a:off x="6581416" y="3698097"/>
            <a:ext cx="732893" cy="338554"/>
          </a:xfrm>
          <a:prstGeom prst="rect">
            <a:avLst/>
          </a:prstGeom>
          <a:noFill/>
        </p:spPr>
        <p:txBody>
          <a:bodyPr wrap="none" rtlCol="0">
            <a:spAutoFit/>
          </a:bodyPr>
          <a:lstStyle/>
          <a:p>
            <a:r>
              <a:rPr lang="ja-JP" altLang="en-US" sz="800" dirty="0">
                <a:solidFill>
                  <a:srgbClr val="3366FF"/>
                </a:solidFill>
                <a:latin typeface="Meiryo" charset="-128"/>
                <a:ea typeface="Meiryo" charset="-128"/>
                <a:cs typeface="Meiryo" charset="-128"/>
              </a:rPr>
              <a:t>電脳将棋</a:t>
            </a:r>
            <a:endParaRPr lang="en-US" altLang="ja-JP" sz="800" dirty="0">
              <a:solidFill>
                <a:srgbClr val="3366FF"/>
              </a:solidFill>
              <a:latin typeface="Meiryo" charset="-128"/>
              <a:ea typeface="Meiryo" charset="-128"/>
              <a:cs typeface="Meiryo" charset="-128"/>
            </a:endParaRPr>
          </a:p>
          <a:p>
            <a:r>
              <a:rPr lang="ja-JP" altLang="en-US" sz="800" dirty="0">
                <a:solidFill>
                  <a:srgbClr val="3366FF"/>
                </a:solidFill>
                <a:latin typeface="Meiryo" charset="-128"/>
                <a:ea typeface="Meiryo" charset="-128"/>
                <a:cs typeface="Meiryo" charset="-128"/>
              </a:rPr>
              <a:t>竜王戦</a:t>
            </a:r>
            <a:r>
              <a:rPr lang="en-US" altLang="ja-JP" sz="800" dirty="0">
                <a:solidFill>
                  <a:srgbClr val="3366FF"/>
                </a:solidFill>
                <a:latin typeface="Meiryo" charset="-128"/>
                <a:ea typeface="Meiryo" charset="-128"/>
                <a:cs typeface="Meiryo" charset="-128"/>
              </a:rPr>
              <a:t> </a:t>
            </a:r>
            <a:r>
              <a:rPr lang="ja-JP" altLang="en-US" sz="800" dirty="0">
                <a:solidFill>
                  <a:srgbClr val="3366FF"/>
                </a:solidFill>
                <a:latin typeface="Meiryo" charset="-128"/>
                <a:ea typeface="Meiryo" charset="-128"/>
                <a:cs typeface="Meiryo" charset="-128"/>
              </a:rPr>
              <a:t>開始</a:t>
            </a:r>
            <a:endParaRPr lang="en-US" altLang="ja-JP" sz="800" dirty="0">
              <a:solidFill>
                <a:srgbClr val="3366FF"/>
              </a:solidFill>
              <a:latin typeface="Meiryo" charset="-128"/>
              <a:ea typeface="Meiryo" charset="-128"/>
              <a:cs typeface="Meiryo" charset="-128"/>
            </a:endParaRPr>
          </a:p>
        </p:txBody>
      </p:sp>
      <p:cxnSp>
        <p:nvCxnSpPr>
          <p:cNvPr id="61" name="直線矢印コネクタ 60"/>
          <p:cNvCxnSpPr/>
          <p:nvPr/>
        </p:nvCxnSpPr>
        <p:spPr>
          <a:xfrm flipH="1">
            <a:off x="4838391" y="4866750"/>
            <a:ext cx="1493" cy="382836"/>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4720643" y="4640237"/>
            <a:ext cx="569387" cy="276999"/>
          </a:xfrm>
          <a:prstGeom prst="rect">
            <a:avLst/>
          </a:prstGeom>
          <a:noFill/>
        </p:spPr>
        <p:txBody>
          <a:bodyPr wrap="none" rtlCol="0">
            <a:spAutoFit/>
          </a:bodyPr>
          <a:lstStyle/>
          <a:p>
            <a:r>
              <a:rPr kumimoji="1" lang="en-US" altLang="ja-JP" sz="1200" dirty="0">
                <a:solidFill>
                  <a:schemeClr val="bg1">
                    <a:lumMod val="50000"/>
                  </a:schemeClr>
                </a:solidFill>
                <a:latin typeface="Meiryo" charset="-128"/>
                <a:ea typeface="Meiryo" charset="-128"/>
                <a:cs typeface="Meiryo" charset="-128"/>
              </a:rPr>
              <a:t>1997</a:t>
            </a:r>
            <a:endParaRPr kumimoji="1" lang="ja-JP" altLang="en-US" sz="1200" dirty="0">
              <a:solidFill>
                <a:schemeClr val="bg1">
                  <a:lumMod val="50000"/>
                </a:schemeClr>
              </a:solidFill>
              <a:latin typeface="Meiryo" charset="-128"/>
              <a:ea typeface="Meiryo" charset="-128"/>
              <a:cs typeface="Meiryo" charset="-128"/>
            </a:endParaRPr>
          </a:p>
        </p:txBody>
      </p:sp>
      <p:sp>
        <p:nvSpPr>
          <p:cNvPr id="66" name="テキスト ボックス 65"/>
          <p:cNvSpPr txBox="1"/>
          <p:nvPr/>
        </p:nvSpPr>
        <p:spPr>
          <a:xfrm>
            <a:off x="4795487" y="4866127"/>
            <a:ext cx="1518364" cy="338554"/>
          </a:xfrm>
          <a:prstGeom prst="rect">
            <a:avLst/>
          </a:prstGeom>
          <a:noFill/>
        </p:spPr>
        <p:txBody>
          <a:bodyPr wrap="none" rtlCol="0">
            <a:spAutoFit/>
          </a:bodyPr>
          <a:lstStyle/>
          <a:p>
            <a:r>
              <a:rPr lang="ja-JP" altLang="en-US" sz="800" dirty="0">
                <a:solidFill>
                  <a:srgbClr val="3366FF"/>
                </a:solidFill>
                <a:latin typeface="Meiryo" charset="-128"/>
                <a:ea typeface="Meiryo" charset="-128"/>
                <a:cs typeface="Meiryo" charset="-128"/>
              </a:rPr>
              <a:t>チェス・チャンピオンに勝利</a:t>
            </a:r>
            <a:endParaRPr lang="en-US" altLang="ja-JP" sz="800" dirty="0">
              <a:solidFill>
                <a:srgbClr val="3366FF"/>
              </a:solidFill>
              <a:latin typeface="Meiryo" charset="-128"/>
              <a:ea typeface="Meiryo" charset="-128"/>
              <a:cs typeface="Meiryo" charset="-128"/>
            </a:endParaRPr>
          </a:p>
          <a:p>
            <a:r>
              <a:rPr lang="en-US" altLang="ja-JP" sz="800" dirty="0">
                <a:solidFill>
                  <a:srgbClr val="3366FF"/>
                </a:solidFill>
                <a:latin typeface="Meiryo" charset="-128"/>
                <a:ea typeface="Meiryo" charset="-128"/>
                <a:cs typeface="Meiryo" charset="-128"/>
              </a:rPr>
              <a:t>IBM Deep Blue</a:t>
            </a:r>
          </a:p>
        </p:txBody>
      </p:sp>
      <p:sp>
        <p:nvSpPr>
          <p:cNvPr id="72" name="テキスト ボックス 71"/>
          <p:cNvSpPr txBox="1"/>
          <p:nvPr/>
        </p:nvSpPr>
        <p:spPr>
          <a:xfrm>
            <a:off x="5786658" y="3568544"/>
            <a:ext cx="569387" cy="276999"/>
          </a:xfrm>
          <a:prstGeom prst="rect">
            <a:avLst/>
          </a:prstGeom>
          <a:noFill/>
        </p:spPr>
        <p:txBody>
          <a:bodyPr wrap="none" rtlCol="0">
            <a:spAutoFit/>
          </a:bodyPr>
          <a:lstStyle/>
          <a:p>
            <a:r>
              <a:rPr kumimoji="1" lang="en-US" altLang="ja-JP" sz="1200">
                <a:solidFill>
                  <a:schemeClr val="bg1">
                    <a:lumMod val="50000"/>
                  </a:schemeClr>
                </a:solidFill>
                <a:latin typeface="Meiryo" charset="-128"/>
                <a:ea typeface="Meiryo" charset="-128"/>
                <a:cs typeface="Meiryo" charset="-128"/>
              </a:rPr>
              <a:t>2007</a:t>
            </a:r>
            <a:endParaRPr kumimoji="1" lang="ja-JP" altLang="en-US" sz="1200" dirty="0">
              <a:solidFill>
                <a:schemeClr val="bg1">
                  <a:lumMod val="50000"/>
                </a:schemeClr>
              </a:solidFill>
              <a:latin typeface="Meiryo" charset="-128"/>
              <a:ea typeface="Meiryo" charset="-128"/>
              <a:cs typeface="Meiryo" charset="-128"/>
            </a:endParaRPr>
          </a:p>
        </p:txBody>
      </p:sp>
      <p:sp>
        <p:nvSpPr>
          <p:cNvPr id="74" name="テキスト ボックス 73"/>
          <p:cNvSpPr txBox="1"/>
          <p:nvPr/>
        </p:nvSpPr>
        <p:spPr>
          <a:xfrm>
            <a:off x="5927833" y="3794677"/>
            <a:ext cx="519694" cy="338554"/>
          </a:xfrm>
          <a:prstGeom prst="rect">
            <a:avLst/>
          </a:prstGeom>
          <a:noFill/>
        </p:spPr>
        <p:txBody>
          <a:bodyPr wrap="none" rtlCol="0">
            <a:spAutoFit/>
          </a:bodyPr>
          <a:lstStyle/>
          <a:p>
            <a:r>
              <a:rPr lang="en-US" altLang="ja-JP" sz="800" dirty="0">
                <a:solidFill>
                  <a:srgbClr val="3366FF"/>
                </a:solidFill>
                <a:latin typeface="Meiryo" charset="-128"/>
                <a:ea typeface="Meiryo" charset="-128"/>
                <a:cs typeface="Meiryo" charset="-128"/>
              </a:rPr>
              <a:t>iPhone</a:t>
            </a:r>
          </a:p>
          <a:p>
            <a:r>
              <a:rPr lang="ja-JP" altLang="en-US" sz="800" dirty="0">
                <a:solidFill>
                  <a:srgbClr val="3366FF"/>
                </a:solidFill>
                <a:latin typeface="Meiryo" charset="-128"/>
                <a:ea typeface="Meiryo" charset="-128"/>
                <a:cs typeface="Meiryo" charset="-128"/>
              </a:rPr>
              <a:t>発売</a:t>
            </a:r>
            <a:endParaRPr lang="en-US" altLang="ja-JP" sz="800" dirty="0">
              <a:solidFill>
                <a:srgbClr val="3366FF"/>
              </a:solidFill>
              <a:latin typeface="Meiryo" charset="-128"/>
              <a:ea typeface="Meiryo" charset="-128"/>
              <a:cs typeface="Meiryo" charset="-128"/>
            </a:endParaRPr>
          </a:p>
        </p:txBody>
      </p:sp>
      <p:cxnSp>
        <p:nvCxnSpPr>
          <p:cNvPr id="77" name="直線矢印コネクタ 76"/>
          <p:cNvCxnSpPr/>
          <p:nvPr/>
        </p:nvCxnSpPr>
        <p:spPr>
          <a:xfrm>
            <a:off x="3075534" y="3921546"/>
            <a:ext cx="3226" cy="1372869"/>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79" name="テキスト ボックス 78"/>
          <p:cNvSpPr txBox="1"/>
          <p:nvPr/>
        </p:nvSpPr>
        <p:spPr>
          <a:xfrm>
            <a:off x="2936392" y="3702659"/>
            <a:ext cx="569387" cy="276999"/>
          </a:xfrm>
          <a:prstGeom prst="rect">
            <a:avLst/>
          </a:prstGeom>
          <a:noFill/>
        </p:spPr>
        <p:txBody>
          <a:bodyPr wrap="none" rtlCol="0">
            <a:spAutoFit/>
          </a:bodyPr>
          <a:lstStyle/>
          <a:p>
            <a:r>
              <a:rPr kumimoji="1" lang="en-US" altLang="ja-JP" sz="1200" dirty="0">
                <a:solidFill>
                  <a:schemeClr val="bg1">
                    <a:lumMod val="50000"/>
                  </a:schemeClr>
                </a:solidFill>
                <a:latin typeface="Meiryo" charset="-128"/>
                <a:ea typeface="Meiryo" charset="-128"/>
                <a:cs typeface="Meiryo" charset="-128"/>
              </a:rPr>
              <a:t>1981</a:t>
            </a:r>
            <a:endParaRPr kumimoji="1" lang="ja-JP" altLang="en-US" sz="1200" dirty="0">
              <a:solidFill>
                <a:schemeClr val="bg1">
                  <a:lumMod val="50000"/>
                </a:schemeClr>
              </a:solidFill>
              <a:latin typeface="Meiryo" charset="-128"/>
              <a:ea typeface="Meiryo" charset="-128"/>
              <a:cs typeface="Meiryo" charset="-128"/>
            </a:endParaRPr>
          </a:p>
        </p:txBody>
      </p:sp>
      <p:sp>
        <p:nvSpPr>
          <p:cNvPr id="80" name="テキスト ボックス 79"/>
          <p:cNvSpPr txBox="1"/>
          <p:nvPr/>
        </p:nvSpPr>
        <p:spPr>
          <a:xfrm>
            <a:off x="3066075" y="3888945"/>
            <a:ext cx="837089" cy="338554"/>
          </a:xfrm>
          <a:prstGeom prst="rect">
            <a:avLst/>
          </a:prstGeom>
          <a:noFill/>
        </p:spPr>
        <p:txBody>
          <a:bodyPr wrap="none" rtlCol="0">
            <a:spAutoFit/>
          </a:bodyPr>
          <a:lstStyle/>
          <a:p>
            <a:r>
              <a:rPr lang="en-US" altLang="ja-JP" sz="800" dirty="0">
                <a:solidFill>
                  <a:srgbClr val="3366FF"/>
                </a:solidFill>
                <a:latin typeface="Meiryo" charset="-128"/>
                <a:ea typeface="Meiryo" charset="-128"/>
                <a:cs typeface="Meiryo" charset="-128"/>
              </a:rPr>
              <a:t>IBM PC 5150</a:t>
            </a:r>
          </a:p>
          <a:p>
            <a:r>
              <a:rPr kumimoji="1" lang="ja-JP" altLang="en-US" sz="800" dirty="0">
                <a:solidFill>
                  <a:srgbClr val="3366FF"/>
                </a:solidFill>
                <a:latin typeface="Meiryo" charset="-128"/>
                <a:ea typeface="Meiryo" charset="-128"/>
                <a:cs typeface="Meiryo" charset="-128"/>
              </a:rPr>
              <a:t>発売</a:t>
            </a:r>
          </a:p>
        </p:txBody>
      </p:sp>
      <p:sp>
        <p:nvSpPr>
          <p:cNvPr id="64" name="フリーフォーム 63"/>
          <p:cNvSpPr/>
          <p:nvPr/>
        </p:nvSpPr>
        <p:spPr>
          <a:xfrm>
            <a:off x="1547664" y="2065624"/>
            <a:ext cx="5399142" cy="394938"/>
          </a:xfrm>
          <a:custGeom>
            <a:avLst/>
            <a:gdLst>
              <a:gd name="connsiteX0" fmla="*/ 0 w 3403218"/>
              <a:gd name="connsiteY0" fmla="*/ 0 h 666894"/>
              <a:gd name="connsiteX1" fmla="*/ 0 w 3403218"/>
              <a:gd name="connsiteY1" fmla="*/ 653143 h 666894"/>
              <a:gd name="connsiteX2" fmla="*/ 3403218 w 3403218"/>
              <a:gd name="connsiteY2" fmla="*/ 666894 h 666894"/>
              <a:gd name="connsiteX3" fmla="*/ 2261936 w 3403218"/>
              <a:gd name="connsiteY3" fmla="*/ 0 h 666894"/>
              <a:gd name="connsiteX4" fmla="*/ 0 w 3403218"/>
              <a:gd name="connsiteY4" fmla="*/ 0 h 666894"/>
              <a:gd name="connsiteX0" fmla="*/ 0 w 3403218"/>
              <a:gd name="connsiteY0" fmla="*/ 0 h 666894"/>
              <a:gd name="connsiteX1" fmla="*/ 0 w 3403218"/>
              <a:gd name="connsiteY1" fmla="*/ 653143 h 666894"/>
              <a:gd name="connsiteX2" fmla="*/ 3403218 w 3403218"/>
              <a:gd name="connsiteY2" fmla="*/ 666894 h 666894"/>
              <a:gd name="connsiteX3" fmla="*/ 3001155 w 3403218"/>
              <a:gd name="connsiteY3" fmla="*/ 0 h 666894"/>
              <a:gd name="connsiteX4" fmla="*/ 0 w 3403218"/>
              <a:gd name="connsiteY4" fmla="*/ 0 h 666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218" h="666894">
                <a:moveTo>
                  <a:pt x="0" y="0"/>
                </a:moveTo>
                <a:lnTo>
                  <a:pt x="0" y="653143"/>
                </a:lnTo>
                <a:lnTo>
                  <a:pt x="3403218" y="666894"/>
                </a:lnTo>
                <a:lnTo>
                  <a:pt x="3001155" y="0"/>
                </a:lnTo>
                <a:lnTo>
                  <a:pt x="0" y="0"/>
                </a:lnTo>
                <a:close/>
              </a:path>
            </a:pathLst>
          </a:custGeom>
          <a:solidFill>
            <a:schemeClr val="accent2">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dirty="0">
                <a:solidFill>
                  <a:srgbClr val="FFFFFF"/>
                </a:solidFill>
                <a:latin typeface="Meiryo" charset="-128"/>
                <a:ea typeface="Meiryo" charset="-128"/>
                <a:cs typeface="Meiryo" charset="-128"/>
              </a:rPr>
              <a:t>ムーアの法則</a:t>
            </a:r>
            <a:r>
              <a:rPr lang="ja-JP" altLang="en-US" sz="1000" b="1" dirty="0">
                <a:solidFill>
                  <a:srgbClr val="FFFFFF"/>
                </a:solidFill>
                <a:latin typeface="Meiryo" charset="-128"/>
                <a:ea typeface="Meiryo" charset="-128"/>
                <a:cs typeface="Meiryo" charset="-128"/>
              </a:rPr>
              <a:t>／コンピュータ性能</a:t>
            </a:r>
            <a:r>
              <a:rPr lang="ja-JP" altLang="en-US" sz="1000" b="1">
                <a:solidFill>
                  <a:srgbClr val="FFFFFF"/>
                </a:solidFill>
                <a:latin typeface="Meiryo" charset="-128"/>
                <a:ea typeface="Meiryo" charset="-128"/>
                <a:cs typeface="Meiryo" charset="-128"/>
              </a:rPr>
              <a:t>の加速度的向上</a:t>
            </a:r>
            <a:endParaRPr kumimoji="1" lang="ja-JP" altLang="en-US" sz="1000" b="1" dirty="0">
              <a:solidFill>
                <a:srgbClr val="FFFFFF"/>
              </a:solidFill>
              <a:latin typeface="Meiryo" charset="-128"/>
              <a:ea typeface="Meiryo" charset="-128"/>
              <a:cs typeface="Meiryo" charset="-128"/>
            </a:endParaRPr>
          </a:p>
        </p:txBody>
      </p:sp>
      <p:sp>
        <p:nvSpPr>
          <p:cNvPr id="68" name="テキスト ボックス 67"/>
          <p:cNvSpPr txBox="1"/>
          <p:nvPr/>
        </p:nvSpPr>
        <p:spPr>
          <a:xfrm>
            <a:off x="1560449" y="2145258"/>
            <a:ext cx="723275" cy="276999"/>
          </a:xfrm>
          <a:prstGeom prst="rect">
            <a:avLst/>
          </a:prstGeom>
          <a:noFill/>
        </p:spPr>
        <p:txBody>
          <a:bodyPr wrap="none" rtlCol="0">
            <a:spAutoFit/>
          </a:bodyPr>
          <a:lstStyle/>
          <a:p>
            <a:r>
              <a:rPr kumimoji="1" lang="en-US" altLang="ja-JP" sz="1200">
                <a:solidFill>
                  <a:schemeClr val="bg1"/>
                </a:solidFill>
                <a:latin typeface="Meiryo" charset="-128"/>
                <a:ea typeface="Meiryo" charset="-128"/>
                <a:cs typeface="Meiryo" charset="-128"/>
              </a:rPr>
              <a:t>1965〜</a:t>
            </a:r>
            <a:endParaRPr kumimoji="1" lang="ja-JP" altLang="en-US" sz="1200" dirty="0">
              <a:solidFill>
                <a:schemeClr val="bg1"/>
              </a:solidFill>
              <a:latin typeface="Meiryo" charset="-128"/>
              <a:ea typeface="Meiryo" charset="-128"/>
              <a:cs typeface="Meiryo" charset="-128"/>
            </a:endParaRPr>
          </a:p>
        </p:txBody>
      </p:sp>
      <p:sp>
        <p:nvSpPr>
          <p:cNvPr id="21" name="テキスト ボックス 20"/>
          <p:cNvSpPr txBox="1"/>
          <p:nvPr/>
        </p:nvSpPr>
        <p:spPr>
          <a:xfrm>
            <a:off x="6620966" y="2033126"/>
            <a:ext cx="2101857" cy="461665"/>
          </a:xfrm>
          <a:prstGeom prst="rect">
            <a:avLst/>
          </a:prstGeom>
          <a:noFill/>
        </p:spPr>
        <p:txBody>
          <a:bodyPr wrap="none" rtlCol="0">
            <a:spAutoFit/>
          </a:bodyPr>
          <a:lstStyle/>
          <a:p>
            <a:r>
              <a:rPr kumimoji="1" lang="ja-JP" altLang="en-US" sz="800" b="1" dirty="0">
                <a:solidFill>
                  <a:schemeClr val="bg1"/>
                </a:solidFill>
              </a:rPr>
              <a:t>ムーアの法則の限界／新たな選択肢の登場</a:t>
            </a:r>
            <a:endParaRPr kumimoji="1" lang="en-US" altLang="ja-JP" sz="800" b="1" dirty="0">
              <a:solidFill>
                <a:schemeClr val="bg1"/>
              </a:solidFill>
            </a:endParaRPr>
          </a:p>
          <a:p>
            <a:r>
              <a:rPr lang="ja-JP" altLang="en-US" sz="800" b="1" dirty="0">
                <a:solidFill>
                  <a:schemeClr val="bg1"/>
                </a:solidFill>
              </a:rPr>
              <a:t>　　　</a:t>
            </a:r>
            <a:r>
              <a:rPr lang="en-US" altLang="ja-JP" sz="800" b="1" dirty="0">
                <a:solidFill>
                  <a:schemeClr val="bg1"/>
                </a:solidFill>
              </a:rPr>
              <a:t>GPGPU</a:t>
            </a:r>
            <a:r>
              <a:rPr lang="ja-JP" altLang="en-US" sz="800" b="1" dirty="0">
                <a:solidFill>
                  <a:schemeClr val="bg1"/>
                </a:solidFill>
              </a:rPr>
              <a:t>、ニューロモーフィング・チップ</a:t>
            </a:r>
            <a:endParaRPr lang="en-US" altLang="ja-JP" sz="800" b="1" dirty="0">
              <a:solidFill>
                <a:schemeClr val="bg1"/>
              </a:solidFill>
            </a:endParaRPr>
          </a:p>
          <a:p>
            <a:r>
              <a:rPr lang="ja-JP" altLang="en-US" sz="800" b="1" dirty="0">
                <a:solidFill>
                  <a:schemeClr val="bg1"/>
                </a:solidFill>
              </a:rPr>
              <a:t>　　　　　　　　　　　　　　量子コンピュータ等</a:t>
            </a:r>
            <a:endParaRPr kumimoji="1" lang="ja-JP" altLang="en-US" sz="800" b="1" dirty="0">
              <a:solidFill>
                <a:schemeClr val="bg1"/>
              </a:solidFill>
            </a:endParaRPr>
          </a:p>
        </p:txBody>
      </p:sp>
      <p:cxnSp>
        <p:nvCxnSpPr>
          <p:cNvPr id="70" name="直線矢印コネクタ 69"/>
          <p:cNvCxnSpPr/>
          <p:nvPr/>
        </p:nvCxnSpPr>
        <p:spPr>
          <a:xfrm>
            <a:off x="1306098" y="2907119"/>
            <a:ext cx="0" cy="2378718"/>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71" name="テキスト ボックス 70"/>
          <p:cNvSpPr txBox="1"/>
          <p:nvPr/>
        </p:nvSpPr>
        <p:spPr>
          <a:xfrm>
            <a:off x="470288" y="2903822"/>
            <a:ext cx="902811" cy="338554"/>
          </a:xfrm>
          <a:prstGeom prst="rect">
            <a:avLst/>
          </a:prstGeom>
          <a:noFill/>
        </p:spPr>
        <p:txBody>
          <a:bodyPr wrap="none" rtlCol="0">
            <a:spAutoFit/>
          </a:bodyPr>
          <a:lstStyle/>
          <a:p>
            <a:pPr algn="r"/>
            <a:r>
              <a:rPr lang="en-US" altLang="ja-JP" sz="800" dirty="0">
                <a:solidFill>
                  <a:srgbClr val="3366FF"/>
                </a:solidFill>
                <a:latin typeface="Meiryo" charset="-128"/>
                <a:ea typeface="Meiryo" charset="-128"/>
                <a:cs typeface="Meiryo" charset="-128"/>
              </a:rPr>
              <a:t>IBM</a:t>
            </a:r>
            <a:r>
              <a:rPr lang="ja-JP" altLang="en-US" sz="800" dirty="0">
                <a:solidFill>
                  <a:srgbClr val="3366FF"/>
                </a:solidFill>
                <a:latin typeface="Meiryo" charset="-128"/>
                <a:ea typeface="Meiryo" charset="-128"/>
                <a:cs typeface="Meiryo" charset="-128"/>
              </a:rPr>
              <a:t> </a:t>
            </a:r>
            <a:r>
              <a:rPr lang="en-US" altLang="ja-JP" sz="800" dirty="0">
                <a:solidFill>
                  <a:srgbClr val="3366FF"/>
                </a:solidFill>
                <a:latin typeface="Meiryo" charset="-128"/>
                <a:ea typeface="Meiryo" charset="-128"/>
                <a:cs typeface="Meiryo" charset="-128"/>
              </a:rPr>
              <a:t>S/360</a:t>
            </a:r>
          </a:p>
          <a:p>
            <a:pPr algn="r"/>
            <a:r>
              <a:rPr kumimoji="1" lang="ja-JP" altLang="en-US" sz="800" dirty="0">
                <a:solidFill>
                  <a:srgbClr val="3366FF"/>
                </a:solidFill>
                <a:latin typeface="Meiryo" charset="-128"/>
                <a:ea typeface="Meiryo" charset="-128"/>
                <a:cs typeface="Meiryo" charset="-128"/>
              </a:rPr>
              <a:t>メインフレーム</a:t>
            </a:r>
          </a:p>
        </p:txBody>
      </p:sp>
      <p:sp>
        <p:nvSpPr>
          <p:cNvPr id="73" name="テキスト ボックス 72"/>
          <p:cNvSpPr txBox="1"/>
          <p:nvPr/>
        </p:nvSpPr>
        <p:spPr>
          <a:xfrm>
            <a:off x="1021404" y="2639847"/>
            <a:ext cx="569387" cy="276999"/>
          </a:xfrm>
          <a:prstGeom prst="rect">
            <a:avLst/>
          </a:prstGeom>
          <a:noFill/>
        </p:spPr>
        <p:txBody>
          <a:bodyPr wrap="none" rtlCol="0">
            <a:spAutoFit/>
          </a:bodyPr>
          <a:lstStyle/>
          <a:p>
            <a:r>
              <a:rPr kumimoji="1" lang="en-US" altLang="ja-JP" sz="1200" dirty="0">
                <a:solidFill>
                  <a:schemeClr val="bg1">
                    <a:lumMod val="50000"/>
                  </a:schemeClr>
                </a:solidFill>
                <a:latin typeface="Meiryo" charset="-128"/>
                <a:ea typeface="Meiryo" charset="-128"/>
                <a:cs typeface="Meiryo" charset="-128"/>
              </a:rPr>
              <a:t>1964</a:t>
            </a:r>
            <a:endParaRPr kumimoji="1" lang="ja-JP" altLang="en-US" sz="1200" dirty="0">
              <a:solidFill>
                <a:schemeClr val="bg1">
                  <a:lumMod val="50000"/>
                </a:schemeClr>
              </a:solidFill>
              <a:latin typeface="Meiryo" charset="-128"/>
              <a:ea typeface="Meiryo" charset="-128"/>
              <a:cs typeface="Meiryo" charset="-128"/>
            </a:endParaRPr>
          </a:p>
        </p:txBody>
      </p:sp>
      <p:sp>
        <p:nvSpPr>
          <p:cNvPr id="78" name="テキスト ボックス 77"/>
          <p:cNvSpPr txBox="1"/>
          <p:nvPr/>
        </p:nvSpPr>
        <p:spPr>
          <a:xfrm>
            <a:off x="574626" y="4254311"/>
            <a:ext cx="800284" cy="461665"/>
          </a:xfrm>
          <a:prstGeom prst="rect">
            <a:avLst/>
          </a:prstGeom>
          <a:noFill/>
        </p:spPr>
        <p:txBody>
          <a:bodyPr wrap="none" rtlCol="0">
            <a:spAutoFit/>
          </a:bodyPr>
          <a:lstStyle/>
          <a:p>
            <a:r>
              <a:rPr lang="ja-JP" altLang="en-US" sz="800" dirty="0">
                <a:solidFill>
                  <a:srgbClr val="3366FF"/>
                </a:solidFill>
                <a:latin typeface="Meiryo" charset="-128"/>
                <a:ea typeface="Meiryo" charset="-128"/>
                <a:cs typeface="Meiryo" charset="-128"/>
              </a:rPr>
              <a:t>ニューラル</a:t>
            </a:r>
            <a:endParaRPr lang="en-US" altLang="ja-JP" sz="800" dirty="0">
              <a:solidFill>
                <a:srgbClr val="3366FF"/>
              </a:solidFill>
              <a:latin typeface="Meiryo" charset="-128"/>
              <a:ea typeface="Meiryo" charset="-128"/>
              <a:cs typeface="Meiryo" charset="-128"/>
            </a:endParaRPr>
          </a:p>
          <a:p>
            <a:r>
              <a:rPr kumimoji="1" lang="ja-JP" altLang="en-US" sz="800" dirty="0">
                <a:solidFill>
                  <a:srgbClr val="3366FF"/>
                </a:solidFill>
                <a:latin typeface="Meiryo" charset="-128"/>
                <a:ea typeface="Meiryo" charset="-128"/>
                <a:cs typeface="Meiryo" charset="-128"/>
              </a:rPr>
              <a:t>ネットワーク</a:t>
            </a:r>
            <a:endParaRPr kumimoji="1" lang="en-US" altLang="ja-JP" sz="800" dirty="0">
              <a:solidFill>
                <a:srgbClr val="3366FF"/>
              </a:solidFill>
              <a:latin typeface="Meiryo" charset="-128"/>
              <a:ea typeface="Meiryo" charset="-128"/>
              <a:cs typeface="Meiryo" charset="-128"/>
            </a:endParaRPr>
          </a:p>
          <a:p>
            <a:r>
              <a:rPr lang="ja-JP" altLang="en-US" sz="800" dirty="0">
                <a:solidFill>
                  <a:srgbClr val="3366FF"/>
                </a:solidFill>
                <a:latin typeface="Meiryo" charset="-128"/>
                <a:ea typeface="Meiryo" charset="-128"/>
                <a:cs typeface="Meiryo" charset="-128"/>
              </a:rPr>
              <a:t>考案</a:t>
            </a:r>
            <a:endParaRPr kumimoji="1" lang="ja-JP" altLang="en-US" sz="800" dirty="0">
              <a:solidFill>
                <a:srgbClr val="3366FF"/>
              </a:solidFill>
              <a:latin typeface="Meiryo" charset="-128"/>
              <a:ea typeface="Meiryo" charset="-128"/>
              <a:cs typeface="Meiryo" charset="-128"/>
            </a:endParaRPr>
          </a:p>
        </p:txBody>
      </p:sp>
      <p:cxnSp>
        <p:nvCxnSpPr>
          <p:cNvPr id="81" name="直線矢印コネクタ 80"/>
          <p:cNvCxnSpPr/>
          <p:nvPr/>
        </p:nvCxnSpPr>
        <p:spPr>
          <a:xfrm flipH="1">
            <a:off x="2055554" y="4227499"/>
            <a:ext cx="1891" cy="1066916"/>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82" name="テキスト ボックス 81"/>
          <p:cNvSpPr txBox="1"/>
          <p:nvPr/>
        </p:nvSpPr>
        <p:spPr>
          <a:xfrm>
            <a:off x="2025366" y="4234342"/>
            <a:ext cx="1107996" cy="338554"/>
          </a:xfrm>
          <a:prstGeom prst="rect">
            <a:avLst/>
          </a:prstGeom>
          <a:noFill/>
        </p:spPr>
        <p:txBody>
          <a:bodyPr wrap="none" rtlCol="0">
            <a:spAutoFit/>
          </a:bodyPr>
          <a:lstStyle/>
          <a:p>
            <a:r>
              <a:rPr lang="en-US" altLang="ja-JP" sz="800" dirty="0">
                <a:solidFill>
                  <a:srgbClr val="3366FF"/>
                </a:solidFill>
                <a:latin typeface="Meiryo" charset="-128"/>
                <a:ea typeface="Meiryo" charset="-128"/>
                <a:cs typeface="Meiryo" charset="-128"/>
              </a:rPr>
              <a:t>Intel</a:t>
            </a:r>
            <a:r>
              <a:rPr lang="ja-JP" altLang="en-US" sz="800" dirty="0">
                <a:solidFill>
                  <a:srgbClr val="3366FF"/>
                </a:solidFill>
                <a:latin typeface="Meiryo" charset="-128"/>
                <a:ea typeface="Meiryo" charset="-128"/>
                <a:cs typeface="Meiryo" charset="-128"/>
              </a:rPr>
              <a:t> </a:t>
            </a:r>
            <a:r>
              <a:rPr lang="en-US" altLang="ja-JP" sz="800" dirty="0">
                <a:solidFill>
                  <a:srgbClr val="3366FF"/>
                </a:solidFill>
                <a:latin typeface="Meiryo" charset="-128"/>
                <a:ea typeface="Meiryo" charset="-128"/>
                <a:cs typeface="Meiryo" charset="-128"/>
              </a:rPr>
              <a:t>404</a:t>
            </a:r>
          </a:p>
          <a:p>
            <a:r>
              <a:rPr kumimoji="1" lang="ja-JP" altLang="en-US" sz="800" dirty="0">
                <a:solidFill>
                  <a:srgbClr val="3366FF"/>
                </a:solidFill>
                <a:latin typeface="Meiryo" charset="-128"/>
                <a:ea typeface="Meiryo" charset="-128"/>
                <a:cs typeface="Meiryo" charset="-128"/>
              </a:rPr>
              <a:t>マイクロプロセッサ</a:t>
            </a:r>
          </a:p>
        </p:txBody>
      </p:sp>
      <p:sp>
        <p:nvSpPr>
          <p:cNvPr id="83" name="テキスト ボックス 82"/>
          <p:cNvSpPr txBox="1"/>
          <p:nvPr/>
        </p:nvSpPr>
        <p:spPr>
          <a:xfrm>
            <a:off x="1951050" y="3950500"/>
            <a:ext cx="569387" cy="276999"/>
          </a:xfrm>
          <a:prstGeom prst="rect">
            <a:avLst/>
          </a:prstGeom>
          <a:noFill/>
        </p:spPr>
        <p:txBody>
          <a:bodyPr wrap="none" rtlCol="0">
            <a:spAutoFit/>
          </a:bodyPr>
          <a:lstStyle/>
          <a:p>
            <a:r>
              <a:rPr kumimoji="1" lang="en-US" altLang="ja-JP" sz="1200" dirty="0">
                <a:solidFill>
                  <a:schemeClr val="bg1">
                    <a:lumMod val="50000"/>
                  </a:schemeClr>
                </a:solidFill>
                <a:latin typeface="Meiryo" charset="-128"/>
                <a:ea typeface="Meiryo" charset="-128"/>
                <a:cs typeface="Meiryo" charset="-128"/>
              </a:rPr>
              <a:t>1971</a:t>
            </a:r>
            <a:endParaRPr kumimoji="1" lang="ja-JP" altLang="en-US" sz="1200" dirty="0">
              <a:solidFill>
                <a:schemeClr val="bg1">
                  <a:lumMod val="50000"/>
                </a:schemeClr>
              </a:solidFill>
              <a:latin typeface="Meiryo" charset="-128"/>
              <a:ea typeface="Meiryo" charset="-128"/>
              <a:cs typeface="Meiryo" charset="-128"/>
            </a:endParaRPr>
          </a:p>
        </p:txBody>
      </p:sp>
      <p:sp>
        <p:nvSpPr>
          <p:cNvPr id="84" name="テキスト ボックス 83"/>
          <p:cNvSpPr txBox="1"/>
          <p:nvPr/>
        </p:nvSpPr>
        <p:spPr>
          <a:xfrm>
            <a:off x="456553" y="5318669"/>
            <a:ext cx="800219" cy="215444"/>
          </a:xfrm>
          <a:prstGeom prst="rect">
            <a:avLst/>
          </a:prstGeom>
          <a:noFill/>
        </p:spPr>
        <p:txBody>
          <a:bodyPr wrap="none" rtlCol="0">
            <a:spAutoFit/>
          </a:bodyPr>
          <a:lstStyle/>
          <a:p>
            <a:r>
              <a:rPr kumimoji="1" lang="ja-JP" altLang="en-US" sz="800">
                <a:solidFill>
                  <a:schemeClr val="accent6">
                    <a:lumMod val="75000"/>
                  </a:schemeClr>
                </a:solidFill>
                <a:latin typeface="Meiryo" charset="-128"/>
                <a:ea typeface="Meiryo" charset="-128"/>
                <a:cs typeface="Meiryo" charset="-128"/>
              </a:rPr>
              <a:t>データ流通量</a:t>
            </a:r>
            <a:endParaRPr kumimoji="1" lang="ja-JP" altLang="en-US" sz="800" dirty="0">
              <a:solidFill>
                <a:schemeClr val="accent6">
                  <a:lumMod val="75000"/>
                </a:schemeClr>
              </a:solidFill>
              <a:latin typeface="Meiryo" charset="-128"/>
              <a:ea typeface="Meiryo" charset="-128"/>
              <a:cs typeface="Meiryo" charset="-128"/>
            </a:endParaRPr>
          </a:p>
        </p:txBody>
      </p:sp>
      <p:sp>
        <p:nvSpPr>
          <p:cNvPr id="85" name="テキスト ボックス 84"/>
          <p:cNvSpPr txBox="1"/>
          <p:nvPr/>
        </p:nvSpPr>
        <p:spPr>
          <a:xfrm rot="19272460">
            <a:off x="6492759" y="4281085"/>
            <a:ext cx="1415772" cy="215444"/>
          </a:xfrm>
          <a:prstGeom prst="rect">
            <a:avLst/>
          </a:prstGeom>
          <a:noFill/>
        </p:spPr>
        <p:txBody>
          <a:bodyPr wrap="none" rtlCol="0">
            <a:spAutoFit/>
          </a:bodyPr>
          <a:lstStyle/>
          <a:p>
            <a:r>
              <a:rPr kumimoji="1" lang="ja-JP" altLang="en-US" sz="800" b="1" dirty="0">
                <a:solidFill>
                  <a:schemeClr val="accent6">
                    <a:lumMod val="75000"/>
                  </a:schemeClr>
                </a:solidFill>
                <a:latin typeface="Meiryo" charset="-128"/>
                <a:ea typeface="Meiryo" charset="-128"/>
                <a:cs typeface="Meiryo" charset="-128"/>
              </a:rPr>
              <a:t>データ</a:t>
            </a:r>
            <a:r>
              <a:rPr kumimoji="1" lang="ja-JP" altLang="en-US" sz="800" b="1">
                <a:solidFill>
                  <a:schemeClr val="accent6">
                    <a:lumMod val="75000"/>
                  </a:schemeClr>
                </a:solidFill>
                <a:latin typeface="Meiryo" charset="-128"/>
                <a:ea typeface="Meiryo" charset="-128"/>
                <a:cs typeface="Meiryo" charset="-128"/>
              </a:rPr>
              <a:t>流通量の爆発的</a:t>
            </a:r>
            <a:r>
              <a:rPr kumimoji="1" lang="ja-JP" altLang="en-US" sz="800" b="1" dirty="0">
                <a:solidFill>
                  <a:schemeClr val="accent6">
                    <a:lumMod val="75000"/>
                  </a:schemeClr>
                </a:solidFill>
                <a:latin typeface="Meiryo" charset="-128"/>
                <a:ea typeface="Meiryo" charset="-128"/>
                <a:cs typeface="Meiryo" charset="-128"/>
              </a:rPr>
              <a:t>拡大</a:t>
            </a:r>
          </a:p>
        </p:txBody>
      </p:sp>
      <p:cxnSp>
        <p:nvCxnSpPr>
          <p:cNvPr id="86" name="直線矢印コネクタ 85"/>
          <p:cNvCxnSpPr/>
          <p:nvPr/>
        </p:nvCxnSpPr>
        <p:spPr>
          <a:xfrm>
            <a:off x="611560" y="4236667"/>
            <a:ext cx="1239" cy="1048580"/>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87" name="テキスト ボックス 86"/>
          <p:cNvSpPr txBox="1"/>
          <p:nvPr/>
        </p:nvSpPr>
        <p:spPr>
          <a:xfrm>
            <a:off x="506383" y="3950500"/>
            <a:ext cx="569387" cy="276999"/>
          </a:xfrm>
          <a:prstGeom prst="rect">
            <a:avLst/>
          </a:prstGeom>
          <a:noFill/>
        </p:spPr>
        <p:txBody>
          <a:bodyPr wrap="none" rtlCol="0">
            <a:spAutoFit/>
          </a:bodyPr>
          <a:lstStyle/>
          <a:p>
            <a:r>
              <a:rPr kumimoji="1" lang="en-US" altLang="ja-JP" sz="1200" dirty="0">
                <a:solidFill>
                  <a:schemeClr val="bg1">
                    <a:lumMod val="50000"/>
                  </a:schemeClr>
                </a:solidFill>
                <a:latin typeface="Meiryo" charset="-128"/>
                <a:ea typeface="Meiryo" charset="-128"/>
                <a:cs typeface="Meiryo" charset="-128"/>
              </a:rPr>
              <a:t>1957</a:t>
            </a:r>
            <a:endParaRPr kumimoji="1" lang="ja-JP" altLang="en-US" sz="1200" dirty="0">
              <a:solidFill>
                <a:schemeClr val="bg1">
                  <a:lumMod val="50000"/>
                </a:schemeClr>
              </a:solidFill>
              <a:latin typeface="Meiryo" charset="-128"/>
              <a:ea typeface="Meiryo" charset="-128"/>
              <a:cs typeface="Meiryo" charset="-128"/>
            </a:endParaRPr>
          </a:p>
        </p:txBody>
      </p:sp>
      <p:cxnSp>
        <p:nvCxnSpPr>
          <p:cNvPr id="88" name="直線矢印コネクタ 87"/>
          <p:cNvCxnSpPr/>
          <p:nvPr/>
        </p:nvCxnSpPr>
        <p:spPr>
          <a:xfrm flipH="1">
            <a:off x="545916" y="3568544"/>
            <a:ext cx="3727" cy="1716703"/>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89" name="テキスト ボックス 88"/>
          <p:cNvSpPr txBox="1"/>
          <p:nvPr/>
        </p:nvSpPr>
        <p:spPr>
          <a:xfrm>
            <a:off x="426164" y="3328625"/>
            <a:ext cx="569387" cy="276999"/>
          </a:xfrm>
          <a:prstGeom prst="rect">
            <a:avLst/>
          </a:prstGeom>
          <a:noFill/>
        </p:spPr>
        <p:txBody>
          <a:bodyPr wrap="none" rtlCol="0">
            <a:spAutoFit/>
          </a:bodyPr>
          <a:lstStyle/>
          <a:p>
            <a:r>
              <a:rPr kumimoji="1" lang="en-US" altLang="ja-JP" sz="1200" dirty="0">
                <a:solidFill>
                  <a:schemeClr val="bg1">
                    <a:lumMod val="50000"/>
                  </a:schemeClr>
                </a:solidFill>
                <a:latin typeface="Meiryo" charset="-128"/>
                <a:ea typeface="Meiryo" charset="-128"/>
                <a:cs typeface="Meiryo" charset="-128"/>
              </a:rPr>
              <a:t>1956</a:t>
            </a:r>
            <a:endParaRPr kumimoji="1" lang="ja-JP" altLang="en-US" sz="1200" dirty="0">
              <a:solidFill>
                <a:schemeClr val="bg1">
                  <a:lumMod val="50000"/>
                </a:schemeClr>
              </a:solidFill>
              <a:latin typeface="Meiryo" charset="-128"/>
              <a:ea typeface="Meiryo" charset="-128"/>
              <a:cs typeface="Meiryo" charset="-128"/>
            </a:endParaRPr>
          </a:p>
        </p:txBody>
      </p:sp>
      <p:sp>
        <p:nvSpPr>
          <p:cNvPr id="90" name="テキスト ボックス 89"/>
          <p:cNvSpPr txBox="1"/>
          <p:nvPr/>
        </p:nvSpPr>
        <p:spPr>
          <a:xfrm>
            <a:off x="516254" y="3542521"/>
            <a:ext cx="697627" cy="338554"/>
          </a:xfrm>
          <a:prstGeom prst="rect">
            <a:avLst/>
          </a:prstGeom>
          <a:noFill/>
        </p:spPr>
        <p:txBody>
          <a:bodyPr wrap="none" rtlCol="0">
            <a:spAutoFit/>
          </a:bodyPr>
          <a:lstStyle/>
          <a:p>
            <a:r>
              <a:rPr lang="ja-JP" altLang="en-US" sz="800" dirty="0">
                <a:solidFill>
                  <a:srgbClr val="3366FF"/>
                </a:solidFill>
                <a:latin typeface="Meiryo" charset="-128"/>
                <a:ea typeface="Meiryo" charset="-128"/>
                <a:cs typeface="Meiryo" charset="-128"/>
              </a:rPr>
              <a:t>ダートマス</a:t>
            </a:r>
            <a:endParaRPr lang="en-US" altLang="ja-JP" sz="800" dirty="0">
              <a:solidFill>
                <a:srgbClr val="3366FF"/>
              </a:solidFill>
              <a:latin typeface="Meiryo" charset="-128"/>
              <a:ea typeface="Meiryo" charset="-128"/>
              <a:cs typeface="Meiryo" charset="-128"/>
            </a:endParaRPr>
          </a:p>
          <a:p>
            <a:r>
              <a:rPr kumimoji="1" lang="ja-JP" altLang="en-US" sz="800" dirty="0">
                <a:solidFill>
                  <a:srgbClr val="3366FF"/>
                </a:solidFill>
                <a:latin typeface="Meiryo" charset="-128"/>
                <a:ea typeface="Meiryo" charset="-128"/>
                <a:cs typeface="Meiryo" charset="-128"/>
              </a:rPr>
              <a:t>会議</a:t>
            </a:r>
          </a:p>
        </p:txBody>
      </p:sp>
      <p:cxnSp>
        <p:nvCxnSpPr>
          <p:cNvPr id="91" name="直線矢印コネクタ 90"/>
          <p:cNvCxnSpPr/>
          <p:nvPr/>
        </p:nvCxnSpPr>
        <p:spPr>
          <a:xfrm flipH="1">
            <a:off x="3131840" y="4863721"/>
            <a:ext cx="1522" cy="430694"/>
          </a:xfrm>
          <a:prstGeom prst="straightConnector1">
            <a:avLst/>
          </a:prstGeom>
          <a:ln w="3175">
            <a:solidFill>
              <a:srgbClr val="3366FF"/>
            </a:solidFill>
            <a:tailEnd type="triangle"/>
          </a:ln>
          <a:effectLst/>
        </p:spPr>
        <p:style>
          <a:lnRef idx="2">
            <a:schemeClr val="accent1"/>
          </a:lnRef>
          <a:fillRef idx="0">
            <a:schemeClr val="accent1"/>
          </a:fillRef>
          <a:effectRef idx="1">
            <a:schemeClr val="accent1"/>
          </a:effectRef>
          <a:fontRef idx="minor">
            <a:schemeClr val="tx1"/>
          </a:fontRef>
        </p:style>
      </p:cxnSp>
      <p:sp>
        <p:nvSpPr>
          <p:cNvPr id="92" name="テキスト ボックス 91"/>
          <p:cNvSpPr txBox="1"/>
          <p:nvPr/>
        </p:nvSpPr>
        <p:spPr>
          <a:xfrm>
            <a:off x="3027411" y="4643208"/>
            <a:ext cx="569387" cy="276999"/>
          </a:xfrm>
          <a:prstGeom prst="rect">
            <a:avLst/>
          </a:prstGeom>
          <a:noFill/>
        </p:spPr>
        <p:txBody>
          <a:bodyPr wrap="none" rtlCol="0">
            <a:spAutoFit/>
          </a:bodyPr>
          <a:lstStyle/>
          <a:p>
            <a:r>
              <a:rPr kumimoji="1" lang="en-US" altLang="ja-JP" sz="1200" dirty="0">
                <a:solidFill>
                  <a:schemeClr val="bg1">
                    <a:lumMod val="50000"/>
                  </a:schemeClr>
                </a:solidFill>
                <a:latin typeface="Meiryo" charset="-128"/>
                <a:ea typeface="Meiryo" charset="-128"/>
                <a:cs typeface="Meiryo" charset="-128"/>
              </a:rPr>
              <a:t>1982</a:t>
            </a:r>
            <a:endParaRPr kumimoji="1" lang="ja-JP" altLang="en-US" sz="1200" dirty="0">
              <a:solidFill>
                <a:schemeClr val="bg1">
                  <a:lumMod val="50000"/>
                </a:schemeClr>
              </a:solidFill>
              <a:latin typeface="Meiryo" charset="-128"/>
              <a:ea typeface="Meiryo" charset="-128"/>
              <a:cs typeface="Meiryo" charset="-128"/>
            </a:endParaRPr>
          </a:p>
        </p:txBody>
      </p:sp>
      <p:sp>
        <p:nvSpPr>
          <p:cNvPr id="93" name="テキスト ボックス 92"/>
          <p:cNvSpPr txBox="1"/>
          <p:nvPr/>
        </p:nvSpPr>
        <p:spPr>
          <a:xfrm>
            <a:off x="3087169" y="4831038"/>
            <a:ext cx="800219" cy="461665"/>
          </a:xfrm>
          <a:prstGeom prst="rect">
            <a:avLst/>
          </a:prstGeom>
          <a:noFill/>
        </p:spPr>
        <p:txBody>
          <a:bodyPr wrap="none" rtlCol="0">
            <a:spAutoFit/>
          </a:bodyPr>
          <a:lstStyle/>
          <a:p>
            <a:r>
              <a:rPr lang="ja-JP" altLang="en-US" sz="800" dirty="0">
                <a:solidFill>
                  <a:srgbClr val="3366FF"/>
                </a:solidFill>
                <a:latin typeface="Meiryo" charset="-128"/>
                <a:ea typeface="Meiryo" charset="-128"/>
                <a:cs typeface="Meiryo" charset="-128"/>
              </a:rPr>
              <a:t>第５世代</a:t>
            </a:r>
            <a:endParaRPr lang="en-US" altLang="ja-JP" sz="800" dirty="0">
              <a:solidFill>
                <a:srgbClr val="3366FF"/>
              </a:solidFill>
              <a:latin typeface="Meiryo" charset="-128"/>
              <a:ea typeface="Meiryo" charset="-128"/>
              <a:cs typeface="Meiryo" charset="-128"/>
            </a:endParaRPr>
          </a:p>
          <a:p>
            <a:r>
              <a:rPr kumimoji="1" lang="ja-JP" altLang="en-US" sz="800" dirty="0">
                <a:solidFill>
                  <a:srgbClr val="3366FF"/>
                </a:solidFill>
                <a:latin typeface="Meiryo" charset="-128"/>
                <a:ea typeface="Meiryo" charset="-128"/>
                <a:cs typeface="Meiryo" charset="-128"/>
              </a:rPr>
              <a:t>コンピュータ</a:t>
            </a:r>
            <a:endParaRPr kumimoji="1" lang="en-US" altLang="ja-JP" sz="800" dirty="0">
              <a:solidFill>
                <a:srgbClr val="3366FF"/>
              </a:solidFill>
              <a:latin typeface="Meiryo" charset="-128"/>
              <a:ea typeface="Meiryo" charset="-128"/>
              <a:cs typeface="Meiryo" charset="-128"/>
            </a:endParaRPr>
          </a:p>
          <a:p>
            <a:r>
              <a:rPr lang="ja-JP" altLang="en-US" sz="800" dirty="0">
                <a:solidFill>
                  <a:srgbClr val="3366FF"/>
                </a:solidFill>
                <a:latin typeface="Meiryo" charset="-128"/>
                <a:ea typeface="Meiryo" charset="-128"/>
                <a:cs typeface="Meiryo" charset="-128"/>
              </a:rPr>
              <a:t>プロジェクト</a:t>
            </a:r>
            <a:endParaRPr kumimoji="1" lang="ja-JP" altLang="en-US" sz="800" dirty="0">
              <a:solidFill>
                <a:srgbClr val="3366FF"/>
              </a:solidFill>
              <a:latin typeface="Meiryo" charset="-128"/>
              <a:ea typeface="Meiryo" charset="-128"/>
              <a:cs typeface="Meiryo" charset="-128"/>
            </a:endParaRPr>
          </a:p>
        </p:txBody>
      </p:sp>
    </p:spTree>
    <p:extLst>
      <p:ext uri="{BB962C8B-B14F-4D97-AF65-F5344CB8AC3E}">
        <p14:creationId xmlns:p14="http://schemas.microsoft.com/office/powerpoint/2010/main" val="1943928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進化した</a:t>
            </a:r>
            <a:r>
              <a:rPr kumimoji="1" lang="en-US" altLang="ja-JP" dirty="0"/>
              <a:t>bot</a:t>
            </a:r>
            <a:r>
              <a:rPr kumimoji="1" lang="ja-JP" altLang="en-US" dirty="0"/>
              <a:t>（ボット）</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sp>
        <p:nvSpPr>
          <p:cNvPr id="4" name="角丸四角形 3"/>
          <p:cNvSpPr/>
          <p:nvPr/>
        </p:nvSpPr>
        <p:spPr>
          <a:xfrm>
            <a:off x="5607585" y="2051100"/>
            <a:ext cx="1872208" cy="3240360"/>
          </a:xfrm>
          <a:prstGeom prst="roundRect">
            <a:avLst>
              <a:gd name="adj" fmla="val 5850"/>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751601" y="2195116"/>
            <a:ext cx="1584176" cy="2736304"/>
          </a:xfrm>
          <a:prstGeom prst="rect">
            <a:avLst/>
          </a:prstGeom>
          <a:solidFill>
            <a:schemeClr val="bg1"/>
          </a:solidFill>
          <a:ln>
            <a:noFill/>
          </a:ln>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p:cNvSpPr/>
          <p:nvPr/>
        </p:nvSpPr>
        <p:spPr>
          <a:xfrm>
            <a:off x="6399673" y="4967424"/>
            <a:ext cx="288032" cy="288032"/>
          </a:xfrm>
          <a:prstGeom prst="ellipse">
            <a:avLst/>
          </a:prstGeom>
          <a:solidFill>
            <a:schemeClr val="bg1">
              <a:lumMod val="7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形吹き出し 6"/>
          <p:cNvSpPr/>
          <p:nvPr/>
        </p:nvSpPr>
        <p:spPr>
          <a:xfrm>
            <a:off x="6732240" y="2267124"/>
            <a:ext cx="1656184" cy="1080120"/>
          </a:xfrm>
          <a:prstGeom prst="wedgeEllipseCallout">
            <a:avLst>
              <a:gd name="adj1" fmla="val -57517"/>
              <a:gd name="adj2" fmla="val 38068"/>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a:solidFill>
                  <a:srgbClr val="FFFFFF"/>
                </a:solidFill>
                <a:latin typeface="Meiryo" charset="-128"/>
                <a:ea typeface="Meiryo" charset="-128"/>
                <a:cs typeface="Meiryo" charset="-128"/>
              </a:rPr>
              <a:t>福岡行き</a:t>
            </a:r>
            <a:endParaRPr kumimoji="1" lang="en-US" altLang="ja-JP" sz="1200" dirty="0">
              <a:solidFill>
                <a:srgbClr val="FFFFFF"/>
              </a:solidFill>
              <a:latin typeface="Meiryo" charset="-128"/>
              <a:ea typeface="Meiryo" charset="-128"/>
              <a:cs typeface="Meiryo" charset="-128"/>
            </a:endParaRPr>
          </a:p>
          <a:p>
            <a:pPr algn="r"/>
            <a:r>
              <a:rPr kumimoji="1" lang="ja-JP" altLang="en-US" sz="1200" dirty="0">
                <a:solidFill>
                  <a:srgbClr val="FFFFFF"/>
                </a:solidFill>
                <a:latin typeface="Meiryo" charset="-128"/>
                <a:ea typeface="Meiryo" charset="-128"/>
                <a:cs typeface="Meiryo" charset="-128"/>
              </a:rPr>
              <a:t>航空券を</a:t>
            </a:r>
            <a:endParaRPr kumimoji="1" lang="en-US" altLang="ja-JP" sz="1200" dirty="0">
              <a:solidFill>
                <a:srgbClr val="FFFFFF"/>
              </a:solidFill>
              <a:latin typeface="Meiryo" charset="-128"/>
              <a:ea typeface="Meiryo" charset="-128"/>
              <a:cs typeface="Meiryo" charset="-128"/>
            </a:endParaRPr>
          </a:p>
          <a:p>
            <a:pPr algn="r"/>
            <a:r>
              <a:rPr kumimoji="1" lang="ja-JP" altLang="en-US" sz="1200" dirty="0">
                <a:solidFill>
                  <a:srgbClr val="FFFFFF"/>
                </a:solidFill>
                <a:latin typeface="Meiryo" charset="-128"/>
                <a:ea typeface="Meiryo" charset="-128"/>
                <a:cs typeface="Meiryo" charset="-128"/>
              </a:rPr>
              <a:t>予約して！</a:t>
            </a:r>
          </a:p>
        </p:txBody>
      </p:sp>
      <p:sp>
        <p:nvSpPr>
          <p:cNvPr id="8" name="円形吹き出し 7"/>
          <p:cNvSpPr/>
          <p:nvPr/>
        </p:nvSpPr>
        <p:spPr>
          <a:xfrm>
            <a:off x="4923509" y="2761160"/>
            <a:ext cx="1656184" cy="1080120"/>
          </a:xfrm>
          <a:prstGeom prst="wedgeEllipseCallout">
            <a:avLst>
              <a:gd name="adj1" fmla="val 57723"/>
              <a:gd name="adj2" fmla="val 27841"/>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200" dirty="0">
                <a:solidFill>
                  <a:srgbClr val="FFFFFF"/>
                </a:solidFill>
                <a:latin typeface="Meiryo" charset="-128"/>
                <a:ea typeface="Meiryo" charset="-128"/>
                <a:cs typeface="Meiryo" charset="-128"/>
              </a:rPr>
              <a:t>ご希望の</a:t>
            </a:r>
            <a:endParaRPr lang="en-US" altLang="ja-JP" sz="1200" dirty="0">
              <a:solidFill>
                <a:srgbClr val="FFFFFF"/>
              </a:solidFill>
              <a:latin typeface="Meiryo" charset="-128"/>
              <a:ea typeface="Meiryo" charset="-128"/>
              <a:cs typeface="Meiryo" charset="-128"/>
            </a:endParaRPr>
          </a:p>
          <a:p>
            <a:pPr algn="r"/>
            <a:r>
              <a:rPr lang="ja-JP" altLang="en-US" sz="1200" dirty="0">
                <a:solidFill>
                  <a:srgbClr val="FFFFFF"/>
                </a:solidFill>
                <a:latin typeface="Meiryo" charset="-128"/>
                <a:ea typeface="Meiryo" charset="-128"/>
                <a:cs typeface="Meiryo" charset="-128"/>
              </a:rPr>
              <a:t>日時を</a:t>
            </a:r>
            <a:endParaRPr lang="en-US" altLang="ja-JP" sz="1200" dirty="0">
              <a:solidFill>
                <a:srgbClr val="FFFFFF"/>
              </a:solidFill>
              <a:latin typeface="Meiryo" charset="-128"/>
              <a:ea typeface="Meiryo" charset="-128"/>
              <a:cs typeface="Meiryo" charset="-128"/>
            </a:endParaRPr>
          </a:p>
          <a:p>
            <a:pPr algn="r"/>
            <a:r>
              <a:rPr lang="ja-JP" altLang="en-US" sz="1200" dirty="0">
                <a:solidFill>
                  <a:srgbClr val="FFFFFF"/>
                </a:solidFill>
                <a:latin typeface="Meiryo" charset="-128"/>
                <a:ea typeface="Meiryo" charset="-128"/>
                <a:cs typeface="Meiryo" charset="-128"/>
              </a:rPr>
              <a:t>教えて</a:t>
            </a:r>
            <a:endParaRPr lang="en-US" altLang="ja-JP" sz="1200" dirty="0">
              <a:solidFill>
                <a:srgbClr val="FFFFFF"/>
              </a:solidFill>
              <a:latin typeface="Meiryo" charset="-128"/>
              <a:ea typeface="Meiryo" charset="-128"/>
              <a:cs typeface="Meiryo" charset="-128"/>
            </a:endParaRPr>
          </a:p>
          <a:p>
            <a:pPr algn="r"/>
            <a:r>
              <a:rPr lang="ja-JP" altLang="en-US" sz="1200" dirty="0">
                <a:solidFill>
                  <a:srgbClr val="FFFFFF"/>
                </a:solidFill>
                <a:latin typeface="Meiryo" charset="-128"/>
                <a:ea typeface="Meiryo" charset="-128"/>
                <a:cs typeface="Meiryo" charset="-128"/>
              </a:rPr>
              <a:t>下さい！</a:t>
            </a:r>
            <a:endParaRPr kumimoji="1" lang="ja-JP" altLang="en-US" sz="1200" dirty="0">
              <a:solidFill>
                <a:srgbClr val="FFFFFF"/>
              </a:solidFill>
              <a:latin typeface="Meiryo" charset="-128"/>
              <a:ea typeface="Meiryo" charset="-128"/>
              <a:cs typeface="Meiryo" charset="-128"/>
            </a:endParaRPr>
          </a:p>
        </p:txBody>
      </p:sp>
      <p:sp>
        <p:nvSpPr>
          <p:cNvPr id="9" name="円形吹き出し 8"/>
          <p:cNvSpPr/>
          <p:nvPr/>
        </p:nvSpPr>
        <p:spPr>
          <a:xfrm>
            <a:off x="6732240" y="3740872"/>
            <a:ext cx="1656184" cy="1080120"/>
          </a:xfrm>
          <a:prstGeom prst="wedgeEllipseCallout">
            <a:avLst>
              <a:gd name="adj1" fmla="val -59740"/>
              <a:gd name="adj2" fmla="val -23862"/>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a:solidFill>
                  <a:srgbClr val="FFFFFF"/>
                </a:solidFill>
                <a:latin typeface="Meiryo" charset="-128"/>
                <a:ea typeface="Meiryo" charset="-128"/>
                <a:cs typeface="Meiryo" charset="-128"/>
              </a:rPr>
              <a:t>来週金曜日</a:t>
            </a:r>
            <a:endParaRPr kumimoji="1" lang="en-US" altLang="ja-JP" sz="1200" dirty="0">
              <a:solidFill>
                <a:srgbClr val="FFFFFF"/>
              </a:solidFill>
              <a:latin typeface="Meiryo" charset="-128"/>
              <a:ea typeface="Meiryo" charset="-128"/>
              <a:cs typeface="Meiryo" charset="-128"/>
            </a:endParaRPr>
          </a:p>
          <a:p>
            <a:pPr algn="r"/>
            <a:r>
              <a:rPr kumimoji="1" lang="ja-JP" altLang="en-US" sz="1200" dirty="0">
                <a:solidFill>
                  <a:srgbClr val="FFFFFF"/>
                </a:solidFill>
                <a:latin typeface="Meiryo" charset="-128"/>
                <a:ea typeface="Meiryo" charset="-128"/>
                <a:cs typeface="Meiryo" charset="-128"/>
              </a:rPr>
              <a:t>の午前中で</a:t>
            </a:r>
            <a:endParaRPr kumimoji="1" lang="en-US" altLang="ja-JP" sz="1200" dirty="0">
              <a:solidFill>
                <a:srgbClr val="FFFFFF"/>
              </a:solidFill>
              <a:latin typeface="Meiryo" charset="-128"/>
              <a:ea typeface="Meiryo" charset="-128"/>
              <a:cs typeface="Meiryo" charset="-128"/>
            </a:endParaRPr>
          </a:p>
          <a:p>
            <a:pPr algn="r"/>
            <a:r>
              <a:rPr kumimoji="1" lang="ja-JP" altLang="en-US" sz="1200" dirty="0">
                <a:solidFill>
                  <a:srgbClr val="FFFFFF"/>
                </a:solidFill>
                <a:latin typeface="Meiryo" charset="-128"/>
                <a:ea typeface="Meiryo" charset="-128"/>
                <a:cs typeface="Meiryo" charset="-128"/>
              </a:rPr>
              <a:t>お願い！</a:t>
            </a:r>
          </a:p>
        </p:txBody>
      </p:sp>
      <p:sp>
        <p:nvSpPr>
          <p:cNvPr id="10" name="テキスト ボックス 9"/>
          <p:cNvSpPr txBox="1"/>
          <p:nvPr/>
        </p:nvSpPr>
        <p:spPr>
          <a:xfrm>
            <a:off x="5771479" y="2199087"/>
            <a:ext cx="1082348" cy="523220"/>
          </a:xfrm>
          <a:prstGeom prst="rect">
            <a:avLst/>
          </a:prstGeom>
          <a:noFill/>
        </p:spPr>
        <p:txBody>
          <a:bodyPr wrap="none" rtlCol="0">
            <a:spAutoFit/>
          </a:bodyPr>
          <a:lstStyle/>
          <a:p>
            <a:r>
              <a:rPr kumimoji="1" lang="ja-JP" altLang="en-US" sz="1400" dirty="0">
                <a:latin typeface="Meiryo" charset="-128"/>
                <a:ea typeface="Meiryo" charset="-128"/>
                <a:cs typeface="Meiryo" charset="-128"/>
              </a:rPr>
              <a:t>メッセージ</a:t>
            </a:r>
            <a:endParaRPr kumimoji="1"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アプリ</a:t>
            </a:r>
            <a:endParaRPr kumimoji="1" lang="ja-JP" altLang="en-US" sz="1400" dirty="0">
              <a:latin typeface="Meiryo" charset="-128"/>
              <a:ea typeface="Meiryo" charset="-128"/>
              <a:cs typeface="Meiryo" charset="-128"/>
            </a:endParaRPr>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218513" y="3064903"/>
            <a:ext cx="429403" cy="432048"/>
          </a:xfrm>
          <a:prstGeom prst="rect">
            <a:avLst/>
          </a:prstGeom>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6782" y="2434602"/>
            <a:ext cx="730920" cy="730920"/>
          </a:xfrm>
          <a:prstGeom prst="rect">
            <a:avLst/>
          </a:prstGeom>
        </p:spPr>
      </p:pic>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3305" y="3904632"/>
            <a:ext cx="730920" cy="730920"/>
          </a:xfrm>
          <a:prstGeom prst="rect">
            <a:avLst/>
          </a:prstGeom>
        </p:spPr>
      </p:pic>
      <p:pic>
        <p:nvPicPr>
          <p:cNvPr id="15" name="図 14" descr="design_img_f_1133791_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163" y="942537"/>
            <a:ext cx="3809192" cy="2976816"/>
          </a:xfrm>
          <a:prstGeom prst="rect">
            <a:avLst/>
          </a:prstGeom>
          <a:ln>
            <a:noFill/>
          </a:ln>
          <a:effectLst>
            <a:outerShdw blurRad="292100" dist="139700" dir="2700000" algn="tl" rotWithShape="0">
              <a:srgbClr val="333333">
                <a:alpha val="65000"/>
              </a:srgbClr>
            </a:outerShdw>
          </a:effectLst>
        </p:spPr>
      </p:pic>
      <p:sp>
        <p:nvSpPr>
          <p:cNvPr id="20" name="テキスト ボックス 19"/>
          <p:cNvSpPr txBox="1"/>
          <p:nvPr/>
        </p:nvSpPr>
        <p:spPr>
          <a:xfrm>
            <a:off x="2108353" y="1907084"/>
            <a:ext cx="902811" cy="307777"/>
          </a:xfrm>
          <a:prstGeom prst="rect">
            <a:avLst/>
          </a:prstGeom>
          <a:noFill/>
        </p:spPr>
        <p:txBody>
          <a:bodyPr wrap="none" rtlCol="0">
            <a:spAutoFit/>
          </a:bodyPr>
          <a:lstStyle/>
          <a:p>
            <a:pPr algn="ctr"/>
            <a:r>
              <a:rPr kumimoji="1" lang="ja-JP" altLang="en-US" sz="1400" b="1">
                <a:solidFill>
                  <a:schemeClr val="bg1"/>
                </a:solidFill>
                <a:latin typeface="Meiryo" charset="-128"/>
                <a:ea typeface="Meiryo" charset="-128"/>
                <a:cs typeface="Meiryo" charset="-128"/>
              </a:rPr>
              <a:t>クラウド</a:t>
            </a:r>
            <a:endParaRPr kumimoji="1" lang="ja-JP" altLang="en-US" sz="1400" b="1" dirty="0">
              <a:solidFill>
                <a:schemeClr val="bg1"/>
              </a:solidFill>
              <a:latin typeface="Meiryo" charset="-128"/>
              <a:ea typeface="Meiryo" charset="-128"/>
              <a:cs typeface="Meiryo" charset="-128"/>
            </a:endParaRPr>
          </a:p>
        </p:txBody>
      </p:sp>
      <p:sp>
        <p:nvSpPr>
          <p:cNvPr id="21" name="円形吹き出し 20"/>
          <p:cNvSpPr/>
          <p:nvPr/>
        </p:nvSpPr>
        <p:spPr>
          <a:xfrm>
            <a:off x="4927239" y="4063369"/>
            <a:ext cx="1656184" cy="1080120"/>
          </a:xfrm>
          <a:prstGeom prst="wedgeEllipseCallout">
            <a:avLst>
              <a:gd name="adj1" fmla="val 60687"/>
              <a:gd name="adj2" fmla="val 10796"/>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a:solidFill>
                  <a:srgbClr val="FFFFFF"/>
                </a:solidFill>
                <a:latin typeface="Meiryo" charset="-128"/>
                <a:ea typeface="Meiryo" charset="-128"/>
                <a:cs typeface="Meiryo" charset="-128"/>
              </a:rPr>
              <a:t>次の日程</a:t>
            </a:r>
            <a:endParaRPr lang="en-US" altLang="ja-JP" sz="1200" dirty="0">
              <a:solidFill>
                <a:srgbClr val="FFFFFF"/>
              </a:solidFill>
              <a:latin typeface="Meiryo" charset="-128"/>
              <a:ea typeface="Meiryo" charset="-128"/>
              <a:cs typeface="Meiryo" charset="-128"/>
            </a:endParaRPr>
          </a:p>
          <a:p>
            <a:pPr algn="r"/>
            <a:r>
              <a:rPr kumimoji="1" lang="ja-JP" altLang="en-US" sz="1200" dirty="0">
                <a:solidFill>
                  <a:srgbClr val="FFFFFF"/>
                </a:solidFill>
                <a:latin typeface="Meiryo" charset="-128"/>
                <a:ea typeface="Meiryo" charset="-128"/>
                <a:cs typeface="Meiryo" charset="-128"/>
              </a:rPr>
              <a:t>では</a:t>
            </a:r>
            <a:endParaRPr kumimoji="1" lang="en-US" altLang="ja-JP" sz="1200" dirty="0">
              <a:solidFill>
                <a:srgbClr val="FFFFFF"/>
              </a:solidFill>
              <a:latin typeface="Meiryo" charset="-128"/>
              <a:ea typeface="Meiryo" charset="-128"/>
              <a:cs typeface="Meiryo" charset="-128"/>
            </a:endParaRPr>
          </a:p>
          <a:p>
            <a:pPr algn="r"/>
            <a:r>
              <a:rPr lang="ja-JP" altLang="en-US" sz="1200" dirty="0">
                <a:solidFill>
                  <a:srgbClr val="FFFFFF"/>
                </a:solidFill>
                <a:latin typeface="Meiryo" charset="-128"/>
                <a:ea typeface="Meiryo" charset="-128"/>
                <a:cs typeface="Meiryo" charset="-128"/>
              </a:rPr>
              <a:t>如何？</a:t>
            </a:r>
            <a:endParaRPr kumimoji="1" lang="ja-JP" altLang="en-US" sz="1200" dirty="0">
              <a:solidFill>
                <a:srgbClr val="FFFFFF"/>
              </a:solidFill>
              <a:latin typeface="Meiryo" charset="-128"/>
              <a:ea typeface="Meiryo" charset="-128"/>
              <a:cs typeface="Meiryo" charset="-128"/>
            </a:endParaRPr>
          </a:p>
        </p:txBody>
      </p:sp>
      <p:pic>
        <p:nvPicPr>
          <p:cNvPr id="22" name="図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222243" y="4367112"/>
            <a:ext cx="429403" cy="432048"/>
          </a:xfrm>
          <a:prstGeom prst="rect">
            <a:avLst/>
          </a:prstGeom>
        </p:spPr>
      </p:pic>
      <p:sp>
        <p:nvSpPr>
          <p:cNvPr id="23" name="正方形/長方形 22"/>
          <p:cNvSpPr/>
          <p:nvPr/>
        </p:nvSpPr>
        <p:spPr>
          <a:xfrm>
            <a:off x="2681450" y="2204864"/>
            <a:ext cx="1052075" cy="59415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音声認識</a:t>
            </a:r>
            <a:endParaRPr kumimoji="1" lang="en-US" altLang="ja-JP" sz="105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テキスト認識</a:t>
            </a:r>
            <a:endParaRPr kumimoji="1" lang="ja-JP" altLang="en-US" sz="1050" dirty="0">
              <a:solidFill>
                <a:srgbClr val="FFFFFF"/>
              </a:solidFill>
              <a:latin typeface="Meiryo" charset="-128"/>
              <a:ea typeface="Meiryo" charset="-128"/>
              <a:cs typeface="Meiryo" charset="-128"/>
            </a:endParaRPr>
          </a:p>
        </p:txBody>
      </p:sp>
      <p:sp>
        <p:nvSpPr>
          <p:cNvPr id="24" name="正方形/長方形 23"/>
          <p:cNvSpPr/>
          <p:nvPr/>
        </p:nvSpPr>
        <p:spPr>
          <a:xfrm>
            <a:off x="1385992" y="2211004"/>
            <a:ext cx="1052075" cy="59415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意味の解析</a:t>
            </a:r>
            <a:endParaRPr kumimoji="1" lang="en-US" altLang="ja-JP" sz="105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意図の解釈</a:t>
            </a:r>
            <a:endParaRPr kumimoji="1" lang="ja-JP" altLang="en-US" sz="1050" dirty="0">
              <a:solidFill>
                <a:srgbClr val="FFFFFF"/>
              </a:solidFill>
              <a:latin typeface="Meiryo" charset="-128"/>
              <a:ea typeface="Meiryo" charset="-128"/>
              <a:cs typeface="Meiryo" charset="-128"/>
            </a:endParaRPr>
          </a:p>
        </p:txBody>
      </p:sp>
      <p:pic>
        <p:nvPicPr>
          <p:cNvPr id="25" name="図 24" descr="design_img_f_1133791_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29" y="3261634"/>
            <a:ext cx="3809192" cy="2976816"/>
          </a:xfrm>
          <a:prstGeom prst="rect">
            <a:avLst/>
          </a:prstGeom>
          <a:ln>
            <a:noFill/>
          </a:ln>
          <a:effectLst>
            <a:outerShdw blurRad="292100" dist="139700" dir="2700000" algn="tl" rotWithShape="0">
              <a:srgbClr val="333333">
                <a:alpha val="65000"/>
              </a:srgbClr>
            </a:outerShdw>
          </a:effectLst>
        </p:spPr>
      </p:pic>
      <p:sp>
        <p:nvSpPr>
          <p:cNvPr id="26" name="テキスト ボックス 25"/>
          <p:cNvSpPr txBox="1"/>
          <p:nvPr/>
        </p:nvSpPr>
        <p:spPr>
          <a:xfrm>
            <a:off x="2093219" y="4226181"/>
            <a:ext cx="902811" cy="307777"/>
          </a:xfrm>
          <a:prstGeom prst="rect">
            <a:avLst/>
          </a:prstGeom>
          <a:noFill/>
        </p:spPr>
        <p:txBody>
          <a:bodyPr wrap="none" rtlCol="0">
            <a:spAutoFit/>
          </a:bodyPr>
          <a:lstStyle/>
          <a:p>
            <a:pPr algn="ctr"/>
            <a:r>
              <a:rPr kumimoji="1" lang="ja-JP" altLang="en-US" sz="1400" b="1">
                <a:solidFill>
                  <a:schemeClr val="bg1"/>
                </a:solidFill>
                <a:latin typeface="Meiryo" charset="-128"/>
                <a:ea typeface="Meiryo" charset="-128"/>
                <a:cs typeface="Meiryo" charset="-128"/>
              </a:rPr>
              <a:t>クラウド</a:t>
            </a:r>
            <a:endParaRPr kumimoji="1" lang="ja-JP" altLang="en-US" sz="1400" b="1" dirty="0">
              <a:solidFill>
                <a:schemeClr val="bg1"/>
              </a:solidFill>
              <a:latin typeface="Meiryo" charset="-128"/>
              <a:ea typeface="Meiryo" charset="-128"/>
              <a:cs typeface="Meiryo" charset="-128"/>
            </a:endParaRPr>
          </a:p>
        </p:txBody>
      </p:sp>
      <p:sp>
        <p:nvSpPr>
          <p:cNvPr id="28" name="正方形/長方形 27"/>
          <p:cNvSpPr/>
          <p:nvPr/>
        </p:nvSpPr>
        <p:spPr>
          <a:xfrm>
            <a:off x="1385992" y="4541299"/>
            <a:ext cx="1052075" cy="59415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charset="-128"/>
                <a:ea typeface="Meiryo" charset="-128"/>
                <a:cs typeface="Meiryo" charset="-128"/>
              </a:rPr>
              <a:t>アプリケーション</a:t>
            </a:r>
            <a:endParaRPr kumimoji="1" lang="ja-JP" altLang="en-US" sz="1050" dirty="0">
              <a:solidFill>
                <a:srgbClr val="FFFFFF"/>
              </a:solidFill>
              <a:latin typeface="Meiryo" charset="-128"/>
              <a:ea typeface="Meiryo" charset="-128"/>
              <a:cs typeface="Meiryo" charset="-128"/>
            </a:endParaRPr>
          </a:p>
        </p:txBody>
      </p:sp>
      <p:sp>
        <p:nvSpPr>
          <p:cNvPr id="29" name="正方形/長方形 28"/>
          <p:cNvSpPr/>
          <p:nvPr/>
        </p:nvSpPr>
        <p:spPr>
          <a:xfrm>
            <a:off x="2681449" y="4541299"/>
            <a:ext cx="1052075" cy="59415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a:solidFill>
                  <a:srgbClr val="FFFFFF"/>
                </a:solidFill>
                <a:latin typeface="Meiryo" charset="-128"/>
                <a:ea typeface="Meiryo" charset="-128"/>
                <a:cs typeface="Meiryo" charset="-128"/>
              </a:rPr>
              <a:t>アプリケーション</a:t>
            </a:r>
            <a:endParaRPr kumimoji="1" lang="ja-JP" altLang="en-US" sz="1050" dirty="0">
              <a:solidFill>
                <a:srgbClr val="FFFFFF"/>
              </a:solidFill>
              <a:latin typeface="Meiryo" charset="-128"/>
              <a:ea typeface="Meiryo" charset="-128"/>
              <a:cs typeface="Meiryo" charset="-128"/>
            </a:endParaRPr>
          </a:p>
        </p:txBody>
      </p:sp>
      <p:sp>
        <p:nvSpPr>
          <p:cNvPr id="30" name="環状矢印 29"/>
          <p:cNvSpPr/>
          <p:nvPr/>
        </p:nvSpPr>
        <p:spPr>
          <a:xfrm rot="179751" flipH="1">
            <a:off x="2410025" y="806616"/>
            <a:ext cx="4413753" cy="2078176"/>
          </a:xfrm>
          <a:prstGeom prst="circularArrow">
            <a:avLst>
              <a:gd name="adj1" fmla="val 8507"/>
              <a:gd name="adj2" fmla="val 784567"/>
              <a:gd name="adj3" fmla="val 20641792"/>
              <a:gd name="adj4" fmla="val 10800000"/>
              <a:gd name="adj5" fmla="val 1834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環状矢印 30"/>
          <p:cNvSpPr/>
          <p:nvPr/>
        </p:nvSpPr>
        <p:spPr>
          <a:xfrm rot="10552084" flipH="1">
            <a:off x="2469443" y="4385760"/>
            <a:ext cx="4413753" cy="2078176"/>
          </a:xfrm>
          <a:prstGeom prst="circularArrow">
            <a:avLst>
              <a:gd name="adj1" fmla="val 8507"/>
              <a:gd name="adj2" fmla="val 784567"/>
              <a:gd name="adj3" fmla="val 20641792"/>
              <a:gd name="adj4" fmla="val 10800000"/>
              <a:gd name="adj5" fmla="val 1834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p:cNvSpPr/>
          <p:nvPr/>
        </p:nvSpPr>
        <p:spPr>
          <a:xfrm>
            <a:off x="2285448" y="3248553"/>
            <a:ext cx="518351" cy="801735"/>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p:cNvSpPr/>
          <p:nvPr/>
        </p:nvSpPr>
        <p:spPr>
          <a:xfrm>
            <a:off x="4169528" y="1418194"/>
            <a:ext cx="2286000" cy="646331"/>
          </a:xfrm>
          <a:prstGeom prst="rect">
            <a:avLst/>
          </a:prstGeom>
        </p:spPr>
        <p:txBody>
          <a:bodyPr wrap="square">
            <a:spAutoFit/>
          </a:bodyPr>
          <a:lstStyle/>
          <a:p>
            <a:r>
              <a:rPr lang="ja-JP" altLang="ja-JP" sz="1200" dirty="0">
                <a:solidFill>
                  <a:srgbClr val="0070C0"/>
                </a:solidFill>
                <a:latin typeface="Meiryo" charset="-128"/>
                <a:ea typeface="Meiryo" charset="-128"/>
                <a:cs typeface="Meiryo" charset="-128"/>
              </a:rPr>
              <a:t>テキストや音声で</a:t>
            </a:r>
            <a:endParaRPr lang="en-US" altLang="ja-JP" sz="1200" dirty="0">
              <a:solidFill>
                <a:srgbClr val="0070C0"/>
              </a:solidFill>
              <a:latin typeface="Meiryo" charset="-128"/>
              <a:ea typeface="Meiryo" charset="-128"/>
              <a:cs typeface="Meiryo" charset="-128"/>
            </a:endParaRPr>
          </a:p>
          <a:p>
            <a:r>
              <a:rPr lang="ja-JP" altLang="ja-JP" sz="1200" dirty="0">
                <a:solidFill>
                  <a:srgbClr val="0070C0"/>
                </a:solidFill>
                <a:latin typeface="Meiryo" charset="-128"/>
                <a:ea typeface="Meiryo" charset="-128"/>
                <a:cs typeface="Meiryo" charset="-128"/>
              </a:rPr>
              <a:t>普通に会話をするように</a:t>
            </a:r>
            <a:endParaRPr lang="en-US" altLang="ja-JP" sz="1200" dirty="0">
              <a:solidFill>
                <a:srgbClr val="0070C0"/>
              </a:solidFill>
              <a:latin typeface="Meiryo" charset="-128"/>
              <a:ea typeface="Meiryo" charset="-128"/>
              <a:cs typeface="Meiryo" charset="-128"/>
            </a:endParaRPr>
          </a:p>
          <a:p>
            <a:r>
              <a:rPr lang="ja-JP" altLang="ja-JP" sz="1200" dirty="0">
                <a:solidFill>
                  <a:srgbClr val="0070C0"/>
                </a:solidFill>
                <a:latin typeface="Meiryo" charset="-128"/>
                <a:ea typeface="Meiryo" charset="-128"/>
                <a:cs typeface="Meiryo" charset="-128"/>
              </a:rPr>
              <a:t>操作や指示ができる</a:t>
            </a:r>
            <a:endParaRPr lang="ja-JP" altLang="en-US" sz="1200" dirty="0">
              <a:solidFill>
                <a:srgbClr val="0070C0"/>
              </a:solidFill>
              <a:latin typeface="Meiryo" charset="-128"/>
              <a:ea typeface="Meiryo" charset="-128"/>
              <a:cs typeface="Meiryo" charset="-128"/>
            </a:endParaRPr>
          </a:p>
        </p:txBody>
      </p:sp>
      <p:sp>
        <p:nvSpPr>
          <p:cNvPr id="34" name="正方形/長方形 33"/>
          <p:cNvSpPr/>
          <p:nvPr/>
        </p:nvSpPr>
        <p:spPr>
          <a:xfrm>
            <a:off x="2697314" y="5246321"/>
            <a:ext cx="2914761" cy="646331"/>
          </a:xfrm>
          <a:prstGeom prst="rect">
            <a:avLst/>
          </a:prstGeom>
        </p:spPr>
        <p:txBody>
          <a:bodyPr wrap="square">
            <a:spAutoFit/>
          </a:bodyPr>
          <a:lstStyle/>
          <a:p>
            <a:pPr algn="r"/>
            <a:r>
              <a:rPr lang="ja-JP" altLang="en-US" sz="1200">
                <a:solidFill>
                  <a:srgbClr val="0070C0"/>
                </a:solidFill>
                <a:latin typeface="Meiryo" charset="-128"/>
                <a:ea typeface="Meiryo" charset="-128"/>
                <a:cs typeface="Meiryo" charset="-128"/>
              </a:rPr>
              <a:t>「難しい</a:t>
            </a:r>
            <a:r>
              <a:rPr lang="ja-JP" altLang="en-US" sz="1200" dirty="0">
                <a:solidFill>
                  <a:srgbClr val="0070C0"/>
                </a:solidFill>
                <a:latin typeface="Meiryo" charset="-128"/>
                <a:ea typeface="Meiryo" charset="-128"/>
                <a:cs typeface="Meiryo" charset="-128"/>
              </a:rPr>
              <a:t>」を解消し</a:t>
            </a:r>
            <a:endParaRPr lang="en-US" altLang="ja-JP" sz="1200" dirty="0">
              <a:solidFill>
                <a:srgbClr val="0070C0"/>
              </a:solidFill>
              <a:latin typeface="Meiryo" charset="-128"/>
              <a:ea typeface="Meiryo" charset="-128"/>
              <a:cs typeface="Meiryo" charset="-128"/>
            </a:endParaRPr>
          </a:p>
          <a:p>
            <a:pPr algn="r"/>
            <a:r>
              <a:rPr lang="ja-JP" altLang="en-US" sz="1200" dirty="0">
                <a:solidFill>
                  <a:srgbClr val="0070C0"/>
                </a:solidFill>
                <a:latin typeface="Meiryo" charset="-128"/>
                <a:ea typeface="Meiryo" charset="-128"/>
                <a:cs typeface="Meiryo" charset="-128"/>
              </a:rPr>
              <a:t>利用者の裾野を拡げ</a:t>
            </a:r>
            <a:endParaRPr lang="en-US" altLang="ja-JP" sz="1200" dirty="0">
              <a:solidFill>
                <a:srgbClr val="0070C0"/>
              </a:solidFill>
              <a:latin typeface="Meiryo" charset="-128"/>
              <a:ea typeface="Meiryo" charset="-128"/>
              <a:cs typeface="Meiryo" charset="-128"/>
            </a:endParaRPr>
          </a:p>
          <a:p>
            <a:pPr algn="r"/>
            <a:r>
              <a:rPr lang="ja-JP" altLang="en-US" sz="1200" dirty="0">
                <a:solidFill>
                  <a:srgbClr val="0070C0"/>
                </a:solidFill>
                <a:latin typeface="Meiryo" charset="-128"/>
                <a:ea typeface="Meiryo" charset="-128"/>
                <a:cs typeface="Meiryo" charset="-128"/>
              </a:rPr>
              <a:t>利用頻度を増やす</a:t>
            </a:r>
          </a:p>
        </p:txBody>
      </p:sp>
    </p:spTree>
    <p:extLst>
      <p:ext uri="{BB962C8B-B14F-4D97-AF65-F5344CB8AC3E}">
        <p14:creationId xmlns:p14="http://schemas.microsoft.com/office/powerpoint/2010/main" val="1381942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人工知能と人間の進化</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5888402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操作の無意識化と利用者の拡大</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sp>
        <p:nvSpPr>
          <p:cNvPr id="9" name="正方形/長方形 8"/>
          <p:cNvSpPr/>
          <p:nvPr/>
        </p:nvSpPr>
        <p:spPr>
          <a:xfrm>
            <a:off x="1374310" y="3974814"/>
            <a:ext cx="2088232" cy="1686434"/>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3642562" y="3172777"/>
            <a:ext cx="2088232" cy="2488545"/>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5910814" y="1772816"/>
            <a:ext cx="2088232" cy="388843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 name="図 12"/>
          <p:cNvPicPr>
            <a:picLocks noChangeAspect="1"/>
          </p:cNvPicPr>
          <p:nvPr/>
        </p:nvPicPr>
        <p:blipFill>
          <a:blip r:embed="rId3"/>
          <a:stretch>
            <a:fillRect/>
          </a:stretch>
        </p:blipFill>
        <p:spPr>
          <a:xfrm>
            <a:off x="4195831" y="4437762"/>
            <a:ext cx="1066911" cy="1166023"/>
          </a:xfrm>
          <a:prstGeom prst="rect">
            <a:avLst/>
          </a:prstGeom>
        </p:spPr>
      </p:pic>
      <p:pic>
        <p:nvPicPr>
          <p:cNvPr id="14" name="図 13"/>
          <p:cNvPicPr>
            <a:picLocks noChangeAspect="1"/>
          </p:cNvPicPr>
          <p:nvPr/>
        </p:nvPicPr>
        <p:blipFill>
          <a:blip r:embed="rId4"/>
          <a:stretch>
            <a:fillRect/>
          </a:stretch>
        </p:blipFill>
        <p:spPr>
          <a:xfrm>
            <a:off x="1806358" y="4464975"/>
            <a:ext cx="1319404" cy="1166023"/>
          </a:xfrm>
          <a:prstGeom prst="rect">
            <a:avLst/>
          </a:prstGeom>
        </p:spPr>
      </p:pic>
      <p:pic>
        <p:nvPicPr>
          <p:cNvPr id="15" name="図 14"/>
          <p:cNvPicPr>
            <a:picLocks noChangeAspect="1"/>
          </p:cNvPicPr>
          <p:nvPr/>
        </p:nvPicPr>
        <p:blipFill>
          <a:blip r:embed="rId5"/>
          <a:stretch>
            <a:fillRect/>
          </a:stretch>
        </p:blipFill>
        <p:spPr>
          <a:xfrm>
            <a:off x="6198846" y="4334854"/>
            <a:ext cx="1609415" cy="1398403"/>
          </a:xfrm>
          <a:prstGeom prst="rect">
            <a:avLst/>
          </a:prstGeom>
        </p:spPr>
      </p:pic>
      <p:sp>
        <p:nvSpPr>
          <p:cNvPr id="17" name="正方形/長方形 16"/>
          <p:cNvSpPr/>
          <p:nvPr/>
        </p:nvSpPr>
        <p:spPr>
          <a:xfrm flipH="1">
            <a:off x="7165572" y="4334854"/>
            <a:ext cx="689458" cy="1296144"/>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 name="図 15"/>
          <p:cNvPicPr>
            <a:picLocks noChangeAspect="1"/>
          </p:cNvPicPr>
          <p:nvPr/>
        </p:nvPicPr>
        <p:blipFill>
          <a:blip r:embed="rId6"/>
          <a:stretch>
            <a:fillRect/>
          </a:stretch>
        </p:blipFill>
        <p:spPr>
          <a:xfrm>
            <a:off x="7073729" y="4550879"/>
            <a:ext cx="784536" cy="942400"/>
          </a:xfrm>
          <a:prstGeom prst="rect">
            <a:avLst/>
          </a:prstGeom>
        </p:spPr>
      </p:pic>
      <p:sp>
        <p:nvSpPr>
          <p:cNvPr id="18" name="上矢印 17"/>
          <p:cNvSpPr/>
          <p:nvPr/>
        </p:nvSpPr>
        <p:spPr>
          <a:xfrm>
            <a:off x="1806358" y="2894694"/>
            <a:ext cx="1301402" cy="1302232"/>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a:off x="4035977" y="2319081"/>
            <a:ext cx="1301402" cy="105450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a:off x="6352852" y="1310518"/>
            <a:ext cx="1301402" cy="678327"/>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2194190" y="3390310"/>
            <a:ext cx="543739" cy="523220"/>
          </a:xfrm>
          <a:prstGeom prst="rect">
            <a:avLst/>
          </a:prstGeom>
          <a:noFill/>
        </p:spPr>
        <p:txBody>
          <a:bodyPr wrap="none" rtlCol="0">
            <a:spAutoFit/>
          </a:bodyPr>
          <a:lstStyle/>
          <a:p>
            <a:r>
              <a:rPr kumimoji="1" lang="ja-JP" altLang="en-US" sz="1400" dirty="0">
                <a:solidFill>
                  <a:schemeClr val="bg1"/>
                </a:solidFill>
                <a:latin typeface="Meiryo" charset="-128"/>
                <a:ea typeface="Meiryo" charset="-128"/>
                <a:cs typeface="Meiryo" charset="-128"/>
              </a:rPr>
              <a:t>学習</a:t>
            </a:r>
            <a:endParaRPr kumimoji="1" lang="en-US" altLang="ja-JP" sz="1400" dirty="0">
              <a:solidFill>
                <a:schemeClr val="bg1"/>
              </a:solidFill>
              <a:latin typeface="Meiryo" charset="-128"/>
              <a:ea typeface="Meiryo" charset="-128"/>
              <a:cs typeface="Meiryo" charset="-128"/>
            </a:endParaRPr>
          </a:p>
          <a:p>
            <a:r>
              <a:rPr lang="ja-JP" altLang="en-US" sz="1400" dirty="0">
                <a:solidFill>
                  <a:schemeClr val="bg1"/>
                </a:solidFill>
                <a:latin typeface="Meiryo" charset="-128"/>
                <a:ea typeface="Meiryo" charset="-128"/>
                <a:cs typeface="Meiryo" charset="-128"/>
              </a:rPr>
              <a:t>習熟</a:t>
            </a:r>
            <a:endParaRPr kumimoji="1" lang="ja-JP" altLang="en-US" sz="1400" dirty="0">
              <a:solidFill>
                <a:schemeClr val="bg1"/>
              </a:solidFill>
              <a:latin typeface="Meiryo" charset="-128"/>
              <a:ea typeface="Meiryo" charset="-128"/>
              <a:cs typeface="Meiryo" charset="-128"/>
            </a:endParaRPr>
          </a:p>
        </p:txBody>
      </p:sp>
      <p:sp>
        <p:nvSpPr>
          <p:cNvPr id="22" name="テキスト ボックス 21"/>
          <p:cNvSpPr txBox="1"/>
          <p:nvPr/>
        </p:nvSpPr>
        <p:spPr>
          <a:xfrm>
            <a:off x="4442288" y="2715035"/>
            <a:ext cx="543739" cy="523220"/>
          </a:xfrm>
          <a:prstGeom prst="rect">
            <a:avLst/>
          </a:prstGeom>
          <a:noFill/>
        </p:spPr>
        <p:txBody>
          <a:bodyPr wrap="none" rtlCol="0">
            <a:spAutoFit/>
          </a:bodyPr>
          <a:lstStyle/>
          <a:p>
            <a:r>
              <a:rPr kumimoji="1" lang="ja-JP" altLang="en-US" sz="1400" dirty="0">
                <a:solidFill>
                  <a:schemeClr val="bg1"/>
                </a:solidFill>
                <a:latin typeface="Meiryo" charset="-128"/>
                <a:ea typeface="Meiryo" charset="-128"/>
                <a:cs typeface="Meiryo" charset="-128"/>
              </a:rPr>
              <a:t>学習</a:t>
            </a:r>
            <a:endParaRPr kumimoji="1" lang="en-US" altLang="ja-JP" sz="1400" dirty="0">
              <a:solidFill>
                <a:schemeClr val="bg1"/>
              </a:solidFill>
              <a:latin typeface="Meiryo" charset="-128"/>
              <a:ea typeface="Meiryo" charset="-128"/>
              <a:cs typeface="Meiryo" charset="-128"/>
            </a:endParaRPr>
          </a:p>
          <a:p>
            <a:r>
              <a:rPr lang="ja-JP" altLang="en-US" sz="1400" dirty="0">
                <a:solidFill>
                  <a:schemeClr val="bg1"/>
                </a:solidFill>
                <a:latin typeface="Meiryo" charset="-128"/>
                <a:ea typeface="Meiryo" charset="-128"/>
                <a:cs typeface="Meiryo" charset="-128"/>
              </a:rPr>
              <a:t>習熟</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6731683" y="1439197"/>
            <a:ext cx="543739" cy="523220"/>
          </a:xfrm>
          <a:prstGeom prst="rect">
            <a:avLst/>
          </a:prstGeom>
          <a:noFill/>
        </p:spPr>
        <p:txBody>
          <a:bodyPr wrap="none" rtlCol="0">
            <a:spAutoFit/>
          </a:bodyPr>
          <a:lstStyle/>
          <a:p>
            <a:r>
              <a:rPr kumimoji="1" lang="ja-JP" altLang="en-US" sz="1400" dirty="0">
                <a:solidFill>
                  <a:schemeClr val="bg1"/>
                </a:solidFill>
                <a:latin typeface="Meiryo" charset="-128"/>
                <a:ea typeface="Meiryo" charset="-128"/>
                <a:cs typeface="Meiryo" charset="-128"/>
              </a:rPr>
              <a:t>学習</a:t>
            </a:r>
            <a:endParaRPr kumimoji="1" lang="en-US" altLang="ja-JP" sz="1400" dirty="0">
              <a:solidFill>
                <a:schemeClr val="bg1"/>
              </a:solidFill>
              <a:latin typeface="Meiryo" charset="-128"/>
              <a:ea typeface="Meiryo" charset="-128"/>
              <a:cs typeface="Meiryo" charset="-128"/>
            </a:endParaRPr>
          </a:p>
          <a:p>
            <a:r>
              <a:rPr lang="ja-JP" altLang="en-US" sz="1400" dirty="0">
                <a:solidFill>
                  <a:schemeClr val="bg1"/>
                </a:solidFill>
                <a:latin typeface="Meiryo" charset="-128"/>
                <a:ea typeface="Meiryo" charset="-128"/>
                <a:cs typeface="Meiryo" charset="-128"/>
              </a:rPr>
              <a:t>習熟</a:t>
            </a:r>
            <a:endParaRPr kumimoji="1" lang="ja-JP" altLang="en-US" sz="1400" dirty="0">
              <a:solidFill>
                <a:schemeClr val="bg1"/>
              </a:solidFill>
              <a:latin typeface="Meiryo" charset="-128"/>
              <a:ea typeface="Meiryo" charset="-128"/>
              <a:cs typeface="Meiryo" charset="-128"/>
            </a:endParaRPr>
          </a:p>
        </p:txBody>
      </p:sp>
      <p:sp>
        <p:nvSpPr>
          <p:cNvPr id="24" name="右矢印 23"/>
          <p:cNvSpPr/>
          <p:nvPr/>
        </p:nvSpPr>
        <p:spPr>
          <a:xfrm>
            <a:off x="1401790" y="5751070"/>
            <a:ext cx="6624736" cy="648072"/>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Meiryo" charset="-128"/>
                <a:ea typeface="Meiryo" charset="-128"/>
                <a:cs typeface="Meiryo" charset="-128"/>
              </a:rPr>
              <a:t>利用者の拡大</a:t>
            </a:r>
            <a:endParaRPr kumimoji="1" lang="ja-JP" altLang="en-US" sz="1400" dirty="0">
              <a:solidFill>
                <a:srgbClr val="FFFFFF"/>
              </a:solidFill>
              <a:latin typeface="Meiryo" charset="-128"/>
              <a:ea typeface="Meiryo" charset="-128"/>
              <a:cs typeface="Meiryo" charset="-128"/>
            </a:endParaRPr>
          </a:p>
        </p:txBody>
      </p:sp>
      <p:sp>
        <p:nvSpPr>
          <p:cNvPr id="25" name="テキスト ボックス 24"/>
          <p:cNvSpPr txBox="1"/>
          <p:nvPr/>
        </p:nvSpPr>
        <p:spPr>
          <a:xfrm>
            <a:off x="1607948" y="4311086"/>
            <a:ext cx="1620957" cy="338554"/>
          </a:xfrm>
          <a:prstGeom prst="rect">
            <a:avLst/>
          </a:prstGeom>
          <a:noFill/>
        </p:spPr>
        <p:txBody>
          <a:bodyPr wrap="none" rtlCol="0">
            <a:spAutoFit/>
          </a:bodyPr>
          <a:lstStyle/>
          <a:p>
            <a:pPr algn="ctr"/>
            <a:r>
              <a:rPr kumimoji="1" lang="ja-JP" altLang="en-US" sz="1600" b="1" dirty="0">
                <a:solidFill>
                  <a:schemeClr val="accent3">
                    <a:lumMod val="50000"/>
                  </a:schemeClr>
                </a:solidFill>
                <a:latin typeface="Meiryo" charset="-128"/>
                <a:ea typeface="Meiryo" charset="-128"/>
                <a:cs typeface="Meiryo" charset="-128"/>
              </a:rPr>
              <a:t>キーボード操作</a:t>
            </a:r>
          </a:p>
        </p:txBody>
      </p:sp>
      <p:sp>
        <p:nvSpPr>
          <p:cNvPr id="26" name="テキスト ボックス 25"/>
          <p:cNvSpPr txBox="1"/>
          <p:nvPr/>
        </p:nvSpPr>
        <p:spPr>
          <a:xfrm>
            <a:off x="4081384" y="3820925"/>
            <a:ext cx="1210589" cy="338554"/>
          </a:xfrm>
          <a:prstGeom prst="rect">
            <a:avLst/>
          </a:prstGeom>
          <a:noFill/>
        </p:spPr>
        <p:txBody>
          <a:bodyPr wrap="none" rtlCol="0">
            <a:spAutoFit/>
          </a:bodyPr>
          <a:lstStyle/>
          <a:p>
            <a:pPr algn="ctr"/>
            <a:r>
              <a:rPr kumimoji="1" lang="ja-JP" altLang="en-US" sz="1600" b="1" dirty="0">
                <a:solidFill>
                  <a:schemeClr val="accent3">
                    <a:lumMod val="50000"/>
                  </a:schemeClr>
                </a:solidFill>
                <a:latin typeface="Meiryo" charset="-128"/>
                <a:ea typeface="Meiryo" charset="-128"/>
                <a:cs typeface="Meiryo" charset="-128"/>
              </a:rPr>
              <a:t>タッチ操作</a:t>
            </a:r>
          </a:p>
        </p:txBody>
      </p:sp>
      <p:sp>
        <p:nvSpPr>
          <p:cNvPr id="27" name="テキスト ボックス 26"/>
          <p:cNvSpPr txBox="1"/>
          <p:nvPr/>
        </p:nvSpPr>
        <p:spPr>
          <a:xfrm>
            <a:off x="6500851" y="3322404"/>
            <a:ext cx="1005403" cy="338554"/>
          </a:xfrm>
          <a:prstGeom prst="rect">
            <a:avLst/>
          </a:prstGeom>
          <a:noFill/>
        </p:spPr>
        <p:txBody>
          <a:bodyPr wrap="none" rtlCol="0">
            <a:spAutoFit/>
          </a:bodyPr>
          <a:lstStyle/>
          <a:p>
            <a:pPr algn="ctr"/>
            <a:r>
              <a:rPr kumimoji="1" lang="ja-JP" altLang="en-US" sz="1600" b="1" dirty="0">
                <a:solidFill>
                  <a:schemeClr val="accent3">
                    <a:lumMod val="50000"/>
                  </a:schemeClr>
                </a:solidFill>
                <a:latin typeface="Meiryo" charset="-128"/>
                <a:ea typeface="Meiryo" charset="-128"/>
                <a:cs typeface="Meiryo" charset="-128"/>
              </a:rPr>
              <a:t>音声操作</a:t>
            </a:r>
          </a:p>
        </p:txBody>
      </p:sp>
      <p:sp>
        <p:nvSpPr>
          <p:cNvPr id="28" name="上矢印 27"/>
          <p:cNvSpPr/>
          <p:nvPr/>
        </p:nvSpPr>
        <p:spPr>
          <a:xfrm>
            <a:off x="622912" y="1310518"/>
            <a:ext cx="720080" cy="4350730"/>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操作の無意識化</a:t>
            </a:r>
          </a:p>
        </p:txBody>
      </p:sp>
    </p:spTree>
    <p:extLst>
      <p:ext uri="{BB962C8B-B14F-4D97-AF65-F5344CB8AC3E}">
        <p14:creationId xmlns:p14="http://schemas.microsoft.com/office/powerpoint/2010/main" val="655566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右矢印 20"/>
          <p:cNvSpPr/>
          <p:nvPr/>
        </p:nvSpPr>
        <p:spPr>
          <a:xfrm>
            <a:off x="3203848" y="4683926"/>
            <a:ext cx="2736304" cy="673853"/>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1502143" y="785539"/>
            <a:ext cx="6139714" cy="38164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自動化・自律化によってもたらされる進歩・進化</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sp>
        <p:nvSpPr>
          <p:cNvPr id="4" name="正方形/長方形 3"/>
          <p:cNvSpPr/>
          <p:nvPr/>
        </p:nvSpPr>
        <p:spPr>
          <a:xfrm>
            <a:off x="2231740" y="1505618"/>
            <a:ext cx="4608512" cy="252028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599892" y="2162753"/>
            <a:ext cx="1944216" cy="12150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意識しなければ</a:t>
            </a:r>
            <a:endParaRPr kumimoji="1" lang="en-US" altLang="ja-JP" b="1"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できないこと</a:t>
            </a:r>
          </a:p>
        </p:txBody>
      </p:sp>
      <p:sp>
        <p:nvSpPr>
          <p:cNvPr id="6" name="右矢印 5"/>
          <p:cNvSpPr/>
          <p:nvPr/>
        </p:nvSpPr>
        <p:spPr>
          <a:xfrm rot="1959700">
            <a:off x="2223113" y="1360524"/>
            <a:ext cx="1440160" cy="720799"/>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自動化</a:t>
            </a:r>
          </a:p>
        </p:txBody>
      </p:sp>
      <p:sp>
        <p:nvSpPr>
          <p:cNvPr id="7" name="右矢印 6"/>
          <p:cNvSpPr/>
          <p:nvPr/>
        </p:nvSpPr>
        <p:spPr>
          <a:xfrm rot="19640300" flipV="1">
            <a:off x="2223112" y="3420698"/>
            <a:ext cx="1440160" cy="72079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Meiryo" charset="-128"/>
              <a:ea typeface="Meiryo" charset="-128"/>
              <a:cs typeface="Meiryo" charset="-128"/>
            </a:endParaRPr>
          </a:p>
        </p:txBody>
      </p:sp>
      <p:sp>
        <p:nvSpPr>
          <p:cNvPr id="8" name="テキスト ボックス 7"/>
          <p:cNvSpPr txBox="1"/>
          <p:nvPr/>
        </p:nvSpPr>
        <p:spPr>
          <a:xfrm rot="19609784">
            <a:off x="2543082" y="3647055"/>
            <a:ext cx="800219" cy="338554"/>
          </a:xfrm>
          <a:prstGeom prst="rect">
            <a:avLst/>
          </a:prstGeom>
          <a:noFill/>
        </p:spPr>
        <p:txBody>
          <a:bodyPr wrap="none" rtlCol="0">
            <a:spAutoFit/>
          </a:bodyPr>
          <a:lstStyle/>
          <a:p>
            <a:r>
              <a:rPr kumimoji="1" lang="ja-JP" altLang="en-US" sz="1600">
                <a:solidFill>
                  <a:schemeClr val="bg1"/>
                </a:solidFill>
                <a:latin typeface="Meiryo" charset="-128"/>
                <a:ea typeface="Meiryo" charset="-128"/>
                <a:cs typeface="Meiryo" charset="-128"/>
              </a:rPr>
              <a:t>自律化</a:t>
            </a:r>
          </a:p>
        </p:txBody>
      </p:sp>
      <p:sp>
        <p:nvSpPr>
          <p:cNvPr id="9" name="右矢印 8"/>
          <p:cNvSpPr/>
          <p:nvPr/>
        </p:nvSpPr>
        <p:spPr>
          <a:xfrm rot="19640300" flipH="1">
            <a:off x="5480727" y="1360524"/>
            <a:ext cx="1440160" cy="720799"/>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自動化</a:t>
            </a:r>
          </a:p>
        </p:txBody>
      </p:sp>
      <p:sp>
        <p:nvSpPr>
          <p:cNvPr id="10" name="右矢印 9"/>
          <p:cNvSpPr/>
          <p:nvPr/>
        </p:nvSpPr>
        <p:spPr>
          <a:xfrm rot="1959700" flipH="1" flipV="1">
            <a:off x="5480726" y="3420698"/>
            <a:ext cx="1440160" cy="72079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Meiryo" charset="-128"/>
              <a:ea typeface="Meiryo" charset="-128"/>
              <a:cs typeface="Meiryo" charset="-128"/>
            </a:endParaRPr>
          </a:p>
        </p:txBody>
      </p:sp>
      <p:sp>
        <p:nvSpPr>
          <p:cNvPr id="11" name="テキスト ボックス 10"/>
          <p:cNvSpPr txBox="1"/>
          <p:nvPr/>
        </p:nvSpPr>
        <p:spPr>
          <a:xfrm rot="1990216" flipH="1">
            <a:off x="5800696" y="3647055"/>
            <a:ext cx="800219" cy="338554"/>
          </a:xfrm>
          <a:prstGeom prst="rect">
            <a:avLst/>
          </a:prstGeom>
          <a:noFill/>
        </p:spPr>
        <p:txBody>
          <a:bodyPr wrap="none" rtlCol="0">
            <a:spAutoFit/>
          </a:bodyPr>
          <a:lstStyle/>
          <a:p>
            <a:r>
              <a:rPr kumimoji="1" lang="ja-JP" altLang="en-US" sz="1600">
                <a:solidFill>
                  <a:schemeClr val="bg1"/>
                </a:solidFill>
                <a:latin typeface="Meiryo" charset="-128"/>
                <a:ea typeface="Meiryo" charset="-128"/>
                <a:cs typeface="Meiryo" charset="-128"/>
              </a:rPr>
              <a:t>自律化</a:t>
            </a:r>
          </a:p>
        </p:txBody>
      </p:sp>
      <p:sp>
        <p:nvSpPr>
          <p:cNvPr id="12" name="テキスト ボックス 11"/>
          <p:cNvSpPr txBox="1"/>
          <p:nvPr/>
        </p:nvSpPr>
        <p:spPr>
          <a:xfrm>
            <a:off x="3671754" y="1178356"/>
            <a:ext cx="1800493" cy="646331"/>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意識しなくても</a:t>
            </a:r>
            <a:endParaRPr kumimoji="1" lang="en-US" altLang="ja-JP" b="1" dirty="0">
              <a:solidFill>
                <a:schemeClr val="bg1"/>
              </a:solidFill>
              <a:latin typeface="Meiryo" charset="-128"/>
              <a:ea typeface="Meiryo" charset="-128"/>
              <a:cs typeface="Meiryo" charset="-128"/>
            </a:endParaRPr>
          </a:p>
          <a:p>
            <a:pPr algn="ctr"/>
            <a:r>
              <a:rPr kumimoji="1" lang="ja-JP" altLang="en-US" dirty="0">
                <a:solidFill>
                  <a:schemeClr val="bg1"/>
                </a:solidFill>
                <a:latin typeface="Meiryo" charset="-128"/>
                <a:ea typeface="Meiryo" charset="-128"/>
                <a:cs typeface="Meiryo" charset="-128"/>
              </a:rPr>
              <a:t>できること</a:t>
            </a:r>
          </a:p>
        </p:txBody>
      </p:sp>
      <p:sp>
        <p:nvSpPr>
          <p:cNvPr id="14" name="テキスト ボックス 13"/>
          <p:cNvSpPr txBox="1"/>
          <p:nvPr/>
        </p:nvSpPr>
        <p:spPr>
          <a:xfrm>
            <a:off x="3966705" y="4168495"/>
            <a:ext cx="1210589" cy="400110"/>
          </a:xfrm>
          <a:prstGeom prst="rect">
            <a:avLst/>
          </a:prstGeom>
          <a:noFill/>
        </p:spPr>
        <p:txBody>
          <a:bodyPr wrap="none" rtlCol="0">
            <a:spAutoFit/>
          </a:bodyPr>
          <a:lstStyle/>
          <a:p>
            <a:pPr algn="ctr"/>
            <a:r>
              <a:rPr kumimoji="1" lang="ja-JP" altLang="en-US" sz="2000" b="1">
                <a:solidFill>
                  <a:schemeClr val="bg1"/>
                </a:solidFill>
                <a:latin typeface="Meiryo" charset="-128"/>
                <a:ea typeface="Meiryo" charset="-128"/>
                <a:cs typeface="Meiryo" charset="-128"/>
              </a:rPr>
              <a:t>肉体労働</a:t>
            </a:r>
            <a:endParaRPr kumimoji="1" lang="ja-JP" altLang="en-US" sz="2000" dirty="0">
              <a:solidFill>
                <a:schemeClr val="bg1"/>
              </a:solidFill>
              <a:latin typeface="Meiryo" charset="-128"/>
              <a:ea typeface="Meiryo" charset="-128"/>
              <a:cs typeface="Meiryo" charset="-128"/>
            </a:endParaRPr>
          </a:p>
        </p:txBody>
      </p:sp>
      <p:sp>
        <p:nvSpPr>
          <p:cNvPr id="15" name="テキスト ボックス 14"/>
          <p:cNvSpPr txBox="1"/>
          <p:nvPr/>
        </p:nvSpPr>
        <p:spPr>
          <a:xfrm>
            <a:off x="3930702" y="3534179"/>
            <a:ext cx="1210589"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知識労働</a:t>
            </a:r>
            <a:endParaRPr kumimoji="1" lang="ja-JP" altLang="en-US" sz="2000" dirty="0">
              <a:solidFill>
                <a:schemeClr val="bg1"/>
              </a:solidFill>
              <a:latin typeface="Meiryo" charset="-128"/>
              <a:ea typeface="Meiryo" charset="-128"/>
              <a:cs typeface="Meiryo" charset="-128"/>
            </a:endParaRPr>
          </a:p>
        </p:txBody>
      </p:sp>
      <p:sp>
        <p:nvSpPr>
          <p:cNvPr id="16" name="テキスト ボックス 15"/>
          <p:cNvSpPr txBox="1"/>
          <p:nvPr/>
        </p:nvSpPr>
        <p:spPr>
          <a:xfrm>
            <a:off x="1550303" y="4797152"/>
            <a:ext cx="1362874" cy="461665"/>
          </a:xfrm>
          <a:prstGeom prst="rect">
            <a:avLst/>
          </a:prstGeom>
          <a:noFill/>
        </p:spPr>
        <p:txBody>
          <a:bodyPr wrap="none" rtlCol="0">
            <a:spAutoFit/>
          </a:bodyPr>
          <a:lstStyle/>
          <a:p>
            <a:pPr algn="ctr"/>
            <a:r>
              <a:rPr kumimoji="1" lang="ja-JP" altLang="en-US" sz="2400" b="1" dirty="0">
                <a:solidFill>
                  <a:srgbClr val="00B050"/>
                </a:solidFill>
              </a:rPr>
              <a:t>意識する</a:t>
            </a:r>
          </a:p>
        </p:txBody>
      </p:sp>
      <p:sp>
        <p:nvSpPr>
          <p:cNvPr id="17" name="テキスト ボックス 16"/>
          <p:cNvSpPr txBox="1"/>
          <p:nvPr/>
        </p:nvSpPr>
        <p:spPr>
          <a:xfrm>
            <a:off x="6036930" y="4797152"/>
            <a:ext cx="1604927" cy="461665"/>
          </a:xfrm>
          <a:prstGeom prst="rect">
            <a:avLst/>
          </a:prstGeom>
          <a:noFill/>
        </p:spPr>
        <p:txBody>
          <a:bodyPr wrap="none" rtlCol="0">
            <a:spAutoFit/>
          </a:bodyPr>
          <a:lstStyle/>
          <a:p>
            <a:pPr algn="ctr"/>
            <a:r>
              <a:rPr kumimoji="1" lang="ja-JP" altLang="en-US" sz="2400" b="1" dirty="0">
                <a:solidFill>
                  <a:srgbClr val="7030A0"/>
                </a:solidFill>
              </a:rPr>
              <a:t>意識しない</a:t>
            </a:r>
          </a:p>
        </p:txBody>
      </p:sp>
      <p:sp>
        <p:nvSpPr>
          <p:cNvPr id="18" name="テキスト ボックス 17"/>
          <p:cNvSpPr txBox="1"/>
          <p:nvPr/>
        </p:nvSpPr>
        <p:spPr>
          <a:xfrm>
            <a:off x="3150844" y="5504458"/>
            <a:ext cx="2852063" cy="338554"/>
          </a:xfrm>
          <a:prstGeom prst="rect">
            <a:avLst/>
          </a:prstGeom>
          <a:noFill/>
        </p:spPr>
        <p:txBody>
          <a:bodyPr wrap="none" rtlCol="0">
            <a:spAutoFit/>
          </a:bodyPr>
          <a:lstStyle/>
          <a:p>
            <a:pPr algn="ctr"/>
            <a:r>
              <a:rPr kumimoji="1" lang="ja-JP" altLang="en-US" sz="1600" dirty="0">
                <a:solidFill>
                  <a:srgbClr val="FF6666"/>
                </a:solidFill>
                <a:latin typeface="Meiryo" charset="-128"/>
                <a:ea typeface="Meiryo" charset="-128"/>
                <a:cs typeface="Meiryo" charset="-128"/>
              </a:rPr>
              <a:t>意識</a:t>
            </a:r>
            <a:r>
              <a:rPr kumimoji="1" lang="ja-JP" altLang="en-US" sz="1600">
                <a:solidFill>
                  <a:srgbClr val="FF6666"/>
                </a:solidFill>
                <a:latin typeface="Meiryo" charset="-128"/>
                <a:ea typeface="Meiryo" charset="-128"/>
                <a:cs typeface="Meiryo" charset="-128"/>
              </a:rPr>
              <a:t>すべき新た</a:t>
            </a:r>
            <a:r>
              <a:rPr kumimoji="1" lang="ja-JP" altLang="en-US" sz="1600" dirty="0">
                <a:solidFill>
                  <a:srgbClr val="FF6666"/>
                </a:solidFill>
                <a:latin typeface="Meiryo" charset="-128"/>
                <a:ea typeface="Meiryo" charset="-128"/>
                <a:cs typeface="Meiryo" charset="-128"/>
              </a:rPr>
              <a:t>な</a:t>
            </a:r>
            <a:r>
              <a:rPr kumimoji="1" lang="ja-JP" altLang="en-US" sz="1600">
                <a:solidFill>
                  <a:srgbClr val="FF6666"/>
                </a:solidFill>
                <a:latin typeface="Meiryo" charset="-128"/>
                <a:ea typeface="Meiryo" charset="-128"/>
                <a:cs typeface="Meiryo" charset="-128"/>
              </a:rPr>
              <a:t>領域を拡大</a:t>
            </a:r>
            <a:endParaRPr kumimoji="1" lang="ja-JP" altLang="en-US" sz="1600" dirty="0">
              <a:solidFill>
                <a:srgbClr val="FF6666"/>
              </a:solidFill>
              <a:latin typeface="Meiryo" charset="-128"/>
              <a:ea typeface="Meiryo" charset="-128"/>
              <a:cs typeface="Meiryo" charset="-128"/>
            </a:endParaRPr>
          </a:p>
        </p:txBody>
      </p:sp>
      <p:sp>
        <p:nvSpPr>
          <p:cNvPr id="20" name="テキスト ボックス 19"/>
          <p:cNvSpPr txBox="1"/>
          <p:nvPr/>
        </p:nvSpPr>
        <p:spPr>
          <a:xfrm>
            <a:off x="3743907" y="4873516"/>
            <a:ext cx="1620958" cy="338554"/>
          </a:xfrm>
          <a:prstGeom prst="rect">
            <a:avLst/>
          </a:prstGeom>
          <a:noFill/>
        </p:spPr>
        <p:txBody>
          <a:bodyPr wrap="none" rtlCol="0">
            <a:spAutoFit/>
          </a:bodyPr>
          <a:lstStyle/>
          <a:p>
            <a:pPr algn="ctr"/>
            <a:r>
              <a:rPr kumimoji="1" lang="ja-JP" altLang="en-US" sz="1600" dirty="0">
                <a:solidFill>
                  <a:schemeClr val="bg1"/>
                </a:solidFill>
                <a:latin typeface="Meiryo" charset="-128"/>
                <a:ea typeface="Meiryo" charset="-128"/>
                <a:cs typeface="Meiryo" charset="-128"/>
              </a:rPr>
              <a:t>自動化・自律化</a:t>
            </a:r>
          </a:p>
        </p:txBody>
      </p:sp>
      <p:sp>
        <p:nvSpPr>
          <p:cNvPr id="22" name="下カーブ矢印 21"/>
          <p:cNvSpPr/>
          <p:nvPr/>
        </p:nvSpPr>
        <p:spPr>
          <a:xfrm rot="10800000">
            <a:off x="2463712" y="5258817"/>
            <a:ext cx="4216573" cy="807381"/>
          </a:xfrm>
          <a:prstGeom prst="curved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2515664" y="6144469"/>
            <a:ext cx="4185761" cy="461665"/>
          </a:xfrm>
          <a:prstGeom prst="rect">
            <a:avLst/>
          </a:prstGeom>
          <a:noFill/>
        </p:spPr>
        <p:txBody>
          <a:bodyPr wrap="none" rtlCol="0">
            <a:spAutoFit/>
          </a:bodyPr>
          <a:lstStyle/>
          <a:p>
            <a:pPr algn="ctr"/>
            <a:r>
              <a:rPr kumimoji="1" lang="ja-JP" altLang="en-US" sz="2400" dirty="0">
                <a:solidFill>
                  <a:schemeClr val="accent6">
                    <a:lumMod val="75000"/>
                  </a:schemeClr>
                </a:solidFill>
                <a:latin typeface="Meiryo" charset="-128"/>
                <a:ea typeface="Meiryo" charset="-128"/>
                <a:cs typeface="Meiryo" charset="-128"/>
              </a:rPr>
              <a:t>人間</a:t>
            </a:r>
            <a:r>
              <a:rPr kumimoji="1" lang="ja-JP" altLang="en-US" sz="2400">
                <a:solidFill>
                  <a:schemeClr val="accent6">
                    <a:lumMod val="75000"/>
                  </a:schemeClr>
                </a:solidFill>
                <a:latin typeface="Meiryo" charset="-128"/>
                <a:ea typeface="Meiryo" charset="-128"/>
                <a:cs typeface="Meiryo" charset="-128"/>
              </a:rPr>
              <a:t>独自の進歩・文明の進化</a:t>
            </a:r>
            <a:endParaRPr kumimoji="1" lang="ja-JP" altLang="en-US" sz="24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515779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人工知能と機械学習と</a:t>
            </a:r>
            <a:endParaRPr lang="en-US" altLang="ja-JP" sz="2400" dirty="0">
              <a:solidFill>
                <a:schemeClr val="bg1"/>
              </a:solidFill>
              <a:latin typeface="Arial Black" panose="020B0A04020102020204" pitchFamily="34" charset="0"/>
              <a:ea typeface="HGP創英角ｺﾞｼｯｸUB" pitchFamily="50" charset="-128"/>
              <a:cs typeface="Arial" pitchFamily="34" charset="0"/>
            </a:endParaRPr>
          </a:p>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ディープラーニング</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15869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827584" y="1039668"/>
            <a:ext cx="7416824" cy="534165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人工知能と機械学習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pic>
        <p:nvPicPr>
          <p:cNvPr id="64" name="図 63" descr="brain-illustration-1940x900_35269.jpg"/>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2664746" y="1445953"/>
            <a:ext cx="1774784" cy="959337"/>
          </a:xfrm>
          <a:prstGeom prst="rect">
            <a:avLst/>
          </a:prstGeom>
        </p:spPr>
      </p:pic>
      <p:pic>
        <p:nvPicPr>
          <p:cNvPr id="65" name="図 64" descr="11105b75.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5485" y="1384965"/>
            <a:ext cx="1250242" cy="1081314"/>
          </a:xfrm>
          <a:prstGeom prst="rect">
            <a:avLst/>
          </a:prstGeom>
        </p:spPr>
      </p:pic>
      <p:sp>
        <p:nvSpPr>
          <p:cNvPr id="66" name="右矢印 65"/>
          <p:cNvSpPr/>
          <p:nvPr/>
        </p:nvSpPr>
        <p:spPr>
          <a:xfrm>
            <a:off x="2448723" y="1660396"/>
            <a:ext cx="432047" cy="504055"/>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p:cNvSpPr txBox="1"/>
          <p:nvPr/>
        </p:nvSpPr>
        <p:spPr>
          <a:xfrm>
            <a:off x="1134632" y="1129778"/>
            <a:ext cx="3342775" cy="400110"/>
          </a:xfrm>
          <a:prstGeom prst="rect">
            <a:avLst/>
          </a:prstGeom>
          <a:noFill/>
        </p:spPr>
        <p:txBody>
          <a:bodyPr wrap="none" rtlCol="0">
            <a:spAutoFit/>
          </a:bodyPr>
          <a:lstStyle/>
          <a:p>
            <a:r>
              <a:rPr kumimoji="1" lang="ja-JP" altLang="en-US" sz="2000" b="1" dirty="0">
                <a:solidFill>
                  <a:srgbClr val="0432FF"/>
                </a:solidFill>
                <a:latin typeface="Meiryo" charset="-128"/>
                <a:ea typeface="Meiryo" charset="-128"/>
                <a:cs typeface="Meiryo" charset="-128"/>
              </a:rPr>
              <a:t>人工知能</a:t>
            </a:r>
            <a:r>
              <a:rPr kumimoji="1" lang="ja-JP" altLang="en-US" sz="1400" dirty="0">
                <a:solidFill>
                  <a:srgbClr val="0432FF"/>
                </a:solidFill>
                <a:latin typeface="Meiryo" charset="-128"/>
                <a:ea typeface="Meiryo" charset="-128"/>
                <a:cs typeface="Meiryo" charset="-128"/>
              </a:rPr>
              <a:t>（</a:t>
            </a:r>
            <a:r>
              <a:rPr kumimoji="1" lang="en-US" altLang="ja-JP" sz="1400" dirty="0">
                <a:solidFill>
                  <a:srgbClr val="0432FF"/>
                </a:solidFill>
                <a:latin typeface="Meiryo" charset="-128"/>
                <a:ea typeface="Meiryo" charset="-128"/>
                <a:cs typeface="Meiryo" charset="-128"/>
              </a:rPr>
              <a:t>Artificial Intelligence</a:t>
            </a:r>
            <a:r>
              <a:rPr kumimoji="1" lang="ja-JP" altLang="en-US" sz="1400" dirty="0">
                <a:solidFill>
                  <a:srgbClr val="0432FF"/>
                </a:solidFill>
                <a:latin typeface="Meiryo" charset="-128"/>
                <a:ea typeface="Meiryo" charset="-128"/>
                <a:cs typeface="Meiryo" charset="-128"/>
              </a:rPr>
              <a:t>）</a:t>
            </a:r>
          </a:p>
        </p:txBody>
      </p:sp>
      <p:sp>
        <p:nvSpPr>
          <p:cNvPr id="68" name="テキスト ボックス 67"/>
          <p:cNvSpPr txBox="1"/>
          <p:nvPr/>
        </p:nvSpPr>
        <p:spPr>
          <a:xfrm>
            <a:off x="4363521" y="1384965"/>
            <a:ext cx="3775393" cy="954107"/>
          </a:xfrm>
          <a:prstGeom prst="rect">
            <a:avLst/>
          </a:prstGeom>
          <a:noFill/>
        </p:spPr>
        <p:txBody>
          <a:bodyPr wrap="none" rtlCol="0">
            <a:spAutoFit/>
          </a:bodyPr>
          <a:lstStyle/>
          <a:p>
            <a:r>
              <a:rPr kumimoji="1" lang="ja-JP" altLang="en-US" sz="2800" dirty="0">
                <a:solidFill>
                  <a:srgbClr val="0432FF"/>
                </a:solidFill>
                <a:latin typeface="Meiryo" charset="-128"/>
                <a:ea typeface="Meiryo" charset="-128"/>
                <a:cs typeface="Meiryo" charset="-128"/>
              </a:rPr>
              <a:t>人間の”知能”を機械で</a:t>
            </a:r>
            <a:endParaRPr kumimoji="1" lang="en-US" altLang="ja-JP" sz="2800" dirty="0">
              <a:solidFill>
                <a:srgbClr val="0432FF"/>
              </a:solidFill>
              <a:latin typeface="Meiryo" charset="-128"/>
              <a:ea typeface="Meiryo" charset="-128"/>
              <a:cs typeface="Meiryo" charset="-128"/>
            </a:endParaRPr>
          </a:p>
          <a:p>
            <a:r>
              <a:rPr kumimoji="1" lang="ja-JP" altLang="en-US" sz="2800" dirty="0">
                <a:solidFill>
                  <a:srgbClr val="0432FF"/>
                </a:solidFill>
                <a:latin typeface="Meiryo" charset="-128"/>
                <a:ea typeface="Meiryo" charset="-128"/>
                <a:cs typeface="Meiryo" charset="-128"/>
              </a:rPr>
              <a:t>人工的に再現したもの</a:t>
            </a:r>
          </a:p>
        </p:txBody>
      </p:sp>
      <p:sp>
        <p:nvSpPr>
          <p:cNvPr id="69" name="正方形/長方形 68"/>
          <p:cNvSpPr/>
          <p:nvPr/>
        </p:nvSpPr>
        <p:spPr>
          <a:xfrm>
            <a:off x="1259632" y="2564904"/>
            <a:ext cx="6624736" cy="3068315"/>
          </a:xfrm>
          <a:prstGeom prst="rect">
            <a:avLst/>
          </a:prstGeom>
          <a:gradFill flip="none" rotWithShape="1">
            <a:gsLst>
              <a:gs pos="0">
                <a:schemeClr val="accent3">
                  <a:lumMod val="40000"/>
                  <a:lumOff val="60000"/>
                </a:schemeClr>
              </a:gs>
              <a:gs pos="100000">
                <a:schemeClr val="accent6">
                  <a:lumMod val="40000"/>
                  <a:lumOff val="60000"/>
                </a:schemeClr>
              </a:gs>
              <a:gs pos="100000">
                <a:schemeClr val="accent1">
                  <a:lumMod val="30000"/>
                  <a:lumOff val="70000"/>
                </a:scheme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b="1" dirty="0">
              <a:solidFill>
                <a:schemeClr val="tx1">
                  <a:lumMod val="65000"/>
                  <a:lumOff val="35000"/>
                </a:schemeClr>
              </a:solidFill>
              <a:latin typeface="ＭＳ Ｐゴシック"/>
              <a:ea typeface="ＭＳ Ｐゴシック"/>
              <a:cs typeface="ＭＳ Ｐゴシック"/>
            </a:endParaRPr>
          </a:p>
        </p:txBody>
      </p:sp>
      <p:sp>
        <p:nvSpPr>
          <p:cNvPr id="5" name="テキスト ボックス 4"/>
          <p:cNvSpPr txBox="1"/>
          <p:nvPr/>
        </p:nvSpPr>
        <p:spPr>
          <a:xfrm>
            <a:off x="1257839" y="5060976"/>
            <a:ext cx="1415772" cy="584775"/>
          </a:xfrm>
          <a:prstGeom prst="rect">
            <a:avLst/>
          </a:prstGeom>
          <a:noFill/>
        </p:spPr>
        <p:txBody>
          <a:bodyPr wrap="none" rtlCol="0">
            <a:spAutoFit/>
          </a:bodyPr>
          <a:lstStyle/>
          <a:p>
            <a:r>
              <a:rPr kumimoji="1" lang="ja-JP" altLang="en-US" sz="3200" b="1" dirty="0">
                <a:solidFill>
                  <a:schemeClr val="accent6">
                    <a:lumMod val="50000"/>
                  </a:schemeClr>
                </a:solidFill>
                <a:latin typeface="Meiryo" charset="-128"/>
                <a:ea typeface="Meiryo" charset="-128"/>
                <a:cs typeface="Meiryo" charset="-128"/>
              </a:rPr>
              <a:t>基礎的</a:t>
            </a:r>
          </a:p>
        </p:txBody>
      </p:sp>
      <p:sp>
        <p:nvSpPr>
          <p:cNvPr id="71" name="テキスト ボックス 70"/>
          <p:cNvSpPr txBox="1"/>
          <p:nvPr/>
        </p:nvSpPr>
        <p:spPr>
          <a:xfrm>
            <a:off x="6486423" y="2610259"/>
            <a:ext cx="1415773" cy="584775"/>
          </a:xfrm>
          <a:prstGeom prst="rect">
            <a:avLst/>
          </a:prstGeom>
          <a:noFill/>
        </p:spPr>
        <p:txBody>
          <a:bodyPr wrap="none" rtlCol="0">
            <a:spAutoFit/>
          </a:bodyPr>
          <a:lstStyle/>
          <a:p>
            <a:pPr algn="r"/>
            <a:r>
              <a:rPr kumimoji="1" lang="ja-JP" altLang="en-US" sz="3200" b="1" dirty="0">
                <a:solidFill>
                  <a:srgbClr val="009051"/>
                </a:solidFill>
                <a:latin typeface="Meiryo" charset="-128"/>
                <a:ea typeface="Meiryo" charset="-128"/>
                <a:cs typeface="Meiryo" charset="-128"/>
              </a:rPr>
              <a:t>応用的</a:t>
            </a:r>
          </a:p>
        </p:txBody>
      </p:sp>
      <p:sp>
        <p:nvSpPr>
          <p:cNvPr id="6" name="正方形/長方形 5"/>
          <p:cNvSpPr/>
          <p:nvPr/>
        </p:nvSpPr>
        <p:spPr>
          <a:xfrm>
            <a:off x="2701752" y="5205323"/>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知識表現</a:t>
            </a:r>
            <a:endParaRPr lang="ja-JP" altLang="en-US">
              <a:solidFill>
                <a:schemeClr val="tx1">
                  <a:lumMod val="65000"/>
                  <a:lumOff val="35000"/>
                </a:schemeClr>
              </a:solidFill>
            </a:endParaRPr>
          </a:p>
        </p:txBody>
      </p:sp>
      <p:sp>
        <p:nvSpPr>
          <p:cNvPr id="7" name="正方形/長方形 6"/>
          <p:cNvSpPr/>
          <p:nvPr/>
        </p:nvSpPr>
        <p:spPr>
          <a:xfrm>
            <a:off x="1750063" y="4549863"/>
            <a:ext cx="646331"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推論</a:t>
            </a:r>
            <a:endParaRPr lang="ja-JP" altLang="en-US" dirty="0">
              <a:solidFill>
                <a:schemeClr val="tx1">
                  <a:lumMod val="65000"/>
                  <a:lumOff val="35000"/>
                </a:schemeClr>
              </a:solidFill>
            </a:endParaRPr>
          </a:p>
        </p:txBody>
      </p:sp>
      <p:sp>
        <p:nvSpPr>
          <p:cNvPr id="8" name="正方形/長方形 7"/>
          <p:cNvSpPr/>
          <p:nvPr/>
        </p:nvSpPr>
        <p:spPr>
          <a:xfrm>
            <a:off x="3190290" y="4544436"/>
            <a:ext cx="646331"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探索</a:t>
            </a:r>
            <a:endParaRPr lang="ja-JP" altLang="en-US" dirty="0">
              <a:solidFill>
                <a:schemeClr val="tx1">
                  <a:lumMod val="65000"/>
                  <a:lumOff val="35000"/>
                </a:schemeClr>
              </a:solidFill>
            </a:endParaRPr>
          </a:p>
        </p:txBody>
      </p:sp>
      <p:sp>
        <p:nvSpPr>
          <p:cNvPr id="9" name="正方形/長方形 8"/>
          <p:cNvSpPr/>
          <p:nvPr/>
        </p:nvSpPr>
        <p:spPr>
          <a:xfrm>
            <a:off x="3923349" y="4899327"/>
            <a:ext cx="1620957" cy="523220"/>
          </a:xfrm>
          <a:prstGeom prst="rect">
            <a:avLst/>
          </a:prstGeom>
        </p:spPr>
        <p:txBody>
          <a:bodyPr wrap="none">
            <a:spAutoFit/>
          </a:bodyPr>
          <a:lstStyle/>
          <a:p>
            <a:r>
              <a:rPr lang="ja-JP" altLang="en-US" sz="2800" dirty="0">
                <a:solidFill>
                  <a:schemeClr val="accent6">
                    <a:lumMod val="75000"/>
                  </a:schemeClr>
                </a:solidFill>
                <a:effectLst>
                  <a:outerShdw blurRad="50800" dist="38100" dir="2700000" algn="tl" rotWithShape="0">
                    <a:prstClr val="black">
                      <a:alpha val="40000"/>
                    </a:prstClr>
                  </a:outerShdw>
                </a:effectLst>
                <a:latin typeface="Meiryo" charset="-128"/>
                <a:ea typeface="Meiryo" charset="-128"/>
                <a:cs typeface="Meiryo" charset="-128"/>
              </a:rPr>
              <a:t>機械学習</a:t>
            </a:r>
            <a:endParaRPr lang="ja-JP" altLang="en-US" sz="2800" dirty="0">
              <a:solidFill>
                <a:schemeClr val="accent6">
                  <a:lumMod val="75000"/>
                </a:schemeClr>
              </a:solidFill>
              <a:effectLst>
                <a:outerShdw blurRad="50800" dist="38100" dir="2700000" algn="tl" rotWithShape="0">
                  <a:prstClr val="black">
                    <a:alpha val="40000"/>
                  </a:prstClr>
                </a:outerShdw>
              </a:effectLst>
            </a:endParaRPr>
          </a:p>
        </p:txBody>
      </p:sp>
      <p:sp>
        <p:nvSpPr>
          <p:cNvPr id="10" name="正方形/長方形 9"/>
          <p:cNvSpPr/>
          <p:nvPr/>
        </p:nvSpPr>
        <p:spPr>
          <a:xfrm>
            <a:off x="3415911" y="4029694"/>
            <a:ext cx="156966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自然言語理解</a:t>
            </a:r>
            <a:endParaRPr lang="ja-JP" altLang="en-US" dirty="0">
              <a:solidFill>
                <a:schemeClr val="tx1">
                  <a:lumMod val="65000"/>
                  <a:lumOff val="35000"/>
                </a:schemeClr>
              </a:solidFill>
            </a:endParaRPr>
          </a:p>
        </p:txBody>
      </p:sp>
      <p:sp>
        <p:nvSpPr>
          <p:cNvPr id="11" name="正方形/長方形 10"/>
          <p:cNvSpPr/>
          <p:nvPr/>
        </p:nvSpPr>
        <p:spPr>
          <a:xfrm>
            <a:off x="1300519" y="4027896"/>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感性処理</a:t>
            </a:r>
            <a:endParaRPr lang="ja-JP" altLang="en-US" dirty="0">
              <a:solidFill>
                <a:schemeClr val="tx1">
                  <a:lumMod val="65000"/>
                  <a:lumOff val="35000"/>
                </a:schemeClr>
              </a:solidFill>
            </a:endParaRPr>
          </a:p>
        </p:txBody>
      </p:sp>
      <p:sp>
        <p:nvSpPr>
          <p:cNvPr id="12" name="正方形/長方形 11"/>
          <p:cNvSpPr/>
          <p:nvPr/>
        </p:nvSpPr>
        <p:spPr>
          <a:xfrm>
            <a:off x="1300519" y="3599023"/>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画像認識</a:t>
            </a:r>
            <a:endParaRPr lang="ja-JP" altLang="en-US" dirty="0">
              <a:solidFill>
                <a:schemeClr val="tx1">
                  <a:lumMod val="65000"/>
                  <a:lumOff val="35000"/>
                </a:schemeClr>
              </a:solidFill>
            </a:endParaRPr>
          </a:p>
        </p:txBody>
      </p:sp>
      <p:sp>
        <p:nvSpPr>
          <p:cNvPr id="13" name="正方形/長方形 12"/>
          <p:cNvSpPr/>
          <p:nvPr/>
        </p:nvSpPr>
        <p:spPr>
          <a:xfrm>
            <a:off x="2682383" y="2633609"/>
            <a:ext cx="249299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エキスパートシステム</a:t>
            </a:r>
            <a:endParaRPr lang="ja-JP" altLang="en-US" dirty="0">
              <a:solidFill>
                <a:schemeClr val="tx1">
                  <a:lumMod val="65000"/>
                  <a:lumOff val="35000"/>
                </a:schemeClr>
              </a:solidFill>
            </a:endParaRPr>
          </a:p>
        </p:txBody>
      </p:sp>
      <p:sp>
        <p:nvSpPr>
          <p:cNvPr id="14" name="正方形/長方形 13"/>
          <p:cNvSpPr/>
          <p:nvPr/>
        </p:nvSpPr>
        <p:spPr>
          <a:xfrm>
            <a:off x="5800181" y="3094967"/>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データマイニング</a:t>
            </a:r>
            <a:endParaRPr lang="ja-JP" altLang="en-US" dirty="0">
              <a:solidFill>
                <a:schemeClr val="tx1">
                  <a:lumMod val="65000"/>
                  <a:lumOff val="35000"/>
                </a:schemeClr>
              </a:solidFill>
            </a:endParaRPr>
          </a:p>
        </p:txBody>
      </p:sp>
      <p:sp>
        <p:nvSpPr>
          <p:cNvPr id="15" name="正方形/長方形 14"/>
          <p:cNvSpPr/>
          <p:nvPr/>
        </p:nvSpPr>
        <p:spPr>
          <a:xfrm>
            <a:off x="5162403" y="2637271"/>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情報検索</a:t>
            </a:r>
            <a:endParaRPr lang="ja-JP" altLang="en-US">
              <a:solidFill>
                <a:schemeClr val="tx1">
                  <a:lumMod val="65000"/>
                  <a:lumOff val="35000"/>
                </a:schemeClr>
              </a:solidFill>
            </a:endParaRPr>
          </a:p>
        </p:txBody>
      </p:sp>
      <p:sp>
        <p:nvSpPr>
          <p:cNvPr id="16" name="正方形/長方形 15"/>
          <p:cNvSpPr/>
          <p:nvPr/>
        </p:nvSpPr>
        <p:spPr>
          <a:xfrm>
            <a:off x="4545212" y="3094967"/>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音声認識</a:t>
            </a:r>
            <a:endParaRPr lang="ja-JP" altLang="en-US">
              <a:solidFill>
                <a:schemeClr val="tx1">
                  <a:lumMod val="65000"/>
                  <a:lumOff val="35000"/>
                </a:schemeClr>
              </a:solidFill>
            </a:endParaRPr>
          </a:p>
        </p:txBody>
      </p:sp>
      <p:sp>
        <p:nvSpPr>
          <p:cNvPr id="17" name="正方形/長方形 16"/>
          <p:cNvSpPr/>
          <p:nvPr/>
        </p:nvSpPr>
        <p:spPr>
          <a:xfrm>
            <a:off x="1277768" y="3093200"/>
            <a:ext cx="3185487"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ヒューマンインターフェース</a:t>
            </a:r>
            <a:endParaRPr lang="ja-JP" altLang="en-US">
              <a:solidFill>
                <a:schemeClr val="tx1">
                  <a:lumMod val="65000"/>
                  <a:lumOff val="35000"/>
                </a:schemeClr>
              </a:solidFill>
            </a:endParaRPr>
          </a:p>
        </p:txBody>
      </p:sp>
      <p:sp>
        <p:nvSpPr>
          <p:cNvPr id="18" name="正方形/長方形 17"/>
          <p:cNvSpPr/>
          <p:nvPr/>
        </p:nvSpPr>
        <p:spPr>
          <a:xfrm>
            <a:off x="5799659" y="5207005"/>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遺伝アルゴリズム</a:t>
            </a:r>
            <a:endParaRPr lang="ja-JP" altLang="en-US" dirty="0">
              <a:solidFill>
                <a:schemeClr val="tx1">
                  <a:lumMod val="65000"/>
                  <a:lumOff val="35000"/>
                </a:schemeClr>
              </a:solidFill>
            </a:endParaRPr>
          </a:p>
        </p:txBody>
      </p:sp>
      <p:sp>
        <p:nvSpPr>
          <p:cNvPr id="19" name="正方形/長方形 18"/>
          <p:cNvSpPr/>
          <p:nvPr/>
        </p:nvSpPr>
        <p:spPr>
          <a:xfrm>
            <a:off x="5564813" y="4012953"/>
            <a:ext cx="2262158"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マルチエージェント</a:t>
            </a:r>
            <a:endParaRPr lang="ja-JP" altLang="en-US">
              <a:solidFill>
                <a:schemeClr val="tx1">
                  <a:lumMod val="65000"/>
                  <a:lumOff val="35000"/>
                </a:schemeClr>
              </a:solidFill>
            </a:endParaRPr>
          </a:p>
        </p:txBody>
      </p:sp>
      <p:sp>
        <p:nvSpPr>
          <p:cNvPr id="20" name="正方形/長方形 19"/>
          <p:cNvSpPr/>
          <p:nvPr/>
        </p:nvSpPr>
        <p:spPr>
          <a:xfrm>
            <a:off x="2954246" y="3599023"/>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ニューラルネット</a:t>
            </a:r>
            <a:endParaRPr lang="ja-JP" altLang="en-US" dirty="0">
              <a:solidFill>
                <a:schemeClr val="tx1">
                  <a:lumMod val="65000"/>
                  <a:lumOff val="35000"/>
                </a:schemeClr>
              </a:solidFill>
            </a:endParaRPr>
          </a:p>
        </p:txBody>
      </p:sp>
      <p:sp>
        <p:nvSpPr>
          <p:cNvPr id="21" name="正方形/長方形 20"/>
          <p:cNvSpPr/>
          <p:nvPr/>
        </p:nvSpPr>
        <p:spPr>
          <a:xfrm>
            <a:off x="1300519" y="2661014"/>
            <a:ext cx="877163"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ゲーム</a:t>
            </a:r>
            <a:endParaRPr lang="ja-JP" altLang="en-US" dirty="0">
              <a:solidFill>
                <a:schemeClr val="tx1">
                  <a:lumMod val="65000"/>
                  <a:lumOff val="35000"/>
                </a:schemeClr>
              </a:solidFill>
            </a:endParaRPr>
          </a:p>
        </p:txBody>
      </p:sp>
      <p:sp>
        <p:nvSpPr>
          <p:cNvPr id="22" name="正方形/長方形 21"/>
          <p:cNvSpPr/>
          <p:nvPr/>
        </p:nvSpPr>
        <p:spPr>
          <a:xfrm>
            <a:off x="5799659" y="4550377"/>
            <a:ext cx="156966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プランニング</a:t>
            </a:r>
            <a:endParaRPr lang="ja-JP" altLang="en-US" dirty="0">
              <a:solidFill>
                <a:schemeClr val="tx1">
                  <a:lumMod val="65000"/>
                  <a:lumOff val="35000"/>
                </a:schemeClr>
              </a:solidFill>
            </a:endParaRPr>
          </a:p>
        </p:txBody>
      </p:sp>
      <p:sp>
        <p:nvSpPr>
          <p:cNvPr id="24" name="正方形/長方形 23"/>
          <p:cNvSpPr/>
          <p:nvPr/>
        </p:nvSpPr>
        <p:spPr>
          <a:xfrm>
            <a:off x="5564813" y="3604267"/>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ロボット</a:t>
            </a:r>
          </a:p>
        </p:txBody>
      </p:sp>
      <p:sp>
        <p:nvSpPr>
          <p:cNvPr id="25" name="四角形吹き出し 24"/>
          <p:cNvSpPr/>
          <p:nvPr/>
        </p:nvSpPr>
        <p:spPr>
          <a:xfrm>
            <a:off x="4584251" y="5735094"/>
            <a:ext cx="2160240" cy="449783"/>
          </a:xfrm>
          <a:prstGeom prst="wedgeRectCallout">
            <a:avLst>
              <a:gd name="adj1" fmla="val -39881"/>
              <a:gd name="adj2" fmla="val -135715"/>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人工</a:t>
            </a:r>
            <a:r>
              <a:rPr kumimoji="1" lang="ja-JP" altLang="en-US" sz="1400" dirty="0">
                <a:solidFill>
                  <a:schemeClr val="bg1"/>
                </a:solidFill>
                <a:latin typeface="Meiryo" charset="-128"/>
                <a:ea typeface="Meiryo" charset="-128"/>
                <a:cs typeface="Meiryo" charset="-128"/>
              </a:rPr>
              <a:t>知能の一研究分野</a:t>
            </a:r>
          </a:p>
        </p:txBody>
      </p:sp>
    </p:spTree>
    <p:extLst>
      <p:ext uri="{BB962C8B-B14F-4D97-AF65-F5344CB8AC3E}">
        <p14:creationId xmlns:p14="http://schemas.microsoft.com/office/powerpoint/2010/main" val="959136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正方形/長方形 129"/>
          <p:cNvSpPr/>
          <p:nvPr/>
        </p:nvSpPr>
        <p:spPr>
          <a:xfrm>
            <a:off x="4957988" y="772118"/>
            <a:ext cx="3724503" cy="582523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p:cNvSpPr/>
          <p:nvPr/>
        </p:nvSpPr>
        <p:spPr>
          <a:xfrm>
            <a:off x="514931" y="772118"/>
            <a:ext cx="3724503" cy="5825233"/>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ルールベースと機械学習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grpSp>
        <p:nvGrpSpPr>
          <p:cNvPr id="32" name="図形グループ 31"/>
          <p:cNvGrpSpPr/>
          <p:nvPr/>
        </p:nvGrpSpPr>
        <p:grpSpPr>
          <a:xfrm>
            <a:off x="1054423" y="2539009"/>
            <a:ext cx="907339" cy="1833509"/>
            <a:chOff x="1684118" y="2708920"/>
            <a:chExt cx="1375714" cy="2957396"/>
          </a:xfrm>
        </p:grpSpPr>
        <p:sp>
          <p:nvSpPr>
            <p:cNvPr id="33" name="円/楕円 32"/>
            <p:cNvSpPr/>
            <p:nvPr/>
          </p:nvSpPr>
          <p:spPr>
            <a:xfrm>
              <a:off x="1691680" y="2708920"/>
              <a:ext cx="1368152" cy="13681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576106" y="4190152"/>
              <a:ext cx="1584176" cy="1368152"/>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38"/>
          <p:cNvGrpSpPr/>
          <p:nvPr/>
        </p:nvGrpSpPr>
        <p:grpSpPr>
          <a:xfrm>
            <a:off x="2077668" y="2500311"/>
            <a:ext cx="1800201" cy="1944216"/>
            <a:chOff x="2667295" y="1059799"/>
            <a:chExt cx="681672" cy="722281"/>
          </a:xfrm>
        </p:grpSpPr>
        <p:sp>
          <p:nvSpPr>
            <p:cNvPr id="40" name="角丸四角形 3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1" name="図 40"/>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sp>
        <p:nvSpPr>
          <p:cNvPr id="44" name="上矢印 43"/>
          <p:cNvSpPr/>
          <p:nvPr/>
        </p:nvSpPr>
        <p:spPr>
          <a:xfrm rot="5400000">
            <a:off x="1835130" y="3222884"/>
            <a:ext cx="473006" cy="37701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四角形吹き出し 22"/>
          <p:cNvSpPr/>
          <p:nvPr/>
        </p:nvSpPr>
        <p:spPr>
          <a:xfrm>
            <a:off x="1054422" y="1492198"/>
            <a:ext cx="2775340" cy="833026"/>
          </a:xfrm>
          <a:prstGeom prst="wedgeRectCallout">
            <a:avLst>
              <a:gd name="adj1" fmla="val -37271"/>
              <a:gd name="adj2" fmla="val 90301"/>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solidFill>
                  <a:srgbClr val="FFFFFF"/>
                </a:solidFill>
                <a:latin typeface="Meiryo" charset="-128"/>
                <a:ea typeface="Meiryo" charset="-128"/>
                <a:cs typeface="Meiryo" charset="-128"/>
              </a:rPr>
              <a:t>人間の体験や伝聞</a:t>
            </a:r>
            <a:r>
              <a:rPr kumimoji="1" lang="ja-JP" altLang="en-US">
                <a:solidFill>
                  <a:srgbClr val="FFFFFF"/>
                </a:solidFill>
                <a:latin typeface="Meiryo" charset="-128"/>
                <a:ea typeface="Meiryo" charset="-128"/>
                <a:cs typeface="Meiryo" charset="-128"/>
              </a:rPr>
              <a:t>によって得られた知識</a:t>
            </a:r>
            <a:endParaRPr kumimoji="1" lang="ja-JP" altLang="en-US" dirty="0">
              <a:solidFill>
                <a:srgbClr val="FFFFFF"/>
              </a:solidFill>
              <a:latin typeface="Meiryo" charset="-128"/>
              <a:ea typeface="Meiryo" charset="-128"/>
              <a:cs typeface="Meiryo" charset="-128"/>
            </a:endParaRPr>
          </a:p>
        </p:txBody>
      </p:sp>
      <p:sp>
        <p:nvSpPr>
          <p:cNvPr id="26" name="テキスト ボックス 25"/>
          <p:cNvSpPr txBox="1"/>
          <p:nvPr/>
        </p:nvSpPr>
        <p:spPr>
          <a:xfrm>
            <a:off x="2224378" y="2768221"/>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答えを出すための</a:t>
            </a:r>
            <a:endParaRPr kumimoji="1" lang="en-US" altLang="ja-JP" sz="1200" dirty="0">
              <a:latin typeface="Meiryo" charset="-128"/>
              <a:ea typeface="Meiryo" charset="-128"/>
              <a:cs typeface="Meiryo" charset="-128"/>
            </a:endParaRPr>
          </a:p>
          <a:p>
            <a:r>
              <a:rPr kumimoji="1" lang="ja-JP" altLang="en-US" sz="1200" dirty="0">
                <a:latin typeface="Meiryo" charset="-128"/>
                <a:ea typeface="Meiryo" charset="-128"/>
                <a:cs typeface="Meiryo" charset="-128"/>
              </a:rPr>
              <a:t>ルールを人間が記述</a:t>
            </a:r>
          </a:p>
        </p:txBody>
      </p:sp>
      <p:sp>
        <p:nvSpPr>
          <p:cNvPr id="45" name="テキスト ボックス 44"/>
          <p:cNvSpPr txBox="1"/>
          <p:nvPr/>
        </p:nvSpPr>
        <p:spPr>
          <a:xfrm>
            <a:off x="2260141" y="3257503"/>
            <a:ext cx="1435008" cy="307777"/>
          </a:xfrm>
          <a:prstGeom prst="rect">
            <a:avLst/>
          </a:prstGeom>
          <a:noFill/>
        </p:spPr>
        <p:txBody>
          <a:bodyPr wrap="none" rtlCol="0">
            <a:spAutoFit/>
          </a:bodyPr>
          <a:lstStyle/>
          <a:p>
            <a:r>
              <a:rPr kumimoji="1" lang="en-US" altLang="ja-JP" sz="1400" dirty="0"/>
              <a:t>If 〜</a:t>
            </a:r>
            <a:r>
              <a:rPr lang="en-US" altLang="ja-JP" sz="1400" dirty="0"/>
              <a:t> then </a:t>
            </a:r>
            <a:r>
              <a:rPr lang="en-US" altLang="ja-JP" sz="1400"/>
              <a:t>〜 else</a:t>
            </a:r>
            <a:endParaRPr kumimoji="1" lang="ja-JP" altLang="en-US" sz="1400" dirty="0"/>
          </a:p>
        </p:txBody>
      </p:sp>
      <p:sp>
        <p:nvSpPr>
          <p:cNvPr id="46" name="円柱 45"/>
          <p:cNvSpPr/>
          <p:nvPr/>
        </p:nvSpPr>
        <p:spPr>
          <a:xfrm>
            <a:off x="5318028" y="1476662"/>
            <a:ext cx="2775341" cy="864097"/>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データ</a:t>
            </a:r>
            <a:endParaRPr kumimoji="1" lang="en-US" altLang="ja-JP" sz="2000" b="1" dirty="0">
              <a:solidFill>
                <a:srgbClr val="FFFFFF"/>
              </a:solidFill>
              <a:latin typeface="Meiryo" charset="-128"/>
              <a:ea typeface="Meiryo" charset="-128"/>
              <a:cs typeface="Meiryo" charset="-128"/>
            </a:endParaRPr>
          </a:p>
          <a:p>
            <a:pPr algn="ctr"/>
            <a:r>
              <a:rPr lang="ja-JP" altLang="en-US" sz="900" dirty="0">
                <a:solidFill>
                  <a:srgbClr val="FFFFFF"/>
                </a:solidFill>
                <a:latin typeface="Meiryo" charset="-128"/>
                <a:ea typeface="Meiryo" charset="-128"/>
                <a:cs typeface="Meiryo" charset="-128"/>
              </a:rPr>
              <a:t>センサーや業務システム、</a:t>
            </a:r>
            <a:r>
              <a:rPr lang="en-US" altLang="ja-JP" sz="900" dirty="0">
                <a:solidFill>
                  <a:srgbClr val="FFFFFF"/>
                </a:solidFill>
                <a:latin typeface="Meiryo" charset="-128"/>
                <a:ea typeface="Meiryo" charset="-128"/>
                <a:cs typeface="Meiryo" charset="-128"/>
              </a:rPr>
              <a:t>Web</a:t>
            </a:r>
            <a:r>
              <a:rPr lang="ja-JP" altLang="en-US" sz="900" dirty="0">
                <a:solidFill>
                  <a:srgbClr val="FFFFFF"/>
                </a:solidFill>
                <a:latin typeface="Meiryo" charset="-128"/>
                <a:ea typeface="Meiryo" charset="-128"/>
                <a:cs typeface="Meiryo" charset="-128"/>
              </a:rPr>
              <a:t>サイトなどから</a:t>
            </a:r>
            <a:endParaRPr kumimoji="1" lang="ja-JP" altLang="en-US" sz="900" dirty="0">
              <a:solidFill>
                <a:srgbClr val="FFFFFF"/>
              </a:solidFill>
              <a:latin typeface="Meiryo" charset="-128"/>
              <a:ea typeface="Meiryo" charset="-128"/>
              <a:cs typeface="Meiryo" charset="-128"/>
            </a:endParaRPr>
          </a:p>
        </p:txBody>
      </p:sp>
      <p:sp>
        <p:nvSpPr>
          <p:cNvPr id="47" name="正方形/長方形 46"/>
          <p:cNvSpPr/>
          <p:nvPr/>
        </p:nvSpPr>
        <p:spPr>
          <a:xfrm>
            <a:off x="5317356" y="2541440"/>
            <a:ext cx="2776014" cy="181972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5843588" y="2663951"/>
            <a:ext cx="1723549" cy="400110"/>
          </a:xfrm>
          <a:prstGeom prst="rect">
            <a:avLst/>
          </a:prstGeom>
          <a:noFill/>
        </p:spPr>
        <p:txBody>
          <a:bodyPr wrap="none" rtlCol="0">
            <a:spAutoFit/>
          </a:bodyPr>
          <a:lstStyle/>
          <a:p>
            <a:r>
              <a:rPr lang="ja-JP" altLang="en-US" sz="2000" b="1">
                <a:solidFill>
                  <a:schemeClr val="bg1"/>
                </a:solidFill>
                <a:latin typeface="Meiryo" charset="-128"/>
                <a:ea typeface="Meiryo" charset="-128"/>
                <a:cs typeface="Meiryo" charset="-128"/>
              </a:rPr>
              <a:t>アルゴリズム</a:t>
            </a:r>
            <a:endParaRPr kumimoji="1" lang="ja-JP" altLang="en-US" sz="2000" b="1" dirty="0">
              <a:solidFill>
                <a:schemeClr val="bg1"/>
              </a:solidFill>
              <a:latin typeface="Meiryo" charset="-128"/>
              <a:ea typeface="Meiryo" charset="-128"/>
              <a:cs typeface="Meiryo" charset="-128"/>
            </a:endParaRPr>
          </a:p>
        </p:txBody>
      </p:sp>
      <p:grpSp>
        <p:nvGrpSpPr>
          <p:cNvPr id="72" name="図形グループ 71"/>
          <p:cNvGrpSpPr/>
          <p:nvPr/>
        </p:nvGrpSpPr>
        <p:grpSpPr>
          <a:xfrm>
            <a:off x="7249637" y="3657591"/>
            <a:ext cx="317500" cy="157483"/>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7249637" y="3851053"/>
            <a:ext cx="317500" cy="157483"/>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0" name="図形グループ 79"/>
          <p:cNvGrpSpPr/>
          <p:nvPr/>
        </p:nvGrpSpPr>
        <p:grpSpPr>
          <a:xfrm>
            <a:off x="7249637" y="4032646"/>
            <a:ext cx="317500" cy="157483"/>
            <a:chOff x="6769100" y="1390650"/>
            <a:chExt cx="317500" cy="157483"/>
          </a:xfrm>
        </p:grpSpPr>
        <p:sp>
          <p:nvSpPr>
            <p:cNvPr id="81" name="正方形/長方形 8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3" name="直線コネクタ 8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2" name="図形グループ 91"/>
          <p:cNvGrpSpPr/>
          <p:nvPr/>
        </p:nvGrpSpPr>
        <p:grpSpPr>
          <a:xfrm>
            <a:off x="7624287" y="3660132"/>
            <a:ext cx="317500" cy="157483"/>
            <a:chOff x="6769100" y="1390650"/>
            <a:chExt cx="317500" cy="157483"/>
          </a:xfrm>
        </p:grpSpPr>
        <p:sp>
          <p:nvSpPr>
            <p:cNvPr id="93" name="正方形/長方形 9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5" name="直線コネクタ 9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6" name="図形グループ 95"/>
          <p:cNvGrpSpPr/>
          <p:nvPr/>
        </p:nvGrpSpPr>
        <p:grpSpPr>
          <a:xfrm>
            <a:off x="7624287" y="3853594"/>
            <a:ext cx="317500" cy="157483"/>
            <a:chOff x="6769100" y="1390650"/>
            <a:chExt cx="317500" cy="157483"/>
          </a:xfrm>
        </p:grpSpPr>
        <p:sp>
          <p:nvSpPr>
            <p:cNvPr id="97" name="正方形/長方形 9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9" name="直線コネクタ 9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0" name="図形グループ 99"/>
          <p:cNvGrpSpPr/>
          <p:nvPr/>
        </p:nvGrpSpPr>
        <p:grpSpPr>
          <a:xfrm>
            <a:off x="7624287" y="4035187"/>
            <a:ext cx="317500" cy="157483"/>
            <a:chOff x="6769100" y="1390650"/>
            <a:chExt cx="317500" cy="157483"/>
          </a:xfrm>
        </p:grpSpPr>
        <p:sp>
          <p:nvSpPr>
            <p:cNvPr id="101" name="正方形/長方形 10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3" name="直線コネクタ 10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3" name="テキスト ボックス 112"/>
          <p:cNvSpPr txBox="1"/>
          <p:nvPr/>
        </p:nvSpPr>
        <p:spPr>
          <a:xfrm>
            <a:off x="5474240" y="3065431"/>
            <a:ext cx="2339102" cy="738664"/>
          </a:xfrm>
          <a:prstGeom prst="rect">
            <a:avLst/>
          </a:prstGeom>
          <a:noFill/>
        </p:spPr>
        <p:txBody>
          <a:bodyPr wrap="none" rtlCol="0">
            <a:spAutoFit/>
          </a:bodyPr>
          <a:lstStyle/>
          <a:p>
            <a:r>
              <a:rPr kumimoji="1" lang="ja-JP" altLang="en-US" sz="1400" dirty="0">
                <a:solidFill>
                  <a:schemeClr val="bg1"/>
                </a:solidFill>
                <a:latin typeface="Meiryo" charset="-128"/>
                <a:ea typeface="Meiryo" charset="-128"/>
                <a:cs typeface="Meiryo" charset="-128"/>
              </a:rPr>
              <a:t>答えを出すためのルールを</a:t>
            </a:r>
            <a:endParaRPr kumimoji="1" lang="en-US" altLang="ja-JP" sz="1400" dirty="0">
              <a:solidFill>
                <a:schemeClr val="bg1"/>
              </a:solidFill>
              <a:latin typeface="Meiryo" charset="-128"/>
              <a:ea typeface="Meiryo" charset="-128"/>
              <a:cs typeface="Meiryo" charset="-128"/>
            </a:endParaRPr>
          </a:p>
          <a:p>
            <a:r>
              <a:rPr kumimoji="1" lang="ja-JP" altLang="en-US" sz="1400" dirty="0">
                <a:solidFill>
                  <a:schemeClr val="bg1"/>
                </a:solidFill>
                <a:latin typeface="Meiryo" charset="-128"/>
                <a:ea typeface="Meiryo" charset="-128"/>
                <a:cs typeface="Meiryo" charset="-128"/>
              </a:rPr>
              <a:t>データを解析して</a:t>
            </a:r>
            <a:endParaRPr kumimoji="1" lang="en-US" altLang="ja-JP" sz="1400" dirty="0">
              <a:solidFill>
                <a:schemeClr val="bg1"/>
              </a:solidFill>
              <a:latin typeface="Meiryo" charset="-128"/>
              <a:ea typeface="Meiryo" charset="-128"/>
              <a:cs typeface="Meiryo" charset="-128"/>
            </a:endParaRPr>
          </a:p>
          <a:p>
            <a:r>
              <a:rPr kumimoji="1" lang="ja-JP" altLang="en-US" sz="1400" dirty="0">
                <a:solidFill>
                  <a:schemeClr val="bg1"/>
                </a:solidFill>
                <a:latin typeface="Meiryo" charset="-128"/>
                <a:ea typeface="Meiryo" charset="-128"/>
                <a:cs typeface="Meiryo" charset="-128"/>
              </a:rPr>
              <a:t>見つけ出す</a:t>
            </a:r>
          </a:p>
        </p:txBody>
      </p:sp>
      <p:grpSp>
        <p:nvGrpSpPr>
          <p:cNvPr id="114" name="図形グループ 113"/>
          <p:cNvGrpSpPr/>
          <p:nvPr/>
        </p:nvGrpSpPr>
        <p:grpSpPr>
          <a:xfrm>
            <a:off x="6872953" y="3657591"/>
            <a:ext cx="317500" cy="157483"/>
            <a:chOff x="6769100" y="1390650"/>
            <a:chExt cx="317500" cy="157483"/>
          </a:xfrm>
        </p:grpSpPr>
        <p:sp>
          <p:nvSpPr>
            <p:cNvPr id="115" name="正方形/長方形 1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円/楕円 1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7" name="直線コネクタ 11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8" name="図形グループ 117"/>
          <p:cNvGrpSpPr/>
          <p:nvPr/>
        </p:nvGrpSpPr>
        <p:grpSpPr>
          <a:xfrm>
            <a:off x="6872953" y="3851053"/>
            <a:ext cx="317500" cy="157483"/>
            <a:chOff x="6769100" y="1390650"/>
            <a:chExt cx="317500" cy="157483"/>
          </a:xfrm>
        </p:grpSpPr>
        <p:sp>
          <p:nvSpPr>
            <p:cNvPr id="119" name="正方形/長方形 1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1" name="直線コネクタ 12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2" name="図形グループ 121"/>
          <p:cNvGrpSpPr/>
          <p:nvPr/>
        </p:nvGrpSpPr>
        <p:grpSpPr>
          <a:xfrm>
            <a:off x="6872953" y="4032646"/>
            <a:ext cx="317500" cy="157483"/>
            <a:chOff x="6769100" y="1390650"/>
            <a:chExt cx="317500" cy="157483"/>
          </a:xfrm>
        </p:grpSpPr>
        <p:sp>
          <p:nvSpPr>
            <p:cNvPr id="123" name="正方形/長方形 1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5" name="直線コネクタ 12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28" name="上矢印 127"/>
          <p:cNvSpPr/>
          <p:nvPr/>
        </p:nvSpPr>
        <p:spPr>
          <a:xfrm rot="10800000">
            <a:off x="6468859" y="2237768"/>
            <a:ext cx="473006" cy="37701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正方形/長方形 128"/>
          <p:cNvSpPr/>
          <p:nvPr/>
        </p:nvSpPr>
        <p:spPr>
          <a:xfrm>
            <a:off x="1050631" y="4724119"/>
            <a:ext cx="7042737" cy="96460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000" b="1" dirty="0">
                <a:solidFill>
                  <a:srgbClr val="FFFFFF"/>
                </a:solidFill>
                <a:latin typeface="Meiryo" charset="-128"/>
                <a:ea typeface="Meiryo" charset="-128"/>
                <a:cs typeface="Meiryo" charset="-128"/>
              </a:rPr>
              <a:t>推論</a:t>
            </a:r>
            <a:endParaRPr lang="en-US" altLang="ja-JP" sz="4000" b="1"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ルールを使って矛盾のない答えを導き出す</a:t>
            </a:r>
            <a:endParaRPr kumimoji="1" lang="ja-JP" altLang="en-US" sz="1600" dirty="0">
              <a:solidFill>
                <a:srgbClr val="FFFFFF"/>
              </a:solidFill>
              <a:latin typeface="Meiryo" charset="-128"/>
              <a:ea typeface="Meiryo" charset="-128"/>
              <a:cs typeface="Meiryo" charset="-128"/>
            </a:endParaRPr>
          </a:p>
        </p:txBody>
      </p:sp>
      <p:sp>
        <p:nvSpPr>
          <p:cNvPr id="132" name="上矢印 131"/>
          <p:cNvSpPr/>
          <p:nvPr/>
        </p:nvSpPr>
        <p:spPr>
          <a:xfrm rot="10800000">
            <a:off x="1793069" y="4441859"/>
            <a:ext cx="1168223" cy="37652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上矢印 132"/>
          <p:cNvSpPr/>
          <p:nvPr/>
        </p:nvSpPr>
        <p:spPr>
          <a:xfrm rot="10800000">
            <a:off x="6121249" y="4437112"/>
            <a:ext cx="1168223" cy="37652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p:cNvSpPr txBox="1"/>
          <p:nvPr/>
        </p:nvSpPr>
        <p:spPr>
          <a:xfrm>
            <a:off x="1272541" y="842725"/>
            <a:ext cx="2339102" cy="523220"/>
          </a:xfrm>
          <a:prstGeom prst="rect">
            <a:avLst/>
          </a:prstGeom>
          <a:noFill/>
        </p:spPr>
        <p:txBody>
          <a:bodyPr wrap="none" rtlCol="0">
            <a:spAutoFit/>
          </a:bodyPr>
          <a:lstStyle/>
          <a:p>
            <a:pPr algn="ctr"/>
            <a:r>
              <a:rPr kumimoji="1" lang="ja-JP" altLang="en-US" sz="2800" b="1" dirty="0">
                <a:solidFill>
                  <a:srgbClr val="0070C0"/>
                </a:solidFill>
                <a:latin typeface="Meiryo" charset="-128"/>
                <a:ea typeface="Meiryo" charset="-128"/>
                <a:cs typeface="Meiryo" charset="-128"/>
              </a:rPr>
              <a:t>ルールベース</a:t>
            </a:r>
          </a:p>
        </p:txBody>
      </p:sp>
      <p:sp>
        <p:nvSpPr>
          <p:cNvPr id="135" name="テキスト ボックス 134"/>
          <p:cNvSpPr txBox="1"/>
          <p:nvPr/>
        </p:nvSpPr>
        <p:spPr>
          <a:xfrm>
            <a:off x="6009760" y="842725"/>
            <a:ext cx="1620957" cy="523220"/>
          </a:xfrm>
          <a:prstGeom prst="rect">
            <a:avLst/>
          </a:prstGeom>
          <a:noFill/>
        </p:spPr>
        <p:txBody>
          <a:bodyPr wrap="none" rtlCol="0">
            <a:spAutoFit/>
          </a:bodyPr>
          <a:lstStyle/>
          <a:p>
            <a:pPr algn="ctr"/>
            <a:r>
              <a:rPr kumimoji="1" lang="ja-JP" altLang="en-US" sz="2800" b="1">
                <a:solidFill>
                  <a:srgbClr val="00B050"/>
                </a:solidFill>
                <a:latin typeface="Meiryo" charset="-128"/>
                <a:ea typeface="Meiryo" charset="-128"/>
                <a:cs typeface="Meiryo" charset="-128"/>
              </a:rPr>
              <a:t>機械学習</a:t>
            </a:r>
            <a:endParaRPr kumimoji="1" lang="ja-JP" altLang="en-US" sz="2800" b="1" dirty="0">
              <a:solidFill>
                <a:srgbClr val="00B050"/>
              </a:solidFill>
              <a:latin typeface="Meiryo" charset="-128"/>
              <a:ea typeface="Meiryo" charset="-128"/>
              <a:cs typeface="Meiryo" charset="-128"/>
            </a:endParaRPr>
          </a:p>
        </p:txBody>
      </p:sp>
      <p:sp>
        <p:nvSpPr>
          <p:cNvPr id="4" name="テキスト ボックス 3"/>
          <p:cNvSpPr txBox="1"/>
          <p:nvPr/>
        </p:nvSpPr>
        <p:spPr>
          <a:xfrm>
            <a:off x="514931" y="5896819"/>
            <a:ext cx="3724503" cy="461665"/>
          </a:xfrm>
          <a:prstGeom prst="rect">
            <a:avLst/>
          </a:prstGeom>
          <a:noFill/>
        </p:spPr>
        <p:txBody>
          <a:bodyPr wrap="square" rtlCol="0">
            <a:spAutoFit/>
          </a:bodyPr>
          <a:lstStyle/>
          <a:p>
            <a:r>
              <a:rPr kumimoji="1" lang="ja-JP" altLang="en-US" sz="1200" dirty="0">
                <a:solidFill>
                  <a:srgbClr val="0432FF"/>
                </a:solidFill>
                <a:latin typeface="Meiryo" charset="-128"/>
                <a:ea typeface="Meiryo" charset="-128"/>
                <a:cs typeface="Meiryo" charset="-128"/>
              </a:rPr>
              <a:t>人間は自分が知っている以上のことを知っている</a:t>
            </a:r>
            <a:r>
              <a:rPr lang="ja-JP" altLang="en-US" sz="1200" dirty="0">
                <a:solidFill>
                  <a:srgbClr val="0432FF"/>
                </a:solidFill>
                <a:latin typeface="Meiryo" charset="-128"/>
                <a:ea typeface="Meiryo" charset="-128"/>
                <a:cs typeface="Meiryo" charset="-128"/>
              </a:rPr>
              <a:t>。</a:t>
            </a:r>
            <a:endParaRPr lang="en-US" altLang="ja-JP" sz="1200" dirty="0">
              <a:solidFill>
                <a:srgbClr val="0432FF"/>
              </a:solidFill>
              <a:latin typeface="Meiryo" charset="-128"/>
              <a:ea typeface="Meiryo" charset="-128"/>
              <a:cs typeface="Meiryo" charset="-128"/>
            </a:endParaRPr>
          </a:p>
          <a:p>
            <a:r>
              <a:rPr lang="ja-JP" altLang="en-US" sz="1200" b="1" u="sng" dirty="0">
                <a:solidFill>
                  <a:schemeClr val="accent6">
                    <a:lumMod val="75000"/>
                  </a:schemeClr>
                </a:solidFill>
                <a:latin typeface="Meiryo" charset="-128"/>
                <a:ea typeface="Meiryo" charset="-128"/>
                <a:cs typeface="Meiryo" charset="-128"/>
              </a:rPr>
              <a:t>意識していない経験や知識</a:t>
            </a:r>
            <a:r>
              <a:rPr lang="ja-JP" altLang="en-US" sz="1200" dirty="0">
                <a:solidFill>
                  <a:srgbClr val="0432FF"/>
                </a:solidFill>
                <a:latin typeface="Meiryo" charset="-128"/>
                <a:ea typeface="Meiryo" charset="-128"/>
                <a:cs typeface="Meiryo" charset="-128"/>
              </a:rPr>
              <a:t>が判断に影響を与える。</a:t>
            </a:r>
            <a:endParaRPr kumimoji="1" lang="en-US" altLang="ja-JP" sz="1200" dirty="0">
              <a:solidFill>
                <a:srgbClr val="0432FF"/>
              </a:solidFill>
              <a:latin typeface="Meiryo" charset="-128"/>
              <a:ea typeface="Meiryo" charset="-128"/>
              <a:cs typeface="Meiryo" charset="-128"/>
            </a:endParaRPr>
          </a:p>
        </p:txBody>
      </p:sp>
      <p:sp>
        <p:nvSpPr>
          <p:cNvPr id="63" name="テキスト ボックス 62"/>
          <p:cNvSpPr txBox="1"/>
          <p:nvPr/>
        </p:nvSpPr>
        <p:spPr>
          <a:xfrm>
            <a:off x="4957988" y="5898297"/>
            <a:ext cx="3724503" cy="461665"/>
          </a:xfrm>
          <a:prstGeom prst="rect">
            <a:avLst/>
          </a:prstGeom>
          <a:noFill/>
        </p:spPr>
        <p:txBody>
          <a:bodyPr wrap="square" rtlCol="0">
            <a:spAutoFit/>
          </a:bodyPr>
          <a:lstStyle/>
          <a:p>
            <a:r>
              <a:rPr kumimoji="1" lang="ja-JP" altLang="en-US" sz="1200" dirty="0">
                <a:solidFill>
                  <a:srgbClr val="0432FF"/>
                </a:solidFill>
                <a:latin typeface="Meiryo" charset="-128"/>
                <a:ea typeface="Meiryo" charset="-128"/>
                <a:cs typeface="Meiryo" charset="-128"/>
              </a:rPr>
              <a:t>人間が意識する／しないにかかわらず</a:t>
            </a:r>
            <a:r>
              <a:rPr kumimoji="1" lang="ja-JP" altLang="en-US" sz="1200" b="1" u="sng" dirty="0">
                <a:solidFill>
                  <a:schemeClr val="accent6">
                    <a:lumMod val="75000"/>
                  </a:schemeClr>
                </a:solidFill>
                <a:latin typeface="Meiryo" charset="-128"/>
                <a:ea typeface="Meiryo" charset="-128"/>
                <a:cs typeface="Meiryo" charset="-128"/>
              </a:rPr>
              <a:t>データを分析</a:t>
            </a:r>
            <a:endParaRPr kumimoji="1" lang="en-US" altLang="ja-JP" sz="1200" b="1" u="sng" dirty="0">
              <a:solidFill>
                <a:schemeClr val="accent6">
                  <a:lumMod val="75000"/>
                </a:schemeClr>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することで、そこに内在する</a:t>
            </a:r>
            <a:r>
              <a:rPr kumimoji="1" lang="ja-JP" altLang="en-US" sz="1200" b="1" u="sng" dirty="0">
                <a:solidFill>
                  <a:schemeClr val="accent6">
                    <a:lumMod val="75000"/>
                  </a:schemeClr>
                </a:solidFill>
                <a:latin typeface="Meiryo" charset="-128"/>
                <a:ea typeface="Meiryo" charset="-128"/>
                <a:cs typeface="Meiryo" charset="-128"/>
              </a:rPr>
              <a:t>規則性を見つけ出す</a:t>
            </a:r>
            <a:r>
              <a:rPr lang="ja-JP" altLang="en-US" sz="1200" dirty="0">
                <a:solidFill>
                  <a:srgbClr val="0432FF"/>
                </a:solidFill>
                <a:latin typeface="Meiryo" charset="-128"/>
                <a:ea typeface="Meiryo" charset="-128"/>
                <a:cs typeface="Meiryo" charset="-128"/>
              </a:rPr>
              <a:t>。</a:t>
            </a:r>
            <a:endParaRPr kumimoji="1" lang="en-US" altLang="ja-JP" sz="1200" dirty="0">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237869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「記号処理」から「パターン認識」へ</a:t>
            </a:r>
          </a:p>
        </p:txBody>
      </p:sp>
      <p:sp>
        <p:nvSpPr>
          <p:cNvPr id="4" name="正方形/長方形 3"/>
          <p:cNvSpPr/>
          <p:nvPr/>
        </p:nvSpPr>
        <p:spPr>
          <a:xfrm>
            <a:off x="1475656" y="1299206"/>
            <a:ext cx="3508406" cy="108012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コンピューターの登場</a:t>
            </a:r>
            <a:endParaRPr lang="en-US" altLang="ja-JP" sz="2000" dirty="0">
              <a:solidFill>
                <a:srgbClr val="FFFFFF"/>
              </a:solidFill>
              <a:latin typeface="Meiryo" charset="-128"/>
              <a:ea typeface="Meiryo" charset="-128"/>
              <a:cs typeface="Meiryo" charset="-128"/>
            </a:endParaRPr>
          </a:p>
          <a:p>
            <a:pPr algn="ctr"/>
            <a:r>
              <a:rPr lang="ja-JP" altLang="en-US" sz="2000" dirty="0">
                <a:solidFill>
                  <a:srgbClr val="FFFFFF"/>
                </a:solidFill>
                <a:latin typeface="Meiryo" charset="-128"/>
                <a:ea typeface="Meiryo" charset="-128"/>
                <a:cs typeface="Meiryo" charset="-128"/>
              </a:rPr>
              <a:t>数値計算だけではなく</a:t>
            </a:r>
            <a:endParaRPr lang="en-US" altLang="ja-JP" sz="2000" dirty="0">
              <a:solidFill>
                <a:srgbClr val="FFFFFF"/>
              </a:solidFill>
              <a:latin typeface="Meiryo" charset="-128"/>
              <a:ea typeface="Meiryo" charset="-128"/>
              <a:cs typeface="Meiryo" charset="-128"/>
            </a:endParaRPr>
          </a:p>
          <a:p>
            <a:pPr algn="ctr"/>
            <a:r>
              <a:rPr lang="ja-JP" altLang="en-US" sz="2000" dirty="0">
                <a:solidFill>
                  <a:srgbClr val="FFFFFF"/>
                </a:solidFill>
                <a:latin typeface="Meiryo" charset="-128"/>
                <a:ea typeface="Meiryo" charset="-128"/>
                <a:cs typeface="Meiryo" charset="-128"/>
              </a:rPr>
              <a:t>記号処理への適用拡大</a:t>
            </a:r>
            <a:endParaRPr kumimoji="1" lang="ja-JP" altLang="en-US" sz="2000" dirty="0">
              <a:solidFill>
                <a:srgbClr val="FFFFFF"/>
              </a:solidFill>
              <a:latin typeface="Meiryo" charset="-128"/>
              <a:ea typeface="Meiryo" charset="-128"/>
              <a:cs typeface="Meiryo" charset="-128"/>
            </a:endParaRPr>
          </a:p>
        </p:txBody>
      </p:sp>
      <p:sp>
        <p:nvSpPr>
          <p:cNvPr id="5" name="正方形/長方形 4"/>
          <p:cNvSpPr/>
          <p:nvPr/>
        </p:nvSpPr>
        <p:spPr>
          <a:xfrm>
            <a:off x="1475656" y="2492150"/>
            <a:ext cx="3508406" cy="108012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論理的思考の機械化</a:t>
            </a:r>
            <a:endParaRPr kumimoji="1" lang="en-US" altLang="ja-JP" sz="2400" b="1" dirty="0">
              <a:solidFill>
                <a:srgbClr val="FFFFFF"/>
              </a:solidFill>
              <a:latin typeface="Meiryo" charset="-128"/>
              <a:ea typeface="Meiryo" charset="-128"/>
              <a:cs typeface="Meiryo" charset="-128"/>
            </a:endParaRPr>
          </a:p>
          <a:p>
            <a:pPr algn="ctr"/>
            <a:r>
              <a:rPr kumimoji="1" lang="ja-JP" altLang="en-US" sz="2400" dirty="0">
                <a:solidFill>
                  <a:srgbClr val="FFFFFF"/>
                </a:solidFill>
                <a:latin typeface="Meiryo" charset="-128"/>
                <a:ea typeface="Meiryo" charset="-128"/>
                <a:cs typeface="Meiryo" charset="-128"/>
              </a:rPr>
              <a:t>論理計算・記号処理</a:t>
            </a:r>
          </a:p>
        </p:txBody>
      </p:sp>
      <p:sp>
        <p:nvSpPr>
          <p:cNvPr id="6" name="ホームベース 5"/>
          <p:cNvSpPr/>
          <p:nvPr/>
        </p:nvSpPr>
        <p:spPr>
          <a:xfrm>
            <a:off x="323528" y="1299206"/>
            <a:ext cx="1080120" cy="1080120"/>
          </a:xfrm>
          <a:prstGeom prst="homePlate">
            <a:avLst>
              <a:gd name="adj" fmla="val 24053"/>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ホームベース 6"/>
          <p:cNvSpPr/>
          <p:nvPr/>
        </p:nvSpPr>
        <p:spPr>
          <a:xfrm>
            <a:off x="323528" y="2492150"/>
            <a:ext cx="1080120" cy="1080120"/>
          </a:xfrm>
          <a:prstGeom prst="homePlate">
            <a:avLst>
              <a:gd name="adj" fmla="val 24053"/>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1475656" y="5013176"/>
            <a:ext cx="3508406" cy="108012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ルールベース</a:t>
            </a:r>
            <a:endParaRPr kumimoji="1" lang="en-US" altLang="ja-JP" sz="2000" b="1" dirty="0">
              <a:solidFill>
                <a:srgbClr val="FFFFFF"/>
              </a:solidFill>
              <a:latin typeface="Meiryo" charset="-128"/>
              <a:ea typeface="Meiryo" charset="-128"/>
              <a:cs typeface="Meiryo" charset="-128"/>
            </a:endParaRPr>
          </a:p>
          <a:p>
            <a:pPr algn="ctr"/>
            <a:endParaRPr lang="en-US" altLang="ja-JP" sz="5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人間が知識を記述する</a:t>
            </a:r>
            <a:endParaRPr kumimoji="1" lang="ja-JP" altLang="en-US" sz="1400" dirty="0">
              <a:solidFill>
                <a:srgbClr val="FFFFFF"/>
              </a:solidFill>
              <a:latin typeface="Meiryo" charset="-128"/>
              <a:ea typeface="Meiryo" charset="-128"/>
              <a:cs typeface="Meiryo" charset="-128"/>
            </a:endParaRPr>
          </a:p>
        </p:txBody>
      </p:sp>
      <p:sp>
        <p:nvSpPr>
          <p:cNvPr id="9" name="ホームベース 8"/>
          <p:cNvSpPr/>
          <p:nvPr/>
        </p:nvSpPr>
        <p:spPr>
          <a:xfrm>
            <a:off x="323528" y="5013176"/>
            <a:ext cx="1080120" cy="1080120"/>
          </a:xfrm>
          <a:prstGeom prst="homePlate">
            <a:avLst>
              <a:gd name="adj" fmla="val 24053"/>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5248076" y="1299206"/>
            <a:ext cx="3572073" cy="108012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コンピューター性能の向上</a:t>
            </a:r>
            <a:endParaRPr kumimoji="1" lang="en-US" altLang="ja-JP" sz="2000" dirty="0">
              <a:solidFill>
                <a:srgbClr val="FFFFFF"/>
              </a:solidFill>
              <a:latin typeface="Meiryo" charset="-128"/>
              <a:ea typeface="Meiryo" charset="-128"/>
              <a:cs typeface="Meiryo" charset="-128"/>
            </a:endParaRPr>
          </a:p>
          <a:p>
            <a:pPr algn="ctr"/>
            <a:r>
              <a:rPr lang="ja-JP" altLang="en-US" sz="2000" dirty="0">
                <a:solidFill>
                  <a:srgbClr val="FFFFFF"/>
                </a:solidFill>
                <a:latin typeface="Meiryo" charset="-128"/>
                <a:ea typeface="Meiryo" charset="-128"/>
                <a:cs typeface="Meiryo" charset="-128"/>
              </a:rPr>
              <a:t>大規模並列処理技術の向上</a:t>
            </a:r>
            <a:endParaRPr lang="en-US" altLang="ja-JP" sz="2000" dirty="0">
              <a:solidFill>
                <a:srgbClr val="FFFFFF"/>
              </a:solidFill>
              <a:latin typeface="Meiryo" charset="-128"/>
              <a:ea typeface="Meiryo" charset="-128"/>
              <a:cs typeface="Meiryo" charset="-128"/>
            </a:endParaRPr>
          </a:p>
          <a:p>
            <a:pPr algn="ctr"/>
            <a:r>
              <a:rPr lang="ja-JP" altLang="en-US" sz="2000" dirty="0">
                <a:solidFill>
                  <a:srgbClr val="FFFFFF"/>
                </a:solidFill>
                <a:latin typeface="Meiryo" charset="-128"/>
                <a:ea typeface="Meiryo" charset="-128"/>
                <a:cs typeface="Meiryo" charset="-128"/>
              </a:rPr>
              <a:t>利用可能データの拡大</a:t>
            </a:r>
            <a:endParaRPr kumimoji="1" lang="ja-JP" altLang="en-US" sz="2000" dirty="0">
              <a:solidFill>
                <a:srgbClr val="FFFFFF"/>
              </a:solidFill>
              <a:latin typeface="Meiryo" charset="-128"/>
              <a:ea typeface="Meiryo" charset="-128"/>
              <a:cs typeface="Meiryo" charset="-128"/>
            </a:endParaRPr>
          </a:p>
        </p:txBody>
      </p:sp>
      <p:sp>
        <p:nvSpPr>
          <p:cNvPr id="11" name="正方形/長方形 10"/>
          <p:cNvSpPr/>
          <p:nvPr/>
        </p:nvSpPr>
        <p:spPr>
          <a:xfrm>
            <a:off x="5248076" y="2492150"/>
            <a:ext cx="3572073" cy="108012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感覚的思考の機械化</a:t>
            </a:r>
            <a:endParaRPr kumimoji="1" lang="en-US" altLang="ja-JP" sz="2400" b="1" dirty="0">
              <a:solidFill>
                <a:srgbClr val="FFFFFF"/>
              </a:solidFill>
              <a:latin typeface="Meiryo" charset="-128"/>
              <a:ea typeface="Meiryo" charset="-128"/>
              <a:cs typeface="Meiryo" charset="-128"/>
            </a:endParaRPr>
          </a:p>
          <a:p>
            <a:pPr algn="ctr"/>
            <a:r>
              <a:rPr lang="ja-JP" altLang="en-US" sz="2400" dirty="0">
                <a:solidFill>
                  <a:srgbClr val="FFFFFF"/>
                </a:solidFill>
                <a:latin typeface="Meiryo" charset="-128"/>
                <a:ea typeface="Meiryo" charset="-128"/>
                <a:cs typeface="Meiryo" charset="-128"/>
              </a:rPr>
              <a:t>パターン認識</a:t>
            </a:r>
            <a:endParaRPr kumimoji="1" lang="ja-JP" altLang="en-US" sz="2400" dirty="0">
              <a:solidFill>
                <a:srgbClr val="FFFFFF"/>
              </a:solidFill>
              <a:latin typeface="Meiryo" charset="-128"/>
              <a:ea typeface="Meiryo" charset="-128"/>
              <a:cs typeface="Meiryo" charset="-128"/>
            </a:endParaRPr>
          </a:p>
        </p:txBody>
      </p:sp>
      <p:sp>
        <p:nvSpPr>
          <p:cNvPr id="12" name="正方形/長方形 11"/>
          <p:cNvSpPr/>
          <p:nvPr/>
        </p:nvSpPr>
        <p:spPr>
          <a:xfrm>
            <a:off x="5248076" y="5013176"/>
            <a:ext cx="3572073" cy="108012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確率・統計的</a:t>
            </a:r>
            <a:r>
              <a:rPr lang="ja-JP" altLang="en-US" sz="1400" dirty="0">
                <a:solidFill>
                  <a:srgbClr val="FFFFFF"/>
                </a:solidFill>
                <a:latin typeface="Meiryo" charset="-128"/>
                <a:ea typeface="Meiryo" charset="-128"/>
                <a:cs typeface="Meiryo" charset="-128"/>
              </a:rPr>
              <a:t>アプローチから</a:t>
            </a:r>
            <a:endParaRPr lang="en-US" altLang="ja-JP" sz="1400" dirty="0">
              <a:solidFill>
                <a:srgbClr val="FFFFFF"/>
              </a:solidFill>
              <a:latin typeface="Meiryo" charset="-128"/>
              <a:ea typeface="Meiryo" charset="-128"/>
              <a:cs typeface="Meiryo" charset="-128"/>
            </a:endParaRPr>
          </a:p>
          <a:p>
            <a:pPr algn="ctr"/>
            <a:r>
              <a:rPr kumimoji="1" lang="ja-JP" altLang="en-US" sz="2000" b="1" dirty="0">
                <a:solidFill>
                  <a:srgbClr val="FFFFFF"/>
                </a:solidFill>
                <a:latin typeface="Meiryo" charset="-128"/>
                <a:ea typeface="Meiryo" charset="-128"/>
                <a:cs typeface="Meiryo" charset="-128"/>
              </a:rPr>
              <a:t>脳科学的アプローチ</a:t>
            </a:r>
            <a:endParaRPr kumimoji="1" lang="en-US" altLang="ja-JP" sz="2000" b="1" dirty="0">
              <a:solidFill>
                <a:srgbClr val="FFFFFF"/>
              </a:solidFill>
              <a:latin typeface="Meiryo" charset="-128"/>
              <a:ea typeface="Meiryo" charset="-128"/>
              <a:cs typeface="Meiryo" charset="-128"/>
            </a:endParaRPr>
          </a:p>
          <a:p>
            <a:pPr algn="ctr"/>
            <a:endParaRPr lang="en-US" altLang="ja-JP" sz="5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データから知識を見つけ出す</a:t>
            </a:r>
            <a:endParaRPr kumimoji="1" lang="ja-JP" altLang="en-US" sz="1400" dirty="0">
              <a:solidFill>
                <a:srgbClr val="FFFFFF"/>
              </a:solidFill>
              <a:latin typeface="Meiryo" charset="-128"/>
              <a:ea typeface="Meiryo" charset="-128"/>
              <a:cs typeface="Meiryo" charset="-128"/>
            </a:endParaRPr>
          </a:p>
        </p:txBody>
      </p:sp>
      <p:sp>
        <p:nvSpPr>
          <p:cNvPr id="13" name="テキスト ボックス 12"/>
          <p:cNvSpPr txBox="1"/>
          <p:nvPr/>
        </p:nvSpPr>
        <p:spPr>
          <a:xfrm>
            <a:off x="1403648" y="836712"/>
            <a:ext cx="1492716" cy="400110"/>
          </a:xfrm>
          <a:prstGeom prst="rect">
            <a:avLst/>
          </a:prstGeom>
          <a:noFill/>
        </p:spPr>
        <p:txBody>
          <a:bodyPr wrap="none" rtlCol="0">
            <a:spAutoFit/>
          </a:bodyPr>
          <a:lstStyle/>
          <a:p>
            <a:pPr algn="r"/>
            <a:r>
              <a:rPr kumimoji="1" lang="en-US" altLang="ja-JP" sz="2000" dirty="0">
                <a:solidFill>
                  <a:schemeClr val="tx1">
                    <a:lumMod val="65000"/>
                    <a:lumOff val="35000"/>
                  </a:schemeClr>
                </a:solidFill>
                <a:latin typeface="Hiragino Kaku Gothic Std W8" charset="-128"/>
                <a:ea typeface="Hiragino Kaku Gothic Std W8" charset="-128"/>
                <a:cs typeface="Hiragino Kaku Gothic Std W8" charset="-128"/>
              </a:rPr>
              <a:t>〜2000</a:t>
            </a:r>
            <a:r>
              <a:rPr kumimoji="1" lang="ja-JP" altLang="en-US" sz="2000" dirty="0">
                <a:solidFill>
                  <a:schemeClr val="tx1">
                    <a:lumMod val="65000"/>
                    <a:lumOff val="35000"/>
                  </a:schemeClr>
                </a:solidFill>
                <a:latin typeface="Hiragino Kaku Gothic Std W8" charset="-128"/>
                <a:ea typeface="Hiragino Kaku Gothic Std W8" charset="-128"/>
                <a:cs typeface="Hiragino Kaku Gothic Std W8" charset="-128"/>
              </a:rPr>
              <a:t>年</a:t>
            </a:r>
          </a:p>
        </p:txBody>
      </p:sp>
      <p:sp>
        <p:nvSpPr>
          <p:cNvPr id="14" name="テキスト ボックス 13"/>
          <p:cNvSpPr txBox="1"/>
          <p:nvPr/>
        </p:nvSpPr>
        <p:spPr>
          <a:xfrm>
            <a:off x="5146308" y="836712"/>
            <a:ext cx="1492716" cy="400110"/>
          </a:xfrm>
          <a:prstGeom prst="rect">
            <a:avLst/>
          </a:prstGeom>
          <a:noFill/>
        </p:spPr>
        <p:txBody>
          <a:bodyPr wrap="none" rtlCol="0">
            <a:spAutoFit/>
          </a:bodyPr>
          <a:lstStyle/>
          <a:p>
            <a:r>
              <a:rPr kumimoji="1" lang="en-US" altLang="ja-JP" sz="2000" dirty="0">
                <a:solidFill>
                  <a:schemeClr val="tx1">
                    <a:lumMod val="65000"/>
                    <a:lumOff val="35000"/>
                  </a:schemeClr>
                </a:solidFill>
                <a:latin typeface="Hiragino Kaku Gothic Std W8" charset="-128"/>
                <a:ea typeface="Hiragino Kaku Gothic Std W8" charset="-128"/>
                <a:cs typeface="Hiragino Kaku Gothic Std W8" charset="-128"/>
              </a:rPr>
              <a:t>2000</a:t>
            </a:r>
            <a:r>
              <a:rPr kumimoji="1" lang="ja-JP" altLang="en-US" sz="2000" dirty="0">
                <a:solidFill>
                  <a:schemeClr val="tx1">
                    <a:lumMod val="65000"/>
                    <a:lumOff val="35000"/>
                  </a:schemeClr>
                </a:solidFill>
                <a:latin typeface="Hiragino Kaku Gothic Std W8" charset="-128"/>
                <a:ea typeface="Hiragino Kaku Gothic Std W8" charset="-128"/>
                <a:cs typeface="Hiragino Kaku Gothic Std W8" charset="-128"/>
              </a:rPr>
              <a:t>年</a:t>
            </a:r>
            <a:r>
              <a:rPr kumimoji="1" lang="en-US" altLang="ja-JP" sz="2000" dirty="0">
                <a:solidFill>
                  <a:schemeClr val="tx1">
                    <a:lumMod val="65000"/>
                    <a:lumOff val="35000"/>
                  </a:schemeClr>
                </a:solidFill>
                <a:latin typeface="Hiragino Kaku Gothic Std W8" charset="-128"/>
                <a:ea typeface="Hiragino Kaku Gothic Std W8" charset="-128"/>
                <a:cs typeface="Hiragino Kaku Gothic Std W8" charset="-128"/>
              </a:rPr>
              <a:t>〜</a:t>
            </a:r>
            <a:endParaRPr kumimoji="1" lang="ja-JP" altLang="en-US" sz="2000" dirty="0">
              <a:solidFill>
                <a:schemeClr val="tx1">
                  <a:lumMod val="65000"/>
                  <a:lumOff val="35000"/>
                </a:schemeClr>
              </a:solidFill>
              <a:latin typeface="Hiragino Kaku Gothic Std W8" charset="-128"/>
              <a:ea typeface="Hiragino Kaku Gothic Std W8" charset="-128"/>
              <a:cs typeface="Hiragino Kaku Gothic Std W8" charset="-128"/>
            </a:endParaRPr>
          </a:p>
        </p:txBody>
      </p:sp>
      <p:sp>
        <p:nvSpPr>
          <p:cNvPr id="15" name="テキスト ボックス 14"/>
          <p:cNvSpPr txBox="1"/>
          <p:nvPr/>
        </p:nvSpPr>
        <p:spPr>
          <a:xfrm>
            <a:off x="460091" y="1371214"/>
            <a:ext cx="615553" cy="945728"/>
          </a:xfrm>
          <a:prstGeom prst="rect">
            <a:avLst/>
          </a:prstGeom>
          <a:noFill/>
        </p:spPr>
        <p:txBody>
          <a:bodyPr vert="eaVert" wrap="square" rtlCol="0">
            <a:spAutoFit/>
          </a:bodyPr>
          <a:lstStyle/>
          <a:p>
            <a:r>
              <a:rPr kumimoji="1" lang="ja-JP" altLang="en-US" sz="2800" b="1" dirty="0">
                <a:solidFill>
                  <a:schemeClr val="bg1"/>
                </a:solidFill>
                <a:latin typeface="Meiryo" charset="-128"/>
                <a:ea typeface="Meiryo" charset="-128"/>
                <a:cs typeface="Meiryo" charset="-128"/>
              </a:rPr>
              <a:t>背景</a:t>
            </a:r>
          </a:p>
        </p:txBody>
      </p:sp>
      <p:sp>
        <p:nvSpPr>
          <p:cNvPr id="16" name="テキスト ボックス 15"/>
          <p:cNvSpPr txBox="1"/>
          <p:nvPr/>
        </p:nvSpPr>
        <p:spPr>
          <a:xfrm>
            <a:off x="457200" y="2559346"/>
            <a:ext cx="615553" cy="945728"/>
          </a:xfrm>
          <a:prstGeom prst="rect">
            <a:avLst/>
          </a:prstGeom>
          <a:noFill/>
        </p:spPr>
        <p:txBody>
          <a:bodyPr vert="eaVert" wrap="square" rtlCol="0">
            <a:spAutoFit/>
          </a:bodyPr>
          <a:lstStyle/>
          <a:p>
            <a:r>
              <a:rPr kumimoji="1" lang="ja-JP" altLang="en-US" sz="2800" b="1">
                <a:solidFill>
                  <a:schemeClr val="bg1"/>
                </a:solidFill>
                <a:latin typeface="Meiryo" charset="-128"/>
                <a:ea typeface="Meiryo" charset="-128"/>
                <a:cs typeface="Meiryo" charset="-128"/>
              </a:rPr>
              <a:t>目的</a:t>
            </a:r>
            <a:endParaRPr kumimoji="1" lang="ja-JP" altLang="en-US" sz="2800" b="1" dirty="0">
              <a:solidFill>
                <a:schemeClr val="bg1"/>
              </a:solidFill>
              <a:latin typeface="Meiryo" charset="-128"/>
              <a:ea typeface="Meiryo" charset="-128"/>
              <a:cs typeface="Meiryo" charset="-128"/>
            </a:endParaRPr>
          </a:p>
        </p:txBody>
      </p:sp>
      <p:sp>
        <p:nvSpPr>
          <p:cNvPr id="17" name="テキスト ボックス 16"/>
          <p:cNvSpPr txBox="1"/>
          <p:nvPr/>
        </p:nvSpPr>
        <p:spPr>
          <a:xfrm>
            <a:off x="460091" y="5080372"/>
            <a:ext cx="615553" cy="945728"/>
          </a:xfrm>
          <a:prstGeom prst="rect">
            <a:avLst/>
          </a:prstGeom>
          <a:noFill/>
        </p:spPr>
        <p:txBody>
          <a:bodyPr vert="eaVert" wrap="square" rtlCol="0">
            <a:spAutoFit/>
          </a:bodyPr>
          <a:lstStyle/>
          <a:p>
            <a:r>
              <a:rPr kumimoji="1" lang="ja-JP" altLang="en-US" sz="2800" b="1" dirty="0">
                <a:solidFill>
                  <a:schemeClr val="bg1"/>
                </a:solidFill>
                <a:latin typeface="Meiryo" charset="-128"/>
                <a:ea typeface="Meiryo" charset="-128"/>
                <a:cs typeface="Meiryo" charset="-128"/>
              </a:rPr>
              <a:t>手法</a:t>
            </a:r>
          </a:p>
        </p:txBody>
      </p:sp>
      <p:sp>
        <p:nvSpPr>
          <p:cNvPr id="18" name="右矢印 17"/>
          <p:cNvSpPr/>
          <p:nvPr/>
        </p:nvSpPr>
        <p:spPr>
          <a:xfrm>
            <a:off x="4932040" y="1515230"/>
            <a:ext cx="400012" cy="648072"/>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932040" y="2761729"/>
            <a:ext cx="400012" cy="648072"/>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右矢印 19"/>
          <p:cNvSpPr/>
          <p:nvPr/>
        </p:nvSpPr>
        <p:spPr>
          <a:xfrm>
            <a:off x="4932040" y="5229200"/>
            <a:ext cx="400012" cy="648072"/>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7" name="図形グループ 26"/>
          <p:cNvGrpSpPr/>
          <p:nvPr/>
        </p:nvGrpSpPr>
        <p:grpSpPr>
          <a:xfrm>
            <a:off x="1475656" y="3685094"/>
            <a:ext cx="3508406" cy="1256074"/>
            <a:chOff x="663530" y="2299279"/>
            <a:chExt cx="2415395" cy="981974"/>
          </a:xfrm>
        </p:grpSpPr>
        <p:sp>
          <p:nvSpPr>
            <p:cNvPr id="28" name="正方形/長方形 27"/>
            <p:cNvSpPr/>
            <p:nvPr/>
          </p:nvSpPr>
          <p:spPr>
            <a:xfrm>
              <a:off x="663530" y="2299279"/>
              <a:ext cx="2415395"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9" name="図 28" descr="expert syste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94" y="2358398"/>
              <a:ext cx="2353465" cy="922855"/>
            </a:xfrm>
            <a:prstGeom prst="rect">
              <a:avLst/>
            </a:prstGeom>
          </p:spPr>
        </p:pic>
      </p:grpSp>
      <p:pic>
        <p:nvPicPr>
          <p:cNvPr id="25" name="図 24"/>
          <p:cNvPicPr>
            <a:picLocks noChangeAspect="1"/>
          </p:cNvPicPr>
          <p:nvPr/>
        </p:nvPicPr>
        <p:blipFill>
          <a:blip r:embed="rId4"/>
          <a:stretch>
            <a:fillRect/>
          </a:stretch>
        </p:blipFill>
        <p:spPr>
          <a:xfrm>
            <a:off x="5248076" y="3655233"/>
            <a:ext cx="1700188" cy="1278072"/>
          </a:xfrm>
          <a:prstGeom prst="rect">
            <a:avLst/>
          </a:prstGeom>
        </p:spPr>
      </p:pic>
      <p:pic>
        <p:nvPicPr>
          <p:cNvPr id="32" name="図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4729" y="3652141"/>
            <a:ext cx="1795925" cy="1281164"/>
          </a:xfrm>
          <a:prstGeom prst="rect">
            <a:avLst/>
          </a:prstGeom>
          <a:ln>
            <a:noFill/>
          </a:ln>
          <a:effectLst>
            <a:outerShdw blurRad="292100" dist="139700" dir="2700000" algn="tl" rotWithShape="0">
              <a:srgbClr val="333333">
                <a:alpha val="65000"/>
              </a:srgbClr>
            </a:outerShdw>
          </a:effectLst>
        </p:spPr>
      </p:pic>
      <p:sp>
        <p:nvSpPr>
          <p:cNvPr id="34" name="テキスト ボックス 33"/>
          <p:cNvSpPr txBox="1"/>
          <p:nvPr/>
        </p:nvSpPr>
        <p:spPr>
          <a:xfrm>
            <a:off x="1835696" y="4694947"/>
            <a:ext cx="2383986" cy="246221"/>
          </a:xfrm>
          <a:prstGeom prst="rect">
            <a:avLst/>
          </a:prstGeom>
          <a:noFill/>
        </p:spPr>
        <p:txBody>
          <a:bodyPr wrap="none" rtlCol="0">
            <a:spAutoFit/>
          </a:bodyPr>
          <a:lstStyle/>
          <a:p>
            <a:r>
              <a:rPr lang="en-US" altLang="ja-JP" sz="1000" b="1" dirty="0">
                <a:solidFill>
                  <a:schemeClr val="accent4">
                    <a:lumMod val="75000"/>
                  </a:schemeClr>
                </a:solidFill>
                <a:latin typeface="Meiryo" charset="-128"/>
                <a:ea typeface="Meiryo" charset="-128"/>
                <a:cs typeface="Meiryo" charset="-128"/>
              </a:rPr>
              <a:t>i</a:t>
            </a:r>
            <a:r>
              <a:rPr kumimoji="1" lang="en-US" altLang="ja-JP" sz="1000" b="1" dirty="0">
                <a:solidFill>
                  <a:schemeClr val="accent4">
                    <a:lumMod val="75000"/>
                  </a:schemeClr>
                </a:solidFill>
                <a:latin typeface="Meiryo" charset="-128"/>
                <a:ea typeface="Meiryo" charset="-128"/>
                <a:cs typeface="Meiryo" charset="-128"/>
              </a:rPr>
              <a:t>f (</a:t>
            </a:r>
            <a:r>
              <a:rPr kumimoji="1" lang="ja-JP" altLang="en-US" sz="1000" b="1" dirty="0">
                <a:solidFill>
                  <a:schemeClr val="accent4">
                    <a:lumMod val="75000"/>
                  </a:schemeClr>
                </a:solidFill>
                <a:latin typeface="Meiryo" charset="-128"/>
                <a:ea typeface="Meiryo" charset="-128"/>
                <a:cs typeface="Meiryo" charset="-128"/>
              </a:rPr>
              <a:t>条件</a:t>
            </a:r>
            <a:r>
              <a:rPr kumimoji="1" lang="en-US" altLang="ja-JP" sz="1000" b="1" dirty="0">
                <a:solidFill>
                  <a:schemeClr val="accent4">
                    <a:lumMod val="75000"/>
                  </a:schemeClr>
                </a:solidFill>
                <a:latin typeface="Meiryo" charset="-128"/>
                <a:ea typeface="Meiryo" charset="-128"/>
                <a:cs typeface="Meiryo" charset="-128"/>
              </a:rPr>
              <a:t>) then </a:t>
            </a:r>
            <a:r>
              <a:rPr lang="en-US" altLang="ja-JP" sz="1000" b="1" dirty="0">
                <a:solidFill>
                  <a:schemeClr val="accent4">
                    <a:lumMod val="75000"/>
                  </a:schemeClr>
                </a:solidFill>
                <a:latin typeface="Meiryo" charset="-128"/>
                <a:ea typeface="Meiryo" charset="-128"/>
                <a:cs typeface="Meiryo" charset="-128"/>
              </a:rPr>
              <a:t>(</a:t>
            </a:r>
            <a:r>
              <a:rPr lang="ja-JP" altLang="en-US" sz="1000" b="1" dirty="0">
                <a:solidFill>
                  <a:schemeClr val="accent4">
                    <a:lumMod val="75000"/>
                  </a:schemeClr>
                </a:solidFill>
                <a:latin typeface="Meiryo" charset="-128"/>
                <a:ea typeface="Meiryo" charset="-128"/>
                <a:cs typeface="Meiryo" charset="-128"/>
              </a:rPr>
              <a:t>処理</a:t>
            </a:r>
            <a:r>
              <a:rPr lang="en-US" altLang="ja-JP" sz="1000" b="1" dirty="0">
                <a:solidFill>
                  <a:schemeClr val="accent4">
                    <a:lumMod val="75000"/>
                  </a:schemeClr>
                </a:solidFill>
                <a:latin typeface="Meiryo" charset="-128"/>
                <a:ea typeface="Meiryo" charset="-128"/>
                <a:cs typeface="Meiryo" charset="-128"/>
              </a:rPr>
              <a:t>1)</a:t>
            </a:r>
            <a:r>
              <a:rPr kumimoji="1" lang="en-US" altLang="ja-JP" sz="1000" b="1" dirty="0">
                <a:solidFill>
                  <a:schemeClr val="accent4">
                    <a:lumMod val="75000"/>
                  </a:schemeClr>
                </a:solidFill>
                <a:latin typeface="Meiryo" charset="-128"/>
                <a:ea typeface="Meiryo" charset="-128"/>
                <a:cs typeface="Meiryo" charset="-128"/>
              </a:rPr>
              <a:t> else </a:t>
            </a:r>
            <a:r>
              <a:rPr lang="en-US" altLang="ja-JP" sz="1000" b="1" dirty="0">
                <a:solidFill>
                  <a:schemeClr val="accent4">
                    <a:lumMod val="75000"/>
                  </a:schemeClr>
                </a:solidFill>
                <a:latin typeface="Meiryo" charset="-128"/>
                <a:ea typeface="Meiryo" charset="-128"/>
                <a:cs typeface="Meiryo" charset="-128"/>
              </a:rPr>
              <a:t>(</a:t>
            </a:r>
            <a:r>
              <a:rPr lang="ja-JP" altLang="en-US" sz="1000" b="1" dirty="0">
                <a:solidFill>
                  <a:schemeClr val="accent4">
                    <a:lumMod val="75000"/>
                  </a:schemeClr>
                </a:solidFill>
                <a:latin typeface="Meiryo" charset="-128"/>
                <a:ea typeface="Meiryo" charset="-128"/>
                <a:cs typeface="Meiryo" charset="-128"/>
              </a:rPr>
              <a:t>処理</a:t>
            </a:r>
            <a:r>
              <a:rPr lang="en-US" altLang="ja-JP" sz="1000" b="1" dirty="0">
                <a:solidFill>
                  <a:schemeClr val="accent4">
                    <a:lumMod val="75000"/>
                  </a:schemeClr>
                </a:solidFill>
                <a:latin typeface="Meiryo" charset="-128"/>
                <a:ea typeface="Meiryo" charset="-128"/>
                <a:cs typeface="Meiryo" charset="-128"/>
              </a:rPr>
              <a:t>2)</a:t>
            </a:r>
          </a:p>
        </p:txBody>
      </p:sp>
      <p:sp>
        <p:nvSpPr>
          <p:cNvPr id="3" name="テキスト ボックス 2"/>
          <p:cNvSpPr txBox="1"/>
          <p:nvPr/>
        </p:nvSpPr>
        <p:spPr>
          <a:xfrm>
            <a:off x="1970538" y="6165304"/>
            <a:ext cx="2518638" cy="307777"/>
          </a:xfrm>
          <a:prstGeom prst="rect">
            <a:avLst/>
          </a:prstGeom>
          <a:noFill/>
        </p:spPr>
        <p:txBody>
          <a:bodyPr wrap="none" rtlCol="0">
            <a:spAutoFit/>
          </a:bodyPr>
          <a:lstStyle/>
          <a:p>
            <a:pPr algn="ctr"/>
            <a:r>
              <a:rPr kumimoji="1" lang="ja-JP" altLang="en-US" sz="1400">
                <a:solidFill>
                  <a:schemeClr val="accent6">
                    <a:lumMod val="50000"/>
                  </a:schemeClr>
                </a:solidFill>
                <a:latin typeface="Meiryo" charset="-128"/>
                <a:ea typeface="Meiryo" charset="-128"/>
                <a:cs typeface="Meiryo" charset="-128"/>
              </a:rPr>
              <a:t>人間の知的処理能力の範囲内</a:t>
            </a:r>
          </a:p>
        </p:txBody>
      </p:sp>
      <p:sp>
        <p:nvSpPr>
          <p:cNvPr id="30" name="テキスト ボックス 29"/>
          <p:cNvSpPr txBox="1"/>
          <p:nvPr/>
        </p:nvSpPr>
        <p:spPr>
          <a:xfrm>
            <a:off x="5236185" y="6173167"/>
            <a:ext cx="3595856" cy="307777"/>
          </a:xfrm>
          <a:prstGeom prst="rect">
            <a:avLst/>
          </a:prstGeom>
          <a:noFill/>
        </p:spPr>
        <p:txBody>
          <a:bodyPr wrap="none" rtlCol="0">
            <a:spAutoFit/>
          </a:bodyPr>
          <a:lstStyle/>
          <a:p>
            <a:pPr algn="ctr"/>
            <a:r>
              <a:rPr kumimoji="1" lang="ja-JP" altLang="en-US" sz="1400" dirty="0">
                <a:solidFill>
                  <a:schemeClr val="accent6">
                    <a:lumMod val="75000"/>
                  </a:schemeClr>
                </a:solidFill>
                <a:latin typeface="Meiryo" charset="-128"/>
                <a:ea typeface="Meiryo" charset="-128"/>
                <a:cs typeface="Meiryo" charset="-128"/>
              </a:rPr>
              <a:t>人間の知的処理能力の範囲を超える可能性</a:t>
            </a:r>
          </a:p>
        </p:txBody>
      </p:sp>
    </p:spTree>
    <p:extLst>
      <p:ext uri="{BB962C8B-B14F-4D97-AF65-F5344CB8AC3E}">
        <p14:creationId xmlns:p14="http://schemas.microsoft.com/office/powerpoint/2010/main" val="53893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4693118" y="836712"/>
            <a:ext cx="3703001" cy="50405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755575" y="836712"/>
            <a:ext cx="3703001" cy="50405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機械学習と推論（１）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sp>
        <p:nvSpPr>
          <p:cNvPr id="4" name="円柱 3"/>
          <p:cNvSpPr/>
          <p:nvPr/>
        </p:nvSpPr>
        <p:spPr>
          <a:xfrm>
            <a:off x="1187624" y="1464781"/>
            <a:ext cx="2016224" cy="1584176"/>
          </a:xfrm>
          <a:prstGeom prst="can">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dirty="0">
              <a:solidFill>
                <a:schemeClr val="tx1"/>
              </a:solidFill>
              <a:latin typeface="Meiryo" charset="-128"/>
              <a:ea typeface="Meiryo" charset="-128"/>
              <a:cs typeface="Meiryo" charset="-128"/>
            </a:endParaRPr>
          </a:p>
          <a:p>
            <a:pPr algn="ctr"/>
            <a:endParaRPr kumimoji="1" lang="en-US" altLang="ja-JP" sz="1400" dirty="0">
              <a:solidFill>
                <a:schemeClr val="tx1"/>
              </a:solidFill>
              <a:latin typeface="Meiryo" charset="-128"/>
              <a:ea typeface="Meiryo" charset="-128"/>
              <a:cs typeface="Meiryo" charset="-128"/>
            </a:endParaRPr>
          </a:p>
          <a:p>
            <a:pPr algn="ctr"/>
            <a:endParaRPr kumimoji="1" lang="ja-JP" altLang="en-US" sz="1400" dirty="0">
              <a:solidFill>
                <a:schemeClr val="tx1"/>
              </a:solidFill>
              <a:latin typeface="Meiryo" charset="-128"/>
              <a:ea typeface="Meiryo" charset="-128"/>
              <a:cs typeface="Meiryo" charset="-128"/>
            </a:endParaRPr>
          </a:p>
        </p:txBody>
      </p:sp>
      <p:sp>
        <p:nvSpPr>
          <p:cNvPr id="5" name="正方形/長方形 4"/>
          <p:cNvSpPr/>
          <p:nvPr/>
        </p:nvSpPr>
        <p:spPr>
          <a:xfrm>
            <a:off x="1187624" y="3913971"/>
            <a:ext cx="2016224" cy="1747277"/>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機械学習</a:t>
            </a:r>
            <a:endParaRPr kumimoji="1" lang="en-US" altLang="ja-JP" sz="2000" b="1"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猫や犬のそれぞれの特徴を</a:t>
            </a:r>
            <a:endParaRPr lang="en-US" altLang="ja-JP" sz="1200" dirty="0">
              <a:solidFill>
                <a:srgbClr val="FFFFFF"/>
              </a:solidFill>
              <a:latin typeface="Meiryo" charset="-128"/>
              <a:ea typeface="Meiryo" charset="-128"/>
              <a:cs typeface="Meiryo" charset="-128"/>
            </a:endParaRPr>
          </a:p>
          <a:p>
            <a:r>
              <a:rPr lang="ja-JP" altLang="en-US" sz="1200" dirty="0">
                <a:solidFill>
                  <a:srgbClr val="FFFFFF"/>
                </a:solidFill>
                <a:latin typeface="Meiryo" charset="-128"/>
                <a:ea typeface="Meiryo" charset="-128"/>
                <a:cs typeface="Meiryo" charset="-128"/>
              </a:rPr>
              <a:t>最もよく示す特徴データの組合せパターン（推論モデル）を作成する</a:t>
            </a:r>
            <a:endParaRPr lang="en-US" altLang="ja-JP" sz="1200" dirty="0">
              <a:solidFill>
                <a:srgbClr val="FFFFFF"/>
              </a:solidFill>
              <a:latin typeface="Meiryo" charset="-128"/>
              <a:ea typeface="Meiryo" charset="-128"/>
              <a:cs typeface="Meiryo" charset="-128"/>
            </a:endParaRPr>
          </a:p>
        </p:txBody>
      </p:sp>
      <p:sp>
        <p:nvSpPr>
          <p:cNvPr id="6" name="円柱 5"/>
          <p:cNvSpPr/>
          <p:nvPr/>
        </p:nvSpPr>
        <p:spPr>
          <a:xfrm>
            <a:off x="3863992" y="3995521"/>
            <a:ext cx="1254728" cy="1584176"/>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b="1" dirty="0">
              <a:solidFill>
                <a:srgbClr val="FFFFFF"/>
              </a:solidFill>
              <a:latin typeface="Meiryo" charset="-128"/>
              <a:ea typeface="Meiryo" charset="-128"/>
              <a:cs typeface="Meiryo" charset="-128"/>
            </a:endParaRPr>
          </a:p>
          <a:p>
            <a:pPr algn="ctr"/>
            <a:endParaRPr kumimoji="1" lang="en-US" altLang="ja-JP" sz="1200" b="1" dirty="0">
              <a:solidFill>
                <a:srgbClr val="FFFFFF"/>
              </a:solidFill>
              <a:latin typeface="Meiryo" charset="-128"/>
              <a:ea typeface="Meiryo" charset="-128"/>
              <a:cs typeface="Meiryo" charset="-128"/>
            </a:endParaRPr>
          </a:p>
          <a:p>
            <a:pPr algn="ctr"/>
            <a:endParaRPr kumimoji="1" lang="ja-JP" altLang="en-US" sz="1200" b="1" dirty="0">
              <a:solidFill>
                <a:srgbClr val="FFFFFF"/>
              </a:solidFill>
              <a:latin typeface="Meiryo" charset="-128"/>
              <a:ea typeface="Meiryo" charset="-128"/>
              <a:cs typeface="Meiryo" charset="-128"/>
            </a:endParaRPr>
          </a:p>
        </p:txBody>
      </p:sp>
      <p:sp>
        <p:nvSpPr>
          <p:cNvPr id="8" name="正方形/長方形 7"/>
          <p:cNvSpPr/>
          <p:nvPr/>
        </p:nvSpPr>
        <p:spPr>
          <a:xfrm>
            <a:off x="5376354" y="1614792"/>
            <a:ext cx="2007197" cy="105414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chemeClr val="tx1"/>
                </a:solidFill>
                <a:latin typeface="Meiryo" charset="-128"/>
                <a:ea typeface="Meiryo" charset="-128"/>
                <a:cs typeface="Meiryo" charset="-128"/>
              </a:rPr>
              <a:t>対象データ</a:t>
            </a:r>
            <a:endParaRPr kumimoji="1" lang="en-US" altLang="ja-JP" sz="1400" dirty="0">
              <a:solidFill>
                <a:schemeClr val="tx1"/>
              </a:solidFill>
              <a:latin typeface="Meiryo" charset="-128"/>
              <a:ea typeface="Meiryo" charset="-128"/>
              <a:cs typeface="Meiryo" charset="-128"/>
            </a:endParaRPr>
          </a:p>
          <a:p>
            <a:pPr algn="ctr"/>
            <a:endParaRPr kumimoji="1" lang="en-US" altLang="ja-JP" sz="1400" dirty="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endParaRPr kumimoji="1" lang="ja-JP" altLang="en-US" sz="1400" dirty="0">
              <a:solidFill>
                <a:srgbClr val="FFFFFF"/>
              </a:solidFill>
              <a:latin typeface="Meiryo" charset="-128"/>
              <a:ea typeface="Meiryo" charset="-128"/>
              <a:cs typeface="Meiryo" charset="-128"/>
            </a:endParaRPr>
          </a:p>
        </p:txBody>
      </p:sp>
      <p:sp>
        <p:nvSpPr>
          <p:cNvPr id="9" name="正方形/長方形 8"/>
          <p:cNvSpPr/>
          <p:nvPr/>
        </p:nvSpPr>
        <p:spPr>
          <a:xfrm>
            <a:off x="5376353" y="3068960"/>
            <a:ext cx="2007197" cy="845011"/>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推論</a:t>
            </a:r>
            <a:endParaRPr kumimoji="1" lang="en-US" altLang="ja-JP" sz="2000" b="1"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どちらの推論モデルと</a:t>
            </a:r>
            <a:endParaRPr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最も一致しているか</a:t>
            </a:r>
          </a:p>
        </p:txBody>
      </p:sp>
      <p:sp>
        <p:nvSpPr>
          <p:cNvPr id="11" name="正方形/長方形 10"/>
          <p:cNvSpPr/>
          <p:nvPr/>
        </p:nvSpPr>
        <p:spPr>
          <a:xfrm>
            <a:off x="5376353" y="4451697"/>
            <a:ext cx="2007197" cy="1209551"/>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dirty="0">
                <a:solidFill>
                  <a:srgbClr val="FFFFFF"/>
                </a:solidFill>
                <a:latin typeface="Meiryo" charset="-128"/>
                <a:ea typeface="Meiryo" charset="-128"/>
                <a:cs typeface="Meiryo" charset="-128"/>
              </a:rPr>
              <a:t>　</a:t>
            </a:r>
            <a:r>
              <a:rPr kumimoji="1" lang="ja-JP" altLang="en-US" sz="1400" dirty="0">
                <a:solidFill>
                  <a:srgbClr val="FFFFFF"/>
                </a:solidFill>
                <a:latin typeface="Meiryo" charset="-128"/>
                <a:ea typeface="Meiryo" charset="-128"/>
                <a:cs typeface="Meiryo" charset="-128"/>
              </a:rPr>
              <a:t>の推論モデルに</a:t>
            </a:r>
            <a:r>
              <a:rPr lang="ja-JP" altLang="en-US" sz="1400" dirty="0">
                <a:solidFill>
                  <a:srgbClr val="FFFFFF"/>
                </a:solidFill>
                <a:latin typeface="Meiryo" charset="-128"/>
                <a:ea typeface="Meiryo" charset="-128"/>
                <a:cs typeface="Meiryo" charset="-128"/>
              </a:rPr>
              <a:t>最も一致しているので</a:t>
            </a:r>
            <a:endParaRPr lang="en-US" altLang="ja-JP" sz="1400" dirty="0">
              <a:solidFill>
                <a:srgbClr val="FFFFFF"/>
              </a:solidFill>
              <a:latin typeface="Meiryo" charset="-128"/>
              <a:ea typeface="Meiryo" charset="-128"/>
              <a:cs typeface="Meiryo" charset="-128"/>
            </a:endParaRPr>
          </a:p>
          <a:p>
            <a:r>
              <a:rPr kumimoji="1" lang="ja-JP" altLang="en-US" sz="1400" dirty="0">
                <a:solidFill>
                  <a:srgbClr val="FFFFFF"/>
                </a:solidFill>
                <a:latin typeface="Meiryo" charset="-128"/>
                <a:ea typeface="Meiryo" charset="-128"/>
                <a:cs typeface="Meiryo" charset="-128"/>
              </a:rPr>
              <a:t>これは「猫である」と推論する</a:t>
            </a:r>
          </a:p>
        </p:txBody>
      </p:sp>
      <p:cxnSp>
        <p:nvCxnSpPr>
          <p:cNvPr id="14" name="カギ線コネクタ 13"/>
          <p:cNvCxnSpPr>
            <a:stCxn id="6" idx="1"/>
            <a:endCxn id="9" idx="1"/>
          </p:cNvCxnSpPr>
          <p:nvPr/>
        </p:nvCxnSpPr>
        <p:spPr>
          <a:xfrm rot="5400000" flipH="1" flipV="1">
            <a:off x="4681827" y="3300996"/>
            <a:ext cx="504055" cy="884997"/>
          </a:xfrm>
          <a:prstGeom prst="bentConnector2">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a:stCxn id="4" idx="3"/>
            <a:endCxn id="5" idx="0"/>
          </p:cNvCxnSpPr>
          <p:nvPr/>
        </p:nvCxnSpPr>
        <p:spPr>
          <a:xfrm>
            <a:off x="2195736" y="3048957"/>
            <a:ext cx="0" cy="865014"/>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a:stCxn id="5" idx="3"/>
            <a:endCxn id="6" idx="2"/>
          </p:cNvCxnSpPr>
          <p:nvPr/>
        </p:nvCxnSpPr>
        <p:spPr>
          <a:xfrm flipV="1">
            <a:off x="3203848" y="4787609"/>
            <a:ext cx="660144" cy="1"/>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a:stCxn id="8" idx="2"/>
            <a:endCxn id="9" idx="0"/>
          </p:cNvCxnSpPr>
          <p:nvPr/>
        </p:nvCxnSpPr>
        <p:spPr>
          <a:xfrm flipH="1">
            <a:off x="6379952" y="2668932"/>
            <a:ext cx="1" cy="400028"/>
          </a:xfrm>
          <a:prstGeom prst="straightConnector1">
            <a:avLst/>
          </a:prstGeom>
          <a:ln w="762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直線矢印コネクタ 22"/>
          <p:cNvCxnSpPr>
            <a:stCxn id="9" idx="2"/>
            <a:endCxn id="11" idx="0"/>
          </p:cNvCxnSpPr>
          <p:nvPr/>
        </p:nvCxnSpPr>
        <p:spPr>
          <a:xfrm>
            <a:off x="6379952" y="3913971"/>
            <a:ext cx="0" cy="537726"/>
          </a:xfrm>
          <a:prstGeom prst="straightConnector1">
            <a:avLst/>
          </a:prstGeom>
          <a:ln w="76200">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3379806" y="906906"/>
            <a:ext cx="902811" cy="707886"/>
          </a:xfrm>
          <a:prstGeom prst="rect">
            <a:avLst/>
          </a:prstGeom>
          <a:noFill/>
        </p:spPr>
        <p:txBody>
          <a:bodyPr wrap="none" rtlCol="0">
            <a:spAutoFit/>
          </a:bodyPr>
          <a:lstStyle/>
          <a:p>
            <a:pPr algn="ctr"/>
            <a:r>
              <a:rPr kumimoji="1" lang="ja-JP" altLang="en-US" sz="2800" b="1" dirty="0">
                <a:solidFill>
                  <a:srgbClr val="3366FF"/>
                </a:solidFill>
                <a:latin typeface="Meiryo" charset="-128"/>
                <a:ea typeface="Meiryo" charset="-128"/>
                <a:cs typeface="Meiryo" charset="-128"/>
              </a:rPr>
              <a:t>学習</a:t>
            </a:r>
            <a:endParaRPr lang="en-US" altLang="ja-JP" sz="2800" dirty="0">
              <a:solidFill>
                <a:srgbClr val="3366FF"/>
              </a:solidFill>
              <a:latin typeface="Meiryo" charset="-128"/>
              <a:ea typeface="Meiryo" charset="-128"/>
              <a:cs typeface="Meiryo" charset="-128"/>
            </a:endParaRPr>
          </a:p>
          <a:p>
            <a:pPr algn="ctr"/>
            <a:r>
              <a:rPr kumimoji="1" lang="en-US" altLang="ja-JP" sz="1200" dirty="0">
                <a:solidFill>
                  <a:srgbClr val="3366FF"/>
                </a:solidFill>
                <a:latin typeface="Meiryo" charset="-128"/>
                <a:ea typeface="Meiryo" charset="-128"/>
                <a:cs typeface="Meiryo" charset="-128"/>
              </a:rPr>
              <a:t>Learning</a:t>
            </a:r>
            <a:endParaRPr kumimoji="1" lang="ja-JP" altLang="en-US" sz="1200" dirty="0">
              <a:solidFill>
                <a:srgbClr val="3366FF"/>
              </a:solidFill>
              <a:latin typeface="Meiryo" charset="-128"/>
              <a:ea typeface="Meiryo" charset="-128"/>
              <a:cs typeface="Meiryo" charset="-128"/>
            </a:endParaRPr>
          </a:p>
        </p:txBody>
      </p:sp>
      <p:sp>
        <p:nvSpPr>
          <p:cNvPr id="37" name="テキスト ボックス 36"/>
          <p:cNvSpPr txBox="1"/>
          <p:nvPr/>
        </p:nvSpPr>
        <p:spPr>
          <a:xfrm>
            <a:off x="4831757" y="906906"/>
            <a:ext cx="902811" cy="707886"/>
          </a:xfrm>
          <a:prstGeom prst="rect">
            <a:avLst/>
          </a:prstGeom>
          <a:noFill/>
        </p:spPr>
        <p:txBody>
          <a:bodyPr wrap="none" rtlCol="0">
            <a:spAutoFit/>
          </a:bodyPr>
          <a:lstStyle/>
          <a:p>
            <a:pPr algn="ctr"/>
            <a:r>
              <a:rPr kumimoji="1" lang="ja-JP" altLang="en-US" sz="2800" b="1" dirty="0">
                <a:solidFill>
                  <a:srgbClr val="00B050"/>
                </a:solidFill>
                <a:latin typeface="Meiryo" charset="-128"/>
                <a:ea typeface="Meiryo" charset="-128"/>
                <a:cs typeface="Meiryo" charset="-128"/>
              </a:rPr>
              <a:t>推論</a:t>
            </a:r>
            <a:endParaRPr lang="en-US" altLang="ja-JP" sz="2800" dirty="0">
              <a:solidFill>
                <a:srgbClr val="00B050"/>
              </a:solidFill>
              <a:latin typeface="Meiryo" charset="-128"/>
              <a:ea typeface="Meiryo" charset="-128"/>
              <a:cs typeface="Meiryo" charset="-128"/>
            </a:endParaRPr>
          </a:p>
          <a:p>
            <a:pPr algn="ctr"/>
            <a:r>
              <a:rPr lang="en-US" altLang="ja-JP" sz="1200" dirty="0">
                <a:solidFill>
                  <a:srgbClr val="00B050"/>
                </a:solidFill>
                <a:latin typeface="Meiryo" charset="-128"/>
                <a:ea typeface="Meiryo" charset="-128"/>
                <a:cs typeface="Meiryo" charset="-128"/>
              </a:rPr>
              <a:t>Inference</a:t>
            </a:r>
            <a:endParaRPr kumimoji="1" lang="ja-JP" altLang="en-US" sz="1200" dirty="0">
              <a:solidFill>
                <a:srgbClr val="00B050"/>
              </a:solidFill>
              <a:latin typeface="Meiryo" charset="-128"/>
              <a:ea typeface="Meiryo" charset="-128"/>
              <a:cs typeface="Meiryo" charset="-128"/>
            </a:endParaRPr>
          </a:p>
        </p:txBody>
      </p:sp>
      <p:pic>
        <p:nvPicPr>
          <p:cNvPr id="25" name="図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6121" y="2106067"/>
            <a:ext cx="368942" cy="368942"/>
          </a:xfrm>
          <a:prstGeom prst="rect">
            <a:avLst/>
          </a:prstGeom>
        </p:spPr>
      </p:pic>
      <p:pic>
        <p:nvPicPr>
          <p:cNvPr id="26" name="図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2821" y="2060848"/>
            <a:ext cx="368942" cy="368942"/>
          </a:xfrm>
          <a:prstGeom prst="rect">
            <a:avLst/>
          </a:prstGeom>
        </p:spPr>
      </p:pic>
      <p:pic>
        <p:nvPicPr>
          <p:cNvPr id="27" name="図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5800" y="2414796"/>
            <a:ext cx="368942" cy="368942"/>
          </a:xfrm>
          <a:prstGeom prst="rect">
            <a:avLst/>
          </a:prstGeom>
        </p:spPr>
      </p:pic>
      <p:pic>
        <p:nvPicPr>
          <p:cNvPr id="28" name="図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0794" y="2104907"/>
            <a:ext cx="338955" cy="338955"/>
          </a:xfrm>
          <a:prstGeom prst="rect">
            <a:avLst/>
          </a:prstGeom>
        </p:spPr>
      </p:pic>
      <p:pic>
        <p:nvPicPr>
          <p:cNvPr id="29" name="図 28"/>
          <p:cNvPicPr>
            <a:picLocks noChangeAspect="1"/>
          </p:cNvPicPr>
          <p:nvPr/>
        </p:nvPicPr>
        <p:blipFill>
          <a:blip r:embed="rId7"/>
          <a:stretch>
            <a:fillRect/>
          </a:stretch>
        </p:blipFill>
        <p:spPr>
          <a:xfrm>
            <a:off x="2592809" y="2429790"/>
            <a:ext cx="338954" cy="338954"/>
          </a:xfrm>
          <a:prstGeom prst="rect">
            <a:avLst/>
          </a:prstGeom>
        </p:spPr>
      </p:pic>
      <p:pic>
        <p:nvPicPr>
          <p:cNvPr id="35" name="図 34"/>
          <p:cNvPicPr>
            <a:picLocks noChangeAspect="1"/>
          </p:cNvPicPr>
          <p:nvPr/>
        </p:nvPicPr>
        <p:blipFill>
          <a:blip r:embed="rId8">
            <a:clrChange>
              <a:clrFrom>
                <a:srgbClr val="FFFFFF"/>
              </a:clrFrom>
              <a:clrTo>
                <a:srgbClr val="FFFFFF">
                  <a:alpha val="0"/>
                </a:srgbClr>
              </a:clrTo>
            </a:clrChange>
          </a:blip>
          <a:stretch>
            <a:fillRect/>
          </a:stretch>
        </p:blipFill>
        <p:spPr>
          <a:xfrm>
            <a:off x="1965035" y="2404432"/>
            <a:ext cx="461402" cy="461402"/>
          </a:xfrm>
          <a:prstGeom prst="rect">
            <a:avLst/>
          </a:prstGeom>
        </p:spPr>
      </p:pic>
      <p:pic>
        <p:nvPicPr>
          <p:cNvPr id="43" name="図 42"/>
          <p:cNvPicPr>
            <a:picLocks noChangeAspect="1"/>
          </p:cNvPicPr>
          <p:nvPr/>
        </p:nvPicPr>
        <p:blipFill>
          <a:blip r:embed="rId9">
            <a:clrChange>
              <a:clrFrom>
                <a:srgbClr val="FFFFFF"/>
              </a:clrFrom>
              <a:clrTo>
                <a:srgbClr val="FFFFFF">
                  <a:alpha val="0"/>
                </a:srgbClr>
              </a:clrTo>
            </a:clrChange>
          </a:blip>
          <a:stretch>
            <a:fillRect/>
          </a:stretch>
        </p:blipFill>
        <p:spPr>
          <a:xfrm>
            <a:off x="5883446" y="1816777"/>
            <a:ext cx="917239" cy="917239"/>
          </a:xfrm>
          <a:prstGeom prst="rect">
            <a:avLst/>
          </a:prstGeom>
        </p:spPr>
      </p:pic>
      <p:sp>
        <p:nvSpPr>
          <p:cNvPr id="72" name="正方形/長方形 71"/>
          <p:cNvSpPr/>
          <p:nvPr/>
        </p:nvSpPr>
        <p:spPr>
          <a:xfrm>
            <a:off x="1385257" y="1518075"/>
            <a:ext cx="1620957" cy="307777"/>
          </a:xfrm>
          <a:prstGeom prst="rect">
            <a:avLst/>
          </a:prstGeom>
        </p:spPr>
        <p:txBody>
          <a:bodyPr wrap="none">
            <a:spAutoFit/>
          </a:bodyPr>
          <a:lstStyle/>
          <a:p>
            <a:pPr algn="ctr"/>
            <a:r>
              <a:rPr lang="ja-JP" altLang="en-US" sz="1400" dirty="0">
                <a:solidFill>
                  <a:srgbClr val="3366FF"/>
                </a:solidFill>
                <a:latin typeface="Meiryo" charset="-128"/>
                <a:ea typeface="Meiryo" charset="-128"/>
                <a:cs typeface="Meiryo" charset="-128"/>
              </a:rPr>
              <a:t>大量の</a:t>
            </a:r>
            <a:r>
              <a:rPr lang="ja-JP" altLang="en-US" sz="1400" b="1" dirty="0">
                <a:solidFill>
                  <a:srgbClr val="3366FF"/>
                </a:solidFill>
                <a:latin typeface="Meiryo" charset="-128"/>
                <a:ea typeface="Meiryo" charset="-128"/>
                <a:cs typeface="Meiryo" charset="-128"/>
              </a:rPr>
              <a:t>学習データ</a:t>
            </a:r>
            <a:endParaRPr lang="en-US" altLang="ja-JP" sz="1400" b="1" dirty="0">
              <a:solidFill>
                <a:srgbClr val="3366FF"/>
              </a:solidFill>
              <a:latin typeface="Meiryo" charset="-128"/>
              <a:ea typeface="Meiryo" charset="-128"/>
              <a:cs typeface="Meiryo" charset="-128"/>
            </a:endParaRPr>
          </a:p>
        </p:txBody>
      </p:sp>
      <p:sp>
        <p:nvSpPr>
          <p:cNvPr id="79" name="正方形/長方形 78"/>
          <p:cNvSpPr/>
          <p:nvPr/>
        </p:nvSpPr>
        <p:spPr>
          <a:xfrm>
            <a:off x="3863992" y="4044334"/>
            <a:ext cx="1254728" cy="276999"/>
          </a:xfrm>
          <a:prstGeom prst="rect">
            <a:avLst/>
          </a:prstGeom>
        </p:spPr>
        <p:txBody>
          <a:bodyPr wrap="square">
            <a:spAutoFit/>
          </a:bodyPr>
          <a:lstStyle/>
          <a:p>
            <a:pPr algn="ctr"/>
            <a:r>
              <a:rPr lang="ja-JP" altLang="en-US" sz="1200" b="1">
                <a:solidFill>
                  <a:srgbClr val="FFFFFF"/>
                </a:solidFill>
                <a:latin typeface="Meiryo" charset="-128"/>
                <a:ea typeface="Meiryo" charset="-128"/>
                <a:cs typeface="Meiryo" charset="-128"/>
              </a:rPr>
              <a:t>推論</a:t>
            </a:r>
            <a:r>
              <a:rPr lang="ja-JP" altLang="en-US" sz="1200" b="1" dirty="0">
                <a:solidFill>
                  <a:srgbClr val="FFFFFF"/>
                </a:solidFill>
                <a:latin typeface="Meiryo" charset="-128"/>
                <a:ea typeface="Meiryo" charset="-128"/>
                <a:cs typeface="Meiryo" charset="-128"/>
              </a:rPr>
              <a:t>モデル</a:t>
            </a:r>
            <a:endParaRPr lang="en-US" altLang="ja-JP" sz="1200" b="1" dirty="0">
              <a:solidFill>
                <a:srgbClr val="FFFFFF"/>
              </a:solidFill>
              <a:latin typeface="Meiryo" charset="-128"/>
              <a:ea typeface="Meiryo" charset="-128"/>
              <a:cs typeface="Meiryo" charset="-128"/>
            </a:endParaRPr>
          </a:p>
        </p:txBody>
      </p:sp>
      <p:pic>
        <p:nvPicPr>
          <p:cNvPr id="80" name="図 79"/>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000459" y="4475081"/>
            <a:ext cx="338955" cy="338955"/>
          </a:xfrm>
          <a:prstGeom prst="rect">
            <a:avLst/>
          </a:prstGeom>
        </p:spPr>
      </p:pic>
      <p:pic>
        <p:nvPicPr>
          <p:cNvPr id="81" name="図 80"/>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992009" y="4990606"/>
            <a:ext cx="368942" cy="368942"/>
          </a:xfrm>
          <a:prstGeom prst="rect">
            <a:avLst/>
          </a:prstGeom>
        </p:spPr>
      </p:pic>
      <p:sp>
        <p:nvSpPr>
          <p:cNvPr id="82" name="正方形/長方形 81"/>
          <p:cNvSpPr/>
          <p:nvPr/>
        </p:nvSpPr>
        <p:spPr>
          <a:xfrm>
            <a:off x="4314233" y="4425137"/>
            <a:ext cx="757769" cy="461665"/>
          </a:xfrm>
          <a:prstGeom prst="rect">
            <a:avLst/>
          </a:prstGeom>
        </p:spPr>
        <p:txBody>
          <a:bodyPr wrap="square">
            <a:spAutoFit/>
          </a:bodyPr>
          <a:lstStyle/>
          <a:p>
            <a:pPr algn="ctr"/>
            <a:r>
              <a:rPr lang="ja-JP" altLang="en-US" sz="1200" b="1" dirty="0">
                <a:solidFill>
                  <a:srgbClr val="FFFFFF"/>
                </a:solidFill>
                <a:latin typeface="Meiryo" charset="-128"/>
                <a:ea typeface="Meiryo" charset="-128"/>
                <a:cs typeface="Meiryo" charset="-128"/>
              </a:rPr>
              <a:t>の推論</a:t>
            </a:r>
            <a:endParaRPr lang="en-US" altLang="ja-JP" sz="1200" b="1" dirty="0">
              <a:solidFill>
                <a:srgbClr val="FFFFFF"/>
              </a:solidFill>
              <a:latin typeface="Meiryo" charset="-128"/>
              <a:ea typeface="Meiryo" charset="-128"/>
              <a:cs typeface="Meiryo" charset="-128"/>
            </a:endParaRPr>
          </a:p>
          <a:p>
            <a:pPr algn="ctr"/>
            <a:r>
              <a:rPr lang="ja-JP" altLang="en-US" sz="1200" b="1" dirty="0">
                <a:solidFill>
                  <a:srgbClr val="FFFFFF"/>
                </a:solidFill>
                <a:latin typeface="Meiryo" charset="-128"/>
                <a:ea typeface="Meiryo" charset="-128"/>
                <a:cs typeface="Meiryo" charset="-128"/>
              </a:rPr>
              <a:t>モデル</a:t>
            </a:r>
            <a:endParaRPr lang="en-US" altLang="ja-JP" sz="1200" b="1" dirty="0">
              <a:solidFill>
                <a:srgbClr val="FFFFFF"/>
              </a:solidFill>
              <a:latin typeface="Meiryo" charset="-128"/>
              <a:ea typeface="Meiryo" charset="-128"/>
              <a:cs typeface="Meiryo" charset="-128"/>
            </a:endParaRPr>
          </a:p>
        </p:txBody>
      </p:sp>
      <p:sp>
        <p:nvSpPr>
          <p:cNvPr id="85" name="正方形/長方形 84"/>
          <p:cNvSpPr/>
          <p:nvPr/>
        </p:nvSpPr>
        <p:spPr>
          <a:xfrm>
            <a:off x="4303936" y="4959889"/>
            <a:ext cx="757769" cy="461665"/>
          </a:xfrm>
          <a:prstGeom prst="rect">
            <a:avLst/>
          </a:prstGeom>
        </p:spPr>
        <p:txBody>
          <a:bodyPr wrap="square">
            <a:spAutoFit/>
          </a:bodyPr>
          <a:lstStyle/>
          <a:p>
            <a:pPr algn="ctr"/>
            <a:r>
              <a:rPr lang="ja-JP" altLang="en-US" sz="1200" b="1" dirty="0">
                <a:solidFill>
                  <a:srgbClr val="FFFFFF"/>
                </a:solidFill>
                <a:latin typeface="Meiryo" charset="-128"/>
                <a:ea typeface="Meiryo" charset="-128"/>
                <a:cs typeface="Meiryo" charset="-128"/>
              </a:rPr>
              <a:t>の推論</a:t>
            </a:r>
            <a:endParaRPr lang="en-US" altLang="ja-JP" sz="1200" b="1" dirty="0">
              <a:solidFill>
                <a:srgbClr val="FFFFFF"/>
              </a:solidFill>
              <a:latin typeface="Meiryo" charset="-128"/>
              <a:ea typeface="Meiryo" charset="-128"/>
              <a:cs typeface="Meiryo" charset="-128"/>
            </a:endParaRPr>
          </a:p>
          <a:p>
            <a:pPr algn="ctr"/>
            <a:r>
              <a:rPr lang="ja-JP" altLang="en-US" sz="1200" b="1" dirty="0">
                <a:solidFill>
                  <a:srgbClr val="FFFFFF"/>
                </a:solidFill>
                <a:latin typeface="Meiryo" charset="-128"/>
                <a:ea typeface="Meiryo" charset="-128"/>
                <a:cs typeface="Meiryo" charset="-128"/>
              </a:rPr>
              <a:t>モデル</a:t>
            </a:r>
            <a:endParaRPr lang="en-US" altLang="ja-JP" sz="1200" b="1" dirty="0">
              <a:solidFill>
                <a:srgbClr val="FFFFFF"/>
              </a:solidFill>
              <a:latin typeface="Meiryo" charset="-128"/>
              <a:ea typeface="Meiryo" charset="-128"/>
              <a:cs typeface="Meiryo" charset="-128"/>
            </a:endParaRPr>
          </a:p>
        </p:txBody>
      </p:sp>
      <p:pic>
        <p:nvPicPr>
          <p:cNvPr id="86" name="図 85"/>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5473578" y="4635494"/>
            <a:ext cx="178542" cy="178542"/>
          </a:xfrm>
          <a:prstGeom prst="rect">
            <a:avLst/>
          </a:prstGeom>
        </p:spPr>
      </p:pic>
    </p:spTree>
    <p:extLst>
      <p:ext uri="{BB962C8B-B14F-4D97-AF65-F5344CB8AC3E}">
        <p14:creationId xmlns:p14="http://schemas.microsoft.com/office/powerpoint/2010/main" val="1707440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4579377" y="1928936"/>
            <a:ext cx="4052807" cy="4603599"/>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519193" y="1919232"/>
            <a:ext cx="4052807" cy="4603599"/>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角丸四角形 51"/>
          <p:cNvSpPr/>
          <p:nvPr/>
        </p:nvSpPr>
        <p:spPr>
          <a:xfrm>
            <a:off x="3720269" y="945398"/>
            <a:ext cx="1693445" cy="3256238"/>
          </a:xfrm>
          <a:prstGeom prst="roundRect">
            <a:avLst>
              <a:gd name="adj" fmla="val 0"/>
            </a:avLst>
          </a:prstGeom>
          <a:solidFill>
            <a:schemeClr val="accent6">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機械学習と推論（</a:t>
            </a:r>
            <a:r>
              <a:rPr lang="ja-JP" altLang="en-US" dirty="0"/>
              <a:t>２</a:t>
            </a:r>
            <a:r>
              <a:rPr kumimoji="1" lang="ja-JP" altLang="en-US" dirty="0"/>
              <a:t>）</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2774" y="2133886"/>
            <a:ext cx="2020806" cy="2020806"/>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299" y="2128289"/>
            <a:ext cx="2026403" cy="2026403"/>
          </a:xfrm>
          <a:prstGeom prst="rect">
            <a:avLst/>
          </a:prstGeom>
        </p:spPr>
      </p:pic>
      <p:sp>
        <p:nvSpPr>
          <p:cNvPr id="8" name="角丸四角形 7"/>
          <p:cNvSpPr/>
          <p:nvPr/>
        </p:nvSpPr>
        <p:spPr>
          <a:xfrm>
            <a:off x="2936929" y="2676542"/>
            <a:ext cx="457200" cy="40762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角丸四角形 8"/>
          <p:cNvSpPr/>
          <p:nvPr/>
        </p:nvSpPr>
        <p:spPr>
          <a:xfrm>
            <a:off x="5829300" y="2858367"/>
            <a:ext cx="457200" cy="40762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角丸四角形 9"/>
          <p:cNvSpPr/>
          <p:nvPr/>
        </p:nvSpPr>
        <p:spPr>
          <a:xfrm>
            <a:off x="3208148" y="2168296"/>
            <a:ext cx="836909" cy="508246"/>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角丸四角形 10"/>
          <p:cNvSpPr/>
          <p:nvPr/>
        </p:nvSpPr>
        <p:spPr>
          <a:xfrm>
            <a:off x="5071821" y="2239205"/>
            <a:ext cx="825283" cy="736474"/>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角丸四角形 11"/>
          <p:cNvSpPr/>
          <p:nvPr/>
        </p:nvSpPr>
        <p:spPr>
          <a:xfrm>
            <a:off x="2414722" y="3219198"/>
            <a:ext cx="836909" cy="360831"/>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角丸四角形 12"/>
          <p:cNvSpPr/>
          <p:nvPr/>
        </p:nvSpPr>
        <p:spPr>
          <a:xfrm>
            <a:off x="5704345" y="3701255"/>
            <a:ext cx="1164310" cy="360831"/>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4312217" y="2059919"/>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耳</a:t>
            </a:r>
          </a:p>
        </p:txBody>
      </p:sp>
      <p:sp>
        <p:nvSpPr>
          <p:cNvPr id="15" name="テキスト ボックス 14"/>
          <p:cNvSpPr txBox="1"/>
          <p:nvPr/>
        </p:nvSpPr>
        <p:spPr>
          <a:xfrm>
            <a:off x="4322766" y="2831347"/>
            <a:ext cx="492443" cy="461665"/>
          </a:xfrm>
          <a:prstGeom prst="rect">
            <a:avLst/>
          </a:prstGeom>
          <a:noFill/>
        </p:spPr>
        <p:txBody>
          <a:bodyPr wrap="none" rtlCol="0">
            <a:spAutoFit/>
          </a:bodyPr>
          <a:lstStyle/>
          <a:p>
            <a:pPr algn="ctr"/>
            <a:r>
              <a:rPr kumimoji="1" lang="ja-JP" altLang="en-US" sz="2400">
                <a:solidFill>
                  <a:schemeClr val="accent6">
                    <a:lumMod val="50000"/>
                  </a:schemeClr>
                </a:solidFill>
                <a:latin typeface="Meiryo" charset="-128"/>
                <a:ea typeface="Meiryo" charset="-128"/>
                <a:cs typeface="Meiryo" charset="-128"/>
              </a:rPr>
              <a:t>目</a:t>
            </a:r>
            <a:endParaRPr kumimoji="1" lang="ja-JP" altLang="en-US" sz="2400" dirty="0">
              <a:solidFill>
                <a:schemeClr val="accent6">
                  <a:lumMod val="50000"/>
                </a:schemeClr>
              </a:solidFill>
              <a:latin typeface="Meiryo" charset="-128"/>
              <a:ea typeface="Meiryo" charset="-128"/>
              <a:cs typeface="Meiryo" charset="-128"/>
            </a:endParaRPr>
          </a:p>
        </p:txBody>
      </p:sp>
      <p:sp>
        <p:nvSpPr>
          <p:cNvPr id="16" name="テキスト ボックス 15"/>
          <p:cNvSpPr txBox="1"/>
          <p:nvPr/>
        </p:nvSpPr>
        <p:spPr>
          <a:xfrm>
            <a:off x="4312217" y="3530357"/>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口</a:t>
            </a:r>
          </a:p>
        </p:txBody>
      </p:sp>
      <p:cxnSp>
        <p:nvCxnSpPr>
          <p:cNvPr id="18" name="直線コネクタ 17"/>
          <p:cNvCxnSpPr>
            <a:stCxn id="10" idx="3"/>
            <a:endCxn id="14" idx="1"/>
          </p:cNvCxnSpPr>
          <p:nvPr/>
        </p:nvCxnSpPr>
        <p:spPr>
          <a:xfrm flipV="1">
            <a:off x="4045057" y="2290752"/>
            <a:ext cx="267160" cy="131667"/>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9" name="直線コネクタ 18"/>
          <p:cNvCxnSpPr>
            <a:stCxn id="11" idx="1"/>
            <a:endCxn id="14" idx="3"/>
          </p:cNvCxnSpPr>
          <p:nvPr/>
        </p:nvCxnSpPr>
        <p:spPr>
          <a:xfrm flipH="1" flipV="1">
            <a:off x="4804660" y="2290752"/>
            <a:ext cx="267161" cy="316690"/>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2" name="直線コネクタ 21"/>
          <p:cNvCxnSpPr>
            <a:stCxn id="8" idx="3"/>
            <a:endCxn id="15" idx="1"/>
          </p:cNvCxnSpPr>
          <p:nvPr/>
        </p:nvCxnSpPr>
        <p:spPr>
          <a:xfrm>
            <a:off x="3394129" y="2880355"/>
            <a:ext cx="928637" cy="181825"/>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5" name="直線コネクタ 24"/>
          <p:cNvCxnSpPr>
            <a:stCxn id="9" idx="1"/>
            <a:endCxn id="15" idx="3"/>
          </p:cNvCxnSpPr>
          <p:nvPr/>
        </p:nvCxnSpPr>
        <p:spPr>
          <a:xfrm flipH="1">
            <a:off x="4815209" y="3062180"/>
            <a:ext cx="1014091" cy="0"/>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9" name="直線コネクタ 28"/>
          <p:cNvCxnSpPr>
            <a:stCxn id="12" idx="3"/>
            <a:endCxn id="16" idx="1"/>
          </p:cNvCxnSpPr>
          <p:nvPr/>
        </p:nvCxnSpPr>
        <p:spPr>
          <a:xfrm>
            <a:off x="3251631" y="3399614"/>
            <a:ext cx="1060586" cy="361576"/>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2" name="直線コネクタ 31"/>
          <p:cNvCxnSpPr>
            <a:stCxn id="16" idx="3"/>
            <a:endCxn id="13" idx="1"/>
          </p:cNvCxnSpPr>
          <p:nvPr/>
        </p:nvCxnSpPr>
        <p:spPr>
          <a:xfrm>
            <a:off x="4804660" y="3761190"/>
            <a:ext cx="899685" cy="120481"/>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37" name="テキスト ボックス 36"/>
          <p:cNvSpPr txBox="1"/>
          <p:nvPr/>
        </p:nvSpPr>
        <p:spPr>
          <a:xfrm>
            <a:off x="4018002" y="1076016"/>
            <a:ext cx="1107997" cy="461665"/>
          </a:xfrm>
          <a:prstGeom prst="rect">
            <a:avLst/>
          </a:prstGeom>
          <a:noFill/>
        </p:spPr>
        <p:txBody>
          <a:bodyPr wrap="none" rtlCol="0">
            <a:spAutoFit/>
          </a:bodyPr>
          <a:lstStyle/>
          <a:p>
            <a:pPr algn="ctr"/>
            <a:r>
              <a:rPr kumimoji="1" lang="ja-JP" altLang="en-US" sz="2400" b="1" dirty="0">
                <a:solidFill>
                  <a:schemeClr val="accent6">
                    <a:lumMod val="50000"/>
                  </a:schemeClr>
                </a:solidFill>
                <a:latin typeface="Meiryo" charset="-128"/>
                <a:ea typeface="Meiryo" charset="-128"/>
                <a:cs typeface="Meiryo" charset="-128"/>
              </a:rPr>
              <a:t>特徴量</a:t>
            </a:r>
          </a:p>
        </p:txBody>
      </p:sp>
      <p:sp>
        <p:nvSpPr>
          <p:cNvPr id="38" name="テキスト ボックス 37"/>
          <p:cNvSpPr txBox="1"/>
          <p:nvPr/>
        </p:nvSpPr>
        <p:spPr>
          <a:xfrm>
            <a:off x="3739079" y="1513438"/>
            <a:ext cx="1665841" cy="415498"/>
          </a:xfrm>
          <a:prstGeom prst="rect">
            <a:avLst/>
          </a:prstGeom>
          <a:noFill/>
        </p:spPr>
        <p:txBody>
          <a:bodyPr wrap="none" rtlCol="0">
            <a:spAutoFit/>
          </a:bodyPr>
          <a:lstStyle/>
          <a:p>
            <a:pPr algn="ctr"/>
            <a:r>
              <a:rPr kumimoji="1" lang="ja-JP" altLang="en-US" sz="1050" dirty="0">
                <a:solidFill>
                  <a:schemeClr val="accent6">
                    <a:lumMod val="50000"/>
                  </a:schemeClr>
                </a:solidFill>
                <a:latin typeface="Meiryo" charset="-128"/>
                <a:ea typeface="Meiryo" charset="-128"/>
                <a:cs typeface="Meiryo" charset="-128"/>
              </a:rPr>
              <a:t>猫と</a:t>
            </a:r>
            <a:r>
              <a:rPr kumimoji="1" lang="ja-JP" altLang="en-US" sz="1050">
                <a:solidFill>
                  <a:schemeClr val="accent6">
                    <a:lumMod val="50000"/>
                  </a:schemeClr>
                </a:solidFill>
                <a:latin typeface="Meiryo" charset="-128"/>
                <a:ea typeface="Meiryo" charset="-128"/>
                <a:cs typeface="Meiryo" charset="-128"/>
              </a:rPr>
              <a:t>犬を識別</a:t>
            </a:r>
            <a:r>
              <a:rPr kumimoji="1" lang="ja-JP" altLang="en-US" sz="1050" dirty="0">
                <a:solidFill>
                  <a:schemeClr val="accent6">
                    <a:lumMod val="50000"/>
                  </a:schemeClr>
                </a:solidFill>
                <a:latin typeface="Meiryo" charset="-128"/>
                <a:ea typeface="Meiryo" charset="-128"/>
                <a:cs typeface="Meiryo" charset="-128"/>
              </a:rPr>
              <a:t>・分類する</a:t>
            </a:r>
            <a:endParaRPr kumimoji="1" lang="en-US" altLang="ja-JP" sz="1050" dirty="0">
              <a:solidFill>
                <a:schemeClr val="accent6">
                  <a:lumMod val="50000"/>
                </a:schemeClr>
              </a:solidFill>
              <a:latin typeface="Meiryo" charset="-128"/>
              <a:ea typeface="Meiryo" charset="-128"/>
              <a:cs typeface="Meiryo" charset="-128"/>
            </a:endParaRPr>
          </a:p>
          <a:p>
            <a:pPr algn="ctr"/>
            <a:r>
              <a:rPr kumimoji="1" lang="ja-JP" altLang="en-US" sz="1050" dirty="0">
                <a:solidFill>
                  <a:schemeClr val="accent6">
                    <a:lumMod val="50000"/>
                  </a:schemeClr>
                </a:solidFill>
                <a:latin typeface="Meiryo" charset="-128"/>
                <a:ea typeface="Meiryo" charset="-128"/>
                <a:cs typeface="Meiryo" charset="-128"/>
              </a:rPr>
              <a:t>ために着目すべき特徴</a:t>
            </a:r>
          </a:p>
        </p:txBody>
      </p:sp>
      <p:grpSp>
        <p:nvGrpSpPr>
          <p:cNvPr id="20" name="図形グループ 19"/>
          <p:cNvGrpSpPr/>
          <p:nvPr/>
        </p:nvGrpSpPr>
        <p:grpSpPr>
          <a:xfrm>
            <a:off x="524441" y="948612"/>
            <a:ext cx="3084479" cy="822245"/>
            <a:chOff x="524441" y="948612"/>
            <a:chExt cx="3084479" cy="822245"/>
          </a:xfrm>
        </p:grpSpPr>
        <p:grpSp>
          <p:nvGrpSpPr>
            <p:cNvPr id="51" name="図形グループ 50"/>
            <p:cNvGrpSpPr/>
            <p:nvPr/>
          </p:nvGrpSpPr>
          <p:grpSpPr>
            <a:xfrm>
              <a:off x="2455891" y="969767"/>
              <a:ext cx="339730" cy="756150"/>
              <a:chOff x="1946324" y="4125162"/>
              <a:chExt cx="969964" cy="2007872"/>
            </a:xfrm>
          </p:grpSpPr>
          <p:sp>
            <p:nvSpPr>
              <p:cNvPr id="64" name="円/楕円 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5" name="フローチャート: 論理積ゲート 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sp>
          <p:nvSpPr>
            <p:cNvPr id="66" name="テキスト ボックス 65"/>
            <p:cNvSpPr txBox="1"/>
            <p:nvPr/>
          </p:nvSpPr>
          <p:spPr>
            <a:xfrm>
              <a:off x="1534142" y="979587"/>
              <a:ext cx="877163" cy="784830"/>
            </a:xfrm>
            <a:prstGeom prst="rect">
              <a:avLst/>
            </a:prstGeom>
            <a:noFill/>
          </p:spPr>
          <p:txBody>
            <a:bodyPr wrap="none" rtlCol="0">
              <a:spAutoFit/>
            </a:bodyPr>
            <a:lstStyle/>
            <a:p>
              <a:pPr algn="ctr"/>
              <a:r>
                <a:rPr kumimoji="1" lang="ja-JP" altLang="en-US" b="1" u="sng" dirty="0">
                  <a:solidFill>
                    <a:schemeClr val="accent5">
                      <a:lumMod val="75000"/>
                    </a:schemeClr>
                  </a:solidFill>
                  <a:latin typeface="Meiryo" charset="-128"/>
                  <a:ea typeface="Meiryo" charset="-128"/>
                  <a:cs typeface="Meiryo" charset="-128"/>
                </a:rPr>
                <a:t>人間</a:t>
              </a:r>
              <a:r>
                <a:rPr kumimoji="1" lang="ja-JP" altLang="en-US" dirty="0">
                  <a:solidFill>
                    <a:schemeClr val="accent5">
                      <a:lumMod val="75000"/>
                    </a:schemeClr>
                  </a:solidFill>
                  <a:latin typeface="Meiryo" charset="-128"/>
                  <a:ea typeface="Meiryo" charset="-128"/>
                  <a:cs typeface="Meiryo" charset="-128"/>
                </a:rPr>
                <a:t>が</a:t>
              </a:r>
              <a:endParaRPr kumimoji="1" lang="en-US" altLang="ja-JP" dirty="0">
                <a:solidFill>
                  <a:schemeClr val="accent5">
                    <a:lumMod val="75000"/>
                  </a:schemeClr>
                </a:solidFill>
                <a:latin typeface="Meiryo" charset="-128"/>
                <a:ea typeface="Meiryo" charset="-128"/>
                <a:cs typeface="Meiryo" charset="-128"/>
              </a:endParaRPr>
            </a:p>
            <a:p>
              <a:pPr algn="ctr"/>
              <a:r>
                <a:rPr lang="ja-JP" altLang="en-US" sz="900" dirty="0">
                  <a:solidFill>
                    <a:schemeClr val="accent5">
                      <a:lumMod val="75000"/>
                    </a:schemeClr>
                  </a:solidFill>
                  <a:latin typeface="Meiryo" charset="-128"/>
                  <a:ea typeface="Meiryo" charset="-128"/>
                  <a:cs typeface="Meiryo" charset="-128"/>
                </a:rPr>
                <a:t>観察と</a:t>
              </a:r>
              <a:r>
                <a:rPr kumimoji="1" lang="ja-JP" altLang="en-US" sz="900" dirty="0">
                  <a:solidFill>
                    <a:schemeClr val="accent5">
                      <a:lumMod val="75000"/>
                    </a:schemeClr>
                  </a:solidFill>
                  <a:latin typeface="Meiryo" charset="-128"/>
                  <a:ea typeface="Meiryo" charset="-128"/>
                  <a:cs typeface="Meiryo" charset="-128"/>
                </a:rPr>
                <a:t>経験で</a:t>
              </a:r>
              <a:endParaRPr kumimoji="1" lang="en-US" altLang="ja-JP" sz="900" dirty="0">
                <a:solidFill>
                  <a:schemeClr val="accent5">
                    <a:lumMod val="75000"/>
                  </a:schemeClr>
                </a:solidFill>
                <a:latin typeface="Meiryo" charset="-128"/>
                <a:ea typeface="Meiryo" charset="-128"/>
                <a:cs typeface="Meiryo" charset="-128"/>
              </a:endParaRPr>
            </a:p>
            <a:p>
              <a:pPr algn="ctr"/>
              <a:r>
                <a:rPr kumimoji="1" lang="ja-JP" altLang="en-US" dirty="0">
                  <a:solidFill>
                    <a:schemeClr val="accent5">
                      <a:lumMod val="75000"/>
                    </a:schemeClr>
                  </a:solidFill>
                  <a:latin typeface="Meiryo" charset="-128"/>
                  <a:ea typeface="Meiryo" charset="-128"/>
                  <a:cs typeface="Meiryo" charset="-128"/>
                </a:rPr>
                <a:t>決める</a:t>
              </a:r>
            </a:p>
          </p:txBody>
        </p:sp>
        <p:sp>
          <p:nvSpPr>
            <p:cNvPr id="81" name="ホームベース 80"/>
            <p:cNvSpPr/>
            <p:nvPr/>
          </p:nvSpPr>
          <p:spPr>
            <a:xfrm>
              <a:off x="524441" y="948612"/>
              <a:ext cx="988403" cy="822245"/>
            </a:xfrm>
            <a:prstGeom prst="homePlate">
              <a:avLst>
                <a:gd name="adj" fmla="val 17292"/>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テキスト ボックス 82"/>
            <p:cNvSpPr txBox="1"/>
            <p:nvPr/>
          </p:nvSpPr>
          <p:spPr>
            <a:xfrm>
              <a:off x="552568" y="1089557"/>
              <a:ext cx="800219" cy="553998"/>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機械学習</a:t>
              </a:r>
              <a:endParaRPr kumimoji="1" lang="en-US" altLang="ja-JP" sz="1200" b="1" dirty="0">
                <a:solidFill>
                  <a:schemeClr val="bg1"/>
                </a:solidFill>
                <a:latin typeface="Meiryo" charset="-128"/>
                <a:ea typeface="Meiryo" charset="-128"/>
                <a:cs typeface="Meiryo" charset="-128"/>
              </a:endParaRPr>
            </a:p>
            <a:p>
              <a:pPr algn="ctr"/>
              <a:r>
                <a:rPr lang="ja-JP" altLang="en-US" sz="900" dirty="0">
                  <a:solidFill>
                    <a:schemeClr val="bg1"/>
                  </a:solidFill>
                  <a:latin typeface="Meiryo" charset="-128"/>
                  <a:ea typeface="Meiryo" charset="-128"/>
                  <a:cs typeface="Meiryo" charset="-128"/>
                </a:rPr>
                <a:t>統計確率的</a:t>
              </a:r>
              <a:endParaRPr lang="en-US" altLang="ja-JP" sz="900" dirty="0">
                <a:solidFill>
                  <a:schemeClr val="bg1"/>
                </a:solidFill>
                <a:latin typeface="Meiryo" charset="-128"/>
                <a:ea typeface="Meiryo" charset="-128"/>
                <a:cs typeface="Meiryo" charset="-128"/>
              </a:endParaRPr>
            </a:p>
            <a:p>
              <a:pPr algn="ctr"/>
              <a:r>
                <a:rPr kumimoji="1" lang="ja-JP" altLang="en-US" sz="900" dirty="0">
                  <a:solidFill>
                    <a:schemeClr val="bg1"/>
                  </a:solidFill>
                  <a:latin typeface="Meiryo" charset="-128"/>
                  <a:ea typeface="Meiryo" charset="-128"/>
                  <a:cs typeface="Meiryo" charset="-128"/>
                </a:rPr>
                <a:t>アプローチ</a:t>
              </a:r>
            </a:p>
          </p:txBody>
        </p:sp>
        <p:sp>
          <p:nvSpPr>
            <p:cNvPr id="86" name="右矢印 85"/>
            <p:cNvSpPr/>
            <p:nvPr/>
          </p:nvSpPr>
          <p:spPr>
            <a:xfrm>
              <a:off x="3140282" y="1079318"/>
              <a:ext cx="468638" cy="49128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 name="図形グループ 20"/>
          <p:cNvGrpSpPr/>
          <p:nvPr/>
        </p:nvGrpSpPr>
        <p:grpSpPr>
          <a:xfrm>
            <a:off x="5522246" y="948612"/>
            <a:ext cx="3051765" cy="836980"/>
            <a:chOff x="5522246" y="948612"/>
            <a:chExt cx="3051765" cy="836980"/>
          </a:xfrm>
        </p:grpSpPr>
        <p:sp>
          <p:nvSpPr>
            <p:cNvPr id="67" name="円柱 66"/>
            <p:cNvSpPr/>
            <p:nvPr/>
          </p:nvSpPr>
          <p:spPr>
            <a:xfrm>
              <a:off x="6176498" y="971627"/>
              <a:ext cx="301793" cy="462315"/>
            </a:xfrm>
            <a:prstGeom prst="can">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grpSp>
          <p:nvGrpSpPr>
            <p:cNvPr id="68" name="図形グループ 67"/>
            <p:cNvGrpSpPr/>
            <p:nvPr/>
          </p:nvGrpSpPr>
          <p:grpSpPr>
            <a:xfrm>
              <a:off x="6285030" y="1324959"/>
              <a:ext cx="274123" cy="121951"/>
              <a:chOff x="6769100" y="1390650"/>
              <a:chExt cx="317500" cy="157483"/>
            </a:xfrm>
          </p:grpSpPr>
          <p:sp>
            <p:nvSpPr>
              <p:cNvPr id="69" name="正方形/長方形 6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1" name="直線コネクタ 7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2" name="図形グループ 71"/>
            <p:cNvGrpSpPr/>
            <p:nvPr/>
          </p:nvGrpSpPr>
          <p:grpSpPr>
            <a:xfrm>
              <a:off x="6285030" y="1470332"/>
              <a:ext cx="274123" cy="121951"/>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6290930" y="1609539"/>
              <a:ext cx="274123" cy="121951"/>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80" name="テキスト ボックス 79"/>
            <p:cNvSpPr txBox="1"/>
            <p:nvPr/>
          </p:nvSpPr>
          <p:spPr>
            <a:xfrm>
              <a:off x="6567947" y="1000762"/>
              <a:ext cx="992579" cy="784830"/>
            </a:xfrm>
            <a:prstGeom prst="rect">
              <a:avLst/>
            </a:prstGeom>
            <a:noFill/>
          </p:spPr>
          <p:txBody>
            <a:bodyPr wrap="none" rtlCol="0">
              <a:spAutoFit/>
            </a:bodyPr>
            <a:lstStyle/>
            <a:p>
              <a:pPr algn="ctr"/>
              <a:r>
                <a:rPr lang="ja-JP" altLang="en-US" b="1" u="sng" dirty="0">
                  <a:solidFill>
                    <a:srgbClr val="0432FF"/>
                  </a:solidFill>
                  <a:latin typeface="Meiryo" charset="-128"/>
                  <a:ea typeface="Meiryo" charset="-128"/>
                  <a:cs typeface="Meiryo" charset="-128"/>
                </a:rPr>
                <a:t>機械</a:t>
              </a:r>
              <a:r>
                <a:rPr kumimoji="1" lang="ja-JP" altLang="en-US" dirty="0">
                  <a:solidFill>
                    <a:srgbClr val="0432FF"/>
                  </a:solidFill>
                  <a:latin typeface="Meiryo" charset="-128"/>
                  <a:ea typeface="Meiryo" charset="-128"/>
                  <a:cs typeface="Meiryo" charset="-128"/>
                </a:rPr>
                <a:t>が</a:t>
              </a:r>
              <a:endParaRPr kumimoji="1" lang="en-US" altLang="ja-JP" dirty="0">
                <a:solidFill>
                  <a:srgbClr val="0432FF"/>
                </a:solidFill>
                <a:latin typeface="Meiryo" charset="-128"/>
                <a:ea typeface="Meiryo" charset="-128"/>
                <a:cs typeface="Meiryo" charset="-128"/>
              </a:endParaRPr>
            </a:p>
            <a:p>
              <a:pPr algn="ctr"/>
              <a:r>
                <a:rPr lang="ja-JP" altLang="en-US" sz="900" dirty="0">
                  <a:solidFill>
                    <a:srgbClr val="0432FF"/>
                  </a:solidFill>
                  <a:latin typeface="Meiryo" charset="-128"/>
                  <a:ea typeface="Meiryo" charset="-128"/>
                  <a:cs typeface="Meiryo" charset="-128"/>
                </a:rPr>
                <a:t>データ解析して</a:t>
              </a:r>
              <a:endParaRPr lang="en-US" altLang="ja-JP" sz="900" dirty="0">
                <a:solidFill>
                  <a:srgbClr val="0432FF"/>
                </a:solidFill>
                <a:latin typeface="Meiryo" charset="-128"/>
                <a:ea typeface="Meiryo" charset="-128"/>
                <a:cs typeface="Meiryo" charset="-128"/>
              </a:endParaRPr>
            </a:p>
            <a:p>
              <a:pPr algn="ctr"/>
              <a:r>
                <a:rPr kumimoji="1" lang="ja-JP" altLang="en-US" dirty="0">
                  <a:solidFill>
                    <a:srgbClr val="0432FF"/>
                  </a:solidFill>
                  <a:latin typeface="Meiryo" charset="-128"/>
                  <a:ea typeface="Meiryo" charset="-128"/>
                  <a:cs typeface="Meiryo" charset="-128"/>
                </a:rPr>
                <a:t>決める</a:t>
              </a:r>
            </a:p>
          </p:txBody>
        </p:sp>
        <p:sp>
          <p:nvSpPr>
            <p:cNvPr id="82" name="ホームベース 81"/>
            <p:cNvSpPr/>
            <p:nvPr/>
          </p:nvSpPr>
          <p:spPr>
            <a:xfrm rot="10800000">
              <a:off x="7585608" y="948612"/>
              <a:ext cx="988403" cy="822245"/>
            </a:xfrm>
            <a:prstGeom prst="homePlate">
              <a:avLst>
                <a:gd name="adj" fmla="val 17292"/>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テキスト ボックス 83"/>
            <p:cNvSpPr txBox="1"/>
            <p:nvPr/>
          </p:nvSpPr>
          <p:spPr>
            <a:xfrm>
              <a:off x="7680175" y="1112555"/>
              <a:ext cx="877163" cy="507831"/>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機械学習</a:t>
              </a:r>
              <a:endParaRPr kumimoji="1" lang="en-US" altLang="ja-JP" sz="1200" b="1" dirty="0">
                <a:solidFill>
                  <a:schemeClr val="bg1"/>
                </a:solidFill>
                <a:latin typeface="Meiryo" charset="-128"/>
                <a:ea typeface="Meiryo" charset="-128"/>
                <a:cs typeface="Meiryo" charset="-128"/>
              </a:endParaRPr>
            </a:p>
            <a:p>
              <a:pPr algn="ctr"/>
              <a:r>
                <a:rPr lang="ja-JP" altLang="en-US" sz="600" dirty="0">
                  <a:solidFill>
                    <a:schemeClr val="bg1"/>
                  </a:solidFill>
                  <a:latin typeface="Meiryo" charset="-128"/>
                  <a:ea typeface="Meiryo" charset="-128"/>
                  <a:cs typeface="Meiryo" charset="-128"/>
                </a:rPr>
                <a:t>ディープラーニング</a:t>
              </a:r>
              <a:endParaRPr lang="en-US" altLang="ja-JP" sz="600" dirty="0">
                <a:solidFill>
                  <a:schemeClr val="bg1"/>
                </a:solidFill>
                <a:latin typeface="Meiryo" charset="-128"/>
                <a:ea typeface="Meiryo" charset="-128"/>
                <a:cs typeface="Meiryo" charset="-128"/>
              </a:endParaRPr>
            </a:p>
            <a:p>
              <a:pPr algn="ctr"/>
              <a:r>
                <a:rPr lang="ja-JP" altLang="en-US" sz="900" dirty="0">
                  <a:solidFill>
                    <a:schemeClr val="bg1"/>
                  </a:solidFill>
                  <a:latin typeface="Meiryo" charset="-128"/>
                  <a:ea typeface="Meiryo" charset="-128"/>
                  <a:cs typeface="Meiryo" charset="-128"/>
                </a:rPr>
                <a:t>（深層学習）</a:t>
              </a:r>
              <a:endParaRPr kumimoji="1" lang="ja-JP" altLang="en-US" sz="900" dirty="0">
                <a:solidFill>
                  <a:schemeClr val="bg1"/>
                </a:solidFill>
                <a:latin typeface="Meiryo" charset="-128"/>
                <a:ea typeface="Meiryo" charset="-128"/>
                <a:cs typeface="Meiryo" charset="-128"/>
              </a:endParaRPr>
            </a:p>
          </p:txBody>
        </p:sp>
        <p:sp>
          <p:nvSpPr>
            <p:cNvPr id="87" name="右矢印 86"/>
            <p:cNvSpPr/>
            <p:nvPr/>
          </p:nvSpPr>
          <p:spPr>
            <a:xfrm rot="10800000">
              <a:off x="5522246" y="1088487"/>
              <a:ext cx="468638" cy="49128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 name="図形グループ 3"/>
          <p:cNvGrpSpPr/>
          <p:nvPr/>
        </p:nvGrpSpPr>
        <p:grpSpPr>
          <a:xfrm>
            <a:off x="846698" y="4116880"/>
            <a:ext cx="7465133" cy="2274840"/>
            <a:chOff x="846698" y="4116880"/>
            <a:chExt cx="7465133" cy="2274840"/>
          </a:xfrm>
        </p:grpSpPr>
        <p:sp>
          <p:nvSpPr>
            <p:cNvPr id="56" name="フローチャート: 磁気ディスク 55"/>
            <p:cNvSpPr/>
            <p:nvPr/>
          </p:nvSpPr>
          <p:spPr>
            <a:xfrm>
              <a:off x="6002645" y="5479350"/>
              <a:ext cx="2276891" cy="912370"/>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フローチャート: 磁気ディスク 53"/>
            <p:cNvSpPr/>
            <p:nvPr/>
          </p:nvSpPr>
          <p:spPr>
            <a:xfrm>
              <a:off x="846698" y="5478314"/>
              <a:ext cx="2276891" cy="912370"/>
            </a:xfrm>
            <a:prstGeom prst="flowChartMagneticDisk">
              <a:avLst/>
            </a:prstGeom>
            <a:solidFill>
              <a:srgbClr val="7030A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角丸四角形 52"/>
            <p:cNvSpPr/>
            <p:nvPr/>
          </p:nvSpPr>
          <p:spPr>
            <a:xfrm>
              <a:off x="3720269" y="4440996"/>
              <a:ext cx="1693445" cy="1155184"/>
            </a:xfrm>
            <a:prstGeom prst="roundRect">
              <a:avLst>
                <a:gd name="adj" fmla="val 0"/>
              </a:avLst>
            </a:prstGeom>
            <a:solidFill>
              <a:schemeClr val="accent3">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9" name="図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354" y="4589954"/>
              <a:ext cx="780492" cy="780492"/>
            </a:xfrm>
            <a:prstGeom prst="rect">
              <a:avLst/>
            </a:prstGeom>
          </p:spPr>
        </p:pic>
        <p:pic>
          <p:nvPicPr>
            <p:cNvPr id="40" name="図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0846" y="4589954"/>
              <a:ext cx="780492" cy="780492"/>
            </a:xfrm>
            <a:prstGeom prst="rect">
              <a:avLst/>
            </a:prstGeom>
          </p:spPr>
        </p:pic>
        <p:pic>
          <p:nvPicPr>
            <p:cNvPr id="41" name="図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1339" y="4589954"/>
              <a:ext cx="780492" cy="780492"/>
            </a:xfrm>
            <a:prstGeom prst="rect">
              <a:avLst/>
            </a:prstGeom>
          </p:spPr>
        </p:pic>
        <p:pic>
          <p:nvPicPr>
            <p:cNvPr id="42" name="図 4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750" y="4631743"/>
              <a:ext cx="717054" cy="717054"/>
            </a:xfrm>
            <a:prstGeom prst="rect">
              <a:avLst/>
            </a:prstGeom>
          </p:spPr>
        </p:pic>
        <p:pic>
          <p:nvPicPr>
            <p:cNvPr id="43" name="図 42"/>
            <p:cNvPicPr>
              <a:picLocks noChangeAspect="1"/>
            </p:cNvPicPr>
            <p:nvPr/>
          </p:nvPicPr>
          <p:blipFill>
            <a:blip r:embed="rId8"/>
            <a:stretch>
              <a:fillRect/>
            </a:stretch>
          </p:blipFill>
          <p:spPr>
            <a:xfrm>
              <a:off x="2430735" y="4631744"/>
              <a:ext cx="717053" cy="717053"/>
            </a:xfrm>
            <a:prstGeom prst="rect">
              <a:avLst/>
            </a:prstGeom>
          </p:spPr>
        </p:pic>
        <p:pic>
          <p:nvPicPr>
            <p:cNvPr id="44" name="図 43"/>
            <p:cNvPicPr>
              <a:picLocks noChangeAspect="1"/>
            </p:cNvPicPr>
            <p:nvPr/>
          </p:nvPicPr>
          <p:blipFill>
            <a:blip r:embed="rId9">
              <a:clrChange>
                <a:clrFrom>
                  <a:srgbClr val="FFFFFF"/>
                </a:clrFrom>
                <a:clrTo>
                  <a:srgbClr val="FFFFFF">
                    <a:alpha val="0"/>
                  </a:srgbClr>
                </a:clrTo>
              </a:clrChange>
            </a:blip>
            <a:stretch>
              <a:fillRect/>
            </a:stretch>
          </p:blipFill>
          <p:spPr>
            <a:xfrm>
              <a:off x="1512975" y="4502226"/>
              <a:ext cx="976090" cy="976090"/>
            </a:xfrm>
            <a:prstGeom prst="rect">
              <a:avLst/>
            </a:prstGeom>
          </p:spPr>
        </p:pic>
        <p:sp>
          <p:nvSpPr>
            <p:cNvPr id="47" name="テキスト ボックス 46"/>
            <p:cNvSpPr txBox="1"/>
            <p:nvPr/>
          </p:nvSpPr>
          <p:spPr>
            <a:xfrm>
              <a:off x="3936049" y="4857515"/>
              <a:ext cx="1261884" cy="738664"/>
            </a:xfrm>
            <a:prstGeom prst="rect">
              <a:avLst/>
            </a:prstGeom>
            <a:noFill/>
          </p:spPr>
          <p:txBody>
            <a:bodyPr wrap="none" rtlCol="0">
              <a:spAutoFit/>
            </a:bodyPr>
            <a:lstStyle/>
            <a:p>
              <a:pPr algn="ctr"/>
              <a:r>
                <a:rPr kumimoji="1" lang="ja-JP" altLang="en-US" sz="1050" dirty="0">
                  <a:solidFill>
                    <a:schemeClr val="bg1"/>
                  </a:solidFill>
                  <a:latin typeface="Meiryo" charset="-128"/>
                  <a:ea typeface="Meiryo" charset="-128"/>
                  <a:cs typeface="Meiryo" charset="-128"/>
                </a:rPr>
                <a:t>「特徴量」ごとに</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猫／犬の特徴を</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最もよく表す値を</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見つけ出す</a:t>
              </a:r>
            </a:p>
          </p:txBody>
        </p:sp>
        <p:sp>
          <p:nvSpPr>
            <p:cNvPr id="48" name="テキスト ボックス 47"/>
            <p:cNvSpPr txBox="1"/>
            <p:nvPr/>
          </p:nvSpPr>
          <p:spPr>
            <a:xfrm>
              <a:off x="4158328" y="4492561"/>
              <a:ext cx="800219" cy="461665"/>
            </a:xfrm>
            <a:prstGeom prst="rect">
              <a:avLst/>
            </a:prstGeom>
            <a:noFill/>
          </p:spPr>
          <p:txBody>
            <a:bodyPr wrap="none" rtlCol="0">
              <a:spAutoFit/>
            </a:bodyPr>
            <a:lstStyle/>
            <a:p>
              <a:pPr algn="ctr"/>
              <a:r>
                <a:rPr kumimoji="1" lang="ja-JP" altLang="en-US" sz="2400" b="1" dirty="0">
                  <a:solidFill>
                    <a:schemeClr val="bg1"/>
                  </a:solidFill>
                  <a:latin typeface="Meiryo" charset="-128"/>
                  <a:ea typeface="Meiryo" charset="-128"/>
                  <a:cs typeface="Meiryo" charset="-128"/>
                </a:rPr>
                <a:t>学習</a:t>
              </a:r>
            </a:p>
          </p:txBody>
        </p:sp>
        <p:sp>
          <p:nvSpPr>
            <p:cNvPr id="49" name="テキスト ボックス 48"/>
            <p:cNvSpPr txBox="1"/>
            <p:nvPr/>
          </p:nvSpPr>
          <p:spPr>
            <a:xfrm>
              <a:off x="1049244" y="5849936"/>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猫の特徴を最もよく表す</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特徴量の組合せ</a:t>
              </a:r>
              <a:r>
                <a:rPr lang="ja-JP" altLang="en-US" sz="1200" dirty="0">
                  <a:solidFill>
                    <a:schemeClr val="bg1"/>
                  </a:solidFill>
                  <a:latin typeface="Meiryo" charset="-128"/>
                  <a:ea typeface="Meiryo" charset="-128"/>
                  <a:cs typeface="Meiryo" charset="-128"/>
                </a:rPr>
                <a:t>パターン</a:t>
              </a:r>
              <a:endParaRPr kumimoji="1" lang="ja-JP" altLang="en-US" sz="1200" dirty="0">
                <a:solidFill>
                  <a:schemeClr val="bg1"/>
                </a:solidFill>
                <a:latin typeface="Meiryo" charset="-128"/>
                <a:ea typeface="Meiryo" charset="-128"/>
                <a:cs typeface="Meiryo" charset="-128"/>
              </a:endParaRPr>
            </a:p>
          </p:txBody>
        </p:sp>
        <p:sp>
          <p:nvSpPr>
            <p:cNvPr id="50" name="テキスト ボックス 49"/>
            <p:cNvSpPr txBox="1"/>
            <p:nvPr/>
          </p:nvSpPr>
          <p:spPr>
            <a:xfrm>
              <a:off x="6202373" y="5850273"/>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犬の特徴を最もよく表す</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特徴量の組合せパターン</a:t>
              </a:r>
            </a:p>
          </p:txBody>
        </p:sp>
        <p:sp>
          <p:nvSpPr>
            <p:cNvPr id="55" name="テキスト ボックス 54"/>
            <p:cNvSpPr txBox="1"/>
            <p:nvPr/>
          </p:nvSpPr>
          <p:spPr>
            <a:xfrm>
              <a:off x="1271899" y="5517735"/>
              <a:ext cx="1441420" cy="307777"/>
            </a:xfrm>
            <a:prstGeom prst="rect">
              <a:avLst/>
            </a:prstGeom>
            <a:noFill/>
          </p:spPr>
          <p:txBody>
            <a:bodyPr wrap="none" rtlCol="0">
              <a:spAutoFit/>
            </a:bodyPr>
            <a:lstStyle/>
            <a:p>
              <a:pPr algn="ctr"/>
              <a:r>
                <a:rPr lang="ja-JP" altLang="en-US" sz="1400" dirty="0">
                  <a:solidFill>
                    <a:schemeClr val="bg1"/>
                  </a:solidFill>
                  <a:latin typeface="Meiryo" charset="-128"/>
                  <a:ea typeface="Meiryo" charset="-128"/>
                  <a:cs typeface="Meiryo" charset="-128"/>
                </a:rPr>
                <a:t>猫の</a:t>
              </a:r>
              <a:r>
                <a:rPr kumimoji="1" lang="ja-JP" altLang="en-US" sz="1400" b="1" dirty="0">
                  <a:solidFill>
                    <a:schemeClr val="bg1"/>
                  </a:solidFill>
                  <a:latin typeface="Meiryo" charset="-128"/>
                  <a:ea typeface="Meiryo" charset="-128"/>
                  <a:cs typeface="Meiryo" charset="-128"/>
                </a:rPr>
                <a:t>推論モデル</a:t>
              </a:r>
            </a:p>
          </p:txBody>
        </p:sp>
        <p:sp>
          <p:nvSpPr>
            <p:cNvPr id="57" name="テキスト ボックス 56"/>
            <p:cNvSpPr txBox="1"/>
            <p:nvPr/>
          </p:nvSpPr>
          <p:spPr>
            <a:xfrm>
              <a:off x="6420380" y="5517735"/>
              <a:ext cx="1441420" cy="307777"/>
            </a:xfrm>
            <a:prstGeom prst="rect">
              <a:avLst/>
            </a:prstGeom>
            <a:noFill/>
          </p:spPr>
          <p:txBody>
            <a:bodyPr wrap="none" rtlCol="0">
              <a:spAutoFit/>
            </a:bodyPr>
            <a:lstStyle/>
            <a:p>
              <a:pPr algn="ctr"/>
              <a:r>
                <a:rPr lang="ja-JP" altLang="en-US" sz="1400" dirty="0">
                  <a:solidFill>
                    <a:schemeClr val="bg1"/>
                  </a:solidFill>
                  <a:latin typeface="Meiryo" charset="-128"/>
                  <a:ea typeface="Meiryo" charset="-128"/>
                  <a:cs typeface="Meiryo" charset="-128"/>
                </a:rPr>
                <a:t>犬の</a:t>
              </a:r>
              <a:r>
                <a:rPr kumimoji="1" lang="ja-JP" altLang="en-US" sz="1400" b="1" dirty="0">
                  <a:solidFill>
                    <a:schemeClr val="bg1"/>
                  </a:solidFill>
                  <a:latin typeface="Meiryo" charset="-128"/>
                  <a:ea typeface="Meiryo" charset="-128"/>
                  <a:cs typeface="Meiryo" charset="-128"/>
                </a:rPr>
                <a:t>推論モデル</a:t>
              </a:r>
            </a:p>
          </p:txBody>
        </p:sp>
        <p:sp>
          <p:nvSpPr>
            <p:cNvPr id="58" name="右矢印 57"/>
            <p:cNvSpPr/>
            <p:nvPr/>
          </p:nvSpPr>
          <p:spPr>
            <a:xfrm>
              <a:off x="3251631" y="4740012"/>
              <a:ext cx="468638" cy="491282"/>
            </a:xfrm>
            <a:prstGeom prst="rightArrow">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矢印 58"/>
            <p:cNvSpPr/>
            <p:nvPr/>
          </p:nvSpPr>
          <p:spPr>
            <a:xfrm rot="10800000">
              <a:off x="5418067" y="4740012"/>
              <a:ext cx="468638" cy="491282"/>
            </a:xfrm>
            <a:prstGeom prst="rightArrow">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p:cNvSpPr txBox="1"/>
            <p:nvPr/>
          </p:nvSpPr>
          <p:spPr>
            <a:xfrm>
              <a:off x="1174664" y="4348008"/>
              <a:ext cx="1620957" cy="307777"/>
            </a:xfrm>
            <a:prstGeom prst="rect">
              <a:avLst/>
            </a:prstGeom>
            <a:noFill/>
          </p:spPr>
          <p:txBody>
            <a:bodyPr wrap="none" rtlCol="0">
              <a:spAutoFit/>
            </a:bodyPr>
            <a:lstStyle/>
            <a:p>
              <a:r>
                <a:rPr kumimoji="1" lang="ja-JP" altLang="en-US" sz="1400">
                  <a:latin typeface="Meiryo" charset="-128"/>
                  <a:ea typeface="Meiryo" charset="-128"/>
                  <a:cs typeface="Meiryo" charset="-128"/>
                </a:rPr>
                <a:t>大量の学習データ</a:t>
              </a:r>
              <a:endParaRPr kumimoji="1" lang="ja-JP" altLang="en-US" sz="1400" dirty="0">
                <a:latin typeface="Meiryo" charset="-128"/>
                <a:ea typeface="Meiryo" charset="-128"/>
                <a:cs typeface="Meiryo" charset="-128"/>
              </a:endParaRPr>
            </a:p>
          </p:txBody>
        </p:sp>
        <p:sp>
          <p:nvSpPr>
            <p:cNvPr id="61" name="テキスト ボックス 60"/>
            <p:cNvSpPr txBox="1"/>
            <p:nvPr/>
          </p:nvSpPr>
          <p:spPr>
            <a:xfrm>
              <a:off x="6330611" y="4348008"/>
              <a:ext cx="1620957" cy="307777"/>
            </a:xfrm>
            <a:prstGeom prst="rect">
              <a:avLst/>
            </a:prstGeom>
            <a:noFill/>
          </p:spPr>
          <p:txBody>
            <a:bodyPr wrap="none" rtlCol="0">
              <a:spAutoFit/>
            </a:bodyPr>
            <a:lstStyle/>
            <a:p>
              <a:r>
                <a:rPr kumimoji="1" lang="ja-JP" altLang="en-US" sz="1400">
                  <a:latin typeface="Meiryo" charset="-128"/>
                  <a:ea typeface="Meiryo" charset="-128"/>
                  <a:cs typeface="Meiryo" charset="-128"/>
                </a:rPr>
                <a:t>大量の学習データ</a:t>
              </a:r>
              <a:endParaRPr kumimoji="1" lang="ja-JP" altLang="en-US" sz="1400" dirty="0">
                <a:latin typeface="Meiryo" charset="-128"/>
                <a:ea typeface="Meiryo" charset="-128"/>
                <a:cs typeface="Meiryo" charset="-128"/>
              </a:endParaRPr>
            </a:p>
          </p:txBody>
        </p:sp>
        <p:sp>
          <p:nvSpPr>
            <p:cNvPr id="62" name="曲折矢印 61"/>
            <p:cNvSpPr/>
            <p:nvPr/>
          </p:nvSpPr>
          <p:spPr>
            <a:xfrm rot="10800000">
              <a:off x="3208147" y="5651461"/>
              <a:ext cx="1171503" cy="483095"/>
            </a:xfrm>
            <a:prstGeom prst="bentArrow">
              <a:avLst>
                <a:gd name="adj1" fmla="val 36228"/>
                <a:gd name="adj2" fmla="val 33020"/>
                <a:gd name="adj3" fmla="val 25000"/>
                <a:gd name="adj4" fmla="val 43750"/>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曲折矢印 62"/>
            <p:cNvSpPr/>
            <p:nvPr/>
          </p:nvSpPr>
          <p:spPr>
            <a:xfrm rot="10800000" flipH="1">
              <a:off x="4764814" y="5646010"/>
              <a:ext cx="1171503" cy="483095"/>
            </a:xfrm>
            <a:prstGeom prst="bentArrow">
              <a:avLst>
                <a:gd name="adj1" fmla="val 36228"/>
                <a:gd name="adj2" fmla="val 33020"/>
                <a:gd name="adj3" fmla="val 25000"/>
                <a:gd name="adj4" fmla="val 43750"/>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右矢印 87"/>
            <p:cNvSpPr/>
            <p:nvPr/>
          </p:nvSpPr>
          <p:spPr>
            <a:xfrm rot="5400000">
              <a:off x="4387848" y="4059080"/>
              <a:ext cx="375681" cy="491282"/>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 name="テキスト ボックス 16"/>
          <p:cNvSpPr txBox="1"/>
          <p:nvPr/>
        </p:nvSpPr>
        <p:spPr>
          <a:xfrm>
            <a:off x="7423218" y="2415079"/>
            <a:ext cx="877163" cy="1292662"/>
          </a:xfrm>
          <a:prstGeom prst="rect">
            <a:avLst/>
          </a:prstGeom>
          <a:noFill/>
        </p:spPr>
        <p:txBody>
          <a:bodyPr wrap="none" rtlCol="0">
            <a:spAutoFit/>
          </a:bodyPr>
          <a:lstStyle/>
          <a:p>
            <a:pPr algn="ctr"/>
            <a:r>
              <a:rPr kumimoji="1" lang="ja-JP" altLang="en-US" sz="5400" dirty="0">
                <a:latin typeface="Meiryo" charset="-128"/>
                <a:ea typeface="Meiryo" charset="-128"/>
                <a:cs typeface="Meiryo" charset="-128"/>
              </a:rPr>
              <a:t>犬</a:t>
            </a:r>
            <a:endParaRPr kumimoji="1" lang="en-US" altLang="ja-JP" sz="5400" dirty="0">
              <a:latin typeface="Meiryo" charset="-128"/>
              <a:ea typeface="Meiryo" charset="-128"/>
              <a:cs typeface="Meiryo" charset="-128"/>
            </a:endParaRPr>
          </a:p>
          <a:p>
            <a:pPr algn="ctr"/>
            <a:r>
              <a:rPr lang="en-US" altLang="ja-JP" sz="2400" dirty="0">
                <a:latin typeface="Meiryo" charset="-128"/>
                <a:ea typeface="Meiryo" charset="-128"/>
                <a:cs typeface="Meiryo" charset="-128"/>
              </a:rPr>
              <a:t>dog</a:t>
            </a:r>
            <a:endParaRPr kumimoji="1" lang="ja-JP" altLang="en-US" sz="2400" dirty="0">
              <a:latin typeface="Meiryo" charset="-128"/>
              <a:ea typeface="Meiryo" charset="-128"/>
              <a:cs typeface="Meiryo" charset="-128"/>
            </a:endParaRPr>
          </a:p>
        </p:txBody>
      </p:sp>
      <p:sp>
        <p:nvSpPr>
          <p:cNvPr id="89" name="テキスト ボックス 88"/>
          <p:cNvSpPr txBox="1"/>
          <p:nvPr/>
        </p:nvSpPr>
        <p:spPr>
          <a:xfrm>
            <a:off x="869933" y="2415079"/>
            <a:ext cx="877163" cy="1292662"/>
          </a:xfrm>
          <a:prstGeom prst="rect">
            <a:avLst/>
          </a:prstGeom>
          <a:noFill/>
        </p:spPr>
        <p:txBody>
          <a:bodyPr wrap="none" rtlCol="0">
            <a:spAutoFit/>
          </a:bodyPr>
          <a:lstStyle/>
          <a:p>
            <a:pPr algn="ctr"/>
            <a:r>
              <a:rPr kumimoji="1" lang="ja-JP" altLang="en-US" sz="5400" dirty="0">
                <a:latin typeface="Meiryo" charset="-128"/>
                <a:ea typeface="Meiryo" charset="-128"/>
                <a:cs typeface="Meiryo" charset="-128"/>
              </a:rPr>
              <a:t>猫</a:t>
            </a:r>
            <a:endParaRPr kumimoji="1" lang="en-US" altLang="ja-JP" sz="5400" dirty="0">
              <a:latin typeface="Meiryo" charset="-128"/>
              <a:ea typeface="Meiryo" charset="-128"/>
              <a:cs typeface="Meiryo" charset="-128"/>
            </a:endParaRPr>
          </a:p>
          <a:p>
            <a:pPr algn="ctr"/>
            <a:r>
              <a:rPr lang="en-US" altLang="ja-JP" sz="2400" dirty="0">
                <a:latin typeface="Meiryo" charset="-128"/>
                <a:ea typeface="Meiryo" charset="-128"/>
                <a:cs typeface="Meiryo" charset="-128"/>
              </a:rPr>
              <a:t>cat</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56728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人工知能とは何か</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7257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角丸四角形 81"/>
          <p:cNvSpPr/>
          <p:nvPr/>
        </p:nvSpPr>
        <p:spPr>
          <a:xfrm>
            <a:off x="3069024" y="3053165"/>
            <a:ext cx="3005951" cy="2603715"/>
          </a:xfrm>
          <a:prstGeom prst="roundRect">
            <a:avLst>
              <a:gd name="adj" fmla="val 0"/>
            </a:avLst>
          </a:prstGeom>
          <a:solidFill>
            <a:schemeClr val="tx2">
              <a:lumMod val="40000"/>
              <a:lumOff val="6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3328261" y="3566673"/>
            <a:ext cx="2487478" cy="904209"/>
          </a:xfrm>
          <a:prstGeom prst="roundRect">
            <a:avLst>
              <a:gd name="adj" fmla="val 0"/>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1" name="角丸四角形 80"/>
          <p:cNvSpPr/>
          <p:nvPr/>
        </p:nvSpPr>
        <p:spPr>
          <a:xfrm>
            <a:off x="3328261" y="4620303"/>
            <a:ext cx="2487478" cy="915913"/>
          </a:xfrm>
          <a:prstGeom prst="roundRect">
            <a:avLst>
              <a:gd name="adj" fmla="val 0"/>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機械学習と推論（３）</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pic>
        <p:nvPicPr>
          <p:cNvPr id="64" name="図 63"/>
          <p:cNvPicPr>
            <a:picLocks noChangeAspect="1"/>
          </p:cNvPicPr>
          <p:nvPr/>
        </p:nvPicPr>
        <p:blipFill>
          <a:blip r:embed="rId3">
            <a:clrChange>
              <a:clrFrom>
                <a:srgbClr val="FFFFFF"/>
              </a:clrFrom>
              <a:clrTo>
                <a:srgbClr val="FFFFFF">
                  <a:alpha val="0"/>
                </a:srgbClr>
              </a:clrTo>
            </a:clrChange>
          </a:blip>
          <a:stretch>
            <a:fillRect/>
          </a:stretch>
        </p:blipFill>
        <p:spPr>
          <a:xfrm>
            <a:off x="3398541" y="795366"/>
            <a:ext cx="2346917" cy="2346917"/>
          </a:xfrm>
          <a:prstGeom prst="rect">
            <a:avLst/>
          </a:prstGeom>
        </p:spPr>
      </p:pic>
      <p:sp>
        <p:nvSpPr>
          <p:cNvPr id="65" name="テキスト ボックス 64"/>
          <p:cNvSpPr txBox="1"/>
          <p:nvPr/>
        </p:nvSpPr>
        <p:spPr>
          <a:xfrm>
            <a:off x="3838466" y="3618230"/>
            <a:ext cx="1467068"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特徴の抽出</a:t>
            </a:r>
          </a:p>
        </p:txBody>
      </p:sp>
      <p:sp>
        <p:nvSpPr>
          <p:cNvPr id="67" name="テキスト ボックス 66"/>
          <p:cNvSpPr txBox="1"/>
          <p:nvPr/>
        </p:nvSpPr>
        <p:spPr>
          <a:xfrm>
            <a:off x="3396637" y="4669381"/>
            <a:ext cx="2339102" cy="307777"/>
          </a:xfrm>
          <a:prstGeom prst="rect">
            <a:avLst/>
          </a:prstGeom>
          <a:noFill/>
        </p:spPr>
        <p:txBody>
          <a:bodyPr wrap="none" rtlCol="0">
            <a:spAutoFit/>
          </a:bodyPr>
          <a:lstStyle/>
          <a:p>
            <a:pPr algn="ctr"/>
            <a:r>
              <a:rPr kumimoji="1" lang="ja-JP" altLang="en-US" sz="1400" b="1" dirty="0">
                <a:solidFill>
                  <a:schemeClr val="bg1"/>
                </a:solidFill>
                <a:latin typeface="Meiryo" charset="-128"/>
                <a:ea typeface="Meiryo" charset="-128"/>
                <a:cs typeface="Meiryo" charset="-128"/>
              </a:rPr>
              <a:t>推論モデル</a:t>
            </a:r>
            <a:r>
              <a:rPr kumimoji="1" lang="ja-JP" altLang="en-US" sz="1400" b="1">
                <a:solidFill>
                  <a:schemeClr val="bg1"/>
                </a:solidFill>
                <a:latin typeface="Meiryo" charset="-128"/>
                <a:ea typeface="Meiryo" charset="-128"/>
                <a:cs typeface="Meiryo" charset="-128"/>
              </a:rPr>
              <a:t>とのマッチング</a:t>
            </a:r>
            <a:endParaRPr kumimoji="1" lang="ja-JP" altLang="en-US" sz="1400" b="1" dirty="0">
              <a:solidFill>
                <a:schemeClr val="bg1"/>
              </a:solidFill>
              <a:latin typeface="Meiryo" charset="-128"/>
              <a:ea typeface="Meiryo" charset="-128"/>
              <a:cs typeface="Meiryo" charset="-128"/>
            </a:endParaRPr>
          </a:p>
        </p:txBody>
      </p:sp>
      <p:sp>
        <p:nvSpPr>
          <p:cNvPr id="68" name="フローチャート: 磁気ディスク 67"/>
          <p:cNvSpPr/>
          <p:nvPr/>
        </p:nvSpPr>
        <p:spPr>
          <a:xfrm>
            <a:off x="6334212" y="4623846"/>
            <a:ext cx="1312554" cy="912370"/>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磁気ディスク 68"/>
          <p:cNvSpPr/>
          <p:nvPr/>
        </p:nvSpPr>
        <p:spPr>
          <a:xfrm>
            <a:off x="1450533" y="4623846"/>
            <a:ext cx="1312554" cy="912370"/>
          </a:xfrm>
          <a:prstGeom prst="flowChartMagneticDisk">
            <a:avLst/>
          </a:prstGeom>
          <a:solidFill>
            <a:srgbClr val="7030A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テキスト ボックス 69"/>
          <p:cNvSpPr txBox="1"/>
          <p:nvPr/>
        </p:nvSpPr>
        <p:spPr>
          <a:xfrm>
            <a:off x="1834940" y="5004812"/>
            <a:ext cx="543739" cy="523220"/>
          </a:xfrm>
          <a:prstGeom prst="rect">
            <a:avLst/>
          </a:prstGeom>
          <a:noFill/>
        </p:spPr>
        <p:txBody>
          <a:bodyPr wrap="none" rtlCol="0">
            <a:spAutoFit/>
          </a:bodyPr>
          <a:lstStyle/>
          <a:p>
            <a:pPr algn="ctr"/>
            <a:r>
              <a:rPr lang="ja-JP" altLang="en-US" sz="2800" b="1" dirty="0">
                <a:solidFill>
                  <a:schemeClr val="bg1"/>
                </a:solidFill>
                <a:latin typeface="Meiryo" charset="-128"/>
                <a:ea typeface="Meiryo" charset="-128"/>
                <a:cs typeface="Meiryo" charset="-128"/>
              </a:rPr>
              <a:t>猫</a:t>
            </a:r>
            <a:endParaRPr kumimoji="1" lang="ja-JP" altLang="en-US" sz="1000" dirty="0">
              <a:solidFill>
                <a:schemeClr val="bg1"/>
              </a:solidFill>
              <a:latin typeface="Meiryo" charset="-128"/>
              <a:ea typeface="Meiryo" charset="-128"/>
              <a:cs typeface="Meiryo" charset="-128"/>
            </a:endParaRPr>
          </a:p>
        </p:txBody>
      </p:sp>
      <p:sp>
        <p:nvSpPr>
          <p:cNvPr id="71" name="テキスト ボックス 70"/>
          <p:cNvSpPr txBox="1"/>
          <p:nvPr/>
        </p:nvSpPr>
        <p:spPr>
          <a:xfrm>
            <a:off x="6718618" y="5012996"/>
            <a:ext cx="543739" cy="523220"/>
          </a:xfrm>
          <a:prstGeom prst="rect">
            <a:avLst/>
          </a:prstGeom>
          <a:noFill/>
        </p:spPr>
        <p:txBody>
          <a:bodyPr wrap="none" rtlCol="0">
            <a:spAutoFit/>
          </a:bodyPr>
          <a:lstStyle/>
          <a:p>
            <a:pPr algn="ctr"/>
            <a:r>
              <a:rPr lang="ja-JP" altLang="en-US" sz="2800" b="1" dirty="0">
                <a:solidFill>
                  <a:schemeClr val="bg1"/>
                </a:solidFill>
                <a:latin typeface="Meiryo" charset="-128"/>
                <a:ea typeface="Meiryo" charset="-128"/>
                <a:cs typeface="Meiryo" charset="-128"/>
              </a:rPr>
              <a:t>犬</a:t>
            </a:r>
            <a:endParaRPr kumimoji="1" lang="ja-JP" altLang="en-US" sz="1000" dirty="0">
              <a:solidFill>
                <a:schemeClr val="bg1"/>
              </a:solidFill>
              <a:latin typeface="Meiryo" charset="-128"/>
              <a:ea typeface="Meiryo" charset="-128"/>
              <a:cs typeface="Meiryo" charset="-128"/>
            </a:endParaRPr>
          </a:p>
        </p:txBody>
      </p:sp>
      <p:sp>
        <p:nvSpPr>
          <p:cNvPr id="72" name="テキスト ボックス 71"/>
          <p:cNvSpPr txBox="1"/>
          <p:nvPr/>
        </p:nvSpPr>
        <p:spPr>
          <a:xfrm>
            <a:off x="6577555" y="4687199"/>
            <a:ext cx="825867" cy="246221"/>
          </a:xfrm>
          <a:prstGeom prst="rect">
            <a:avLst/>
          </a:prstGeom>
          <a:noFill/>
        </p:spPr>
        <p:txBody>
          <a:bodyPr wrap="none" rtlCol="0">
            <a:spAutoFit/>
          </a:bodyPr>
          <a:lstStyle/>
          <a:p>
            <a:pPr algn="ctr"/>
            <a:r>
              <a:rPr kumimoji="1" lang="ja-JP" altLang="en-US" sz="1000">
                <a:solidFill>
                  <a:schemeClr val="bg1"/>
                </a:solidFill>
                <a:latin typeface="Meiryo" charset="-128"/>
                <a:ea typeface="Meiryo" charset="-128"/>
                <a:cs typeface="Meiryo" charset="-128"/>
              </a:rPr>
              <a:t>推論</a:t>
            </a:r>
            <a:r>
              <a:rPr kumimoji="1" lang="ja-JP" altLang="en-US" sz="1000" dirty="0">
                <a:solidFill>
                  <a:schemeClr val="bg1"/>
                </a:solidFill>
                <a:latin typeface="Meiryo" charset="-128"/>
                <a:ea typeface="Meiryo" charset="-128"/>
                <a:cs typeface="Meiryo" charset="-128"/>
              </a:rPr>
              <a:t>モデル</a:t>
            </a:r>
          </a:p>
        </p:txBody>
      </p:sp>
      <p:sp>
        <p:nvSpPr>
          <p:cNvPr id="73" name="テキスト ボックス 72"/>
          <p:cNvSpPr txBox="1"/>
          <p:nvPr/>
        </p:nvSpPr>
        <p:spPr>
          <a:xfrm>
            <a:off x="1693875" y="4662226"/>
            <a:ext cx="825867" cy="246221"/>
          </a:xfrm>
          <a:prstGeom prst="rect">
            <a:avLst/>
          </a:prstGeom>
          <a:noFill/>
        </p:spPr>
        <p:txBody>
          <a:bodyPr wrap="none" rtlCol="0">
            <a:spAutoFit/>
          </a:bodyPr>
          <a:lstStyle/>
          <a:p>
            <a:pPr algn="ctr"/>
            <a:r>
              <a:rPr kumimoji="1" lang="ja-JP" altLang="en-US" sz="1000" dirty="0">
                <a:solidFill>
                  <a:schemeClr val="bg1"/>
                </a:solidFill>
                <a:latin typeface="Meiryo" charset="-128"/>
                <a:ea typeface="Meiryo" charset="-128"/>
                <a:cs typeface="Meiryo" charset="-128"/>
              </a:rPr>
              <a:t>推論モデル</a:t>
            </a:r>
          </a:p>
        </p:txBody>
      </p:sp>
      <p:sp>
        <p:nvSpPr>
          <p:cNvPr id="74" name="テキスト ボックス 73"/>
          <p:cNvSpPr txBox="1"/>
          <p:nvPr/>
        </p:nvSpPr>
        <p:spPr>
          <a:xfrm>
            <a:off x="3546353" y="5017301"/>
            <a:ext cx="2074606"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「猫」の推論モデル</a:t>
            </a:r>
            <a:r>
              <a:rPr lang="ja-JP" altLang="en-US" sz="1200" dirty="0">
                <a:solidFill>
                  <a:schemeClr val="bg1"/>
                </a:solidFill>
                <a:latin typeface="Meiryo" charset="-128"/>
                <a:ea typeface="Meiryo" charset="-128"/>
                <a:cs typeface="Meiryo" charset="-128"/>
              </a:rPr>
              <a:t>に</a:t>
            </a:r>
            <a:endParaRPr lang="en-US" altLang="ja-JP" sz="1200" dirty="0">
              <a:solidFill>
                <a:schemeClr val="bg1"/>
              </a:solidFill>
              <a:latin typeface="Meiryo" charset="-128"/>
              <a:ea typeface="Meiryo" charset="-128"/>
              <a:cs typeface="Meiryo" charset="-128"/>
            </a:endParaRPr>
          </a:p>
          <a:p>
            <a:pPr algn="ctr"/>
            <a:r>
              <a:rPr lang="en-US" altLang="ja-JP" sz="1200" dirty="0">
                <a:solidFill>
                  <a:schemeClr val="bg1"/>
                </a:solidFill>
                <a:latin typeface="Meiryo" charset="-128"/>
                <a:ea typeface="Meiryo" charset="-128"/>
                <a:cs typeface="Meiryo" charset="-128"/>
              </a:rPr>
              <a:t>98%</a:t>
            </a:r>
            <a:r>
              <a:rPr lang="ja-JP" altLang="en-US" sz="1200" dirty="0">
                <a:solidFill>
                  <a:schemeClr val="bg1"/>
                </a:solidFill>
                <a:latin typeface="Meiryo" charset="-128"/>
                <a:ea typeface="Meiryo" charset="-128"/>
                <a:cs typeface="Meiryo" charset="-128"/>
              </a:rPr>
              <a:t>の割合で一致している</a:t>
            </a:r>
            <a:endParaRPr kumimoji="1" lang="ja-JP" altLang="en-US" sz="1200" dirty="0">
              <a:solidFill>
                <a:schemeClr val="bg1"/>
              </a:solidFill>
              <a:latin typeface="Meiryo" charset="-128"/>
              <a:ea typeface="Meiryo" charset="-128"/>
              <a:cs typeface="Meiryo" charset="-128"/>
            </a:endParaRPr>
          </a:p>
        </p:txBody>
      </p:sp>
      <p:sp>
        <p:nvSpPr>
          <p:cNvPr id="75" name="テキスト ボックス 74"/>
          <p:cNvSpPr txBox="1"/>
          <p:nvPr/>
        </p:nvSpPr>
        <p:spPr>
          <a:xfrm>
            <a:off x="3037565" y="5939748"/>
            <a:ext cx="3057248" cy="646331"/>
          </a:xfrm>
          <a:prstGeom prst="rect">
            <a:avLst/>
          </a:prstGeom>
          <a:noFill/>
        </p:spPr>
        <p:txBody>
          <a:bodyPr wrap="none" rtlCol="0">
            <a:spAutoFit/>
          </a:bodyPr>
          <a:lstStyle/>
          <a:p>
            <a:pPr algn="ctr"/>
            <a:r>
              <a:rPr kumimoji="1" lang="ja-JP" altLang="en-US" sz="2000" b="1" dirty="0">
                <a:solidFill>
                  <a:srgbClr val="0432FF"/>
                </a:solidFill>
                <a:latin typeface="Meiryo" charset="-128"/>
                <a:ea typeface="Meiryo" charset="-128"/>
                <a:cs typeface="Meiryo" charset="-128"/>
              </a:rPr>
              <a:t>推論結果</a:t>
            </a:r>
            <a:endParaRPr kumimoji="1" lang="en-US" altLang="ja-JP" sz="2000" b="1" dirty="0">
              <a:solidFill>
                <a:srgbClr val="0432FF"/>
              </a:solidFill>
              <a:latin typeface="Meiryo" charset="-128"/>
              <a:ea typeface="Meiryo" charset="-128"/>
              <a:cs typeface="Meiryo" charset="-128"/>
            </a:endParaRPr>
          </a:p>
          <a:p>
            <a:pPr algn="ctr"/>
            <a:r>
              <a:rPr lang="ja-JP" altLang="en-US" sz="1600" dirty="0">
                <a:solidFill>
                  <a:srgbClr val="0432FF"/>
                </a:solidFill>
                <a:latin typeface="Meiryo" charset="-128"/>
                <a:ea typeface="Meiryo" charset="-128"/>
                <a:cs typeface="Meiryo" charset="-128"/>
              </a:rPr>
              <a:t>だから「この画像は猫である」</a:t>
            </a:r>
            <a:endParaRPr kumimoji="1" lang="ja-JP" altLang="en-US" sz="1600" dirty="0">
              <a:solidFill>
                <a:srgbClr val="0432FF"/>
              </a:solidFill>
              <a:latin typeface="Meiryo" charset="-128"/>
              <a:ea typeface="Meiryo" charset="-128"/>
              <a:cs typeface="Meiryo" charset="-128"/>
            </a:endParaRPr>
          </a:p>
        </p:txBody>
      </p:sp>
      <p:sp>
        <p:nvSpPr>
          <p:cNvPr id="76" name="テキスト ボックス 75"/>
          <p:cNvSpPr txBox="1"/>
          <p:nvPr/>
        </p:nvSpPr>
        <p:spPr>
          <a:xfrm>
            <a:off x="3633279" y="3995597"/>
            <a:ext cx="1877437"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「特徴量」に着目して</a:t>
            </a:r>
            <a:endParaRPr kumimoji="1"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それぞれの値を計算する</a:t>
            </a:r>
            <a:endParaRPr kumimoji="1" lang="ja-JP" altLang="en-US" sz="1200" dirty="0">
              <a:solidFill>
                <a:schemeClr val="bg1"/>
              </a:solidFill>
              <a:latin typeface="Meiryo" charset="-128"/>
              <a:ea typeface="Meiryo" charset="-128"/>
              <a:cs typeface="Meiryo" charset="-128"/>
            </a:endParaRPr>
          </a:p>
        </p:txBody>
      </p:sp>
      <p:sp>
        <p:nvSpPr>
          <p:cNvPr id="83" name="テキスト ボックス 82"/>
          <p:cNvSpPr txBox="1"/>
          <p:nvPr/>
        </p:nvSpPr>
        <p:spPr>
          <a:xfrm>
            <a:off x="4120594" y="3111460"/>
            <a:ext cx="902811" cy="523220"/>
          </a:xfrm>
          <a:prstGeom prst="rect">
            <a:avLst/>
          </a:prstGeom>
          <a:noFill/>
        </p:spPr>
        <p:txBody>
          <a:bodyPr wrap="none" rtlCol="0">
            <a:spAutoFit/>
          </a:bodyPr>
          <a:lstStyle/>
          <a:p>
            <a:pPr algn="ctr"/>
            <a:r>
              <a:rPr kumimoji="1" lang="ja-JP" altLang="en-US" sz="2800" b="1">
                <a:solidFill>
                  <a:schemeClr val="bg1"/>
                </a:solidFill>
                <a:latin typeface="Meiryo" charset="-128"/>
                <a:ea typeface="Meiryo" charset="-128"/>
                <a:cs typeface="Meiryo" charset="-128"/>
              </a:rPr>
              <a:t>推論</a:t>
            </a:r>
            <a:endParaRPr kumimoji="1" lang="ja-JP" altLang="en-US" sz="2800" b="1" dirty="0">
              <a:solidFill>
                <a:schemeClr val="bg1"/>
              </a:solidFill>
              <a:latin typeface="Meiryo" charset="-128"/>
              <a:ea typeface="Meiryo" charset="-128"/>
              <a:cs typeface="Meiryo" charset="-128"/>
            </a:endParaRPr>
          </a:p>
        </p:txBody>
      </p:sp>
      <p:sp>
        <p:nvSpPr>
          <p:cNvPr id="85" name="下矢印 84"/>
          <p:cNvSpPr/>
          <p:nvPr/>
        </p:nvSpPr>
        <p:spPr>
          <a:xfrm>
            <a:off x="4170963" y="5611426"/>
            <a:ext cx="813662" cy="309993"/>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下矢印 85"/>
          <p:cNvSpPr/>
          <p:nvPr/>
        </p:nvSpPr>
        <p:spPr>
          <a:xfrm rot="16200000">
            <a:off x="2901185" y="4838706"/>
            <a:ext cx="348037" cy="537463"/>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上下矢印 86"/>
          <p:cNvSpPr/>
          <p:nvPr/>
        </p:nvSpPr>
        <p:spPr>
          <a:xfrm rot="5400000">
            <a:off x="5881748" y="4838707"/>
            <a:ext cx="348037" cy="537463"/>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下矢印 87"/>
          <p:cNvSpPr/>
          <p:nvPr/>
        </p:nvSpPr>
        <p:spPr>
          <a:xfrm>
            <a:off x="4170963" y="4417542"/>
            <a:ext cx="813662" cy="255345"/>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四角形吹き出し 44"/>
          <p:cNvSpPr/>
          <p:nvPr/>
        </p:nvSpPr>
        <p:spPr>
          <a:xfrm>
            <a:off x="5860315" y="867302"/>
            <a:ext cx="873162" cy="1958571"/>
          </a:xfrm>
          <a:prstGeom prst="wedgeRectCallout">
            <a:avLst>
              <a:gd name="adj1" fmla="val -93588"/>
              <a:gd name="adj2" fmla="val 95919"/>
            </a:avLst>
          </a:prstGeom>
          <a:solidFill>
            <a:schemeClr val="accent6">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p:cNvSpPr txBox="1"/>
          <p:nvPr/>
        </p:nvSpPr>
        <p:spPr>
          <a:xfrm>
            <a:off x="5871822" y="923471"/>
            <a:ext cx="904998" cy="338554"/>
          </a:xfrm>
          <a:prstGeom prst="rect">
            <a:avLst/>
          </a:prstGeom>
          <a:noFill/>
        </p:spPr>
        <p:txBody>
          <a:bodyPr wrap="square" rtlCol="0">
            <a:spAutoFit/>
          </a:bodyPr>
          <a:lstStyle/>
          <a:p>
            <a:pPr algn="ctr"/>
            <a:r>
              <a:rPr kumimoji="1" lang="ja-JP" altLang="en-US" sz="1600" b="1" dirty="0">
                <a:solidFill>
                  <a:schemeClr val="accent6">
                    <a:lumMod val="50000"/>
                  </a:schemeClr>
                </a:solidFill>
                <a:latin typeface="Meiryo" charset="-128"/>
                <a:ea typeface="Meiryo" charset="-128"/>
                <a:cs typeface="Meiryo" charset="-128"/>
              </a:rPr>
              <a:t>特徴量</a:t>
            </a:r>
          </a:p>
        </p:txBody>
      </p:sp>
      <p:sp>
        <p:nvSpPr>
          <p:cNvPr id="66" name="テキスト ボックス 65"/>
          <p:cNvSpPr txBox="1"/>
          <p:nvPr/>
        </p:nvSpPr>
        <p:spPr>
          <a:xfrm>
            <a:off x="3858302" y="919751"/>
            <a:ext cx="1415772" cy="338554"/>
          </a:xfrm>
          <a:prstGeom prst="rect">
            <a:avLst/>
          </a:prstGeom>
          <a:noFill/>
        </p:spPr>
        <p:txBody>
          <a:bodyPr wrap="none" rtlCol="0">
            <a:spAutoFit/>
          </a:bodyPr>
          <a:lstStyle/>
          <a:p>
            <a:pPr algn="ctr"/>
            <a:r>
              <a:rPr kumimoji="1" lang="ja-JP" altLang="en-US" sz="1600" b="1" dirty="0">
                <a:solidFill>
                  <a:schemeClr val="accent6">
                    <a:lumMod val="50000"/>
                  </a:schemeClr>
                </a:solidFill>
                <a:latin typeface="Meiryo" charset="-128"/>
                <a:ea typeface="Meiryo" charset="-128"/>
                <a:cs typeface="Meiryo" charset="-128"/>
              </a:rPr>
              <a:t>未知のデータ</a:t>
            </a:r>
          </a:p>
        </p:txBody>
      </p:sp>
      <p:sp>
        <p:nvSpPr>
          <p:cNvPr id="77" name="角丸四角形 76"/>
          <p:cNvSpPr/>
          <p:nvPr/>
        </p:nvSpPr>
        <p:spPr>
          <a:xfrm>
            <a:off x="4800600" y="1994481"/>
            <a:ext cx="410705" cy="338899"/>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角丸四角形 77"/>
          <p:cNvSpPr/>
          <p:nvPr/>
        </p:nvSpPr>
        <p:spPr>
          <a:xfrm>
            <a:off x="4908549" y="1155332"/>
            <a:ext cx="836909" cy="663732"/>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角丸四角形 78"/>
          <p:cNvSpPr/>
          <p:nvPr/>
        </p:nvSpPr>
        <p:spPr>
          <a:xfrm>
            <a:off x="4316278" y="2271768"/>
            <a:ext cx="484322" cy="375975"/>
          </a:xfrm>
          <a:prstGeom prst="roundRect">
            <a:avLst>
              <a:gd name="adj" fmla="val 50000"/>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下矢印 83"/>
          <p:cNvSpPr/>
          <p:nvPr/>
        </p:nvSpPr>
        <p:spPr>
          <a:xfrm>
            <a:off x="4176825" y="2801467"/>
            <a:ext cx="813662" cy="309993"/>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6069552" y="1327082"/>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耳</a:t>
            </a:r>
          </a:p>
        </p:txBody>
      </p:sp>
      <p:sp>
        <p:nvSpPr>
          <p:cNvPr id="30" name="テキスト ボックス 29"/>
          <p:cNvSpPr txBox="1"/>
          <p:nvPr/>
        </p:nvSpPr>
        <p:spPr>
          <a:xfrm>
            <a:off x="6055766" y="1809613"/>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目</a:t>
            </a:r>
          </a:p>
        </p:txBody>
      </p:sp>
      <p:sp>
        <p:nvSpPr>
          <p:cNvPr id="31" name="テキスト ボックス 30"/>
          <p:cNvSpPr txBox="1"/>
          <p:nvPr/>
        </p:nvSpPr>
        <p:spPr>
          <a:xfrm>
            <a:off x="6069552" y="2336741"/>
            <a:ext cx="492443" cy="461665"/>
          </a:xfrm>
          <a:prstGeom prst="rect">
            <a:avLst/>
          </a:prstGeom>
          <a:noFill/>
        </p:spPr>
        <p:txBody>
          <a:bodyPr wrap="none" rtlCol="0">
            <a:spAutoFit/>
          </a:bodyPr>
          <a:lstStyle/>
          <a:p>
            <a:pPr algn="ctr"/>
            <a:r>
              <a:rPr kumimoji="1" lang="ja-JP" altLang="en-US" sz="2400" dirty="0">
                <a:solidFill>
                  <a:schemeClr val="accent6">
                    <a:lumMod val="50000"/>
                  </a:schemeClr>
                </a:solidFill>
                <a:latin typeface="Meiryo" charset="-128"/>
                <a:ea typeface="Meiryo" charset="-128"/>
                <a:cs typeface="Meiryo" charset="-128"/>
              </a:rPr>
              <a:t>口</a:t>
            </a:r>
          </a:p>
        </p:txBody>
      </p:sp>
      <p:cxnSp>
        <p:nvCxnSpPr>
          <p:cNvPr id="32" name="直線コネクタ 31"/>
          <p:cNvCxnSpPr>
            <a:stCxn id="78" idx="3"/>
            <a:endCxn id="29" idx="1"/>
          </p:cNvCxnSpPr>
          <p:nvPr/>
        </p:nvCxnSpPr>
        <p:spPr>
          <a:xfrm>
            <a:off x="5745458" y="1487198"/>
            <a:ext cx="324094" cy="70717"/>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3" name="直線コネクタ 32"/>
          <p:cNvCxnSpPr>
            <a:stCxn id="77" idx="3"/>
            <a:endCxn id="30" idx="1"/>
          </p:cNvCxnSpPr>
          <p:nvPr/>
        </p:nvCxnSpPr>
        <p:spPr>
          <a:xfrm flipV="1">
            <a:off x="5211305" y="2040446"/>
            <a:ext cx="844461" cy="123485"/>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4" name="直線コネクタ 33"/>
          <p:cNvCxnSpPr>
            <a:stCxn id="79" idx="3"/>
            <a:endCxn id="31" idx="1"/>
          </p:cNvCxnSpPr>
          <p:nvPr/>
        </p:nvCxnSpPr>
        <p:spPr>
          <a:xfrm>
            <a:off x="4800600" y="2459756"/>
            <a:ext cx="1268952" cy="107818"/>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0883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正方形/長方形 253"/>
          <p:cNvSpPr/>
          <p:nvPr/>
        </p:nvSpPr>
        <p:spPr>
          <a:xfrm>
            <a:off x="1545172" y="1254662"/>
            <a:ext cx="691040" cy="223190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5" name="正方形/長方形 254"/>
          <p:cNvSpPr/>
          <p:nvPr/>
        </p:nvSpPr>
        <p:spPr>
          <a:xfrm>
            <a:off x="2433244" y="1249082"/>
            <a:ext cx="4277512" cy="2231901"/>
          </a:xfrm>
          <a:prstGeom prst="rect">
            <a:avLst/>
          </a:prstGeom>
          <a:solidFill>
            <a:srgbClr val="FDEAD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正方形/長方形 255"/>
          <p:cNvSpPr/>
          <p:nvPr/>
        </p:nvSpPr>
        <p:spPr>
          <a:xfrm>
            <a:off x="6905296" y="1254662"/>
            <a:ext cx="691040" cy="223190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深層学習の学習と推論</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4" name="円/楕円 3"/>
          <p:cNvSpPr/>
          <p:nvPr/>
        </p:nvSpPr>
        <p:spPr>
          <a:xfrm>
            <a:off x="1763688" y="147033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p:cNvSpPr/>
          <p:nvPr/>
        </p:nvSpPr>
        <p:spPr>
          <a:xfrm>
            <a:off x="1763688" y="183037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p:cNvSpPr/>
          <p:nvPr/>
        </p:nvSpPr>
        <p:spPr>
          <a:xfrm>
            <a:off x="1763688" y="219041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p:cNvSpPr/>
          <p:nvPr/>
        </p:nvSpPr>
        <p:spPr>
          <a:xfrm>
            <a:off x="1763688" y="255045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1763688" y="2910499"/>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p:cNvSpPr/>
          <p:nvPr/>
        </p:nvSpPr>
        <p:spPr>
          <a:xfrm>
            <a:off x="2627784" y="164944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p:cNvSpPr/>
          <p:nvPr/>
        </p:nvSpPr>
        <p:spPr>
          <a:xfrm>
            <a:off x="2627784" y="200948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p:cNvSpPr/>
          <p:nvPr/>
        </p:nvSpPr>
        <p:spPr>
          <a:xfrm>
            <a:off x="2627784" y="236952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楕円 12"/>
          <p:cNvSpPr/>
          <p:nvPr/>
        </p:nvSpPr>
        <p:spPr>
          <a:xfrm>
            <a:off x="2627784" y="272956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矢印コネクタ 14"/>
          <p:cNvCxnSpPr>
            <a:stCxn id="4" idx="6"/>
            <a:endCxn id="10" idx="2"/>
          </p:cNvCxnSpPr>
          <p:nvPr/>
        </p:nvCxnSpPr>
        <p:spPr>
          <a:xfrm>
            <a:off x="2051720" y="1614355"/>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a:stCxn id="5" idx="6"/>
            <a:endCxn id="10" idx="2"/>
          </p:cNvCxnSpPr>
          <p:nvPr/>
        </p:nvCxnSpPr>
        <p:spPr>
          <a:xfrm flipV="1">
            <a:off x="2051720" y="1793456"/>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a:stCxn id="6" idx="6"/>
            <a:endCxn id="10" idx="2"/>
          </p:cNvCxnSpPr>
          <p:nvPr/>
        </p:nvCxnSpPr>
        <p:spPr>
          <a:xfrm flipV="1">
            <a:off x="2051720" y="1793456"/>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a:stCxn id="7" idx="6"/>
            <a:endCxn id="10" idx="2"/>
          </p:cNvCxnSpPr>
          <p:nvPr/>
        </p:nvCxnSpPr>
        <p:spPr>
          <a:xfrm flipV="1">
            <a:off x="2051720" y="1793456"/>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a:stCxn id="8" idx="6"/>
            <a:endCxn id="10" idx="2"/>
          </p:cNvCxnSpPr>
          <p:nvPr/>
        </p:nvCxnSpPr>
        <p:spPr>
          <a:xfrm flipV="1">
            <a:off x="2051720" y="1793456"/>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a:stCxn id="4" idx="6"/>
            <a:endCxn id="11" idx="2"/>
          </p:cNvCxnSpPr>
          <p:nvPr/>
        </p:nvCxnSpPr>
        <p:spPr>
          <a:xfrm>
            <a:off x="2051720" y="1614355"/>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stCxn id="4" idx="6"/>
            <a:endCxn id="13" idx="2"/>
          </p:cNvCxnSpPr>
          <p:nvPr/>
        </p:nvCxnSpPr>
        <p:spPr>
          <a:xfrm>
            <a:off x="2051720" y="1614355"/>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a:stCxn id="4" idx="6"/>
            <a:endCxn id="12" idx="2"/>
          </p:cNvCxnSpPr>
          <p:nvPr/>
        </p:nvCxnSpPr>
        <p:spPr>
          <a:xfrm>
            <a:off x="2051720" y="1614355"/>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1" name="直線矢印コネクタ 40"/>
          <p:cNvCxnSpPr>
            <a:stCxn id="5" idx="6"/>
            <a:endCxn id="11" idx="2"/>
          </p:cNvCxnSpPr>
          <p:nvPr/>
        </p:nvCxnSpPr>
        <p:spPr>
          <a:xfrm>
            <a:off x="2051720" y="1974395"/>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stCxn id="5" idx="6"/>
            <a:endCxn id="12" idx="2"/>
          </p:cNvCxnSpPr>
          <p:nvPr/>
        </p:nvCxnSpPr>
        <p:spPr>
          <a:xfrm>
            <a:off x="2051720" y="1974395"/>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7" name="直線矢印コネクタ 46"/>
          <p:cNvCxnSpPr>
            <a:stCxn id="5" idx="6"/>
            <a:endCxn id="13" idx="2"/>
          </p:cNvCxnSpPr>
          <p:nvPr/>
        </p:nvCxnSpPr>
        <p:spPr>
          <a:xfrm>
            <a:off x="2051720" y="1974395"/>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stCxn id="6" idx="6"/>
            <a:endCxn id="11" idx="2"/>
          </p:cNvCxnSpPr>
          <p:nvPr/>
        </p:nvCxnSpPr>
        <p:spPr>
          <a:xfrm flipV="1">
            <a:off x="2051720" y="2153496"/>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6" name="直線矢印コネクタ 55"/>
          <p:cNvCxnSpPr>
            <a:stCxn id="6" idx="6"/>
            <a:endCxn id="13" idx="2"/>
          </p:cNvCxnSpPr>
          <p:nvPr/>
        </p:nvCxnSpPr>
        <p:spPr>
          <a:xfrm>
            <a:off x="2051720" y="2334435"/>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a:stCxn id="6" idx="6"/>
            <a:endCxn id="12" idx="2"/>
          </p:cNvCxnSpPr>
          <p:nvPr/>
        </p:nvCxnSpPr>
        <p:spPr>
          <a:xfrm>
            <a:off x="2051720" y="2334435"/>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a:stCxn id="7" idx="6"/>
            <a:endCxn id="11" idx="2"/>
          </p:cNvCxnSpPr>
          <p:nvPr/>
        </p:nvCxnSpPr>
        <p:spPr>
          <a:xfrm flipV="1">
            <a:off x="2051720" y="2153496"/>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7" idx="6"/>
            <a:endCxn id="12" idx="2"/>
          </p:cNvCxnSpPr>
          <p:nvPr/>
        </p:nvCxnSpPr>
        <p:spPr>
          <a:xfrm flipV="1">
            <a:off x="2051720" y="2513536"/>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7" idx="6"/>
            <a:endCxn id="13" idx="2"/>
          </p:cNvCxnSpPr>
          <p:nvPr/>
        </p:nvCxnSpPr>
        <p:spPr>
          <a:xfrm>
            <a:off x="2051720" y="2694475"/>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4" name="直線矢印コネクタ 73"/>
          <p:cNvCxnSpPr>
            <a:stCxn id="8" idx="6"/>
            <a:endCxn id="11" idx="2"/>
          </p:cNvCxnSpPr>
          <p:nvPr/>
        </p:nvCxnSpPr>
        <p:spPr>
          <a:xfrm flipV="1">
            <a:off x="2051720" y="2153496"/>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7" name="直線矢印コネクタ 76"/>
          <p:cNvCxnSpPr>
            <a:stCxn id="8" idx="6"/>
            <a:endCxn id="12" idx="2"/>
          </p:cNvCxnSpPr>
          <p:nvPr/>
        </p:nvCxnSpPr>
        <p:spPr>
          <a:xfrm flipV="1">
            <a:off x="2051720" y="2513536"/>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0" name="直線矢印コネクタ 79"/>
          <p:cNvCxnSpPr>
            <a:stCxn id="8" idx="6"/>
            <a:endCxn id="13" idx="2"/>
          </p:cNvCxnSpPr>
          <p:nvPr/>
        </p:nvCxnSpPr>
        <p:spPr>
          <a:xfrm flipV="1">
            <a:off x="2051720" y="2873576"/>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33" name="円/楕円 132"/>
          <p:cNvSpPr/>
          <p:nvPr/>
        </p:nvSpPr>
        <p:spPr>
          <a:xfrm>
            <a:off x="3347864" y="1644953"/>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3347864" y="2004993"/>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円/楕円 134"/>
          <p:cNvSpPr/>
          <p:nvPr/>
        </p:nvSpPr>
        <p:spPr>
          <a:xfrm>
            <a:off x="3347864" y="2365033"/>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p:cNvSpPr/>
          <p:nvPr/>
        </p:nvSpPr>
        <p:spPr>
          <a:xfrm>
            <a:off x="3347864" y="2725073"/>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 name="直線矢印コネクタ 136"/>
          <p:cNvCxnSpPr>
            <a:stCxn id="10" idx="6"/>
            <a:endCxn id="133" idx="2"/>
          </p:cNvCxnSpPr>
          <p:nvPr/>
        </p:nvCxnSpPr>
        <p:spPr>
          <a:xfrm flipV="1">
            <a:off x="2915816" y="1788969"/>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0" name="直線矢印コネクタ 139"/>
          <p:cNvCxnSpPr>
            <a:stCxn id="11" idx="6"/>
            <a:endCxn id="133" idx="2"/>
          </p:cNvCxnSpPr>
          <p:nvPr/>
        </p:nvCxnSpPr>
        <p:spPr>
          <a:xfrm flipV="1">
            <a:off x="2915816" y="1788969"/>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3" name="直線矢印コネクタ 142"/>
          <p:cNvCxnSpPr>
            <a:stCxn id="12" idx="6"/>
            <a:endCxn id="133" idx="2"/>
          </p:cNvCxnSpPr>
          <p:nvPr/>
        </p:nvCxnSpPr>
        <p:spPr>
          <a:xfrm flipV="1">
            <a:off x="2915816" y="1788969"/>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6" name="直線矢印コネクタ 145"/>
          <p:cNvCxnSpPr>
            <a:stCxn id="13" idx="6"/>
            <a:endCxn id="133" idx="2"/>
          </p:cNvCxnSpPr>
          <p:nvPr/>
        </p:nvCxnSpPr>
        <p:spPr>
          <a:xfrm flipV="1">
            <a:off x="2915816" y="1788969"/>
            <a:ext cx="432048" cy="108460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9" name="直線矢印コネクタ 148"/>
          <p:cNvCxnSpPr>
            <a:stCxn id="10" idx="6"/>
            <a:endCxn id="134" idx="2"/>
          </p:cNvCxnSpPr>
          <p:nvPr/>
        </p:nvCxnSpPr>
        <p:spPr>
          <a:xfrm>
            <a:off x="2915816" y="1793456"/>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2" name="直線矢印コネクタ 151"/>
          <p:cNvCxnSpPr>
            <a:stCxn id="10" idx="6"/>
            <a:endCxn id="135" idx="2"/>
          </p:cNvCxnSpPr>
          <p:nvPr/>
        </p:nvCxnSpPr>
        <p:spPr>
          <a:xfrm>
            <a:off x="2915816" y="1793456"/>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5" name="直線矢印コネクタ 154"/>
          <p:cNvCxnSpPr>
            <a:stCxn id="10" idx="6"/>
            <a:endCxn id="136" idx="2"/>
          </p:cNvCxnSpPr>
          <p:nvPr/>
        </p:nvCxnSpPr>
        <p:spPr>
          <a:xfrm>
            <a:off x="2915816" y="1793456"/>
            <a:ext cx="432048" cy="107563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8" name="直線矢印コネクタ 157"/>
          <p:cNvCxnSpPr>
            <a:stCxn id="11" idx="6"/>
            <a:endCxn id="134" idx="2"/>
          </p:cNvCxnSpPr>
          <p:nvPr/>
        </p:nvCxnSpPr>
        <p:spPr>
          <a:xfrm flipV="1">
            <a:off x="2915816" y="2149009"/>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1" name="直線矢印コネクタ 160"/>
          <p:cNvCxnSpPr>
            <a:stCxn id="11" idx="6"/>
            <a:endCxn id="135" idx="2"/>
          </p:cNvCxnSpPr>
          <p:nvPr/>
        </p:nvCxnSpPr>
        <p:spPr>
          <a:xfrm>
            <a:off x="2915816" y="2153496"/>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4" name="直線矢印コネクタ 163"/>
          <p:cNvCxnSpPr>
            <a:stCxn id="11" idx="6"/>
            <a:endCxn id="136" idx="2"/>
          </p:cNvCxnSpPr>
          <p:nvPr/>
        </p:nvCxnSpPr>
        <p:spPr>
          <a:xfrm>
            <a:off x="2915816" y="2153496"/>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7" name="直線矢印コネクタ 166"/>
          <p:cNvCxnSpPr>
            <a:stCxn id="12" idx="6"/>
            <a:endCxn id="134" idx="2"/>
          </p:cNvCxnSpPr>
          <p:nvPr/>
        </p:nvCxnSpPr>
        <p:spPr>
          <a:xfrm flipV="1">
            <a:off x="2915816" y="2149009"/>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0" name="直線矢印コネクタ 169"/>
          <p:cNvCxnSpPr>
            <a:stCxn id="12" idx="6"/>
            <a:endCxn id="135" idx="2"/>
          </p:cNvCxnSpPr>
          <p:nvPr/>
        </p:nvCxnSpPr>
        <p:spPr>
          <a:xfrm flipV="1">
            <a:off x="2915816" y="2509049"/>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3" name="直線矢印コネクタ 172"/>
          <p:cNvCxnSpPr>
            <a:stCxn id="12" idx="6"/>
            <a:endCxn id="136" idx="2"/>
          </p:cNvCxnSpPr>
          <p:nvPr/>
        </p:nvCxnSpPr>
        <p:spPr>
          <a:xfrm>
            <a:off x="2915816" y="2513536"/>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6" name="直線矢印コネクタ 175"/>
          <p:cNvCxnSpPr>
            <a:stCxn id="13" idx="6"/>
            <a:endCxn id="134" idx="2"/>
          </p:cNvCxnSpPr>
          <p:nvPr/>
        </p:nvCxnSpPr>
        <p:spPr>
          <a:xfrm flipV="1">
            <a:off x="2915816" y="2149009"/>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9" name="直線矢印コネクタ 178"/>
          <p:cNvCxnSpPr>
            <a:stCxn id="13" idx="6"/>
            <a:endCxn id="135" idx="2"/>
          </p:cNvCxnSpPr>
          <p:nvPr/>
        </p:nvCxnSpPr>
        <p:spPr>
          <a:xfrm flipV="1">
            <a:off x="2915816" y="2509049"/>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2" name="直線矢印コネクタ 181"/>
          <p:cNvCxnSpPr>
            <a:stCxn id="13" idx="6"/>
            <a:endCxn id="136" idx="2"/>
          </p:cNvCxnSpPr>
          <p:nvPr/>
        </p:nvCxnSpPr>
        <p:spPr>
          <a:xfrm flipV="1">
            <a:off x="2915816" y="2869089"/>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01" name="円/楕円 200"/>
          <p:cNvSpPr/>
          <p:nvPr/>
        </p:nvSpPr>
        <p:spPr>
          <a:xfrm flipH="1">
            <a:off x="7092280" y="1470339"/>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円/楕円 201"/>
          <p:cNvSpPr/>
          <p:nvPr/>
        </p:nvSpPr>
        <p:spPr>
          <a:xfrm flipH="1">
            <a:off x="7092280" y="1830379"/>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円/楕円 202"/>
          <p:cNvSpPr/>
          <p:nvPr/>
        </p:nvSpPr>
        <p:spPr>
          <a:xfrm flipH="1">
            <a:off x="7092280" y="2190419"/>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p:cNvSpPr/>
          <p:nvPr/>
        </p:nvSpPr>
        <p:spPr>
          <a:xfrm flipH="1">
            <a:off x="7092280" y="2550459"/>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円/楕円 204"/>
          <p:cNvSpPr/>
          <p:nvPr/>
        </p:nvSpPr>
        <p:spPr>
          <a:xfrm flipH="1">
            <a:off x="7092280" y="2910499"/>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円/楕円 205"/>
          <p:cNvSpPr/>
          <p:nvPr/>
        </p:nvSpPr>
        <p:spPr>
          <a:xfrm flipH="1">
            <a:off x="6228184" y="164944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円/楕円 206"/>
          <p:cNvSpPr/>
          <p:nvPr/>
        </p:nvSpPr>
        <p:spPr>
          <a:xfrm flipH="1">
            <a:off x="6228184" y="200948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p:cNvSpPr/>
          <p:nvPr/>
        </p:nvSpPr>
        <p:spPr>
          <a:xfrm flipH="1">
            <a:off x="6228184" y="236952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円/楕円 208"/>
          <p:cNvSpPr/>
          <p:nvPr/>
        </p:nvSpPr>
        <p:spPr>
          <a:xfrm flipH="1">
            <a:off x="6228184" y="2729560"/>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0" name="直線矢印コネクタ 209"/>
          <p:cNvCxnSpPr>
            <a:stCxn id="203" idx="6"/>
            <a:endCxn id="209" idx="2"/>
          </p:cNvCxnSpPr>
          <p:nvPr/>
        </p:nvCxnSpPr>
        <p:spPr>
          <a:xfrm flipH="1">
            <a:off x="6516216" y="1614355"/>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1" name="直線矢印コネクタ 210"/>
          <p:cNvCxnSpPr>
            <a:stCxn id="204" idx="6"/>
            <a:endCxn id="209" idx="2"/>
          </p:cNvCxnSpPr>
          <p:nvPr/>
        </p:nvCxnSpPr>
        <p:spPr>
          <a:xfrm flipH="1" flipV="1">
            <a:off x="6516216" y="1793456"/>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2" name="直線矢印コネクタ 211"/>
          <p:cNvCxnSpPr>
            <a:stCxn id="205" idx="6"/>
            <a:endCxn id="209" idx="2"/>
          </p:cNvCxnSpPr>
          <p:nvPr/>
        </p:nvCxnSpPr>
        <p:spPr>
          <a:xfrm flipH="1" flipV="1">
            <a:off x="6516216" y="1793456"/>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3" name="直線矢印コネクタ 212"/>
          <p:cNvCxnSpPr>
            <a:stCxn id="206" idx="6"/>
            <a:endCxn id="209" idx="2"/>
          </p:cNvCxnSpPr>
          <p:nvPr/>
        </p:nvCxnSpPr>
        <p:spPr>
          <a:xfrm flipH="1" flipV="1">
            <a:off x="6516216" y="1793456"/>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4" name="直線矢印コネクタ 213"/>
          <p:cNvCxnSpPr>
            <a:stCxn id="207" idx="6"/>
            <a:endCxn id="209" idx="2"/>
          </p:cNvCxnSpPr>
          <p:nvPr/>
        </p:nvCxnSpPr>
        <p:spPr>
          <a:xfrm flipH="1" flipV="1">
            <a:off x="6516216" y="1793456"/>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5" name="直線矢印コネクタ 214"/>
          <p:cNvCxnSpPr>
            <a:stCxn id="203" idx="6"/>
            <a:endCxn id="210" idx="2"/>
          </p:cNvCxnSpPr>
          <p:nvPr/>
        </p:nvCxnSpPr>
        <p:spPr>
          <a:xfrm flipH="1">
            <a:off x="6516216" y="1614355"/>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6" name="直線矢印コネクタ 215"/>
          <p:cNvCxnSpPr>
            <a:stCxn id="203" idx="6"/>
            <a:endCxn id="212" idx="2"/>
          </p:cNvCxnSpPr>
          <p:nvPr/>
        </p:nvCxnSpPr>
        <p:spPr>
          <a:xfrm flipH="1">
            <a:off x="6516216" y="1614355"/>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7" name="直線矢印コネクタ 216"/>
          <p:cNvCxnSpPr>
            <a:stCxn id="203" idx="6"/>
            <a:endCxn id="211" idx="2"/>
          </p:cNvCxnSpPr>
          <p:nvPr/>
        </p:nvCxnSpPr>
        <p:spPr>
          <a:xfrm flipH="1">
            <a:off x="6516216" y="1614355"/>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8" name="直線矢印コネクタ 217"/>
          <p:cNvCxnSpPr>
            <a:stCxn id="204" idx="6"/>
            <a:endCxn id="210" idx="2"/>
          </p:cNvCxnSpPr>
          <p:nvPr/>
        </p:nvCxnSpPr>
        <p:spPr>
          <a:xfrm flipH="1">
            <a:off x="6516216" y="1974395"/>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9" name="直線矢印コネクタ 218"/>
          <p:cNvCxnSpPr>
            <a:stCxn id="204" idx="6"/>
            <a:endCxn id="211" idx="2"/>
          </p:cNvCxnSpPr>
          <p:nvPr/>
        </p:nvCxnSpPr>
        <p:spPr>
          <a:xfrm flipH="1">
            <a:off x="6516216" y="1974395"/>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0" name="直線矢印コネクタ 219"/>
          <p:cNvCxnSpPr>
            <a:stCxn id="204" idx="6"/>
            <a:endCxn id="212" idx="2"/>
          </p:cNvCxnSpPr>
          <p:nvPr/>
        </p:nvCxnSpPr>
        <p:spPr>
          <a:xfrm flipH="1">
            <a:off x="6516216" y="1974395"/>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1" name="直線矢印コネクタ 220"/>
          <p:cNvCxnSpPr>
            <a:stCxn id="205" idx="6"/>
            <a:endCxn id="210" idx="2"/>
          </p:cNvCxnSpPr>
          <p:nvPr/>
        </p:nvCxnSpPr>
        <p:spPr>
          <a:xfrm flipH="1" flipV="1">
            <a:off x="6516216" y="2153496"/>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2" name="直線矢印コネクタ 221"/>
          <p:cNvCxnSpPr>
            <a:stCxn id="205" idx="6"/>
            <a:endCxn id="212" idx="2"/>
          </p:cNvCxnSpPr>
          <p:nvPr/>
        </p:nvCxnSpPr>
        <p:spPr>
          <a:xfrm flipH="1">
            <a:off x="6516216" y="2334435"/>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3" name="直線矢印コネクタ 222"/>
          <p:cNvCxnSpPr>
            <a:stCxn id="205" idx="6"/>
            <a:endCxn id="211" idx="2"/>
          </p:cNvCxnSpPr>
          <p:nvPr/>
        </p:nvCxnSpPr>
        <p:spPr>
          <a:xfrm flipH="1">
            <a:off x="6516216" y="2334435"/>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4" name="直線矢印コネクタ 223"/>
          <p:cNvCxnSpPr>
            <a:stCxn id="206" idx="6"/>
            <a:endCxn id="210" idx="2"/>
          </p:cNvCxnSpPr>
          <p:nvPr/>
        </p:nvCxnSpPr>
        <p:spPr>
          <a:xfrm flipH="1" flipV="1">
            <a:off x="6516216" y="2153496"/>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5" name="直線矢印コネクタ 224"/>
          <p:cNvCxnSpPr>
            <a:stCxn id="206" idx="6"/>
            <a:endCxn id="211" idx="2"/>
          </p:cNvCxnSpPr>
          <p:nvPr/>
        </p:nvCxnSpPr>
        <p:spPr>
          <a:xfrm flipH="1" flipV="1">
            <a:off x="6516216" y="2513536"/>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6" name="直線矢印コネクタ 225"/>
          <p:cNvCxnSpPr>
            <a:stCxn id="206" idx="6"/>
            <a:endCxn id="212" idx="2"/>
          </p:cNvCxnSpPr>
          <p:nvPr/>
        </p:nvCxnSpPr>
        <p:spPr>
          <a:xfrm flipH="1">
            <a:off x="6516216" y="2694475"/>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7" name="直線矢印コネクタ 226"/>
          <p:cNvCxnSpPr>
            <a:stCxn id="207" idx="6"/>
            <a:endCxn id="210" idx="2"/>
          </p:cNvCxnSpPr>
          <p:nvPr/>
        </p:nvCxnSpPr>
        <p:spPr>
          <a:xfrm flipH="1" flipV="1">
            <a:off x="6516216" y="2153496"/>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8" name="直線矢印コネクタ 227"/>
          <p:cNvCxnSpPr>
            <a:stCxn id="207" idx="6"/>
            <a:endCxn id="211" idx="2"/>
          </p:cNvCxnSpPr>
          <p:nvPr/>
        </p:nvCxnSpPr>
        <p:spPr>
          <a:xfrm flipH="1" flipV="1">
            <a:off x="6516216" y="2513536"/>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9" name="直線矢印コネクタ 228"/>
          <p:cNvCxnSpPr>
            <a:stCxn id="207" idx="6"/>
            <a:endCxn id="212" idx="2"/>
          </p:cNvCxnSpPr>
          <p:nvPr/>
        </p:nvCxnSpPr>
        <p:spPr>
          <a:xfrm flipH="1" flipV="1">
            <a:off x="6516216" y="2873576"/>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30" name="円/楕円 229"/>
          <p:cNvSpPr/>
          <p:nvPr/>
        </p:nvSpPr>
        <p:spPr>
          <a:xfrm flipH="1">
            <a:off x="5508104" y="1644953"/>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円/楕円 230"/>
          <p:cNvSpPr/>
          <p:nvPr/>
        </p:nvSpPr>
        <p:spPr>
          <a:xfrm flipH="1">
            <a:off x="5508104" y="2004993"/>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p:cNvSpPr/>
          <p:nvPr/>
        </p:nvSpPr>
        <p:spPr>
          <a:xfrm flipH="1">
            <a:off x="5508104" y="2365033"/>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円/楕円 232"/>
          <p:cNvSpPr/>
          <p:nvPr/>
        </p:nvSpPr>
        <p:spPr>
          <a:xfrm flipH="1">
            <a:off x="5508104" y="2725073"/>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4" name="直線矢印コネクタ 233"/>
          <p:cNvCxnSpPr>
            <a:stCxn id="209" idx="6"/>
          </p:cNvCxnSpPr>
          <p:nvPr/>
        </p:nvCxnSpPr>
        <p:spPr>
          <a:xfrm flipH="1" flipV="1">
            <a:off x="5796136" y="1788969"/>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5" name="直線矢印コネクタ 234"/>
          <p:cNvCxnSpPr>
            <a:stCxn id="210" idx="6"/>
          </p:cNvCxnSpPr>
          <p:nvPr/>
        </p:nvCxnSpPr>
        <p:spPr>
          <a:xfrm flipH="1" flipV="1">
            <a:off x="5796136" y="1788969"/>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6" name="直線矢印コネクタ 235"/>
          <p:cNvCxnSpPr>
            <a:stCxn id="211" idx="6"/>
          </p:cNvCxnSpPr>
          <p:nvPr/>
        </p:nvCxnSpPr>
        <p:spPr>
          <a:xfrm flipH="1" flipV="1">
            <a:off x="5796136" y="1788969"/>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7" name="直線矢印コネクタ 236"/>
          <p:cNvCxnSpPr>
            <a:stCxn id="212" idx="6"/>
          </p:cNvCxnSpPr>
          <p:nvPr/>
        </p:nvCxnSpPr>
        <p:spPr>
          <a:xfrm flipH="1" flipV="1">
            <a:off x="5796136" y="1788969"/>
            <a:ext cx="432048" cy="108460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8" name="直線矢印コネクタ 237"/>
          <p:cNvCxnSpPr>
            <a:stCxn id="209" idx="6"/>
          </p:cNvCxnSpPr>
          <p:nvPr/>
        </p:nvCxnSpPr>
        <p:spPr>
          <a:xfrm flipH="1">
            <a:off x="5796136" y="1793456"/>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9" name="直線矢印コネクタ 238"/>
          <p:cNvCxnSpPr>
            <a:stCxn id="209" idx="6"/>
          </p:cNvCxnSpPr>
          <p:nvPr/>
        </p:nvCxnSpPr>
        <p:spPr>
          <a:xfrm flipH="1">
            <a:off x="5796136" y="1793456"/>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0" name="直線矢印コネクタ 239"/>
          <p:cNvCxnSpPr>
            <a:stCxn id="209" idx="6"/>
          </p:cNvCxnSpPr>
          <p:nvPr/>
        </p:nvCxnSpPr>
        <p:spPr>
          <a:xfrm flipH="1">
            <a:off x="5796136" y="1793456"/>
            <a:ext cx="432048" cy="107563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1" name="直線矢印コネクタ 240"/>
          <p:cNvCxnSpPr>
            <a:stCxn id="210" idx="6"/>
          </p:cNvCxnSpPr>
          <p:nvPr/>
        </p:nvCxnSpPr>
        <p:spPr>
          <a:xfrm flipH="1" flipV="1">
            <a:off x="5796136" y="2149009"/>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2" name="直線矢印コネクタ 241"/>
          <p:cNvCxnSpPr>
            <a:stCxn id="210" idx="6"/>
          </p:cNvCxnSpPr>
          <p:nvPr/>
        </p:nvCxnSpPr>
        <p:spPr>
          <a:xfrm flipH="1">
            <a:off x="5796136" y="2153496"/>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3" name="直線矢印コネクタ 242"/>
          <p:cNvCxnSpPr>
            <a:stCxn id="210" idx="6"/>
          </p:cNvCxnSpPr>
          <p:nvPr/>
        </p:nvCxnSpPr>
        <p:spPr>
          <a:xfrm flipH="1">
            <a:off x="5796136" y="2153496"/>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4" name="直線矢印コネクタ 243"/>
          <p:cNvCxnSpPr>
            <a:stCxn id="211" idx="6"/>
          </p:cNvCxnSpPr>
          <p:nvPr/>
        </p:nvCxnSpPr>
        <p:spPr>
          <a:xfrm flipH="1" flipV="1">
            <a:off x="5796136" y="2149009"/>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5" name="直線矢印コネクタ 244"/>
          <p:cNvCxnSpPr>
            <a:stCxn id="211" idx="6"/>
          </p:cNvCxnSpPr>
          <p:nvPr/>
        </p:nvCxnSpPr>
        <p:spPr>
          <a:xfrm flipH="1" flipV="1">
            <a:off x="5796136" y="2509049"/>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6" name="直線矢印コネクタ 245"/>
          <p:cNvCxnSpPr>
            <a:stCxn id="211" idx="6"/>
          </p:cNvCxnSpPr>
          <p:nvPr/>
        </p:nvCxnSpPr>
        <p:spPr>
          <a:xfrm flipH="1">
            <a:off x="5796136" y="2513536"/>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7" name="直線矢印コネクタ 246"/>
          <p:cNvCxnSpPr>
            <a:stCxn id="212" idx="6"/>
          </p:cNvCxnSpPr>
          <p:nvPr/>
        </p:nvCxnSpPr>
        <p:spPr>
          <a:xfrm flipH="1" flipV="1">
            <a:off x="5796136" y="2149009"/>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8" name="直線矢印コネクタ 247"/>
          <p:cNvCxnSpPr>
            <a:stCxn id="212" idx="6"/>
          </p:cNvCxnSpPr>
          <p:nvPr/>
        </p:nvCxnSpPr>
        <p:spPr>
          <a:xfrm flipH="1" flipV="1">
            <a:off x="5796136" y="2509049"/>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9" name="直線矢印コネクタ 248"/>
          <p:cNvCxnSpPr>
            <a:stCxn id="212" idx="6"/>
          </p:cNvCxnSpPr>
          <p:nvPr/>
        </p:nvCxnSpPr>
        <p:spPr>
          <a:xfrm flipH="1" flipV="1">
            <a:off x="5796136" y="2869089"/>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52" name="テキスト ボックス 251"/>
          <p:cNvSpPr txBox="1"/>
          <p:nvPr/>
        </p:nvSpPr>
        <p:spPr>
          <a:xfrm>
            <a:off x="3714869" y="2100439"/>
            <a:ext cx="1723549" cy="461665"/>
          </a:xfrm>
          <a:prstGeom prst="rect">
            <a:avLst/>
          </a:prstGeom>
          <a:noFill/>
        </p:spPr>
        <p:txBody>
          <a:bodyPr wrap="none" rtlCol="0">
            <a:spAutoFit/>
          </a:bodyPr>
          <a:lstStyle/>
          <a:p>
            <a:pPr algn="ctr"/>
            <a:r>
              <a:rPr kumimoji="1" lang="ja-JP" altLang="en-US" sz="2400" dirty="0">
                <a:solidFill>
                  <a:schemeClr val="accent2">
                    <a:lumMod val="75000"/>
                  </a:schemeClr>
                </a:solidFill>
                <a:latin typeface="Meiryo" charset="-128"/>
                <a:ea typeface="Meiryo" charset="-128"/>
                <a:cs typeface="Meiryo" charset="-128"/>
              </a:rPr>
              <a:t>・・・・・</a:t>
            </a:r>
          </a:p>
        </p:txBody>
      </p:sp>
      <p:pic>
        <p:nvPicPr>
          <p:cNvPr id="253" name="図 252"/>
          <p:cNvPicPr>
            <a:picLocks noChangeAspect="1"/>
          </p:cNvPicPr>
          <p:nvPr/>
        </p:nvPicPr>
        <p:blipFill>
          <a:blip r:embed="rId2">
            <a:clrChange>
              <a:clrFrom>
                <a:srgbClr val="FFFFFF"/>
              </a:clrFrom>
              <a:clrTo>
                <a:srgbClr val="FFFFFF">
                  <a:alpha val="0"/>
                </a:srgbClr>
              </a:clrTo>
            </a:clrChange>
          </a:blip>
          <a:stretch>
            <a:fillRect/>
          </a:stretch>
        </p:blipFill>
        <p:spPr>
          <a:xfrm>
            <a:off x="322929" y="1803880"/>
            <a:ext cx="1054782" cy="1054782"/>
          </a:xfrm>
          <a:prstGeom prst="rect">
            <a:avLst/>
          </a:prstGeom>
        </p:spPr>
      </p:pic>
      <p:sp>
        <p:nvSpPr>
          <p:cNvPr id="258" name="右矢印 257"/>
          <p:cNvSpPr/>
          <p:nvPr/>
        </p:nvSpPr>
        <p:spPr>
          <a:xfrm>
            <a:off x="1328325" y="1981658"/>
            <a:ext cx="275748" cy="720080"/>
          </a:xfrm>
          <a:prstGeom prst="right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9" name="テキスト ボックス 258"/>
          <p:cNvSpPr txBox="1"/>
          <p:nvPr/>
        </p:nvSpPr>
        <p:spPr>
          <a:xfrm>
            <a:off x="1545172" y="980728"/>
            <a:ext cx="691040" cy="276999"/>
          </a:xfrm>
          <a:prstGeom prst="rect">
            <a:avLst/>
          </a:prstGeom>
          <a:noFill/>
        </p:spPr>
        <p:txBody>
          <a:bodyPr wrap="square" rtlCol="0">
            <a:spAutoFit/>
          </a:bodyPr>
          <a:lstStyle/>
          <a:p>
            <a:pPr algn="ctr"/>
            <a:r>
              <a:rPr kumimoji="1" lang="ja-JP" altLang="en-US" sz="1200" dirty="0">
                <a:solidFill>
                  <a:srgbClr val="0070C0"/>
                </a:solidFill>
                <a:latin typeface="Meiryo" charset="-128"/>
                <a:ea typeface="Meiryo" charset="-128"/>
                <a:cs typeface="Meiryo" charset="-128"/>
              </a:rPr>
              <a:t>入力層</a:t>
            </a:r>
          </a:p>
        </p:txBody>
      </p:sp>
      <p:sp>
        <p:nvSpPr>
          <p:cNvPr id="260" name="テキスト ボックス 259"/>
          <p:cNvSpPr txBox="1"/>
          <p:nvPr/>
        </p:nvSpPr>
        <p:spPr>
          <a:xfrm>
            <a:off x="6890776" y="980728"/>
            <a:ext cx="691040" cy="276999"/>
          </a:xfrm>
          <a:prstGeom prst="rect">
            <a:avLst/>
          </a:prstGeom>
          <a:noFill/>
        </p:spPr>
        <p:txBody>
          <a:bodyPr wrap="square" rtlCol="0">
            <a:spAutoFit/>
          </a:bodyPr>
          <a:lstStyle/>
          <a:p>
            <a:pPr algn="ctr"/>
            <a:r>
              <a:rPr kumimoji="1" lang="ja-JP" altLang="en-US" sz="1200">
                <a:solidFill>
                  <a:schemeClr val="accent3">
                    <a:lumMod val="75000"/>
                  </a:schemeClr>
                </a:solidFill>
                <a:latin typeface="Meiryo" charset="-128"/>
                <a:ea typeface="Meiryo" charset="-128"/>
                <a:cs typeface="Meiryo" charset="-128"/>
              </a:rPr>
              <a:t>出力層</a:t>
            </a:r>
            <a:endParaRPr kumimoji="1" lang="ja-JP" altLang="en-US" sz="1200" dirty="0">
              <a:solidFill>
                <a:schemeClr val="accent3">
                  <a:lumMod val="75000"/>
                </a:schemeClr>
              </a:solidFill>
              <a:latin typeface="Meiryo" charset="-128"/>
              <a:ea typeface="Meiryo" charset="-128"/>
              <a:cs typeface="Meiryo" charset="-128"/>
            </a:endParaRPr>
          </a:p>
        </p:txBody>
      </p:sp>
      <p:sp>
        <p:nvSpPr>
          <p:cNvPr id="261" name="テキスト ボックス 260"/>
          <p:cNvSpPr txBox="1"/>
          <p:nvPr/>
        </p:nvSpPr>
        <p:spPr>
          <a:xfrm>
            <a:off x="3671900" y="980728"/>
            <a:ext cx="1800200" cy="276999"/>
          </a:xfrm>
          <a:prstGeom prst="rect">
            <a:avLst/>
          </a:prstGeom>
          <a:noFill/>
        </p:spPr>
        <p:txBody>
          <a:bodyPr wrap="square" rtlCol="0">
            <a:spAutoFit/>
          </a:bodyPr>
          <a:lstStyle/>
          <a:p>
            <a:pPr algn="ctr"/>
            <a:r>
              <a:rPr kumimoji="1" lang="ja-JP" altLang="en-US" sz="1200" dirty="0">
                <a:solidFill>
                  <a:schemeClr val="accent2">
                    <a:lumMod val="75000"/>
                  </a:schemeClr>
                </a:solidFill>
                <a:latin typeface="Meiryo" charset="-128"/>
                <a:ea typeface="Meiryo" charset="-128"/>
                <a:cs typeface="Meiryo" charset="-128"/>
              </a:rPr>
              <a:t>中間層</a:t>
            </a:r>
            <a:r>
              <a:rPr kumimoji="1" lang="ja-JP" altLang="en-US" sz="1200">
                <a:solidFill>
                  <a:schemeClr val="accent2">
                    <a:lumMod val="75000"/>
                  </a:schemeClr>
                </a:solidFill>
                <a:latin typeface="Meiryo" charset="-128"/>
                <a:ea typeface="Meiryo" charset="-128"/>
                <a:cs typeface="Meiryo" charset="-128"/>
              </a:rPr>
              <a:t>（隠れ層）</a:t>
            </a:r>
            <a:endParaRPr kumimoji="1" lang="ja-JP" altLang="en-US" sz="1200" dirty="0">
              <a:solidFill>
                <a:schemeClr val="accent2">
                  <a:lumMod val="75000"/>
                </a:schemeClr>
              </a:solidFill>
              <a:latin typeface="Meiryo" charset="-128"/>
              <a:ea typeface="Meiryo" charset="-128"/>
              <a:cs typeface="Meiryo" charset="-128"/>
            </a:endParaRPr>
          </a:p>
        </p:txBody>
      </p:sp>
      <p:sp>
        <p:nvSpPr>
          <p:cNvPr id="262" name="右矢印 261"/>
          <p:cNvSpPr/>
          <p:nvPr/>
        </p:nvSpPr>
        <p:spPr>
          <a:xfrm rot="10800000">
            <a:off x="7553416" y="2001315"/>
            <a:ext cx="275748" cy="720080"/>
          </a:xfrm>
          <a:prstGeom prst="rightArrow">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環状矢印 262"/>
          <p:cNvSpPr/>
          <p:nvPr/>
        </p:nvSpPr>
        <p:spPr>
          <a:xfrm rot="10800000">
            <a:off x="6444208" y="2803125"/>
            <a:ext cx="624266" cy="596377"/>
          </a:xfrm>
          <a:prstGeom prst="circular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環状矢印 263"/>
          <p:cNvSpPr/>
          <p:nvPr/>
        </p:nvSpPr>
        <p:spPr>
          <a:xfrm rot="10800000">
            <a:off x="5729477" y="2807120"/>
            <a:ext cx="624266" cy="596377"/>
          </a:xfrm>
          <a:prstGeom prst="circular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5" name="環状矢印 264"/>
          <p:cNvSpPr/>
          <p:nvPr/>
        </p:nvSpPr>
        <p:spPr>
          <a:xfrm rot="10800000">
            <a:off x="4946618" y="2801267"/>
            <a:ext cx="624266" cy="596377"/>
          </a:xfrm>
          <a:prstGeom prst="circular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7" name="環状矢印 266"/>
          <p:cNvSpPr/>
          <p:nvPr/>
        </p:nvSpPr>
        <p:spPr>
          <a:xfrm rot="10800000">
            <a:off x="3595041" y="2750001"/>
            <a:ext cx="624266" cy="596377"/>
          </a:xfrm>
          <a:prstGeom prst="circular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環状矢印 267"/>
          <p:cNvSpPr/>
          <p:nvPr/>
        </p:nvSpPr>
        <p:spPr>
          <a:xfrm rot="10800000">
            <a:off x="2812182" y="2744148"/>
            <a:ext cx="624266" cy="596377"/>
          </a:xfrm>
          <a:prstGeom prst="circular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69" name="図 268"/>
          <p:cNvPicPr>
            <a:picLocks noChangeAspect="1"/>
          </p:cNvPicPr>
          <p:nvPr/>
        </p:nvPicPr>
        <p:blipFill>
          <a:blip r:embed="rId3"/>
          <a:stretch>
            <a:fillRect/>
          </a:stretch>
        </p:blipFill>
        <p:spPr>
          <a:xfrm>
            <a:off x="1335805" y="1223159"/>
            <a:ext cx="324287" cy="324287"/>
          </a:xfrm>
          <a:prstGeom prst="rect">
            <a:avLst/>
          </a:prstGeom>
          <a:effectLst>
            <a:outerShdw blurRad="50800" dist="38100" dir="2700000" algn="tl" rotWithShape="0">
              <a:prstClr val="black">
                <a:alpha val="40000"/>
              </a:prstClr>
            </a:outerShdw>
          </a:effectLst>
        </p:spPr>
      </p:pic>
      <p:sp>
        <p:nvSpPr>
          <p:cNvPr id="270" name="テキスト ボックス 269"/>
          <p:cNvSpPr txBox="1"/>
          <p:nvPr/>
        </p:nvSpPr>
        <p:spPr>
          <a:xfrm>
            <a:off x="3662475" y="2464015"/>
            <a:ext cx="1838309" cy="553998"/>
          </a:xfrm>
          <a:prstGeom prst="rect">
            <a:avLst/>
          </a:prstGeom>
          <a:noFill/>
        </p:spPr>
        <p:txBody>
          <a:bodyPr wrap="square" rtlCol="0">
            <a:spAutoFit/>
          </a:bodyPr>
          <a:lstStyle/>
          <a:p>
            <a:r>
              <a:rPr kumimoji="1" lang="ja-JP" altLang="en-US" sz="1000" dirty="0">
                <a:solidFill>
                  <a:schemeClr val="accent6">
                    <a:lumMod val="75000"/>
                  </a:schemeClr>
                </a:solidFill>
                <a:latin typeface="Meiryo" charset="-128"/>
                <a:ea typeface="Meiryo" charset="-128"/>
                <a:cs typeface="Meiryo" charset="-128"/>
              </a:rPr>
              <a:t>入力</a:t>
            </a:r>
            <a:r>
              <a:rPr lang="ja-JP" altLang="en-US" sz="1000" dirty="0">
                <a:solidFill>
                  <a:schemeClr val="accent6">
                    <a:lumMod val="75000"/>
                  </a:schemeClr>
                </a:solidFill>
                <a:latin typeface="Meiryo" charset="-128"/>
                <a:ea typeface="Meiryo" charset="-128"/>
                <a:cs typeface="Meiryo" charset="-128"/>
              </a:rPr>
              <a:t>と出力ができるだけ一致するように中間層の</a:t>
            </a:r>
            <a:r>
              <a:rPr lang="ja-JP" altLang="en-US" sz="1000">
                <a:solidFill>
                  <a:schemeClr val="accent6">
                    <a:lumMod val="75000"/>
                  </a:schemeClr>
                </a:solidFill>
                <a:latin typeface="Meiryo" charset="-128"/>
                <a:ea typeface="Meiryo" charset="-128"/>
                <a:cs typeface="Meiryo" charset="-128"/>
              </a:rPr>
              <a:t>繋がりの重み付けを調整してゆく。</a:t>
            </a:r>
            <a:endParaRPr kumimoji="1" lang="en-US" altLang="ja-JP" sz="1000" dirty="0">
              <a:solidFill>
                <a:schemeClr val="accent6">
                  <a:lumMod val="75000"/>
                </a:schemeClr>
              </a:solidFill>
              <a:latin typeface="Meiryo" charset="-128"/>
              <a:ea typeface="Meiryo" charset="-128"/>
              <a:cs typeface="Meiryo" charset="-128"/>
            </a:endParaRPr>
          </a:p>
        </p:txBody>
      </p:sp>
      <p:sp>
        <p:nvSpPr>
          <p:cNvPr id="271" name="正方形/長方形 270"/>
          <p:cNvSpPr/>
          <p:nvPr/>
        </p:nvSpPr>
        <p:spPr>
          <a:xfrm>
            <a:off x="1545172" y="4293443"/>
            <a:ext cx="691040" cy="223190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正方形/長方形 271"/>
          <p:cNvSpPr/>
          <p:nvPr/>
        </p:nvSpPr>
        <p:spPr>
          <a:xfrm>
            <a:off x="2433244" y="4287863"/>
            <a:ext cx="4277512" cy="2231901"/>
          </a:xfrm>
          <a:prstGeom prst="rect">
            <a:avLst/>
          </a:prstGeom>
          <a:solidFill>
            <a:srgbClr val="FDEAD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3" name="正方形/長方形 272"/>
          <p:cNvSpPr/>
          <p:nvPr/>
        </p:nvSpPr>
        <p:spPr>
          <a:xfrm>
            <a:off x="6905296" y="4293443"/>
            <a:ext cx="691040" cy="223190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4" name="円/楕円 273"/>
          <p:cNvSpPr/>
          <p:nvPr/>
        </p:nvSpPr>
        <p:spPr>
          <a:xfrm>
            <a:off x="1763688" y="450912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円/楕円 274"/>
          <p:cNvSpPr/>
          <p:nvPr/>
        </p:nvSpPr>
        <p:spPr>
          <a:xfrm>
            <a:off x="1763688" y="486916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p:cNvSpPr/>
          <p:nvPr/>
        </p:nvSpPr>
        <p:spPr>
          <a:xfrm>
            <a:off x="1763688" y="522920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7" name="円/楕円 276"/>
          <p:cNvSpPr/>
          <p:nvPr/>
        </p:nvSpPr>
        <p:spPr>
          <a:xfrm>
            <a:off x="1763688" y="558924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円/楕円 277"/>
          <p:cNvSpPr/>
          <p:nvPr/>
        </p:nvSpPr>
        <p:spPr>
          <a:xfrm>
            <a:off x="1763688" y="594928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9" name="円/楕円 278"/>
          <p:cNvSpPr/>
          <p:nvPr/>
        </p:nvSpPr>
        <p:spPr>
          <a:xfrm>
            <a:off x="2627784" y="468822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p:cNvSpPr/>
          <p:nvPr/>
        </p:nvSpPr>
        <p:spPr>
          <a:xfrm>
            <a:off x="2627784" y="504826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円/楕円 280"/>
          <p:cNvSpPr/>
          <p:nvPr/>
        </p:nvSpPr>
        <p:spPr>
          <a:xfrm>
            <a:off x="2627784" y="540830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2" name="円/楕円 281"/>
          <p:cNvSpPr/>
          <p:nvPr/>
        </p:nvSpPr>
        <p:spPr>
          <a:xfrm>
            <a:off x="2627784" y="576834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3" name="直線矢印コネクタ 282"/>
          <p:cNvCxnSpPr>
            <a:stCxn id="274" idx="6"/>
            <a:endCxn id="279" idx="2"/>
          </p:cNvCxnSpPr>
          <p:nvPr/>
        </p:nvCxnSpPr>
        <p:spPr>
          <a:xfrm>
            <a:off x="2051720" y="465313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4" name="直線矢印コネクタ 283"/>
          <p:cNvCxnSpPr>
            <a:stCxn id="275" idx="6"/>
            <a:endCxn id="279" idx="2"/>
          </p:cNvCxnSpPr>
          <p:nvPr/>
        </p:nvCxnSpPr>
        <p:spPr>
          <a:xfrm flipV="1">
            <a:off x="2051720" y="483223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5" name="直線矢印コネクタ 284"/>
          <p:cNvCxnSpPr>
            <a:stCxn id="276" idx="6"/>
            <a:endCxn id="279" idx="2"/>
          </p:cNvCxnSpPr>
          <p:nvPr/>
        </p:nvCxnSpPr>
        <p:spPr>
          <a:xfrm flipV="1">
            <a:off x="2051720" y="483223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6" name="直線矢印コネクタ 285"/>
          <p:cNvCxnSpPr>
            <a:stCxn id="277" idx="6"/>
            <a:endCxn id="279" idx="2"/>
          </p:cNvCxnSpPr>
          <p:nvPr/>
        </p:nvCxnSpPr>
        <p:spPr>
          <a:xfrm flipV="1">
            <a:off x="2051720" y="483223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7" name="直線矢印コネクタ 286"/>
          <p:cNvCxnSpPr>
            <a:stCxn id="278" idx="6"/>
            <a:endCxn id="279" idx="2"/>
          </p:cNvCxnSpPr>
          <p:nvPr/>
        </p:nvCxnSpPr>
        <p:spPr>
          <a:xfrm flipV="1">
            <a:off x="2051720" y="4832237"/>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8" name="直線矢印コネクタ 287"/>
          <p:cNvCxnSpPr>
            <a:stCxn id="274" idx="6"/>
            <a:endCxn id="280" idx="2"/>
          </p:cNvCxnSpPr>
          <p:nvPr/>
        </p:nvCxnSpPr>
        <p:spPr>
          <a:xfrm>
            <a:off x="2051720" y="465313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9" name="直線矢印コネクタ 288"/>
          <p:cNvCxnSpPr>
            <a:stCxn id="274" idx="6"/>
            <a:endCxn id="282" idx="2"/>
          </p:cNvCxnSpPr>
          <p:nvPr/>
        </p:nvCxnSpPr>
        <p:spPr>
          <a:xfrm>
            <a:off x="2051720" y="4653136"/>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0" name="直線矢印コネクタ 289"/>
          <p:cNvCxnSpPr>
            <a:stCxn id="274" idx="6"/>
            <a:endCxn id="281" idx="2"/>
          </p:cNvCxnSpPr>
          <p:nvPr/>
        </p:nvCxnSpPr>
        <p:spPr>
          <a:xfrm>
            <a:off x="2051720" y="465313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1" name="直線矢印コネクタ 290"/>
          <p:cNvCxnSpPr>
            <a:stCxn id="275" idx="6"/>
            <a:endCxn id="280" idx="2"/>
          </p:cNvCxnSpPr>
          <p:nvPr/>
        </p:nvCxnSpPr>
        <p:spPr>
          <a:xfrm>
            <a:off x="2051720" y="501317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2" name="直線矢印コネクタ 291"/>
          <p:cNvCxnSpPr>
            <a:stCxn id="275" idx="6"/>
            <a:endCxn id="281" idx="2"/>
          </p:cNvCxnSpPr>
          <p:nvPr/>
        </p:nvCxnSpPr>
        <p:spPr>
          <a:xfrm>
            <a:off x="2051720" y="501317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3" name="直線矢印コネクタ 292"/>
          <p:cNvCxnSpPr>
            <a:stCxn id="275" idx="6"/>
            <a:endCxn id="282" idx="2"/>
          </p:cNvCxnSpPr>
          <p:nvPr/>
        </p:nvCxnSpPr>
        <p:spPr>
          <a:xfrm>
            <a:off x="2051720" y="501317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4" name="直線矢印コネクタ 293"/>
          <p:cNvCxnSpPr>
            <a:stCxn id="276" idx="6"/>
            <a:endCxn id="280" idx="2"/>
          </p:cNvCxnSpPr>
          <p:nvPr/>
        </p:nvCxnSpPr>
        <p:spPr>
          <a:xfrm flipV="1">
            <a:off x="2051720" y="519227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5" name="直線矢印コネクタ 294"/>
          <p:cNvCxnSpPr>
            <a:stCxn id="276" idx="6"/>
            <a:endCxn id="282" idx="2"/>
          </p:cNvCxnSpPr>
          <p:nvPr/>
        </p:nvCxnSpPr>
        <p:spPr>
          <a:xfrm>
            <a:off x="2051720" y="537321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6" name="直線矢印コネクタ 295"/>
          <p:cNvCxnSpPr>
            <a:stCxn id="276" idx="6"/>
            <a:endCxn id="281" idx="2"/>
          </p:cNvCxnSpPr>
          <p:nvPr/>
        </p:nvCxnSpPr>
        <p:spPr>
          <a:xfrm>
            <a:off x="2051720" y="537321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7" name="直線矢印コネクタ 296"/>
          <p:cNvCxnSpPr>
            <a:stCxn id="277" idx="6"/>
            <a:endCxn id="280" idx="2"/>
          </p:cNvCxnSpPr>
          <p:nvPr/>
        </p:nvCxnSpPr>
        <p:spPr>
          <a:xfrm flipV="1">
            <a:off x="2051720" y="519227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8" name="直線矢印コネクタ 297"/>
          <p:cNvCxnSpPr>
            <a:stCxn id="277" idx="6"/>
            <a:endCxn id="281" idx="2"/>
          </p:cNvCxnSpPr>
          <p:nvPr/>
        </p:nvCxnSpPr>
        <p:spPr>
          <a:xfrm flipV="1">
            <a:off x="2051720" y="555231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9" name="直線矢印コネクタ 298"/>
          <p:cNvCxnSpPr>
            <a:stCxn id="277" idx="6"/>
            <a:endCxn id="282" idx="2"/>
          </p:cNvCxnSpPr>
          <p:nvPr/>
        </p:nvCxnSpPr>
        <p:spPr>
          <a:xfrm>
            <a:off x="2051720" y="573325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0" name="直線矢印コネクタ 299"/>
          <p:cNvCxnSpPr>
            <a:stCxn id="278" idx="6"/>
            <a:endCxn id="280" idx="2"/>
          </p:cNvCxnSpPr>
          <p:nvPr/>
        </p:nvCxnSpPr>
        <p:spPr>
          <a:xfrm flipV="1">
            <a:off x="2051720" y="519227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1" name="直線矢印コネクタ 300"/>
          <p:cNvCxnSpPr>
            <a:stCxn id="278" idx="6"/>
            <a:endCxn id="281" idx="2"/>
          </p:cNvCxnSpPr>
          <p:nvPr/>
        </p:nvCxnSpPr>
        <p:spPr>
          <a:xfrm flipV="1">
            <a:off x="2051720" y="555231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2" name="直線矢印コネクタ 301"/>
          <p:cNvCxnSpPr>
            <a:stCxn id="278" idx="6"/>
            <a:endCxn id="282" idx="2"/>
          </p:cNvCxnSpPr>
          <p:nvPr/>
        </p:nvCxnSpPr>
        <p:spPr>
          <a:xfrm flipV="1">
            <a:off x="2051720" y="591235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03" name="円/楕円 302"/>
          <p:cNvSpPr/>
          <p:nvPr/>
        </p:nvSpPr>
        <p:spPr>
          <a:xfrm>
            <a:off x="3347864" y="468373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p:cNvSpPr/>
          <p:nvPr/>
        </p:nvSpPr>
        <p:spPr>
          <a:xfrm>
            <a:off x="3347864" y="504377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円/楕円 304"/>
          <p:cNvSpPr/>
          <p:nvPr/>
        </p:nvSpPr>
        <p:spPr>
          <a:xfrm>
            <a:off x="3347864" y="540381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6" name="円/楕円 305"/>
          <p:cNvSpPr/>
          <p:nvPr/>
        </p:nvSpPr>
        <p:spPr>
          <a:xfrm>
            <a:off x="3347864" y="576385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7" name="直線矢印コネクタ 306"/>
          <p:cNvCxnSpPr>
            <a:stCxn id="279" idx="6"/>
            <a:endCxn id="303" idx="2"/>
          </p:cNvCxnSpPr>
          <p:nvPr/>
        </p:nvCxnSpPr>
        <p:spPr>
          <a:xfrm flipV="1">
            <a:off x="2915816" y="4827750"/>
            <a:ext cx="432048" cy="4487"/>
          </a:xfrm>
          <a:prstGeom prst="straightConnector1">
            <a:avLst/>
          </a:prstGeom>
          <a:ln w="1905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8" name="直線矢印コネクタ 307"/>
          <p:cNvCxnSpPr>
            <a:stCxn id="280" idx="6"/>
            <a:endCxn id="303" idx="2"/>
          </p:cNvCxnSpPr>
          <p:nvPr/>
        </p:nvCxnSpPr>
        <p:spPr>
          <a:xfrm flipV="1">
            <a:off x="2915816" y="4827750"/>
            <a:ext cx="432048" cy="36452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9" name="直線矢印コネクタ 308"/>
          <p:cNvCxnSpPr>
            <a:stCxn id="281" idx="6"/>
            <a:endCxn id="303" idx="2"/>
          </p:cNvCxnSpPr>
          <p:nvPr/>
        </p:nvCxnSpPr>
        <p:spPr>
          <a:xfrm flipV="1">
            <a:off x="2915816" y="4827750"/>
            <a:ext cx="432048" cy="72456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0" name="直線矢印コネクタ 309"/>
          <p:cNvCxnSpPr>
            <a:stCxn id="282" idx="6"/>
            <a:endCxn id="303" idx="2"/>
          </p:cNvCxnSpPr>
          <p:nvPr/>
        </p:nvCxnSpPr>
        <p:spPr>
          <a:xfrm flipV="1">
            <a:off x="2915816" y="4827750"/>
            <a:ext cx="432048" cy="1084607"/>
          </a:xfrm>
          <a:prstGeom prst="straightConnector1">
            <a:avLst/>
          </a:prstGeom>
          <a:ln w="1905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1" name="直線矢印コネクタ 310"/>
          <p:cNvCxnSpPr>
            <a:stCxn id="279" idx="6"/>
            <a:endCxn id="304" idx="2"/>
          </p:cNvCxnSpPr>
          <p:nvPr/>
        </p:nvCxnSpPr>
        <p:spPr>
          <a:xfrm>
            <a:off x="2915816" y="4832237"/>
            <a:ext cx="432048" cy="355553"/>
          </a:xfrm>
          <a:prstGeom prst="straightConnector1">
            <a:avLst/>
          </a:prstGeom>
          <a:ln w="28575">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2" name="直線矢印コネクタ 311"/>
          <p:cNvCxnSpPr>
            <a:stCxn id="279" idx="6"/>
            <a:endCxn id="305" idx="2"/>
          </p:cNvCxnSpPr>
          <p:nvPr/>
        </p:nvCxnSpPr>
        <p:spPr>
          <a:xfrm>
            <a:off x="2915816" y="4832237"/>
            <a:ext cx="432048" cy="71559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3" name="直線矢印コネクタ 312"/>
          <p:cNvCxnSpPr>
            <a:stCxn id="279" idx="6"/>
            <a:endCxn id="306" idx="2"/>
          </p:cNvCxnSpPr>
          <p:nvPr/>
        </p:nvCxnSpPr>
        <p:spPr>
          <a:xfrm>
            <a:off x="2915816" y="4832237"/>
            <a:ext cx="432048" cy="1075633"/>
          </a:xfrm>
          <a:prstGeom prst="straightConnector1">
            <a:avLst/>
          </a:prstGeom>
          <a:ln w="1270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4" name="直線矢印コネクタ 313"/>
          <p:cNvCxnSpPr>
            <a:stCxn id="280" idx="6"/>
            <a:endCxn id="304" idx="2"/>
          </p:cNvCxnSpPr>
          <p:nvPr/>
        </p:nvCxnSpPr>
        <p:spPr>
          <a:xfrm flipV="1">
            <a:off x="2915816" y="5187790"/>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5" name="直線矢印コネクタ 314"/>
          <p:cNvCxnSpPr>
            <a:stCxn id="280" idx="6"/>
            <a:endCxn id="305" idx="2"/>
          </p:cNvCxnSpPr>
          <p:nvPr/>
        </p:nvCxnSpPr>
        <p:spPr>
          <a:xfrm>
            <a:off x="2915816" y="5192277"/>
            <a:ext cx="432048" cy="35555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6" name="直線矢印コネクタ 315"/>
          <p:cNvCxnSpPr>
            <a:stCxn id="280" idx="6"/>
            <a:endCxn id="306" idx="2"/>
          </p:cNvCxnSpPr>
          <p:nvPr/>
        </p:nvCxnSpPr>
        <p:spPr>
          <a:xfrm>
            <a:off x="2915816" y="5192277"/>
            <a:ext cx="432048" cy="71559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7" name="直線矢印コネクタ 316"/>
          <p:cNvCxnSpPr>
            <a:stCxn id="281" idx="6"/>
            <a:endCxn id="304" idx="2"/>
          </p:cNvCxnSpPr>
          <p:nvPr/>
        </p:nvCxnSpPr>
        <p:spPr>
          <a:xfrm flipV="1">
            <a:off x="2915816" y="5187790"/>
            <a:ext cx="432048" cy="364527"/>
          </a:xfrm>
          <a:prstGeom prst="straightConnector1">
            <a:avLst/>
          </a:prstGeom>
          <a:ln w="1905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8" name="直線矢印コネクタ 317"/>
          <p:cNvCxnSpPr>
            <a:stCxn id="281" idx="6"/>
            <a:endCxn id="305" idx="2"/>
          </p:cNvCxnSpPr>
          <p:nvPr/>
        </p:nvCxnSpPr>
        <p:spPr>
          <a:xfrm flipV="1">
            <a:off x="2915816" y="5547830"/>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9" name="直線矢印コネクタ 318"/>
          <p:cNvCxnSpPr>
            <a:stCxn id="281" idx="6"/>
            <a:endCxn id="306" idx="2"/>
          </p:cNvCxnSpPr>
          <p:nvPr/>
        </p:nvCxnSpPr>
        <p:spPr>
          <a:xfrm>
            <a:off x="2915816" y="5552317"/>
            <a:ext cx="432048" cy="35555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20" name="直線矢印コネクタ 319"/>
          <p:cNvCxnSpPr>
            <a:stCxn id="282" idx="6"/>
            <a:endCxn id="304" idx="2"/>
          </p:cNvCxnSpPr>
          <p:nvPr/>
        </p:nvCxnSpPr>
        <p:spPr>
          <a:xfrm flipV="1">
            <a:off x="2915816" y="5187790"/>
            <a:ext cx="432048" cy="724567"/>
          </a:xfrm>
          <a:prstGeom prst="straightConnector1">
            <a:avLst/>
          </a:prstGeom>
          <a:ln w="285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21" name="直線矢印コネクタ 320"/>
          <p:cNvCxnSpPr>
            <a:stCxn id="282" idx="6"/>
            <a:endCxn id="305" idx="2"/>
          </p:cNvCxnSpPr>
          <p:nvPr/>
        </p:nvCxnSpPr>
        <p:spPr>
          <a:xfrm flipV="1">
            <a:off x="2915816" y="5547830"/>
            <a:ext cx="432048" cy="36452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22" name="直線矢印コネクタ 321"/>
          <p:cNvCxnSpPr>
            <a:stCxn id="282" idx="6"/>
            <a:endCxn id="306" idx="2"/>
          </p:cNvCxnSpPr>
          <p:nvPr/>
        </p:nvCxnSpPr>
        <p:spPr>
          <a:xfrm flipV="1">
            <a:off x="2915816" y="5907870"/>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23" name="円/楕円 322"/>
          <p:cNvSpPr/>
          <p:nvPr/>
        </p:nvSpPr>
        <p:spPr>
          <a:xfrm flipH="1">
            <a:off x="7092280" y="450912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4" name="円/楕円 323"/>
          <p:cNvSpPr/>
          <p:nvPr/>
        </p:nvSpPr>
        <p:spPr>
          <a:xfrm flipH="1">
            <a:off x="7092280" y="486916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5" name="円/楕円 324"/>
          <p:cNvSpPr/>
          <p:nvPr/>
        </p:nvSpPr>
        <p:spPr>
          <a:xfrm flipH="1">
            <a:off x="7092280" y="522920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6" name="円/楕円 325"/>
          <p:cNvSpPr/>
          <p:nvPr/>
        </p:nvSpPr>
        <p:spPr>
          <a:xfrm flipH="1">
            <a:off x="7092280" y="558924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7" name="円/楕円 326"/>
          <p:cNvSpPr/>
          <p:nvPr/>
        </p:nvSpPr>
        <p:spPr>
          <a:xfrm flipH="1">
            <a:off x="7092280" y="594928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8" name="円/楕円 327"/>
          <p:cNvSpPr/>
          <p:nvPr/>
        </p:nvSpPr>
        <p:spPr>
          <a:xfrm flipH="1">
            <a:off x="6228184" y="468822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9" name="円/楕円 328"/>
          <p:cNvSpPr/>
          <p:nvPr/>
        </p:nvSpPr>
        <p:spPr>
          <a:xfrm flipH="1">
            <a:off x="6228184" y="504826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0" name="円/楕円 329"/>
          <p:cNvSpPr/>
          <p:nvPr/>
        </p:nvSpPr>
        <p:spPr>
          <a:xfrm flipH="1">
            <a:off x="6228184" y="540830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1" name="円/楕円 330"/>
          <p:cNvSpPr/>
          <p:nvPr/>
        </p:nvSpPr>
        <p:spPr>
          <a:xfrm flipH="1">
            <a:off x="6228184" y="576834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32" name="直線矢印コネクタ 331"/>
          <p:cNvCxnSpPr>
            <a:stCxn id="325" idx="6"/>
            <a:endCxn id="331" idx="2"/>
          </p:cNvCxnSpPr>
          <p:nvPr/>
        </p:nvCxnSpPr>
        <p:spPr>
          <a:xfrm flipH="1">
            <a:off x="6516216" y="465313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3" name="直線矢印コネクタ 332"/>
          <p:cNvCxnSpPr>
            <a:stCxn id="326" idx="6"/>
            <a:endCxn id="331" idx="2"/>
          </p:cNvCxnSpPr>
          <p:nvPr/>
        </p:nvCxnSpPr>
        <p:spPr>
          <a:xfrm flipH="1" flipV="1">
            <a:off x="6516216" y="483223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4" name="直線矢印コネクタ 333"/>
          <p:cNvCxnSpPr>
            <a:stCxn id="327" idx="6"/>
            <a:endCxn id="331" idx="2"/>
          </p:cNvCxnSpPr>
          <p:nvPr/>
        </p:nvCxnSpPr>
        <p:spPr>
          <a:xfrm flipH="1" flipV="1">
            <a:off x="6516216" y="483223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5" name="直線矢印コネクタ 334"/>
          <p:cNvCxnSpPr>
            <a:stCxn id="328" idx="6"/>
            <a:endCxn id="331" idx="2"/>
          </p:cNvCxnSpPr>
          <p:nvPr/>
        </p:nvCxnSpPr>
        <p:spPr>
          <a:xfrm flipH="1" flipV="1">
            <a:off x="6516216" y="483223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6" name="直線矢印コネクタ 335"/>
          <p:cNvCxnSpPr>
            <a:stCxn id="329" idx="6"/>
            <a:endCxn id="331" idx="2"/>
          </p:cNvCxnSpPr>
          <p:nvPr/>
        </p:nvCxnSpPr>
        <p:spPr>
          <a:xfrm flipH="1" flipV="1">
            <a:off x="6516216" y="4832237"/>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7" name="直線矢印コネクタ 336"/>
          <p:cNvCxnSpPr>
            <a:stCxn id="325" idx="6"/>
            <a:endCxn id="332" idx="2"/>
          </p:cNvCxnSpPr>
          <p:nvPr/>
        </p:nvCxnSpPr>
        <p:spPr>
          <a:xfrm flipH="1">
            <a:off x="6516216" y="465313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8" name="直線矢印コネクタ 337"/>
          <p:cNvCxnSpPr>
            <a:stCxn id="325" idx="6"/>
            <a:endCxn id="334" idx="2"/>
          </p:cNvCxnSpPr>
          <p:nvPr/>
        </p:nvCxnSpPr>
        <p:spPr>
          <a:xfrm flipH="1">
            <a:off x="6516216" y="4653136"/>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9" name="直線矢印コネクタ 338"/>
          <p:cNvCxnSpPr>
            <a:stCxn id="325" idx="6"/>
            <a:endCxn id="333" idx="2"/>
          </p:cNvCxnSpPr>
          <p:nvPr/>
        </p:nvCxnSpPr>
        <p:spPr>
          <a:xfrm flipH="1">
            <a:off x="6516216" y="465313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0" name="直線矢印コネクタ 339"/>
          <p:cNvCxnSpPr>
            <a:stCxn id="326" idx="6"/>
            <a:endCxn id="332" idx="2"/>
          </p:cNvCxnSpPr>
          <p:nvPr/>
        </p:nvCxnSpPr>
        <p:spPr>
          <a:xfrm flipH="1">
            <a:off x="6516216" y="501317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1" name="直線矢印コネクタ 340"/>
          <p:cNvCxnSpPr>
            <a:stCxn id="326" idx="6"/>
            <a:endCxn id="333" idx="2"/>
          </p:cNvCxnSpPr>
          <p:nvPr/>
        </p:nvCxnSpPr>
        <p:spPr>
          <a:xfrm flipH="1">
            <a:off x="6516216" y="501317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2" name="直線矢印コネクタ 341"/>
          <p:cNvCxnSpPr>
            <a:stCxn id="326" idx="6"/>
            <a:endCxn id="334" idx="2"/>
          </p:cNvCxnSpPr>
          <p:nvPr/>
        </p:nvCxnSpPr>
        <p:spPr>
          <a:xfrm flipH="1">
            <a:off x="6516216" y="501317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3" name="直線矢印コネクタ 342"/>
          <p:cNvCxnSpPr>
            <a:stCxn id="327" idx="6"/>
            <a:endCxn id="332" idx="2"/>
          </p:cNvCxnSpPr>
          <p:nvPr/>
        </p:nvCxnSpPr>
        <p:spPr>
          <a:xfrm flipH="1" flipV="1">
            <a:off x="6516216" y="519227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4" name="直線矢印コネクタ 343"/>
          <p:cNvCxnSpPr>
            <a:stCxn id="327" idx="6"/>
            <a:endCxn id="334" idx="2"/>
          </p:cNvCxnSpPr>
          <p:nvPr/>
        </p:nvCxnSpPr>
        <p:spPr>
          <a:xfrm flipH="1">
            <a:off x="6516216" y="537321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5" name="直線矢印コネクタ 344"/>
          <p:cNvCxnSpPr>
            <a:stCxn id="327" idx="6"/>
            <a:endCxn id="333" idx="2"/>
          </p:cNvCxnSpPr>
          <p:nvPr/>
        </p:nvCxnSpPr>
        <p:spPr>
          <a:xfrm flipH="1">
            <a:off x="6516216" y="537321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6" name="直線矢印コネクタ 345"/>
          <p:cNvCxnSpPr>
            <a:stCxn id="328" idx="6"/>
            <a:endCxn id="332" idx="2"/>
          </p:cNvCxnSpPr>
          <p:nvPr/>
        </p:nvCxnSpPr>
        <p:spPr>
          <a:xfrm flipH="1" flipV="1">
            <a:off x="6516216" y="519227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7" name="直線矢印コネクタ 346"/>
          <p:cNvCxnSpPr>
            <a:stCxn id="328" idx="6"/>
            <a:endCxn id="333" idx="2"/>
          </p:cNvCxnSpPr>
          <p:nvPr/>
        </p:nvCxnSpPr>
        <p:spPr>
          <a:xfrm flipH="1" flipV="1">
            <a:off x="6516216" y="555231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8" name="直線矢印コネクタ 347"/>
          <p:cNvCxnSpPr>
            <a:stCxn id="328" idx="6"/>
            <a:endCxn id="334" idx="2"/>
          </p:cNvCxnSpPr>
          <p:nvPr/>
        </p:nvCxnSpPr>
        <p:spPr>
          <a:xfrm flipH="1">
            <a:off x="6516216" y="573325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9" name="直線矢印コネクタ 348"/>
          <p:cNvCxnSpPr>
            <a:stCxn id="329" idx="6"/>
            <a:endCxn id="332" idx="2"/>
          </p:cNvCxnSpPr>
          <p:nvPr/>
        </p:nvCxnSpPr>
        <p:spPr>
          <a:xfrm flipH="1" flipV="1">
            <a:off x="6516216" y="519227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0" name="直線矢印コネクタ 349"/>
          <p:cNvCxnSpPr>
            <a:stCxn id="329" idx="6"/>
            <a:endCxn id="333" idx="2"/>
          </p:cNvCxnSpPr>
          <p:nvPr/>
        </p:nvCxnSpPr>
        <p:spPr>
          <a:xfrm flipH="1" flipV="1">
            <a:off x="6516216" y="555231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1" name="直線矢印コネクタ 350"/>
          <p:cNvCxnSpPr>
            <a:stCxn id="329" idx="6"/>
            <a:endCxn id="334" idx="2"/>
          </p:cNvCxnSpPr>
          <p:nvPr/>
        </p:nvCxnSpPr>
        <p:spPr>
          <a:xfrm flipH="1" flipV="1">
            <a:off x="6516216" y="591235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52" name="円/楕円 351"/>
          <p:cNvSpPr/>
          <p:nvPr/>
        </p:nvSpPr>
        <p:spPr>
          <a:xfrm flipH="1">
            <a:off x="5508104" y="468373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円/楕円 352"/>
          <p:cNvSpPr/>
          <p:nvPr/>
        </p:nvSpPr>
        <p:spPr>
          <a:xfrm flipH="1">
            <a:off x="5508104" y="504377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4" name="円/楕円 353"/>
          <p:cNvSpPr/>
          <p:nvPr/>
        </p:nvSpPr>
        <p:spPr>
          <a:xfrm flipH="1">
            <a:off x="5508104" y="540381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5" name="円/楕円 354"/>
          <p:cNvSpPr/>
          <p:nvPr/>
        </p:nvSpPr>
        <p:spPr>
          <a:xfrm flipH="1">
            <a:off x="5508104" y="576385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6" name="直線矢印コネクタ 355"/>
          <p:cNvCxnSpPr>
            <a:stCxn id="331" idx="6"/>
          </p:cNvCxnSpPr>
          <p:nvPr/>
        </p:nvCxnSpPr>
        <p:spPr>
          <a:xfrm flipH="1" flipV="1">
            <a:off x="5796136" y="4827750"/>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7" name="直線矢印コネクタ 356"/>
          <p:cNvCxnSpPr>
            <a:stCxn id="332" idx="6"/>
          </p:cNvCxnSpPr>
          <p:nvPr/>
        </p:nvCxnSpPr>
        <p:spPr>
          <a:xfrm flipH="1" flipV="1">
            <a:off x="5796136" y="4827750"/>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8" name="直線矢印コネクタ 357"/>
          <p:cNvCxnSpPr>
            <a:stCxn id="333" idx="6"/>
          </p:cNvCxnSpPr>
          <p:nvPr/>
        </p:nvCxnSpPr>
        <p:spPr>
          <a:xfrm flipH="1" flipV="1">
            <a:off x="5796136" y="4827750"/>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9" name="直線矢印コネクタ 358"/>
          <p:cNvCxnSpPr>
            <a:stCxn id="334" idx="6"/>
          </p:cNvCxnSpPr>
          <p:nvPr/>
        </p:nvCxnSpPr>
        <p:spPr>
          <a:xfrm flipH="1" flipV="1">
            <a:off x="5796136" y="4827750"/>
            <a:ext cx="432048" cy="108460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0" name="直線矢印コネクタ 359"/>
          <p:cNvCxnSpPr>
            <a:stCxn id="331" idx="6"/>
          </p:cNvCxnSpPr>
          <p:nvPr/>
        </p:nvCxnSpPr>
        <p:spPr>
          <a:xfrm flipH="1">
            <a:off x="5796136" y="4832237"/>
            <a:ext cx="432048" cy="355553"/>
          </a:xfrm>
          <a:prstGeom prst="straightConnector1">
            <a:avLst/>
          </a:prstGeom>
          <a:ln w="1270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1" name="直線矢印コネクタ 360"/>
          <p:cNvCxnSpPr>
            <a:stCxn id="331" idx="6"/>
          </p:cNvCxnSpPr>
          <p:nvPr/>
        </p:nvCxnSpPr>
        <p:spPr>
          <a:xfrm flipH="1">
            <a:off x="5796136" y="4832237"/>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2" name="直線矢印コネクタ 361"/>
          <p:cNvCxnSpPr>
            <a:stCxn id="331" idx="6"/>
          </p:cNvCxnSpPr>
          <p:nvPr/>
        </p:nvCxnSpPr>
        <p:spPr>
          <a:xfrm flipH="1">
            <a:off x="5796136" y="4832237"/>
            <a:ext cx="432048" cy="1075633"/>
          </a:xfrm>
          <a:prstGeom prst="straightConnector1">
            <a:avLst/>
          </a:prstGeom>
          <a:ln w="1270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3" name="直線矢印コネクタ 362"/>
          <p:cNvCxnSpPr>
            <a:stCxn id="332" idx="6"/>
          </p:cNvCxnSpPr>
          <p:nvPr/>
        </p:nvCxnSpPr>
        <p:spPr>
          <a:xfrm flipH="1" flipV="1">
            <a:off x="5796136" y="5187790"/>
            <a:ext cx="432048" cy="4487"/>
          </a:xfrm>
          <a:prstGeom prst="straightConnector1">
            <a:avLst/>
          </a:prstGeom>
          <a:ln w="1905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4" name="直線矢印コネクタ 363"/>
          <p:cNvCxnSpPr>
            <a:stCxn id="332" idx="6"/>
          </p:cNvCxnSpPr>
          <p:nvPr/>
        </p:nvCxnSpPr>
        <p:spPr>
          <a:xfrm flipH="1">
            <a:off x="5796136" y="5192277"/>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5" name="直線矢印コネクタ 364"/>
          <p:cNvCxnSpPr>
            <a:stCxn id="332" idx="6"/>
          </p:cNvCxnSpPr>
          <p:nvPr/>
        </p:nvCxnSpPr>
        <p:spPr>
          <a:xfrm flipH="1">
            <a:off x="5796136" y="5192277"/>
            <a:ext cx="432048" cy="715593"/>
          </a:xfrm>
          <a:prstGeom prst="straightConnector1">
            <a:avLst/>
          </a:prstGeom>
          <a:ln w="1270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6" name="直線矢印コネクタ 365"/>
          <p:cNvCxnSpPr>
            <a:stCxn id="333" idx="6"/>
          </p:cNvCxnSpPr>
          <p:nvPr/>
        </p:nvCxnSpPr>
        <p:spPr>
          <a:xfrm flipH="1" flipV="1">
            <a:off x="5796136" y="5187790"/>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7" name="直線矢印コネクタ 366"/>
          <p:cNvCxnSpPr>
            <a:stCxn id="333" idx="6"/>
          </p:cNvCxnSpPr>
          <p:nvPr/>
        </p:nvCxnSpPr>
        <p:spPr>
          <a:xfrm flipH="1" flipV="1">
            <a:off x="5796136" y="5547830"/>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8" name="直線矢印コネクタ 367"/>
          <p:cNvCxnSpPr>
            <a:stCxn id="333" idx="6"/>
          </p:cNvCxnSpPr>
          <p:nvPr/>
        </p:nvCxnSpPr>
        <p:spPr>
          <a:xfrm flipH="1">
            <a:off x="5796136" y="5552317"/>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9" name="直線矢印コネクタ 368"/>
          <p:cNvCxnSpPr>
            <a:stCxn id="334" idx="6"/>
          </p:cNvCxnSpPr>
          <p:nvPr/>
        </p:nvCxnSpPr>
        <p:spPr>
          <a:xfrm flipH="1" flipV="1">
            <a:off x="5796136" y="5187790"/>
            <a:ext cx="432048" cy="724567"/>
          </a:xfrm>
          <a:prstGeom prst="straightConnector1">
            <a:avLst/>
          </a:prstGeom>
          <a:ln w="1905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70" name="直線矢印コネクタ 369"/>
          <p:cNvCxnSpPr>
            <a:stCxn id="334" idx="6"/>
          </p:cNvCxnSpPr>
          <p:nvPr/>
        </p:nvCxnSpPr>
        <p:spPr>
          <a:xfrm flipH="1" flipV="1">
            <a:off x="5796136" y="5547830"/>
            <a:ext cx="432048" cy="364527"/>
          </a:xfrm>
          <a:prstGeom prst="straightConnector1">
            <a:avLst/>
          </a:prstGeom>
          <a:ln w="1905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71" name="直線矢印コネクタ 370"/>
          <p:cNvCxnSpPr>
            <a:stCxn id="334" idx="6"/>
          </p:cNvCxnSpPr>
          <p:nvPr/>
        </p:nvCxnSpPr>
        <p:spPr>
          <a:xfrm flipH="1" flipV="1">
            <a:off x="5796136" y="5907870"/>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72" name="テキスト ボックス 371"/>
          <p:cNvSpPr txBox="1"/>
          <p:nvPr/>
        </p:nvSpPr>
        <p:spPr>
          <a:xfrm>
            <a:off x="3714869" y="5139220"/>
            <a:ext cx="1723549" cy="461665"/>
          </a:xfrm>
          <a:prstGeom prst="rect">
            <a:avLst/>
          </a:prstGeom>
          <a:noFill/>
        </p:spPr>
        <p:txBody>
          <a:bodyPr wrap="none" rtlCol="0">
            <a:spAutoFit/>
          </a:bodyPr>
          <a:lstStyle/>
          <a:p>
            <a:pPr algn="ctr"/>
            <a:r>
              <a:rPr kumimoji="1" lang="ja-JP" altLang="en-US" sz="2400" dirty="0">
                <a:solidFill>
                  <a:schemeClr val="accent2">
                    <a:lumMod val="75000"/>
                  </a:schemeClr>
                </a:solidFill>
                <a:latin typeface="Meiryo" charset="-128"/>
                <a:ea typeface="Meiryo" charset="-128"/>
                <a:cs typeface="Meiryo" charset="-128"/>
              </a:rPr>
              <a:t>・・・・・</a:t>
            </a:r>
          </a:p>
        </p:txBody>
      </p:sp>
      <p:sp>
        <p:nvSpPr>
          <p:cNvPr id="375" name="右矢印 374"/>
          <p:cNvSpPr/>
          <p:nvPr/>
        </p:nvSpPr>
        <p:spPr>
          <a:xfrm>
            <a:off x="1328325" y="5020439"/>
            <a:ext cx="275748" cy="720080"/>
          </a:xfrm>
          <a:prstGeom prst="right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6" name="テキスト ボックス 375"/>
          <p:cNvSpPr txBox="1"/>
          <p:nvPr/>
        </p:nvSpPr>
        <p:spPr>
          <a:xfrm>
            <a:off x="1545172" y="4019509"/>
            <a:ext cx="691040" cy="276999"/>
          </a:xfrm>
          <a:prstGeom prst="rect">
            <a:avLst/>
          </a:prstGeom>
          <a:noFill/>
        </p:spPr>
        <p:txBody>
          <a:bodyPr wrap="square" rtlCol="0">
            <a:spAutoFit/>
          </a:bodyPr>
          <a:lstStyle/>
          <a:p>
            <a:pPr algn="ctr"/>
            <a:r>
              <a:rPr kumimoji="1" lang="ja-JP" altLang="en-US" sz="1200">
                <a:solidFill>
                  <a:srgbClr val="0070C0"/>
                </a:solidFill>
                <a:latin typeface="Meiryo" charset="-128"/>
                <a:ea typeface="Meiryo" charset="-128"/>
                <a:cs typeface="Meiryo" charset="-128"/>
              </a:rPr>
              <a:t>入力層</a:t>
            </a:r>
            <a:endParaRPr kumimoji="1" lang="ja-JP" altLang="en-US" sz="1200" dirty="0">
              <a:solidFill>
                <a:srgbClr val="0070C0"/>
              </a:solidFill>
              <a:latin typeface="Meiryo" charset="-128"/>
              <a:ea typeface="Meiryo" charset="-128"/>
              <a:cs typeface="Meiryo" charset="-128"/>
            </a:endParaRPr>
          </a:p>
        </p:txBody>
      </p:sp>
      <p:sp>
        <p:nvSpPr>
          <p:cNvPr id="377" name="テキスト ボックス 376"/>
          <p:cNvSpPr txBox="1"/>
          <p:nvPr/>
        </p:nvSpPr>
        <p:spPr>
          <a:xfrm>
            <a:off x="6890776" y="4019509"/>
            <a:ext cx="691040" cy="276999"/>
          </a:xfrm>
          <a:prstGeom prst="rect">
            <a:avLst/>
          </a:prstGeom>
          <a:noFill/>
        </p:spPr>
        <p:txBody>
          <a:bodyPr wrap="square" rtlCol="0">
            <a:spAutoFit/>
          </a:bodyPr>
          <a:lstStyle/>
          <a:p>
            <a:pPr algn="ctr"/>
            <a:r>
              <a:rPr kumimoji="1" lang="ja-JP" altLang="en-US" sz="1200">
                <a:solidFill>
                  <a:schemeClr val="accent3">
                    <a:lumMod val="75000"/>
                  </a:schemeClr>
                </a:solidFill>
                <a:latin typeface="Meiryo" charset="-128"/>
                <a:ea typeface="Meiryo" charset="-128"/>
                <a:cs typeface="Meiryo" charset="-128"/>
              </a:rPr>
              <a:t>出力層</a:t>
            </a:r>
            <a:endParaRPr kumimoji="1" lang="ja-JP" altLang="en-US" sz="1200" dirty="0">
              <a:solidFill>
                <a:schemeClr val="accent3">
                  <a:lumMod val="75000"/>
                </a:schemeClr>
              </a:solidFill>
              <a:latin typeface="Meiryo" charset="-128"/>
              <a:ea typeface="Meiryo" charset="-128"/>
              <a:cs typeface="Meiryo" charset="-128"/>
            </a:endParaRPr>
          </a:p>
        </p:txBody>
      </p:sp>
      <p:sp>
        <p:nvSpPr>
          <p:cNvPr id="378" name="テキスト ボックス 377"/>
          <p:cNvSpPr txBox="1"/>
          <p:nvPr/>
        </p:nvSpPr>
        <p:spPr>
          <a:xfrm>
            <a:off x="3671900" y="4019509"/>
            <a:ext cx="1800200" cy="276999"/>
          </a:xfrm>
          <a:prstGeom prst="rect">
            <a:avLst/>
          </a:prstGeom>
          <a:noFill/>
        </p:spPr>
        <p:txBody>
          <a:bodyPr wrap="square" rtlCol="0">
            <a:spAutoFit/>
          </a:bodyPr>
          <a:lstStyle/>
          <a:p>
            <a:pPr algn="ctr"/>
            <a:r>
              <a:rPr kumimoji="1" lang="ja-JP" altLang="en-US" sz="1200" dirty="0">
                <a:solidFill>
                  <a:schemeClr val="accent2">
                    <a:lumMod val="75000"/>
                  </a:schemeClr>
                </a:solidFill>
                <a:latin typeface="Meiryo" charset="-128"/>
                <a:ea typeface="Meiryo" charset="-128"/>
                <a:cs typeface="Meiryo" charset="-128"/>
              </a:rPr>
              <a:t>中間層</a:t>
            </a:r>
            <a:r>
              <a:rPr kumimoji="1" lang="ja-JP" altLang="en-US" sz="1200">
                <a:solidFill>
                  <a:schemeClr val="accent2">
                    <a:lumMod val="75000"/>
                  </a:schemeClr>
                </a:solidFill>
                <a:latin typeface="Meiryo" charset="-128"/>
                <a:ea typeface="Meiryo" charset="-128"/>
                <a:cs typeface="Meiryo" charset="-128"/>
              </a:rPr>
              <a:t>（隠れ層）</a:t>
            </a:r>
            <a:endParaRPr kumimoji="1" lang="ja-JP" altLang="en-US" sz="1200" dirty="0">
              <a:solidFill>
                <a:schemeClr val="accent2">
                  <a:lumMod val="75000"/>
                </a:schemeClr>
              </a:solidFill>
              <a:latin typeface="Meiryo" charset="-128"/>
              <a:ea typeface="Meiryo" charset="-128"/>
              <a:cs typeface="Meiryo" charset="-128"/>
            </a:endParaRPr>
          </a:p>
        </p:txBody>
      </p:sp>
      <p:pic>
        <p:nvPicPr>
          <p:cNvPr id="387" name="図 386"/>
          <p:cNvPicPr>
            <a:picLocks noChangeAspect="1"/>
          </p:cNvPicPr>
          <p:nvPr/>
        </p:nvPicPr>
        <p:blipFill>
          <a:blip r:embed="rId4">
            <a:clrChange>
              <a:clrFrom>
                <a:srgbClr val="FEFEFE"/>
              </a:clrFrom>
              <a:clrTo>
                <a:srgbClr val="FEFEFE">
                  <a:alpha val="0"/>
                </a:srgbClr>
              </a:clrTo>
            </a:clrChange>
          </a:blip>
          <a:stretch>
            <a:fillRect/>
          </a:stretch>
        </p:blipFill>
        <p:spPr>
          <a:xfrm>
            <a:off x="236420" y="4742686"/>
            <a:ext cx="1229779" cy="1229779"/>
          </a:xfrm>
          <a:prstGeom prst="rect">
            <a:avLst/>
          </a:prstGeom>
        </p:spPr>
      </p:pic>
      <p:pic>
        <p:nvPicPr>
          <p:cNvPr id="388" name="図 387"/>
          <p:cNvPicPr>
            <a:picLocks noChangeAspect="1"/>
          </p:cNvPicPr>
          <p:nvPr/>
        </p:nvPicPr>
        <p:blipFill>
          <a:blip r:embed="rId5">
            <a:clrChange>
              <a:clrFrom>
                <a:srgbClr val="FFFFFF"/>
              </a:clrFrom>
              <a:clrTo>
                <a:srgbClr val="FFFFFF">
                  <a:alpha val="0"/>
                </a:srgbClr>
              </a:clrTo>
            </a:clrChange>
          </a:blip>
          <a:stretch>
            <a:fillRect/>
          </a:stretch>
        </p:blipFill>
        <p:spPr>
          <a:xfrm>
            <a:off x="231754" y="899328"/>
            <a:ext cx="1242839" cy="1242839"/>
          </a:xfrm>
          <a:prstGeom prst="rect">
            <a:avLst/>
          </a:prstGeom>
        </p:spPr>
      </p:pic>
      <p:pic>
        <p:nvPicPr>
          <p:cNvPr id="389" name="図 388"/>
          <p:cNvPicPr>
            <a:picLocks noChangeAspect="1"/>
          </p:cNvPicPr>
          <p:nvPr/>
        </p:nvPicPr>
        <p:blipFill>
          <a:blip r:embed="rId3"/>
          <a:stretch>
            <a:fillRect/>
          </a:stretch>
        </p:blipFill>
        <p:spPr>
          <a:xfrm>
            <a:off x="1331640" y="4261024"/>
            <a:ext cx="324287" cy="324287"/>
          </a:xfrm>
          <a:prstGeom prst="rect">
            <a:avLst/>
          </a:prstGeom>
          <a:effectLst>
            <a:outerShdw blurRad="50800" dist="38100" dir="2700000" algn="tl" rotWithShape="0">
              <a:prstClr val="black">
                <a:alpha val="40000"/>
              </a:prstClr>
            </a:outerShdw>
          </a:effectLst>
        </p:spPr>
      </p:pic>
      <p:pic>
        <p:nvPicPr>
          <p:cNvPr id="390" name="図 389"/>
          <p:cNvPicPr>
            <a:picLocks noChangeAspect="1"/>
          </p:cNvPicPr>
          <p:nvPr/>
        </p:nvPicPr>
        <p:blipFill>
          <a:blip r:embed="rId6">
            <a:clrChange>
              <a:clrFrom>
                <a:srgbClr val="FFFFFF"/>
              </a:clrFrom>
              <a:clrTo>
                <a:srgbClr val="FFFFFF">
                  <a:alpha val="0"/>
                </a:srgbClr>
              </a:clrTo>
            </a:clrChange>
          </a:blip>
          <a:stretch>
            <a:fillRect/>
          </a:stretch>
        </p:blipFill>
        <p:spPr>
          <a:xfrm>
            <a:off x="414185" y="2704041"/>
            <a:ext cx="871334" cy="871334"/>
          </a:xfrm>
          <a:prstGeom prst="rect">
            <a:avLst/>
          </a:prstGeom>
        </p:spPr>
      </p:pic>
      <p:grpSp>
        <p:nvGrpSpPr>
          <p:cNvPr id="395" name="図形グループ 394"/>
          <p:cNvGrpSpPr/>
          <p:nvPr/>
        </p:nvGrpSpPr>
        <p:grpSpPr>
          <a:xfrm>
            <a:off x="1008532" y="1547748"/>
            <a:ext cx="582041" cy="582041"/>
            <a:chOff x="8022615" y="4025501"/>
            <a:chExt cx="582041" cy="582041"/>
          </a:xfrm>
        </p:grpSpPr>
        <p:pic>
          <p:nvPicPr>
            <p:cNvPr id="393" name="図 392"/>
            <p:cNvPicPr>
              <a:picLocks noChangeAspect="1"/>
            </p:cNvPicPr>
            <p:nvPr/>
          </p:nvPicPr>
          <p:blipFill>
            <a:blip r:embed="rId7">
              <a:clrChange>
                <a:clrFrom>
                  <a:srgbClr val="FEFEFE"/>
                </a:clrFrom>
                <a:clrTo>
                  <a:srgbClr val="FEFEFE">
                    <a:alpha val="0"/>
                  </a:srgbClr>
                </a:clrTo>
              </a:clrChange>
            </a:blip>
            <a:stretch>
              <a:fillRect/>
            </a:stretch>
          </p:blipFill>
          <p:spPr>
            <a:xfrm>
              <a:off x="8022615" y="4025501"/>
              <a:ext cx="582041" cy="582041"/>
            </a:xfrm>
            <a:prstGeom prst="rect">
              <a:avLst/>
            </a:prstGeom>
          </p:spPr>
        </p:pic>
        <p:sp>
          <p:nvSpPr>
            <p:cNvPr id="394" name="テキスト ボックス 393"/>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96" name="図形グループ 395"/>
          <p:cNvGrpSpPr/>
          <p:nvPr/>
        </p:nvGrpSpPr>
        <p:grpSpPr>
          <a:xfrm>
            <a:off x="1011108" y="2437616"/>
            <a:ext cx="582041" cy="582041"/>
            <a:chOff x="8022615" y="4025501"/>
            <a:chExt cx="582041" cy="582041"/>
          </a:xfrm>
        </p:grpSpPr>
        <p:pic>
          <p:nvPicPr>
            <p:cNvPr id="397" name="図 396"/>
            <p:cNvPicPr>
              <a:picLocks noChangeAspect="1"/>
            </p:cNvPicPr>
            <p:nvPr/>
          </p:nvPicPr>
          <p:blipFill>
            <a:blip r:embed="rId7">
              <a:clrChange>
                <a:clrFrom>
                  <a:srgbClr val="FEFEFE"/>
                </a:clrFrom>
                <a:clrTo>
                  <a:srgbClr val="FEFEFE">
                    <a:alpha val="0"/>
                  </a:srgbClr>
                </a:clrTo>
              </a:clrChange>
            </a:blip>
            <a:stretch>
              <a:fillRect/>
            </a:stretch>
          </p:blipFill>
          <p:spPr>
            <a:xfrm>
              <a:off x="8022615" y="4025501"/>
              <a:ext cx="582041" cy="582041"/>
            </a:xfrm>
            <a:prstGeom prst="rect">
              <a:avLst/>
            </a:prstGeom>
          </p:spPr>
        </p:pic>
        <p:sp>
          <p:nvSpPr>
            <p:cNvPr id="398" name="テキスト ボックス 397"/>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99" name="図形グループ 398"/>
          <p:cNvGrpSpPr/>
          <p:nvPr/>
        </p:nvGrpSpPr>
        <p:grpSpPr>
          <a:xfrm>
            <a:off x="1012314" y="3185110"/>
            <a:ext cx="582041" cy="582041"/>
            <a:chOff x="8022615" y="4025501"/>
            <a:chExt cx="582041" cy="582041"/>
          </a:xfrm>
        </p:grpSpPr>
        <p:pic>
          <p:nvPicPr>
            <p:cNvPr id="400" name="図 399"/>
            <p:cNvPicPr>
              <a:picLocks noChangeAspect="1"/>
            </p:cNvPicPr>
            <p:nvPr/>
          </p:nvPicPr>
          <p:blipFill>
            <a:blip r:embed="rId7">
              <a:clrChange>
                <a:clrFrom>
                  <a:srgbClr val="FEFEFE"/>
                </a:clrFrom>
                <a:clrTo>
                  <a:srgbClr val="FEFEFE">
                    <a:alpha val="0"/>
                  </a:srgbClr>
                </a:clrTo>
              </a:clrChange>
            </a:blip>
            <a:stretch>
              <a:fillRect/>
            </a:stretch>
          </p:blipFill>
          <p:spPr>
            <a:xfrm>
              <a:off x="8022615" y="4025501"/>
              <a:ext cx="582041" cy="582041"/>
            </a:xfrm>
            <a:prstGeom prst="rect">
              <a:avLst/>
            </a:prstGeom>
          </p:spPr>
        </p:pic>
        <p:sp>
          <p:nvSpPr>
            <p:cNvPr id="401" name="テキスト ボックス 400"/>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sp>
        <p:nvSpPr>
          <p:cNvPr id="402" name="右矢印 401"/>
          <p:cNvSpPr/>
          <p:nvPr/>
        </p:nvSpPr>
        <p:spPr>
          <a:xfrm>
            <a:off x="7551969" y="5020439"/>
            <a:ext cx="275748" cy="720080"/>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3" name="テキスト ボックス 402"/>
          <p:cNvSpPr txBox="1"/>
          <p:nvPr/>
        </p:nvSpPr>
        <p:spPr>
          <a:xfrm>
            <a:off x="7806252" y="5080387"/>
            <a:ext cx="974946" cy="553998"/>
          </a:xfrm>
          <a:prstGeom prst="rect">
            <a:avLst/>
          </a:prstGeom>
          <a:noFill/>
        </p:spPr>
        <p:txBody>
          <a:bodyPr wrap="none" rtlCol="0">
            <a:spAutoFit/>
          </a:bodyPr>
          <a:lstStyle/>
          <a:p>
            <a:pPr algn="ctr"/>
            <a:r>
              <a:rPr kumimoji="1" lang="ja-JP" altLang="en-US" sz="1000" b="1" dirty="0">
                <a:solidFill>
                  <a:schemeClr val="bg1">
                    <a:lumMod val="50000"/>
                  </a:schemeClr>
                </a:solidFill>
                <a:latin typeface="Meiryo" charset="-128"/>
                <a:ea typeface="Meiryo" charset="-128"/>
                <a:cs typeface="Meiryo" charset="-128"/>
              </a:rPr>
              <a:t>イヌ</a:t>
            </a:r>
            <a:r>
              <a:rPr kumimoji="1" lang="en-US" altLang="ja-JP" sz="1000" b="1" dirty="0">
                <a:solidFill>
                  <a:schemeClr val="bg1">
                    <a:lumMod val="50000"/>
                  </a:schemeClr>
                </a:solidFill>
                <a:latin typeface="Meiryo" charset="-128"/>
                <a:ea typeface="Meiryo" charset="-128"/>
                <a:cs typeface="Meiryo" charset="-128"/>
              </a:rPr>
              <a:t> 32% ×</a:t>
            </a:r>
          </a:p>
          <a:p>
            <a:pPr algn="ctr"/>
            <a:r>
              <a:rPr lang="ja-JP" altLang="en-US" sz="1000" b="1" u="sng" dirty="0">
                <a:solidFill>
                  <a:srgbClr val="008000"/>
                </a:solidFill>
                <a:latin typeface="Meiryo" charset="-128"/>
                <a:ea typeface="Meiryo" charset="-128"/>
                <a:cs typeface="Meiryo" charset="-128"/>
              </a:rPr>
              <a:t>ネコ</a:t>
            </a:r>
            <a:r>
              <a:rPr lang="en-US" altLang="ja-JP" sz="1000" b="1" u="sng" dirty="0">
                <a:solidFill>
                  <a:srgbClr val="008000"/>
                </a:solidFill>
                <a:latin typeface="Meiryo" charset="-128"/>
                <a:ea typeface="Meiryo" charset="-128"/>
                <a:cs typeface="Meiryo" charset="-128"/>
              </a:rPr>
              <a:t> 96% </a:t>
            </a:r>
            <a:r>
              <a:rPr lang="ja-JP" altLang="en-US" sz="1000" b="1" u="sng" dirty="0">
                <a:solidFill>
                  <a:srgbClr val="008000"/>
                </a:solidFill>
                <a:latin typeface="Meiryo" charset="-128"/>
                <a:ea typeface="Meiryo" charset="-128"/>
                <a:cs typeface="Meiryo" charset="-128"/>
              </a:rPr>
              <a:t>○</a:t>
            </a:r>
            <a:endParaRPr lang="en-US" altLang="ja-JP" sz="1000" b="1" u="sng" dirty="0">
              <a:solidFill>
                <a:srgbClr val="008000"/>
              </a:solidFill>
              <a:latin typeface="Meiryo" charset="-128"/>
              <a:ea typeface="Meiryo" charset="-128"/>
              <a:cs typeface="Meiryo" charset="-128"/>
            </a:endParaRPr>
          </a:p>
          <a:p>
            <a:pPr algn="ctr"/>
            <a:r>
              <a:rPr lang="ja-JP" altLang="en-US" sz="1000" b="1" dirty="0">
                <a:solidFill>
                  <a:schemeClr val="bg1">
                    <a:lumMod val="50000"/>
                  </a:schemeClr>
                </a:solidFill>
                <a:latin typeface="Meiryo" charset="-128"/>
                <a:ea typeface="Meiryo" charset="-128"/>
                <a:cs typeface="Meiryo" charset="-128"/>
              </a:rPr>
              <a:t>ウシ</a:t>
            </a:r>
            <a:r>
              <a:rPr lang="en-US" altLang="ja-JP" sz="1000" b="1" dirty="0">
                <a:solidFill>
                  <a:schemeClr val="bg1">
                    <a:lumMod val="50000"/>
                  </a:schemeClr>
                </a:solidFill>
                <a:latin typeface="Meiryo" charset="-128"/>
                <a:ea typeface="Meiryo" charset="-128"/>
                <a:cs typeface="Meiryo" charset="-128"/>
              </a:rPr>
              <a:t> 18% ×</a:t>
            </a:r>
            <a:endParaRPr kumimoji="1" lang="ja-JP" altLang="en-US" sz="1000" b="1" dirty="0">
              <a:solidFill>
                <a:schemeClr val="bg1">
                  <a:lumMod val="50000"/>
                </a:schemeClr>
              </a:solidFill>
              <a:latin typeface="Meiryo" charset="-128"/>
              <a:ea typeface="Meiryo" charset="-128"/>
              <a:cs typeface="Meiryo" charset="-128"/>
            </a:endParaRPr>
          </a:p>
        </p:txBody>
      </p:sp>
      <p:sp>
        <p:nvSpPr>
          <p:cNvPr id="404" name="テキスト ボックス 403"/>
          <p:cNvSpPr txBox="1"/>
          <p:nvPr/>
        </p:nvSpPr>
        <p:spPr>
          <a:xfrm>
            <a:off x="501038" y="828067"/>
            <a:ext cx="697627" cy="400110"/>
          </a:xfrm>
          <a:prstGeom prst="rect">
            <a:avLst/>
          </a:prstGeom>
          <a:noFill/>
        </p:spPr>
        <p:txBody>
          <a:bodyPr wrap="none" rtlCol="0">
            <a:spAutoFit/>
          </a:bodyPr>
          <a:lstStyle/>
          <a:p>
            <a:r>
              <a:rPr kumimoji="1" lang="ja-JP" altLang="en-US" sz="2000" b="1" dirty="0">
                <a:solidFill>
                  <a:srgbClr val="0070C0"/>
                </a:solidFill>
                <a:latin typeface="Meiryo" charset="-128"/>
                <a:ea typeface="Meiryo" charset="-128"/>
                <a:cs typeface="Meiryo" charset="-128"/>
              </a:rPr>
              <a:t>学習</a:t>
            </a:r>
          </a:p>
        </p:txBody>
      </p:sp>
      <p:sp>
        <p:nvSpPr>
          <p:cNvPr id="405" name="テキスト ボックス 404"/>
          <p:cNvSpPr txBox="1"/>
          <p:nvPr/>
        </p:nvSpPr>
        <p:spPr>
          <a:xfrm>
            <a:off x="501038" y="3839600"/>
            <a:ext cx="697627" cy="400110"/>
          </a:xfrm>
          <a:prstGeom prst="rect">
            <a:avLst/>
          </a:prstGeom>
          <a:noFill/>
        </p:spPr>
        <p:txBody>
          <a:bodyPr wrap="none" rtlCol="0">
            <a:spAutoFit/>
          </a:bodyPr>
          <a:lstStyle/>
          <a:p>
            <a:r>
              <a:rPr kumimoji="1" lang="ja-JP" altLang="en-US" sz="2000" b="1" dirty="0">
                <a:solidFill>
                  <a:schemeClr val="accent3">
                    <a:lumMod val="75000"/>
                  </a:schemeClr>
                </a:solidFill>
                <a:latin typeface="Meiryo" charset="-128"/>
                <a:ea typeface="Meiryo" charset="-128"/>
                <a:cs typeface="Meiryo" charset="-128"/>
              </a:rPr>
              <a:t>推論</a:t>
            </a:r>
          </a:p>
        </p:txBody>
      </p:sp>
      <p:sp>
        <p:nvSpPr>
          <p:cNvPr id="406" name="テキスト ボックス 405"/>
          <p:cNvSpPr txBox="1"/>
          <p:nvPr/>
        </p:nvSpPr>
        <p:spPr>
          <a:xfrm>
            <a:off x="3602487" y="5518393"/>
            <a:ext cx="1940113" cy="430887"/>
          </a:xfrm>
          <a:prstGeom prst="rect">
            <a:avLst/>
          </a:prstGeom>
          <a:noFill/>
        </p:spPr>
        <p:txBody>
          <a:bodyPr wrap="square" rtlCol="0">
            <a:spAutoFit/>
          </a:bodyPr>
          <a:lstStyle/>
          <a:p>
            <a:r>
              <a:rPr kumimoji="1" lang="ja-JP" altLang="en-US" sz="1000" dirty="0">
                <a:solidFill>
                  <a:schemeClr val="accent6">
                    <a:lumMod val="75000"/>
                  </a:schemeClr>
                </a:solidFill>
                <a:latin typeface="Meiryo" charset="-128"/>
                <a:ea typeface="Meiryo" charset="-128"/>
                <a:cs typeface="Meiryo" charset="-128"/>
              </a:rPr>
              <a:t>　重み付けされた</a:t>
            </a:r>
            <a:endParaRPr kumimoji="1" lang="en-US" altLang="ja-JP" sz="1000" dirty="0">
              <a:solidFill>
                <a:schemeClr val="accent6">
                  <a:lumMod val="75000"/>
                </a:schemeClr>
              </a:solidFill>
              <a:latin typeface="Meiryo" charset="-128"/>
              <a:ea typeface="Meiryo" charset="-128"/>
              <a:cs typeface="Meiryo" charset="-128"/>
            </a:endParaRPr>
          </a:p>
          <a:p>
            <a:pPr algn="ctr"/>
            <a:r>
              <a:rPr kumimoji="1" lang="ja-JP" altLang="en-US" sz="1200" b="1" dirty="0">
                <a:solidFill>
                  <a:schemeClr val="accent6">
                    <a:lumMod val="75000"/>
                  </a:schemeClr>
                </a:solidFill>
                <a:latin typeface="Meiryo" charset="-128"/>
                <a:ea typeface="Meiryo" charset="-128"/>
                <a:cs typeface="Meiryo" charset="-128"/>
              </a:rPr>
              <a:t>「学習済の推論モデル」</a:t>
            </a:r>
            <a:endParaRPr kumimoji="1" lang="en-US" altLang="ja-JP" sz="1200" b="1" dirty="0">
              <a:solidFill>
                <a:schemeClr val="accent6">
                  <a:lumMod val="75000"/>
                </a:schemeClr>
              </a:solidFill>
              <a:latin typeface="Meiryo" charset="-128"/>
              <a:ea typeface="Meiryo" charset="-128"/>
              <a:cs typeface="Meiryo" charset="-128"/>
            </a:endParaRPr>
          </a:p>
        </p:txBody>
      </p:sp>
      <p:sp>
        <p:nvSpPr>
          <p:cNvPr id="407" name="下矢印 406"/>
          <p:cNvSpPr/>
          <p:nvPr/>
        </p:nvSpPr>
        <p:spPr>
          <a:xfrm>
            <a:off x="3685202" y="3653740"/>
            <a:ext cx="1792853" cy="351324"/>
          </a:xfrm>
          <a:prstGeom prst="down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8" name="テキスト ボックス 407"/>
          <p:cNvSpPr txBox="1"/>
          <p:nvPr/>
        </p:nvSpPr>
        <p:spPr>
          <a:xfrm>
            <a:off x="7780305" y="6070292"/>
            <a:ext cx="1040167" cy="492443"/>
          </a:xfrm>
          <a:prstGeom prst="rect">
            <a:avLst/>
          </a:prstGeom>
          <a:noFill/>
        </p:spPr>
        <p:txBody>
          <a:bodyPr wrap="square" rtlCol="0">
            <a:spAutoFit/>
          </a:bodyPr>
          <a:lstStyle/>
          <a:p>
            <a:pPr algn="ctr"/>
            <a:r>
              <a:rPr kumimoji="1" lang="ja-JP" altLang="en-US" sz="1600" b="1" dirty="0">
                <a:solidFill>
                  <a:srgbClr val="008000"/>
                </a:solidFill>
                <a:latin typeface="Meiryo" charset="-128"/>
                <a:ea typeface="Meiryo" charset="-128"/>
                <a:cs typeface="Meiryo" charset="-128"/>
              </a:rPr>
              <a:t>「ネコ」</a:t>
            </a:r>
            <a:endParaRPr kumimoji="1" lang="en-US" altLang="ja-JP" sz="1600" b="1" dirty="0">
              <a:solidFill>
                <a:srgbClr val="008000"/>
              </a:solidFill>
              <a:latin typeface="Meiryo" charset="-128"/>
              <a:ea typeface="Meiryo" charset="-128"/>
              <a:cs typeface="Meiryo" charset="-128"/>
            </a:endParaRPr>
          </a:p>
          <a:p>
            <a:pPr algn="ctr"/>
            <a:r>
              <a:rPr kumimoji="1" lang="ja-JP" altLang="en-US" sz="1000" dirty="0">
                <a:solidFill>
                  <a:schemeClr val="accent3">
                    <a:lumMod val="75000"/>
                  </a:schemeClr>
                </a:solidFill>
                <a:latin typeface="Meiryo" charset="-128"/>
                <a:ea typeface="Meiryo" charset="-128"/>
                <a:cs typeface="Meiryo" charset="-128"/>
              </a:rPr>
              <a:t>である</a:t>
            </a:r>
          </a:p>
        </p:txBody>
      </p:sp>
      <p:sp>
        <p:nvSpPr>
          <p:cNvPr id="409" name="下矢印 408"/>
          <p:cNvSpPr/>
          <p:nvPr/>
        </p:nvSpPr>
        <p:spPr>
          <a:xfrm>
            <a:off x="8143390" y="5642786"/>
            <a:ext cx="288032" cy="427506"/>
          </a:xfrm>
          <a:prstGeom prst="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0" name="テキスト ボックス 409"/>
          <p:cNvSpPr txBox="1"/>
          <p:nvPr/>
        </p:nvSpPr>
        <p:spPr>
          <a:xfrm>
            <a:off x="503509" y="3546341"/>
            <a:ext cx="697627" cy="21544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教師データ</a:t>
            </a:r>
          </a:p>
        </p:txBody>
      </p:sp>
      <p:sp>
        <p:nvSpPr>
          <p:cNvPr id="411" name="テキスト ボックス 410"/>
          <p:cNvSpPr txBox="1"/>
          <p:nvPr/>
        </p:nvSpPr>
        <p:spPr>
          <a:xfrm>
            <a:off x="452843" y="5822806"/>
            <a:ext cx="800219" cy="215444"/>
          </a:xfrm>
          <a:prstGeom prst="rect">
            <a:avLst/>
          </a:prstGeom>
          <a:noFill/>
        </p:spPr>
        <p:txBody>
          <a:bodyPr wrap="none" rtlCol="0">
            <a:spAutoFit/>
          </a:bodyPr>
          <a:lstStyle/>
          <a:p>
            <a:pPr algn="ctr"/>
            <a:r>
              <a:rPr kumimoji="1" lang="ja-JP" altLang="en-US" sz="800">
                <a:solidFill>
                  <a:srgbClr val="008000"/>
                </a:solidFill>
                <a:latin typeface="Meiryo" charset="-128"/>
                <a:ea typeface="Meiryo" charset="-128"/>
                <a:cs typeface="Meiryo" charset="-128"/>
              </a:rPr>
              <a:t>未知のデータ</a:t>
            </a:r>
            <a:endParaRPr kumimoji="1" lang="ja-JP" altLang="en-US" sz="800" dirty="0">
              <a:solidFill>
                <a:srgbClr val="008000"/>
              </a:solidFill>
              <a:latin typeface="Meiryo" charset="-128"/>
              <a:ea typeface="Meiryo" charset="-128"/>
              <a:cs typeface="Meiryo" charset="-128"/>
            </a:endParaRPr>
          </a:p>
        </p:txBody>
      </p:sp>
      <p:pic>
        <p:nvPicPr>
          <p:cNvPr id="251" name="図 250">
            <a:extLst>
              <a:ext uri="{FF2B5EF4-FFF2-40B4-BE49-F238E27FC236}">
                <a16:creationId xmlns:a16="http://schemas.microsoft.com/office/drawing/2014/main" id="{57763FB0-9873-BA4A-97B2-359A1DF480D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791347" y="1822109"/>
            <a:ext cx="1054782" cy="1054782"/>
          </a:xfrm>
          <a:prstGeom prst="rect">
            <a:avLst/>
          </a:prstGeom>
        </p:spPr>
      </p:pic>
      <p:pic>
        <p:nvPicPr>
          <p:cNvPr id="373" name="図 372">
            <a:extLst>
              <a:ext uri="{FF2B5EF4-FFF2-40B4-BE49-F238E27FC236}">
                <a16:creationId xmlns:a16="http://schemas.microsoft.com/office/drawing/2014/main" id="{CA1E2BD9-D11C-EA47-9DB2-9F6D23E5D98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00172" y="917557"/>
            <a:ext cx="1242839" cy="1242839"/>
          </a:xfrm>
          <a:prstGeom prst="rect">
            <a:avLst/>
          </a:prstGeom>
        </p:spPr>
      </p:pic>
      <p:pic>
        <p:nvPicPr>
          <p:cNvPr id="374" name="図 373">
            <a:extLst>
              <a:ext uri="{FF2B5EF4-FFF2-40B4-BE49-F238E27FC236}">
                <a16:creationId xmlns:a16="http://schemas.microsoft.com/office/drawing/2014/main" id="{9D076B29-0BCE-8945-B049-A7AC00C7A51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882603" y="2722270"/>
            <a:ext cx="871334" cy="871334"/>
          </a:xfrm>
          <a:prstGeom prst="rect">
            <a:avLst/>
          </a:prstGeom>
        </p:spPr>
      </p:pic>
      <p:grpSp>
        <p:nvGrpSpPr>
          <p:cNvPr id="379" name="図形グループ 394">
            <a:extLst>
              <a:ext uri="{FF2B5EF4-FFF2-40B4-BE49-F238E27FC236}">
                <a16:creationId xmlns:a16="http://schemas.microsoft.com/office/drawing/2014/main" id="{53BD031C-3CF2-F544-9732-FD07DABF6F60}"/>
              </a:ext>
            </a:extLst>
          </p:cNvPr>
          <p:cNvGrpSpPr/>
          <p:nvPr/>
        </p:nvGrpSpPr>
        <p:grpSpPr>
          <a:xfrm>
            <a:off x="8476950" y="1565977"/>
            <a:ext cx="582041" cy="582041"/>
            <a:chOff x="8022615" y="4025501"/>
            <a:chExt cx="582041" cy="582041"/>
          </a:xfrm>
        </p:grpSpPr>
        <p:pic>
          <p:nvPicPr>
            <p:cNvPr id="380" name="図 379">
              <a:extLst>
                <a:ext uri="{FF2B5EF4-FFF2-40B4-BE49-F238E27FC236}">
                  <a16:creationId xmlns:a16="http://schemas.microsoft.com/office/drawing/2014/main" id="{228962F3-9479-254F-9C29-A7DA4201C60B}"/>
                </a:ext>
              </a:extLst>
            </p:cNvPr>
            <p:cNvPicPr>
              <a:picLocks noChangeAspect="1"/>
            </p:cNvPicPr>
            <p:nvPr/>
          </p:nvPicPr>
          <p:blipFill>
            <a:blip r:embed="rId7">
              <a:clrChange>
                <a:clrFrom>
                  <a:srgbClr val="FEFEFE"/>
                </a:clrFrom>
                <a:clrTo>
                  <a:srgbClr val="FEFEFE">
                    <a:alpha val="0"/>
                  </a:srgbClr>
                </a:clrTo>
              </a:clrChange>
            </a:blip>
            <a:stretch>
              <a:fillRect/>
            </a:stretch>
          </p:blipFill>
          <p:spPr>
            <a:xfrm>
              <a:off x="8022615" y="4025501"/>
              <a:ext cx="582041" cy="582041"/>
            </a:xfrm>
            <a:prstGeom prst="rect">
              <a:avLst/>
            </a:prstGeom>
          </p:spPr>
        </p:pic>
        <p:sp>
          <p:nvSpPr>
            <p:cNvPr id="381" name="テキスト ボックス 380">
              <a:extLst>
                <a:ext uri="{FF2B5EF4-FFF2-40B4-BE49-F238E27FC236}">
                  <a16:creationId xmlns:a16="http://schemas.microsoft.com/office/drawing/2014/main" id="{CE02840E-9F65-B046-9CCF-846955A3332E}"/>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82" name="図形グループ 395">
            <a:extLst>
              <a:ext uri="{FF2B5EF4-FFF2-40B4-BE49-F238E27FC236}">
                <a16:creationId xmlns:a16="http://schemas.microsoft.com/office/drawing/2014/main" id="{99B3975D-3CC7-5341-AD8C-24AA62594A0E}"/>
              </a:ext>
            </a:extLst>
          </p:cNvPr>
          <p:cNvGrpSpPr/>
          <p:nvPr/>
        </p:nvGrpSpPr>
        <p:grpSpPr>
          <a:xfrm>
            <a:off x="8479526" y="2455845"/>
            <a:ext cx="582041" cy="582041"/>
            <a:chOff x="8022615" y="4025501"/>
            <a:chExt cx="582041" cy="582041"/>
          </a:xfrm>
        </p:grpSpPr>
        <p:pic>
          <p:nvPicPr>
            <p:cNvPr id="383" name="図 382">
              <a:extLst>
                <a:ext uri="{FF2B5EF4-FFF2-40B4-BE49-F238E27FC236}">
                  <a16:creationId xmlns:a16="http://schemas.microsoft.com/office/drawing/2014/main" id="{03E7C82E-B509-5E43-BFD7-4B519B457B5A}"/>
                </a:ext>
              </a:extLst>
            </p:cNvPr>
            <p:cNvPicPr>
              <a:picLocks noChangeAspect="1"/>
            </p:cNvPicPr>
            <p:nvPr/>
          </p:nvPicPr>
          <p:blipFill>
            <a:blip r:embed="rId7">
              <a:clrChange>
                <a:clrFrom>
                  <a:srgbClr val="FEFEFE"/>
                </a:clrFrom>
                <a:clrTo>
                  <a:srgbClr val="FEFEFE">
                    <a:alpha val="0"/>
                  </a:srgbClr>
                </a:clrTo>
              </a:clrChange>
            </a:blip>
            <a:stretch>
              <a:fillRect/>
            </a:stretch>
          </p:blipFill>
          <p:spPr>
            <a:xfrm>
              <a:off x="8022615" y="4025501"/>
              <a:ext cx="582041" cy="582041"/>
            </a:xfrm>
            <a:prstGeom prst="rect">
              <a:avLst/>
            </a:prstGeom>
          </p:spPr>
        </p:pic>
        <p:sp>
          <p:nvSpPr>
            <p:cNvPr id="384" name="テキスト ボックス 383">
              <a:extLst>
                <a:ext uri="{FF2B5EF4-FFF2-40B4-BE49-F238E27FC236}">
                  <a16:creationId xmlns:a16="http://schemas.microsoft.com/office/drawing/2014/main" id="{4D82B639-EB23-A94B-B114-F3B41E6F6F59}"/>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grpSp>
        <p:nvGrpSpPr>
          <p:cNvPr id="385" name="図形グループ 398">
            <a:extLst>
              <a:ext uri="{FF2B5EF4-FFF2-40B4-BE49-F238E27FC236}">
                <a16:creationId xmlns:a16="http://schemas.microsoft.com/office/drawing/2014/main" id="{348686E9-51E9-7E43-A1F6-EB760A95A184}"/>
              </a:ext>
            </a:extLst>
          </p:cNvPr>
          <p:cNvGrpSpPr/>
          <p:nvPr/>
        </p:nvGrpSpPr>
        <p:grpSpPr>
          <a:xfrm>
            <a:off x="8480732" y="3203339"/>
            <a:ext cx="582041" cy="582041"/>
            <a:chOff x="8022615" y="4025501"/>
            <a:chExt cx="582041" cy="582041"/>
          </a:xfrm>
        </p:grpSpPr>
        <p:pic>
          <p:nvPicPr>
            <p:cNvPr id="386" name="図 385">
              <a:extLst>
                <a:ext uri="{FF2B5EF4-FFF2-40B4-BE49-F238E27FC236}">
                  <a16:creationId xmlns:a16="http://schemas.microsoft.com/office/drawing/2014/main" id="{FC8395A6-892E-A54B-9D8A-D31AAAE18C7F}"/>
                </a:ext>
              </a:extLst>
            </p:cNvPr>
            <p:cNvPicPr>
              <a:picLocks noChangeAspect="1"/>
            </p:cNvPicPr>
            <p:nvPr/>
          </p:nvPicPr>
          <p:blipFill>
            <a:blip r:embed="rId7">
              <a:clrChange>
                <a:clrFrom>
                  <a:srgbClr val="FEFEFE"/>
                </a:clrFrom>
                <a:clrTo>
                  <a:srgbClr val="FEFEFE">
                    <a:alpha val="0"/>
                  </a:srgbClr>
                </a:clrTo>
              </a:clrChange>
            </a:blip>
            <a:stretch>
              <a:fillRect/>
            </a:stretch>
          </p:blipFill>
          <p:spPr>
            <a:xfrm>
              <a:off x="8022615" y="4025501"/>
              <a:ext cx="582041" cy="582041"/>
            </a:xfrm>
            <a:prstGeom prst="rect">
              <a:avLst/>
            </a:prstGeom>
          </p:spPr>
        </p:pic>
        <p:sp>
          <p:nvSpPr>
            <p:cNvPr id="412" name="テキスト ボックス 411">
              <a:extLst>
                <a:ext uri="{FF2B5EF4-FFF2-40B4-BE49-F238E27FC236}">
                  <a16:creationId xmlns:a16="http://schemas.microsoft.com/office/drawing/2014/main" id="{BE9241D5-47EE-104F-9A9C-379C34BDFF7A}"/>
                </a:ext>
              </a:extLst>
            </p:cNvPr>
            <p:cNvSpPr txBox="1"/>
            <p:nvPr/>
          </p:nvSpPr>
          <p:spPr>
            <a:xfrm rot="2697848">
              <a:off x="8165597" y="4274751"/>
              <a:ext cx="370416" cy="184666"/>
            </a:xfrm>
            <a:prstGeom prst="rect">
              <a:avLst/>
            </a:prstGeom>
            <a:noFill/>
          </p:spPr>
          <p:txBody>
            <a:bodyPr wrap="square" rtlCol="0">
              <a:spAutoFit/>
            </a:bodyPr>
            <a:lstStyle/>
            <a:p>
              <a:r>
                <a:rPr lang="ja-JP" altLang="en-US" sz="600" dirty="0">
                  <a:latin typeface="Meiryo" charset="-128"/>
                  <a:ea typeface="Meiryo" charset="-128"/>
                  <a:cs typeface="Meiryo" charset="-128"/>
                </a:rPr>
                <a:t>ネコ</a:t>
              </a:r>
              <a:endParaRPr kumimoji="1" lang="ja-JP" altLang="en-US" sz="600" dirty="0">
                <a:latin typeface="Meiryo" charset="-128"/>
                <a:ea typeface="Meiryo" charset="-128"/>
                <a:cs typeface="Meiryo" charset="-128"/>
              </a:endParaRPr>
            </a:p>
          </p:txBody>
        </p:sp>
      </p:grpSp>
      <p:sp>
        <p:nvSpPr>
          <p:cNvPr id="413" name="テキスト ボックス 412">
            <a:extLst>
              <a:ext uri="{FF2B5EF4-FFF2-40B4-BE49-F238E27FC236}">
                <a16:creationId xmlns:a16="http://schemas.microsoft.com/office/drawing/2014/main" id="{96816651-32BA-1544-BD36-5E23FF29D8F1}"/>
              </a:ext>
            </a:extLst>
          </p:cNvPr>
          <p:cNvSpPr txBox="1"/>
          <p:nvPr/>
        </p:nvSpPr>
        <p:spPr>
          <a:xfrm>
            <a:off x="7971927" y="3564570"/>
            <a:ext cx="697627" cy="215444"/>
          </a:xfrm>
          <a:prstGeom prst="rect">
            <a:avLst/>
          </a:prstGeom>
          <a:noFill/>
        </p:spPr>
        <p:txBody>
          <a:bodyPr wrap="none" rtlCol="0">
            <a:spAutoFit/>
          </a:bodyPr>
          <a:lstStyle/>
          <a:p>
            <a:pPr algn="ctr"/>
            <a:r>
              <a:rPr kumimoji="1" lang="ja-JP" altLang="en-US" sz="800" dirty="0">
                <a:solidFill>
                  <a:srgbClr val="0070C0"/>
                </a:solidFill>
                <a:latin typeface="Meiryo" charset="-128"/>
                <a:ea typeface="Meiryo" charset="-128"/>
                <a:cs typeface="Meiryo" charset="-128"/>
              </a:rPr>
              <a:t>教師データ</a:t>
            </a:r>
          </a:p>
        </p:txBody>
      </p:sp>
    </p:spTree>
    <p:extLst>
      <p:ext uri="{BB962C8B-B14F-4D97-AF65-F5344CB8AC3E}">
        <p14:creationId xmlns:p14="http://schemas.microsoft.com/office/powerpoint/2010/main" val="1826282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フローチャート: 磁気ディスク 20"/>
          <p:cNvSpPr/>
          <p:nvPr/>
        </p:nvSpPr>
        <p:spPr>
          <a:xfrm>
            <a:off x="677158" y="4239205"/>
            <a:ext cx="1462127" cy="1281039"/>
          </a:xfrm>
          <a:prstGeom prst="flowChartMagneticDisk">
            <a:avLst/>
          </a:prstGeom>
          <a:solidFill>
            <a:schemeClr val="tx2">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これまでの機械学習とディープラーニング</a:t>
            </a:r>
          </a:p>
        </p:txBody>
      </p:sp>
      <p:sp>
        <p:nvSpPr>
          <p:cNvPr id="3" name="スライド番号プレースホルダー 2"/>
          <p:cNvSpPr>
            <a:spLocks noGrp="1"/>
          </p:cNvSpPr>
          <p:nvPr>
            <p:ph type="sldNum" sz="quarter" idx="12"/>
          </p:nvPr>
        </p:nvSpPr>
        <p:spPr>
          <a:xfrm>
            <a:off x="6932246" y="6651704"/>
            <a:ext cx="2133600" cy="217800"/>
          </a:xfrm>
        </p:spPr>
        <p:txBody>
          <a:bodyPr/>
          <a:lstStyle/>
          <a:p>
            <a:fld id="{8FF8CC5D-A65D-5946-99B5-645367A967AD}" type="slidenum">
              <a:rPr kumimoji="1" lang="ja-JP" altLang="en-US" smtClean="0"/>
              <a:t>32</a:t>
            </a:fld>
            <a:endParaRPr kumimoji="1" lang="ja-JP" altLang="en-US"/>
          </a:p>
        </p:txBody>
      </p:sp>
      <p:sp>
        <p:nvSpPr>
          <p:cNvPr id="19" name="正方形/長方形 18"/>
          <p:cNvSpPr/>
          <p:nvPr/>
        </p:nvSpPr>
        <p:spPr>
          <a:xfrm>
            <a:off x="2728795" y="1753177"/>
            <a:ext cx="2625213" cy="128103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特徴量の抽出</a:t>
            </a:r>
          </a:p>
        </p:txBody>
      </p:sp>
      <p:sp>
        <p:nvSpPr>
          <p:cNvPr id="43" name="正方形/長方形 42"/>
          <p:cNvSpPr/>
          <p:nvPr/>
        </p:nvSpPr>
        <p:spPr>
          <a:xfrm>
            <a:off x="5677393" y="1753177"/>
            <a:ext cx="1329099" cy="128103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モデル</a:t>
            </a:r>
            <a:endParaRPr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最適解</a:t>
            </a:r>
          </a:p>
        </p:txBody>
      </p:sp>
      <p:sp>
        <p:nvSpPr>
          <p:cNvPr id="44" name="正方形/長方形 43"/>
          <p:cNvSpPr/>
          <p:nvPr/>
        </p:nvSpPr>
        <p:spPr>
          <a:xfrm>
            <a:off x="7334496" y="1753177"/>
            <a:ext cx="1329099" cy="128103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識別</a:t>
            </a:r>
            <a:endParaRPr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分類</a:t>
            </a:r>
            <a:endParaRPr kumimoji="1" lang="en-US" altLang="ja-JP" sz="2000" dirty="0">
              <a:solidFill>
                <a:srgbClr val="FFFFFF"/>
              </a:solidFill>
              <a:latin typeface="Meiryo" charset="-128"/>
              <a:ea typeface="Meiryo" charset="-128"/>
              <a:cs typeface="Meiryo" charset="-128"/>
            </a:endParaRPr>
          </a:p>
          <a:p>
            <a:pPr algn="ctr"/>
            <a:r>
              <a:rPr lang="ja-JP" altLang="en-US" sz="2000" dirty="0">
                <a:solidFill>
                  <a:srgbClr val="FFFFFF"/>
                </a:solidFill>
                <a:latin typeface="Meiryo" charset="-128"/>
                <a:ea typeface="Meiryo" charset="-128"/>
                <a:cs typeface="Meiryo" charset="-128"/>
              </a:rPr>
              <a:t>判断</a:t>
            </a:r>
            <a:endParaRPr kumimoji="1" lang="ja-JP" altLang="en-US" sz="2000" dirty="0">
              <a:solidFill>
                <a:srgbClr val="FFFFFF"/>
              </a:solidFill>
              <a:latin typeface="Meiryo" charset="-128"/>
              <a:ea typeface="Meiryo" charset="-128"/>
              <a:cs typeface="Meiryo" charset="-128"/>
            </a:endParaRPr>
          </a:p>
        </p:txBody>
      </p:sp>
      <p:sp>
        <p:nvSpPr>
          <p:cNvPr id="53" name="正方形/長方形 52"/>
          <p:cNvSpPr/>
          <p:nvPr/>
        </p:nvSpPr>
        <p:spPr>
          <a:xfrm>
            <a:off x="2728795" y="4239205"/>
            <a:ext cx="2625213" cy="1281039"/>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特徴量の抽出</a:t>
            </a:r>
            <a:endParaRPr lang="en-US" altLang="ja-JP" sz="2000" dirty="0">
              <a:solidFill>
                <a:srgbClr val="FFFFFF"/>
              </a:solidFill>
              <a:latin typeface="Meiryo" charset="-128"/>
              <a:ea typeface="Meiryo" charset="-128"/>
              <a:cs typeface="Meiryo" charset="-128"/>
            </a:endParaRPr>
          </a:p>
        </p:txBody>
      </p:sp>
      <p:sp>
        <p:nvSpPr>
          <p:cNvPr id="54" name="正方形/長方形 53"/>
          <p:cNvSpPr/>
          <p:nvPr/>
        </p:nvSpPr>
        <p:spPr>
          <a:xfrm>
            <a:off x="5677393" y="4239205"/>
            <a:ext cx="1329099" cy="1281039"/>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モデル</a:t>
            </a:r>
            <a:endParaRPr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最適解</a:t>
            </a:r>
          </a:p>
        </p:txBody>
      </p:sp>
      <p:sp>
        <p:nvSpPr>
          <p:cNvPr id="55" name="正方形/長方形 54"/>
          <p:cNvSpPr/>
          <p:nvPr/>
        </p:nvSpPr>
        <p:spPr>
          <a:xfrm>
            <a:off x="7334496" y="4239205"/>
            <a:ext cx="1329099" cy="1281039"/>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識別</a:t>
            </a:r>
            <a:endParaRPr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分類</a:t>
            </a:r>
            <a:endParaRPr kumimoji="1" lang="en-US" altLang="ja-JP" sz="2000" dirty="0">
              <a:solidFill>
                <a:srgbClr val="FFFFFF"/>
              </a:solidFill>
              <a:latin typeface="Meiryo" charset="-128"/>
              <a:ea typeface="Meiryo" charset="-128"/>
              <a:cs typeface="Meiryo" charset="-128"/>
            </a:endParaRPr>
          </a:p>
          <a:p>
            <a:pPr algn="ctr"/>
            <a:r>
              <a:rPr lang="ja-JP" altLang="en-US" sz="2000" dirty="0">
                <a:solidFill>
                  <a:srgbClr val="FFFFFF"/>
                </a:solidFill>
                <a:latin typeface="Meiryo" charset="-128"/>
                <a:ea typeface="Meiryo" charset="-128"/>
                <a:cs typeface="Meiryo" charset="-128"/>
              </a:rPr>
              <a:t>判断</a:t>
            </a:r>
            <a:endParaRPr kumimoji="1" lang="ja-JP" altLang="en-US" sz="2000" dirty="0">
              <a:solidFill>
                <a:srgbClr val="FFFFFF"/>
              </a:solidFill>
              <a:latin typeface="Meiryo" charset="-128"/>
              <a:ea typeface="Meiryo" charset="-128"/>
              <a:cs typeface="Meiryo" charset="-128"/>
            </a:endParaRPr>
          </a:p>
        </p:txBody>
      </p:sp>
      <p:sp>
        <p:nvSpPr>
          <p:cNvPr id="22" name="テキスト ボックス 21"/>
          <p:cNvSpPr txBox="1"/>
          <p:nvPr/>
        </p:nvSpPr>
        <p:spPr>
          <a:xfrm>
            <a:off x="654850" y="4787750"/>
            <a:ext cx="1521991" cy="461665"/>
          </a:xfrm>
          <a:prstGeom prst="rect">
            <a:avLst/>
          </a:prstGeom>
          <a:noFill/>
        </p:spPr>
        <p:txBody>
          <a:bodyPr wrap="square" rtlCol="0">
            <a:spAutoFit/>
          </a:bodyPr>
          <a:lstStyle/>
          <a:p>
            <a:pPr algn="ctr"/>
            <a:r>
              <a:rPr kumimoji="1" lang="en-US" altLang="ja-JP" sz="2400" b="1">
                <a:solidFill>
                  <a:schemeClr val="bg1"/>
                </a:solidFill>
              </a:rPr>
              <a:t>BIG </a:t>
            </a:r>
            <a:r>
              <a:rPr lang="en-US" altLang="ja-JP" sz="2400" b="1" dirty="0">
                <a:solidFill>
                  <a:schemeClr val="bg1"/>
                </a:solidFill>
              </a:rPr>
              <a:t>DATA</a:t>
            </a:r>
            <a:endParaRPr kumimoji="1" lang="en-US" altLang="ja-JP" sz="2400" b="1" dirty="0">
              <a:solidFill>
                <a:schemeClr val="bg1"/>
              </a:solidFill>
            </a:endParaRPr>
          </a:p>
        </p:txBody>
      </p:sp>
      <p:pic>
        <p:nvPicPr>
          <p:cNvPr id="80" name="図 79"/>
          <p:cNvPicPr>
            <a:picLocks noChangeAspect="1"/>
          </p:cNvPicPr>
          <p:nvPr/>
        </p:nvPicPr>
        <p:blipFill>
          <a:blip r:embed="rId2">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2716447" y="5246590"/>
            <a:ext cx="745739" cy="697660"/>
          </a:xfrm>
          <a:prstGeom prst="rect">
            <a:avLst/>
          </a:prstGeom>
          <a:effectLst>
            <a:outerShdw blurRad="50800" dist="38100" dir="2700000" algn="tl" rotWithShape="0">
              <a:prstClr val="black">
                <a:alpha val="40000"/>
              </a:prstClr>
            </a:outerShdw>
          </a:effectLst>
        </p:spPr>
      </p:pic>
      <p:pic>
        <p:nvPicPr>
          <p:cNvPr id="81" name="図 80"/>
          <p:cNvPicPr>
            <a:picLocks noChangeAspect="1"/>
          </p:cNvPicPr>
          <p:nvPr/>
        </p:nvPicPr>
        <p:blipFill>
          <a:blip r:embed="rId2">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6260753" y="5249415"/>
            <a:ext cx="745739" cy="697660"/>
          </a:xfrm>
          <a:prstGeom prst="rect">
            <a:avLst/>
          </a:prstGeom>
          <a:effectLst>
            <a:outerShdw blurRad="50800" dist="38100" dir="2700000" algn="tl" rotWithShape="0">
              <a:prstClr val="black">
                <a:alpha val="40000"/>
              </a:prstClr>
            </a:outerShdw>
          </a:effectLst>
        </p:spPr>
      </p:pic>
      <p:pic>
        <p:nvPicPr>
          <p:cNvPr id="82" name="図 81"/>
          <p:cNvPicPr>
            <a:picLocks noChangeAspect="1"/>
          </p:cNvPicPr>
          <p:nvPr/>
        </p:nvPicPr>
        <p:blipFill>
          <a:blip r:embed="rId2">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8072314" y="5249415"/>
            <a:ext cx="745739" cy="697660"/>
          </a:xfrm>
          <a:prstGeom prst="rect">
            <a:avLst/>
          </a:prstGeom>
          <a:effectLst>
            <a:outerShdw blurRad="50800" dist="38100" dir="2700000" algn="tl" rotWithShape="0">
              <a:prstClr val="black">
                <a:alpha val="40000"/>
              </a:prstClr>
            </a:outerShdw>
          </a:effectLst>
        </p:spPr>
      </p:pic>
      <p:sp>
        <p:nvSpPr>
          <p:cNvPr id="24" name="右矢印 23"/>
          <p:cNvSpPr/>
          <p:nvPr/>
        </p:nvSpPr>
        <p:spPr>
          <a:xfrm>
            <a:off x="2208191" y="1903416"/>
            <a:ext cx="667743" cy="98033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右矢印 85"/>
          <p:cNvSpPr/>
          <p:nvPr/>
        </p:nvSpPr>
        <p:spPr>
          <a:xfrm>
            <a:off x="5145144" y="1913682"/>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右矢印 86"/>
          <p:cNvSpPr/>
          <p:nvPr/>
        </p:nvSpPr>
        <p:spPr>
          <a:xfrm>
            <a:off x="6864929" y="1895848"/>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右矢印 87"/>
          <p:cNvSpPr/>
          <p:nvPr/>
        </p:nvSpPr>
        <p:spPr>
          <a:xfrm>
            <a:off x="2228645" y="4389556"/>
            <a:ext cx="667743" cy="98033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右矢印 88"/>
          <p:cNvSpPr/>
          <p:nvPr/>
        </p:nvSpPr>
        <p:spPr>
          <a:xfrm>
            <a:off x="5208711" y="4415850"/>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右矢印 89"/>
          <p:cNvSpPr/>
          <p:nvPr/>
        </p:nvSpPr>
        <p:spPr>
          <a:xfrm>
            <a:off x="6928496" y="4398016"/>
            <a:ext cx="647290" cy="980336"/>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662039" y="1209368"/>
            <a:ext cx="3647152" cy="369332"/>
          </a:xfrm>
          <a:prstGeom prst="rect">
            <a:avLst/>
          </a:prstGeom>
          <a:noFill/>
        </p:spPr>
        <p:txBody>
          <a:bodyPr wrap="none" rtlCol="0">
            <a:spAutoFit/>
          </a:bodyPr>
          <a:lstStyle/>
          <a:p>
            <a:r>
              <a:rPr lang="ja-JP" altLang="en-US" dirty="0">
                <a:solidFill>
                  <a:srgbClr val="0070C0"/>
                </a:solidFill>
                <a:latin typeface="Meiryo" charset="-128"/>
                <a:ea typeface="Meiryo" charset="-128"/>
                <a:cs typeface="Meiryo" charset="-128"/>
              </a:rPr>
              <a:t>これまでの機械学習の</a:t>
            </a:r>
            <a:r>
              <a:rPr kumimoji="1" lang="ja-JP" altLang="en-US" dirty="0">
                <a:solidFill>
                  <a:srgbClr val="0070C0"/>
                </a:solidFill>
                <a:latin typeface="Meiryo" charset="-128"/>
                <a:ea typeface="Meiryo" charset="-128"/>
                <a:cs typeface="Meiryo" charset="-128"/>
              </a:rPr>
              <a:t>アプローチ</a:t>
            </a:r>
          </a:p>
        </p:txBody>
      </p:sp>
      <p:sp>
        <p:nvSpPr>
          <p:cNvPr id="91" name="テキスト ボックス 90"/>
          <p:cNvSpPr txBox="1"/>
          <p:nvPr/>
        </p:nvSpPr>
        <p:spPr>
          <a:xfrm>
            <a:off x="662039" y="3701644"/>
            <a:ext cx="4108817" cy="369332"/>
          </a:xfrm>
          <a:prstGeom prst="rect">
            <a:avLst/>
          </a:prstGeom>
          <a:noFill/>
        </p:spPr>
        <p:txBody>
          <a:bodyPr wrap="none" rtlCol="0">
            <a:spAutoFit/>
          </a:bodyPr>
          <a:lstStyle/>
          <a:p>
            <a:r>
              <a:rPr kumimoji="1" lang="ja-JP" altLang="en-US" dirty="0">
                <a:solidFill>
                  <a:schemeClr val="accent3">
                    <a:lumMod val="75000"/>
                  </a:schemeClr>
                </a:solidFill>
                <a:latin typeface="Meiryo" charset="-128"/>
                <a:ea typeface="Meiryo" charset="-128"/>
                <a:cs typeface="Meiryo" charset="-128"/>
              </a:rPr>
              <a:t>ディープラーニングによるアプローチ</a:t>
            </a:r>
          </a:p>
        </p:txBody>
      </p:sp>
      <p:pic>
        <p:nvPicPr>
          <p:cNvPr id="49" name="図 48"/>
          <p:cNvPicPr>
            <a:picLocks noChangeAspect="1"/>
          </p:cNvPicPr>
          <p:nvPr/>
        </p:nvPicPr>
        <p:blipFill>
          <a:blip r:embed="rId3"/>
          <a:stretch>
            <a:fillRect/>
          </a:stretch>
        </p:blipFill>
        <p:spPr>
          <a:xfrm>
            <a:off x="2785085" y="2451697"/>
            <a:ext cx="884641" cy="884641"/>
          </a:xfrm>
          <a:prstGeom prst="rect">
            <a:avLst/>
          </a:prstGeom>
        </p:spPr>
      </p:pic>
      <p:grpSp>
        <p:nvGrpSpPr>
          <p:cNvPr id="71" name="図形グループ 70"/>
          <p:cNvGrpSpPr/>
          <p:nvPr/>
        </p:nvGrpSpPr>
        <p:grpSpPr>
          <a:xfrm>
            <a:off x="2936546" y="2621733"/>
            <a:ext cx="317090" cy="689732"/>
            <a:chOff x="1946324" y="4125162"/>
            <a:chExt cx="969964" cy="2007872"/>
          </a:xfrm>
          <a:solidFill>
            <a:srgbClr val="0432FF"/>
          </a:solidFill>
        </p:grpSpPr>
        <p:sp>
          <p:nvSpPr>
            <p:cNvPr id="72" name="円/楕円 7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フローチャート: 論理積ゲート 7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0" name="フローチャート: 磁気ディスク 49"/>
          <p:cNvSpPr/>
          <p:nvPr/>
        </p:nvSpPr>
        <p:spPr>
          <a:xfrm>
            <a:off x="677158" y="1756072"/>
            <a:ext cx="1462127" cy="1281039"/>
          </a:xfrm>
          <a:prstGeom prst="flowChartMagneticDisk">
            <a:avLst/>
          </a:prstGeom>
          <a:solidFill>
            <a:schemeClr val="tx2">
              <a:lumMod val="7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p:cNvSpPr txBox="1"/>
          <p:nvPr/>
        </p:nvSpPr>
        <p:spPr>
          <a:xfrm>
            <a:off x="654850" y="2304617"/>
            <a:ext cx="1521991" cy="461665"/>
          </a:xfrm>
          <a:prstGeom prst="rect">
            <a:avLst/>
          </a:prstGeom>
          <a:noFill/>
        </p:spPr>
        <p:txBody>
          <a:bodyPr wrap="square" rtlCol="0">
            <a:spAutoFit/>
          </a:bodyPr>
          <a:lstStyle/>
          <a:p>
            <a:pPr algn="ctr"/>
            <a:r>
              <a:rPr kumimoji="1" lang="en-US" altLang="ja-JP" sz="2400" b="1">
                <a:solidFill>
                  <a:schemeClr val="bg1"/>
                </a:solidFill>
              </a:rPr>
              <a:t>BIG </a:t>
            </a:r>
            <a:r>
              <a:rPr lang="en-US" altLang="ja-JP" sz="2400" b="1" dirty="0">
                <a:solidFill>
                  <a:schemeClr val="bg1"/>
                </a:solidFill>
              </a:rPr>
              <a:t>DATA</a:t>
            </a:r>
            <a:endParaRPr kumimoji="1" lang="en-US" altLang="ja-JP" sz="2400" b="1" dirty="0">
              <a:solidFill>
                <a:schemeClr val="bg1"/>
              </a:solidFill>
            </a:endParaRPr>
          </a:p>
        </p:txBody>
      </p:sp>
      <p:pic>
        <p:nvPicPr>
          <p:cNvPr id="52" name="図 51"/>
          <p:cNvPicPr>
            <a:picLocks noChangeAspect="1"/>
          </p:cNvPicPr>
          <p:nvPr/>
        </p:nvPicPr>
        <p:blipFill>
          <a:blip r:embed="rId2">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6260753" y="2710773"/>
            <a:ext cx="745739" cy="697660"/>
          </a:xfrm>
          <a:prstGeom prst="rect">
            <a:avLst/>
          </a:prstGeom>
          <a:effectLst>
            <a:outerShdw blurRad="50800" dist="38100" dir="2700000" algn="tl" rotWithShape="0">
              <a:prstClr val="black">
                <a:alpha val="40000"/>
              </a:prstClr>
            </a:outerShdw>
          </a:effectLst>
        </p:spPr>
      </p:pic>
      <p:pic>
        <p:nvPicPr>
          <p:cNvPr id="56" name="図 55"/>
          <p:cNvPicPr>
            <a:picLocks noChangeAspect="1"/>
          </p:cNvPicPr>
          <p:nvPr/>
        </p:nvPicPr>
        <p:blipFill>
          <a:blip r:embed="rId2">
            <a:duotone>
              <a:prstClr val="black"/>
              <a:schemeClr val="accent3">
                <a:lumMod val="75000"/>
                <a:tint val="45000"/>
                <a:satMod val="400000"/>
              </a:schemeClr>
            </a:duotone>
            <a:extLst>
              <a:ext uri="{28A0092B-C50C-407E-A947-70E740481C1C}">
                <a14:useLocalDpi xmlns:a14="http://schemas.microsoft.com/office/drawing/2010/main" val="0"/>
              </a:ext>
            </a:extLst>
          </a:blip>
          <a:stretch>
            <a:fillRect/>
          </a:stretch>
        </p:blipFill>
        <p:spPr>
          <a:xfrm>
            <a:off x="8072314" y="2710773"/>
            <a:ext cx="745739" cy="6976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84760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design_img_f_1133791_s.png"/>
          <p:cNvPicPr>
            <a:picLocks noChangeAspect="1"/>
          </p:cNvPicPr>
          <p:nvPr/>
        </p:nvPicPr>
        <p:blipFill>
          <a:blip r:embed="rId2">
            <a:alphaModFix amt="70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187424" y="3879104"/>
            <a:ext cx="2769152" cy="2164044"/>
          </a:xfrm>
          <a:prstGeom prst="rect">
            <a:avLst/>
          </a:prstGeom>
          <a:ln>
            <a:noFill/>
          </a:ln>
          <a:effectLst>
            <a:outerShdw blurRad="292100" dist="139700" dir="2700000" algn="tl" rotWithShape="0">
              <a:srgbClr val="333333">
                <a:alpha val="65000"/>
              </a:srgbClr>
            </a:outerShdw>
          </a:effectLst>
        </p:spPr>
      </p:pic>
      <p:sp>
        <p:nvSpPr>
          <p:cNvPr id="2" name="タイトル 1"/>
          <p:cNvSpPr>
            <a:spLocks noGrp="1"/>
          </p:cNvSpPr>
          <p:nvPr>
            <p:ph type="title"/>
          </p:nvPr>
        </p:nvSpPr>
        <p:spPr/>
        <p:txBody>
          <a:bodyPr/>
          <a:lstStyle/>
          <a:p>
            <a:r>
              <a:rPr kumimoji="1" lang="ja-JP" altLang="en-US" dirty="0"/>
              <a:t>なぜいま人工知能なのか</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pic>
        <p:nvPicPr>
          <p:cNvPr id="10" name="図 9"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91600" y="5952886"/>
            <a:ext cx="473555" cy="325023"/>
          </a:xfrm>
          <a:prstGeom prst="rect">
            <a:avLst/>
          </a:prstGeom>
        </p:spPr>
      </p:pic>
      <p:grpSp>
        <p:nvGrpSpPr>
          <p:cNvPr id="11" name="図形グループ 10"/>
          <p:cNvGrpSpPr/>
          <p:nvPr/>
        </p:nvGrpSpPr>
        <p:grpSpPr>
          <a:xfrm>
            <a:off x="1372428" y="5904177"/>
            <a:ext cx="150831" cy="353086"/>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 name="図形グループ 13"/>
          <p:cNvGrpSpPr/>
          <p:nvPr/>
        </p:nvGrpSpPr>
        <p:grpSpPr>
          <a:xfrm>
            <a:off x="977259" y="5877231"/>
            <a:ext cx="332159" cy="403970"/>
            <a:chOff x="921147" y="2673903"/>
            <a:chExt cx="2035043" cy="2195257"/>
          </a:xfrm>
        </p:grpSpPr>
        <p:sp>
          <p:nvSpPr>
            <p:cNvPr id="15" name="台形 14"/>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 name="図形グループ 16"/>
            <p:cNvGrpSpPr/>
            <p:nvPr/>
          </p:nvGrpSpPr>
          <p:grpSpPr>
            <a:xfrm rot="18523230">
              <a:off x="289583" y="3305467"/>
              <a:ext cx="1602719" cy="339591"/>
              <a:chOff x="1084045" y="2295821"/>
              <a:chExt cx="1399064" cy="288032"/>
            </a:xfrm>
          </p:grpSpPr>
          <p:grpSp>
            <p:nvGrpSpPr>
              <p:cNvPr id="22" name="図形グループ 21"/>
              <p:cNvGrpSpPr/>
              <p:nvPr/>
            </p:nvGrpSpPr>
            <p:grpSpPr>
              <a:xfrm>
                <a:off x="1084045" y="2295821"/>
                <a:ext cx="1399064" cy="288032"/>
                <a:chOff x="531457" y="2456892"/>
                <a:chExt cx="1399064" cy="288032"/>
              </a:xfrm>
            </p:grpSpPr>
            <p:sp>
              <p:nvSpPr>
                <p:cNvPr id="24" name="正方形/長方形 23"/>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楕円 24"/>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 name="円/楕円 22"/>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円/楕円 17"/>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台形 20"/>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 name="図形グループ 29"/>
          <p:cNvGrpSpPr/>
          <p:nvPr/>
        </p:nvGrpSpPr>
        <p:grpSpPr>
          <a:xfrm>
            <a:off x="2981173" y="5826998"/>
            <a:ext cx="407275" cy="377525"/>
            <a:chOff x="-62676" y="3965594"/>
            <a:chExt cx="679541" cy="593816"/>
          </a:xfrm>
        </p:grpSpPr>
        <p:sp>
          <p:nvSpPr>
            <p:cNvPr id="31" name="角丸四角形 30"/>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p:cNvPicPr>
              <a:picLocks noChangeAspect="1"/>
            </p:cNvPicPr>
            <p:nvPr/>
          </p:nvPicPr>
          <p:blipFill>
            <a:blip r:embed="rId5">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33" name="図形グループ 32"/>
          <p:cNvGrpSpPr/>
          <p:nvPr/>
        </p:nvGrpSpPr>
        <p:grpSpPr>
          <a:xfrm>
            <a:off x="3309745" y="5927944"/>
            <a:ext cx="204548" cy="349965"/>
            <a:chOff x="1140657" y="4229811"/>
            <a:chExt cx="341289" cy="550466"/>
          </a:xfrm>
        </p:grpSpPr>
        <p:sp>
          <p:nvSpPr>
            <p:cNvPr id="34" name="角丸四角形 3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p:cNvPicPr>
              <a:picLocks noChangeAspect="1"/>
            </p:cNvPicPr>
            <p:nvPr/>
          </p:nvPicPr>
          <p:blipFill>
            <a:blip r:embed="rId6">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26" name="図形グループ 25"/>
          <p:cNvGrpSpPr/>
          <p:nvPr/>
        </p:nvGrpSpPr>
        <p:grpSpPr>
          <a:xfrm>
            <a:off x="3578382" y="5885881"/>
            <a:ext cx="125894" cy="372746"/>
            <a:chOff x="5118100" y="4941610"/>
            <a:chExt cx="190500" cy="405090"/>
          </a:xfrm>
        </p:grpSpPr>
        <p:sp>
          <p:nvSpPr>
            <p:cNvPr id="27" name="正方形/長方形 26"/>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6" name="図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5778" y="5913324"/>
            <a:ext cx="372541" cy="372541"/>
          </a:xfrm>
          <a:prstGeom prst="rect">
            <a:avLst/>
          </a:prstGeom>
        </p:spPr>
      </p:pic>
      <p:pic>
        <p:nvPicPr>
          <p:cNvPr id="37" name="図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7771" y="5924295"/>
            <a:ext cx="334332" cy="334332"/>
          </a:xfrm>
          <a:prstGeom prst="rect">
            <a:avLst/>
          </a:prstGeom>
        </p:spPr>
      </p:pic>
      <p:pic>
        <p:nvPicPr>
          <p:cNvPr id="38" name="図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4679" y="5925971"/>
            <a:ext cx="443541" cy="332656"/>
          </a:xfrm>
          <a:prstGeom prst="rect">
            <a:avLst/>
          </a:prstGeom>
        </p:spPr>
      </p:pic>
      <p:pic>
        <p:nvPicPr>
          <p:cNvPr id="40" name="図 39"/>
          <p:cNvPicPr>
            <a:picLocks noChangeAspect="1"/>
          </p:cNvPicPr>
          <p:nvPr/>
        </p:nvPicPr>
        <p:blipFill>
          <a:blip r:embed="rId10"/>
          <a:stretch>
            <a:fillRect/>
          </a:stretch>
        </p:blipFill>
        <p:spPr>
          <a:xfrm>
            <a:off x="7251235" y="5777814"/>
            <a:ext cx="739257" cy="591789"/>
          </a:xfrm>
          <a:prstGeom prst="rect">
            <a:avLst/>
          </a:prstGeom>
        </p:spPr>
      </p:pic>
      <p:sp>
        <p:nvSpPr>
          <p:cNvPr id="47" name="テキスト ボックス 46"/>
          <p:cNvSpPr txBox="1"/>
          <p:nvPr/>
        </p:nvSpPr>
        <p:spPr>
          <a:xfrm>
            <a:off x="1237178" y="6344817"/>
            <a:ext cx="433388" cy="276999"/>
          </a:xfrm>
          <a:prstGeom prst="rect">
            <a:avLst/>
          </a:prstGeom>
          <a:noFill/>
        </p:spPr>
        <p:txBody>
          <a:bodyPr wrap="none" rtlCol="0">
            <a:spAutoFit/>
          </a:bodyPr>
          <a:lstStyle/>
          <a:p>
            <a:pPr algn="ctr"/>
            <a:r>
              <a:rPr lang="en-US" altLang="ja-JP" sz="1200" dirty="0" err="1">
                <a:latin typeface="Meiryo" charset="-128"/>
                <a:ea typeface="Meiryo" charset="-128"/>
                <a:cs typeface="Meiryo" charset="-128"/>
              </a:rPr>
              <a:t>IoT</a:t>
            </a:r>
            <a:endParaRPr kumimoji="1" lang="ja-JP" altLang="en-US" sz="1200" dirty="0">
              <a:latin typeface="Meiryo" charset="-128"/>
              <a:ea typeface="Meiryo" charset="-128"/>
              <a:cs typeface="Meiryo" charset="-128"/>
            </a:endParaRPr>
          </a:p>
        </p:txBody>
      </p:sp>
      <p:sp>
        <p:nvSpPr>
          <p:cNvPr id="48" name="テキスト ボックス 47"/>
          <p:cNvSpPr txBox="1"/>
          <p:nvPr/>
        </p:nvSpPr>
        <p:spPr>
          <a:xfrm>
            <a:off x="2400308" y="6336517"/>
            <a:ext cx="1944216" cy="276999"/>
          </a:xfrm>
          <a:prstGeom prst="rect">
            <a:avLst/>
          </a:prstGeom>
          <a:noFill/>
        </p:spPr>
        <p:txBody>
          <a:bodyPr wrap="square" rtlCol="0">
            <a:spAutoFit/>
          </a:bodyPr>
          <a:lstStyle/>
          <a:p>
            <a:pPr algn="ctr"/>
            <a:r>
              <a:rPr kumimoji="1" lang="ja-JP" altLang="en-US" sz="1200">
                <a:latin typeface="Meiryo" charset="-128"/>
                <a:ea typeface="Meiryo" charset="-128"/>
                <a:cs typeface="Meiryo" charset="-128"/>
              </a:rPr>
              <a:t>モバイル・ウェアラブル</a:t>
            </a:r>
            <a:endParaRPr kumimoji="1" lang="ja-JP" altLang="en-US" sz="1200" dirty="0">
              <a:latin typeface="Meiryo" charset="-128"/>
              <a:ea typeface="Meiryo" charset="-128"/>
              <a:cs typeface="Meiryo" charset="-128"/>
            </a:endParaRPr>
          </a:p>
        </p:txBody>
      </p:sp>
      <p:sp>
        <p:nvSpPr>
          <p:cNvPr id="49" name="テキスト ボックス 48"/>
          <p:cNvSpPr txBox="1"/>
          <p:nvPr/>
        </p:nvSpPr>
        <p:spPr>
          <a:xfrm>
            <a:off x="4864674" y="6325535"/>
            <a:ext cx="1723550"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ソーシャル・メディア</a:t>
            </a:r>
            <a:endParaRPr kumimoji="1" lang="ja-JP" altLang="en-US" sz="1200" dirty="0">
              <a:latin typeface="Meiryo" charset="-128"/>
              <a:ea typeface="Meiryo" charset="-128"/>
              <a:cs typeface="Meiryo" charset="-128"/>
            </a:endParaRPr>
          </a:p>
        </p:txBody>
      </p:sp>
      <p:sp>
        <p:nvSpPr>
          <p:cNvPr id="50" name="テキスト ボックス 49"/>
          <p:cNvSpPr txBox="1"/>
          <p:nvPr/>
        </p:nvSpPr>
        <p:spPr>
          <a:xfrm>
            <a:off x="7038348" y="6326015"/>
            <a:ext cx="1107997" cy="276999"/>
          </a:xfrm>
          <a:prstGeom prst="rect">
            <a:avLst/>
          </a:prstGeom>
          <a:noFill/>
        </p:spPr>
        <p:txBody>
          <a:bodyPr wrap="none" rtlCol="0">
            <a:spAutoFit/>
          </a:bodyPr>
          <a:lstStyle/>
          <a:p>
            <a:pPr algn="ctr"/>
            <a:r>
              <a:rPr kumimoji="1" lang="ja-JP" altLang="en-US" sz="1200" dirty="0">
                <a:latin typeface="Meiryo" charset="-128"/>
                <a:ea typeface="Meiryo" charset="-128"/>
                <a:cs typeface="Meiryo" charset="-128"/>
              </a:rPr>
              <a:t>ウェブサイト</a:t>
            </a:r>
          </a:p>
        </p:txBody>
      </p:sp>
      <p:cxnSp>
        <p:nvCxnSpPr>
          <p:cNvPr id="56" name="曲線コネクタ 55"/>
          <p:cNvCxnSpPr>
            <a:endCxn id="6" idx="3"/>
          </p:cNvCxnSpPr>
          <p:nvPr/>
        </p:nvCxnSpPr>
        <p:spPr>
          <a:xfrm flipV="1">
            <a:off x="1523259" y="4134855"/>
            <a:ext cx="3050719" cy="1642960"/>
          </a:xfrm>
          <a:prstGeom prst="curvedConnector2">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0" name="曲線コネクタ 59"/>
          <p:cNvCxnSpPr>
            <a:endCxn id="6" idx="3"/>
          </p:cNvCxnSpPr>
          <p:nvPr/>
        </p:nvCxnSpPr>
        <p:spPr>
          <a:xfrm rot="5400000" flipH="1" flipV="1">
            <a:off x="3130086" y="4411605"/>
            <a:ext cx="1720641" cy="1167143"/>
          </a:xfrm>
          <a:prstGeom prst="curvedConnector3">
            <a:avLst>
              <a:gd name="adj1" fmla="val 23607"/>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曲線コネクタ 64"/>
          <p:cNvCxnSpPr>
            <a:endCxn id="6" idx="3"/>
          </p:cNvCxnSpPr>
          <p:nvPr/>
        </p:nvCxnSpPr>
        <p:spPr>
          <a:xfrm rot="16200000" flipV="1">
            <a:off x="4269823" y="4439010"/>
            <a:ext cx="1769322" cy="1161012"/>
          </a:xfrm>
          <a:prstGeom prst="curvedConnector3">
            <a:avLst>
              <a:gd name="adj1" fmla="val 25027"/>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9" name="曲線コネクタ 68"/>
          <p:cNvCxnSpPr>
            <a:endCxn id="6" idx="3"/>
          </p:cNvCxnSpPr>
          <p:nvPr/>
        </p:nvCxnSpPr>
        <p:spPr>
          <a:xfrm rot="10800000">
            <a:off x="4573978" y="4134855"/>
            <a:ext cx="2950350" cy="1626476"/>
          </a:xfrm>
          <a:prstGeom prst="curvedConnector2">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3598958" y="4810313"/>
            <a:ext cx="1980029" cy="400110"/>
          </a:xfrm>
          <a:prstGeom prst="rect">
            <a:avLst/>
          </a:prstGeom>
          <a:noFill/>
        </p:spPr>
        <p:txBody>
          <a:bodyPr wrap="none" rtlCol="0">
            <a:spAutoFit/>
          </a:bodyPr>
          <a:lstStyle/>
          <a:p>
            <a:r>
              <a:rPr lang="ja-JP" altLang="en-US" sz="2000" b="1">
                <a:solidFill>
                  <a:schemeClr val="bg1"/>
                </a:solidFill>
                <a:latin typeface="Meiryo" charset="-128"/>
                <a:ea typeface="Meiryo" charset="-128"/>
                <a:cs typeface="Meiryo" charset="-128"/>
              </a:rPr>
              <a:t>インターネット</a:t>
            </a:r>
            <a:endParaRPr kumimoji="1" lang="ja-JP" altLang="en-US" sz="2000" b="1" dirty="0">
              <a:solidFill>
                <a:schemeClr val="bg1"/>
              </a:solidFill>
              <a:latin typeface="Meiryo" charset="-128"/>
              <a:ea typeface="Meiryo" charset="-128"/>
              <a:cs typeface="Meiryo" charset="-128"/>
            </a:endParaRPr>
          </a:p>
        </p:txBody>
      </p:sp>
      <p:sp>
        <p:nvSpPr>
          <p:cNvPr id="80" name="三角形 79"/>
          <p:cNvSpPr/>
          <p:nvPr/>
        </p:nvSpPr>
        <p:spPr>
          <a:xfrm flipV="1">
            <a:off x="611558" y="1447650"/>
            <a:ext cx="7920882" cy="1626475"/>
          </a:xfrm>
          <a:prstGeom prst="triangle">
            <a:avLst>
              <a:gd name="adj" fmla="val 49923"/>
            </a:avLst>
          </a:prstGeom>
          <a:gradFill flip="none" rotWithShape="1">
            <a:gsLst>
              <a:gs pos="0">
                <a:srgbClr val="0070C0"/>
              </a:gs>
              <a:gs pos="100000">
                <a:schemeClr val="accent3">
                  <a:lumMod val="20000"/>
                  <a:lumOff val="80000"/>
                </a:schemeClr>
              </a:gs>
            </a:gsLst>
            <a:lin ang="162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p:cNvSpPr/>
          <p:nvPr/>
        </p:nvSpPr>
        <p:spPr>
          <a:xfrm>
            <a:off x="5343615" y="1772815"/>
            <a:ext cx="3188825" cy="208823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611560" y="1771484"/>
            <a:ext cx="3188825" cy="208823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descr="11105b75.jpg"/>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3247" y="2164241"/>
            <a:ext cx="1591052" cy="1376075"/>
          </a:xfrm>
          <a:prstGeom prst="rect">
            <a:avLst/>
          </a:prstGeom>
        </p:spPr>
      </p:pic>
      <p:pic>
        <p:nvPicPr>
          <p:cNvPr id="4" name="図 3" descr="brain-illustration-1940x900_35269.jpg"/>
          <p:cNvPicPr>
            <a:picLocks noChangeAspect="1"/>
          </p:cNvPicPr>
          <p:nvPr/>
        </p:nvPicPr>
        <p:blipFill>
          <a:blip r:embed="rId12">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1672546" y="2259806"/>
            <a:ext cx="2258582" cy="1220848"/>
          </a:xfrm>
          <a:prstGeom prst="rect">
            <a:avLst/>
          </a:prstGeom>
        </p:spPr>
      </p:pic>
      <p:pic>
        <p:nvPicPr>
          <p:cNvPr id="7" name="図 6"/>
          <p:cNvPicPr>
            <a:picLocks noChangeAspect="1"/>
          </p:cNvPicPr>
          <p:nvPr/>
        </p:nvPicPr>
        <p:blipFill>
          <a:blip r:embed="rId13"/>
          <a:stretch>
            <a:fillRect/>
          </a:stretch>
        </p:blipFill>
        <p:spPr>
          <a:xfrm>
            <a:off x="5813598" y="2279270"/>
            <a:ext cx="2060214" cy="776802"/>
          </a:xfrm>
          <a:prstGeom prst="rect">
            <a:avLst/>
          </a:prstGeom>
        </p:spPr>
      </p:pic>
      <p:pic>
        <p:nvPicPr>
          <p:cNvPr id="8" name="図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66694" y="2347188"/>
            <a:ext cx="1163756" cy="936824"/>
          </a:xfrm>
          <a:prstGeom prst="rect">
            <a:avLst/>
          </a:prstGeom>
        </p:spPr>
      </p:pic>
      <p:sp>
        <p:nvSpPr>
          <p:cNvPr id="41" name="テキスト ボックス 40"/>
          <p:cNvSpPr txBox="1"/>
          <p:nvPr/>
        </p:nvSpPr>
        <p:spPr>
          <a:xfrm>
            <a:off x="1315192" y="1916798"/>
            <a:ext cx="1723549" cy="400110"/>
          </a:xfrm>
          <a:prstGeom prst="rect">
            <a:avLst/>
          </a:prstGeom>
          <a:noFill/>
        </p:spPr>
        <p:txBody>
          <a:bodyPr wrap="none" rtlCol="0">
            <a:spAutoFit/>
          </a:bodyPr>
          <a:lstStyle/>
          <a:p>
            <a:r>
              <a:rPr lang="ja-JP" altLang="en-US" sz="2000" b="1">
                <a:solidFill>
                  <a:schemeClr val="bg1"/>
                </a:solidFill>
                <a:latin typeface="Meiryo" charset="-128"/>
                <a:ea typeface="Meiryo" charset="-128"/>
                <a:cs typeface="Meiryo" charset="-128"/>
              </a:rPr>
              <a:t>アルゴリズム</a:t>
            </a:r>
            <a:endParaRPr kumimoji="1" lang="ja-JP" altLang="en-US" sz="2000" b="1" dirty="0">
              <a:solidFill>
                <a:schemeClr val="bg1"/>
              </a:solidFill>
              <a:latin typeface="Meiryo" charset="-128"/>
              <a:ea typeface="Meiryo" charset="-128"/>
              <a:cs typeface="Meiryo" charset="-128"/>
            </a:endParaRPr>
          </a:p>
        </p:txBody>
      </p:sp>
      <p:sp>
        <p:nvSpPr>
          <p:cNvPr id="42" name="テキスト ボックス 41"/>
          <p:cNvSpPr txBox="1"/>
          <p:nvPr/>
        </p:nvSpPr>
        <p:spPr>
          <a:xfrm>
            <a:off x="5813598" y="1863451"/>
            <a:ext cx="2324675" cy="400110"/>
          </a:xfrm>
          <a:prstGeom prst="rect">
            <a:avLst/>
          </a:prstGeom>
          <a:noFill/>
        </p:spPr>
        <p:txBody>
          <a:bodyPr wrap="none" rtlCol="0">
            <a:spAutoFit/>
          </a:bodyPr>
          <a:lstStyle/>
          <a:p>
            <a:r>
              <a:rPr lang="en-US" altLang="ja-JP" sz="2000" b="1" dirty="0">
                <a:solidFill>
                  <a:schemeClr val="bg1"/>
                </a:solidFill>
                <a:latin typeface="Meiryo" charset="-128"/>
                <a:ea typeface="Meiryo" charset="-128"/>
                <a:cs typeface="Meiryo" charset="-128"/>
              </a:rPr>
              <a:t>GPU</a:t>
            </a:r>
            <a:r>
              <a:rPr lang="ja-JP" altLang="en-US" sz="800" b="1" dirty="0">
                <a:solidFill>
                  <a:schemeClr val="bg1"/>
                </a:solidFill>
                <a:latin typeface="Meiryo" charset="-128"/>
                <a:ea typeface="Meiryo" charset="-128"/>
                <a:cs typeface="Meiryo" charset="-128"/>
              </a:rPr>
              <a:t>（</a:t>
            </a:r>
            <a:r>
              <a:rPr lang="en-US" altLang="ja-JP" sz="800" b="1" dirty="0">
                <a:solidFill>
                  <a:schemeClr val="bg1"/>
                </a:solidFill>
                <a:latin typeface="Meiryo" charset="-128"/>
                <a:ea typeface="Meiryo" charset="-128"/>
                <a:cs typeface="Meiryo" charset="-128"/>
              </a:rPr>
              <a:t>Graphics Processing Unit</a:t>
            </a:r>
            <a:r>
              <a:rPr lang="ja-JP" altLang="en-US" sz="800" b="1" dirty="0">
                <a:solidFill>
                  <a:schemeClr val="bg1"/>
                </a:solidFill>
                <a:latin typeface="Meiryo" charset="-128"/>
                <a:ea typeface="Meiryo" charset="-128"/>
                <a:cs typeface="Meiryo" charset="-128"/>
              </a:rPr>
              <a:t>）</a:t>
            </a:r>
            <a:endParaRPr kumimoji="1" lang="ja-JP" altLang="en-US" sz="800" b="1" dirty="0">
              <a:solidFill>
                <a:schemeClr val="bg1"/>
              </a:solidFill>
              <a:latin typeface="Meiryo" charset="-128"/>
              <a:ea typeface="Meiryo" charset="-128"/>
              <a:cs typeface="Meiryo" charset="-128"/>
            </a:endParaRPr>
          </a:p>
        </p:txBody>
      </p:sp>
      <p:sp>
        <p:nvSpPr>
          <p:cNvPr id="43" name="テキスト ボックス 42"/>
          <p:cNvSpPr txBox="1"/>
          <p:nvPr/>
        </p:nvSpPr>
        <p:spPr>
          <a:xfrm>
            <a:off x="1220623" y="3437684"/>
            <a:ext cx="1877437"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脳科学の研究成果を反映</a:t>
            </a:r>
          </a:p>
        </p:txBody>
      </p:sp>
      <p:sp>
        <p:nvSpPr>
          <p:cNvPr id="44" name="テキスト ボックス 43"/>
          <p:cNvSpPr txBox="1"/>
          <p:nvPr/>
        </p:nvSpPr>
        <p:spPr>
          <a:xfrm>
            <a:off x="6014433" y="3444995"/>
            <a:ext cx="2185214"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高速・並列・大規模計算能力</a:t>
            </a:r>
          </a:p>
        </p:txBody>
      </p:sp>
      <p:sp>
        <p:nvSpPr>
          <p:cNvPr id="78" name="正方形/長方形 77"/>
          <p:cNvSpPr/>
          <p:nvPr/>
        </p:nvSpPr>
        <p:spPr>
          <a:xfrm>
            <a:off x="611559" y="861914"/>
            <a:ext cx="7920881" cy="59016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dirty="0">
                <a:solidFill>
                  <a:srgbClr val="0432FF"/>
                </a:solidFill>
                <a:latin typeface="Meiryo" charset="-128"/>
                <a:ea typeface="Meiryo" charset="-128"/>
                <a:cs typeface="Meiryo" charset="-128"/>
              </a:rPr>
              <a:t>人工知能</a:t>
            </a:r>
            <a:r>
              <a:rPr lang="ja-JP" altLang="en-US" sz="2400" dirty="0">
                <a:solidFill>
                  <a:srgbClr val="0432FF"/>
                </a:solidFill>
                <a:latin typeface="Meiryo" charset="-128"/>
                <a:ea typeface="Meiryo" charset="-128"/>
                <a:cs typeface="Meiryo" charset="-128"/>
              </a:rPr>
              <a:t>（</a:t>
            </a:r>
            <a:r>
              <a:rPr lang="en-US" altLang="ja-JP" sz="2400" dirty="0">
                <a:solidFill>
                  <a:srgbClr val="0432FF"/>
                </a:solidFill>
                <a:latin typeface="Meiryo" charset="-128"/>
                <a:ea typeface="Meiryo" charset="-128"/>
                <a:cs typeface="Meiryo" charset="-128"/>
              </a:rPr>
              <a:t>Artificial Intelligence</a:t>
            </a:r>
            <a:r>
              <a:rPr lang="ja-JP" altLang="en-US" sz="2400" dirty="0">
                <a:solidFill>
                  <a:srgbClr val="0432FF"/>
                </a:solidFill>
                <a:latin typeface="Meiryo" charset="-128"/>
                <a:ea typeface="Meiryo" charset="-128"/>
                <a:cs typeface="Meiryo" charset="-128"/>
              </a:rPr>
              <a:t>）</a:t>
            </a:r>
          </a:p>
        </p:txBody>
      </p:sp>
      <p:sp>
        <p:nvSpPr>
          <p:cNvPr id="6" name="円柱 5"/>
          <p:cNvSpPr/>
          <p:nvPr/>
        </p:nvSpPr>
        <p:spPr>
          <a:xfrm>
            <a:off x="3379788" y="3074128"/>
            <a:ext cx="2388379" cy="1060727"/>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ビッグデータ</a:t>
            </a:r>
            <a:endParaRPr kumimoji="1" lang="ja-JP" altLang="en-US" sz="2000" b="1"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72256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人工知能・機械学習・ディープラーニングの関係</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sp>
        <p:nvSpPr>
          <p:cNvPr id="4" name="正方形/長方形 3"/>
          <p:cNvSpPr/>
          <p:nvPr/>
        </p:nvSpPr>
        <p:spPr>
          <a:xfrm>
            <a:off x="629562" y="1124744"/>
            <a:ext cx="7902878" cy="446449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275856" y="1993147"/>
            <a:ext cx="5256584" cy="359609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922150" y="2852936"/>
            <a:ext cx="2610290" cy="27363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29562" y="5733256"/>
            <a:ext cx="882098" cy="432048"/>
          </a:xfrm>
          <a:prstGeom prst="rect">
            <a:avLst/>
          </a:prstGeom>
          <a:solidFill>
            <a:schemeClr val="tx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1950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8" name="正方形/長方形 7"/>
          <p:cNvSpPr/>
          <p:nvPr/>
        </p:nvSpPr>
        <p:spPr>
          <a:xfrm>
            <a:off x="1511660" y="5733256"/>
            <a:ext cx="882098" cy="432048"/>
          </a:xfrm>
          <a:prstGeom prst="rect">
            <a:avLst/>
          </a:prstGeom>
          <a:solidFill>
            <a:schemeClr val="tx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1960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9" name="正方形/長方形 8"/>
          <p:cNvSpPr/>
          <p:nvPr/>
        </p:nvSpPr>
        <p:spPr>
          <a:xfrm>
            <a:off x="2393758" y="5733256"/>
            <a:ext cx="882098" cy="432048"/>
          </a:xfrm>
          <a:prstGeom prst="rect">
            <a:avLst/>
          </a:prstGeom>
          <a:solidFill>
            <a:schemeClr val="tx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1970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10" name="正方形/長方形 9"/>
          <p:cNvSpPr/>
          <p:nvPr/>
        </p:nvSpPr>
        <p:spPr>
          <a:xfrm>
            <a:off x="3275856" y="5733256"/>
            <a:ext cx="882098" cy="432048"/>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1980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11" name="正方形/長方形 10"/>
          <p:cNvSpPr/>
          <p:nvPr/>
        </p:nvSpPr>
        <p:spPr>
          <a:xfrm>
            <a:off x="4157954" y="5733256"/>
            <a:ext cx="882098" cy="432048"/>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1990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12" name="正方形/長方形 11"/>
          <p:cNvSpPr/>
          <p:nvPr/>
        </p:nvSpPr>
        <p:spPr>
          <a:xfrm>
            <a:off x="5040052" y="5733256"/>
            <a:ext cx="882098" cy="432048"/>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900" dirty="0">
                <a:solidFill>
                  <a:srgbClr val="FFFFFF"/>
                </a:solidFill>
                <a:latin typeface="Arial Rounded MT Bold" charset="0"/>
                <a:ea typeface="Arial Rounded MT Bold" charset="0"/>
                <a:cs typeface="Arial Rounded MT Bold" charset="0"/>
              </a:rPr>
              <a:t>2000</a:t>
            </a:r>
            <a:r>
              <a:rPr kumimoji="1" lang="ja-JP" altLang="en-US" sz="900" dirty="0">
                <a:solidFill>
                  <a:srgbClr val="FFFFFF"/>
                </a:solidFill>
                <a:latin typeface="HGSoeiKakugothicUB" charset="-128"/>
                <a:ea typeface="HGSoeiKakugothicUB" charset="-128"/>
                <a:cs typeface="HGSoeiKakugothicUB" charset="-128"/>
              </a:rPr>
              <a:t>年代</a:t>
            </a:r>
          </a:p>
        </p:txBody>
      </p:sp>
      <p:sp>
        <p:nvSpPr>
          <p:cNvPr id="14" name="ホームベース 13"/>
          <p:cNvSpPr/>
          <p:nvPr/>
        </p:nvSpPr>
        <p:spPr>
          <a:xfrm>
            <a:off x="5922150" y="5733256"/>
            <a:ext cx="2610290" cy="432048"/>
          </a:xfrm>
          <a:prstGeom prst="homePlate">
            <a:avLst/>
          </a:prstGeom>
          <a:solidFill>
            <a:srgbClr val="0432FF"/>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400" dirty="0">
                <a:solidFill>
                  <a:srgbClr val="FFFFFF"/>
                </a:solidFill>
                <a:latin typeface="Arial Rounded MT Bold" charset="0"/>
                <a:ea typeface="Arial Rounded MT Bold" charset="0"/>
                <a:cs typeface="Arial Rounded MT Bold" charset="0"/>
              </a:rPr>
              <a:t>2010</a:t>
            </a:r>
            <a:r>
              <a:rPr kumimoji="1" lang="ja-JP" altLang="en-US" sz="1400" dirty="0">
                <a:solidFill>
                  <a:srgbClr val="FFFFFF"/>
                </a:solidFill>
                <a:latin typeface="HGSoeiKakugothicUB" charset="-128"/>
                <a:ea typeface="HGSoeiKakugothicUB" charset="-128"/>
                <a:cs typeface="HGSoeiKakugothicUB" charset="-128"/>
              </a:rPr>
              <a:t>年代</a:t>
            </a:r>
          </a:p>
        </p:txBody>
      </p:sp>
      <p:sp>
        <p:nvSpPr>
          <p:cNvPr id="15" name="テキスト ボックス 14"/>
          <p:cNvSpPr txBox="1"/>
          <p:nvPr/>
        </p:nvSpPr>
        <p:spPr>
          <a:xfrm>
            <a:off x="758527" y="1340768"/>
            <a:ext cx="1596912" cy="52322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人工知能</a:t>
            </a:r>
            <a:endParaRPr kumimoji="1" lang="en-US" altLang="ja-JP" sz="1200" b="1" dirty="0">
              <a:solidFill>
                <a:schemeClr val="bg1"/>
              </a:solidFill>
              <a:latin typeface="Meiryo" charset="-128"/>
              <a:ea typeface="Meiryo" charset="-128"/>
              <a:cs typeface="Meiryo" charset="-128"/>
            </a:endParaRPr>
          </a:p>
          <a:p>
            <a:r>
              <a:rPr kumimoji="1" lang="en-US" altLang="ja-JP" sz="1000" b="1" dirty="0">
                <a:solidFill>
                  <a:schemeClr val="bg1"/>
                </a:solidFill>
                <a:latin typeface="Meiryo" charset="-128"/>
                <a:ea typeface="Meiryo" charset="-128"/>
                <a:cs typeface="Meiryo" charset="-128"/>
              </a:rPr>
              <a:t>Artificial Intelligence</a:t>
            </a:r>
            <a:endParaRPr kumimoji="1" lang="ja-JP" altLang="en-US" sz="1000" b="1" dirty="0">
              <a:solidFill>
                <a:schemeClr val="bg1"/>
              </a:solidFill>
              <a:latin typeface="Meiryo" charset="-128"/>
              <a:ea typeface="Meiryo" charset="-128"/>
              <a:cs typeface="Meiryo" charset="-128"/>
            </a:endParaRPr>
          </a:p>
        </p:txBody>
      </p:sp>
      <p:sp>
        <p:nvSpPr>
          <p:cNvPr id="16" name="テキスト ボックス 15"/>
          <p:cNvSpPr txBox="1"/>
          <p:nvPr/>
        </p:nvSpPr>
        <p:spPr>
          <a:xfrm>
            <a:off x="3393141" y="2204864"/>
            <a:ext cx="1382110" cy="52322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機械学習</a:t>
            </a:r>
            <a:endParaRPr lang="en-US" altLang="ja-JP" sz="1200" b="1" dirty="0">
              <a:solidFill>
                <a:schemeClr val="bg1"/>
              </a:solidFill>
              <a:latin typeface="Meiryo" charset="-128"/>
              <a:ea typeface="Meiryo" charset="-128"/>
              <a:cs typeface="Meiryo" charset="-128"/>
            </a:endParaRPr>
          </a:p>
          <a:p>
            <a:r>
              <a:rPr kumimoji="1" lang="en-US" altLang="ja-JP" sz="1000" b="1" dirty="0">
                <a:solidFill>
                  <a:schemeClr val="bg1"/>
                </a:solidFill>
                <a:latin typeface="Meiryo" charset="-128"/>
                <a:ea typeface="Meiryo" charset="-128"/>
                <a:cs typeface="Meiryo" charset="-128"/>
              </a:rPr>
              <a:t>Machine Learning</a:t>
            </a:r>
            <a:endParaRPr kumimoji="1" lang="ja-JP" altLang="en-US" sz="1000" b="1" dirty="0">
              <a:solidFill>
                <a:schemeClr val="bg1"/>
              </a:solidFill>
              <a:latin typeface="Meiryo" charset="-128"/>
              <a:ea typeface="Meiryo" charset="-128"/>
              <a:cs typeface="Meiryo" charset="-128"/>
            </a:endParaRPr>
          </a:p>
        </p:txBody>
      </p:sp>
      <p:sp>
        <p:nvSpPr>
          <p:cNvPr id="17" name="テキスト ボックス 16"/>
          <p:cNvSpPr txBox="1"/>
          <p:nvPr/>
        </p:nvSpPr>
        <p:spPr>
          <a:xfrm>
            <a:off x="6141437" y="3068960"/>
            <a:ext cx="1168910" cy="523220"/>
          </a:xfrm>
          <a:prstGeom prst="rect">
            <a:avLst/>
          </a:prstGeom>
          <a:noFill/>
        </p:spPr>
        <p:txBody>
          <a:bodyPr wrap="none" rtlCol="0">
            <a:spAutoFit/>
          </a:bodyPr>
          <a:lstStyle/>
          <a:p>
            <a:r>
              <a:rPr lang="ja-JP" altLang="en-US" b="1" dirty="0">
                <a:solidFill>
                  <a:schemeClr val="bg1"/>
                </a:solidFill>
                <a:latin typeface="Meiryo" charset="-128"/>
                <a:ea typeface="Meiryo" charset="-128"/>
                <a:cs typeface="Meiryo" charset="-128"/>
              </a:rPr>
              <a:t>深層</a:t>
            </a:r>
            <a:r>
              <a:rPr kumimoji="1" lang="ja-JP" altLang="en-US" b="1" dirty="0">
                <a:solidFill>
                  <a:schemeClr val="bg1"/>
                </a:solidFill>
                <a:latin typeface="Meiryo" charset="-128"/>
                <a:ea typeface="Meiryo" charset="-128"/>
                <a:cs typeface="Meiryo" charset="-128"/>
              </a:rPr>
              <a:t>学習</a:t>
            </a:r>
            <a:endParaRPr lang="en-US" altLang="ja-JP" sz="1200" b="1" dirty="0">
              <a:solidFill>
                <a:schemeClr val="bg1"/>
              </a:solidFill>
              <a:latin typeface="Meiryo" charset="-128"/>
              <a:ea typeface="Meiryo" charset="-128"/>
              <a:cs typeface="Meiryo" charset="-128"/>
            </a:endParaRPr>
          </a:p>
          <a:p>
            <a:r>
              <a:rPr kumimoji="1" lang="en-US" altLang="ja-JP" sz="1000" b="1" dirty="0">
                <a:solidFill>
                  <a:schemeClr val="bg1"/>
                </a:solidFill>
                <a:latin typeface="Meiryo" charset="-128"/>
                <a:ea typeface="Meiryo" charset="-128"/>
                <a:cs typeface="Meiryo" charset="-128"/>
              </a:rPr>
              <a:t>Deep Learning</a:t>
            </a:r>
            <a:endParaRPr kumimoji="1" lang="ja-JP" altLang="en-US" sz="1000" b="1" dirty="0">
              <a:solidFill>
                <a:schemeClr val="bg1"/>
              </a:solidFill>
              <a:latin typeface="Meiryo" charset="-128"/>
              <a:ea typeface="Meiryo" charset="-128"/>
              <a:cs typeface="Meiryo" charset="-128"/>
            </a:endParaRPr>
          </a:p>
        </p:txBody>
      </p:sp>
      <p:sp>
        <p:nvSpPr>
          <p:cNvPr id="18" name="テキスト ボックス 17"/>
          <p:cNvSpPr txBox="1"/>
          <p:nvPr/>
        </p:nvSpPr>
        <p:spPr>
          <a:xfrm>
            <a:off x="758527" y="1851969"/>
            <a:ext cx="1723549" cy="461665"/>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人間の”知能”を機械で</a:t>
            </a:r>
            <a:endParaRPr kumimoji="1" lang="en-US" altLang="ja-JP" sz="1200" dirty="0">
              <a:solidFill>
                <a:schemeClr val="bg1"/>
              </a:solidFill>
              <a:latin typeface="Meiryo" charset="-128"/>
              <a:ea typeface="Meiryo" charset="-128"/>
              <a:cs typeface="Meiryo" charset="-128"/>
            </a:endParaRPr>
          </a:p>
          <a:p>
            <a:r>
              <a:rPr kumimoji="1" lang="ja-JP" altLang="en-US" sz="1200" dirty="0">
                <a:solidFill>
                  <a:schemeClr val="bg1"/>
                </a:solidFill>
                <a:latin typeface="Meiryo" charset="-128"/>
                <a:ea typeface="Meiryo" charset="-128"/>
                <a:cs typeface="Meiryo" charset="-128"/>
              </a:rPr>
              <a:t>人工的に再現したもの</a:t>
            </a:r>
          </a:p>
        </p:txBody>
      </p:sp>
      <p:sp>
        <p:nvSpPr>
          <p:cNvPr id="19" name="正方形/長方形 18"/>
          <p:cNvSpPr/>
          <p:nvPr/>
        </p:nvSpPr>
        <p:spPr>
          <a:xfrm>
            <a:off x="3393142" y="2734336"/>
            <a:ext cx="2411724" cy="830997"/>
          </a:xfrm>
          <a:prstGeom prst="rect">
            <a:avLst/>
          </a:prstGeom>
          <a:noFill/>
        </p:spPr>
        <p:txBody>
          <a:bodyPr wrap="square" rtlCol="0">
            <a:spAutoFit/>
          </a:bodyPr>
          <a:lstStyle/>
          <a:p>
            <a:r>
              <a:rPr lang="ja-JP" altLang="en-US" sz="1200" dirty="0">
                <a:solidFill>
                  <a:schemeClr val="bg1"/>
                </a:solidFill>
                <a:latin typeface="Meiryo" charset="-128"/>
                <a:ea typeface="Meiryo" charset="-128"/>
                <a:cs typeface="Meiryo" charset="-128"/>
              </a:rPr>
              <a:t>人工知能の研究分野のひとつで</a:t>
            </a:r>
            <a:endParaRPr lang="en-US" altLang="ja-JP" sz="1200" dirty="0">
              <a:solidFill>
                <a:schemeClr val="bg1"/>
              </a:solidFill>
              <a:latin typeface="Meiryo" charset="-128"/>
              <a:ea typeface="Meiryo" charset="-128"/>
              <a:cs typeface="Meiryo" charset="-128"/>
            </a:endParaRPr>
          </a:p>
          <a:p>
            <a:r>
              <a:rPr lang="ja-JP" altLang="en-US" sz="1200" dirty="0">
                <a:solidFill>
                  <a:schemeClr val="bg1"/>
                </a:solidFill>
                <a:latin typeface="Meiryo" charset="-128"/>
                <a:ea typeface="Meiryo" charset="-128"/>
                <a:cs typeface="Meiryo" charset="-128"/>
              </a:rPr>
              <a:t>データを解析し、その結果から判断や予測を行うための規則性やルールを見つけ出す手法</a:t>
            </a:r>
          </a:p>
        </p:txBody>
      </p:sp>
      <p:sp>
        <p:nvSpPr>
          <p:cNvPr id="20" name="正方形/長方形 19"/>
          <p:cNvSpPr/>
          <p:nvPr/>
        </p:nvSpPr>
        <p:spPr>
          <a:xfrm>
            <a:off x="6141437" y="3637473"/>
            <a:ext cx="2376264" cy="1015663"/>
          </a:xfrm>
          <a:prstGeom prst="rect">
            <a:avLst/>
          </a:prstGeom>
          <a:noFill/>
        </p:spPr>
        <p:txBody>
          <a:bodyPr wrap="square" rtlCol="0">
            <a:spAutoFit/>
          </a:bodyPr>
          <a:lstStyle/>
          <a:p>
            <a:r>
              <a:rPr lang="ja-JP" altLang="en-US" sz="1200" dirty="0">
                <a:solidFill>
                  <a:schemeClr val="bg1"/>
                </a:solidFill>
                <a:latin typeface="Meiryo" charset="-128"/>
                <a:ea typeface="Meiryo" charset="-128"/>
                <a:cs typeface="Meiryo" charset="-128"/>
              </a:rPr>
              <a:t>脳科学の研究成果を基盤にデータの分類や認識の基準を人間が教えなくても、データを解析することで、自ら見つけ出すことができる機械学習の手法</a:t>
            </a:r>
          </a:p>
        </p:txBody>
      </p:sp>
      <p:pic>
        <p:nvPicPr>
          <p:cNvPr id="21" name="図 20" descr="brain-illustration-1940x900_35269.jpg"/>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635744" y="4318828"/>
            <a:ext cx="2359480" cy="1177646"/>
          </a:xfrm>
          <a:prstGeom prst="rect">
            <a:avLst/>
          </a:prstGeom>
        </p:spPr>
      </p:pic>
      <p:pic>
        <p:nvPicPr>
          <p:cNvPr id="22" name="図 21" descr="11105b75.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092" y="2436376"/>
            <a:ext cx="1674869" cy="1448567"/>
          </a:xfrm>
          <a:prstGeom prst="rect">
            <a:avLst/>
          </a:prstGeom>
        </p:spPr>
      </p:pic>
      <p:sp>
        <p:nvSpPr>
          <p:cNvPr id="23" name="右矢印 22"/>
          <p:cNvSpPr/>
          <p:nvPr/>
        </p:nvSpPr>
        <p:spPr>
          <a:xfrm rot="5400000">
            <a:off x="1592083" y="3717235"/>
            <a:ext cx="464885" cy="580899"/>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柱 23"/>
          <p:cNvSpPr/>
          <p:nvPr/>
        </p:nvSpPr>
        <p:spPr>
          <a:xfrm>
            <a:off x="3784615" y="3647393"/>
            <a:ext cx="1581484" cy="537079"/>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charset="-128"/>
                <a:ea typeface="Meiryo" charset="-128"/>
                <a:cs typeface="Meiryo" charset="-128"/>
              </a:rPr>
              <a:t>データ</a:t>
            </a:r>
            <a:endParaRPr kumimoji="1" lang="en-US" altLang="ja-JP" sz="1400" b="1" dirty="0">
              <a:solidFill>
                <a:srgbClr val="FFFFFF"/>
              </a:solidFill>
              <a:latin typeface="Meiryo" charset="-128"/>
              <a:ea typeface="Meiryo" charset="-128"/>
              <a:cs typeface="Meiryo" charset="-128"/>
            </a:endParaRPr>
          </a:p>
        </p:txBody>
      </p:sp>
      <p:sp>
        <p:nvSpPr>
          <p:cNvPr id="25" name="正方形/長方形 24"/>
          <p:cNvSpPr/>
          <p:nvPr/>
        </p:nvSpPr>
        <p:spPr>
          <a:xfrm>
            <a:off x="3784615" y="4405811"/>
            <a:ext cx="1570438" cy="416610"/>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solidFill>
                  <a:srgbClr val="FFFFFF"/>
                </a:solidFill>
                <a:latin typeface="Meiryo" charset="-128"/>
                <a:ea typeface="Meiryo" charset="-128"/>
                <a:cs typeface="Meiryo" charset="-128"/>
              </a:rPr>
              <a:t>アルゴリズム</a:t>
            </a:r>
          </a:p>
        </p:txBody>
      </p:sp>
      <p:grpSp>
        <p:nvGrpSpPr>
          <p:cNvPr id="65" name="図形グループ 64"/>
          <p:cNvGrpSpPr/>
          <p:nvPr/>
        </p:nvGrpSpPr>
        <p:grpSpPr>
          <a:xfrm>
            <a:off x="4830038" y="4688868"/>
            <a:ext cx="697233" cy="302481"/>
            <a:chOff x="6847005" y="3794192"/>
            <a:chExt cx="1068834" cy="535079"/>
          </a:xfrm>
        </p:grpSpPr>
        <p:grpSp>
          <p:nvGrpSpPr>
            <p:cNvPr id="27" name="図形グループ 26"/>
            <p:cNvGrpSpPr/>
            <p:nvPr/>
          </p:nvGrpSpPr>
          <p:grpSpPr>
            <a:xfrm>
              <a:off x="7223689" y="3794192"/>
              <a:ext cx="317500" cy="157483"/>
              <a:chOff x="6769100" y="1390650"/>
              <a:chExt cx="317500" cy="157483"/>
            </a:xfrm>
          </p:grpSpPr>
          <p:sp>
            <p:nvSpPr>
              <p:cNvPr id="28" name="正方形/長方形 2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 name="直線コネクタ 2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 name="図形グループ 30"/>
            <p:cNvGrpSpPr/>
            <p:nvPr/>
          </p:nvGrpSpPr>
          <p:grpSpPr>
            <a:xfrm>
              <a:off x="7223689" y="3987654"/>
              <a:ext cx="317500" cy="157483"/>
              <a:chOff x="6769100" y="1390650"/>
              <a:chExt cx="317500" cy="157483"/>
            </a:xfrm>
          </p:grpSpPr>
          <p:sp>
            <p:nvSpPr>
              <p:cNvPr id="32" name="正方形/長方形 3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円/楕円 3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コネクタ 3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 name="図形グループ 34"/>
            <p:cNvGrpSpPr/>
            <p:nvPr/>
          </p:nvGrpSpPr>
          <p:grpSpPr>
            <a:xfrm>
              <a:off x="7223689" y="4169247"/>
              <a:ext cx="317500" cy="157483"/>
              <a:chOff x="6769100" y="1390650"/>
              <a:chExt cx="317500" cy="157483"/>
            </a:xfrm>
          </p:grpSpPr>
          <p:sp>
            <p:nvSpPr>
              <p:cNvPr id="36" name="正方形/長方形 3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円/楕円 3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 name="直線コネクタ 3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 name="図形グループ 38"/>
            <p:cNvGrpSpPr/>
            <p:nvPr/>
          </p:nvGrpSpPr>
          <p:grpSpPr>
            <a:xfrm>
              <a:off x="7598339" y="3796733"/>
              <a:ext cx="317500" cy="157483"/>
              <a:chOff x="6769100" y="1390650"/>
              <a:chExt cx="317500" cy="157483"/>
            </a:xfrm>
          </p:grpSpPr>
          <p:sp>
            <p:nvSpPr>
              <p:cNvPr id="40" name="正方形/長方形 3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 name="直線コネクタ 4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3" name="図形グループ 42"/>
            <p:cNvGrpSpPr/>
            <p:nvPr/>
          </p:nvGrpSpPr>
          <p:grpSpPr>
            <a:xfrm>
              <a:off x="7598339" y="3990195"/>
              <a:ext cx="317500" cy="157483"/>
              <a:chOff x="6769100" y="1390650"/>
              <a:chExt cx="317500" cy="157483"/>
            </a:xfrm>
          </p:grpSpPr>
          <p:sp>
            <p:nvSpPr>
              <p:cNvPr id="44" name="正方形/長方形 4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 name="直線コネクタ 4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7" name="図形グループ 46"/>
            <p:cNvGrpSpPr/>
            <p:nvPr/>
          </p:nvGrpSpPr>
          <p:grpSpPr>
            <a:xfrm>
              <a:off x="7598339" y="4171788"/>
              <a:ext cx="317500" cy="157483"/>
              <a:chOff x="6769100" y="1390650"/>
              <a:chExt cx="317500" cy="157483"/>
            </a:xfrm>
          </p:grpSpPr>
          <p:sp>
            <p:nvSpPr>
              <p:cNvPr id="48" name="正方形/長方形 4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0" name="直線コネクタ 4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51"/>
            <p:cNvGrpSpPr/>
            <p:nvPr/>
          </p:nvGrpSpPr>
          <p:grpSpPr>
            <a:xfrm>
              <a:off x="6847005" y="3794192"/>
              <a:ext cx="317500" cy="157483"/>
              <a:chOff x="6769100" y="1390650"/>
              <a:chExt cx="317500" cy="157483"/>
            </a:xfrm>
          </p:grpSpPr>
          <p:sp>
            <p:nvSpPr>
              <p:cNvPr id="53" name="正方形/長方形 5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 name="図形グループ 55"/>
            <p:cNvGrpSpPr/>
            <p:nvPr/>
          </p:nvGrpSpPr>
          <p:grpSpPr>
            <a:xfrm>
              <a:off x="6847005" y="3987654"/>
              <a:ext cx="317500" cy="157483"/>
              <a:chOff x="6769100" y="1390650"/>
              <a:chExt cx="317500" cy="157483"/>
            </a:xfrm>
          </p:grpSpPr>
          <p:sp>
            <p:nvSpPr>
              <p:cNvPr id="57" name="正方形/長方形 5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0" name="図形グループ 59"/>
            <p:cNvGrpSpPr/>
            <p:nvPr/>
          </p:nvGrpSpPr>
          <p:grpSpPr>
            <a:xfrm>
              <a:off x="6847005" y="4169247"/>
              <a:ext cx="317500" cy="157483"/>
              <a:chOff x="6769100" y="1390650"/>
              <a:chExt cx="317500" cy="157483"/>
            </a:xfrm>
          </p:grpSpPr>
          <p:sp>
            <p:nvSpPr>
              <p:cNvPr id="61" name="正方形/長方形 6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64" name="上矢印 63"/>
          <p:cNvSpPr/>
          <p:nvPr/>
        </p:nvSpPr>
        <p:spPr>
          <a:xfrm rot="10800000">
            <a:off x="4380085" y="4153683"/>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p:cNvSpPr/>
          <p:nvPr/>
        </p:nvSpPr>
        <p:spPr>
          <a:xfrm>
            <a:off x="3795817" y="5060950"/>
            <a:ext cx="1570438" cy="41661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solidFill>
                  <a:srgbClr val="FFFFFF"/>
                </a:solidFill>
                <a:latin typeface="Meiryo" charset="-128"/>
                <a:ea typeface="Meiryo" charset="-128"/>
                <a:cs typeface="Meiryo" charset="-128"/>
              </a:rPr>
              <a:t>規則性やルール</a:t>
            </a:r>
          </a:p>
        </p:txBody>
      </p:sp>
      <p:sp>
        <p:nvSpPr>
          <p:cNvPr id="67" name="上矢印 66"/>
          <p:cNvSpPr/>
          <p:nvPr/>
        </p:nvSpPr>
        <p:spPr>
          <a:xfrm rot="10800000">
            <a:off x="4380084" y="4798232"/>
            <a:ext cx="400044" cy="28619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8" name="図 67"/>
          <p:cNvPicPr>
            <a:picLocks noChangeAspect="1"/>
          </p:cNvPicPr>
          <p:nvPr/>
        </p:nvPicPr>
        <p:blipFill>
          <a:blip r:embed="rId5"/>
          <a:stretch>
            <a:fillRect/>
          </a:stretch>
        </p:blipFill>
        <p:spPr>
          <a:xfrm>
            <a:off x="6252878" y="4765343"/>
            <a:ext cx="947445" cy="712217"/>
          </a:xfrm>
          <a:prstGeom prst="rect">
            <a:avLst/>
          </a:prstGeom>
        </p:spPr>
      </p:pic>
      <p:sp>
        <p:nvSpPr>
          <p:cNvPr id="69" name="正方形/長方形 68"/>
          <p:cNvSpPr/>
          <p:nvPr/>
        </p:nvSpPr>
        <p:spPr>
          <a:xfrm>
            <a:off x="7230914" y="4762037"/>
            <a:ext cx="1113441" cy="71552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0" name="図形グループ 69"/>
          <p:cNvGrpSpPr/>
          <p:nvPr/>
        </p:nvGrpSpPr>
        <p:grpSpPr>
          <a:xfrm>
            <a:off x="7310347" y="4790912"/>
            <a:ext cx="929451" cy="657772"/>
            <a:chOff x="4434679" y="1522802"/>
            <a:chExt cx="4147313" cy="1987721"/>
          </a:xfrm>
        </p:grpSpPr>
        <p:pic>
          <p:nvPicPr>
            <p:cNvPr id="71" name="図 70" descr="DL_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4679" y="1522802"/>
              <a:ext cx="4147313" cy="1987721"/>
            </a:xfrm>
            <a:prstGeom prst="rect">
              <a:avLst/>
            </a:prstGeom>
          </p:spPr>
        </p:pic>
        <p:sp>
          <p:nvSpPr>
            <p:cNvPr id="72" name="円/楕円 71"/>
            <p:cNvSpPr/>
            <p:nvPr/>
          </p:nvSpPr>
          <p:spPr>
            <a:xfrm>
              <a:off x="5553859" y="18859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73" name="円/楕円 72"/>
            <p:cNvSpPr/>
            <p:nvPr/>
          </p:nvSpPr>
          <p:spPr>
            <a:xfrm>
              <a:off x="6646265" y="220070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982941" y="26896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sp>
        <p:nvSpPr>
          <p:cNvPr id="13" name="正方形/長方形 12"/>
          <p:cNvSpPr/>
          <p:nvPr/>
        </p:nvSpPr>
        <p:spPr>
          <a:xfrm>
            <a:off x="2776070" y="1336540"/>
            <a:ext cx="5717381" cy="577081"/>
          </a:xfrm>
          <a:prstGeom prst="rect">
            <a:avLst/>
          </a:prstGeom>
        </p:spPr>
        <p:txBody>
          <a:bodyPr wrap="square">
            <a:spAutoFit/>
          </a:bodyPr>
          <a:lstStyle/>
          <a:p>
            <a:pPr algn="just">
              <a:spcAft>
                <a:spcPts val="0"/>
              </a:spcAft>
            </a:pPr>
            <a:r>
              <a:rPr lang="ja-JP" altLang="ja-JP" sz="1050" kern="100">
                <a:solidFill>
                  <a:schemeClr val="bg1"/>
                </a:solidFill>
                <a:latin typeface="Meiryo" charset="-128"/>
                <a:ea typeface="Meiryo" charset="-128"/>
                <a:cs typeface="Meiryo" charset="-128"/>
              </a:rPr>
              <a:t>遺伝アルゴリズム、エキスパートシステム、音声認識、画像認識、感性処理、機械学習、ゲーム、自然言語処理、情報検索、推論、探索知識表現、データマイニング、ニューラルネット、ヒューマンインターフェース、プランニング、マルチエージェント、ロボット</a:t>
            </a:r>
            <a:endParaRPr lang="ja-JP" altLang="ja-JP" sz="1050" kern="100">
              <a:solidFill>
                <a:schemeClr val="bg1"/>
              </a:solidFill>
              <a:effectLst/>
              <a:latin typeface="Meiryo" charset="-128"/>
              <a:ea typeface="Meiryo" charset="-128"/>
              <a:cs typeface="Meiryo" charset="-128"/>
            </a:endParaRPr>
          </a:p>
        </p:txBody>
      </p:sp>
    </p:spTree>
    <p:extLst>
      <p:ext uri="{BB962C8B-B14F-4D97-AF65-F5344CB8AC3E}">
        <p14:creationId xmlns:p14="http://schemas.microsoft.com/office/powerpoint/2010/main" val="898705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ディープラーニングの画像認識能力</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pic>
        <p:nvPicPr>
          <p:cNvPr id="5" name="図 4"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526" y="1129705"/>
            <a:ext cx="3705439" cy="1812317"/>
          </a:xfrm>
          <a:prstGeom prst="rect">
            <a:avLst/>
          </a:prstGeom>
        </p:spPr>
      </p:pic>
      <p:pic>
        <p:nvPicPr>
          <p:cNvPr id="6" name="図 5"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2818" y="3068959"/>
            <a:ext cx="4071669" cy="2560980"/>
          </a:xfrm>
          <a:prstGeom prst="rect">
            <a:avLst/>
          </a:prstGeom>
        </p:spPr>
      </p:pic>
      <p:sp>
        <p:nvSpPr>
          <p:cNvPr id="7" name="テキスト ボックス 6"/>
          <p:cNvSpPr txBox="1"/>
          <p:nvPr/>
        </p:nvSpPr>
        <p:spPr>
          <a:xfrm>
            <a:off x="198610" y="5447546"/>
            <a:ext cx="4378122" cy="1077218"/>
          </a:xfrm>
          <a:prstGeom prst="rect">
            <a:avLst/>
          </a:prstGeom>
          <a:noFill/>
        </p:spPr>
        <p:txBody>
          <a:bodyPr wrap="none" rtlCol="0">
            <a:spAutoFit/>
          </a:bodyPr>
          <a:lstStyle/>
          <a:p>
            <a:r>
              <a:rPr lang="ja-JP" altLang="en-US" sz="2400" dirty="0">
                <a:solidFill>
                  <a:srgbClr val="7F7F7F"/>
                </a:solidFill>
                <a:latin typeface="メイリオ"/>
                <a:ea typeface="メイリオ"/>
                <a:cs typeface="メイリオ"/>
              </a:rPr>
              <a:t>誤</a:t>
            </a:r>
            <a:r>
              <a:rPr kumimoji="1" lang="ja-JP" altLang="en-US" sz="2400" dirty="0">
                <a:solidFill>
                  <a:srgbClr val="7F7F7F"/>
                </a:solidFill>
                <a:latin typeface="メイリオ"/>
                <a:ea typeface="メイリオ"/>
                <a:cs typeface="メイリオ"/>
              </a:rPr>
              <a:t>認識率：</a:t>
            </a:r>
            <a:endParaRPr kumimoji="1" lang="en-US" altLang="ja-JP" sz="2400" dirty="0">
              <a:solidFill>
                <a:srgbClr val="7F7F7F"/>
              </a:solidFill>
              <a:latin typeface="メイリオ"/>
              <a:ea typeface="メイリオ"/>
              <a:cs typeface="メイリオ"/>
            </a:endParaRPr>
          </a:p>
          <a:p>
            <a:r>
              <a:rPr lang="en-US" altLang="ja-JP" sz="2000" dirty="0">
                <a:solidFill>
                  <a:srgbClr val="7F7F7F"/>
                </a:solidFill>
                <a:latin typeface="メイリオ"/>
                <a:ea typeface="メイリオ"/>
                <a:cs typeface="メイリオ"/>
              </a:rPr>
              <a:t>	4.94%,Feb.06,2015,Microsoft</a:t>
            </a:r>
          </a:p>
          <a:p>
            <a:r>
              <a:rPr kumimoji="1" lang="en-US" altLang="ja-JP" sz="2000" dirty="0">
                <a:solidFill>
                  <a:srgbClr val="7F7F7F"/>
                </a:solidFill>
                <a:latin typeface="メイリオ"/>
                <a:ea typeface="メイリオ"/>
                <a:cs typeface="メイリオ"/>
              </a:rPr>
              <a:t>	4.82%,Feb.11,2015,Google</a:t>
            </a:r>
            <a:endParaRPr kumimoji="1" lang="ja-JP" altLang="en-US" sz="2000" dirty="0">
              <a:solidFill>
                <a:srgbClr val="7F7F7F"/>
              </a:solidFill>
              <a:latin typeface="メイリオ"/>
              <a:ea typeface="メイリオ"/>
              <a:cs typeface="メイリオ"/>
            </a:endParaRPr>
          </a:p>
        </p:txBody>
      </p:sp>
      <p:sp>
        <p:nvSpPr>
          <p:cNvPr id="8" name="正方形/長方形 7"/>
          <p:cNvSpPr/>
          <p:nvPr/>
        </p:nvSpPr>
        <p:spPr>
          <a:xfrm>
            <a:off x="5605214" y="5736278"/>
            <a:ext cx="2646878" cy="461665"/>
          </a:xfrm>
          <a:prstGeom prst="rect">
            <a:avLst/>
          </a:prstGeom>
        </p:spPr>
        <p:txBody>
          <a:bodyPr wrap="none">
            <a:spAutoFit/>
          </a:bodyPr>
          <a:lstStyle/>
          <a:p>
            <a:pPr lvl="0"/>
            <a:r>
              <a:rPr lang="ja-JP" altLang="en-US" sz="2400" b="1" dirty="0">
                <a:solidFill>
                  <a:srgbClr val="0000FF"/>
                </a:solidFill>
                <a:latin typeface="メイリオ"/>
                <a:ea typeface="メイリオ"/>
                <a:cs typeface="メイリオ"/>
              </a:rPr>
              <a:t>人間</a:t>
            </a:r>
            <a:r>
              <a:rPr lang="ja-JP" altLang="en-US" sz="2400" b="1">
                <a:solidFill>
                  <a:srgbClr val="0000FF"/>
                </a:solidFill>
                <a:latin typeface="メイリオ"/>
                <a:ea typeface="メイリオ"/>
                <a:cs typeface="メイリオ"/>
              </a:rPr>
              <a:t>以上の認識率</a:t>
            </a:r>
            <a:endParaRPr lang="en-US" altLang="ja-JP" sz="2400" b="1" dirty="0">
              <a:solidFill>
                <a:srgbClr val="0000FF"/>
              </a:solidFill>
              <a:latin typeface="メイリオ"/>
              <a:ea typeface="メイリオ"/>
              <a:cs typeface="メイリオ"/>
            </a:endParaRPr>
          </a:p>
        </p:txBody>
      </p:sp>
      <p:sp>
        <p:nvSpPr>
          <p:cNvPr id="10" name="正方形/長方形 9"/>
          <p:cNvSpPr/>
          <p:nvPr/>
        </p:nvSpPr>
        <p:spPr>
          <a:xfrm>
            <a:off x="4556751" y="6309320"/>
            <a:ext cx="4572000" cy="215444"/>
          </a:xfrm>
          <a:prstGeom prst="rect">
            <a:avLst/>
          </a:prstGeom>
        </p:spPr>
        <p:txBody>
          <a:bodyPr>
            <a:spAutoFit/>
          </a:bodyPr>
          <a:lstStyle/>
          <a:p>
            <a:pPr algn="r"/>
            <a:r>
              <a:rPr lang="en-US" altLang="ja-JP" sz="800" dirty="0"/>
              <a:t>http://</a:t>
            </a:r>
            <a:r>
              <a:rPr lang="en-US" altLang="ja-JP" sz="800" dirty="0" err="1"/>
              <a:t>sssslide.com</a:t>
            </a:r>
            <a:r>
              <a:rPr lang="en-US" altLang="ja-JP" sz="800" dirty="0"/>
              <a:t>/</a:t>
            </a:r>
            <a:r>
              <a:rPr lang="en-US" altLang="ja-JP" sz="800" dirty="0" err="1"/>
              <a:t>www.slideshare.net</a:t>
            </a:r>
            <a:r>
              <a:rPr lang="en-US" altLang="ja-JP" sz="800" dirty="0"/>
              <a:t>/</a:t>
            </a:r>
            <a:r>
              <a:rPr lang="en-US" altLang="ja-JP" sz="800" dirty="0" err="1"/>
              <a:t>NVIDIAJapan</a:t>
            </a:r>
            <a:r>
              <a:rPr lang="en-US" altLang="ja-JP" sz="800" dirty="0"/>
              <a:t>/gpu-51812232</a:t>
            </a:r>
            <a:endParaRPr lang="ja-JP" altLang="en-US" sz="800" dirty="0"/>
          </a:p>
        </p:txBody>
      </p:sp>
      <p:pic>
        <p:nvPicPr>
          <p:cNvPr id="11" name="図 10"/>
          <p:cNvPicPr>
            <a:picLocks noChangeAspect="1"/>
          </p:cNvPicPr>
          <p:nvPr/>
        </p:nvPicPr>
        <p:blipFill>
          <a:blip r:embed="rId4"/>
          <a:stretch>
            <a:fillRect/>
          </a:stretch>
        </p:blipFill>
        <p:spPr>
          <a:xfrm>
            <a:off x="198610" y="980728"/>
            <a:ext cx="4320480" cy="4367612"/>
          </a:xfrm>
          <a:prstGeom prst="rect">
            <a:avLst/>
          </a:prstGeom>
        </p:spPr>
      </p:pic>
    </p:spTree>
    <p:extLst>
      <p:ext uri="{BB962C8B-B14F-4D97-AF65-F5344CB8AC3E}">
        <p14:creationId xmlns:p14="http://schemas.microsoft.com/office/powerpoint/2010/main" val="19724809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機械学習モデル</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sp>
        <p:nvSpPr>
          <p:cNvPr id="4" name="正方形/長方形 3"/>
          <p:cNvSpPr/>
          <p:nvPr/>
        </p:nvSpPr>
        <p:spPr>
          <a:xfrm>
            <a:off x="514185" y="887397"/>
            <a:ext cx="1928014" cy="545465"/>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メイリオ"/>
                <a:ea typeface="メイリオ"/>
                <a:cs typeface="メイリオ"/>
              </a:rPr>
              <a:t>機械学習</a:t>
            </a:r>
          </a:p>
        </p:txBody>
      </p:sp>
      <p:sp>
        <p:nvSpPr>
          <p:cNvPr id="5" name="正方形/長方形 4"/>
          <p:cNvSpPr/>
          <p:nvPr/>
        </p:nvSpPr>
        <p:spPr>
          <a:xfrm>
            <a:off x="1701399" y="1730972"/>
            <a:ext cx="2053837" cy="464052"/>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メイリオ"/>
                <a:ea typeface="メイリオ"/>
                <a:cs typeface="メイリオ"/>
              </a:rPr>
              <a:t>教師あり学習</a:t>
            </a:r>
          </a:p>
        </p:txBody>
      </p:sp>
      <p:sp>
        <p:nvSpPr>
          <p:cNvPr id="6" name="正方形/長方形 5"/>
          <p:cNvSpPr/>
          <p:nvPr/>
        </p:nvSpPr>
        <p:spPr>
          <a:xfrm>
            <a:off x="1701399" y="3347970"/>
            <a:ext cx="2053837" cy="46405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メイリオ"/>
                <a:ea typeface="メイリオ"/>
                <a:cs typeface="メイリオ"/>
              </a:rPr>
              <a:t>教師なし学習</a:t>
            </a:r>
          </a:p>
        </p:txBody>
      </p:sp>
      <p:sp>
        <p:nvSpPr>
          <p:cNvPr id="8" name="正方形/長方形 7"/>
          <p:cNvSpPr/>
          <p:nvPr/>
        </p:nvSpPr>
        <p:spPr>
          <a:xfrm>
            <a:off x="3903092" y="1730972"/>
            <a:ext cx="2269922" cy="147357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r>
              <a:rPr kumimoji="1" lang="ja-JP" altLang="en-US" sz="1200" dirty="0">
                <a:solidFill>
                  <a:srgbClr val="FFFFFF"/>
                </a:solidFill>
                <a:latin typeface="メイリオ"/>
                <a:ea typeface="メイリオ"/>
                <a:cs typeface="メイリオ"/>
              </a:rPr>
              <a:t>入力と正解例の関係を示したデータを学習データとして入力し、その関係を再現するように特徴を抽出、モデルを生成する。</a:t>
            </a:r>
          </a:p>
        </p:txBody>
      </p:sp>
      <p:sp>
        <p:nvSpPr>
          <p:cNvPr id="9" name="正方形/長方形 8"/>
          <p:cNvSpPr/>
          <p:nvPr/>
        </p:nvSpPr>
        <p:spPr>
          <a:xfrm>
            <a:off x="3903092" y="3347970"/>
            <a:ext cx="2269922" cy="147357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r>
              <a:rPr lang="ja-JP" altLang="en-US" sz="1200" dirty="0">
                <a:solidFill>
                  <a:srgbClr val="FFFFFF"/>
                </a:solidFill>
                <a:latin typeface="メイリオ"/>
                <a:ea typeface="メイリオ"/>
                <a:cs typeface="メイリオ"/>
              </a:rPr>
              <a:t>なんの説明もない学習データを入力し、抽出した特徴のパターンから類似したグループを見つけ出し、それぞれのモデルを生成する。</a:t>
            </a:r>
            <a:endParaRPr kumimoji="1" lang="ja-JP" altLang="en-US" sz="1200" dirty="0">
              <a:solidFill>
                <a:srgbClr val="FFFFFF"/>
              </a:solidFill>
              <a:latin typeface="メイリオ"/>
              <a:ea typeface="メイリオ"/>
              <a:cs typeface="メイリオ"/>
            </a:endParaRPr>
          </a:p>
        </p:txBody>
      </p:sp>
      <p:sp>
        <p:nvSpPr>
          <p:cNvPr id="12" name="正方形/長方形 11"/>
          <p:cNvSpPr/>
          <p:nvPr/>
        </p:nvSpPr>
        <p:spPr>
          <a:xfrm>
            <a:off x="3979768" y="4390056"/>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3366FF"/>
                </a:solidFill>
                <a:latin typeface="メイリオ"/>
                <a:ea typeface="メイリオ"/>
                <a:cs typeface="メイリオ"/>
              </a:rPr>
              <a:t>クラスタリング</a:t>
            </a:r>
          </a:p>
        </p:txBody>
      </p:sp>
      <p:sp>
        <p:nvSpPr>
          <p:cNvPr id="13" name="正方形/長方形 12"/>
          <p:cNvSpPr/>
          <p:nvPr/>
        </p:nvSpPr>
        <p:spPr>
          <a:xfrm>
            <a:off x="5095038" y="4390056"/>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3366FF"/>
                </a:solidFill>
                <a:latin typeface="メイリオ"/>
                <a:ea typeface="メイリオ"/>
                <a:cs typeface="メイリオ"/>
              </a:rPr>
              <a:t>次元圧縮</a:t>
            </a:r>
          </a:p>
        </p:txBody>
      </p:sp>
      <p:sp>
        <p:nvSpPr>
          <p:cNvPr id="14" name="正方形/長方形 13"/>
          <p:cNvSpPr/>
          <p:nvPr/>
        </p:nvSpPr>
        <p:spPr>
          <a:xfrm>
            <a:off x="3979768" y="2768986"/>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3366FF"/>
                </a:solidFill>
                <a:latin typeface="メイリオ"/>
                <a:ea typeface="メイリオ"/>
                <a:cs typeface="メイリオ"/>
              </a:rPr>
              <a:t>分類</a:t>
            </a:r>
          </a:p>
        </p:txBody>
      </p:sp>
      <p:sp>
        <p:nvSpPr>
          <p:cNvPr id="15" name="正方形/長方形 14"/>
          <p:cNvSpPr/>
          <p:nvPr/>
        </p:nvSpPr>
        <p:spPr>
          <a:xfrm>
            <a:off x="5095038" y="2768986"/>
            <a:ext cx="1012851" cy="284944"/>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3366FF"/>
                </a:solidFill>
                <a:latin typeface="メイリオ"/>
                <a:ea typeface="メイリオ"/>
                <a:cs typeface="メイリオ"/>
              </a:rPr>
              <a:t>回帰</a:t>
            </a:r>
          </a:p>
        </p:txBody>
      </p:sp>
      <p:sp>
        <p:nvSpPr>
          <p:cNvPr id="16" name="正方形/長方形 15"/>
          <p:cNvSpPr/>
          <p:nvPr/>
        </p:nvSpPr>
        <p:spPr>
          <a:xfrm>
            <a:off x="6345291" y="1730972"/>
            <a:ext cx="2269922" cy="147357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ja-JP" altLang="en-US" sz="1200" dirty="0">
              <a:solidFill>
                <a:srgbClr val="FFFFFF"/>
              </a:solidFill>
              <a:latin typeface="メイリオ"/>
              <a:ea typeface="メイリオ"/>
              <a:cs typeface="メイリオ"/>
            </a:endParaRPr>
          </a:p>
        </p:txBody>
      </p:sp>
      <p:pic>
        <p:nvPicPr>
          <p:cNvPr id="17" name="図 16" descr="imag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144" y="1844711"/>
            <a:ext cx="413343" cy="309608"/>
          </a:xfrm>
          <a:prstGeom prst="rect">
            <a:avLst/>
          </a:prstGeom>
          <a:ln>
            <a:noFill/>
          </a:ln>
          <a:effectLst>
            <a:outerShdw blurRad="292100" dist="139700" dir="2700000" algn="tl" rotWithShape="0">
              <a:srgbClr val="333333">
                <a:alpha val="65000"/>
              </a:srgbClr>
            </a:outerShdw>
          </a:effectLst>
        </p:spPr>
      </p:pic>
      <p:pic>
        <p:nvPicPr>
          <p:cNvPr id="18" name="図 17" descr="image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5144" y="2227350"/>
            <a:ext cx="413343" cy="309608"/>
          </a:xfrm>
          <a:prstGeom prst="rect">
            <a:avLst/>
          </a:prstGeom>
          <a:ln>
            <a:noFill/>
          </a:ln>
          <a:effectLst>
            <a:outerShdw blurRad="292100" dist="139700" dir="2700000" algn="tl" rotWithShape="0">
              <a:srgbClr val="333333">
                <a:alpha val="65000"/>
              </a:srgbClr>
            </a:outerShdw>
          </a:effectLst>
        </p:spPr>
      </p:pic>
      <p:pic>
        <p:nvPicPr>
          <p:cNvPr id="21" name="図 20" descr="imgres-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9964" y="1844711"/>
            <a:ext cx="422147" cy="316203"/>
          </a:xfrm>
          <a:prstGeom prst="rect">
            <a:avLst/>
          </a:prstGeom>
          <a:ln>
            <a:noFill/>
          </a:ln>
          <a:effectLst>
            <a:outerShdw blurRad="292100" dist="139700" dir="2700000" algn="tl" rotWithShape="0">
              <a:srgbClr val="333333">
                <a:alpha val="65000"/>
              </a:srgbClr>
            </a:outerShdw>
          </a:effectLst>
        </p:spPr>
      </p:pic>
      <p:pic>
        <p:nvPicPr>
          <p:cNvPr id="22" name="図 21" descr="imgr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9964" y="2227350"/>
            <a:ext cx="422148" cy="316203"/>
          </a:xfrm>
          <a:prstGeom prst="rect">
            <a:avLst/>
          </a:prstGeom>
          <a:ln>
            <a:noFill/>
          </a:ln>
          <a:effectLst>
            <a:outerShdw blurRad="292100" dist="139700" dir="2700000" algn="tl" rotWithShape="0">
              <a:srgbClr val="333333">
                <a:alpha val="65000"/>
              </a:srgbClr>
            </a:outerShdw>
          </a:effectLst>
        </p:spPr>
      </p:pic>
      <p:sp>
        <p:nvSpPr>
          <p:cNvPr id="24" name="テキスト ボックス 23"/>
          <p:cNvSpPr txBox="1"/>
          <p:nvPr/>
        </p:nvSpPr>
        <p:spPr>
          <a:xfrm>
            <a:off x="7494138" y="1996517"/>
            <a:ext cx="1107996" cy="461665"/>
          </a:xfrm>
          <a:prstGeom prst="rect">
            <a:avLst/>
          </a:prstGeom>
          <a:noFill/>
        </p:spPr>
        <p:txBody>
          <a:bodyPr wrap="none" rtlCol="0">
            <a:spAutoFit/>
          </a:bodyPr>
          <a:lstStyle/>
          <a:p>
            <a:r>
              <a:rPr kumimoji="1" lang="ja-JP" altLang="en-US" sz="2400" dirty="0">
                <a:solidFill>
                  <a:schemeClr val="bg1"/>
                </a:solidFill>
                <a:latin typeface="メイリオ"/>
                <a:ea typeface="メイリオ"/>
                <a:cs typeface="メイリオ"/>
              </a:rPr>
              <a:t>＝イヌ</a:t>
            </a:r>
          </a:p>
        </p:txBody>
      </p:sp>
      <p:sp>
        <p:nvSpPr>
          <p:cNvPr id="25" name="正方形/長方形 24"/>
          <p:cNvSpPr/>
          <p:nvPr/>
        </p:nvSpPr>
        <p:spPr>
          <a:xfrm>
            <a:off x="6345291" y="3347970"/>
            <a:ext cx="2269922" cy="147357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ja-JP" altLang="en-US" sz="1200" dirty="0">
              <a:solidFill>
                <a:srgbClr val="FFFFFF"/>
              </a:solidFill>
              <a:latin typeface="メイリオ"/>
              <a:ea typeface="メイリオ"/>
              <a:cs typeface="メイリオ"/>
            </a:endParaRPr>
          </a:p>
        </p:txBody>
      </p:sp>
      <p:pic>
        <p:nvPicPr>
          <p:cNvPr id="26" name="図 25" descr="imag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144" y="3451598"/>
            <a:ext cx="413343" cy="309608"/>
          </a:xfrm>
          <a:prstGeom prst="rect">
            <a:avLst/>
          </a:prstGeom>
          <a:ln>
            <a:noFill/>
          </a:ln>
          <a:effectLst>
            <a:outerShdw blurRad="292100" dist="139700" dir="2700000" algn="tl" rotWithShape="0">
              <a:srgbClr val="333333">
                <a:alpha val="65000"/>
              </a:srgbClr>
            </a:outerShdw>
          </a:effectLst>
        </p:spPr>
      </p:pic>
      <p:pic>
        <p:nvPicPr>
          <p:cNvPr id="27" name="図 26" descr="image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3205" y="3862303"/>
            <a:ext cx="413343" cy="309608"/>
          </a:xfrm>
          <a:prstGeom prst="rect">
            <a:avLst/>
          </a:prstGeom>
          <a:ln>
            <a:noFill/>
          </a:ln>
          <a:effectLst>
            <a:outerShdw blurRad="292100" dist="139700" dir="2700000" algn="tl" rotWithShape="0">
              <a:srgbClr val="333333">
                <a:alpha val="65000"/>
              </a:srgbClr>
            </a:outerShdw>
          </a:effectLst>
        </p:spPr>
      </p:pic>
      <p:pic>
        <p:nvPicPr>
          <p:cNvPr id="28" name="図 27" descr="imgres-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5144" y="3850240"/>
            <a:ext cx="516124" cy="321669"/>
          </a:xfrm>
          <a:prstGeom prst="rect">
            <a:avLst/>
          </a:prstGeom>
          <a:ln>
            <a:noFill/>
          </a:ln>
          <a:effectLst>
            <a:outerShdw blurRad="292100" dist="139700" dir="2700000" algn="tl" rotWithShape="0">
              <a:srgbClr val="333333">
                <a:alpha val="65000"/>
              </a:srgbClr>
            </a:outerShdw>
          </a:effectLst>
        </p:spPr>
      </p:pic>
      <p:pic>
        <p:nvPicPr>
          <p:cNvPr id="29" name="図 28" descr="imgres-5.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41268" y="3451599"/>
            <a:ext cx="552870" cy="309607"/>
          </a:xfrm>
          <a:prstGeom prst="rect">
            <a:avLst/>
          </a:prstGeom>
          <a:ln>
            <a:noFill/>
          </a:ln>
          <a:effectLst>
            <a:outerShdw blurRad="292100" dist="139700" dir="2700000" algn="tl" rotWithShape="0">
              <a:srgbClr val="333333">
                <a:alpha val="65000"/>
              </a:srgbClr>
            </a:outerShdw>
          </a:effectLst>
        </p:spPr>
      </p:pic>
      <p:pic>
        <p:nvPicPr>
          <p:cNvPr id="30" name="図 29" descr="images-3.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3205" y="3451599"/>
            <a:ext cx="411222" cy="309607"/>
          </a:xfrm>
          <a:prstGeom prst="rect">
            <a:avLst/>
          </a:prstGeom>
          <a:ln>
            <a:noFill/>
          </a:ln>
          <a:effectLst>
            <a:outerShdw blurRad="292100" dist="139700" dir="2700000" algn="tl" rotWithShape="0">
              <a:srgbClr val="333333">
                <a:alpha val="65000"/>
              </a:srgbClr>
            </a:outerShdw>
          </a:effectLst>
        </p:spPr>
      </p:pic>
      <p:pic>
        <p:nvPicPr>
          <p:cNvPr id="31" name="図 30" descr="images-4.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00342" y="3850240"/>
            <a:ext cx="493796" cy="328598"/>
          </a:xfrm>
          <a:prstGeom prst="rect">
            <a:avLst/>
          </a:prstGeom>
          <a:ln>
            <a:noFill/>
          </a:ln>
          <a:effectLst>
            <a:outerShdw blurRad="292100" dist="139700" dir="2700000" algn="tl" rotWithShape="0">
              <a:srgbClr val="333333">
                <a:alpha val="65000"/>
              </a:srgbClr>
            </a:outerShdw>
          </a:effectLst>
        </p:spPr>
      </p:pic>
      <p:pic>
        <p:nvPicPr>
          <p:cNvPr id="32" name="図 31" descr="imgres.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29810" y="3850240"/>
            <a:ext cx="495852" cy="329967"/>
          </a:xfrm>
          <a:prstGeom prst="rect">
            <a:avLst/>
          </a:prstGeom>
          <a:ln>
            <a:noFill/>
          </a:ln>
          <a:effectLst>
            <a:outerShdw blurRad="292100" dist="139700" dir="2700000" algn="tl" rotWithShape="0">
              <a:srgbClr val="333333">
                <a:alpha val="65000"/>
              </a:srgbClr>
            </a:outerShdw>
          </a:effectLst>
        </p:spPr>
      </p:pic>
      <p:pic>
        <p:nvPicPr>
          <p:cNvPr id="33" name="図 32" descr="images-1.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42559" y="3451598"/>
            <a:ext cx="483103" cy="301088"/>
          </a:xfrm>
          <a:prstGeom prst="rect">
            <a:avLst/>
          </a:prstGeom>
          <a:ln>
            <a:noFill/>
          </a:ln>
          <a:effectLst>
            <a:outerShdw blurRad="292100" dist="139700" dir="2700000" algn="tl" rotWithShape="0">
              <a:srgbClr val="333333">
                <a:alpha val="65000"/>
              </a:srgbClr>
            </a:outerShdw>
          </a:effectLst>
        </p:spPr>
      </p:pic>
      <p:sp>
        <p:nvSpPr>
          <p:cNvPr id="37" name="正方形/長方形 36"/>
          <p:cNvSpPr/>
          <p:nvPr/>
        </p:nvSpPr>
        <p:spPr>
          <a:xfrm>
            <a:off x="1688320" y="4943662"/>
            <a:ext cx="2053837" cy="4640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メイリオ"/>
                <a:ea typeface="メイリオ"/>
                <a:cs typeface="メイリオ"/>
              </a:rPr>
              <a:t>強化学習</a:t>
            </a:r>
          </a:p>
        </p:txBody>
      </p:sp>
      <p:sp>
        <p:nvSpPr>
          <p:cNvPr id="38" name="正方形/長方形 37"/>
          <p:cNvSpPr/>
          <p:nvPr/>
        </p:nvSpPr>
        <p:spPr>
          <a:xfrm>
            <a:off x="3890013" y="4943662"/>
            <a:ext cx="2269922" cy="147357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メイリオ"/>
                <a:ea typeface="メイリオ"/>
                <a:cs typeface="メイリオ"/>
              </a:rPr>
              <a:t>推論結果に対して評価（報酬）を与えることで、どのような結果を出して欲しいかを示し、その結果をもうまく再現できるモデルを生成する。</a:t>
            </a:r>
            <a:endParaRPr kumimoji="1" lang="ja-JP" altLang="en-US" sz="1200" dirty="0">
              <a:solidFill>
                <a:srgbClr val="FFFFFF"/>
              </a:solidFill>
              <a:latin typeface="メイリオ"/>
              <a:ea typeface="メイリオ"/>
              <a:cs typeface="メイリオ"/>
            </a:endParaRPr>
          </a:p>
        </p:txBody>
      </p:sp>
      <p:sp>
        <p:nvSpPr>
          <p:cNvPr id="41" name="正方形/長方形 40"/>
          <p:cNvSpPr/>
          <p:nvPr/>
        </p:nvSpPr>
        <p:spPr>
          <a:xfrm>
            <a:off x="6332212" y="4943662"/>
            <a:ext cx="2269922" cy="147357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endParaRPr kumimoji="1" lang="ja-JP" altLang="en-US" sz="1200" dirty="0">
              <a:solidFill>
                <a:srgbClr val="FFFFFF"/>
              </a:solidFill>
              <a:latin typeface="メイリオ"/>
              <a:ea typeface="メイリオ"/>
              <a:cs typeface="メイリオ"/>
            </a:endParaRPr>
          </a:p>
        </p:txBody>
      </p:sp>
      <p:pic>
        <p:nvPicPr>
          <p:cNvPr id="50" name="図 49" descr="100406_invaders-thumb-500x666-11454.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5144" y="5137452"/>
            <a:ext cx="413343" cy="550574"/>
          </a:xfrm>
          <a:prstGeom prst="rect">
            <a:avLst/>
          </a:prstGeom>
          <a:ln>
            <a:noFill/>
          </a:ln>
          <a:effectLst>
            <a:outerShdw blurRad="292100" dist="139700" dir="2700000" algn="tl" rotWithShape="0">
              <a:srgbClr val="333333">
                <a:alpha val="65000"/>
              </a:srgbClr>
            </a:outerShdw>
          </a:effectLst>
        </p:spPr>
      </p:pic>
      <p:sp>
        <p:nvSpPr>
          <p:cNvPr id="51" name="テキスト ボックス 50"/>
          <p:cNvSpPr txBox="1"/>
          <p:nvPr/>
        </p:nvSpPr>
        <p:spPr>
          <a:xfrm>
            <a:off x="6838487" y="5117174"/>
            <a:ext cx="1776727" cy="400110"/>
          </a:xfrm>
          <a:prstGeom prst="rect">
            <a:avLst/>
          </a:prstGeom>
          <a:noFill/>
        </p:spPr>
        <p:txBody>
          <a:bodyPr wrap="square" rtlCol="0">
            <a:spAutoFit/>
          </a:bodyPr>
          <a:lstStyle/>
          <a:p>
            <a:pPr marL="171450" indent="-171450">
              <a:buFont typeface="Wingdings" charset="2"/>
              <a:buChar char="ü"/>
            </a:pPr>
            <a:r>
              <a:rPr lang="ja-JP" altLang="en-US" sz="1000" dirty="0">
                <a:solidFill>
                  <a:srgbClr val="FFFFFF"/>
                </a:solidFill>
              </a:rPr>
              <a:t>得点が高ければ＋評価</a:t>
            </a:r>
            <a:endParaRPr lang="en-US" altLang="ja-JP" sz="1000" dirty="0">
              <a:solidFill>
                <a:srgbClr val="FFFFFF"/>
              </a:solidFill>
            </a:endParaRPr>
          </a:p>
          <a:p>
            <a:pPr marL="171450" indent="-171450">
              <a:buFont typeface="Wingdings" charset="2"/>
              <a:buChar char="ü"/>
            </a:pPr>
            <a:r>
              <a:rPr lang="ja-JP" altLang="en-US" sz="1000" dirty="0">
                <a:solidFill>
                  <a:srgbClr val="FFFFFF"/>
                </a:solidFill>
              </a:rPr>
              <a:t>得点が低ければ</a:t>
            </a:r>
            <a:r>
              <a:rPr lang="en-US" altLang="ja-JP" sz="1000" dirty="0">
                <a:solidFill>
                  <a:srgbClr val="FFFFFF"/>
                </a:solidFill>
              </a:rPr>
              <a:t> − </a:t>
            </a:r>
            <a:r>
              <a:rPr lang="ja-JP" altLang="en-US" sz="1000" dirty="0">
                <a:solidFill>
                  <a:srgbClr val="FFFFFF"/>
                </a:solidFill>
              </a:rPr>
              <a:t>評価</a:t>
            </a:r>
            <a:endParaRPr lang="en-US" altLang="ja-JP" sz="1000" dirty="0">
              <a:solidFill>
                <a:srgbClr val="FFFFFF"/>
              </a:solidFill>
            </a:endParaRPr>
          </a:p>
        </p:txBody>
      </p:sp>
      <p:sp>
        <p:nvSpPr>
          <p:cNvPr id="52" name="正方形/長方形 51"/>
          <p:cNvSpPr/>
          <p:nvPr/>
        </p:nvSpPr>
        <p:spPr>
          <a:xfrm>
            <a:off x="6332212" y="5741574"/>
            <a:ext cx="2269922" cy="430887"/>
          </a:xfrm>
          <a:prstGeom prst="rect">
            <a:avLst/>
          </a:prstGeom>
        </p:spPr>
        <p:txBody>
          <a:bodyPr wrap="square">
            <a:spAutoFit/>
          </a:bodyPr>
          <a:lstStyle/>
          <a:p>
            <a:pPr lvl="0"/>
            <a:r>
              <a:rPr lang="ja-JP" altLang="en-US" sz="1100" dirty="0">
                <a:solidFill>
                  <a:srgbClr val="FFFFFF"/>
                </a:solidFill>
                <a:latin typeface="メイリオ"/>
                <a:ea typeface="メイリオ"/>
                <a:cs typeface="メイリオ"/>
              </a:rPr>
              <a:t>得点が高くなるように推論ルールやモデルを生成。</a:t>
            </a:r>
            <a:endParaRPr lang="en-US" altLang="ja-JP" sz="1100" dirty="0">
              <a:solidFill>
                <a:srgbClr val="FFFFFF"/>
              </a:solidFill>
              <a:latin typeface="メイリオ"/>
              <a:ea typeface="メイリオ"/>
              <a:cs typeface="メイリオ"/>
            </a:endParaRPr>
          </a:p>
        </p:txBody>
      </p:sp>
      <p:sp>
        <p:nvSpPr>
          <p:cNvPr id="53" name="正方形/長方形 52"/>
          <p:cNvSpPr/>
          <p:nvPr/>
        </p:nvSpPr>
        <p:spPr>
          <a:xfrm>
            <a:off x="6359177" y="2606761"/>
            <a:ext cx="2269922" cy="600164"/>
          </a:xfrm>
          <a:prstGeom prst="rect">
            <a:avLst/>
          </a:prstGeom>
        </p:spPr>
        <p:txBody>
          <a:bodyPr wrap="square">
            <a:spAutoFit/>
          </a:bodyPr>
          <a:lstStyle/>
          <a:p>
            <a:pPr lvl="0"/>
            <a:r>
              <a:rPr lang="ja-JP" altLang="en-US" sz="1100" dirty="0">
                <a:solidFill>
                  <a:srgbClr val="FFFFFF"/>
                </a:solidFill>
                <a:latin typeface="メイリオ"/>
                <a:ea typeface="メイリオ"/>
                <a:cs typeface="メイリオ"/>
              </a:rPr>
              <a:t>イヌに固有の特徴パターンを見つけ出し、推論ルールやモデルを生成。</a:t>
            </a:r>
            <a:endParaRPr lang="en-US" altLang="ja-JP" sz="1100" dirty="0">
              <a:solidFill>
                <a:srgbClr val="FFFFFF"/>
              </a:solidFill>
              <a:latin typeface="メイリオ"/>
              <a:ea typeface="メイリオ"/>
              <a:cs typeface="メイリオ"/>
            </a:endParaRPr>
          </a:p>
        </p:txBody>
      </p:sp>
      <p:sp>
        <p:nvSpPr>
          <p:cNvPr id="54" name="正方形/長方形 53"/>
          <p:cNvSpPr/>
          <p:nvPr/>
        </p:nvSpPr>
        <p:spPr>
          <a:xfrm>
            <a:off x="6345292" y="4231903"/>
            <a:ext cx="2269922" cy="600164"/>
          </a:xfrm>
          <a:prstGeom prst="rect">
            <a:avLst/>
          </a:prstGeom>
        </p:spPr>
        <p:txBody>
          <a:bodyPr wrap="square">
            <a:spAutoFit/>
          </a:bodyPr>
          <a:lstStyle/>
          <a:p>
            <a:pPr lvl="0"/>
            <a:r>
              <a:rPr lang="ja-JP" altLang="en-US" sz="1100" dirty="0">
                <a:solidFill>
                  <a:srgbClr val="FFFFFF"/>
                </a:solidFill>
                <a:latin typeface="メイリオ"/>
                <a:ea typeface="メイリオ"/>
                <a:cs typeface="メイリオ"/>
              </a:rPr>
              <a:t>特徴パターンの違いを見つけ出し、推論ルールや固有のモデルを生成。</a:t>
            </a:r>
            <a:endParaRPr lang="en-US" altLang="ja-JP" sz="1100" dirty="0">
              <a:solidFill>
                <a:srgbClr val="FFFFFF"/>
              </a:solidFill>
              <a:latin typeface="メイリオ"/>
              <a:ea typeface="メイリオ"/>
              <a:cs typeface="メイリオ"/>
            </a:endParaRPr>
          </a:p>
        </p:txBody>
      </p:sp>
      <p:cxnSp>
        <p:nvCxnSpPr>
          <p:cNvPr id="56" name="カギ線コネクタ 55"/>
          <p:cNvCxnSpPr>
            <a:stCxn id="4" idx="2"/>
            <a:endCxn id="5" idx="1"/>
          </p:cNvCxnSpPr>
          <p:nvPr/>
        </p:nvCxnSpPr>
        <p:spPr>
          <a:xfrm rot="16200000" flipH="1">
            <a:off x="1324727" y="1586326"/>
            <a:ext cx="530136" cy="223207"/>
          </a:xfrm>
          <a:prstGeom prst="bentConnector2">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8" name="カギ線コネクタ 57"/>
          <p:cNvCxnSpPr>
            <a:stCxn id="4" idx="2"/>
            <a:endCxn id="6" idx="1"/>
          </p:cNvCxnSpPr>
          <p:nvPr/>
        </p:nvCxnSpPr>
        <p:spPr>
          <a:xfrm rot="16200000" flipH="1">
            <a:off x="516228" y="2394825"/>
            <a:ext cx="2147134" cy="223207"/>
          </a:xfrm>
          <a:prstGeom prst="bentConnector2">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61" name="カギ線コネクタ 60"/>
          <p:cNvCxnSpPr>
            <a:stCxn id="4" idx="2"/>
            <a:endCxn id="37" idx="1"/>
          </p:cNvCxnSpPr>
          <p:nvPr/>
        </p:nvCxnSpPr>
        <p:spPr>
          <a:xfrm rot="16200000" flipH="1">
            <a:off x="-288157" y="3199211"/>
            <a:ext cx="3742826" cy="210128"/>
          </a:xfrm>
          <a:prstGeom prst="bentConnector2">
            <a:avLst/>
          </a:prstGeom>
          <a:ln>
            <a:solidFill>
              <a:srgbClr val="FF66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1669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正方形/長方形 439">
            <a:extLst>
              <a:ext uri="{FF2B5EF4-FFF2-40B4-BE49-F238E27FC236}">
                <a16:creationId xmlns:a16="http://schemas.microsoft.com/office/drawing/2014/main" id="{C6149659-6E5C-5449-AA10-FC71D111FBC7}"/>
              </a:ext>
            </a:extLst>
          </p:cNvPr>
          <p:cNvSpPr/>
          <p:nvPr/>
        </p:nvSpPr>
        <p:spPr>
          <a:xfrm>
            <a:off x="3380770" y="1772816"/>
            <a:ext cx="5434454" cy="466181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9EF8BE4-94A8-B446-92E3-15B6C4C54414}"/>
              </a:ext>
            </a:extLst>
          </p:cNvPr>
          <p:cNvSpPr>
            <a:spLocks noGrp="1"/>
          </p:cNvSpPr>
          <p:nvPr>
            <p:ph type="title"/>
          </p:nvPr>
        </p:nvSpPr>
        <p:spPr/>
        <p:txBody>
          <a:bodyPr/>
          <a:lstStyle/>
          <a:p>
            <a:r>
              <a:rPr kumimoji="1" lang="ja-JP" altLang="en-US" dirty="0"/>
              <a:t>「機械学習」の課題</a:t>
            </a:r>
          </a:p>
        </p:txBody>
      </p:sp>
      <p:sp>
        <p:nvSpPr>
          <p:cNvPr id="3" name="スライド番号プレースホルダー 2">
            <a:extLst>
              <a:ext uri="{FF2B5EF4-FFF2-40B4-BE49-F238E27FC236}">
                <a16:creationId xmlns:a16="http://schemas.microsoft.com/office/drawing/2014/main" id="{13A1547F-C124-9540-AD45-4751B52AAC40}"/>
              </a:ext>
            </a:extLst>
          </p:cNvPr>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sp>
        <p:nvSpPr>
          <p:cNvPr id="111" name="フローチャート: 磁気ディスク 110">
            <a:extLst>
              <a:ext uri="{FF2B5EF4-FFF2-40B4-BE49-F238E27FC236}">
                <a16:creationId xmlns:a16="http://schemas.microsoft.com/office/drawing/2014/main" id="{AED1239C-097D-0D41-9670-18D26D3A87B4}"/>
              </a:ext>
            </a:extLst>
          </p:cNvPr>
          <p:cNvSpPr/>
          <p:nvPr/>
        </p:nvSpPr>
        <p:spPr>
          <a:xfrm>
            <a:off x="323528" y="1984197"/>
            <a:ext cx="2448272" cy="1584176"/>
          </a:xfrm>
          <a:prstGeom prst="flowChartMagneticDisk">
            <a:avLst/>
          </a:prstGeom>
          <a:solidFill>
            <a:schemeClr val="tx2">
              <a:lumMod val="60000"/>
              <a:lumOff val="40000"/>
            </a:schemeClr>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b="1" dirty="0">
                <a:solidFill>
                  <a:srgbClr val="FFFFFF"/>
                </a:solidFill>
                <a:latin typeface="Meiryo" panose="020B0604030504040204" pitchFamily="34" charset="-128"/>
                <a:ea typeface="Meiryo" panose="020B0604030504040204" pitchFamily="34" charset="-128"/>
                <a:cs typeface="ＭＳ Ｐゴシック"/>
              </a:rPr>
              <a:t>大量の学習データ</a:t>
            </a:r>
            <a:endParaRPr lang="en-US" altLang="ja-JP" b="1"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000" b="1"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12" name="グループ化 111">
            <a:extLst>
              <a:ext uri="{FF2B5EF4-FFF2-40B4-BE49-F238E27FC236}">
                <a16:creationId xmlns:a16="http://schemas.microsoft.com/office/drawing/2014/main" id="{EFD81A64-C8C4-1948-BC64-6EBDDB8CE8C7}"/>
              </a:ext>
            </a:extLst>
          </p:cNvPr>
          <p:cNvGrpSpPr/>
          <p:nvPr/>
        </p:nvGrpSpPr>
        <p:grpSpPr>
          <a:xfrm>
            <a:off x="342051" y="5160676"/>
            <a:ext cx="2403876" cy="867672"/>
            <a:chOff x="1545172" y="4287863"/>
            <a:chExt cx="6051164" cy="2237481"/>
          </a:xfrm>
        </p:grpSpPr>
        <p:sp>
          <p:nvSpPr>
            <p:cNvPr id="113" name="正方形/長方形 112">
              <a:extLst>
                <a:ext uri="{FF2B5EF4-FFF2-40B4-BE49-F238E27FC236}">
                  <a16:creationId xmlns:a16="http://schemas.microsoft.com/office/drawing/2014/main" id="{C431F005-60B7-634E-A7B9-526E3968F3E5}"/>
                </a:ext>
              </a:extLst>
            </p:cNvPr>
            <p:cNvSpPr/>
            <p:nvPr/>
          </p:nvSpPr>
          <p:spPr>
            <a:xfrm>
              <a:off x="1545172" y="4293443"/>
              <a:ext cx="691040" cy="223190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正方形/長方形 113">
              <a:extLst>
                <a:ext uri="{FF2B5EF4-FFF2-40B4-BE49-F238E27FC236}">
                  <a16:creationId xmlns:a16="http://schemas.microsoft.com/office/drawing/2014/main" id="{377D7237-F3CA-E24C-AA0C-1B837A352577}"/>
                </a:ext>
              </a:extLst>
            </p:cNvPr>
            <p:cNvSpPr/>
            <p:nvPr/>
          </p:nvSpPr>
          <p:spPr>
            <a:xfrm>
              <a:off x="2433244" y="4287863"/>
              <a:ext cx="4277512" cy="2231901"/>
            </a:xfrm>
            <a:prstGeom prst="rect">
              <a:avLst/>
            </a:prstGeom>
            <a:solidFill>
              <a:srgbClr val="FDEAD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a:extLst>
                <a:ext uri="{FF2B5EF4-FFF2-40B4-BE49-F238E27FC236}">
                  <a16:creationId xmlns:a16="http://schemas.microsoft.com/office/drawing/2014/main" id="{4BB9F6BB-E58E-BD41-8559-2A191BC10359}"/>
                </a:ext>
              </a:extLst>
            </p:cNvPr>
            <p:cNvSpPr/>
            <p:nvPr/>
          </p:nvSpPr>
          <p:spPr>
            <a:xfrm>
              <a:off x="6905296" y="4293443"/>
              <a:ext cx="691040" cy="223190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円/楕円 115">
              <a:extLst>
                <a:ext uri="{FF2B5EF4-FFF2-40B4-BE49-F238E27FC236}">
                  <a16:creationId xmlns:a16="http://schemas.microsoft.com/office/drawing/2014/main" id="{043E7AE3-E96B-A04C-9375-18D73660BAD7}"/>
                </a:ext>
              </a:extLst>
            </p:cNvPr>
            <p:cNvSpPr/>
            <p:nvPr/>
          </p:nvSpPr>
          <p:spPr>
            <a:xfrm>
              <a:off x="1763688" y="450912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円/楕円 116">
              <a:extLst>
                <a:ext uri="{FF2B5EF4-FFF2-40B4-BE49-F238E27FC236}">
                  <a16:creationId xmlns:a16="http://schemas.microsoft.com/office/drawing/2014/main" id="{CB404C6D-2393-434E-8D02-67032E0D4E4D}"/>
                </a:ext>
              </a:extLst>
            </p:cNvPr>
            <p:cNvSpPr/>
            <p:nvPr/>
          </p:nvSpPr>
          <p:spPr>
            <a:xfrm>
              <a:off x="1763688" y="486916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円/楕円 117">
              <a:extLst>
                <a:ext uri="{FF2B5EF4-FFF2-40B4-BE49-F238E27FC236}">
                  <a16:creationId xmlns:a16="http://schemas.microsoft.com/office/drawing/2014/main" id="{1E63335B-BCAA-E94D-9D68-7B6893432DEB}"/>
                </a:ext>
              </a:extLst>
            </p:cNvPr>
            <p:cNvSpPr/>
            <p:nvPr/>
          </p:nvSpPr>
          <p:spPr>
            <a:xfrm>
              <a:off x="1763688" y="522920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円/楕円 118">
              <a:extLst>
                <a:ext uri="{FF2B5EF4-FFF2-40B4-BE49-F238E27FC236}">
                  <a16:creationId xmlns:a16="http://schemas.microsoft.com/office/drawing/2014/main" id="{311AA95C-C0DC-6349-881D-F5B0B341D840}"/>
                </a:ext>
              </a:extLst>
            </p:cNvPr>
            <p:cNvSpPr/>
            <p:nvPr/>
          </p:nvSpPr>
          <p:spPr>
            <a:xfrm>
              <a:off x="1763688" y="558924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a:extLst>
                <a:ext uri="{FF2B5EF4-FFF2-40B4-BE49-F238E27FC236}">
                  <a16:creationId xmlns:a16="http://schemas.microsoft.com/office/drawing/2014/main" id="{C5B01931-CCF1-1549-A33C-90C3B3092EB0}"/>
                </a:ext>
              </a:extLst>
            </p:cNvPr>
            <p:cNvSpPr/>
            <p:nvPr/>
          </p:nvSpPr>
          <p:spPr>
            <a:xfrm>
              <a:off x="1763688" y="594928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円/楕円 120">
              <a:extLst>
                <a:ext uri="{FF2B5EF4-FFF2-40B4-BE49-F238E27FC236}">
                  <a16:creationId xmlns:a16="http://schemas.microsoft.com/office/drawing/2014/main" id="{459E648A-4B67-734E-AC37-D80DF8E4E520}"/>
                </a:ext>
              </a:extLst>
            </p:cNvPr>
            <p:cNvSpPr/>
            <p:nvPr/>
          </p:nvSpPr>
          <p:spPr>
            <a:xfrm>
              <a:off x="2627784" y="468822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円/楕円 121">
              <a:extLst>
                <a:ext uri="{FF2B5EF4-FFF2-40B4-BE49-F238E27FC236}">
                  <a16:creationId xmlns:a16="http://schemas.microsoft.com/office/drawing/2014/main" id="{27AA2754-C4FE-774B-8A8F-48F35802C4D8}"/>
                </a:ext>
              </a:extLst>
            </p:cNvPr>
            <p:cNvSpPr/>
            <p:nvPr/>
          </p:nvSpPr>
          <p:spPr>
            <a:xfrm>
              <a:off x="2627784" y="504826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a:extLst>
                <a:ext uri="{FF2B5EF4-FFF2-40B4-BE49-F238E27FC236}">
                  <a16:creationId xmlns:a16="http://schemas.microsoft.com/office/drawing/2014/main" id="{CD5A044F-C463-0E47-9A94-3460B52B24A9}"/>
                </a:ext>
              </a:extLst>
            </p:cNvPr>
            <p:cNvSpPr/>
            <p:nvPr/>
          </p:nvSpPr>
          <p:spPr>
            <a:xfrm>
              <a:off x="2627784" y="540830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a:extLst>
                <a:ext uri="{FF2B5EF4-FFF2-40B4-BE49-F238E27FC236}">
                  <a16:creationId xmlns:a16="http://schemas.microsoft.com/office/drawing/2014/main" id="{D0981C85-8191-984A-B5ED-106034CA0C25}"/>
                </a:ext>
              </a:extLst>
            </p:cNvPr>
            <p:cNvSpPr/>
            <p:nvPr/>
          </p:nvSpPr>
          <p:spPr>
            <a:xfrm>
              <a:off x="2627784" y="576834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5" name="直線矢印コネクタ 124">
              <a:extLst>
                <a:ext uri="{FF2B5EF4-FFF2-40B4-BE49-F238E27FC236}">
                  <a16:creationId xmlns:a16="http://schemas.microsoft.com/office/drawing/2014/main" id="{61F3ED33-5734-1F4F-9D79-E7A72D725811}"/>
                </a:ext>
              </a:extLst>
            </p:cNvPr>
            <p:cNvCxnSpPr>
              <a:stCxn id="116" idx="6"/>
              <a:endCxn id="121" idx="2"/>
            </p:cNvCxnSpPr>
            <p:nvPr/>
          </p:nvCxnSpPr>
          <p:spPr>
            <a:xfrm>
              <a:off x="2051720" y="465313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6" name="直線矢印コネクタ 125">
              <a:extLst>
                <a:ext uri="{FF2B5EF4-FFF2-40B4-BE49-F238E27FC236}">
                  <a16:creationId xmlns:a16="http://schemas.microsoft.com/office/drawing/2014/main" id="{5BA74F0F-7220-A54D-A80E-335B6F99F74C}"/>
                </a:ext>
              </a:extLst>
            </p:cNvPr>
            <p:cNvCxnSpPr>
              <a:stCxn id="117" idx="6"/>
              <a:endCxn id="121" idx="2"/>
            </p:cNvCxnSpPr>
            <p:nvPr/>
          </p:nvCxnSpPr>
          <p:spPr>
            <a:xfrm flipV="1">
              <a:off x="2051720" y="483223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7" name="直線矢印コネクタ 126">
              <a:extLst>
                <a:ext uri="{FF2B5EF4-FFF2-40B4-BE49-F238E27FC236}">
                  <a16:creationId xmlns:a16="http://schemas.microsoft.com/office/drawing/2014/main" id="{3CB7F1DF-2064-C046-9EEE-7AC338D8BCC6}"/>
                </a:ext>
              </a:extLst>
            </p:cNvPr>
            <p:cNvCxnSpPr>
              <a:stCxn id="118" idx="6"/>
              <a:endCxn id="121" idx="2"/>
            </p:cNvCxnSpPr>
            <p:nvPr/>
          </p:nvCxnSpPr>
          <p:spPr>
            <a:xfrm flipV="1">
              <a:off x="2051720" y="483223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8" name="直線矢印コネクタ 127">
              <a:extLst>
                <a:ext uri="{FF2B5EF4-FFF2-40B4-BE49-F238E27FC236}">
                  <a16:creationId xmlns:a16="http://schemas.microsoft.com/office/drawing/2014/main" id="{625F5ECE-0B7B-2E44-8BD9-974B93A63573}"/>
                </a:ext>
              </a:extLst>
            </p:cNvPr>
            <p:cNvCxnSpPr>
              <a:stCxn id="119" idx="6"/>
              <a:endCxn id="121" idx="2"/>
            </p:cNvCxnSpPr>
            <p:nvPr/>
          </p:nvCxnSpPr>
          <p:spPr>
            <a:xfrm flipV="1">
              <a:off x="2051720" y="483223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29" name="直線矢印コネクタ 128">
              <a:extLst>
                <a:ext uri="{FF2B5EF4-FFF2-40B4-BE49-F238E27FC236}">
                  <a16:creationId xmlns:a16="http://schemas.microsoft.com/office/drawing/2014/main" id="{E99C4D1F-BA29-5D41-84D6-089A9FD9EC8F}"/>
                </a:ext>
              </a:extLst>
            </p:cNvPr>
            <p:cNvCxnSpPr>
              <a:stCxn id="120" idx="6"/>
              <a:endCxn id="121" idx="2"/>
            </p:cNvCxnSpPr>
            <p:nvPr/>
          </p:nvCxnSpPr>
          <p:spPr>
            <a:xfrm flipV="1">
              <a:off x="2051720" y="4832237"/>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0" name="直線矢印コネクタ 129">
              <a:extLst>
                <a:ext uri="{FF2B5EF4-FFF2-40B4-BE49-F238E27FC236}">
                  <a16:creationId xmlns:a16="http://schemas.microsoft.com/office/drawing/2014/main" id="{20DA15C1-FE40-DD48-848C-D3370FE7726E}"/>
                </a:ext>
              </a:extLst>
            </p:cNvPr>
            <p:cNvCxnSpPr>
              <a:stCxn id="116" idx="6"/>
              <a:endCxn id="122" idx="2"/>
            </p:cNvCxnSpPr>
            <p:nvPr/>
          </p:nvCxnSpPr>
          <p:spPr>
            <a:xfrm>
              <a:off x="2051720" y="465313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1" name="直線矢印コネクタ 130">
              <a:extLst>
                <a:ext uri="{FF2B5EF4-FFF2-40B4-BE49-F238E27FC236}">
                  <a16:creationId xmlns:a16="http://schemas.microsoft.com/office/drawing/2014/main" id="{507D0919-6267-DC42-98B2-A3B8D0D253EF}"/>
                </a:ext>
              </a:extLst>
            </p:cNvPr>
            <p:cNvCxnSpPr>
              <a:stCxn id="116" idx="6"/>
              <a:endCxn id="124" idx="2"/>
            </p:cNvCxnSpPr>
            <p:nvPr/>
          </p:nvCxnSpPr>
          <p:spPr>
            <a:xfrm>
              <a:off x="2051720" y="4653136"/>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 name="直線矢印コネクタ 131">
              <a:extLst>
                <a:ext uri="{FF2B5EF4-FFF2-40B4-BE49-F238E27FC236}">
                  <a16:creationId xmlns:a16="http://schemas.microsoft.com/office/drawing/2014/main" id="{59E5E7E2-90DC-B945-B520-537C70AF2BBB}"/>
                </a:ext>
              </a:extLst>
            </p:cNvPr>
            <p:cNvCxnSpPr>
              <a:stCxn id="116" idx="6"/>
              <a:endCxn id="123" idx="2"/>
            </p:cNvCxnSpPr>
            <p:nvPr/>
          </p:nvCxnSpPr>
          <p:spPr>
            <a:xfrm>
              <a:off x="2051720" y="465313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 name="直線矢印コネクタ 132">
              <a:extLst>
                <a:ext uri="{FF2B5EF4-FFF2-40B4-BE49-F238E27FC236}">
                  <a16:creationId xmlns:a16="http://schemas.microsoft.com/office/drawing/2014/main" id="{D2DDAF8C-EEED-3C49-BB72-56EC695C8C58}"/>
                </a:ext>
              </a:extLst>
            </p:cNvPr>
            <p:cNvCxnSpPr>
              <a:stCxn id="117" idx="6"/>
              <a:endCxn id="122" idx="2"/>
            </p:cNvCxnSpPr>
            <p:nvPr/>
          </p:nvCxnSpPr>
          <p:spPr>
            <a:xfrm>
              <a:off x="2051720" y="501317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4" name="直線矢印コネクタ 133">
              <a:extLst>
                <a:ext uri="{FF2B5EF4-FFF2-40B4-BE49-F238E27FC236}">
                  <a16:creationId xmlns:a16="http://schemas.microsoft.com/office/drawing/2014/main" id="{40ACA03A-3D85-4949-9059-3725BB55903B}"/>
                </a:ext>
              </a:extLst>
            </p:cNvPr>
            <p:cNvCxnSpPr>
              <a:stCxn id="117" idx="6"/>
              <a:endCxn id="123" idx="2"/>
            </p:cNvCxnSpPr>
            <p:nvPr/>
          </p:nvCxnSpPr>
          <p:spPr>
            <a:xfrm>
              <a:off x="2051720" y="501317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5" name="直線矢印コネクタ 134">
              <a:extLst>
                <a:ext uri="{FF2B5EF4-FFF2-40B4-BE49-F238E27FC236}">
                  <a16:creationId xmlns:a16="http://schemas.microsoft.com/office/drawing/2014/main" id="{62964F0C-6972-5C40-B9F8-C3533E18B76E}"/>
                </a:ext>
              </a:extLst>
            </p:cNvPr>
            <p:cNvCxnSpPr>
              <a:stCxn id="117" idx="6"/>
              <a:endCxn id="124" idx="2"/>
            </p:cNvCxnSpPr>
            <p:nvPr/>
          </p:nvCxnSpPr>
          <p:spPr>
            <a:xfrm>
              <a:off x="2051720" y="501317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6" name="直線矢印コネクタ 135">
              <a:extLst>
                <a:ext uri="{FF2B5EF4-FFF2-40B4-BE49-F238E27FC236}">
                  <a16:creationId xmlns:a16="http://schemas.microsoft.com/office/drawing/2014/main" id="{712D06C6-5DEF-7E46-85C9-F57D6E5E6F5D}"/>
                </a:ext>
              </a:extLst>
            </p:cNvPr>
            <p:cNvCxnSpPr>
              <a:stCxn id="118" idx="6"/>
              <a:endCxn id="122" idx="2"/>
            </p:cNvCxnSpPr>
            <p:nvPr/>
          </p:nvCxnSpPr>
          <p:spPr>
            <a:xfrm flipV="1">
              <a:off x="2051720" y="519227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7" name="直線矢印コネクタ 136">
              <a:extLst>
                <a:ext uri="{FF2B5EF4-FFF2-40B4-BE49-F238E27FC236}">
                  <a16:creationId xmlns:a16="http://schemas.microsoft.com/office/drawing/2014/main" id="{AD1CC23D-612D-7146-8EA3-6B83505B95AC}"/>
                </a:ext>
              </a:extLst>
            </p:cNvPr>
            <p:cNvCxnSpPr>
              <a:stCxn id="118" idx="6"/>
              <a:endCxn id="124" idx="2"/>
            </p:cNvCxnSpPr>
            <p:nvPr/>
          </p:nvCxnSpPr>
          <p:spPr>
            <a:xfrm>
              <a:off x="2051720" y="537321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8" name="直線矢印コネクタ 137">
              <a:extLst>
                <a:ext uri="{FF2B5EF4-FFF2-40B4-BE49-F238E27FC236}">
                  <a16:creationId xmlns:a16="http://schemas.microsoft.com/office/drawing/2014/main" id="{EA6751F4-DD52-D444-BA7E-69C3D6B8AEF9}"/>
                </a:ext>
              </a:extLst>
            </p:cNvPr>
            <p:cNvCxnSpPr>
              <a:stCxn id="118" idx="6"/>
              <a:endCxn id="123" idx="2"/>
            </p:cNvCxnSpPr>
            <p:nvPr/>
          </p:nvCxnSpPr>
          <p:spPr>
            <a:xfrm>
              <a:off x="2051720" y="537321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9" name="直線矢印コネクタ 138">
              <a:extLst>
                <a:ext uri="{FF2B5EF4-FFF2-40B4-BE49-F238E27FC236}">
                  <a16:creationId xmlns:a16="http://schemas.microsoft.com/office/drawing/2014/main" id="{B0C1A46A-F006-0140-9086-C66D47587E7B}"/>
                </a:ext>
              </a:extLst>
            </p:cNvPr>
            <p:cNvCxnSpPr>
              <a:stCxn id="119" idx="6"/>
              <a:endCxn id="122" idx="2"/>
            </p:cNvCxnSpPr>
            <p:nvPr/>
          </p:nvCxnSpPr>
          <p:spPr>
            <a:xfrm flipV="1">
              <a:off x="2051720" y="519227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0" name="直線矢印コネクタ 139">
              <a:extLst>
                <a:ext uri="{FF2B5EF4-FFF2-40B4-BE49-F238E27FC236}">
                  <a16:creationId xmlns:a16="http://schemas.microsoft.com/office/drawing/2014/main" id="{2EBC822E-1008-3E4F-B777-C55E846151D0}"/>
                </a:ext>
              </a:extLst>
            </p:cNvPr>
            <p:cNvCxnSpPr>
              <a:stCxn id="119" idx="6"/>
              <a:endCxn id="123" idx="2"/>
            </p:cNvCxnSpPr>
            <p:nvPr/>
          </p:nvCxnSpPr>
          <p:spPr>
            <a:xfrm flipV="1">
              <a:off x="2051720" y="555231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1" name="直線矢印コネクタ 140">
              <a:extLst>
                <a:ext uri="{FF2B5EF4-FFF2-40B4-BE49-F238E27FC236}">
                  <a16:creationId xmlns:a16="http://schemas.microsoft.com/office/drawing/2014/main" id="{E30D8827-FB6F-7D41-9107-4F81BC227657}"/>
                </a:ext>
              </a:extLst>
            </p:cNvPr>
            <p:cNvCxnSpPr>
              <a:stCxn id="119" idx="6"/>
              <a:endCxn id="124" idx="2"/>
            </p:cNvCxnSpPr>
            <p:nvPr/>
          </p:nvCxnSpPr>
          <p:spPr>
            <a:xfrm>
              <a:off x="2051720" y="573325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2" name="直線矢印コネクタ 141">
              <a:extLst>
                <a:ext uri="{FF2B5EF4-FFF2-40B4-BE49-F238E27FC236}">
                  <a16:creationId xmlns:a16="http://schemas.microsoft.com/office/drawing/2014/main" id="{3D8528D5-99D1-7A48-9B9E-D35009D48971}"/>
                </a:ext>
              </a:extLst>
            </p:cNvPr>
            <p:cNvCxnSpPr>
              <a:stCxn id="120" idx="6"/>
              <a:endCxn id="122" idx="2"/>
            </p:cNvCxnSpPr>
            <p:nvPr/>
          </p:nvCxnSpPr>
          <p:spPr>
            <a:xfrm flipV="1">
              <a:off x="2051720" y="519227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3" name="直線矢印コネクタ 142">
              <a:extLst>
                <a:ext uri="{FF2B5EF4-FFF2-40B4-BE49-F238E27FC236}">
                  <a16:creationId xmlns:a16="http://schemas.microsoft.com/office/drawing/2014/main" id="{8EA9FC98-0964-2D44-B3A3-0A817BA682F3}"/>
                </a:ext>
              </a:extLst>
            </p:cNvPr>
            <p:cNvCxnSpPr>
              <a:stCxn id="120" idx="6"/>
              <a:endCxn id="123" idx="2"/>
            </p:cNvCxnSpPr>
            <p:nvPr/>
          </p:nvCxnSpPr>
          <p:spPr>
            <a:xfrm flipV="1">
              <a:off x="2051720" y="555231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4" name="直線矢印コネクタ 143">
              <a:extLst>
                <a:ext uri="{FF2B5EF4-FFF2-40B4-BE49-F238E27FC236}">
                  <a16:creationId xmlns:a16="http://schemas.microsoft.com/office/drawing/2014/main" id="{B886A937-0FF4-2846-A181-D37A78F3F135}"/>
                </a:ext>
              </a:extLst>
            </p:cNvPr>
            <p:cNvCxnSpPr>
              <a:stCxn id="120" idx="6"/>
              <a:endCxn id="124" idx="2"/>
            </p:cNvCxnSpPr>
            <p:nvPr/>
          </p:nvCxnSpPr>
          <p:spPr>
            <a:xfrm flipV="1">
              <a:off x="2051720" y="591235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45" name="円/楕円 144">
              <a:extLst>
                <a:ext uri="{FF2B5EF4-FFF2-40B4-BE49-F238E27FC236}">
                  <a16:creationId xmlns:a16="http://schemas.microsoft.com/office/drawing/2014/main" id="{DA2AD55B-2EE6-5840-9801-0DE930D4073C}"/>
                </a:ext>
              </a:extLst>
            </p:cNvPr>
            <p:cNvSpPr/>
            <p:nvPr/>
          </p:nvSpPr>
          <p:spPr>
            <a:xfrm>
              <a:off x="3347864" y="468373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円/楕円 145">
              <a:extLst>
                <a:ext uri="{FF2B5EF4-FFF2-40B4-BE49-F238E27FC236}">
                  <a16:creationId xmlns:a16="http://schemas.microsoft.com/office/drawing/2014/main" id="{7BF0EC23-790B-C249-BF92-C2CB4E4F5B97}"/>
                </a:ext>
              </a:extLst>
            </p:cNvPr>
            <p:cNvSpPr/>
            <p:nvPr/>
          </p:nvSpPr>
          <p:spPr>
            <a:xfrm>
              <a:off x="3347864" y="504377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円/楕円 146">
              <a:extLst>
                <a:ext uri="{FF2B5EF4-FFF2-40B4-BE49-F238E27FC236}">
                  <a16:creationId xmlns:a16="http://schemas.microsoft.com/office/drawing/2014/main" id="{A24BCC87-BFD6-3A4D-98E6-3676E5C18A0A}"/>
                </a:ext>
              </a:extLst>
            </p:cNvPr>
            <p:cNvSpPr/>
            <p:nvPr/>
          </p:nvSpPr>
          <p:spPr>
            <a:xfrm>
              <a:off x="3347864" y="540381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円/楕円 147">
              <a:extLst>
                <a:ext uri="{FF2B5EF4-FFF2-40B4-BE49-F238E27FC236}">
                  <a16:creationId xmlns:a16="http://schemas.microsoft.com/office/drawing/2014/main" id="{0A6D718A-025A-CD4B-AC67-D10AF885D44B}"/>
                </a:ext>
              </a:extLst>
            </p:cNvPr>
            <p:cNvSpPr/>
            <p:nvPr/>
          </p:nvSpPr>
          <p:spPr>
            <a:xfrm>
              <a:off x="3347864" y="576385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9" name="直線矢印コネクタ 148">
              <a:extLst>
                <a:ext uri="{FF2B5EF4-FFF2-40B4-BE49-F238E27FC236}">
                  <a16:creationId xmlns:a16="http://schemas.microsoft.com/office/drawing/2014/main" id="{CBC714D6-90BD-D744-9183-B2404A8E345C}"/>
                </a:ext>
              </a:extLst>
            </p:cNvPr>
            <p:cNvCxnSpPr>
              <a:stCxn id="121" idx="6"/>
              <a:endCxn id="145" idx="2"/>
            </p:cNvCxnSpPr>
            <p:nvPr/>
          </p:nvCxnSpPr>
          <p:spPr>
            <a:xfrm flipV="1">
              <a:off x="2915816" y="4827750"/>
              <a:ext cx="432048" cy="4487"/>
            </a:xfrm>
            <a:prstGeom prst="straightConnector1">
              <a:avLst/>
            </a:prstGeom>
            <a:ln w="1905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0" name="直線矢印コネクタ 149">
              <a:extLst>
                <a:ext uri="{FF2B5EF4-FFF2-40B4-BE49-F238E27FC236}">
                  <a16:creationId xmlns:a16="http://schemas.microsoft.com/office/drawing/2014/main" id="{27B7CA98-8D0D-C640-9F7B-467D281E3AE8}"/>
                </a:ext>
              </a:extLst>
            </p:cNvPr>
            <p:cNvCxnSpPr>
              <a:stCxn id="122" idx="6"/>
              <a:endCxn id="145" idx="2"/>
            </p:cNvCxnSpPr>
            <p:nvPr/>
          </p:nvCxnSpPr>
          <p:spPr>
            <a:xfrm flipV="1">
              <a:off x="2915816" y="4827750"/>
              <a:ext cx="432048" cy="36452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1" name="直線矢印コネクタ 150">
              <a:extLst>
                <a:ext uri="{FF2B5EF4-FFF2-40B4-BE49-F238E27FC236}">
                  <a16:creationId xmlns:a16="http://schemas.microsoft.com/office/drawing/2014/main" id="{6AEC27D6-353E-B14A-83FB-F33C0ACC6E8D}"/>
                </a:ext>
              </a:extLst>
            </p:cNvPr>
            <p:cNvCxnSpPr>
              <a:stCxn id="123" idx="6"/>
              <a:endCxn id="145" idx="2"/>
            </p:cNvCxnSpPr>
            <p:nvPr/>
          </p:nvCxnSpPr>
          <p:spPr>
            <a:xfrm flipV="1">
              <a:off x="2915816" y="4827750"/>
              <a:ext cx="432048" cy="72456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2" name="直線矢印コネクタ 151">
              <a:extLst>
                <a:ext uri="{FF2B5EF4-FFF2-40B4-BE49-F238E27FC236}">
                  <a16:creationId xmlns:a16="http://schemas.microsoft.com/office/drawing/2014/main" id="{C99BCCE5-44C1-2A45-BEFC-95AA5854E45F}"/>
                </a:ext>
              </a:extLst>
            </p:cNvPr>
            <p:cNvCxnSpPr>
              <a:stCxn id="124" idx="6"/>
              <a:endCxn id="145" idx="2"/>
            </p:cNvCxnSpPr>
            <p:nvPr/>
          </p:nvCxnSpPr>
          <p:spPr>
            <a:xfrm flipV="1">
              <a:off x="2915816" y="4827750"/>
              <a:ext cx="432048" cy="1084607"/>
            </a:xfrm>
            <a:prstGeom prst="straightConnector1">
              <a:avLst/>
            </a:prstGeom>
            <a:ln w="1905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3" name="直線矢印コネクタ 152">
              <a:extLst>
                <a:ext uri="{FF2B5EF4-FFF2-40B4-BE49-F238E27FC236}">
                  <a16:creationId xmlns:a16="http://schemas.microsoft.com/office/drawing/2014/main" id="{03CCD3C7-2B50-1B4C-8F77-F54263C6E9F9}"/>
                </a:ext>
              </a:extLst>
            </p:cNvPr>
            <p:cNvCxnSpPr>
              <a:stCxn id="121" idx="6"/>
              <a:endCxn id="146" idx="2"/>
            </p:cNvCxnSpPr>
            <p:nvPr/>
          </p:nvCxnSpPr>
          <p:spPr>
            <a:xfrm>
              <a:off x="2915816" y="4832237"/>
              <a:ext cx="432048" cy="355553"/>
            </a:xfrm>
            <a:prstGeom prst="straightConnector1">
              <a:avLst/>
            </a:prstGeom>
            <a:ln w="28575">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4" name="直線矢印コネクタ 153">
              <a:extLst>
                <a:ext uri="{FF2B5EF4-FFF2-40B4-BE49-F238E27FC236}">
                  <a16:creationId xmlns:a16="http://schemas.microsoft.com/office/drawing/2014/main" id="{4DD8333B-7890-6140-807B-FF3A1358B1FF}"/>
                </a:ext>
              </a:extLst>
            </p:cNvPr>
            <p:cNvCxnSpPr>
              <a:stCxn id="121" idx="6"/>
              <a:endCxn id="147" idx="2"/>
            </p:cNvCxnSpPr>
            <p:nvPr/>
          </p:nvCxnSpPr>
          <p:spPr>
            <a:xfrm>
              <a:off x="2915816" y="4832237"/>
              <a:ext cx="432048" cy="71559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5" name="直線矢印コネクタ 154">
              <a:extLst>
                <a:ext uri="{FF2B5EF4-FFF2-40B4-BE49-F238E27FC236}">
                  <a16:creationId xmlns:a16="http://schemas.microsoft.com/office/drawing/2014/main" id="{2CCCB5A1-9C4D-0349-A31C-A23710B32E66}"/>
                </a:ext>
              </a:extLst>
            </p:cNvPr>
            <p:cNvCxnSpPr>
              <a:stCxn id="121" idx="6"/>
              <a:endCxn id="148" idx="2"/>
            </p:cNvCxnSpPr>
            <p:nvPr/>
          </p:nvCxnSpPr>
          <p:spPr>
            <a:xfrm>
              <a:off x="2915816" y="4832237"/>
              <a:ext cx="432048" cy="1075633"/>
            </a:xfrm>
            <a:prstGeom prst="straightConnector1">
              <a:avLst/>
            </a:prstGeom>
            <a:ln w="1270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6" name="直線矢印コネクタ 155">
              <a:extLst>
                <a:ext uri="{FF2B5EF4-FFF2-40B4-BE49-F238E27FC236}">
                  <a16:creationId xmlns:a16="http://schemas.microsoft.com/office/drawing/2014/main" id="{CB67D570-6379-9642-9096-49C71243C5A0}"/>
                </a:ext>
              </a:extLst>
            </p:cNvPr>
            <p:cNvCxnSpPr>
              <a:stCxn id="122" idx="6"/>
              <a:endCxn id="146" idx="2"/>
            </p:cNvCxnSpPr>
            <p:nvPr/>
          </p:nvCxnSpPr>
          <p:spPr>
            <a:xfrm flipV="1">
              <a:off x="2915816" y="5187790"/>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7" name="直線矢印コネクタ 156">
              <a:extLst>
                <a:ext uri="{FF2B5EF4-FFF2-40B4-BE49-F238E27FC236}">
                  <a16:creationId xmlns:a16="http://schemas.microsoft.com/office/drawing/2014/main" id="{904987BB-E779-924A-B714-E880F1BA1F6A}"/>
                </a:ext>
              </a:extLst>
            </p:cNvPr>
            <p:cNvCxnSpPr>
              <a:stCxn id="122" idx="6"/>
              <a:endCxn id="147" idx="2"/>
            </p:cNvCxnSpPr>
            <p:nvPr/>
          </p:nvCxnSpPr>
          <p:spPr>
            <a:xfrm>
              <a:off x="2915816" y="5192277"/>
              <a:ext cx="432048" cy="35555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8" name="直線矢印コネクタ 157">
              <a:extLst>
                <a:ext uri="{FF2B5EF4-FFF2-40B4-BE49-F238E27FC236}">
                  <a16:creationId xmlns:a16="http://schemas.microsoft.com/office/drawing/2014/main" id="{C48E58E0-12C3-8441-B3B5-3899F5939DE5}"/>
                </a:ext>
              </a:extLst>
            </p:cNvPr>
            <p:cNvCxnSpPr>
              <a:stCxn id="122" idx="6"/>
              <a:endCxn id="148" idx="2"/>
            </p:cNvCxnSpPr>
            <p:nvPr/>
          </p:nvCxnSpPr>
          <p:spPr>
            <a:xfrm>
              <a:off x="2915816" y="5192277"/>
              <a:ext cx="432048" cy="71559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9" name="直線矢印コネクタ 158">
              <a:extLst>
                <a:ext uri="{FF2B5EF4-FFF2-40B4-BE49-F238E27FC236}">
                  <a16:creationId xmlns:a16="http://schemas.microsoft.com/office/drawing/2014/main" id="{4A8A6032-DAC4-4247-A59D-DF5FD3BEC7CE}"/>
                </a:ext>
              </a:extLst>
            </p:cNvPr>
            <p:cNvCxnSpPr>
              <a:stCxn id="123" idx="6"/>
              <a:endCxn id="146" idx="2"/>
            </p:cNvCxnSpPr>
            <p:nvPr/>
          </p:nvCxnSpPr>
          <p:spPr>
            <a:xfrm flipV="1">
              <a:off x="2915816" y="5187790"/>
              <a:ext cx="432048" cy="364527"/>
            </a:xfrm>
            <a:prstGeom prst="straightConnector1">
              <a:avLst/>
            </a:prstGeom>
            <a:ln w="1905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0" name="直線矢印コネクタ 159">
              <a:extLst>
                <a:ext uri="{FF2B5EF4-FFF2-40B4-BE49-F238E27FC236}">
                  <a16:creationId xmlns:a16="http://schemas.microsoft.com/office/drawing/2014/main" id="{507D0BC6-00AE-F243-9FAD-BD42194D7ED6}"/>
                </a:ext>
              </a:extLst>
            </p:cNvPr>
            <p:cNvCxnSpPr>
              <a:stCxn id="123" idx="6"/>
              <a:endCxn id="147" idx="2"/>
            </p:cNvCxnSpPr>
            <p:nvPr/>
          </p:nvCxnSpPr>
          <p:spPr>
            <a:xfrm flipV="1">
              <a:off x="2915816" y="5547830"/>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1" name="直線矢印コネクタ 160">
              <a:extLst>
                <a:ext uri="{FF2B5EF4-FFF2-40B4-BE49-F238E27FC236}">
                  <a16:creationId xmlns:a16="http://schemas.microsoft.com/office/drawing/2014/main" id="{DA714399-600A-154B-8CD2-86B7118AE720}"/>
                </a:ext>
              </a:extLst>
            </p:cNvPr>
            <p:cNvCxnSpPr>
              <a:stCxn id="123" idx="6"/>
              <a:endCxn id="148" idx="2"/>
            </p:cNvCxnSpPr>
            <p:nvPr/>
          </p:nvCxnSpPr>
          <p:spPr>
            <a:xfrm>
              <a:off x="2915816" y="5552317"/>
              <a:ext cx="432048" cy="35555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2" name="直線矢印コネクタ 161">
              <a:extLst>
                <a:ext uri="{FF2B5EF4-FFF2-40B4-BE49-F238E27FC236}">
                  <a16:creationId xmlns:a16="http://schemas.microsoft.com/office/drawing/2014/main" id="{F37C2202-0334-F24C-AF63-CF734E83EC4F}"/>
                </a:ext>
              </a:extLst>
            </p:cNvPr>
            <p:cNvCxnSpPr>
              <a:stCxn id="124" idx="6"/>
              <a:endCxn id="146" idx="2"/>
            </p:cNvCxnSpPr>
            <p:nvPr/>
          </p:nvCxnSpPr>
          <p:spPr>
            <a:xfrm flipV="1">
              <a:off x="2915816" y="5187790"/>
              <a:ext cx="432048" cy="724567"/>
            </a:xfrm>
            <a:prstGeom prst="straightConnector1">
              <a:avLst/>
            </a:prstGeom>
            <a:ln w="285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3" name="直線矢印コネクタ 162">
              <a:extLst>
                <a:ext uri="{FF2B5EF4-FFF2-40B4-BE49-F238E27FC236}">
                  <a16:creationId xmlns:a16="http://schemas.microsoft.com/office/drawing/2014/main" id="{2989F4F2-3CCA-464E-A6C1-B0C96DAD672B}"/>
                </a:ext>
              </a:extLst>
            </p:cNvPr>
            <p:cNvCxnSpPr>
              <a:stCxn id="124" idx="6"/>
              <a:endCxn id="147" idx="2"/>
            </p:cNvCxnSpPr>
            <p:nvPr/>
          </p:nvCxnSpPr>
          <p:spPr>
            <a:xfrm flipV="1">
              <a:off x="2915816" y="5547830"/>
              <a:ext cx="432048" cy="36452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4" name="直線矢印コネクタ 163">
              <a:extLst>
                <a:ext uri="{FF2B5EF4-FFF2-40B4-BE49-F238E27FC236}">
                  <a16:creationId xmlns:a16="http://schemas.microsoft.com/office/drawing/2014/main" id="{7ED57607-002F-5641-9897-C48B959DAD4F}"/>
                </a:ext>
              </a:extLst>
            </p:cNvPr>
            <p:cNvCxnSpPr>
              <a:stCxn id="124" idx="6"/>
              <a:endCxn id="148" idx="2"/>
            </p:cNvCxnSpPr>
            <p:nvPr/>
          </p:nvCxnSpPr>
          <p:spPr>
            <a:xfrm flipV="1">
              <a:off x="2915816" y="5907870"/>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65" name="円/楕円 164">
              <a:extLst>
                <a:ext uri="{FF2B5EF4-FFF2-40B4-BE49-F238E27FC236}">
                  <a16:creationId xmlns:a16="http://schemas.microsoft.com/office/drawing/2014/main" id="{B6B5906F-94BF-204D-9B30-3AC56C964480}"/>
                </a:ext>
              </a:extLst>
            </p:cNvPr>
            <p:cNvSpPr/>
            <p:nvPr/>
          </p:nvSpPr>
          <p:spPr>
            <a:xfrm flipH="1">
              <a:off x="7092280" y="450912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FDC3742B-B930-904B-8B63-DC222B6E37FF}"/>
                </a:ext>
              </a:extLst>
            </p:cNvPr>
            <p:cNvSpPr/>
            <p:nvPr/>
          </p:nvSpPr>
          <p:spPr>
            <a:xfrm flipH="1">
              <a:off x="7092280" y="486916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円/楕円 166">
              <a:extLst>
                <a:ext uri="{FF2B5EF4-FFF2-40B4-BE49-F238E27FC236}">
                  <a16:creationId xmlns:a16="http://schemas.microsoft.com/office/drawing/2014/main" id="{83D20C1B-8E01-D241-9108-B0F1AC2A8DBD}"/>
                </a:ext>
              </a:extLst>
            </p:cNvPr>
            <p:cNvSpPr/>
            <p:nvPr/>
          </p:nvSpPr>
          <p:spPr>
            <a:xfrm flipH="1">
              <a:off x="7092280" y="522920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円/楕円 167">
              <a:extLst>
                <a:ext uri="{FF2B5EF4-FFF2-40B4-BE49-F238E27FC236}">
                  <a16:creationId xmlns:a16="http://schemas.microsoft.com/office/drawing/2014/main" id="{B12B1DAE-7334-3A47-9447-262007E3F7DE}"/>
                </a:ext>
              </a:extLst>
            </p:cNvPr>
            <p:cNvSpPr/>
            <p:nvPr/>
          </p:nvSpPr>
          <p:spPr>
            <a:xfrm flipH="1">
              <a:off x="7092280" y="558924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円/楕円 168">
              <a:extLst>
                <a:ext uri="{FF2B5EF4-FFF2-40B4-BE49-F238E27FC236}">
                  <a16:creationId xmlns:a16="http://schemas.microsoft.com/office/drawing/2014/main" id="{2F0A7491-434E-1F41-A462-CC13A27AA29A}"/>
                </a:ext>
              </a:extLst>
            </p:cNvPr>
            <p:cNvSpPr/>
            <p:nvPr/>
          </p:nvSpPr>
          <p:spPr>
            <a:xfrm flipH="1">
              <a:off x="7092280" y="594928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円/楕円 169">
              <a:extLst>
                <a:ext uri="{FF2B5EF4-FFF2-40B4-BE49-F238E27FC236}">
                  <a16:creationId xmlns:a16="http://schemas.microsoft.com/office/drawing/2014/main" id="{B9FF1341-32AD-F041-9026-CCAE394D9884}"/>
                </a:ext>
              </a:extLst>
            </p:cNvPr>
            <p:cNvSpPr/>
            <p:nvPr/>
          </p:nvSpPr>
          <p:spPr>
            <a:xfrm flipH="1">
              <a:off x="6228184" y="468822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円/楕円 170">
              <a:extLst>
                <a:ext uri="{FF2B5EF4-FFF2-40B4-BE49-F238E27FC236}">
                  <a16:creationId xmlns:a16="http://schemas.microsoft.com/office/drawing/2014/main" id="{AFEBDF34-E4B6-EE4E-B831-9352E3DF35C6}"/>
                </a:ext>
              </a:extLst>
            </p:cNvPr>
            <p:cNvSpPr/>
            <p:nvPr/>
          </p:nvSpPr>
          <p:spPr>
            <a:xfrm flipH="1">
              <a:off x="6228184" y="504826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円/楕円 171">
              <a:extLst>
                <a:ext uri="{FF2B5EF4-FFF2-40B4-BE49-F238E27FC236}">
                  <a16:creationId xmlns:a16="http://schemas.microsoft.com/office/drawing/2014/main" id="{680CAA2C-B38B-8748-9ADB-FE2C1EC6780F}"/>
                </a:ext>
              </a:extLst>
            </p:cNvPr>
            <p:cNvSpPr/>
            <p:nvPr/>
          </p:nvSpPr>
          <p:spPr>
            <a:xfrm flipH="1">
              <a:off x="6228184" y="540830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円/楕円 172">
              <a:extLst>
                <a:ext uri="{FF2B5EF4-FFF2-40B4-BE49-F238E27FC236}">
                  <a16:creationId xmlns:a16="http://schemas.microsoft.com/office/drawing/2014/main" id="{CBB4D316-9335-5D4F-AEC0-A4CEE100BFD0}"/>
                </a:ext>
              </a:extLst>
            </p:cNvPr>
            <p:cNvSpPr/>
            <p:nvPr/>
          </p:nvSpPr>
          <p:spPr>
            <a:xfrm flipH="1">
              <a:off x="6228184" y="576834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4" name="直線矢印コネクタ 173">
              <a:extLst>
                <a:ext uri="{FF2B5EF4-FFF2-40B4-BE49-F238E27FC236}">
                  <a16:creationId xmlns:a16="http://schemas.microsoft.com/office/drawing/2014/main" id="{576DF4B0-D78D-104C-A557-533F260FB398}"/>
                </a:ext>
              </a:extLst>
            </p:cNvPr>
            <p:cNvCxnSpPr>
              <a:stCxn id="167" idx="6"/>
              <a:endCxn id="173" idx="2"/>
            </p:cNvCxnSpPr>
            <p:nvPr/>
          </p:nvCxnSpPr>
          <p:spPr>
            <a:xfrm flipH="1">
              <a:off x="6516216" y="465313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5" name="直線矢印コネクタ 174">
              <a:extLst>
                <a:ext uri="{FF2B5EF4-FFF2-40B4-BE49-F238E27FC236}">
                  <a16:creationId xmlns:a16="http://schemas.microsoft.com/office/drawing/2014/main" id="{C8606BE4-F654-D74B-9B13-28703E3E29EE}"/>
                </a:ext>
              </a:extLst>
            </p:cNvPr>
            <p:cNvCxnSpPr>
              <a:stCxn id="168" idx="6"/>
              <a:endCxn id="173" idx="2"/>
            </p:cNvCxnSpPr>
            <p:nvPr/>
          </p:nvCxnSpPr>
          <p:spPr>
            <a:xfrm flipH="1" flipV="1">
              <a:off x="6516216" y="483223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6" name="直線矢印コネクタ 175">
              <a:extLst>
                <a:ext uri="{FF2B5EF4-FFF2-40B4-BE49-F238E27FC236}">
                  <a16:creationId xmlns:a16="http://schemas.microsoft.com/office/drawing/2014/main" id="{5F3E1B70-A070-BC46-B91C-D1E06B4549EE}"/>
                </a:ext>
              </a:extLst>
            </p:cNvPr>
            <p:cNvCxnSpPr>
              <a:stCxn id="169" idx="6"/>
              <a:endCxn id="173" idx="2"/>
            </p:cNvCxnSpPr>
            <p:nvPr/>
          </p:nvCxnSpPr>
          <p:spPr>
            <a:xfrm flipH="1" flipV="1">
              <a:off x="6516216" y="483223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7" name="直線矢印コネクタ 176">
              <a:extLst>
                <a:ext uri="{FF2B5EF4-FFF2-40B4-BE49-F238E27FC236}">
                  <a16:creationId xmlns:a16="http://schemas.microsoft.com/office/drawing/2014/main" id="{F05517A2-4955-8747-88AF-39E0A706D967}"/>
                </a:ext>
              </a:extLst>
            </p:cNvPr>
            <p:cNvCxnSpPr>
              <a:stCxn id="170" idx="6"/>
              <a:endCxn id="173" idx="2"/>
            </p:cNvCxnSpPr>
            <p:nvPr/>
          </p:nvCxnSpPr>
          <p:spPr>
            <a:xfrm flipH="1" flipV="1">
              <a:off x="6516216" y="483223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8" name="直線矢印コネクタ 177">
              <a:extLst>
                <a:ext uri="{FF2B5EF4-FFF2-40B4-BE49-F238E27FC236}">
                  <a16:creationId xmlns:a16="http://schemas.microsoft.com/office/drawing/2014/main" id="{0259F98F-DF9E-394F-A2F9-58A6523B1F9F}"/>
                </a:ext>
              </a:extLst>
            </p:cNvPr>
            <p:cNvCxnSpPr>
              <a:stCxn id="171" idx="6"/>
              <a:endCxn id="173" idx="2"/>
            </p:cNvCxnSpPr>
            <p:nvPr/>
          </p:nvCxnSpPr>
          <p:spPr>
            <a:xfrm flipH="1" flipV="1">
              <a:off x="6516216" y="4832237"/>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79" name="直線矢印コネクタ 178">
              <a:extLst>
                <a:ext uri="{FF2B5EF4-FFF2-40B4-BE49-F238E27FC236}">
                  <a16:creationId xmlns:a16="http://schemas.microsoft.com/office/drawing/2014/main" id="{5C3E0F16-DD74-A743-AFA6-038DF113D050}"/>
                </a:ext>
              </a:extLst>
            </p:cNvPr>
            <p:cNvCxnSpPr>
              <a:stCxn id="167" idx="6"/>
              <a:endCxn id="174" idx="2"/>
            </p:cNvCxnSpPr>
            <p:nvPr/>
          </p:nvCxnSpPr>
          <p:spPr>
            <a:xfrm flipH="1">
              <a:off x="6516216" y="465313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0" name="直線矢印コネクタ 179">
              <a:extLst>
                <a:ext uri="{FF2B5EF4-FFF2-40B4-BE49-F238E27FC236}">
                  <a16:creationId xmlns:a16="http://schemas.microsoft.com/office/drawing/2014/main" id="{B3B2F874-7498-CB45-B5BA-6522E118FA4A}"/>
                </a:ext>
              </a:extLst>
            </p:cNvPr>
            <p:cNvCxnSpPr>
              <a:stCxn id="167" idx="6"/>
              <a:endCxn id="176" idx="2"/>
            </p:cNvCxnSpPr>
            <p:nvPr/>
          </p:nvCxnSpPr>
          <p:spPr>
            <a:xfrm flipH="1">
              <a:off x="6516216" y="4653136"/>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1" name="直線矢印コネクタ 180">
              <a:extLst>
                <a:ext uri="{FF2B5EF4-FFF2-40B4-BE49-F238E27FC236}">
                  <a16:creationId xmlns:a16="http://schemas.microsoft.com/office/drawing/2014/main" id="{D34979FE-77F6-A04D-A18B-E395DC968305}"/>
                </a:ext>
              </a:extLst>
            </p:cNvPr>
            <p:cNvCxnSpPr>
              <a:stCxn id="167" idx="6"/>
              <a:endCxn id="175" idx="2"/>
            </p:cNvCxnSpPr>
            <p:nvPr/>
          </p:nvCxnSpPr>
          <p:spPr>
            <a:xfrm flipH="1">
              <a:off x="6516216" y="465313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2" name="直線矢印コネクタ 181">
              <a:extLst>
                <a:ext uri="{FF2B5EF4-FFF2-40B4-BE49-F238E27FC236}">
                  <a16:creationId xmlns:a16="http://schemas.microsoft.com/office/drawing/2014/main" id="{5FDB1972-FF3B-F247-9118-1A63C77F5A5D}"/>
                </a:ext>
              </a:extLst>
            </p:cNvPr>
            <p:cNvCxnSpPr>
              <a:stCxn id="168" idx="6"/>
              <a:endCxn id="174" idx="2"/>
            </p:cNvCxnSpPr>
            <p:nvPr/>
          </p:nvCxnSpPr>
          <p:spPr>
            <a:xfrm flipH="1">
              <a:off x="6516216" y="501317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3" name="直線矢印コネクタ 182">
              <a:extLst>
                <a:ext uri="{FF2B5EF4-FFF2-40B4-BE49-F238E27FC236}">
                  <a16:creationId xmlns:a16="http://schemas.microsoft.com/office/drawing/2014/main" id="{DCF1E11F-0657-1642-AE6E-86A698062DD5}"/>
                </a:ext>
              </a:extLst>
            </p:cNvPr>
            <p:cNvCxnSpPr>
              <a:stCxn id="168" idx="6"/>
              <a:endCxn id="175" idx="2"/>
            </p:cNvCxnSpPr>
            <p:nvPr/>
          </p:nvCxnSpPr>
          <p:spPr>
            <a:xfrm flipH="1">
              <a:off x="6516216" y="501317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4" name="直線矢印コネクタ 183">
              <a:extLst>
                <a:ext uri="{FF2B5EF4-FFF2-40B4-BE49-F238E27FC236}">
                  <a16:creationId xmlns:a16="http://schemas.microsoft.com/office/drawing/2014/main" id="{899653EA-EDD1-A048-B30E-CC897B58093B}"/>
                </a:ext>
              </a:extLst>
            </p:cNvPr>
            <p:cNvCxnSpPr>
              <a:stCxn id="168" idx="6"/>
              <a:endCxn id="176" idx="2"/>
            </p:cNvCxnSpPr>
            <p:nvPr/>
          </p:nvCxnSpPr>
          <p:spPr>
            <a:xfrm flipH="1">
              <a:off x="6516216" y="501317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5" name="直線矢印コネクタ 184">
              <a:extLst>
                <a:ext uri="{FF2B5EF4-FFF2-40B4-BE49-F238E27FC236}">
                  <a16:creationId xmlns:a16="http://schemas.microsoft.com/office/drawing/2014/main" id="{684DB3AF-A13C-5A44-8BD3-F214D64F298B}"/>
                </a:ext>
              </a:extLst>
            </p:cNvPr>
            <p:cNvCxnSpPr>
              <a:stCxn id="169" idx="6"/>
              <a:endCxn id="174" idx="2"/>
            </p:cNvCxnSpPr>
            <p:nvPr/>
          </p:nvCxnSpPr>
          <p:spPr>
            <a:xfrm flipH="1" flipV="1">
              <a:off x="6516216" y="519227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6" name="直線矢印コネクタ 185">
              <a:extLst>
                <a:ext uri="{FF2B5EF4-FFF2-40B4-BE49-F238E27FC236}">
                  <a16:creationId xmlns:a16="http://schemas.microsoft.com/office/drawing/2014/main" id="{310CBB29-BD9D-E245-8FE3-8DB8AD652E96}"/>
                </a:ext>
              </a:extLst>
            </p:cNvPr>
            <p:cNvCxnSpPr>
              <a:stCxn id="169" idx="6"/>
              <a:endCxn id="176" idx="2"/>
            </p:cNvCxnSpPr>
            <p:nvPr/>
          </p:nvCxnSpPr>
          <p:spPr>
            <a:xfrm flipH="1">
              <a:off x="6516216" y="537321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7" name="直線矢印コネクタ 186">
              <a:extLst>
                <a:ext uri="{FF2B5EF4-FFF2-40B4-BE49-F238E27FC236}">
                  <a16:creationId xmlns:a16="http://schemas.microsoft.com/office/drawing/2014/main" id="{2A85F671-4283-1E46-94A1-86F666E3EAF3}"/>
                </a:ext>
              </a:extLst>
            </p:cNvPr>
            <p:cNvCxnSpPr>
              <a:stCxn id="169" idx="6"/>
              <a:endCxn id="175" idx="2"/>
            </p:cNvCxnSpPr>
            <p:nvPr/>
          </p:nvCxnSpPr>
          <p:spPr>
            <a:xfrm flipH="1">
              <a:off x="6516216" y="537321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8" name="直線矢印コネクタ 187">
              <a:extLst>
                <a:ext uri="{FF2B5EF4-FFF2-40B4-BE49-F238E27FC236}">
                  <a16:creationId xmlns:a16="http://schemas.microsoft.com/office/drawing/2014/main" id="{B7D8200A-9E38-C340-B689-74735A8D8122}"/>
                </a:ext>
              </a:extLst>
            </p:cNvPr>
            <p:cNvCxnSpPr>
              <a:stCxn id="170" idx="6"/>
              <a:endCxn id="174" idx="2"/>
            </p:cNvCxnSpPr>
            <p:nvPr/>
          </p:nvCxnSpPr>
          <p:spPr>
            <a:xfrm flipH="1" flipV="1">
              <a:off x="6516216" y="519227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9" name="直線矢印コネクタ 188">
              <a:extLst>
                <a:ext uri="{FF2B5EF4-FFF2-40B4-BE49-F238E27FC236}">
                  <a16:creationId xmlns:a16="http://schemas.microsoft.com/office/drawing/2014/main" id="{8904A6C7-B440-5E41-8706-F8D7FA095AF4}"/>
                </a:ext>
              </a:extLst>
            </p:cNvPr>
            <p:cNvCxnSpPr>
              <a:stCxn id="170" idx="6"/>
              <a:endCxn id="175" idx="2"/>
            </p:cNvCxnSpPr>
            <p:nvPr/>
          </p:nvCxnSpPr>
          <p:spPr>
            <a:xfrm flipH="1" flipV="1">
              <a:off x="6516216" y="555231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0" name="直線矢印コネクタ 189">
              <a:extLst>
                <a:ext uri="{FF2B5EF4-FFF2-40B4-BE49-F238E27FC236}">
                  <a16:creationId xmlns:a16="http://schemas.microsoft.com/office/drawing/2014/main" id="{9D6F4A6A-F7EC-8346-9A2E-2EFDB10E0509}"/>
                </a:ext>
              </a:extLst>
            </p:cNvPr>
            <p:cNvCxnSpPr>
              <a:stCxn id="170" idx="6"/>
              <a:endCxn id="176" idx="2"/>
            </p:cNvCxnSpPr>
            <p:nvPr/>
          </p:nvCxnSpPr>
          <p:spPr>
            <a:xfrm flipH="1">
              <a:off x="6516216" y="573325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1" name="直線矢印コネクタ 190">
              <a:extLst>
                <a:ext uri="{FF2B5EF4-FFF2-40B4-BE49-F238E27FC236}">
                  <a16:creationId xmlns:a16="http://schemas.microsoft.com/office/drawing/2014/main" id="{15611015-D9D8-EC4F-B915-DF76960413A4}"/>
                </a:ext>
              </a:extLst>
            </p:cNvPr>
            <p:cNvCxnSpPr>
              <a:stCxn id="171" idx="6"/>
              <a:endCxn id="174" idx="2"/>
            </p:cNvCxnSpPr>
            <p:nvPr/>
          </p:nvCxnSpPr>
          <p:spPr>
            <a:xfrm flipH="1" flipV="1">
              <a:off x="6516216" y="519227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2" name="直線矢印コネクタ 191">
              <a:extLst>
                <a:ext uri="{FF2B5EF4-FFF2-40B4-BE49-F238E27FC236}">
                  <a16:creationId xmlns:a16="http://schemas.microsoft.com/office/drawing/2014/main" id="{DC4171C8-D65E-E443-8A50-A2B3144ACFE1}"/>
                </a:ext>
              </a:extLst>
            </p:cNvPr>
            <p:cNvCxnSpPr>
              <a:stCxn id="171" idx="6"/>
              <a:endCxn id="175" idx="2"/>
            </p:cNvCxnSpPr>
            <p:nvPr/>
          </p:nvCxnSpPr>
          <p:spPr>
            <a:xfrm flipH="1" flipV="1">
              <a:off x="6516216" y="555231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3" name="直線矢印コネクタ 192">
              <a:extLst>
                <a:ext uri="{FF2B5EF4-FFF2-40B4-BE49-F238E27FC236}">
                  <a16:creationId xmlns:a16="http://schemas.microsoft.com/office/drawing/2014/main" id="{45A99115-3BBF-D743-9C25-06E14612E8F5}"/>
                </a:ext>
              </a:extLst>
            </p:cNvPr>
            <p:cNvCxnSpPr>
              <a:stCxn id="171" idx="6"/>
              <a:endCxn id="176" idx="2"/>
            </p:cNvCxnSpPr>
            <p:nvPr/>
          </p:nvCxnSpPr>
          <p:spPr>
            <a:xfrm flipH="1" flipV="1">
              <a:off x="6516216" y="591235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94" name="円/楕円 193">
              <a:extLst>
                <a:ext uri="{FF2B5EF4-FFF2-40B4-BE49-F238E27FC236}">
                  <a16:creationId xmlns:a16="http://schemas.microsoft.com/office/drawing/2014/main" id="{6AD3A83D-5460-934C-8A5E-413293713CBF}"/>
                </a:ext>
              </a:extLst>
            </p:cNvPr>
            <p:cNvSpPr/>
            <p:nvPr/>
          </p:nvSpPr>
          <p:spPr>
            <a:xfrm flipH="1">
              <a:off x="5508104" y="468373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5" name="円/楕円 194">
              <a:extLst>
                <a:ext uri="{FF2B5EF4-FFF2-40B4-BE49-F238E27FC236}">
                  <a16:creationId xmlns:a16="http://schemas.microsoft.com/office/drawing/2014/main" id="{05EE3215-7B3D-AE46-BF34-9C1157B37266}"/>
                </a:ext>
              </a:extLst>
            </p:cNvPr>
            <p:cNvSpPr/>
            <p:nvPr/>
          </p:nvSpPr>
          <p:spPr>
            <a:xfrm flipH="1">
              <a:off x="5508104" y="504377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a:extLst>
                <a:ext uri="{FF2B5EF4-FFF2-40B4-BE49-F238E27FC236}">
                  <a16:creationId xmlns:a16="http://schemas.microsoft.com/office/drawing/2014/main" id="{BE934877-E2EB-4F42-99F0-C401AA3B1E83}"/>
                </a:ext>
              </a:extLst>
            </p:cNvPr>
            <p:cNvSpPr/>
            <p:nvPr/>
          </p:nvSpPr>
          <p:spPr>
            <a:xfrm flipH="1">
              <a:off x="5508104" y="540381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円/楕円 196">
              <a:extLst>
                <a:ext uri="{FF2B5EF4-FFF2-40B4-BE49-F238E27FC236}">
                  <a16:creationId xmlns:a16="http://schemas.microsoft.com/office/drawing/2014/main" id="{07216C77-CDB3-2F45-884F-DE9AF77379DF}"/>
                </a:ext>
              </a:extLst>
            </p:cNvPr>
            <p:cNvSpPr/>
            <p:nvPr/>
          </p:nvSpPr>
          <p:spPr>
            <a:xfrm flipH="1">
              <a:off x="5508104" y="576385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8" name="直線矢印コネクタ 197">
              <a:extLst>
                <a:ext uri="{FF2B5EF4-FFF2-40B4-BE49-F238E27FC236}">
                  <a16:creationId xmlns:a16="http://schemas.microsoft.com/office/drawing/2014/main" id="{A697E92F-A536-E349-89E1-D9B1467F09C0}"/>
                </a:ext>
              </a:extLst>
            </p:cNvPr>
            <p:cNvCxnSpPr>
              <a:stCxn id="173" idx="6"/>
            </p:cNvCxnSpPr>
            <p:nvPr/>
          </p:nvCxnSpPr>
          <p:spPr>
            <a:xfrm flipH="1" flipV="1">
              <a:off x="5796136" y="4827750"/>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9" name="直線矢印コネクタ 198">
              <a:extLst>
                <a:ext uri="{FF2B5EF4-FFF2-40B4-BE49-F238E27FC236}">
                  <a16:creationId xmlns:a16="http://schemas.microsoft.com/office/drawing/2014/main" id="{B6A53866-1F96-2647-8E58-48EE6F6E4D1A}"/>
                </a:ext>
              </a:extLst>
            </p:cNvPr>
            <p:cNvCxnSpPr>
              <a:stCxn id="174" idx="6"/>
            </p:cNvCxnSpPr>
            <p:nvPr/>
          </p:nvCxnSpPr>
          <p:spPr>
            <a:xfrm flipH="1" flipV="1">
              <a:off x="5796136" y="4827750"/>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0" name="直線矢印コネクタ 199">
              <a:extLst>
                <a:ext uri="{FF2B5EF4-FFF2-40B4-BE49-F238E27FC236}">
                  <a16:creationId xmlns:a16="http://schemas.microsoft.com/office/drawing/2014/main" id="{0E3201CA-91CD-8A4A-A169-55733EBA40DD}"/>
                </a:ext>
              </a:extLst>
            </p:cNvPr>
            <p:cNvCxnSpPr>
              <a:stCxn id="175" idx="6"/>
            </p:cNvCxnSpPr>
            <p:nvPr/>
          </p:nvCxnSpPr>
          <p:spPr>
            <a:xfrm flipH="1" flipV="1">
              <a:off x="5796136" y="4827750"/>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1" name="直線矢印コネクタ 200">
              <a:extLst>
                <a:ext uri="{FF2B5EF4-FFF2-40B4-BE49-F238E27FC236}">
                  <a16:creationId xmlns:a16="http://schemas.microsoft.com/office/drawing/2014/main" id="{BB939172-3621-4042-BF6B-266DE45362A1}"/>
                </a:ext>
              </a:extLst>
            </p:cNvPr>
            <p:cNvCxnSpPr>
              <a:stCxn id="176" idx="6"/>
            </p:cNvCxnSpPr>
            <p:nvPr/>
          </p:nvCxnSpPr>
          <p:spPr>
            <a:xfrm flipH="1" flipV="1">
              <a:off x="5796136" y="4827750"/>
              <a:ext cx="432048" cy="108460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2" name="直線矢印コネクタ 201">
              <a:extLst>
                <a:ext uri="{FF2B5EF4-FFF2-40B4-BE49-F238E27FC236}">
                  <a16:creationId xmlns:a16="http://schemas.microsoft.com/office/drawing/2014/main" id="{D58EDDF5-5ACC-F04A-BD8A-9FDDFFC0AAA9}"/>
                </a:ext>
              </a:extLst>
            </p:cNvPr>
            <p:cNvCxnSpPr>
              <a:stCxn id="173" idx="6"/>
            </p:cNvCxnSpPr>
            <p:nvPr/>
          </p:nvCxnSpPr>
          <p:spPr>
            <a:xfrm flipH="1">
              <a:off x="5796136" y="4832237"/>
              <a:ext cx="432048" cy="355553"/>
            </a:xfrm>
            <a:prstGeom prst="straightConnector1">
              <a:avLst/>
            </a:prstGeom>
            <a:ln w="1270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3" name="直線矢印コネクタ 202">
              <a:extLst>
                <a:ext uri="{FF2B5EF4-FFF2-40B4-BE49-F238E27FC236}">
                  <a16:creationId xmlns:a16="http://schemas.microsoft.com/office/drawing/2014/main" id="{8B5F650C-8D4E-D34C-8560-66B2312D3AD7}"/>
                </a:ext>
              </a:extLst>
            </p:cNvPr>
            <p:cNvCxnSpPr>
              <a:stCxn id="173" idx="6"/>
            </p:cNvCxnSpPr>
            <p:nvPr/>
          </p:nvCxnSpPr>
          <p:spPr>
            <a:xfrm flipH="1">
              <a:off x="5796136" y="4832237"/>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4" name="直線矢印コネクタ 203">
              <a:extLst>
                <a:ext uri="{FF2B5EF4-FFF2-40B4-BE49-F238E27FC236}">
                  <a16:creationId xmlns:a16="http://schemas.microsoft.com/office/drawing/2014/main" id="{449A2D45-5E94-EC4F-97AD-C4BF31A7FF7E}"/>
                </a:ext>
              </a:extLst>
            </p:cNvPr>
            <p:cNvCxnSpPr>
              <a:stCxn id="173" idx="6"/>
            </p:cNvCxnSpPr>
            <p:nvPr/>
          </p:nvCxnSpPr>
          <p:spPr>
            <a:xfrm flipH="1">
              <a:off x="5796136" y="4832237"/>
              <a:ext cx="432048" cy="1075633"/>
            </a:xfrm>
            <a:prstGeom prst="straightConnector1">
              <a:avLst/>
            </a:prstGeom>
            <a:ln w="1270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5" name="直線矢印コネクタ 204">
              <a:extLst>
                <a:ext uri="{FF2B5EF4-FFF2-40B4-BE49-F238E27FC236}">
                  <a16:creationId xmlns:a16="http://schemas.microsoft.com/office/drawing/2014/main" id="{136C06F4-32E9-5C4F-8A46-83165CFF3B88}"/>
                </a:ext>
              </a:extLst>
            </p:cNvPr>
            <p:cNvCxnSpPr>
              <a:stCxn id="174" idx="6"/>
            </p:cNvCxnSpPr>
            <p:nvPr/>
          </p:nvCxnSpPr>
          <p:spPr>
            <a:xfrm flipH="1" flipV="1">
              <a:off x="5796136" y="5187790"/>
              <a:ext cx="432048" cy="4487"/>
            </a:xfrm>
            <a:prstGeom prst="straightConnector1">
              <a:avLst/>
            </a:prstGeom>
            <a:ln w="1905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6" name="直線矢印コネクタ 205">
              <a:extLst>
                <a:ext uri="{FF2B5EF4-FFF2-40B4-BE49-F238E27FC236}">
                  <a16:creationId xmlns:a16="http://schemas.microsoft.com/office/drawing/2014/main" id="{5F6DC5A7-E483-1E40-B736-C4406FE3AEBA}"/>
                </a:ext>
              </a:extLst>
            </p:cNvPr>
            <p:cNvCxnSpPr>
              <a:stCxn id="174" idx="6"/>
            </p:cNvCxnSpPr>
            <p:nvPr/>
          </p:nvCxnSpPr>
          <p:spPr>
            <a:xfrm flipH="1">
              <a:off x="5796136" y="5192277"/>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7" name="直線矢印コネクタ 206">
              <a:extLst>
                <a:ext uri="{FF2B5EF4-FFF2-40B4-BE49-F238E27FC236}">
                  <a16:creationId xmlns:a16="http://schemas.microsoft.com/office/drawing/2014/main" id="{31B6581B-AEFD-E34A-B8C2-C50DF92BD029}"/>
                </a:ext>
              </a:extLst>
            </p:cNvPr>
            <p:cNvCxnSpPr>
              <a:stCxn id="174" idx="6"/>
            </p:cNvCxnSpPr>
            <p:nvPr/>
          </p:nvCxnSpPr>
          <p:spPr>
            <a:xfrm flipH="1">
              <a:off x="5796136" y="5192277"/>
              <a:ext cx="432048" cy="715593"/>
            </a:xfrm>
            <a:prstGeom prst="straightConnector1">
              <a:avLst/>
            </a:prstGeom>
            <a:ln w="1270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8" name="直線矢印コネクタ 207">
              <a:extLst>
                <a:ext uri="{FF2B5EF4-FFF2-40B4-BE49-F238E27FC236}">
                  <a16:creationId xmlns:a16="http://schemas.microsoft.com/office/drawing/2014/main" id="{7E2CCB45-835E-254B-B566-07D46EF3D0C3}"/>
                </a:ext>
              </a:extLst>
            </p:cNvPr>
            <p:cNvCxnSpPr>
              <a:stCxn id="175" idx="6"/>
            </p:cNvCxnSpPr>
            <p:nvPr/>
          </p:nvCxnSpPr>
          <p:spPr>
            <a:xfrm flipH="1" flipV="1">
              <a:off x="5796136" y="5187790"/>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9" name="直線矢印コネクタ 208">
              <a:extLst>
                <a:ext uri="{FF2B5EF4-FFF2-40B4-BE49-F238E27FC236}">
                  <a16:creationId xmlns:a16="http://schemas.microsoft.com/office/drawing/2014/main" id="{77DF18A0-92E8-F94A-84B3-72B2B9D98AC2}"/>
                </a:ext>
              </a:extLst>
            </p:cNvPr>
            <p:cNvCxnSpPr>
              <a:stCxn id="175" idx="6"/>
            </p:cNvCxnSpPr>
            <p:nvPr/>
          </p:nvCxnSpPr>
          <p:spPr>
            <a:xfrm flipH="1" flipV="1">
              <a:off x="5796136" y="5547830"/>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0" name="直線矢印コネクタ 209">
              <a:extLst>
                <a:ext uri="{FF2B5EF4-FFF2-40B4-BE49-F238E27FC236}">
                  <a16:creationId xmlns:a16="http://schemas.microsoft.com/office/drawing/2014/main" id="{1D16BF7E-AF9A-F343-A791-5379E53BB97B}"/>
                </a:ext>
              </a:extLst>
            </p:cNvPr>
            <p:cNvCxnSpPr>
              <a:stCxn id="175" idx="6"/>
            </p:cNvCxnSpPr>
            <p:nvPr/>
          </p:nvCxnSpPr>
          <p:spPr>
            <a:xfrm flipH="1">
              <a:off x="5796136" y="5552317"/>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1" name="直線矢印コネクタ 210">
              <a:extLst>
                <a:ext uri="{FF2B5EF4-FFF2-40B4-BE49-F238E27FC236}">
                  <a16:creationId xmlns:a16="http://schemas.microsoft.com/office/drawing/2014/main" id="{B57DB898-B47E-0C45-BB00-396AE32D04B3}"/>
                </a:ext>
              </a:extLst>
            </p:cNvPr>
            <p:cNvCxnSpPr>
              <a:stCxn id="176" idx="6"/>
            </p:cNvCxnSpPr>
            <p:nvPr/>
          </p:nvCxnSpPr>
          <p:spPr>
            <a:xfrm flipH="1" flipV="1">
              <a:off x="5796136" y="5187790"/>
              <a:ext cx="432048" cy="724567"/>
            </a:xfrm>
            <a:prstGeom prst="straightConnector1">
              <a:avLst/>
            </a:prstGeom>
            <a:ln w="1905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2" name="直線矢印コネクタ 211">
              <a:extLst>
                <a:ext uri="{FF2B5EF4-FFF2-40B4-BE49-F238E27FC236}">
                  <a16:creationId xmlns:a16="http://schemas.microsoft.com/office/drawing/2014/main" id="{F3D778BB-AAB6-0743-B092-61CF70253805}"/>
                </a:ext>
              </a:extLst>
            </p:cNvPr>
            <p:cNvCxnSpPr>
              <a:stCxn id="176" idx="6"/>
            </p:cNvCxnSpPr>
            <p:nvPr/>
          </p:nvCxnSpPr>
          <p:spPr>
            <a:xfrm flipH="1" flipV="1">
              <a:off x="5796136" y="5547830"/>
              <a:ext cx="432048" cy="364527"/>
            </a:xfrm>
            <a:prstGeom prst="straightConnector1">
              <a:avLst/>
            </a:prstGeom>
            <a:ln w="1905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3" name="直線矢印コネクタ 212">
              <a:extLst>
                <a:ext uri="{FF2B5EF4-FFF2-40B4-BE49-F238E27FC236}">
                  <a16:creationId xmlns:a16="http://schemas.microsoft.com/office/drawing/2014/main" id="{E3B8DB22-26E3-EB48-A942-BCB7DF8EA4F2}"/>
                </a:ext>
              </a:extLst>
            </p:cNvPr>
            <p:cNvCxnSpPr>
              <a:stCxn id="176" idx="6"/>
            </p:cNvCxnSpPr>
            <p:nvPr/>
          </p:nvCxnSpPr>
          <p:spPr>
            <a:xfrm flipH="1" flipV="1">
              <a:off x="5796136" y="5907870"/>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14" name="テキスト ボックス 213">
              <a:extLst>
                <a:ext uri="{FF2B5EF4-FFF2-40B4-BE49-F238E27FC236}">
                  <a16:creationId xmlns:a16="http://schemas.microsoft.com/office/drawing/2014/main" id="{9E647751-8F09-AC4A-8BF2-DC46162586AB}"/>
                </a:ext>
              </a:extLst>
            </p:cNvPr>
            <p:cNvSpPr txBox="1"/>
            <p:nvPr/>
          </p:nvSpPr>
          <p:spPr>
            <a:xfrm>
              <a:off x="3754260" y="5090558"/>
              <a:ext cx="1626979" cy="714302"/>
            </a:xfrm>
            <a:prstGeom prst="rect">
              <a:avLst/>
            </a:prstGeom>
            <a:noFill/>
          </p:spPr>
          <p:txBody>
            <a:bodyPr wrap="none" rtlCol="0">
              <a:spAutoFit/>
            </a:bodyPr>
            <a:lstStyle/>
            <a:p>
              <a:pPr algn="ctr"/>
              <a:r>
                <a:rPr kumimoji="1" lang="ja-JP" altLang="en-US" sz="1200" dirty="0">
                  <a:solidFill>
                    <a:schemeClr val="accent2">
                      <a:lumMod val="75000"/>
                    </a:schemeClr>
                  </a:solidFill>
                  <a:latin typeface="Meiryo" charset="-128"/>
                  <a:ea typeface="Meiryo" charset="-128"/>
                  <a:cs typeface="Meiryo" charset="-128"/>
                </a:rPr>
                <a:t>・・・</a:t>
              </a:r>
            </a:p>
          </p:txBody>
        </p:sp>
      </p:grpSp>
      <p:sp>
        <p:nvSpPr>
          <p:cNvPr id="215" name="下矢印 214">
            <a:extLst>
              <a:ext uri="{FF2B5EF4-FFF2-40B4-BE49-F238E27FC236}">
                <a16:creationId xmlns:a16="http://schemas.microsoft.com/office/drawing/2014/main" id="{63773938-08A7-2C44-8F78-FC8E01FE9CCF}"/>
              </a:ext>
            </a:extLst>
          </p:cNvPr>
          <p:cNvSpPr/>
          <p:nvPr/>
        </p:nvSpPr>
        <p:spPr>
          <a:xfrm>
            <a:off x="847989" y="3646669"/>
            <a:ext cx="1396959" cy="1583094"/>
          </a:xfrm>
          <a:prstGeom prst="downArrow">
            <a:avLst>
              <a:gd name="adj1" fmla="val 50000"/>
              <a:gd name="adj2" fmla="val 20247"/>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7" name="図 216" descr="brain-illustration-1940x900_35269.jpg">
            <a:extLst>
              <a:ext uri="{FF2B5EF4-FFF2-40B4-BE49-F238E27FC236}">
                <a16:creationId xmlns:a16="http://schemas.microsoft.com/office/drawing/2014/main" id="{574F795A-FBED-7C46-A564-B499806DCF3D}"/>
              </a:ext>
            </a:extLst>
          </p:cNvPr>
          <p:cNvPicPr>
            <a:picLocks noChangeAspect="1"/>
          </p:cNvPicPr>
          <p:nvPr/>
        </p:nvPicPr>
        <p:blipFill>
          <a:blip r:embed="rId2">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366729" y="3721598"/>
            <a:ext cx="2359480" cy="1177646"/>
          </a:xfrm>
          <a:prstGeom prst="rect">
            <a:avLst/>
          </a:prstGeom>
        </p:spPr>
      </p:pic>
      <p:sp>
        <p:nvSpPr>
          <p:cNvPr id="218" name="テキスト ボックス 217">
            <a:extLst>
              <a:ext uri="{FF2B5EF4-FFF2-40B4-BE49-F238E27FC236}">
                <a16:creationId xmlns:a16="http://schemas.microsoft.com/office/drawing/2014/main" id="{FC2A4122-7DA9-9E42-91D2-1D86EF685901}"/>
              </a:ext>
            </a:extLst>
          </p:cNvPr>
          <p:cNvSpPr txBox="1"/>
          <p:nvPr/>
        </p:nvSpPr>
        <p:spPr>
          <a:xfrm>
            <a:off x="970523" y="4089493"/>
            <a:ext cx="1107996" cy="369332"/>
          </a:xfrm>
          <a:prstGeom prst="rect">
            <a:avLst/>
          </a:prstGeom>
          <a:noFill/>
        </p:spPr>
        <p:txBody>
          <a:bodyPr wrap="none" rtlCol="0">
            <a:spAutoFit/>
          </a:bodyPr>
          <a:lstStyle/>
          <a:p>
            <a:pPr algn="ctr"/>
            <a:r>
              <a:rPr kumimoji="1"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機械学習</a:t>
            </a:r>
            <a:endParaRPr kumimoji="1" lang="ja-JP" altLang="en-US" sz="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19" name="フローチャート: 磁気ディスク 218">
            <a:extLst>
              <a:ext uri="{FF2B5EF4-FFF2-40B4-BE49-F238E27FC236}">
                <a16:creationId xmlns:a16="http://schemas.microsoft.com/office/drawing/2014/main" id="{2C728270-CBB4-4948-8270-16EB593DBB89}"/>
              </a:ext>
            </a:extLst>
          </p:cNvPr>
          <p:cNvSpPr/>
          <p:nvPr/>
        </p:nvSpPr>
        <p:spPr>
          <a:xfrm>
            <a:off x="4324123" y="2349128"/>
            <a:ext cx="1064102" cy="848387"/>
          </a:xfrm>
          <a:prstGeom prst="flowChartMagneticDisk">
            <a:avLst/>
          </a:prstGeom>
          <a:solidFill>
            <a:srgbClr val="0432FF"/>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800" b="1" dirty="0">
                <a:solidFill>
                  <a:srgbClr val="FFFFFF"/>
                </a:solidFill>
                <a:latin typeface="Meiryo" panose="020B0604030504040204" pitchFamily="34" charset="-128"/>
                <a:ea typeface="Meiryo" panose="020B0604030504040204" pitchFamily="34" charset="-128"/>
                <a:cs typeface="ＭＳ Ｐゴシック"/>
              </a:rPr>
              <a:t>少ない学習データ</a:t>
            </a:r>
            <a:endParaRPr kumimoji="1" lang="en-US" altLang="ja-JP" sz="800" b="1"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220" name="グループ化 219">
            <a:extLst>
              <a:ext uri="{FF2B5EF4-FFF2-40B4-BE49-F238E27FC236}">
                <a16:creationId xmlns:a16="http://schemas.microsoft.com/office/drawing/2014/main" id="{03E21145-25F3-8A43-A794-F4C750044097}"/>
              </a:ext>
            </a:extLst>
          </p:cNvPr>
          <p:cNvGrpSpPr/>
          <p:nvPr/>
        </p:nvGrpSpPr>
        <p:grpSpPr>
          <a:xfrm>
            <a:off x="3654236" y="5157713"/>
            <a:ext cx="2403876" cy="867672"/>
            <a:chOff x="1545172" y="4287863"/>
            <a:chExt cx="6051164" cy="2237481"/>
          </a:xfrm>
        </p:grpSpPr>
        <p:sp>
          <p:nvSpPr>
            <p:cNvPr id="221" name="正方形/長方形 220">
              <a:extLst>
                <a:ext uri="{FF2B5EF4-FFF2-40B4-BE49-F238E27FC236}">
                  <a16:creationId xmlns:a16="http://schemas.microsoft.com/office/drawing/2014/main" id="{E576620C-0700-2841-8D57-03C85172D452}"/>
                </a:ext>
              </a:extLst>
            </p:cNvPr>
            <p:cNvSpPr/>
            <p:nvPr/>
          </p:nvSpPr>
          <p:spPr>
            <a:xfrm>
              <a:off x="1545172" y="4293443"/>
              <a:ext cx="691040" cy="223190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正方形/長方形 221">
              <a:extLst>
                <a:ext uri="{FF2B5EF4-FFF2-40B4-BE49-F238E27FC236}">
                  <a16:creationId xmlns:a16="http://schemas.microsoft.com/office/drawing/2014/main" id="{282C7750-1A76-9C46-BEEC-A35F8D7B12FC}"/>
                </a:ext>
              </a:extLst>
            </p:cNvPr>
            <p:cNvSpPr/>
            <p:nvPr/>
          </p:nvSpPr>
          <p:spPr>
            <a:xfrm>
              <a:off x="2433244" y="4287863"/>
              <a:ext cx="4277512" cy="2231901"/>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正方形/長方形 222">
              <a:extLst>
                <a:ext uri="{FF2B5EF4-FFF2-40B4-BE49-F238E27FC236}">
                  <a16:creationId xmlns:a16="http://schemas.microsoft.com/office/drawing/2014/main" id="{D8912FE8-2337-0B4B-88B6-4825CE5F1162}"/>
                </a:ext>
              </a:extLst>
            </p:cNvPr>
            <p:cNvSpPr/>
            <p:nvPr/>
          </p:nvSpPr>
          <p:spPr>
            <a:xfrm>
              <a:off x="6905296" y="4293443"/>
              <a:ext cx="691040" cy="223190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円/楕円 223">
              <a:extLst>
                <a:ext uri="{FF2B5EF4-FFF2-40B4-BE49-F238E27FC236}">
                  <a16:creationId xmlns:a16="http://schemas.microsoft.com/office/drawing/2014/main" id="{6A9F59F7-8362-4F47-BFDA-9EA8C2D13D55}"/>
                </a:ext>
              </a:extLst>
            </p:cNvPr>
            <p:cNvSpPr/>
            <p:nvPr/>
          </p:nvSpPr>
          <p:spPr>
            <a:xfrm>
              <a:off x="1763688" y="450912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円/楕円 224">
              <a:extLst>
                <a:ext uri="{FF2B5EF4-FFF2-40B4-BE49-F238E27FC236}">
                  <a16:creationId xmlns:a16="http://schemas.microsoft.com/office/drawing/2014/main" id="{F01421FE-48E1-8B43-AEC4-676BA2296AC5}"/>
                </a:ext>
              </a:extLst>
            </p:cNvPr>
            <p:cNvSpPr/>
            <p:nvPr/>
          </p:nvSpPr>
          <p:spPr>
            <a:xfrm>
              <a:off x="1763688" y="486916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6" name="円/楕円 225">
              <a:extLst>
                <a:ext uri="{FF2B5EF4-FFF2-40B4-BE49-F238E27FC236}">
                  <a16:creationId xmlns:a16="http://schemas.microsoft.com/office/drawing/2014/main" id="{50A9EF93-2D82-C244-BBC6-763092DC4A35}"/>
                </a:ext>
              </a:extLst>
            </p:cNvPr>
            <p:cNvSpPr/>
            <p:nvPr/>
          </p:nvSpPr>
          <p:spPr>
            <a:xfrm>
              <a:off x="1763688" y="522920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a:extLst>
                <a:ext uri="{FF2B5EF4-FFF2-40B4-BE49-F238E27FC236}">
                  <a16:creationId xmlns:a16="http://schemas.microsoft.com/office/drawing/2014/main" id="{749D25B5-9F23-DE46-94EE-46682E641B0F}"/>
                </a:ext>
              </a:extLst>
            </p:cNvPr>
            <p:cNvSpPr/>
            <p:nvPr/>
          </p:nvSpPr>
          <p:spPr>
            <a:xfrm>
              <a:off x="1763688" y="558924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円/楕円 227">
              <a:extLst>
                <a:ext uri="{FF2B5EF4-FFF2-40B4-BE49-F238E27FC236}">
                  <a16:creationId xmlns:a16="http://schemas.microsoft.com/office/drawing/2014/main" id="{8D353C2D-C891-C04F-A841-59A440999A97}"/>
                </a:ext>
              </a:extLst>
            </p:cNvPr>
            <p:cNvSpPr/>
            <p:nvPr/>
          </p:nvSpPr>
          <p:spPr>
            <a:xfrm>
              <a:off x="1763688" y="594928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9" name="円/楕円 228">
              <a:extLst>
                <a:ext uri="{FF2B5EF4-FFF2-40B4-BE49-F238E27FC236}">
                  <a16:creationId xmlns:a16="http://schemas.microsoft.com/office/drawing/2014/main" id="{21A9C50B-4439-7D41-A974-407130923670}"/>
                </a:ext>
              </a:extLst>
            </p:cNvPr>
            <p:cNvSpPr/>
            <p:nvPr/>
          </p:nvSpPr>
          <p:spPr>
            <a:xfrm>
              <a:off x="2627784" y="468822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0" name="円/楕円 229">
              <a:extLst>
                <a:ext uri="{FF2B5EF4-FFF2-40B4-BE49-F238E27FC236}">
                  <a16:creationId xmlns:a16="http://schemas.microsoft.com/office/drawing/2014/main" id="{354135A5-0963-494C-92A0-5CFD75A47D1A}"/>
                </a:ext>
              </a:extLst>
            </p:cNvPr>
            <p:cNvSpPr/>
            <p:nvPr/>
          </p:nvSpPr>
          <p:spPr>
            <a:xfrm>
              <a:off x="2627784" y="504826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円/楕円 230">
              <a:extLst>
                <a:ext uri="{FF2B5EF4-FFF2-40B4-BE49-F238E27FC236}">
                  <a16:creationId xmlns:a16="http://schemas.microsoft.com/office/drawing/2014/main" id="{0147E258-3080-D64E-9FD4-37D661CD39AA}"/>
                </a:ext>
              </a:extLst>
            </p:cNvPr>
            <p:cNvSpPr/>
            <p:nvPr/>
          </p:nvSpPr>
          <p:spPr>
            <a:xfrm>
              <a:off x="2627784" y="540830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a:extLst>
                <a:ext uri="{FF2B5EF4-FFF2-40B4-BE49-F238E27FC236}">
                  <a16:creationId xmlns:a16="http://schemas.microsoft.com/office/drawing/2014/main" id="{2FEBA01F-D96E-ED47-A967-102E526AFC9B}"/>
                </a:ext>
              </a:extLst>
            </p:cNvPr>
            <p:cNvSpPr/>
            <p:nvPr/>
          </p:nvSpPr>
          <p:spPr>
            <a:xfrm>
              <a:off x="2627784" y="576834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3" name="直線矢印コネクタ 232">
              <a:extLst>
                <a:ext uri="{FF2B5EF4-FFF2-40B4-BE49-F238E27FC236}">
                  <a16:creationId xmlns:a16="http://schemas.microsoft.com/office/drawing/2014/main" id="{E6D0BC3A-4604-4D4B-A8A4-1D115FEB7C7C}"/>
                </a:ext>
              </a:extLst>
            </p:cNvPr>
            <p:cNvCxnSpPr>
              <a:stCxn id="224" idx="6"/>
              <a:endCxn id="229" idx="2"/>
            </p:cNvCxnSpPr>
            <p:nvPr/>
          </p:nvCxnSpPr>
          <p:spPr>
            <a:xfrm>
              <a:off x="2051720" y="465313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4" name="直線矢印コネクタ 233">
              <a:extLst>
                <a:ext uri="{FF2B5EF4-FFF2-40B4-BE49-F238E27FC236}">
                  <a16:creationId xmlns:a16="http://schemas.microsoft.com/office/drawing/2014/main" id="{F09AAD70-5BA7-2546-9BCD-D485C2BCB42D}"/>
                </a:ext>
              </a:extLst>
            </p:cNvPr>
            <p:cNvCxnSpPr>
              <a:stCxn id="225" idx="6"/>
              <a:endCxn id="229" idx="2"/>
            </p:cNvCxnSpPr>
            <p:nvPr/>
          </p:nvCxnSpPr>
          <p:spPr>
            <a:xfrm flipV="1">
              <a:off x="2051720" y="483223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5" name="直線矢印コネクタ 234">
              <a:extLst>
                <a:ext uri="{FF2B5EF4-FFF2-40B4-BE49-F238E27FC236}">
                  <a16:creationId xmlns:a16="http://schemas.microsoft.com/office/drawing/2014/main" id="{011E5AC0-4EC5-4A47-8796-F684E4E654AD}"/>
                </a:ext>
              </a:extLst>
            </p:cNvPr>
            <p:cNvCxnSpPr>
              <a:stCxn id="226" idx="6"/>
              <a:endCxn id="229" idx="2"/>
            </p:cNvCxnSpPr>
            <p:nvPr/>
          </p:nvCxnSpPr>
          <p:spPr>
            <a:xfrm flipV="1">
              <a:off x="2051720" y="483223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6" name="直線矢印コネクタ 235">
              <a:extLst>
                <a:ext uri="{FF2B5EF4-FFF2-40B4-BE49-F238E27FC236}">
                  <a16:creationId xmlns:a16="http://schemas.microsoft.com/office/drawing/2014/main" id="{56C97804-806E-3B47-9FB9-E77BFA832E82}"/>
                </a:ext>
              </a:extLst>
            </p:cNvPr>
            <p:cNvCxnSpPr>
              <a:stCxn id="227" idx="6"/>
              <a:endCxn id="229" idx="2"/>
            </p:cNvCxnSpPr>
            <p:nvPr/>
          </p:nvCxnSpPr>
          <p:spPr>
            <a:xfrm flipV="1">
              <a:off x="2051720" y="483223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7" name="直線矢印コネクタ 236">
              <a:extLst>
                <a:ext uri="{FF2B5EF4-FFF2-40B4-BE49-F238E27FC236}">
                  <a16:creationId xmlns:a16="http://schemas.microsoft.com/office/drawing/2014/main" id="{728274F8-E924-C542-8C00-640C563786A0}"/>
                </a:ext>
              </a:extLst>
            </p:cNvPr>
            <p:cNvCxnSpPr>
              <a:stCxn id="228" idx="6"/>
              <a:endCxn id="229" idx="2"/>
            </p:cNvCxnSpPr>
            <p:nvPr/>
          </p:nvCxnSpPr>
          <p:spPr>
            <a:xfrm flipV="1">
              <a:off x="2051720" y="4832237"/>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8" name="直線矢印コネクタ 237">
              <a:extLst>
                <a:ext uri="{FF2B5EF4-FFF2-40B4-BE49-F238E27FC236}">
                  <a16:creationId xmlns:a16="http://schemas.microsoft.com/office/drawing/2014/main" id="{B2B26F6D-75DB-F849-B27C-61F02694A377}"/>
                </a:ext>
              </a:extLst>
            </p:cNvPr>
            <p:cNvCxnSpPr>
              <a:stCxn id="224" idx="6"/>
              <a:endCxn id="230" idx="2"/>
            </p:cNvCxnSpPr>
            <p:nvPr/>
          </p:nvCxnSpPr>
          <p:spPr>
            <a:xfrm>
              <a:off x="2051720" y="465313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9" name="直線矢印コネクタ 238">
              <a:extLst>
                <a:ext uri="{FF2B5EF4-FFF2-40B4-BE49-F238E27FC236}">
                  <a16:creationId xmlns:a16="http://schemas.microsoft.com/office/drawing/2014/main" id="{AA796905-41F7-0C47-9FED-890B1367A01E}"/>
                </a:ext>
              </a:extLst>
            </p:cNvPr>
            <p:cNvCxnSpPr>
              <a:stCxn id="224" idx="6"/>
              <a:endCxn id="232" idx="2"/>
            </p:cNvCxnSpPr>
            <p:nvPr/>
          </p:nvCxnSpPr>
          <p:spPr>
            <a:xfrm>
              <a:off x="2051720" y="4653136"/>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0" name="直線矢印コネクタ 239">
              <a:extLst>
                <a:ext uri="{FF2B5EF4-FFF2-40B4-BE49-F238E27FC236}">
                  <a16:creationId xmlns:a16="http://schemas.microsoft.com/office/drawing/2014/main" id="{BB280954-A06C-2847-B054-24B5D50E80C3}"/>
                </a:ext>
              </a:extLst>
            </p:cNvPr>
            <p:cNvCxnSpPr>
              <a:stCxn id="224" idx="6"/>
              <a:endCxn id="231" idx="2"/>
            </p:cNvCxnSpPr>
            <p:nvPr/>
          </p:nvCxnSpPr>
          <p:spPr>
            <a:xfrm>
              <a:off x="2051720" y="465313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1" name="直線矢印コネクタ 240">
              <a:extLst>
                <a:ext uri="{FF2B5EF4-FFF2-40B4-BE49-F238E27FC236}">
                  <a16:creationId xmlns:a16="http://schemas.microsoft.com/office/drawing/2014/main" id="{20B57757-3460-DD4A-ADC1-9A541671A768}"/>
                </a:ext>
              </a:extLst>
            </p:cNvPr>
            <p:cNvCxnSpPr>
              <a:stCxn id="225" idx="6"/>
              <a:endCxn id="230" idx="2"/>
            </p:cNvCxnSpPr>
            <p:nvPr/>
          </p:nvCxnSpPr>
          <p:spPr>
            <a:xfrm>
              <a:off x="2051720" y="501317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2" name="直線矢印コネクタ 241">
              <a:extLst>
                <a:ext uri="{FF2B5EF4-FFF2-40B4-BE49-F238E27FC236}">
                  <a16:creationId xmlns:a16="http://schemas.microsoft.com/office/drawing/2014/main" id="{D2C868F5-9A84-DF42-B4AA-14F0AD8BAB8A}"/>
                </a:ext>
              </a:extLst>
            </p:cNvPr>
            <p:cNvCxnSpPr>
              <a:stCxn id="225" idx="6"/>
              <a:endCxn id="231" idx="2"/>
            </p:cNvCxnSpPr>
            <p:nvPr/>
          </p:nvCxnSpPr>
          <p:spPr>
            <a:xfrm>
              <a:off x="2051720" y="501317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3" name="直線矢印コネクタ 242">
              <a:extLst>
                <a:ext uri="{FF2B5EF4-FFF2-40B4-BE49-F238E27FC236}">
                  <a16:creationId xmlns:a16="http://schemas.microsoft.com/office/drawing/2014/main" id="{6F8B2102-41F7-6642-A017-D914F0572E1C}"/>
                </a:ext>
              </a:extLst>
            </p:cNvPr>
            <p:cNvCxnSpPr>
              <a:stCxn id="225" idx="6"/>
              <a:endCxn id="232" idx="2"/>
            </p:cNvCxnSpPr>
            <p:nvPr/>
          </p:nvCxnSpPr>
          <p:spPr>
            <a:xfrm>
              <a:off x="2051720" y="501317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4" name="直線矢印コネクタ 243">
              <a:extLst>
                <a:ext uri="{FF2B5EF4-FFF2-40B4-BE49-F238E27FC236}">
                  <a16:creationId xmlns:a16="http://schemas.microsoft.com/office/drawing/2014/main" id="{AB07B9BB-9DAC-3A4D-87EE-6239D520226E}"/>
                </a:ext>
              </a:extLst>
            </p:cNvPr>
            <p:cNvCxnSpPr>
              <a:stCxn id="226" idx="6"/>
              <a:endCxn id="230" idx="2"/>
            </p:cNvCxnSpPr>
            <p:nvPr/>
          </p:nvCxnSpPr>
          <p:spPr>
            <a:xfrm flipV="1">
              <a:off x="2051720" y="519227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5" name="直線矢印コネクタ 244">
              <a:extLst>
                <a:ext uri="{FF2B5EF4-FFF2-40B4-BE49-F238E27FC236}">
                  <a16:creationId xmlns:a16="http://schemas.microsoft.com/office/drawing/2014/main" id="{EF0E47AC-E3E1-C046-8823-90F092AE174D}"/>
                </a:ext>
              </a:extLst>
            </p:cNvPr>
            <p:cNvCxnSpPr>
              <a:stCxn id="226" idx="6"/>
              <a:endCxn id="232" idx="2"/>
            </p:cNvCxnSpPr>
            <p:nvPr/>
          </p:nvCxnSpPr>
          <p:spPr>
            <a:xfrm>
              <a:off x="2051720" y="537321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6" name="直線矢印コネクタ 245">
              <a:extLst>
                <a:ext uri="{FF2B5EF4-FFF2-40B4-BE49-F238E27FC236}">
                  <a16:creationId xmlns:a16="http://schemas.microsoft.com/office/drawing/2014/main" id="{4ED14F0E-DE07-6345-B308-D6EE84248327}"/>
                </a:ext>
              </a:extLst>
            </p:cNvPr>
            <p:cNvCxnSpPr>
              <a:stCxn id="226" idx="6"/>
              <a:endCxn id="231" idx="2"/>
            </p:cNvCxnSpPr>
            <p:nvPr/>
          </p:nvCxnSpPr>
          <p:spPr>
            <a:xfrm>
              <a:off x="2051720" y="537321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7" name="直線矢印コネクタ 246">
              <a:extLst>
                <a:ext uri="{FF2B5EF4-FFF2-40B4-BE49-F238E27FC236}">
                  <a16:creationId xmlns:a16="http://schemas.microsoft.com/office/drawing/2014/main" id="{5AE1E384-E65E-FF47-AFD3-6C02B7DCBC2F}"/>
                </a:ext>
              </a:extLst>
            </p:cNvPr>
            <p:cNvCxnSpPr>
              <a:stCxn id="227" idx="6"/>
              <a:endCxn id="230" idx="2"/>
            </p:cNvCxnSpPr>
            <p:nvPr/>
          </p:nvCxnSpPr>
          <p:spPr>
            <a:xfrm flipV="1">
              <a:off x="2051720" y="519227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8" name="直線矢印コネクタ 247">
              <a:extLst>
                <a:ext uri="{FF2B5EF4-FFF2-40B4-BE49-F238E27FC236}">
                  <a16:creationId xmlns:a16="http://schemas.microsoft.com/office/drawing/2014/main" id="{F8382263-4FF1-3049-BC7D-5AE6D8D144A9}"/>
                </a:ext>
              </a:extLst>
            </p:cNvPr>
            <p:cNvCxnSpPr>
              <a:stCxn id="227" idx="6"/>
              <a:endCxn id="231" idx="2"/>
            </p:cNvCxnSpPr>
            <p:nvPr/>
          </p:nvCxnSpPr>
          <p:spPr>
            <a:xfrm flipV="1">
              <a:off x="2051720" y="555231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9" name="直線矢印コネクタ 248">
              <a:extLst>
                <a:ext uri="{FF2B5EF4-FFF2-40B4-BE49-F238E27FC236}">
                  <a16:creationId xmlns:a16="http://schemas.microsoft.com/office/drawing/2014/main" id="{6C62075B-A404-354B-B939-305E51F7F736}"/>
                </a:ext>
              </a:extLst>
            </p:cNvPr>
            <p:cNvCxnSpPr>
              <a:stCxn id="227" idx="6"/>
              <a:endCxn id="232" idx="2"/>
            </p:cNvCxnSpPr>
            <p:nvPr/>
          </p:nvCxnSpPr>
          <p:spPr>
            <a:xfrm>
              <a:off x="2051720" y="573325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50" name="直線矢印コネクタ 249">
              <a:extLst>
                <a:ext uri="{FF2B5EF4-FFF2-40B4-BE49-F238E27FC236}">
                  <a16:creationId xmlns:a16="http://schemas.microsoft.com/office/drawing/2014/main" id="{E3C85CFB-82EB-2041-A632-3AA92650C1B2}"/>
                </a:ext>
              </a:extLst>
            </p:cNvPr>
            <p:cNvCxnSpPr>
              <a:stCxn id="228" idx="6"/>
              <a:endCxn id="230" idx="2"/>
            </p:cNvCxnSpPr>
            <p:nvPr/>
          </p:nvCxnSpPr>
          <p:spPr>
            <a:xfrm flipV="1">
              <a:off x="2051720" y="519227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51" name="直線矢印コネクタ 250">
              <a:extLst>
                <a:ext uri="{FF2B5EF4-FFF2-40B4-BE49-F238E27FC236}">
                  <a16:creationId xmlns:a16="http://schemas.microsoft.com/office/drawing/2014/main" id="{334D557E-BBF8-4E47-BDAE-A98396C7039C}"/>
                </a:ext>
              </a:extLst>
            </p:cNvPr>
            <p:cNvCxnSpPr>
              <a:stCxn id="228" idx="6"/>
              <a:endCxn id="231" idx="2"/>
            </p:cNvCxnSpPr>
            <p:nvPr/>
          </p:nvCxnSpPr>
          <p:spPr>
            <a:xfrm flipV="1">
              <a:off x="2051720" y="555231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52" name="直線矢印コネクタ 251">
              <a:extLst>
                <a:ext uri="{FF2B5EF4-FFF2-40B4-BE49-F238E27FC236}">
                  <a16:creationId xmlns:a16="http://schemas.microsoft.com/office/drawing/2014/main" id="{5DD7D93A-1FC5-E94C-A183-93ACEF4C84E9}"/>
                </a:ext>
              </a:extLst>
            </p:cNvPr>
            <p:cNvCxnSpPr>
              <a:stCxn id="228" idx="6"/>
              <a:endCxn id="232" idx="2"/>
            </p:cNvCxnSpPr>
            <p:nvPr/>
          </p:nvCxnSpPr>
          <p:spPr>
            <a:xfrm flipV="1">
              <a:off x="2051720" y="591235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53" name="円/楕円 252">
              <a:extLst>
                <a:ext uri="{FF2B5EF4-FFF2-40B4-BE49-F238E27FC236}">
                  <a16:creationId xmlns:a16="http://schemas.microsoft.com/office/drawing/2014/main" id="{89E1E455-0141-274E-8F2D-D6E16DDE6FD6}"/>
                </a:ext>
              </a:extLst>
            </p:cNvPr>
            <p:cNvSpPr/>
            <p:nvPr/>
          </p:nvSpPr>
          <p:spPr>
            <a:xfrm>
              <a:off x="3347864" y="468373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4" name="円/楕円 253">
              <a:extLst>
                <a:ext uri="{FF2B5EF4-FFF2-40B4-BE49-F238E27FC236}">
                  <a16:creationId xmlns:a16="http://schemas.microsoft.com/office/drawing/2014/main" id="{E20CEF09-B27A-4B41-B0BC-7B8F93EFBF64}"/>
                </a:ext>
              </a:extLst>
            </p:cNvPr>
            <p:cNvSpPr/>
            <p:nvPr/>
          </p:nvSpPr>
          <p:spPr>
            <a:xfrm>
              <a:off x="3347864" y="504377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5" name="円/楕円 254">
              <a:extLst>
                <a:ext uri="{FF2B5EF4-FFF2-40B4-BE49-F238E27FC236}">
                  <a16:creationId xmlns:a16="http://schemas.microsoft.com/office/drawing/2014/main" id="{50EB2A18-E6E6-0540-AC78-D9CC014BA9B4}"/>
                </a:ext>
              </a:extLst>
            </p:cNvPr>
            <p:cNvSpPr/>
            <p:nvPr/>
          </p:nvSpPr>
          <p:spPr>
            <a:xfrm>
              <a:off x="3347864" y="540381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円/楕円 255">
              <a:extLst>
                <a:ext uri="{FF2B5EF4-FFF2-40B4-BE49-F238E27FC236}">
                  <a16:creationId xmlns:a16="http://schemas.microsoft.com/office/drawing/2014/main" id="{9266DAF2-29FB-444B-AEB2-E6D396003FC9}"/>
                </a:ext>
              </a:extLst>
            </p:cNvPr>
            <p:cNvSpPr/>
            <p:nvPr/>
          </p:nvSpPr>
          <p:spPr>
            <a:xfrm>
              <a:off x="3347864" y="576385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7" name="直線矢印コネクタ 256">
              <a:extLst>
                <a:ext uri="{FF2B5EF4-FFF2-40B4-BE49-F238E27FC236}">
                  <a16:creationId xmlns:a16="http://schemas.microsoft.com/office/drawing/2014/main" id="{B5B1167E-45C0-2E4B-9FA3-E2C6F0DD7C85}"/>
                </a:ext>
              </a:extLst>
            </p:cNvPr>
            <p:cNvCxnSpPr>
              <a:stCxn id="229" idx="6"/>
              <a:endCxn id="253" idx="2"/>
            </p:cNvCxnSpPr>
            <p:nvPr/>
          </p:nvCxnSpPr>
          <p:spPr>
            <a:xfrm flipV="1">
              <a:off x="2915816" y="4827750"/>
              <a:ext cx="432048" cy="4487"/>
            </a:xfrm>
            <a:prstGeom prst="straightConnector1">
              <a:avLst/>
            </a:prstGeom>
            <a:ln w="1905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58" name="直線矢印コネクタ 257">
              <a:extLst>
                <a:ext uri="{FF2B5EF4-FFF2-40B4-BE49-F238E27FC236}">
                  <a16:creationId xmlns:a16="http://schemas.microsoft.com/office/drawing/2014/main" id="{42F91185-33BE-4B4E-931D-9115F83ADA45}"/>
                </a:ext>
              </a:extLst>
            </p:cNvPr>
            <p:cNvCxnSpPr>
              <a:stCxn id="230" idx="6"/>
              <a:endCxn id="253" idx="2"/>
            </p:cNvCxnSpPr>
            <p:nvPr/>
          </p:nvCxnSpPr>
          <p:spPr>
            <a:xfrm flipV="1">
              <a:off x="2915816" y="4827750"/>
              <a:ext cx="432048" cy="36452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59" name="直線矢印コネクタ 258">
              <a:extLst>
                <a:ext uri="{FF2B5EF4-FFF2-40B4-BE49-F238E27FC236}">
                  <a16:creationId xmlns:a16="http://schemas.microsoft.com/office/drawing/2014/main" id="{A31CC58D-F72E-C442-B2D1-014E21D9939E}"/>
                </a:ext>
              </a:extLst>
            </p:cNvPr>
            <p:cNvCxnSpPr>
              <a:stCxn id="231" idx="6"/>
              <a:endCxn id="253" idx="2"/>
            </p:cNvCxnSpPr>
            <p:nvPr/>
          </p:nvCxnSpPr>
          <p:spPr>
            <a:xfrm flipV="1">
              <a:off x="2915816" y="4827750"/>
              <a:ext cx="432048" cy="72456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60" name="直線矢印コネクタ 259">
              <a:extLst>
                <a:ext uri="{FF2B5EF4-FFF2-40B4-BE49-F238E27FC236}">
                  <a16:creationId xmlns:a16="http://schemas.microsoft.com/office/drawing/2014/main" id="{31F140ED-3B01-A84A-B57B-958B7ABBC3CF}"/>
                </a:ext>
              </a:extLst>
            </p:cNvPr>
            <p:cNvCxnSpPr>
              <a:stCxn id="232" idx="6"/>
              <a:endCxn id="253" idx="2"/>
            </p:cNvCxnSpPr>
            <p:nvPr/>
          </p:nvCxnSpPr>
          <p:spPr>
            <a:xfrm flipV="1">
              <a:off x="2915816" y="4827750"/>
              <a:ext cx="432048" cy="1084607"/>
            </a:xfrm>
            <a:prstGeom prst="straightConnector1">
              <a:avLst/>
            </a:prstGeom>
            <a:ln w="1905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61" name="直線矢印コネクタ 260">
              <a:extLst>
                <a:ext uri="{FF2B5EF4-FFF2-40B4-BE49-F238E27FC236}">
                  <a16:creationId xmlns:a16="http://schemas.microsoft.com/office/drawing/2014/main" id="{F3F77D0A-A1B8-2048-BDE3-C3E7D74C060B}"/>
                </a:ext>
              </a:extLst>
            </p:cNvPr>
            <p:cNvCxnSpPr>
              <a:stCxn id="229" idx="6"/>
              <a:endCxn id="254" idx="2"/>
            </p:cNvCxnSpPr>
            <p:nvPr/>
          </p:nvCxnSpPr>
          <p:spPr>
            <a:xfrm>
              <a:off x="2915816" y="4832237"/>
              <a:ext cx="432048" cy="355553"/>
            </a:xfrm>
            <a:prstGeom prst="straightConnector1">
              <a:avLst/>
            </a:prstGeom>
            <a:ln w="28575">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62" name="直線矢印コネクタ 261">
              <a:extLst>
                <a:ext uri="{FF2B5EF4-FFF2-40B4-BE49-F238E27FC236}">
                  <a16:creationId xmlns:a16="http://schemas.microsoft.com/office/drawing/2014/main" id="{E5088D16-3EB1-B44E-9359-AA1B8CC84196}"/>
                </a:ext>
              </a:extLst>
            </p:cNvPr>
            <p:cNvCxnSpPr>
              <a:stCxn id="229" idx="6"/>
              <a:endCxn id="255" idx="2"/>
            </p:cNvCxnSpPr>
            <p:nvPr/>
          </p:nvCxnSpPr>
          <p:spPr>
            <a:xfrm>
              <a:off x="2915816" y="4832237"/>
              <a:ext cx="432048" cy="71559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63" name="直線矢印コネクタ 262">
              <a:extLst>
                <a:ext uri="{FF2B5EF4-FFF2-40B4-BE49-F238E27FC236}">
                  <a16:creationId xmlns:a16="http://schemas.microsoft.com/office/drawing/2014/main" id="{B473A528-A983-C447-9A71-1E2B5334482A}"/>
                </a:ext>
              </a:extLst>
            </p:cNvPr>
            <p:cNvCxnSpPr>
              <a:stCxn id="229" idx="6"/>
              <a:endCxn id="256" idx="2"/>
            </p:cNvCxnSpPr>
            <p:nvPr/>
          </p:nvCxnSpPr>
          <p:spPr>
            <a:xfrm>
              <a:off x="2915816" y="4832237"/>
              <a:ext cx="432048" cy="1075633"/>
            </a:xfrm>
            <a:prstGeom prst="straightConnector1">
              <a:avLst/>
            </a:prstGeom>
            <a:ln w="1270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64" name="直線矢印コネクタ 263">
              <a:extLst>
                <a:ext uri="{FF2B5EF4-FFF2-40B4-BE49-F238E27FC236}">
                  <a16:creationId xmlns:a16="http://schemas.microsoft.com/office/drawing/2014/main" id="{303EB3AE-2891-2340-8619-0C5DAA63BAD8}"/>
                </a:ext>
              </a:extLst>
            </p:cNvPr>
            <p:cNvCxnSpPr>
              <a:stCxn id="230" idx="6"/>
              <a:endCxn id="254" idx="2"/>
            </p:cNvCxnSpPr>
            <p:nvPr/>
          </p:nvCxnSpPr>
          <p:spPr>
            <a:xfrm flipV="1">
              <a:off x="2915816" y="5187790"/>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65" name="直線矢印コネクタ 264">
              <a:extLst>
                <a:ext uri="{FF2B5EF4-FFF2-40B4-BE49-F238E27FC236}">
                  <a16:creationId xmlns:a16="http://schemas.microsoft.com/office/drawing/2014/main" id="{1E0E6BBA-C1DD-BA47-A31A-73C5B076045F}"/>
                </a:ext>
              </a:extLst>
            </p:cNvPr>
            <p:cNvCxnSpPr>
              <a:stCxn id="230" idx="6"/>
              <a:endCxn id="255" idx="2"/>
            </p:cNvCxnSpPr>
            <p:nvPr/>
          </p:nvCxnSpPr>
          <p:spPr>
            <a:xfrm>
              <a:off x="2915816" y="5192277"/>
              <a:ext cx="432048" cy="35555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66" name="直線矢印コネクタ 265">
              <a:extLst>
                <a:ext uri="{FF2B5EF4-FFF2-40B4-BE49-F238E27FC236}">
                  <a16:creationId xmlns:a16="http://schemas.microsoft.com/office/drawing/2014/main" id="{A56D3449-74AE-1143-8766-C879474C6314}"/>
                </a:ext>
              </a:extLst>
            </p:cNvPr>
            <p:cNvCxnSpPr>
              <a:stCxn id="230" idx="6"/>
              <a:endCxn id="256" idx="2"/>
            </p:cNvCxnSpPr>
            <p:nvPr/>
          </p:nvCxnSpPr>
          <p:spPr>
            <a:xfrm>
              <a:off x="2915816" y="5192277"/>
              <a:ext cx="432048" cy="71559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67" name="直線矢印コネクタ 266">
              <a:extLst>
                <a:ext uri="{FF2B5EF4-FFF2-40B4-BE49-F238E27FC236}">
                  <a16:creationId xmlns:a16="http://schemas.microsoft.com/office/drawing/2014/main" id="{AF4B11AF-7735-E64A-BF05-4B15CD22FEE6}"/>
                </a:ext>
              </a:extLst>
            </p:cNvPr>
            <p:cNvCxnSpPr>
              <a:stCxn id="231" idx="6"/>
              <a:endCxn id="254" idx="2"/>
            </p:cNvCxnSpPr>
            <p:nvPr/>
          </p:nvCxnSpPr>
          <p:spPr>
            <a:xfrm flipV="1">
              <a:off x="2915816" y="5187790"/>
              <a:ext cx="432048" cy="364527"/>
            </a:xfrm>
            <a:prstGeom prst="straightConnector1">
              <a:avLst/>
            </a:prstGeom>
            <a:ln w="1905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68" name="直線矢印コネクタ 267">
              <a:extLst>
                <a:ext uri="{FF2B5EF4-FFF2-40B4-BE49-F238E27FC236}">
                  <a16:creationId xmlns:a16="http://schemas.microsoft.com/office/drawing/2014/main" id="{9F630C19-09CA-8E45-80BD-8C7C7482573A}"/>
                </a:ext>
              </a:extLst>
            </p:cNvPr>
            <p:cNvCxnSpPr>
              <a:stCxn id="231" idx="6"/>
              <a:endCxn id="255" idx="2"/>
            </p:cNvCxnSpPr>
            <p:nvPr/>
          </p:nvCxnSpPr>
          <p:spPr>
            <a:xfrm flipV="1">
              <a:off x="2915816" y="5547830"/>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69" name="直線矢印コネクタ 268">
              <a:extLst>
                <a:ext uri="{FF2B5EF4-FFF2-40B4-BE49-F238E27FC236}">
                  <a16:creationId xmlns:a16="http://schemas.microsoft.com/office/drawing/2014/main" id="{4787189C-BD65-DB4A-90DF-6535C7451867}"/>
                </a:ext>
              </a:extLst>
            </p:cNvPr>
            <p:cNvCxnSpPr>
              <a:stCxn id="231" idx="6"/>
              <a:endCxn id="256" idx="2"/>
            </p:cNvCxnSpPr>
            <p:nvPr/>
          </p:nvCxnSpPr>
          <p:spPr>
            <a:xfrm>
              <a:off x="2915816" y="5552317"/>
              <a:ext cx="432048" cy="35555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0" name="直線矢印コネクタ 269">
              <a:extLst>
                <a:ext uri="{FF2B5EF4-FFF2-40B4-BE49-F238E27FC236}">
                  <a16:creationId xmlns:a16="http://schemas.microsoft.com/office/drawing/2014/main" id="{443A713C-AF41-2D41-BDDA-34EDFE8BF1C3}"/>
                </a:ext>
              </a:extLst>
            </p:cNvPr>
            <p:cNvCxnSpPr>
              <a:stCxn id="232" idx="6"/>
              <a:endCxn id="254" idx="2"/>
            </p:cNvCxnSpPr>
            <p:nvPr/>
          </p:nvCxnSpPr>
          <p:spPr>
            <a:xfrm flipV="1">
              <a:off x="2915816" y="5187790"/>
              <a:ext cx="432048" cy="724567"/>
            </a:xfrm>
            <a:prstGeom prst="straightConnector1">
              <a:avLst/>
            </a:prstGeom>
            <a:ln w="285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1" name="直線矢印コネクタ 270">
              <a:extLst>
                <a:ext uri="{FF2B5EF4-FFF2-40B4-BE49-F238E27FC236}">
                  <a16:creationId xmlns:a16="http://schemas.microsoft.com/office/drawing/2014/main" id="{88D3279C-A021-E04E-ADDD-8B3A744348E5}"/>
                </a:ext>
              </a:extLst>
            </p:cNvPr>
            <p:cNvCxnSpPr>
              <a:stCxn id="232" idx="6"/>
              <a:endCxn id="255" idx="2"/>
            </p:cNvCxnSpPr>
            <p:nvPr/>
          </p:nvCxnSpPr>
          <p:spPr>
            <a:xfrm flipV="1">
              <a:off x="2915816" y="5547830"/>
              <a:ext cx="432048" cy="36452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2" name="直線矢印コネクタ 271">
              <a:extLst>
                <a:ext uri="{FF2B5EF4-FFF2-40B4-BE49-F238E27FC236}">
                  <a16:creationId xmlns:a16="http://schemas.microsoft.com/office/drawing/2014/main" id="{96A2CF1D-2C13-4A40-9D0A-3CB02AA53604}"/>
                </a:ext>
              </a:extLst>
            </p:cNvPr>
            <p:cNvCxnSpPr>
              <a:stCxn id="232" idx="6"/>
              <a:endCxn id="256" idx="2"/>
            </p:cNvCxnSpPr>
            <p:nvPr/>
          </p:nvCxnSpPr>
          <p:spPr>
            <a:xfrm flipV="1">
              <a:off x="2915816" y="5907870"/>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73" name="円/楕円 272">
              <a:extLst>
                <a:ext uri="{FF2B5EF4-FFF2-40B4-BE49-F238E27FC236}">
                  <a16:creationId xmlns:a16="http://schemas.microsoft.com/office/drawing/2014/main" id="{5F9BBD57-4C82-5547-8848-CE486404EB52}"/>
                </a:ext>
              </a:extLst>
            </p:cNvPr>
            <p:cNvSpPr/>
            <p:nvPr/>
          </p:nvSpPr>
          <p:spPr>
            <a:xfrm flipH="1">
              <a:off x="7092280" y="450912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4" name="円/楕円 273">
              <a:extLst>
                <a:ext uri="{FF2B5EF4-FFF2-40B4-BE49-F238E27FC236}">
                  <a16:creationId xmlns:a16="http://schemas.microsoft.com/office/drawing/2014/main" id="{50C8A1D6-7F3C-4643-A0A7-AF8087238DE8}"/>
                </a:ext>
              </a:extLst>
            </p:cNvPr>
            <p:cNvSpPr/>
            <p:nvPr/>
          </p:nvSpPr>
          <p:spPr>
            <a:xfrm flipH="1">
              <a:off x="7092280" y="486916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円/楕円 274">
              <a:extLst>
                <a:ext uri="{FF2B5EF4-FFF2-40B4-BE49-F238E27FC236}">
                  <a16:creationId xmlns:a16="http://schemas.microsoft.com/office/drawing/2014/main" id="{B05749A4-603F-1846-BB17-4CC6B44611EE}"/>
                </a:ext>
              </a:extLst>
            </p:cNvPr>
            <p:cNvSpPr/>
            <p:nvPr/>
          </p:nvSpPr>
          <p:spPr>
            <a:xfrm flipH="1">
              <a:off x="7092280" y="522920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a:extLst>
                <a:ext uri="{FF2B5EF4-FFF2-40B4-BE49-F238E27FC236}">
                  <a16:creationId xmlns:a16="http://schemas.microsoft.com/office/drawing/2014/main" id="{147138F6-46D7-6F40-AC3F-7AE8C656AC23}"/>
                </a:ext>
              </a:extLst>
            </p:cNvPr>
            <p:cNvSpPr/>
            <p:nvPr/>
          </p:nvSpPr>
          <p:spPr>
            <a:xfrm flipH="1">
              <a:off x="7092280" y="558924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7" name="円/楕円 276">
              <a:extLst>
                <a:ext uri="{FF2B5EF4-FFF2-40B4-BE49-F238E27FC236}">
                  <a16:creationId xmlns:a16="http://schemas.microsoft.com/office/drawing/2014/main" id="{C05CE977-6A49-8B4D-AF09-426CDD5FC4BA}"/>
                </a:ext>
              </a:extLst>
            </p:cNvPr>
            <p:cNvSpPr/>
            <p:nvPr/>
          </p:nvSpPr>
          <p:spPr>
            <a:xfrm flipH="1">
              <a:off x="7092280" y="594928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円/楕円 277">
              <a:extLst>
                <a:ext uri="{FF2B5EF4-FFF2-40B4-BE49-F238E27FC236}">
                  <a16:creationId xmlns:a16="http://schemas.microsoft.com/office/drawing/2014/main" id="{4726306E-7A09-FA4F-A30F-B49A51B903ED}"/>
                </a:ext>
              </a:extLst>
            </p:cNvPr>
            <p:cNvSpPr/>
            <p:nvPr/>
          </p:nvSpPr>
          <p:spPr>
            <a:xfrm flipH="1">
              <a:off x="6228184" y="468822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9" name="円/楕円 278">
              <a:extLst>
                <a:ext uri="{FF2B5EF4-FFF2-40B4-BE49-F238E27FC236}">
                  <a16:creationId xmlns:a16="http://schemas.microsoft.com/office/drawing/2014/main" id="{080C9CB6-23F0-844C-AB5F-B27E6A21CA2D}"/>
                </a:ext>
              </a:extLst>
            </p:cNvPr>
            <p:cNvSpPr/>
            <p:nvPr/>
          </p:nvSpPr>
          <p:spPr>
            <a:xfrm flipH="1">
              <a:off x="6228184" y="504826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a:extLst>
                <a:ext uri="{FF2B5EF4-FFF2-40B4-BE49-F238E27FC236}">
                  <a16:creationId xmlns:a16="http://schemas.microsoft.com/office/drawing/2014/main" id="{4866BB3E-D642-A548-A452-985252D5C3C6}"/>
                </a:ext>
              </a:extLst>
            </p:cNvPr>
            <p:cNvSpPr/>
            <p:nvPr/>
          </p:nvSpPr>
          <p:spPr>
            <a:xfrm flipH="1">
              <a:off x="6228184" y="540830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円/楕円 280">
              <a:extLst>
                <a:ext uri="{FF2B5EF4-FFF2-40B4-BE49-F238E27FC236}">
                  <a16:creationId xmlns:a16="http://schemas.microsoft.com/office/drawing/2014/main" id="{37E9F344-8C4E-0C47-B09B-551050F3BD2A}"/>
                </a:ext>
              </a:extLst>
            </p:cNvPr>
            <p:cNvSpPr/>
            <p:nvPr/>
          </p:nvSpPr>
          <p:spPr>
            <a:xfrm flipH="1">
              <a:off x="6228184" y="576834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2" name="直線矢印コネクタ 281">
              <a:extLst>
                <a:ext uri="{FF2B5EF4-FFF2-40B4-BE49-F238E27FC236}">
                  <a16:creationId xmlns:a16="http://schemas.microsoft.com/office/drawing/2014/main" id="{7F88E444-E73C-E340-AF73-22B88A1FCCB9}"/>
                </a:ext>
              </a:extLst>
            </p:cNvPr>
            <p:cNvCxnSpPr>
              <a:stCxn id="275" idx="6"/>
              <a:endCxn id="281" idx="2"/>
            </p:cNvCxnSpPr>
            <p:nvPr/>
          </p:nvCxnSpPr>
          <p:spPr>
            <a:xfrm flipH="1">
              <a:off x="6516216" y="465313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3" name="直線矢印コネクタ 282">
              <a:extLst>
                <a:ext uri="{FF2B5EF4-FFF2-40B4-BE49-F238E27FC236}">
                  <a16:creationId xmlns:a16="http://schemas.microsoft.com/office/drawing/2014/main" id="{2600F5DF-6017-2744-86CD-F46DEB51C6B5}"/>
                </a:ext>
              </a:extLst>
            </p:cNvPr>
            <p:cNvCxnSpPr>
              <a:stCxn id="276" idx="6"/>
              <a:endCxn id="281" idx="2"/>
            </p:cNvCxnSpPr>
            <p:nvPr/>
          </p:nvCxnSpPr>
          <p:spPr>
            <a:xfrm flipH="1" flipV="1">
              <a:off x="6516216" y="483223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4" name="直線矢印コネクタ 283">
              <a:extLst>
                <a:ext uri="{FF2B5EF4-FFF2-40B4-BE49-F238E27FC236}">
                  <a16:creationId xmlns:a16="http://schemas.microsoft.com/office/drawing/2014/main" id="{77D65517-4116-D14E-9A09-56F614BD9DF4}"/>
                </a:ext>
              </a:extLst>
            </p:cNvPr>
            <p:cNvCxnSpPr>
              <a:stCxn id="277" idx="6"/>
              <a:endCxn id="281" idx="2"/>
            </p:cNvCxnSpPr>
            <p:nvPr/>
          </p:nvCxnSpPr>
          <p:spPr>
            <a:xfrm flipH="1" flipV="1">
              <a:off x="6516216" y="483223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5" name="直線矢印コネクタ 284">
              <a:extLst>
                <a:ext uri="{FF2B5EF4-FFF2-40B4-BE49-F238E27FC236}">
                  <a16:creationId xmlns:a16="http://schemas.microsoft.com/office/drawing/2014/main" id="{EDEC2407-A65C-CD43-B097-C2C8BE856B58}"/>
                </a:ext>
              </a:extLst>
            </p:cNvPr>
            <p:cNvCxnSpPr>
              <a:stCxn id="278" idx="6"/>
              <a:endCxn id="281" idx="2"/>
            </p:cNvCxnSpPr>
            <p:nvPr/>
          </p:nvCxnSpPr>
          <p:spPr>
            <a:xfrm flipH="1" flipV="1">
              <a:off x="6516216" y="483223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6" name="直線矢印コネクタ 285">
              <a:extLst>
                <a:ext uri="{FF2B5EF4-FFF2-40B4-BE49-F238E27FC236}">
                  <a16:creationId xmlns:a16="http://schemas.microsoft.com/office/drawing/2014/main" id="{8764812D-A985-1746-8152-D47B0BDC81C8}"/>
                </a:ext>
              </a:extLst>
            </p:cNvPr>
            <p:cNvCxnSpPr>
              <a:stCxn id="279" idx="6"/>
              <a:endCxn id="281" idx="2"/>
            </p:cNvCxnSpPr>
            <p:nvPr/>
          </p:nvCxnSpPr>
          <p:spPr>
            <a:xfrm flipH="1" flipV="1">
              <a:off x="6516216" y="4832237"/>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7" name="直線矢印コネクタ 286">
              <a:extLst>
                <a:ext uri="{FF2B5EF4-FFF2-40B4-BE49-F238E27FC236}">
                  <a16:creationId xmlns:a16="http://schemas.microsoft.com/office/drawing/2014/main" id="{9FC99F5B-CA98-EC4F-BB4C-B56C25A800ED}"/>
                </a:ext>
              </a:extLst>
            </p:cNvPr>
            <p:cNvCxnSpPr>
              <a:stCxn id="275" idx="6"/>
              <a:endCxn id="282" idx="2"/>
            </p:cNvCxnSpPr>
            <p:nvPr/>
          </p:nvCxnSpPr>
          <p:spPr>
            <a:xfrm flipH="1">
              <a:off x="6516216" y="465313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8" name="直線矢印コネクタ 287">
              <a:extLst>
                <a:ext uri="{FF2B5EF4-FFF2-40B4-BE49-F238E27FC236}">
                  <a16:creationId xmlns:a16="http://schemas.microsoft.com/office/drawing/2014/main" id="{9EA6572C-2410-854B-83D5-13D374DB3139}"/>
                </a:ext>
              </a:extLst>
            </p:cNvPr>
            <p:cNvCxnSpPr>
              <a:stCxn id="275" idx="6"/>
              <a:endCxn id="284" idx="2"/>
            </p:cNvCxnSpPr>
            <p:nvPr/>
          </p:nvCxnSpPr>
          <p:spPr>
            <a:xfrm flipH="1">
              <a:off x="6516216" y="4653136"/>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9" name="直線矢印コネクタ 288">
              <a:extLst>
                <a:ext uri="{FF2B5EF4-FFF2-40B4-BE49-F238E27FC236}">
                  <a16:creationId xmlns:a16="http://schemas.microsoft.com/office/drawing/2014/main" id="{F54C8A26-C2C5-E846-AD52-CCC89BF4FB24}"/>
                </a:ext>
              </a:extLst>
            </p:cNvPr>
            <p:cNvCxnSpPr>
              <a:stCxn id="275" idx="6"/>
              <a:endCxn id="283" idx="2"/>
            </p:cNvCxnSpPr>
            <p:nvPr/>
          </p:nvCxnSpPr>
          <p:spPr>
            <a:xfrm flipH="1">
              <a:off x="6516216" y="465313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0" name="直線矢印コネクタ 289">
              <a:extLst>
                <a:ext uri="{FF2B5EF4-FFF2-40B4-BE49-F238E27FC236}">
                  <a16:creationId xmlns:a16="http://schemas.microsoft.com/office/drawing/2014/main" id="{FD995F38-21F8-3E48-BEF6-D62BC8E75B20}"/>
                </a:ext>
              </a:extLst>
            </p:cNvPr>
            <p:cNvCxnSpPr>
              <a:stCxn id="276" idx="6"/>
              <a:endCxn id="282" idx="2"/>
            </p:cNvCxnSpPr>
            <p:nvPr/>
          </p:nvCxnSpPr>
          <p:spPr>
            <a:xfrm flipH="1">
              <a:off x="6516216" y="501317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1" name="直線矢印コネクタ 290">
              <a:extLst>
                <a:ext uri="{FF2B5EF4-FFF2-40B4-BE49-F238E27FC236}">
                  <a16:creationId xmlns:a16="http://schemas.microsoft.com/office/drawing/2014/main" id="{0D79B725-BBCB-C14F-84F1-991593A23046}"/>
                </a:ext>
              </a:extLst>
            </p:cNvPr>
            <p:cNvCxnSpPr>
              <a:stCxn id="276" idx="6"/>
              <a:endCxn id="283" idx="2"/>
            </p:cNvCxnSpPr>
            <p:nvPr/>
          </p:nvCxnSpPr>
          <p:spPr>
            <a:xfrm flipH="1">
              <a:off x="6516216" y="501317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2" name="直線矢印コネクタ 291">
              <a:extLst>
                <a:ext uri="{FF2B5EF4-FFF2-40B4-BE49-F238E27FC236}">
                  <a16:creationId xmlns:a16="http://schemas.microsoft.com/office/drawing/2014/main" id="{0A77B8D9-7C1C-3046-8A98-390F50963716}"/>
                </a:ext>
              </a:extLst>
            </p:cNvPr>
            <p:cNvCxnSpPr>
              <a:stCxn id="276" idx="6"/>
              <a:endCxn id="284" idx="2"/>
            </p:cNvCxnSpPr>
            <p:nvPr/>
          </p:nvCxnSpPr>
          <p:spPr>
            <a:xfrm flipH="1">
              <a:off x="6516216" y="501317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3" name="直線矢印コネクタ 292">
              <a:extLst>
                <a:ext uri="{FF2B5EF4-FFF2-40B4-BE49-F238E27FC236}">
                  <a16:creationId xmlns:a16="http://schemas.microsoft.com/office/drawing/2014/main" id="{927783CF-AAFF-AE46-94C0-AEB4E5B5D53F}"/>
                </a:ext>
              </a:extLst>
            </p:cNvPr>
            <p:cNvCxnSpPr>
              <a:stCxn id="277" idx="6"/>
              <a:endCxn id="282" idx="2"/>
            </p:cNvCxnSpPr>
            <p:nvPr/>
          </p:nvCxnSpPr>
          <p:spPr>
            <a:xfrm flipH="1" flipV="1">
              <a:off x="6516216" y="519227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4" name="直線矢印コネクタ 293">
              <a:extLst>
                <a:ext uri="{FF2B5EF4-FFF2-40B4-BE49-F238E27FC236}">
                  <a16:creationId xmlns:a16="http://schemas.microsoft.com/office/drawing/2014/main" id="{2268D71D-5A2F-4B4A-9355-3A822236E2E2}"/>
                </a:ext>
              </a:extLst>
            </p:cNvPr>
            <p:cNvCxnSpPr>
              <a:stCxn id="277" idx="6"/>
              <a:endCxn id="284" idx="2"/>
            </p:cNvCxnSpPr>
            <p:nvPr/>
          </p:nvCxnSpPr>
          <p:spPr>
            <a:xfrm flipH="1">
              <a:off x="6516216" y="537321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5" name="直線矢印コネクタ 294">
              <a:extLst>
                <a:ext uri="{FF2B5EF4-FFF2-40B4-BE49-F238E27FC236}">
                  <a16:creationId xmlns:a16="http://schemas.microsoft.com/office/drawing/2014/main" id="{424099C2-4FE0-8848-AF6D-555D819E7491}"/>
                </a:ext>
              </a:extLst>
            </p:cNvPr>
            <p:cNvCxnSpPr>
              <a:stCxn id="277" idx="6"/>
              <a:endCxn id="283" idx="2"/>
            </p:cNvCxnSpPr>
            <p:nvPr/>
          </p:nvCxnSpPr>
          <p:spPr>
            <a:xfrm flipH="1">
              <a:off x="6516216" y="537321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6" name="直線矢印コネクタ 295">
              <a:extLst>
                <a:ext uri="{FF2B5EF4-FFF2-40B4-BE49-F238E27FC236}">
                  <a16:creationId xmlns:a16="http://schemas.microsoft.com/office/drawing/2014/main" id="{A9DC6717-CD3D-B047-A844-2D3B86ACFA2C}"/>
                </a:ext>
              </a:extLst>
            </p:cNvPr>
            <p:cNvCxnSpPr>
              <a:stCxn id="278" idx="6"/>
              <a:endCxn id="282" idx="2"/>
            </p:cNvCxnSpPr>
            <p:nvPr/>
          </p:nvCxnSpPr>
          <p:spPr>
            <a:xfrm flipH="1" flipV="1">
              <a:off x="6516216" y="519227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7" name="直線矢印コネクタ 296">
              <a:extLst>
                <a:ext uri="{FF2B5EF4-FFF2-40B4-BE49-F238E27FC236}">
                  <a16:creationId xmlns:a16="http://schemas.microsoft.com/office/drawing/2014/main" id="{7316C75C-B673-B74D-9FFA-7990EAC6A29F}"/>
                </a:ext>
              </a:extLst>
            </p:cNvPr>
            <p:cNvCxnSpPr>
              <a:stCxn id="278" idx="6"/>
              <a:endCxn id="283" idx="2"/>
            </p:cNvCxnSpPr>
            <p:nvPr/>
          </p:nvCxnSpPr>
          <p:spPr>
            <a:xfrm flipH="1" flipV="1">
              <a:off x="6516216" y="555231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8" name="直線矢印コネクタ 297">
              <a:extLst>
                <a:ext uri="{FF2B5EF4-FFF2-40B4-BE49-F238E27FC236}">
                  <a16:creationId xmlns:a16="http://schemas.microsoft.com/office/drawing/2014/main" id="{69333E09-C96F-434B-86EB-0D03EC182727}"/>
                </a:ext>
              </a:extLst>
            </p:cNvPr>
            <p:cNvCxnSpPr>
              <a:stCxn id="278" idx="6"/>
              <a:endCxn id="284" idx="2"/>
            </p:cNvCxnSpPr>
            <p:nvPr/>
          </p:nvCxnSpPr>
          <p:spPr>
            <a:xfrm flipH="1">
              <a:off x="6516216" y="573325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9" name="直線矢印コネクタ 298">
              <a:extLst>
                <a:ext uri="{FF2B5EF4-FFF2-40B4-BE49-F238E27FC236}">
                  <a16:creationId xmlns:a16="http://schemas.microsoft.com/office/drawing/2014/main" id="{97A10EB8-5E09-0944-B52C-E64FCF1EC53E}"/>
                </a:ext>
              </a:extLst>
            </p:cNvPr>
            <p:cNvCxnSpPr>
              <a:stCxn id="279" idx="6"/>
              <a:endCxn id="282" idx="2"/>
            </p:cNvCxnSpPr>
            <p:nvPr/>
          </p:nvCxnSpPr>
          <p:spPr>
            <a:xfrm flipH="1" flipV="1">
              <a:off x="6516216" y="519227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0" name="直線矢印コネクタ 299">
              <a:extLst>
                <a:ext uri="{FF2B5EF4-FFF2-40B4-BE49-F238E27FC236}">
                  <a16:creationId xmlns:a16="http://schemas.microsoft.com/office/drawing/2014/main" id="{8581B5B0-60C9-2B4A-B4ED-47A2D76E2683}"/>
                </a:ext>
              </a:extLst>
            </p:cNvPr>
            <p:cNvCxnSpPr>
              <a:stCxn id="279" idx="6"/>
              <a:endCxn id="283" idx="2"/>
            </p:cNvCxnSpPr>
            <p:nvPr/>
          </p:nvCxnSpPr>
          <p:spPr>
            <a:xfrm flipH="1" flipV="1">
              <a:off x="6516216" y="555231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1" name="直線矢印コネクタ 300">
              <a:extLst>
                <a:ext uri="{FF2B5EF4-FFF2-40B4-BE49-F238E27FC236}">
                  <a16:creationId xmlns:a16="http://schemas.microsoft.com/office/drawing/2014/main" id="{EA118CD7-F958-C243-B0FD-9A65295738CB}"/>
                </a:ext>
              </a:extLst>
            </p:cNvPr>
            <p:cNvCxnSpPr>
              <a:stCxn id="279" idx="6"/>
              <a:endCxn id="284" idx="2"/>
            </p:cNvCxnSpPr>
            <p:nvPr/>
          </p:nvCxnSpPr>
          <p:spPr>
            <a:xfrm flipH="1" flipV="1">
              <a:off x="6516216" y="591235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02" name="円/楕円 301">
              <a:extLst>
                <a:ext uri="{FF2B5EF4-FFF2-40B4-BE49-F238E27FC236}">
                  <a16:creationId xmlns:a16="http://schemas.microsoft.com/office/drawing/2014/main" id="{B50D4324-959D-0D49-8A81-B61E9B37538F}"/>
                </a:ext>
              </a:extLst>
            </p:cNvPr>
            <p:cNvSpPr/>
            <p:nvPr/>
          </p:nvSpPr>
          <p:spPr>
            <a:xfrm flipH="1">
              <a:off x="5508104" y="468373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3" name="円/楕円 302">
              <a:extLst>
                <a:ext uri="{FF2B5EF4-FFF2-40B4-BE49-F238E27FC236}">
                  <a16:creationId xmlns:a16="http://schemas.microsoft.com/office/drawing/2014/main" id="{6C4A6B1B-8733-EF46-A711-392017353A58}"/>
                </a:ext>
              </a:extLst>
            </p:cNvPr>
            <p:cNvSpPr/>
            <p:nvPr/>
          </p:nvSpPr>
          <p:spPr>
            <a:xfrm flipH="1">
              <a:off x="5508104" y="504377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a:extLst>
                <a:ext uri="{FF2B5EF4-FFF2-40B4-BE49-F238E27FC236}">
                  <a16:creationId xmlns:a16="http://schemas.microsoft.com/office/drawing/2014/main" id="{791920EF-25CE-064D-BE6A-E39E6E6C8404}"/>
                </a:ext>
              </a:extLst>
            </p:cNvPr>
            <p:cNvSpPr/>
            <p:nvPr/>
          </p:nvSpPr>
          <p:spPr>
            <a:xfrm flipH="1">
              <a:off x="5508104" y="540381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円/楕円 304">
              <a:extLst>
                <a:ext uri="{FF2B5EF4-FFF2-40B4-BE49-F238E27FC236}">
                  <a16:creationId xmlns:a16="http://schemas.microsoft.com/office/drawing/2014/main" id="{2109DA7C-0A6E-E44F-9AC4-7A8EA0B8D813}"/>
                </a:ext>
              </a:extLst>
            </p:cNvPr>
            <p:cNvSpPr/>
            <p:nvPr/>
          </p:nvSpPr>
          <p:spPr>
            <a:xfrm flipH="1">
              <a:off x="5508104" y="576385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6" name="直線矢印コネクタ 305">
              <a:extLst>
                <a:ext uri="{FF2B5EF4-FFF2-40B4-BE49-F238E27FC236}">
                  <a16:creationId xmlns:a16="http://schemas.microsoft.com/office/drawing/2014/main" id="{CC7E4CD9-0A1A-004C-BBFB-89128FF7E703}"/>
                </a:ext>
              </a:extLst>
            </p:cNvPr>
            <p:cNvCxnSpPr>
              <a:stCxn id="281" idx="6"/>
            </p:cNvCxnSpPr>
            <p:nvPr/>
          </p:nvCxnSpPr>
          <p:spPr>
            <a:xfrm flipH="1" flipV="1">
              <a:off x="5796136" y="4827750"/>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7" name="直線矢印コネクタ 306">
              <a:extLst>
                <a:ext uri="{FF2B5EF4-FFF2-40B4-BE49-F238E27FC236}">
                  <a16:creationId xmlns:a16="http://schemas.microsoft.com/office/drawing/2014/main" id="{FB76E520-CA28-3042-A25B-D95958D6E446}"/>
                </a:ext>
              </a:extLst>
            </p:cNvPr>
            <p:cNvCxnSpPr>
              <a:stCxn id="282" idx="6"/>
            </p:cNvCxnSpPr>
            <p:nvPr/>
          </p:nvCxnSpPr>
          <p:spPr>
            <a:xfrm flipH="1" flipV="1">
              <a:off x="5796136" y="4827750"/>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8" name="直線矢印コネクタ 307">
              <a:extLst>
                <a:ext uri="{FF2B5EF4-FFF2-40B4-BE49-F238E27FC236}">
                  <a16:creationId xmlns:a16="http://schemas.microsoft.com/office/drawing/2014/main" id="{0FF9B7DF-53EE-4F44-A523-D19463685619}"/>
                </a:ext>
              </a:extLst>
            </p:cNvPr>
            <p:cNvCxnSpPr>
              <a:stCxn id="283" idx="6"/>
            </p:cNvCxnSpPr>
            <p:nvPr/>
          </p:nvCxnSpPr>
          <p:spPr>
            <a:xfrm flipH="1" flipV="1">
              <a:off x="5796136" y="4827750"/>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9" name="直線矢印コネクタ 308">
              <a:extLst>
                <a:ext uri="{FF2B5EF4-FFF2-40B4-BE49-F238E27FC236}">
                  <a16:creationId xmlns:a16="http://schemas.microsoft.com/office/drawing/2014/main" id="{F40E6A43-D1CC-3640-BD37-8130FF5D535E}"/>
                </a:ext>
              </a:extLst>
            </p:cNvPr>
            <p:cNvCxnSpPr>
              <a:stCxn id="284" idx="6"/>
            </p:cNvCxnSpPr>
            <p:nvPr/>
          </p:nvCxnSpPr>
          <p:spPr>
            <a:xfrm flipH="1" flipV="1">
              <a:off x="5796136" y="4827750"/>
              <a:ext cx="432048" cy="108460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0" name="直線矢印コネクタ 309">
              <a:extLst>
                <a:ext uri="{FF2B5EF4-FFF2-40B4-BE49-F238E27FC236}">
                  <a16:creationId xmlns:a16="http://schemas.microsoft.com/office/drawing/2014/main" id="{C75EF474-1288-624A-99BB-7744E71952B0}"/>
                </a:ext>
              </a:extLst>
            </p:cNvPr>
            <p:cNvCxnSpPr>
              <a:stCxn id="281" idx="6"/>
            </p:cNvCxnSpPr>
            <p:nvPr/>
          </p:nvCxnSpPr>
          <p:spPr>
            <a:xfrm flipH="1">
              <a:off x="5796136" y="4832237"/>
              <a:ext cx="432048" cy="355553"/>
            </a:xfrm>
            <a:prstGeom prst="straightConnector1">
              <a:avLst/>
            </a:prstGeom>
            <a:ln w="1270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1" name="直線矢印コネクタ 310">
              <a:extLst>
                <a:ext uri="{FF2B5EF4-FFF2-40B4-BE49-F238E27FC236}">
                  <a16:creationId xmlns:a16="http://schemas.microsoft.com/office/drawing/2014/main" id="{96DD6B79-CC2A-554F-8C1D-02038039C3BB}"/>
                </a:ext>
              </a:extLst>
            </p:cNvPr>
            <p:cNvCxnSpPr>
              <a:stCxn id="281" idx="6"/>
            </p:cNvCxnSpPr>
            <p:nvPr/>
          </p:nvCxnSpPr>
          <p:spPr>
            <a:xfrm flipH="1">
              <a:off x="5796136" y="4832237"/>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2" name="直線矢印コネクタ 311">
              <a:extLst>
                <a:ext uri="{FF2B5EF4-FFF2-40B4-BE49-F238E27FC236}">
                  <a16:creationId xmlns:a16="http://schemas.microsoft.com/office/drawing/2014/main" id="{6B5ACC30-66C6-9946-9902-E40F5C65CE8F}"/>
                </a:ext>
              </a:extLst>
            </p:cNvPr>
            <p:cNvCxnSpPr>
              <a:stCxn id="281" idx="6"/>
            </p:cNvCxnSpPr>
            <p:nvPr/>
          </p:nvCxnSpPr>
          <p:spPr>
            <a:xfrm flipH="1">
              <a:off x="5796136" y="4832237"/>
              <a:ext cx="432048" cy="1075633"/>
            </a:xfrm>
            <a:prstGeom prst="straightConnector1">
              <a:avLst/>
            </a:prstGeom>
            <a:ln w="1270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3" name="直線矢印コネクタ 312">
              <a:extLst>
                <a:ext uri="{FF2B5EF4-FFF2-40B4-BE49-F238E27FC236}">
                  <a16:creationId xmlns:a16="http://schemas.microsoft.com/office/drawing/2014/main" id="{84F88A1D-D381-E843-AA1B-19F27CB5B675}"/>
                </a:ext>
              </a:extLst>
            </p:cNvPr>
            <p:cNvCxnSpPr>
              <a:stCxn id="282" idx="6"/>
            </p:cNvCxnSpPr>
            <p:nvPr/>
          </p:nvCxnSpPr>
          <p:spPr>
            <a:xfrm flipH="1" flipV="1">
              <a:off x="5796136" y="5187790"/>
              <a:ext cx="432048" cy="4487"/>
            </a:xfrm>
            <a:prstGeom prst="straightConnector1">
              <a:avLst/>
            </a:prstGeom>
            <a:ln w="1905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4" name="直線矢印コネクタ 313">
              <a:extLst>
                <a:ext uri="{FF2B5EF4-FFF2-40B4-BE49-F238E27FC236}">
                  <a16:creationId xmlns:a16="http://schemas.microsoft.com/office/drawing/2014/main" id="{49D9C9AB-0B37-2948-8B8C-9BAE20DEF58A}"/>
                </a:ext>
              </a:extLst>
            </p:cNvPr>
            <p:cNvCxnSpPr>
              <a:stCxn id="282" idx="6"/>
            </p:cNvCxnSpPr>
            <p:nvPr/>
          </p:nvCxnSpPr>
          <p:spPr>
            <a:xfrm flipH="1">
              <a:off x="5796136" y="5192277"/>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5" name="直線矢印コネクタ 314">
              <a:extLst>
                <a:ext uri="{FF2B5EF4-FFF2-40B4-BE49-F238E27FC236}">
                  <a16:creationId xmlns:a16="http://schemas.microsoft.com/office/drawing/2014/main" id="{60F9B5BF-5D76-F640-9D58-B4CD091A9AEE}"/>
                </a:ext>
              </a:extLst>
            </p:cNvPr>
            <p:cNvCxnSpPr>
              <a:stCxn id="282" idx="6"/>
            </p:cNvCxnSpPr>
            <p:nvPr/>
          </p:nvCxnSpPr>
          <p:spPr>
            <a:xfrm flipH="1">
              <a:off x="5796136" y="5192277"/>
              <a:ext cx="432048" cy="715593"/>
            </a:xfrm>
            <a:prstGeom prst="straightConnector1">
              <a:avLst/>
            </a:prstGeom>
            <a:ln w="1270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6" name="直線矢印コネクタ 315">
              <a:extLst>
                <a:ext uri="{FF2B5EF4-FFF2-40B4-BE49-F238E27FC236}">
                  <a16:creationId xmlns:a16="http://schemas.microsoft.com/office/drawing/2014/main" id="{B7501BE9-009C-7C4A-B4AC-A34B226AC50A}"/>
                </a:ext>
              </a:extLst>
            </p:cNvPr>
            <p:cNvCxnSpPr>
              <a:stCxn id="283" idx="6"/>
            </p:cNvCxnSpPr>
            <p:nvPr/>
          </p:nvCxnSpPr>
          <p:spPr>
            <a:xfrm flipH="1" flipV="1">
              <a:off x="5796136" y="5187790"/>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7" name="直線矢印コネクタ 316">
              <a:extLst>
                <a:ext uri="{FF2B5EF4-FFF2-40B4-BE49-F238E27FC236}">
                  <a16:creationId xmlns:a16="http://schemas.microsoft.com/office/drawing/2014/main" id="{D36FD7C1-5FA2-484D-B3BB-D3F85FDB3A38}"/>
                </a:ext>
              </a:extLst>
            </p:cNvPr>
            <p:cNvCxnSpPr>
              <a:stCxn id="283" idx="6"/>
            </p:cNvCxnSpPr>
            <p:nvPr/>
          </p:nvCxnSpPr>
          <p:spPr>
            <a:xfrm flipH="1" flipV="1">
              <a:off x="5796136" y="5547830"/>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8" name="直線矢印コネクタ 317">
              <a:extLst>
                <a:ext uri="{FF2B5EF4-FFF2-40B4-BE49-F238E27FC236}">
                  <a16:creationId xmlns:a16="http://schemas.microsoft.com/office/drawing/2014/main" id="{675D9BA9-AFB1-154E-8F3D-03355A0EABFF}"/>
                </a:ext>
              </a:extLst>
            </p:cNvPr>
            <p:cNvCxnSpPr>
              <a:stCxn id="283" idx="6"/>
            </p:cNvCxnSpPr>
            <p:nvPr/>
          </p:nvCxnSpPr>
          <p:spPr>
            <a:xfrm flipH="1">
              <a:off x="5796136" y="5552317"/>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9" name="直線矢印コネクタ 318">
              <a:extLst>
                <a:ext uri="{FF2B5EF4-FFF2-40B4-BE49-F238E27FC236}">
                  <a16:creationId xmlns:a16="http://schemas.microsoft.com/office/drawing/2014/main" id="{970F94C7-08CD-3C4F-AF7D-43B72C00C588}"/>
                </a:ext>
              </a:extLst>
            </p:cNvPr>
            <p:cNvCxnSpPr>
              <a:stCxn id="284" idx="6"/>
            </p:cNvCxnSpPr>
            <p:nvPr/>
          </p:nvCxnSpPr>
          <p:spPr>
            <a:xfrm flipH="1" flipV="1">
              <a:off x="5796136" y="5187790"/>
              <a:ext cx="432048" cy="724567"/>
            </a:xfrm>
            <a:prstGeom prst="straightConnector1">
              <a:avLst/>
            </a:prstGeom>
            <a:ln w="1905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20" name="直線矢印コネクタ 319">
              <a:extLst>
                <a:ext uri="{FF2B5EF4-FFF2-40B4-BE49-F238E27FC236}">
                  <a16:creationId xmlns:a16="http://schemas.microsoft.com/office/drawing/2014/main" id="{56C4BEBA-E463-B04C-88A7-61B5BB082F87}"/>
                </a:ext>
              </a:extLst>
            </p:cNvPr>
            <p:cNvCxnSpPr>
              <a:stCxn id="284" idx="6"/>
            </p:cNvCxnSpPr>
            <p:nvPr/>
          </p:nvCxnSpPr>
          <p:spPr>
            <a:xfrm flipH="1" flipV="1">
              <a:off x="5796136" y="5547830"/>
              <a:ext cx="432048" cy="364527"/>
            </a:xfrm>
            <a:prstGeom prst="straightConnector1">
              <a:avLst/>
            </a:prstGeom>
            <a:ln w="1905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21" name="直線矢印コネクタ 320">
              <a:extLst>
                <a:ext uri="{FF2B5EF4-FFF2-40B4-BE49-F238E27FC236}">
                  <a16:creationId xmlns:a16="http://schemas.microsoft.com/office/drawing/2014/main" id="{30C0E597-C23E-6144-8C21-89DBD8493286}"/>
                </a:ext>
              </a:extLst>
            </p:cNvPr>
            <p:cNvCxnSpPr>
              <a:stCxn id="284" idx="6"/>
            </p:cNvCxnSpPr>
            <p:nvPr/>
          </p:nvCxnSpPr>
          <p:spPr>
            <a:xfrm flipH="1" flipV="1">
              <a:off x="5796136" y="5907870"/>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22" name="テキスト ボックス 321">
              <a:extLst>
                <a:ext uri="{FF2B5EF4-FFF2-40B4-BE49-F238E27FC236}">
                  <a16:creationId xmlns:a16="http://schemas.microsoft.com/office/drawing/2014/main" id="{4A091713-4933-A94B-B60D-85C30079E8C5}"/>
                </a:ext>
              </a:extLst>
            </p:cNvPr>
            <p:cNvSpPr txBox="1"/>
            <p:nvPr/>
          </p:nvSpPr>
          <p:spPr>
            <a:xfrm>
              <a:off x="3754260" y="5090558"/>
              <a:ext cx="1626979" cy="714302"/>
            </a:xfrm>
            <a:prstGeom prst="rect">
              <a:avLst/>
            </a:prstGeom>
            <a:noFill/>
          </p:spPr>
          <p:txBody>
            <a:bodyPr wrap="none" rtlCol="0">
              <a:spAutoFit/>
            </a:bodyPr>
            <a:lstStyle/>
            <a:p>
              <a:pPr algn="ctr"/>
              <a:r>
                <a:rPr kumimoji="1" lang="ja-JP" altLang="en-US" sz="1200" dirty="0">
                  <a:solidFill>
                    <a:schemeClr val="accent2">
                      <a:lumMod val="75000"/>
                    </a:schemeClr>
                  </a:solidFill>
                  <a:latin typeface="Meiryo" charset="-128"/>
                  <a:ea typeface="Meiryo" charset="-128"/>
                  <a:cs typeface="Meiryo" charset="-128"/>
                </a:rPr>
                <a:t>・・・</a:t>
              </a:r>
            </a:p>
          </p:txBody>
        </p:sp>
      </p:grpSp>
      <p:sp>
        <p:nvSpPr>
          <p:cNvPr id="323" name="下矢印 322">
            <a:extLst>
              <a:ext uri="{FF2B5EF4-FFF2-40B4-BE49-F238E27FC236}">
                <a16:creationId xmlns:a16="http://schemas.microsoft.com/office/drawing/2014/main" id="{9AC5873B-4A4F-7346-9E86-F54D2CAF3DB5}"/>
              </a:ext>
            </a:extLst>
          </p:cNvPr>
          <p:cNvSpPr/>
          <p:nvPr/>
        </p:nvSpPr>
        <p:spPr>
          <a:xfrm>
            <a:off x="4707881" y="3277378"/>
            <a:ext cx="288032" cy="1944216"/>
          </a:xfrm>
          <a:prstGeom prst="down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5" name="図 324" descr="brain-illustration-1940x900_35269.jpg">
            <a:extLst>
              <a:ext uri="{FF2B5EF4-FFF2-40B4-BE49-F238E27FC236}">
                <a16:creationId xmlns:a16="http://schemas.microsoft.com/office/drawing/2014/main" id="{94B2343E-2F34-D647-9D84-403455C10B76}"/>
              </a:ext>
            </a:extLst>
          </p:cNvPr>
          <p:cNvPicPr>
            <a:picLocks noChangeAspect="1"/>
          </p:cNvPicPr>
          <p:nvPr/>
        </p:nvPicPr>
        <p:blipFill>
          <a:blip r:embed="rId2">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3676435" y="3718635"/>
            <a:ext cx="2359480" cy="1177646"/>
          </a:xfrm>
          <a:prstGeom prst="rect">
            <a:avLst/>
          </a:prstGeom>
        </p:spPr>
      </p:pic>
      <p:sp>
        <p:nvSpPr>
          <p:cNvPr id="326" name="テキスト ボックス 325">
            <a:extLst>
              <a:ext uri="{FF2B5EF4-FFF2-40B4-BE49-F238E27FC236}">
                <a16:creationId xmlns:a16="http://schemas.microsoft.com/office/drawing/2014/main" id="{56B6732C-9A1E-DC4D-8CDC-F901EF8F9A0D}"/>
              </a:ext>
            </a:extLst>
          </p:cNvPr>
          <p:cNvSpPr txBox="1"/>
          <p:nvPr/>
        </p:nvSpPr>
        <p:spPr>
          <a:xfrm>
            <a:off x="4280229" y="4086530"/>
            <a:ext cx="1107996" cy="369332"/>
          </a:xfrm>
          <a:prstGeom prst="rect">
            <a:avLst/>
          </a:prstGeom>
          <a:noFill/>
        </p:spPr>
        <p:txBody>
          <a:bodyPr wrap="none" rtlCol="0">
            <a:spAutoFit/>
          </a:bodyPr>
          <a:lstStyle/>
          <a:p>
            <a:pPr algn="ctr"/>
            <a:r>
              <a:rPr kumimoji="1"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機械学習</a:t>
            </a:r>
            <a:endParaRPr kumimoji="1" lang="ja-JP" altLang="en-US" sz="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28" name="正方形/長方形 327">
            <a:extLst>
              <a:ext uri="{FF2B5EF4-FFF2-40B4-BE49-F238E27FC236}">
                <a16:creationId xmlns:a16="http://schemas.microsoft.com/office/drawing/2014/main" id="{AA0750B0-F9AF-1145-BB60-39353A76F3DE}"/>
              </a:ext>
            </a:extLst>
          </p:cNvPr>
          <p:cNvSpPr/>
          <p:nvPr/>
        </p:nvSpPr>
        <p:spPr>
          <a:xfrm>
            <a:off x="179512" y="888812"/>
            <a:ext cx="8784976" cy="646331"/>
          </a:xfrm>
          <a:prstGeom prst="rect">
            <a:avLst/>
          </a:prstGeom>
        </p:spPr>
        <p:txBody>
          <a:bodyPr wrap="square">
            <a:spAutoFit/>
          </a:bodyPr>
          <a:lstStyle/>
          <a:p>
            <a:pPr algn="ctr"/>
            <a:r>
              <a:rPr lang="ja-JP" altLang="en-US" dirty="0">
                <a:solidFill>
                  <a:schemeClr val="accent6">
                    <a:lumMod val="75000"/>
                  </a:schemeClr>
                </a:solidFill>
                <a:latin typeface="Meiryo" panose="020B0604030504040204" pitchFamily="34" charset="-128"/>
                <a:ea typeface="Meiryo" panose="020B0604030504040204" pitchFamily="34" charset="-128"/>
              </a:rPr>
              <a:t>「機械学習」の大きな課題の１つは、</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dirty="0">
                <a:solidFill>
                  <a:schemeClr val="accent6">
                    <a:lumMod val="75000"/>
                  </a:schemeClr>
                </a:solidFill>
                <a:latin typeface="Meiryo" panose="020B0604030504040204" pitchFamily="34" charset="-128"/>
                <a:ea typeface="Meiryo" panose="020B0604030504040204" pitchFamily="34" charset="-128"/>
              </a:rPr>
              <a:t>その性能を上げるために大量の学習データを必要とすること</a:t>
            </a:r>
          </a:p>
        </p:txBody>
      </p:sp>
      <p:grpSp>
        <p:nvGrpSpPr>
          <p:cNvPr id="330" name="グループ化 329">
            <a:extLst>
              <a:ext uri="{FF2B5EF4-FFF2-40B4-BE49-F238E27FC236}">
                <a16:creationId xmlns:a16="http://schemas.microsoft.com/office/drawing/2014/main" id="{53A4E689-8E96-F146-AD69-11A74717C435}"/>
              </a:ext>
            </a:extLst>
          </p:cNvPr>
          <p:cNvGrpSpPr/>
          <p:nvPr/>
        </p:nvGrpSpPr>
        <p:grpSpPr>
          <a:xfrm>
            <a:off x="6262359" y="5157713"/>
            <a:ext cx="2403876" cy="867672"/>
            <a:chOff x="1545172" y="4287863"/>
            <a:chExt cx="6051164" cy="2237481"/>
          </a:xfrm>
        </p:grpSpPr>
        <p:sp>
          <p:nvSpPr>
            <p:cNvPr id="331" name="正方形/長方形 330">
              <a:extLst>
                <a:ext uri="{FF2B5EF4-FFF2-40B4-BE49-F238E27FC236}">
                  <a16:creationId xmlns:a16="http://schemas.microsoft.com/office/drawing/2014/main" id="{6B1BE4E2-4E60-9E41-96B5-0CBDD45FDEF6}"/>
                </a:ext>
              </a:extLst>
            </p:cNvPr>
            <p:cNvSpPr/>
            <p:nvPr/>
          </p:nvSpPr>
          <p:spPr>
            <a:xfrm>
              <a:off x="1545172" y="4293443"/>
              <a:ext cx="691040" cy="223190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2" name="正方形/長方形 331">
              <a:extLst>
                <a:ext uri="{FF2B5EF4-FFF2-40B4-BE49-F238E27FC236}">
                  <a16:creationId xmlns:a16="http://schemas.microsoft.com/office/drawing/2014/main" id="{F14F01A9-B072-FE4E-8504-03E4E4F4C416}"/>
                </a:ext>
              </a:extLst>
            </p:cNvPr>
            <p:cNvSpPr/>
            <p:nvPr/>
          </p:nvSpPr>
          <p:spPr>
            <a:xfrm>
              <a:off x="2433244" y="4287863"/>
              <a:ext cx="4277512" cy="2231901"/>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3" name="正方形/長方形 332">
              <a:extLst>
                <a:ext uri="{FF2B5EF4-FFF2-40B4-BE49-F238E27FC236}">
                  <a16:creationId xmlns:a16="http://schemas.microsoft.com/office/drawing/2014/main" id="{7FE94A32-9D32-5B4F-BEB3-842396DD8EF1}"/>
                </a:ext>
              </a:extLst>
            </p:cNvPr>
            <p:cNvSpPr/>
            <p:nvPr/>
          </p:nvSpPr>
          <p:spPr>
            <a:xfrm>
              <a:off x="6905296" y="4293443"/>
              <a:ext cx="691040" cy="223190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4" name="円/楕円 333">
              <a:extLst>
                <a:ext uri="{FF2B5EF4-FFF2-40B4-BE49-F238E27FC236}">
                  <a16:creationId xmlns:a16="http://schemas.microsoft.com/office/drawing/2014/main" id="{329AFF9B-7812-BD41-AB50-C8FF3A106C49}"/>
                </a:ext>
              </a:extLst>
            </p:cNvPr>
            <p:cNvSpPr/>
            <p:nvPr/>
          </p:nvSpPr>
          <p:spPr>
            <a:xfrm>
              <a:off x="1763688" y="450912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5" name="円/楕円 334">
              <a:extLst>
                <a:ext uri="{FF2B5EF4-FFF2-40B4-BE49-F238E27FC236}">
                  <a16:creationId xmlns:a16="http://schemas.microsoft.com/office/drawing/2014/main" id="{E84B39CE-42DC-C24C-BD41-3BDE14716B9E}"/>
                </a:ext>
              </a:extLst>
            </p:cNvPr>
            <p:cNvSpPr/>
            <p:nvPr/>
          </p:nvSpPr>
          <p:spPr>
            <a:xfrm>
              <a:off x="1763688" y="486916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6" name="円/楕円 335">
              <a:extLst>
                <a:ext uri="{FF2B5EF4-FFF2-40B4-BE49-F238E27FC236}">
                  <a16:creationId xmlns:a16="http://schemas.microsoft.com/office/drawing/2014/main" id="{D72C95F6-7B37-B948-8716-0821071F120E}"/>
                </a:ext>
              </a:extLst>
            </p:cNvPr>
            <p:cNvSpPr/>
            <p:nvPr/>
          </p:nvSpPr>
          <p:spPr>
            <a:xfrm>
              <a:off x="1763688" y="522920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7" name="円/楕円 336">
              <a:extLst>
                <a:ext uri="{FF2B5EF4-FFF2-40B4-BE49-F238E27FC236}">
                  <a16:creationId xmlns:a16="http://schemas.microsoft.com/office/drawing/2014/main" id="{52296B53-DBDD-B94D-B21D-99FD8BCBEB2D}"/>
                </a:ext>
              </a:extLst>
            </p:cNvPr>
            <p:cNvSpPr/>
            <p:nvPr/>
          </p:nvSpPr>
          <p:spPr>
            <a:xfrm>
              <a:off x="1763688" y="558924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8" name="円/楕円 337">
              <a:extLst>
                <a:ext uri="{FF2B5EF4-FFF2-40B4-BE49-F238E27FC236}">
                  <a16:creationId xmlns:a16="http://schemas.microsoft.com/office/drawing/2014/main" id="{7E664C0E-5F69-F548-AE23-F3597C130288}"/>
                </a:ext>
              </a:extLst>
            </p:cNvPr>
            <p:cNvSpPr/>
            <p:nvPr/>
          </p:nvSpPr>
          <p:spPr>
            <a:xfrm>
              <a:off x="1763688" y="594928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9" name="円/楕円 338">
              <a:extLst>
                <a:ext uri="{FF2B5EF4-FFF2-40B4-BE49-F238E27FC236}">
                  <a16:creationId xmlns:a16="http://schemas.microsoft.com/office/drawing/2014/main" id="{237C0911-9D06-D64F-B993-5EC7C92E3CB4}"/>
                </a:ext>
              </a:extLst>
            </p:cNvPr>
            <p:cNvSpPr/>
            <p:nvPr/>
          </p:nvSpPr>
          <p:spPr>
            <a:xfrm>
              <a:off x="2627784" y="468822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0" name="円/楕円 339">
              <a:extLst>
                <a:ext uri="{FF2B5EF4-FFF2-40B4-BE49-F238E27FC236}">
                  <a16:creationId xmlns:a16="http://schemas.microsoft.com/office/drawing/2014/main" id="{99EA3D8B-64BA-1F44-908B-4423789070DB}"/>
                </a:ext>
              </a:extLst>
            </p:cNvPr>
            <p:cNvSpPr/>
            <p:nvPr/>
          </p:nvSpPr>
          <p:spPr>
            <a:xfrm>
              <a:off x="2627784" y="504826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1" name="円/楕円 340">
              <a:extLst>
                <a:ext uri="{FF2B5EF4-FFF2-40B4-BE49-F238E27FC236}">
                  <a16:creationId xmlns:a16="http://schemas.microsoft.com/office/drawing/2014/main" id="{B7A311BF-DB8B-4A40-B2C6-FE55ED1F1BCC}"/>
                </a:ext>
              </a:extLst>
            </p:cNvPr>
            <p:cNvSpPr/>
            <p:nvPr/>
          </p:nvSpPr>
          <p:spPr>
            <a:xfrm>
              <a:off x="2627784" y="540830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2" name="円/楕円 341">
              <a:extLst>
                <a:ext uri="{FF2B5EF4-FFF2-40B4-BE49-F238E27FC236}">
                  <a16:creationId xmlns:a16="http://schemas.microsoft.com/office/drawing/2014/main" id="{5A2DE525-012A-2642-B5C0-0D784A1E6217}"/>
                </a:ext>
              </a:extLst>
            </p:cNvPr>
            <p:cNvSpPr/>
            <p:nvPr/>
          </p:nvSpPr>
          <p:spPr>
            <a:xfrm>
              <a:off x="2627784" y="576834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3" name="直線矢印コネクタ 342">
              <a:extLst>
                <a:ext uri="{FF2B5EF4-FFF2-40B4-BE49-F238E27FC236}">
                  <a16:creationId xmlns:a16="http://schemas.microsoft.com/office/drawing/2014/main" id="{1466CAAF-C24A-8E4A-9AB2-2228A8E808CD}"/>
                </a:ext>
              </a:extLst>
            </p:cNvPr>
            <p:cNvCxnSpPr>
              <a:stCxn id="334" idx="6"/>
              <a:endCxn id="339" idx="2"/>
            </p:cNvCxnSpPr>
            <p:nvPr/>
          </p:nvCxnSpPr>
          <p:spPr>
            <a:xfrm>
              <a:off x="2051720" y="465313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4" name="直線矢印コネクタ 343">
              <a:extLst>
                <a:ext uri="{FF2B5EF4-FFF2-40B4-BE49-F238E27FC236}">
                  <a16:creationId xmlns:a16="http://schemas.microsoft.com/office/drawing/2014/main" id="{40A1338B-165A-764E-BF31-C213A0D9C892}"/>
                </a:ext>
              </a:extLst>
            </p:cNvPr>
            <p:cNvCxnSpPr>
              <a:stCxn id="335" idx="6"/>
              <a:endCxn id="339" idx="2"/>
            </p:cNvCxnSpPr>
            <p:nvPr/>
          </p:nvCxnSpPr>
          <p:spPr>
            <a:xfrm flipV="1">
              <a:off x="2051720" y="483223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5" name="直線矢印コネクタ 344">
              <a:extLst>
                <a:ext uri="{FF2B5EF4-FFF2-40B4-BE49-F238E27FC236}">
                  <a16:creationId xmlns:a16="http://schemas.microsoft.com/office/drawing/2014/main" id="{6DB840E2-9D72-2F47-8E0A-DF4B4C3D08A6}"/>
                </a:ext>
              </a:extLst>
            </p:cNvPr>
            <p:cNvCxnSpPr>
              <a:stCxn id="336" idx="6"/>
              <a:endCxn id="339" idx="2"/>
            </p:cNvCxnSpPr>
            <p:nvPr/>
          </p:nvCxnSpPr>
          <p:spPr>
            <a:xfrm flipV="1">
              <a:off x="2051720" y="483223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6" name="直線矢印コネクタ 345">
              <a:extLst>
                <a:ext uri="{FF2B5EF4-FFF2-40B4-BE49-F238E27FC236}">
                  <a16:creationId xmlns:a16="http://schemas.microsoft.com/office/drawing/2014/main" id="{3738EBA0-9571-4549-A40C-3797E11AEDFB}"/>
                </a:ext>
              </a:extLst>
            </p:cNvPr>
            <p:cNvCxnSpPr>
              <a:stCxn id="337" idx="6"/>
              <a:endCxn id="339" idx="2"/>
            </p:cNvCxnSpPr>
            <p:nvPr/>
          </p:nvCxnSpPr>
          <p:spPr>
            <a:xfrm flipV="1">
              <a:off x="2051720" y="483223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7" name="直線矢印コネクタ 346">
              <a:extLst>
                <a:ext uri="{FF2B5EF4-FFF2-40B4-BE49-F238E27FC236}">
                  <a16:creationId xmlns:a16="http://schemas.microsoft.com/office/drawing/2014/main" id="{FA63D431-07BE-8C42-980D-27BA01ED380C}"/>
                </a:ext>
              </a:extLst>
            </p:cNvPr>
            <p:cNvCxnSpPr>
              <a:stCxn id="338" idx="6"/>
              <a:endCxn id="339" idx="2"/>
            </p:cNvCxnSpPr>
            <p:nvPr/>
          </p:nvCxnSpPr>
          <p:spPr>
            <a:xfrm flipV="1">
              <a:off x="2051720" y="4832237"/>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8" name="直線矢印コネクタ 347">
              <a:extLst>
                <a:ext uri="{FF2B5EF4-FFF2-40B4-BE49-F238E27FC236}">
                  <a16:creationId xmlns:a16="http://schemas.microsoft.com/office/drawing/2014/main" id="{3143DE65-38F1-EC4F-A87A-F51A73F585FA}"/>
                </a:ext>
              </a:extLst>
            </p:cNvPr>
            <p:cNvCxnSpPr>
              <a:stCxn id="334" idx="6"/>
              <a:endCxn id="340" idx="2"/>
            </p:cNvCxnSpPr>
            <p:nvPr/>
          </p:nvCxnSpPr>
          <p:spPr>
            <a:xfrm>
              <a:off x="2051720" y="465313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9" name="直線矢印コネクタ 348">
              <a:extLst>
                <a:ext uri="{FF2B5EF4-FFF2-40B4-BE49-F238E27FC236}">
                  <a16:creationId xmlns:a16="http://schemas.microsoft.com/office/drawing/2014/main" id="{C1E72E38-E0F8-EF4C-BE2D-F28D05799BFE}"/>
                </a:ext>
              </a:extLst>
            </p:cNvPr>
            <p:cNvCxnSpPr>
              <a:stCxn id="334" idx="6"/>
              <a:endCxn id="342" idx="2"/>
            </p:cNvCxnSpPr>
            <p:nvPr/>
          </p:nvCxnSpPr>
          <p:spPr>
            <a:xfrm>
              <a:off x="2051720" y="4653136"/>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0" name="直線矢印コネクタ 349">
              <a:extLst>
                <a:ext uri="{FF2B5EF4-FFF2-40B4-BE49-F238E27FC236}">
                  <a16:creationId xmlns:a16="http://schemas.microsoft.com/office/drawing/2014/main" id="{414A2FA9-8FAA-5D40-A795-BB530EF3C88B}"/>
                </a:ext>
              </a:extLst>
            </p:cNvPr>
            <p:cNvCxnSpPr>
              <a:stCxn id="334" idx="6"/>
              <a:endCxn id="341" idx="2"/>
            </p:cNvCxnSpPr>
            <p:nvPr/>
          </p:nvCxnSpPr>
          <p:spPr>
            <a:xfrm>
              <a:off x="2051720" y="465313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1" name="直線矢印コネクタ 350">
              <a:extLst>
                <a:ext uri="{FF2B5EF4-FFF2-40B4-BE49-F238E27FC236}">
                  <a16:creationId xmlns:a16="http://schemas.microsoft.com/office/drawing/2014/main" id="{35FB379D-EA2F-924A-8131-0ACF40D33AB8}"/>
                </a:ext>
              </a:extLst>
            </p:cNvPr>
            <p:cNvCxnSpPr>
              <a:stCxn id="335" idx="6"/>
              <a:endCxn id="340" idx="2"/>
            </p:cNvCxnSpPr>
            <p:nvPr/>
          </p:nvCxnSpPr>
          <p:spPr>
            <a:xfrm>
              <a:off x="2051720" y="501317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2" name="直線矢印コネクタ 351">
              <a:extLst>
                <a:ext uri="{FF2B5EF4-FFF2-40B4-BE49-F238E27FC236}">
                  <a16:creationId xmlns:a16="http://schemas.microsoft.com/office/drawing/2014/main" id="{83F1F72E-2B8A-C144-88E9-689BC9CF5CE9}"/>
                </a:ext>
              </a:extLst>
            </p:cNvPr>
            <p:cNvCxnSpPr>
              <a:stCxn id="335" idx="6"/>
              <a:endCxn id="341" idx="2"/>
            </p:cNvCxnSpPr>
            <p:nvPr/>
          </p:nvCxnSpPr>
          <p:spPr>
            <a:xfrm>
              <a:off x="2051720" y="501317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3" name="直線矢印コネクタ 352">
              <a:extLst>
                <a:ext uri="{FF2B5EF4-FFF2-40B4-BE49-F238E27FC236}">
                  <a16:creationId xmlns:a16="http://schemas.microsoft.com/office/drawing/2014/main" id="{167DE641-54A4-D647-B1BD-CAD8FE5937CC}"/>
                </a:ext>
              </a:extLst>
            </p:cNvPr>
            <p:cNvCxnSpPr>
              <a:stCxn id="335" idx="6"/>
              <a:endCxn id="342" idx="2"/>
            </p:cNvCxnSpPr>
            <p:nvPr/>
          </p:nvCxnSpPr>
          <p:spPr>
            <a:xfrm>
              <a:off x="2051720" y="501317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4" name="直線矢印コネクタ 353">
              <a:extLst>
                <a:ext uri="{FF2B5EF4-FFF2-40B4-BE49-F238E27FC236}">
                  <a16:creationId xmlns:a16="http://schemas.microsoft.com/office/drawing/2014/main" id="{D6C7C844-B70B-C741-81DB-DB300DD7A1AF}"/>
                </a:ext>
              </a:extLst>
            </p:cNvPr>
            <p:cNvCxnSpPr>
              <a:stCxn id="336" idx="6"/>
              <a:endCxn id="340" idx="2"/>
            </p:cNvCxnSpPr>
            <p:nvPr/>
          </p:nvCxnSpPr>
          <p:spPr>
            <a:xfrm flipV="1">
              <a:off x="2051720" y="519227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5" name="直線矢印コネクタ 354">
              <a:extLst>
                <a:ext uri="{FF2B5EF4-FFF2-40B4-BE49-F238E27FC236}">
                  <a16:creationId xmlns:a16="http://schemas.microsoft.com/office/drawing/2014/main" id="{E62903C1-9942-0D47-A994-5519BFE2A253}"/>
                </a:ext>
              </a:extLst>
            </p:cNvPr>
            <p:cNvCxnSpPr>
              <a:stCxn id="336" idx="6"/>
              <a:endCxn id="342" idx="2"/>
            </p:cNvCxnSpPr>
            <p:nvPr/>
          </p:nvCxnSpPr>
          <p:spPr>
            <a:xfrm>
              <a:off x="2051720" y="537321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6" name="直線矢印コネクタ 355">
              <a:extLst>
                <a:ext uri="{FF2B5EF4-FFF2-40B4-BE49-F238E27FC236}">
                  <a16:creationId xmlns:a16="http://schemas.microsoft.com/office/drawing/2014/main" id="{0E5B3C79-5365-1D45-A35A-FC57B278A63E}"/>
                </a:ext>
              </a:extLst>
            </p:cNvPr>
            <p:cNvCxnSpPr>
              <a:stCxn id="336" idx="6"/>
              <a:endCxn id="341" idx="2"/>
            </p:cNvCxnSpPr>
            <p:nvPr/>
          </p:nvCxnSpPr>
          <p:spPr>
            <a:xfrm>
              <a:off x="2051720" y="537321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7" name="直線矢印コネクタ 356">
              <a:extLst>
                <a:ext uri="{FF2B5EF4-FFF2-40B4-BE49-F238E27FC236}">
                  <a16:creationId xmlns:a16="http://schemas.microsoft.com/office/drawing/2014/main" id="{AF06C04F-920D-604C-A3C0-56966E4AED30}"/>
                </a:ext>
              </a:extLst>
            </p:cNvPr>
            <p:cNvCxnSpPr>
              <a:stCxn id="337" idx="6"/>
              <a:endCxn id="340" idx="2"/>
            </p:cNvCxnSpPr>
            <p:nvPr/>
          </p:nvCxnSpPr>
          <p:spPr>
            <a:xfrm flipV="1">
              <a:off x="2051720" y="519227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8" name="直線矢印コネクタ 357">
              <a:extLst>
                <a:ext uri="{FF2B5EF4-FFF2-40B4-BE49-F238E27FC236}">
                  <a16:creationId xmlns:a16="http://schemas.microsoft.com/office/drawing/2014/main" id="{BFD93254-5EF1-A046-ACCC-9F9CC6C9F4C2}"/>
                </a:ext>
              </a:extLst>
            </p:cNvPr>
            <p:cNvCxnSpPr>
              <a:stCxn id="337" idx="6"/>
              <a:endCxn id="341" idx="2"/>
            </p:cNvCxnSpPr>
            <p:nvPr/>
          </p:nvCxnSpPr>
          <p:spPr>
            <a:xfrm flipV="1">
              <a:off x="2051720" y="555231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9" name="直線矢印コネクタ 358">
              <a:extLst>
                <a:ext uri="{FF2B5EF4-FFF2-40B4-BE49-F238E27FC236}">
                  <a16:creationId xmlns:a16="http://schemas.microsoft.com/office/drawing/2014/main" id="{78720951-BC57-7A49-96E9-8B5A355529F3}"/>
                </a:ext>
              </a:extLst>
            </p:cNvPr>
            <p:cNvCxnSpPr>
              <a:stCxn id="337" idx="6"/>
              <a:endCxn id="342" idx="2"/>
            </p:cNvCxnSpPr>
            <p:nvPr/>
          </p:nvCxnSpPr>
          <p:spPr>
            <a:xfrm>
              <a:off x="2051720" y="573325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0" name="直線矢印コネクタ 359">
              <a:extLst>
                <a:ext uri="{FF2B5EF4-FFF2-40B4-BE49-F238E27FC236}">
                  <a16:creationId xmlns:a16="http://schemas.microsoft.com/office/drawing/2014/main" id="{631E44DC-1A11-3644-8414-FD3516A8821E}"/>
                </a:ext>
              </a:extLst>
            </p:cNvPr>
            <p:cNvCxnSpPr>
              <a:stCxn id="338" idx="6"/>
              <a:endCxn id="340" idx="2"/>
            </p:cNvCxnSpPr>
            <p:nvPr/>
          </p:nvCxnSpPr>
          <p:spPr>
            <a:xfrm flipV="1">
              <a:off x="2051720" y="519227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1" name="直線矢印コネクタ 360">
              <a:extLst>
                <a:ext uri="{FF2B5EF4-FFF2-40B4-BE49-F238E27FC236}">
                  <a16:creationId xmlns:a16="http://schemas.microsoft.com/office/drawing/2014/main" id="{87E4A26A-3233-1B4F-A5FE-7033DB27DAA1}"/>
                </a:ext>
              </a:extLst>
            </p:cNvPr>
            <p:cNvCxnSpPr>
              <a:stCxn id="338" idx="6"/>
              <a:endCxn id="341" idx="2"/>
            </p:cNvCxnSpPr>
            <p:nvPr/>
          </p:nvCxnSpPr>
          <p:spPr>
            <a:xfrm flipV="1">
              <a:off x="2051720" y="555231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2" name="直線矢印コネクタ 361">
              <a:extLst>
                <a:ext uri="{FF2B5EF4-FFF2-40B4-BE49-F238E27FC236}">
                  <a16:creationId xmlns:a16="http://schemas.microsoft.com/office/drawing/2014/main" id="{C712E708-1DE5-544F-82D0-025FEC6CC70B}"/>
                </a:ext>
              </a:extLst>
            </p:cNvPr>
            <p:cNvCxnSpPr>
              <a:stCxn id="338" idx="6"/>
              <a:endCxn id="342" idx="2"/>
            </p:cNvCxnSpPr>
            <p:nvPr/>
          </p:nvCxnSpPr>
          <p:spPr>
            <a:xfrm flipV="1">
              <a:off x="2051720" y="591235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63" name="円/楕円 362">
              <a:extLst>
                <a:ext uri="{FF2B5EF4-FFF2-40B4-BE49-F238E27FC236}">
                  <a16:creationId xmlns:a16="http://schemas.microsoft.com/office/drawing/2014/main" id="{F829EE32-D3CC-554E-8AE1-F49DADC63568}"/>
                </a:ext>
              </a:extLst>
            </p:cNvPr>
            <p:cNvSpPr/>
            <p:nvPr/>
          </p:nvSpPr>
          <p:spPr>
            <a:xfrm>
              <a:off x="3347864" y="468373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4" name="円/楕円 363">
              <a:extLst>
                <a:ext uri="{FF2B5EF4-FFF2-40B4-BE49-F238E27FC236}">
                  <a16:creationId xmlns:a16="http://schemas.microsoft.com/office/drawing/2014/main" id="{AB55E5F4-DA1F-F447-B09E-4ADFD91F3CEF}"/>
                </a:ext>
              </a:extLst>
            </p:cNvPr>
            <p:cNvSpPr/>
            <p:nvPr/>
          </p:nvSpPr>
          <p:spPr>
            <a:xfrm>
              <a:off x="3347864" y="504377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5" name="円/楕円 364">
              <a:extLst>
                <a:ext uri="{FF2B5EF4-FFF2-40B4-BE49-F238E27FC236}">
                  <a16:creationId xmlns:a16="http://schemas.microsoft.com/office/drawing/2014/main" id="{5C8A5E18-69A5-AE4B-9E11-BC7CF1C7BC7A}"/>
                </a:ext>
              </a:extLst>
            </p:cNvPr>
            <p:cNvSpPr/>
            <p:nvPr/>
          </p:nvSpPr>
          <p:spPr>
            <a:xfrm>
              <a:off x="3347864" y="540381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6" name="円/楕円 365">
              <a:extLst>
                <a:ext uri="{FF2B5EF4-FFF2-40B4-BE49-F238E27FC236}">
                  <a16:creationId xmlns:a16="http://schemas.microsoft.com/office/drawing/2014/main" id="{7C00A051-A830-7E43-8929-3D522F4E6B95}"/>
                </a:ext>
              </a:extLst>
            </p:cNvPr>
            <p:cNvSpPr/>
            <p:nvPr/>
          </p:nvSpPr>
          <p:spPr>
            <a:xfrm>
              <a:off x="3347864" y="576385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67" name="直線矢印コネクタ 366">
              <a:extLst>
                <a:ext uri="{FF2B5EF4-FFF2-40B4-BE49-F238E27FC236}">
                  <a16:creationId xmlns:a16="http://schemas.microsoft.com/office/drawing/2014/main" id="{87049FFE-309B-B944-9DA3-6AE3F275D6F2}"/>
                </a:ext>
              </a:extLst>
            </p:cNvPr>
            <p:cNvCxnSpPr>
              <a:stCxn id="339" idx="6"/>
              <a:endCxn id="363" idx="2"/>
            </p:cNvCxnSpPr>
            <p:nvPr/>
          </p:nvCxnSpPr>
          <p:spPr>
            <a:xfrm flipV="1">
              <a:off x="2915816" y="4827750"/>
              <a:ext cx="432048" cy="4487"/>
            </a:xfrm>
            <a:prstGeom prst="straightConnector1">
              <a:avLst/>
            </a:prstGeom>
            <a:ln w="1905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8" name="直線矢印コネクタ 367">
              <a:extLst>
                <a:ext uri="{FF2B5EF4-FFF2-40B4-BE49-F238E27FC236}">
                  <a16:creationId xmlns:a16="http://schemas.microsoft.com/office/drawing/2014/main" id="{37A6280B-6C04-E947-9CB9-037A39594FD8}"/>
                </a:ext>
              </a:extLst>
            </p:cNvPr>
            <p:cNvCxnSpPr>
              <a:stCxn id="340" idx="6"/>
              <a:endCxn id="363" idx="2"/>
            </p:cNvCxnSpPr>
            <p:nvPr/>
          </p:nvCxnSpPr>
          <p:spPr>
            <a:xfrm flipV="1">
              <a:off x="2915816" y="4827750"/>
              <a:ext cx="432048" cy="36452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9" name="直線矢印コネクタ 368">
              <a:extLst>
                <a:ext uri="{FF2B5EF4-FFF2-40B4-BE49-F238E27FC236}">
                  <a16:creationId xmlns:a16="http://schemas.microsoft.com/office/drawing/2014/main" id="{A7AA4A98-6D2B-C840-AD87-0927EFE5867A}"/>
                </a:ext>
              </a:extLst>
            </p:cNvPr>
            <p:cNvCxnSpPr>
              <a:stCxn id="341" idx="6"/>
              <a:endCxn id="363" idx="2"/>
            </p:cNvCxnSpPr>
            <p:nvPr/>
          </p:nvCxnSpPr>
          <p:spPr>
            <a:xfrm flipV="1">
              <a:off x="2915816" y="4827750"/>
              <a:ext cx="432048" cy="72456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70" name="直線矢印コネクタ 369">
              <a:extLst>
                <a:ext uri="{FF2B5EF4-FFF2-40B4-BE49-F238E27FC236}">
                  <a16:creationId xmlns:a16="http://schemas.microsoft.com/office/drawing/2014/main" id="{118AAAD3-D0D7-FB4C-ADB4-BB507C2CC28B}"/>
                </a:ext>
              </a:extLst>
            </p:cNvPr>
            <p:cNvCxnSpPr>
              <a:stCxn id="342" idx="6"/>
              <a:endCxn id="363" idx="2"/>
            </p:cNvCxnSpPr>
            <p:nvPr/>
          </p:nvCxnSpPr>
          <p:spPr>
            <a:xfrm flipV="1">
              <a:off x="2915816" y="4827750"/>
              <a:ext cx="432048" cy="1084607"/>
            </a:xfrm>
            <a:prstGeom prst="straightConnector1">
              <a:avLst/>
            </a:prstGeom>
            <a:ln w="1905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71" name="直線矢印コネクタ 370">
              <a:extLst>
                <a:ext uri="{FF2B5EF4-FFF2-40B4-BE49-F238E27FC236}">
                  <a16:creationId xmlns:a16="http://schemas.microsoft.com/office/drawing/2014/main" id="{09E6CC62-66A4-B147-81AF-CC22BB7C5105}"/>
                </a:ext>
              </a:extLst>
            </p:cNvPr>
            <p:cNvCxnSpPr>
              <a:stCxn id="339" idx="6"/>
              <a:endCxn id="364" idx="2"/>
            </p:cNvCxnSpPr>
            <p:nvPr/>
          </p:nvCxnSpPr>
          <p:spPr>
            <a:xfrm>
              <a:off x="2915816" y="4832237"/>
              <a:ext cx="432048" cy="355553"/>
            </a:xfrm>
            <a:prstGeom prst="straightConnector1">
              <a:avLst/>
            </a:prstGeom>
            <a:ln w="28575">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72" name="直線矢印コネクタ 371">
              <a:extLst>
                <a:ext uri="{FF2B5EF4-FFF2-40B4-BE49-F238E27FC236}">
                  <a16:creationId xmlns:a16="http://schemas.microsoft.com/office/drawing/2014/main" id="{D6271E97-1E4D-684C-BCCE-91C56817123B}"/>
                </a:ext>
              </a:extLst>
            </p:cNvPr>
            <p:cNvCxnSpPr>
              <a:stCxn id="339" idx="6"/>
              <a:endCxn id="365" idx="2"/>
            </p:cNvCxnSpPr>
            <p:nvPr/>
          </p:nvCxnSpPr>
          <p:spPr>
            <a:xfrm>
              <a:off x="2915816" y="4832237"/>
              <a:ext cx="432048" cy="71559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73" name="直線矢印コネクタ 372">
              <a:extLst>
                <a:ext uri="{FF2B5EF4-FFF2-40B4-BE49-F238E27FC236}">
                  <a16:creationId xmlns:a16="http://schemas.microsoft.com/office/drawing/2014/main" id="{29F23610-07E3-8B4D-8EF7-52EC96A74E43}"/>
                </a:ext>
              </a:extLst>
            </p:cNvPr>
            <p:cNvCxnSpPr>
              <a:stCxn id="339" idx="6"/>
              <a:endCxn id="366" idx="2"/>
            </p:cNvCxnSpPr>
            <p:nvPr/>
          </p:nvCxnSpPr>
          <p:spPr>
            <a:xfrm>
              <a:off x="2915816" y="4832237"/>
              <a:ext cx="432048" cy="1075633"/>
            </a:xfrm>
            <a:prstGeom prst="straightConnector1">
              <a:avLst/>
            </a:prstGeom>
            <a:ln w="1270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74" name="直線矢印コネクタ 373">
              <a:extLst>
                <a:ext uri="{FF2B5EF4-FFF2-40B4-BE49-F238E27FC236}">
                  <a16:creationId xmlns:a16="http://schemas.microsoft.com/office/drawing/2014/main" id="{E535FD66-A417-804E-B897-79C5AFB194CD}"/>
                </a:ext>
              </a:extLst>
            </p:cNvPr>
            <p:cNvCxnSpPr>
              <a:stCxn id="340" idx="6"/>
              <a:endCxn id="364" idx="2"/>
            </p:cNvCxnSpPr>
            <p:nvPr/>
          </p:nvCxnSpPr>
          <p:spPr>
            <a:xfrm flipV="1">
              <a:off x="2915816" y="5187790"/>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75" name="直線矢印コネクタ 374">
              <a:extLst>
                <a:ext uri="{FF2B5EF4-FFF2-40B4-BE49-F238E27FC236}">
                  <a16:creationId xmlns:a16="http://schemas.microsoft.com/office/drawing/2014/main" id="{664E2BE9-284C-B64C-839D-3516F0435534}"/>
                </a:ext>
              </a:extLst>
            </p:cNvPr>
            <p:cNvCxnSpPr>
              <a:stCxn id="340" idx="6"/>
              <a:endCxn id="365" idx="2"/>
            </p:cNvCxnSpPr>
            <p:nvPr/>
          </p:nvCxnSpPr>
          <p:spPr>
            <a:xfrm>
              <a:off x="2915816" y="5192277"/>
              <a:ext cx="432048" cy="35555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76" name="直線矢印コネクタ 375">
              <a:extLst>
                <a:ext uri="{FF2B5EF4-FFF2-40B4-BE49-F238E27FC236}">
                  <a16:creationId xmlns:a16="http://schemas.microsoft.com/office/drawing/2014/main" id="{3A762955-1D91-CA4D-B9D2-3C2C9E7F6BFE}"/>
                </a:ext>
              </a:extLst>
            </p:cNvPr>
            <p:cNvCxnSpPr>
              <a:stCxn id="340" idx="6"/>
              <a:endCxn id="366" idx="2"/>
            </p:cNvCxnSpPr>
            <p:nvPr/>
          </p:nvCxnSpPr>
          <p:spPr>
            <a:xfrm>
              <a:off x="2915816" y="5192277"/>
              <a:ext cx="432048" cy="71559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77" name="直線矢印コネクタ 376">
              <a:extLst>
                <a:ext uri="{FF2B5EF4-FFF2-40B4-BE49-F238E27FC236}">
                  <a16:creationId xmlns:a16="http://schemas.microsoft.com/office/drawing/2014/main" id="{3CBE2A41-8BC6-754C-BF61-6C3A17596DBF}"/>
                </a:ext>
              </a:extLst>
            </p:cNvPr>
            <p:cNvCxnSpPr>
              <a:stCxn id="341" idx="6"/>
              <a:endCxn id="364" idx="2"/>
            </p:cNvCxnSpPr>
            <p:nvPr/>
          </p:nvCxnSpPr>
          <p:spPr>
            <a:xfrm flipV="1">
              <a:off x="2915816" y="5187790"/>
              <a:ext cx="432048" cy="364527"/>
            </a:xfrm>
            <a:prstGeom prst="straightConnector1">
              <a:avLst/>
            </a:prstGeom>
            <a:ln w="1905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78" name="直線矢印コネクタ 377">
              <a:extLst>
                <a:ext uri="{FF2B5EF4-FFF2-40B4-BE49-F238E27FC236}">
                  <a16:creationId xmlns:a16="http://schemas.microsoft.com/office/drawing/2014/main" id="{8700CD4A-BF44-854F-BEF6-6B6F7AE742BA}"/>
                </a:ext>
              </a:extLst>
            </p:cNvPr>
            <p:cNvCxnSpPr>
              <a:stCxn id="341" idx="6"/>
              <a:endCxn id="365" idx="2"/>
            </p:cNvCxnSpPr>
            <p:nvPr/>
          </p:nvCxnSpPr>
          <p:spPr>
            <a:xfrm flipV="1">
              <a:off x="2915816" y="5547830"/>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79" name="直線矢印コネクタ 378">
              <a:extLst>
                <a:ext uri="{FF2B5EF4-FFF2-40B4-BE49-F238E27FC236}">
                  <a16:creationId xmlns:a16="http://schemas.microsoft.com/office/drawing/2014/main" id="{C484AA40-418A-D943-AF5D-01F4D91336F0}"/>
                </a:ext>
              </a:extLst>
            </p:cNvPr>
            <p:cNvCxnSpPr>
              <a:stCxn id="341" idx="6"/>
              <a:endCxn id="366" idx="2"/>
            </p:cNvCxnSpPr>
            <p:nvPr/>
          </p:nvCxnSpPr>
          <p:spPr>
            <a:xfrm>
              <a:off x="2915816" y="5552317"/>
              <a:ext cx="432048" cy="35555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80" name="直線矢印コネクタ 379">
              <a:extLst>
                <a:ext uri="{FF2B5EF4-FFF2-40B4-BE49-F238E27FC236}">
                  <a16:creationId xmlns:a16="http://schemas.microsoft.com/office/drawing/2014/main" id="{4CB5EE39-FD11-D547-A44C-80CD3ECD337D}"/>
                </a:ext>
              </a:extLst>
            </p:cNvPr>
            <p:cNvCxnSpPr>
              <a:stCxn id="342" idx="6"/>
              <a:endCxn id="364" idx="2"/>
            </p:cNvCxnSpPr>
            <p:nvPr/>
          </p:nvCxnSpPr>
          <p:spPr>
            <a:xfrm flipV="1">
              <a:off x="2915816" y="5187790"/>
              <a:ext cx="432048" cy="724567"/>
            </a:xfrm>
            <a:prstGeom prst="straightConnector1">
              <a:avLst/>
            </a:prstGeom>
            <a:ln w="285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81" name="直線矢印コネクタ 380">
              <a:extLst>
                <a:ext uri="{FF2B5EF4-FFF2-40B4-BE49-F238E27FC236}">
                  <a16:creationId xmlns:a16="http://schemas.microsoft.com/office/drawing/2014/main" id="{55122A1B-2F11-4243-8A68-3BC8382A48F3}"/>
                </a:ext>
              </a:extLst>
            </p:cNvPr>
            <p:cNvCxnSpPr>
              <a:stCxn id="342" idx="6"/>
              <a:endCxn id="365" idx="2"/>
            </p:cNvCxnSpPr>
            <p:nvPr/>
          </p:nvCxnSpPr>
          <p:spPr>
            <a:xfrm flipV="1">
              <a:off x="2915816" y="5547830"/>
              <a:ext cx="432048" cy="36452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82" name="直線矢印コネクタ 381">
              <a:extLst>
                <a:ext uri="{FF2B5EF4-FFF2-40B4-BE49-F238E27FC236}">
                  <a16:creationId xmlns:a16="http://schemas.microsoft.com/office/drawing/2014/main" id="{9C6124DF-7A22-5148-A5DA-991BA3CB1C71}"/>
                </a:ext>
              </a:extLst>
            </p:cNvPr>
            <p:cNvCxnSpPr>
              <a:stCxn id="342" idx="6"/>
              <a:endCxn id="366" idx="2"/>
            </p:cNvCxnSpPr>
            <p:nvPr/>
          </p:nvCxnSpPr>
          <p:spPr>
            <a:xfrm flipV="1">
              <a:off x="2915816" y="5907870"/>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83" name="円/楕円 382">
              <a:extLst>
                <a:ext uri="{FF2B5EF4-FFF2-40B4-BE49-F238E27FC236}">
                  <a16:creationId xmlns:a16="http://schemas.microsoft.com/office/drawing/2014/main" id="{6F333EB3-0E75-BF40-922B-B86FE3DFB0C5}"/>
                </a:ext>
              </a:extLst>
            </p:cNvPr>
            <p:cNvSpPr/>
            <p:nvPr/>
          </p:nvSpPr>
          <p:spPr>
            <a:xfrm flipH="1">
              <a:off x="7092280" y="450912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4" name="円/楕円 383">
              <a:extLst>
                <a:ext uri="{FF2B5EF4-FFF2-40B4-BE49-F238E27FC236}">
                  <a16:creationId xmlns:a16="http://schemas.microsoft.com/office/drawing/2014/main" id="{AEC90044-1FF0-4944-BE2C-07998CE86D7D}"/>
                </a:ext>
              </a:extLst>
            </p:cNvPr>
            <p:cNvSpPr/>
            <p:nvPr/>
          </p:nvSpPr>
          <p:spPr>
            <a:xfrm flipH="1">
              <a:off x="7092280" y="486916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5" name="円/楕円 384">
              <a:extLst>
                <a:ext uri="{FF2B5EF4-FFF2-40B4-BE49-F238E27FC236}">
                  <a16:creationId xmlns:a16="http://schemas.microsoft.com/office/drawing/2014/main" id="{BCF6AB75-321C-B14D-8138-838FC7533617}"/>
                </a:ext>
              </a:extLst>
            </p:cNvPr>
            <p:cNvSpPr/>
            <p:nvPr/>
          </p:nvSpPr>
          <p:spPr>
            <a:xfrm flipH="1">
              <a:off x="7092280" y="522920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6" name="円/楕円 385">
              <a:extLst>
                <a:ext uri="{FF2B5EF4-FFF2-40B4-BE49-F238E27FC236}">
                  <a16:creationId xmlns:a16="http://schemas.microsoft.com/office/drawing/2014/main" id="{5899AEBF-6A58-F543-B441-15C69AD2BF8A}"/>
                </a:ext>
              </a:extLst>
            </p:cNvPr>
            <p:cNvSpPr/>
            <p:nvPr/>
          </p:nvSpPr>
          <p:spPr>
            <a:xfrm flipH="1">
              <a:off x="7092280" y="558924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7" name="円/楕円 386">
              <a:extLst>
                <a:ext uri="{FF2B5EF4-FFF2-40B4-BE49-F238E27FC236}">
                  <a16:creationId xmlns:a16="http://schemas.microsoft.com/office/drawing/2014/main" id="{50353257-4B69-2E42-B058-4B25BDC6334B}"/>
                </a:ext>
              </a:extLst>
            </p:cNvPr>
            <p:cNvSpPr/>
            <p:nvPr/>
          </p:nvSpPr>
          <p:spPr>
            <a:xfrm flipH="1">
              <a:off x="7092280" y="594928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8" name="円/楕円 387">
              <a:extLst>
                <a:ext uri="{FF2B5EF4-FFF2-40B4-BE49-F238E27FC236}">
                  <a16:creationId xmlns:a16="http://schemas.microsoft.com/office/drawing/2014/main" id="{DCC98A6A-0F80-6B41-A18B-50EA0AA8A53F}"/>
                </a:ext>
              </a:extLst>
            </p:cNvPr>
            <p:cNvSpPr/>
            <p:nvPr/>
          </p:nvSpPr>
          <p:spPr>
            <a:xfrm flipH="1">
              <a:off x="6228184" y="468822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9" name="円/楕円 388">
              <a:extLst>
                <a:ext uri="{FF2B5EF4-FFF2-40B4-BE49-F238E27FC236}">
                  <a16:creationId xmlns:a16="http://schemas.microsoft.com/office/drawing/2014/main" id="{50D276B9-EF83-7B4F-BDBA-01C406F4E7BE}"/>
                </a:ext>
              </a:extLst>
            </p:cNvPr>
            <p:cNvSpPr/>
            <p:nvPr/>
          </p:nvSpPr>
          <p:spPr>
            <a:xfrm flipH="1">
              <a:off x="6228184" y="504826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0" name="円/楕円 389">
              <a:extLst>
                <a:ext uri="{FF2B5EF4-FFF2-40B4-BE49-F238E27FC236}">
                  <a16:creationId xmlns:a16="http://schemas.microsoft.com/office/drawing/2014/main" id="{42298E15-ABD0-8744-94FA-F7D38F790F84}"/>
                </a:ext>
              </a:extLst>
            </p:cNvPr>
            <p:cNvSpPr/>
            <p:nvPr/>
          </p:nvSpPr>
          <p:spPr>
            <a:xfrm flipH="1">
              <a:off x="6228184" y="540830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1" name="円/楕円 390">
              <a:extLst>
                <a:ext uri="{FF2B5EF4-FFF2-40B4-BE49-F238E27FC236}">
                  <a16:creationId xmlns:a16="http://schemas.microsoft.com/office/drawing/2014/main" id="{BD36B51B-AC5E-5F4C-BB92-25921EB2485B}"/>
                </a:ext>
              </a:extLst>
            </p:cNvPr>
            <p:cNvSpPr/>
            <p:nvPr/>
          </p:nvSpPr>
          <p:spPr>
            <a:xfrm flipH="1">
              <a:off x="6228184" y="576834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2" name="直線矢印コネクタ 391">
              <a:extLst>
                <a:ext uri="{FF2B5EF4-FFF2-40B4-BE49-F238E27FC236}">
                  <a16:creationId xmlns:a16="http://schemas.microsoft.com/office/drawing/2014/main" id="{7E977B92-708E-B542-881D-1DD949FA3CEA}"/>
                </a:ext>
              </a:extLst>
            </p:cNvPr>
            <p:cNvCxnSpPr>
              <a:stCxn id="385" idx="6"/>
              <a:endCxn id="391" idx="2"/>
            </p:cNvCxnSpPr>
            <p:nvPr/>
          </p:nvCxnSpPr>
          <p:spPr>
            <a:xfrm flipH="1">
              <a:off x="6516216" y="465313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93" name="直線矢印コネクタ 392">
              <a:extLst>
                <a:ext uri="{FF2B5EF4-FFF2-40B4-BE49-F238E27FC236}">
                  <a16:creationId xmlns:a16="http://schemas.microsoft.com/office/drawing/2014/main" id="{F2C399E9-1A07-784A-BCCB-31C644E67B7C}"/>
                </a:ext>
              </a:extLst>
            </p:cNvPr>
            <p:cNvCxnSpPr>
              <a:stCxn id="386" idx="6"/>
              <a:endCxn id="391" idx="2"/>
            </p:cNvCxnSpPr>
            <p:nvPr/>
          </p:nvCxnSpPr>
          <p:spPr>
            <a:xfrm flipH="1" flipV="1">
              <a:off x="6516216" y="483223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94" name="直線矢印コネクタ 393">
              <a:extLst>
                <a:ext uri="{FF2B5EF4-FFF2-40B4-BE49-F238E27FC236}">
                  <a16:creationId xmlns:a16="http://schemas.microsoft.com/office/drawing/2014/main" id="{2FA27CDD-7619-3145-AD01-8FD85806C58C}"/>
                </a:ext>
              </a:extLst>
            </p:cNvPr>
            <p:cNvCxnSpPr>
              <a:stCxn id="387" idx="6"/>
              <a:endCxn id="391" idx="2"/>
            </p:cNvCxnSpPr>
            <p:nvPr/>
          </p:nvCxnSpPr>
          <p:spPr>
            <a:xfrm flipH="1" flipV="1">
              <a:off x="6516216" y="483223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95" name="直線矢印コネクタ 394">
              <a:extLst>
                <a:ext uri="{FF2B5EF4-FFF2-40B4-BE49-F238E27FC236}">
                  <a16:creationId xmlns:a16="http://schemas.microsoft.com/office/drawing/2014/main" id="{4397AADE-3023-404B-9091-E37600861FC3}"/>
                </a:ext>
              </a:extLst>
            </p:cNvPr>
            <p:cNvCxnSpPr>
              <a:stCxn id="388" idx="6"/>
              <a:endCxn id="391" idx="2"/>
            </p:cNvCxnSpPr>
            <p:nvPr/>
          </p:nvCxnSpPr>
          <p:spPr>
            <a:xfrm flipH="1" flipV="1">
              <a:off x="6516216" y="483223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96" name="直線矢印コネクタ 395">
              <a:extLst>
                <a:ext uri="{FF2B5EF4-FFF2-40B4-BE49-F238E27FC236}">
                  <a16:creationId xmlns:a16="http://schemas.microsoft.com/office/drawing/2014/main" id="{E18C44C8-416D-484C-A277-30C19250BB90}"/>
                </a:ext>
              </a:extLst>
            </p:cNvPr>
            <p:cNvCxnSpPr>
              <a:stCxn id="389" idx="6"/>
              <a:endCxn id="391" idx="2"/>
            </p:cNvCxnSpPr>
            <p:nvPr/>
          </p:nvCxnSpPr>
          <p:spPr>
            <a:xfrm flipH="1" flipV="1">
              <a:off x="6516216" y="4832237"/>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97" name="直線矢印コネクタ 396">
              <a:extLst>
                <a:ext uri="{FF2B5EF4-FFF2-40B4-BE49-F238E27FC236}">
                  <a16:creationId xmlns:a16="http://schemas.microsoft.com/office/drawing/2014/main" id="{C85D180D-6497-2442-82F4-3360854C89DF}"/>
                </a:ext>
              </a:extLst>
            </p:cNvPr>
            <p:cNvCxnSpPr>
              <a:stCxn id="385" idx="6"/>
              <a:endCxn id="392" idx="2"/>
            </p:cNvCxnSpPr>
            <p:nvPr/>
          </p:nvCxnSpPr>
          <p:spPr>
            <a:xfrm flipH="1">
              <a:off x="6516216" y="465313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98" name="直線矢印コネクタ 397">
              <a:extLst>
                <a:ext uri="{FF2B5EF4-FFF2-40B4-BE49-F238E27FC236}">
                  <a16:creationId xmlns:a16="http://schemas.microsoft.com/office/drawing/2014/main" id="{A5BD5FEC-C5CA-C34B-9BBA-9D33FAE11FEA}"/>
                </a:ext>
              </a:extLst>
            </p:cNvPr>
            <p:cNvCxnSpPr>
              <a:stCxn id="385" idx="6"/>
              <a:endCxn id="394" idx="2"/>
            </p:cNvCxnSpPr>
            <p:nvPr/>
          </p:nvCxnSpPr>
          <p:spPr>
            <a:xfrm flipH="1">
              <a:off x="6516216" y="4653136"/>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99" name="直線矢印コネクタ 398">
              <a:extLst>
                <a:ext uri="{FF2B5EF4-FFF2-40B4-BE49-F238E27FC236}">
                  <a16:creationId xmlns:a16="http://schemas.microsoft.com/office/drawing/2014/main" id="{5876818D-9961-5A41-AE5F-E36D673DD4E9}"/>
                </a:ext>
              </a:extLst>
            </p:cNvPr>
            <p:cNvCxnSpPr>
              <a:stCxn id="385" idx="6"/>
              <a:endCxn id="393" idx="2"/>
            </p:cNvCxnSpPr>
            <p:nvPr/>
          </p:nvCxnSpPr>
          <p:spPr>
            <a:xfrm flipH="1">
              <a:off x="6516216" y="465313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00" name="直線矢印コネクタ 399">
              <a:extLst>
                <a:ext uri="{FF2B5EF4-FFF2-40B4-BE49-F238E27FC236}">
                  <a16:creationId xmlns:a16="http://schemas.microsoft.com/office/drawing/2014/main" id="{3BDC65E3-F082-014B-8798-4E38BA3C8C18}"/>
                </a:ext>
              </a:extLst>
            </p:cNvPr>
            <p:cNvCxnSpPr>
              <a:stCxn id="386" idx="6"/>
              <a:endCxn id="392" idx="2"/>
            </p:cNvCxnSpPr>
            <p:nvPr/>
          </p:nvCxnSpPr>
          <p:spPr>
            <a:xfrm flipH="1">
              <a:off x="6516216" y="501317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01" name="直線矢印コネクタ 400">
              <a:extLst>
                <a:ext uri="{FF2B5EF4-FFF2-40B4-BE49-F238E27FC236}">
                  <a16:creationId xmlns:a16="http://schemas.microsoft.com/office/drawing/2014/main" id="{D58B4591-B6ED-954A-9339-F19A69619BF1}"/>
                </a:ext>
              </a:extLst>
            </p:cNvPr>
            <p:cNvCxnSpPr>
              <a:stCxn id="386" idx="6"/>
              <a:endCxn id="393" idx="2"/>
            </p:cNvCxnSpPr>
            <p:nvPr/>
          </p:nvCxnSpPr>
          <p:spPr>
            <a:xfrm flipH="1">
              <a:off x="6516216" y="501317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02" name="直線矢印コネクタ 401">
              <a:extLst>
                <a:ext uri="{FF2B5EF4-FFF2-40B4-BE49-F238E27FC236}">
                  <a16:creationId xmlns:a16="http://schemas.microsoft.com/office/drawing/2014/main" id="{A4C37B78-F344-4C42-BA9F-0F62F56186D3}"/>
                </a:ext>
              </a:extLst>
            </p:cNvPr>
            <p:cNvCxnSpPr>
              <a:stCxn id="386" idx="6"/>
              <a:endCxn id="394" idx="2"/>
            </p:cNvCxnSpPr>
            <p:nvPr/>
          </p:nvCxnSpPr>
          <p:spPr>
            <a:xfrm flipH="1">
              <a:off x="6516216" y="501317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03" name="直線矢印コネクタ 402">
              <a:extLst>
                <a:ext uri="{FF2B5EF4-FFF2-40B4-BE49-F238E27FC236}">
                  <a16:creationId xmlns:a16="http://schemas.microsoft.com/office/drawing/2014/main" id="{F402BC28-1FAF-9F46-8837-F34DC4CCE4AE}"/>
                </a:ext>
              </a:extLst>
            </p:cNvPr>
            <p:cNvCxnSpPr>
              <a:stCxn id="387" idx="6"/>
              <a:endCxn id="392" idx="2"/>
            </p:cNvCxnSpPr>
            <p:nvPr/>
          </p:nvCxnSpPr>
          <p:spPr>
            <a:xfrm flipH="1" flipV="1">
              <a:off x="6516216" y="519227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04" name="直線矢印コネクタ 403">
              <a:extLst>
                <a:ext uri="{FF2B5EF4-FFF2-40B4-BE49-F238E27FC236}">
                  <a16:creationId xmlns:a16="http://schemas.microsoft.com/office/drawing/2014/main" id="{9A39BFF8-3B35-0B4A-BEF8-4E9C64CEC96F}"/>
                </a:ext>
              </a:extLst>
            </p:cNvPr>
            <p:cNvCxnSpPr>
              <a:stCxn id="387" idx="6"/>
              <a:endCxn id="394" idx="2"/>
            </p:cNvCxnSpPr>
            <p:nvPr/>
          </p:nvCxnSpPr>
          <p:spPr>
            <a:xfrm flipH="1">
              <a:off x="6516216" y="537321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05" name="直線矢印コネクタ 404">
              <a:extLst>
                <a:ext uri="{FF2B5EF4-FFF2-40B4-BE49-F238E27FC236}">
                  <a16:creationId xmlns:a16="http://schemas.microsoft.com/office/drawing/2014/main" id="{FB74F7B1-7C63-F648-948B-B4F979A841A0}"/>
                </a:ext>
              </a:extLst>
            </p:cNvPr>
            <p:cNvCxnSpPr>
              <a:stCxn id="387" idx="6"/>
              <a:endCxn id="393" idx="2"/>
            </p:cNvCxnSpPr>
            <p:nvPr/>
          </p:nvCxnSpPr>
          <p:spPr>
            <a:xfrm flipH="1">
              <a:off x="6516216" y="537321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06" name="直線矢印コネクタ 405">
              <a:extLst>
                <a:ext uri="{FF2B5EF4-FFF2-40B4-BE49-F238E27FC236}">
                  <a16:creationId xmlns:a16="http://schemas.microsoft.com/office/drawing/2014/main" id="{FC78B2EC-3A2B-474E-83FA-3612E28DD616}"/>
                </a:ext>
              </a:extLst>
            </p:cNvPr>
            <p:cNvCxnSpPr>
              <a:stCxn id="388" idx="6"/>
              <a:endCxn id="392" idx="2"/>
            </p:cNvCxnSpPr>
            <p:nvPr/>
          </p:nvCxnSpPr>
          <p:spPr>
            <a:xfrm flipH="1" flipV="1">
              <a:off x="6516216" y="519227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07" name="直線矢印コネクタ 406">
              <a:extLst>
                <a:ext uri="{FF2B5EF4-FFF2-40B4-BE49-F238E27FC236}">
                  <a16:creationId xmlns:a16="http://schemas.microsoft.com/office/drawing/2014/main" id="{1F0CCA20-5BBB-3848-8804-10DBEFBE2BE0}"/>
                </a:ext>
              </a:extLst>
            </p:cNvPr>
            <p:cNvCxnSpPr>
              <a:stCxn id="388" idx="6"/>
              <a:endCxn id="393" idx="2"/>
            </p:cNvCxnSpPr>
            <p:nvPr/>
          </p:nvCxnSpPr>
          <p:spPr>
            <a:xfrm flipH="1" flipV="1">
              <a:off x="6516216" y="555231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08" name="直線矢印コネクタ 407">
              <a:extLst>
                <a:ext uri="{FF2B5EF4-FFF2-40B4-BE49-F238E27FC236}">
                  <a16:creationId xmlns:a16="http://schemas.microsoft.com/office/drawing/2014/main" id="{92A88F8C-2A40-9249-995E-B890513FB881}"/>
                </a:ext>
              </a:extLst>
            </p:cNvPr>
            <p:cNvCxnSpPr>
              <a:stCxn id="388" idx="6"/>
              <a:endCxn id="394" idx="2"/>
            </p:cNvCxnSpPr>
            <p:nvPr/>
          </p:nvCxnSpPr>
          <p:spPr>
            <a:xfrm flipH="1">
              <a:off x="6516216" y="573325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09" name="直線矢印コネクタ 408">
              <a:extLst>
                <a:ext uri="{FF2B5EF4-FFF2-40B4-BE49-F238E27FC236}">
                  <a16:creationId xmlns:a16="http://schemas.microsoft.com/office/drawing/2014/main" id="{DF428DFA-15FD-6246-8C31-6C46389A1159}"/>
                </a:ext>
              </a:extLst>
            </p:cNvPr>
            <p:cNvCxnSpPr>
              <a:stCxn id="389" idx="6"/>
              <a:endCxn id="392" idx="2"/>
            </p:cNvCxnSpPr>
            <p:nvPr/>
          </p:nvCxnSpPr>
          <p:spPr>
            <a:xfrm flipH="1" flipV="1">
              <a:off x="6516216" y="519227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10" name="直線矢印コネクタ 409">
              <a:extLst>
                <a:ext uri="{FF2B5EF4-FFF2-40B4-BE49-F238E27FC236}">
                  <a16:creationId xmlns:a16="http://schemas.microsoft.com/office/drawing/2014/main" id="{4CCAD5C6-B147-1347-8325-27A59C8240A0}"/>
                </a:ext>
              </a:extLst>
            </p:cNvPr>
            <p:cNvCxnSpPr>
              <a:stCxn id="389" idx="6"/>
              <a:endCxn id="393" idx="2"/>
            </p:cNvCxnSpPr>
            <p:nvPr/>
          </p:nvCxnSpPr>
          <p:spPr>
            <a:xfrm flipH="1" flipV="1">
              <a:off x="6516216" y="555231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11" name="直線矢印コネクタ 410">
              <a:extLst>
                <a:ext uri="{FF2B5EF4-FFF2-40B4-BE49-F238E27FC236}">
                  <a16:creationId xmlns:a16="http://schemas.microsoft.com/office/drawing/2014/main" id="{041AD8D5-446B-524C-ACEA-5ACED0B90688}"/>
                </a:ext>
              </a:extLst>
            </p:cNvPr>
            <p:cNvCxnSpPr>
              <a:stCxn id="389" idx="6"/>
              <a:endCxn id="394" idx="2"/>
            </p:cNvCxnSpPr>
            <p:nvPr/>
          </p:nvCxnSpPr>
          <p:spPr>
            <a:xfrm flipH="1" flipV="1">
              <a:off x="6516216" y="591235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412" name="円/楕円 411">
              <a:extLst>
                <a:ext uri="{FF2B5EF4-FFF2-40B4-BE49-F238E27FC236}">
                  <a16:creationId xmlns:a16="http://schemas.microsoft.com/office/drawing/2014/main" id="{963E30E2-4314-634F-AAB7-074D4BC00A6A}"/>
                </a:ext>
              </a:extLst>
            </p:cNvPr>
            <p:cNvSpPr/>
            <p:nvPr/>
          </p:nvSpPr>
          <p:spPr>
            <a:xfrm flipH="1">
              <a:off x="5508104" y="468373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3" name="円/楕円 412">
              <a:extLst>
                <a:ext uri="{FF2B5EF4-FFF2-40B4-BE49-F238E27FC236}">
                  <a16:creationId xmlns:a16="http://schemas.microsoft.com/office/drawing/2014/main" id="{A83AF343-852E-2643-B294-CA9072E237F3}"/>
                </a:ext>
              </a:extLst>
            </p:cNvPr>
            <p:cNvSpPr/>
            <p:nvPr/>
          </p:nvSpPr>
          <p:spPr>
            <a:xfrm flipH="1">
              <a:off x="5508104" y="504377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4" name="円/楕円 413">
              <a:extLst>
                <a:ext uri="{FF2B5EF4-FFF2-40B4-BE49-F238E27FC236}">
                  <a16:creationId xmlns:a16="http://schemas.microsoft.com/office/drawing/2014/main" id="{127A07C6-7FAB-B94E-BDC3-77D847BED68E}"/>
                </a:ext>
              </a:extLst>
            </p:cNvPr>
            <p:cNvSpPr/>
            <p:nvPr/>
          </p:nvSpPr>
          <p:spPr>
            <a:xfrm flipH="1">
              <a:off x="5508104" y="540381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5" name="円/楕円 414">
              <a:extLst>
                <a:ext uri="{FF2B5EF4-FFF2-40B4-BE49-F238E27FC236}">
                  <a16:creationId xmlns:a16="http://schemas.microsoft.com/office/drawing/2014/main" id="{B6CF40A4-BEFF-1C4E-9E4A-3D4963823935}"/>
                </a:ext>
              </a:extLst>
            </p:cNvPr>
            <p:cNvSpPr/>
            <p:nvPr/>
          </p:nvSpPr>
          <p:spPr>
            <a:xfrm flipH="1">
              <a:off x="5508104" y="576385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6" name="直線矢印コネクタ 415">
              <a:extLst>
                <a:ext uri="{FF2B5EF4-FFF2-40B4-BE49-F238E27FC236}">
                  <a16:creationId xmlns:a16="http://schemas.microsoft.com/office/drawing/2014/main" id="{CBC0A899-A165-9F4F-B16B-2BF1475A24BD}"/>
                </a:ext>
              </a:extLst>
            </p:cNvPr>
            <p:cNvCxnSpPr>
              <a:stCxn id="391" idx="6"/>
            </p:cNvCxnSpPr>
            <p:nvPr/>
          </p:nvCxnSpPr>
          <p:spPr>
            <a:xfrm flipH="1" flipV="1">
              <a:off x="5796136" y="4827750"/>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17" name="直線矢印コネクタ 416">
              <a:extLst>
                <a:ext uri="{FF2B5EF4-FFF2-40B4-BE49-F238E27FC236}">
                  <a16:creationId xmlns:a16="http://schemas.microsoft.com/office/drawing/2014/main" id="{D2BB0CC7-549E-8141-912D-F373223237B6}"/>
                </a:ext>
              </a:extLst>
            </p:cNvPr>
            <p:cNvCxnSpPr>
              <a:stCxn id="392" idx="6"/>
            </p:cNvCxnSpPr>
            <p:nvPr/>
          </p:nvCxnSpPr>
          <p:spPr>
            <a:xfrm flipH="1" flipV="1">
              <a:off x="5796136" y="4827750"/>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18" name="直線矢印コネクタ 417">
              <a:extLst>
                <a:ext uri="{FF2B5EF4-FFF2-40B4-BE49-F238E27FC236}">
                  <a16:creationId xmlns:a16="http://schemas.microsoft.com/office/drawing/2014/main" id="{5A06FE82-2CB3-BA44-A7E9-0A9765358AF4}"/>
                </a:ext>
              </a:extLst>
            </p:cNvPr>
            <p:cNvCxnSpPr>
              <a:stCxn id="393" idx="6"/>
            </p:cNvCxnSpPr>
            <p:nvPr/>
          </p:nvCxnSpPr>
          <p:spPr>
            <a:xfrm flipH="1" flipV="1">
              <a:off x="5796136" y="4827750"/>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19" name="直線矢印コネクタ 418">
              <a:extLst>
                <a:ext uri="{FF2B5EF4-FFF2-40B4-BE49-F238E27FC236}">
                  <a16:creationId xmlns:a16="http://schemas.microsoft.com/office/drawing/2014/main" id="{96739822-6D36-0D40-9337-A98D0FBCBD47}"/>
                </a:ext>
              </a:extLst>
            </p:cNvPr>
            <p:cNvCxnSpPr>
              <a:stCxn id="394" idx="6"/>
            </p:cNvCxnSpPr>
            <p:nvPr/>
          </p:nvCxnSpPr>
          <p:spPr>
            <a:xfrm flipH="1" flipV="1">
              <a:off x="5796136" y="4827750"/>
              <a:ext cx="432048" cy="108460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20" name="直線矢印コネクタ 419">
              <a:extLst>
                <a:ext uri="{FF2B5EF4-FFF2-40B4-BE49-F238E27FC236}">
                  <a16:creationId xmlns:a16="http://schemas.microsoft.com/office/drawing/2014/main" id="{9F4A7394-209E-D04A-922F-4B8051555153}"/>
                </a:ext>
              </a:extLst>
            </p:cNvPr>
            <p:cNvCxnSpPr>
              <a:stCxn id="391" idx="6"/>
            </p:cNvCxnSpPr>
            <p:nvPr/>
          </p:nvCxnSpPr>
          <p:spPr>
            <a:xfrm flipH="1">
              <a:off x="5796136" y="4832237"/>
              <a:ext cx="432048" cy="355553"/>
            </a:xfrm>
            <a:prstGeom prst="straightConnector1">
              <a:avLst/>
            </a:prstGeom>
            <a:ln w="1270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21" name="直線矢印コネクタ 420">
              <a:extLst>
                <a:ext uri="{FF2B5EF4-FFF2-40B4-BE49-F238E27FC236}">
                  <a16:creationId xmlns:a16="http://schemas.microsoft.com/office/drawing/2014/main" id="{B0A7AA45-E4A9-9643-ABBB-E8FD74FA08B3}"/>
                </a:ext>
              </a:extLst>
            </p:cNvPr>
            <p:cNvCxnSpPr>
              <a:stCxn id="391" idx="6"/>
            </p:cNvCxnSpPr>
            <p:nvPr/>
          </p:nvCxnSpPr>
          <p:spPr>
            <a:xfrm flipH="1">
              <a:off x="5796136" y="4832237"/>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22" name="直線矢印コネクタ 421">
              <a:extLst>
                <a:ext uri="{FF2B5EF4-FFF2-40B4-BE49-F238E27FC236}">
                  <a16:creationId xmlns:a16="http://schemas.microsoft.com/office/drawing/2014/main" id="{1352A28F-3ED8-534D-AEBC-E7FA4A64CC36}"/>
                </a:ext>
              </a:extLst>
            </p:cNvPr>
            <p:cNvCxnSpPr>
              <a:stCxn id="391" idx="6"/>
            </p:cNvCxnSpPr>
            <p:nvPr/>
          </p:nvCxnSpPr>
          <p:spPr>
            <a:xfrm flipH="1">
              <a:off x="5796136" y="4832237"/>
              <a:ext cx="432048" cy="1075633"/>
            </a:xfrm>
            <a:prstGeom prst="straightConnector1">
              <a:avLst/>
            </a:prstGeom>
            <a:ln w="1270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23" name="直線矢印コネクタ 422">
              <a:extLst>
                <a:ext uri="{FF2B5EF4-FFF2-40B4-BE49-F238E27FC236}">
                  <a16:creationId xmlns:a16="http://schemas.microsoft.com/office/drawing/2014/main" id="{33C657AA-7C15-994A-9599-B780ED1D467C}"/>
                </a:ext>
              </a:extLst>
            </p:cNvPr>
            <p:cNvCxnSpPr>
              <a:stCxn id="392" idx="6"/>
            </p:cNvCxnSpPr>
            <p:nvPr/>
          </p:nvCxnSpPr>
          <p:spPr>
            <a:xfrm flipH="1" flipV="1">
              <a:off x="5796136" y="5187790"/>
              <a:ext cx="432048" cy="4487"/>
            </a:xfrm>
            <a:prstGeom prst="straightConnector1">
              <a:avLst/>
            </a:prstGeom>
            <a:ln w="1905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24" name="直線矢印コネクタ 423">
              <a:extLst>
                <a:ext uri="{FF2B5EF4-FFF2-40B4-BE49-F238E27FC236}">
                  <a16:creationId xmlns:a16="http://schemas.microsoft.com/office/drawing/2014/main" id="{5B9E5D97-2FE3-EE47-95EB-105D33D02661}"/>
                </a:ext>
              </a:extLst>
            </p:cNvPr>
            <p:cNvCxnSpPr>
              <a:stCxn id="392" idx="6"/>
            </p:cNvCxnSpPr>
            <p:nvPr/>
          </p:nvCxnSpPr>
          <p:spPr>
            <a:xfrm flipH="1">
              <a:off x="5796136" y="5192277"/>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25" name="直線矢印コネクタ 424">
              <a:extLst>
                <a:ext uri="{FF2B5EF4-FFF2-40B4-BE49-F238E27FC236}">
                  <a16:creationId xmlns:a16="http://schemas.microsoft.com/office/drawing/2014/main" id="{2ABA7EC1-5E29-8643-89A0-4C8FF77EFC34}"/>
                </a:ext>
              </a:extLst>
            </p:cNvPr>
            <p:cNvCxnSpPr>
              <a:stCxn id="392" idx="6"/>
            </p:cNvCxnSpPr>
            <p:nvPr/>
          </p:nvCxnSpPr>
          <p:spPr>
            <a:xfrm flipH="1">
              <a:off x="5796136" y="5192277"/>
              <a:ext cx="432048" cy="715593"/>
            </a:xfrm>
            <a:prstGeom prst="straightConnector1">
              <a:avLst/>
            </a:prstGeom>
            <a:ln w="1270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26" name="直線矢印コネクタ 425">
              <a:extLst>
                <a:ext uri="{FF2B5EF4-FFF2-40B4-BE49-F238E27FC236}">
                  <a16:creationId xmlns:a16="http://schemas.microsoft.com/office/drawing/2014/main" id="{1DB5077D-9E14-054E-8BC8-4A478692DBCE}"/>
                </a:ext>
              </a:extLst>
            </p:cNvPr>
            <p:cNvCxnSpPr>
              <a:stCxn id="393" idx="6"/>
            </p:cNvCxnSpPr>
            <p:nvPr/>
          </p:nvCxnSpPr>
          <p:spPr>
            <a:xfrm flipH="1" flipV="1">
              <a:off x="5796136" y="5187790"/>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27" name="直線矢印コネクタ 426">
              <a:extLst>
                <a:ext uri="{FF2B5EF4-FFF2-40B4-BE49-F238E27FC236}">
                  <a16:creationId xmlns:a16="http://schemas.microsoft.com/office/drawing/2014/main" id="{F9013326-A119-624C-AE1A-650D9E888DFA}"/>
                </a:ext>
              </a:extLst>
            </p:cNvPr>
            <p:cNvCxnSpPr>
              <a:stCxn id="393" idx="6"/>
            </p:cNvCxnSpPr>
            <p:nvPr/>
          </p:nvCxnSpPr>
          <p:spPr>
            <a:xfrm flipH="1" flipV="1">
              <a:off x="5796136" y="5547830"/>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28" name="直線矢印コネクタ 427">
              <a:extLst>
                <a:ext uri="{FF2B5EF4-FFF2-40B4-BE49-F238E27FC236}">
                  <a16:creationId xmlns:a16="http://schemas.microsoft.com/office/drawing/2014/main" id="{563AEADE-F125-474A-A3B8-AFDCF2BF108A}"/>
                </a:ext>
              </a:extLst>
            </p:cNvPr>
            <p:cNvCxnSpPr>
              <a:stCxn id="393" idx="6"/>
            </p:cNvCxnSpPr>
            <p:nvPr/>
          </p:nvCxnSpPr>
          <p:spPr>
            <a:xfrm flipH="1">
              <a:off x="5796136" y="5552317"/>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29" name="直線矢印コネクタ 428">
              <a:extLst>
                <a:ext uri="{FF2B5EF4-FFF2-40B4-BE49-F238E27FC236}">
                  <a16:creationId xmlns:a16="http://schemas.microsoft.com/office/drawing/2014/main" id="{A64277D9-7AB9-7F4E-A8BB-C681912129C9}"/>
                </a:ext>
              </a:extLst>
            </p:cNvPr>
            <p:cNvCxnSpPr>
              <a:stCxn id="394" idx="6"/>
            </p:cNvCxnSpPr>
            <p:nvPr/>
          </p:nvCxnSpPr>
          <p:spPr>
            <a:xfrm flipH="1" flipV="1">
              <a:off x="5796136" y="5187790"/>
              <a:ext cx="432048" cy="724567"/>
            </a:xfrm>
            <a:prstGeom prst="straightConnector1">
              <a:avLst/>
            </a:prstGeom>
            <a:ln w="1905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30" name="直線矢印コネクタ 429">
              <a:extLst>
                <a:ext uri="{FF2B5EF4-FFF2-40B4-BE49-F238E27FC236}">
                  <a16:creationId xmlns:a16="http://schemas.microsoft.com/office/drawing/2014/main" id="{FDCC23C6-22F3-8E4F-A996-92058D4EEBB8}"/>
                </a:ext>
              </a:extLst>
            </p:cNvPr>
            <p:cNvCxnSpPr>
              <a:stCxn id="394" idx="6"/>
            </p:cNvCxnSpPr>
            <p:nvPr/>
          </p:nvCxnSpPr>
          <p:spPr>
            <a:xfrm flipH="1" flipV="1">
              <a:off x="5796136" y="5547830"/>
              <a:ext cx="432048" cy="364527"/>
            </a:xfrm>
            <a:prstGeom prst="straightConnector1">
              <a:avLst/>
            </a:prstGeom>
            <a:ln w="1905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31" name="直線矢印コネクタ 430">
              <a:extLst>
                <a:ext uri="{FF2B5EF4-FFF2-40B4-BE49-F238E27FC236}">
                  <a16:creationId xmlns:a16="http://schemas.microsoft.com/office/drawing/2014/main" id="{56F71B49-1382-6F4D-AAFF-E1FD021C164B}"/>
                </a:ext>
              </a:extLst>
            </p:cNvPr>
            <p:cNvCxnSpPr>
              <a:stCxn id="394" idx="6"/>
            </p:cNvCxnSpPr>
            <p:nvPr/>
          </p:nvCxnSpPr>
          <p:spPr>
            <a:xfrm flipH="1" flipV="1">
              <a:off x="5796136" y="5907870"/>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432" name="テキスト ボックス 431">
              <a:extLst>
                <a:ext uri="{FF2B5EF4-FFF2-40B4-BE49-F238E27FC236}">
                  <a16:creationId xmlns:a16="http://schemas.microsoft.com/office/drawing/2014/main" id="{A853B765-A6B5-444B-B592-C1812E5E26C3}"/>
                </a:ext>
              </a:extLst>
            </p:cNvPr>
            <p:cNvSpPr txBox="1"/>
            <p:nvPr/>
          </p:nvSpPr>
          <p:spPr>
            <a:xfrm>
              <a:off x="3754260" y="5090558"/>
              <a:ext cx="1626979" cy="714302"/>
            </a:xfrm>
            <a:prstGeom prst="rect">
              <a:avLst/>
            </a:prstGeom>
            <a:noFill/>
          </p:spPr>
          <p:txBody>
            <a:bodyPr wrap="none" rtlCol="0">
              <a:spAutoFit/>
            </a:bodyPr>
            <a:lstStyle/>
            <a:p>
              <a:pPr algn="ctr"/>
              <a:r>
                <a:rPr kumimoji="1" lang="ja-JP" altLang="en-US" sz="1200" dirty="0">
                  <a:solidFill>
                    <a:schemeClr val="accent2">
                      <a:lumMod val="75000"/>
                    </a:schemeClr>
                  </a:solidFill>
                  <a:latin typeface="Meiryo" charset="-128"/>
                  <a:ea typeface="Meiryo" charset="-128"/>
                  <a:cs typeface="Meiryo" charset="-128"/>
                </a:rPr>
                <a:t>・・・</a:t>
              </a:r>
            </a:p>
          </p:txBody>
        </p:sp>
      </p:grpSp>
      <p:sp>
        <p:nvSpPr>
          <p:cNvPr id="433" name="下矢印 432">
            <a:extLst>
              <a:ext uri="{FF2B5EF4-FFF2-40B4-BE49-F238E27FC236}">
                <a16:creationId xmlns:a16="http://schemas.microsoft.com/office/drawing/2014/main" id="{6B46CE98-6BAB-2541-AF2D-9323829C249C}"/>
              </a:ext>
            </a:extLst>
          </p:cNvPr>
          <p:cNvSpPr/>
          <p:nvPr/>
        </p:nvSpPr>
        <p:spPr>
          <a:xfrm>
            <a:off x="7320282" y="3277378"/>
            <a:ext cx="288032" cy="1944215"/>
          </a:xfrm>
          <a:prstGeom prst="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34" name="図 433" descr="brain-illustration-1940x900_35269.jpg">
            <a:extLst>
              <a:ext uri="{FF2B5EF4-FFF2-40B4-BE49-F238E27FC236}">
                <a16:creationId xmlns:a16="http://schemas.microsoft.com/office/drawing/2014/main" id="{2C0311B3-56AC-B841-BC66-15971AAB2C96}"/>
              </a:ext>
            </a:extLst>
          </p:cNvPr>
          <p:cNvPicPr>
            <a:picLocks noChangeAspect="1"/>
          </p:cNvPicPr>
          <p:nvPr/>
        </p:nvPicPr>
        <p:blipFill>
          <a:blip r:embed="rId2">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6284558" y="3718635"/>
            <a:ext cx="2359480" cy="1177646"/>
          </a:xfrm>
          <a:prstGeom prst="rect">
            <a:avLst/>
          </a:prstGeom>
        </p:spPr>
      </p:pic>
      <p:sp>
        <p:nvSpPr>
          <p:cNvPr id="435" name="テキスト ボックス 434">
            <a:extLst>
              <a:ext uri="{FF2B5EF4-FFF2-40B4-BE49-F238E27FC236}">
                <a16:creationId xmlns:a16="http://schemas.microsoft.com/office/drawing/2014/main" id="{7A3B10F6-C6BC-654E-8140-0AE1B427E872}"/>
              </a:ext>
            </a:extLst>
          </p:cNvPr>
          <p:cNvSpPr txBox="1"/>
          <p:nvPr/>
        </p:nvSpPr>
        <p:spPr>
          <a:xfrm>
            <a:off x="6888352" y="4086530"/>
            <a:ext cx="1107996" cy="369332"/>
          </a:xfrm>
          <a:prstGeom prst="rect">
            <a:avLst/>
          </a:prstGeom>
          <a:noFill/>
        </p:spPr>
        <p:txBody>
          <a:bodyPr wrap="none" rtlCol="0">
            <a:spAutoFit/>
          </a:bodyPr>
          <a:lstStyle/>
          <a:p>
            <a:pPr algn="ctr"/>
            <a:r>
              <a:rPr kumimoji="1"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機械学習</a:t>
            </a:r>
            <a:endParaRPr kumimoji="1" lang="ja-JP" altLang="en-US" sz="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36" name="正方形/長方形 435">
            <a:extLst>
              <a:ext uri="{FF2B5EF4-FFF2-40B4-BE49-F238E27FC236}">
                <a16:creationId xmlns:a16="http://schemas.microsoft.com/office/drawing/2014/main" id="{781E8E98-42B6-6143-AFB5-90E8220DCA44}"/>
              </a:ext>
            </a:extLst>
          </p:cNvPr>
          <p:cNvSpPr/>
          <p:nvPr/>
        </p:nvSpPr>
        <p:spPr>
          <a:xfrm>
            <a:off x="6660232" y="2349128"/>
            <a:ext cx="1548932" cy="84838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ＭＳ Ｐゴシック"/>
              </a:rPr>
              <a:t>ルール</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2000" dirty="0">
                <a:solidFill>
                  <a:srgbClr val="FFFFFF"/>
                </a:solidFill>
                <a:latin typeface="Meiryo" panose="020B0604030504040204" pitchFamily="34" charset="-128"/>
                <a:ea typeface="Meiryo" panose="020B0604030504040204" pitchFamily="34" charset="-128"/>
                <a:cs typeface="ＭＳ Ｐゴシック"/>
              </a:rPr>
              <a:t>目標値</a:t>
            </a:r>
            <a:endParaRPr lang="en-US" altLang="ja-JP"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7" name="右矢印 436">
            <a:extLst>
              <a:ext uri="{FF2B5EF4-FFF2-40B4-BE49-F238E27FC236}">
                <a16:creationId xmlns:a16="http://schemas.microsoft.com/office/drawing/2014/main" id="{C14972FA-FBE4-E845-A53B-C3E2CBEDB9C7}"/>
              </a:ext>
            </a:extLst>
          </p:cNvPr>
          <p:cNvSpPr/>
          <p:nvPr/>
        </p:nvSpPr>
        <p:spPr>
          <a:xfrm>
            <a:off x="2847052" y="3313504"/>
            <a:ext cx="504056" cy="971401"/>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8" name="テキスト ボックス 437">
            <a:extLst>
              <a:ext uri="{FF2B5EF4-FFF2-40B4-BE49-F238E27FC236}">
                <a16:creationId xmlns:a16="http://schemas.microsoft.com/office/drawing/2014/main" id="{FABF42CD-DB6E-F140-947B-202CA35A9D05}"/>
              </a:ext>
            </a:extLst>
          </p:cNvPr>
          <p:cNvSpPr txBox="1"/>
          <p:nvPr/>
        </p:nvSpPr>
        <p:spPr>
          <a:xfrm>
            <a:off x="5662059" y="3568373"/>
            <a:ext cx="554960" cy="461665"/>
          </a:xfrm>
          <a:prstGeom prst="rect">
            <a:avLst/>
          </a:prstGeom>
          <a:noFill/>
        </p:spPr>
        <p:txBody>
          <a:bodyPr wrap="none" rtlCol="0">
            <a:spAutoFit/>
          </a:bodyPr>
          <a:lstStyle/>
          <a:p>
            <a:pPr algn="ctr"/>
            <a:r>
              <a:rPr kumimoji="1" lang="en-US" altLang="ja-JP" sz="2400" dirty="0">
                <a:solidFill>
                  <a:schemeClr val="accent2">
                    <a:lumMod val="75000"/>
                  </a:schemeClr>
                </a:solidFill>
              </a:rPr>
              <a:t>OR</a:t>
            </a:r>
            <a:endParaRPr kumimoji="1" lang="ja-JP" altLang="en-US" sz="2400" dirty="0">
              <a:solidFill>
                <a:schemeClr val="accent2">
                  <a:lumMod val="75000"/>
                </a:schemeClr>
              </a:solidFill>
            </a:endParaRPr>
          </a:p>
        </p:txBody>
      </p:sp>
      <p:sp>
        <p:nvSpPr>
          <p:cNvPr id="441" name="正方形/長方形 440">
            <a:extLst>
              <a:ext uri="{FF2B5EF4-FFF2-40B4-BE49-F238E27FC236}">
                <a16:creationId xmlns:a16="http://schemas.microsoft.com/office/drawing/2014/main" id="{FF146B61-F85C-5149-B9E9-E68DD1325452}"/>
              </a:ext>
            </a:extLst>
          </p:cNvPr>
          <p:cNvSpPr/>
          <p:nvPr/>
        </p:nvSpPr>
        <p:spPr>
          <a:xfrm>
            <a:off x="4735421" y="1826454"/>
            <a:ext cx="2408236" cy="523220"/>
          </a:xfrm>
          <a:prstGeom prst="rect">
            <a:avLst/>
          </a:prstGeom>
        </p:spPr>
        <p:txBody>
          <a:bodyPr wrap="square">
            <a:spAutoFit/>
          </a:bodyPr>
          <a:lstStyle/>
          <a:p>
            <a:pPr algn="ctr"/>
            <a:r>
              <a:rPr lang="ja-JP" altLang="en-US" sz="2800" dirty="0">
                <a:solidFill>
                  <a:srgbClr val="FF6666"/>
                </a:solidFill>
                <a:latin typeface="Meiryo" panose="020B0604030504040204" pitchFamily="34" charset="-128"/>
                <a:ea typeface="Meiryo" panose="020B0604030504040204" pitchFamily="34" charset="-128"/>
              </a:rPr>
              <a:t>解決策</a:t>
            </a:r>
          </a:p>
        </p:txBody>
      </p:sp>
      <p:sp>
        <p:nvSpPr>
          <p:cNvPr id="442" name="テキスト ボックス 441">
            <a:extLst>
              <a:ext uri="{FF2B5EF4-FFF2-40B4-BE49-F238E27FC236}">
                <a16:creationId xmlns:a16="http://schemas.microsoft.com/office/drawing/2014/main" id="{4D87351C-7BE3-6B4E-B568-82ACFB9E0B59}"/>
              </a:ext>
            </a:extLst>
          </p:cNvPr>
          <p:cNvSpPr txBox="1"/>
          <p:nvPr/>
        </p:nvSpPr>
        <p:spPr>
          <a:xfrm>
            <a:off x="4400491" y="6109113"/>
            <a:ext cx="902811" cy="307777"/>
          </a:xfrm>
          <a:prstGeom prst="rect">
            <a:avLst/>
          </a:prstGeom>
          <a:noFill/>
        </p:spPr>
        <p:txBody>
          <a:bodyPr wrap="none" rtlCol="0">
            <a:spAutoFit/>
          </a:bodyPr>
          <a:lstStyle/>
          <a:p>
            <a:pPr algn="ctr"/>
            <a:r>
              <a:rPr kumimoji="1" lang="ja-JP" altLang="en-US" sz="1400" dirty="0">
                <a:solidFill>
                  <a:srgbClr val="FF6666"/>
                </a:solidFill>
                <a:latin typeface="Meiryo" panose="020B0604030504040204" pitchFamily="34" charset="-128"/>
                <a:ea typeface="Meiryo" panose="020B0604030504040204" pitchFamily="34" charset="-128"/>
              </a:rPr>
              <a:t>移転学習</a:t>
            </a:r>
          </a:p>
        </p:txBody>
      </p:sp>
      <p:sp>
        <p:nvSpPr>
          <p:cNvPr id="443" name="テキスト ボックス 442">
            <a:extLst>
              <a:ext uri="{FF2B5EF4-FFF2-40B4-BE49-F238E27FC236}">
                <a16:creationId xmlns:a16="http://schemas.microsoft.com/office/drawing/2014/main" id="{9DB39523-D67B-714B-BAB6-274BF075F33E}"/>
              </a:ext>
            </a:extLst>
          </p:cNvPr>
          <p:cNvSpPr txBox="1"/>
          <p:nvPr/>
        </p:nvSpPr>
        <p:spPr>
          <a:xfrm>
            <a:off x="6685078" y="6109114"/>
            <a:ext cx="1558440" cy="307777"/>
          </a:xfrm>
          <a:prstGeom prst="rect">
            <a:avLst/>
          </a:prstGeom>
          <a:noFill/>
        </p:spPr>
        <p:txBody>
          <a:bodyPr wrap="none" rtlCol="0">
            <a:spAutoFit/>
          </a:bodyPr>
          <a:lstStyle/>
          <a:p>
            <a:pPr algn="ctr"/>
            <a:r>
              <a:rPr kumimoji="1" lang="ja-JP" altLang="en-US" sz="1400" dirty="0">
                <a:solidFill>
                  <a:srgbClr val="FF6666"/>
                </a:solidFill>
                <a:latin typeface="Meiryo" panose="020B0604030504040204" pitchFamily="34" charset="-128"/>
                <a:ea typeface="Meiryo" panose="020B0604030504040204" pitchFamily="34" charset="-128"/>
              </a:rPr>
              <a:t>強化学習・</a:t>
            </a:r>
            <a:r>
              <a:rPr kumimoji="1" lang="en-US" altLang="ja-JP" sz="1400" dirty="0">
                <a:solidFill>
                  <a:srgbClr val="FF6666"/>
                </a:solidFill>
                <a:latin typeface="Meiryo" panose="020B0604030504040204" pitchFamily="34" charset="-128"/>
                <a:ea typeface="Meiryo" panose="020B0604030504040204" pitchFamily="34" charset="-128"/>
              </a:rPr>
              <a:t>GANs</a:t>
            </a:r>
          </a:p>
        </p:txBody>
      </p:sp>
    </p:spTree>
    <p:extLst>
      <p:ext uri="{BB962C8B-B14F-4D97-AF65-F5344CB8AC3E}">
        <p14:creationId xmlns:p14="http://schemas.microsoft.com/office/powerpoint/2010/main" val="1825743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71E472-8D0B-AB4A-8DBD-C9C5EF8B5F76}"/>
              </a:ext>
            </a:extLst>
          </p:cNvPr>
          <p:cNvSpPr>
            <a:spLocks noGrp="1"/>
          </p:cNvSpPr>
          <p:nvPr>
            <p:ph type="title"/>
          </p:nvPr>
        </p:nvSpPr>
        <p:spPr/>
        <p:txBody>
          <a:bodyPr/>
          <a:lstStyle/>
          <a:p>
            <a:r>
              <a:rPr kumimoji="1" lang="ja-JP" altLang="en-US" dirty="0"/>
              <a:t>転移学習　</a:t>
            </a:r>
            <a:r>
              <a:rPr lang="en-US" altLang="ja-JP" sz="2000" dirty="0"/>
              <a:t>T</a:t>
            </a:r>
            <a:r>
              <a:rPr kumimoji="1" lang="en-US" altLang="ja-JP" sz="2000" dirty="0"/>
              <a:t>ransfer Learning </a:t>
            </a:r>
            <a:endParaRPr kumimoji="1" lang="ja-JP" altLang="en-US" sz="2000" dirty="0"/>
          </a:p>
        </p:txBody>
      </p:sp>
      <p:sp>
        <p:nvSpPr>
          <p:cNvPr id="3" name="スライド番号プレースホルダー 2">
            <a:extLst>
              <a:ext uri="{FF2B5EF4-FFF2-40B4-BE49-F238E27FC236}">
                <a16:creationId xmlns:a16="http://schemas.microsoft.com/office/drawing/2014/main" id="{DC449715-3221-9D4B-BBD7-AA4E6DC3B22C}"/>
              </a:ext>
            </a:extLst>
          </p:cNvPr>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4" name="フローチャート: 磁気ディスク 3">
            <a:extLst>
              <a:ext uri="{FF2B5EF4-FFF2-40B4-BE49-F238E27FC236}">
                <a16:creationId xmlns:a16="http://schemas.microsoft.com/office/drawing/2014/main" id="{17BD86FB-FA4B-A040-84A3-0B2BFBD7ADF2}"/>
              </a:ext>
            </a:extLst>
          </p:cNvPr>
          <p:cNvSpPr/>
          <p:nvPr/>
        </p:nvSpPr>
        <p:spPr>
          <a:xfrm>
            <a:off x="1043608" y="1988840"/>
            <a:ext cx="2448272" cy="1584176"/>
          </a:xfrm>
          <a:prstGeom prst="flowChartMagneticDisk">
            <a:avLst/>
          </a:prstGeom>
          <a:solidFill>
            <a:schemeClr val="accent6">
              <a:lumMod val="75000"/>
            </a:schemeClr>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b="1" dirty="0">
                <a:solidFill>
                  <a:srgbClr val="FFFFFF"/>
                </a:solidFill>
                <a:latin typeface="Meiryo" panose="020B0604030504040204" pitchFamily="34" charset="-128"/>
                <a:ea typeface="Meiryo" panose="020B0604030504040204" pitchFamily="34" charset="-128"/>
                <a:cs typeface="ＭＳ Ｐゴシック"/>
              </a:rPr>
              <a:t>大量の学習データ</a:t>
            </a:r>
            <a:endParaRPr kumimoji="1" lang="en-US" altLang="ja-JP"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タンパク質の特徴を</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整理したデータ</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12" name="グループ化 111">
            <a:extLst>
              <a:ext uri="{FF2B5EF4-FFF2-40B4-BE49-F238E27FC236}">
                <a16:creationId xmlns:a16="http://schemas.microsoft.com/office/drawing/2014/main" id="{95570B36-58C8-254C-8645-569014666427}"/>
              </a:ext>
            </a:extLst>
          </p:cNvPr>
          <p:cNvGrpSpPr/>
          <p:nvPr/>
        </p:nvGrpSpPr>
        <p:grpSpPr>
          <a:xfrm>
            <a:off x="1062131" y="5165319"/>
            <a:ext cx="2403876" cy="867672"/>
            <a:chOff x="1545172" y="4287863"/>
            <a:chExt cx="6051164" cy="2237481"/>
          </a:xfrm>
        </p:grpSpPr>
        <p:sp>
          <p:nvSpPr>
            <p:cNvPr id="6" name="正方形/長方形 5">
              <a:extLst>
                <a:ext uri="{FF2B5EF4-FFF2-40B4-BE49-F238E27FC236}">
                  <a16:creationId xmlns:a16="http://schemas.microsoft.com/office/drawing/2014/main" id="{2B7900CC-107C-8E43-8BF7-C7ED049931A7}"/>
                </a:ext>
              </a:extLst>
            </p:cNvPr>
            <p:cNvSpPr/>
            <p:nvPr/>
          </p:nvSpPr>
          <p:spPr>
            <a:xfrm>
              <a:off x="1545172" y="4293443"/>
              <a:ext cx="691040" cy="223190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4FB405D8-7E16-3A4F-AA0A-A4B8E6ECBC0F}"/>
                </a:ext>
              </a:extLst>
            </p:cNvPr>
            <p:cNvSpPr/>
            <p:nvPr/>
          </p:nvSpPr>
          <p:spPr>
            <a:xfrm>
              <a:off x="2433244" y="4287863"/>
              <a:ext cx="4277512" cy="2231901"/>
            </a:xfrm>
            <a:prstGeom prst="rect">
              <a:avLst/>
            </a:prstGeom>
            <a:solidFill>
              <a:srgbClr val="FDEAD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14AFCEA2-5C89-AF46-B6F6-1AC925848B7F}"/>
                </a:ext>
              </a:extLst>
            </p:cNvPr>
            <p:cNvSpPr/>
            <p:nvPr/>
          </p:nvSpPr>
          <p:spPr>
            <a:xfrm>
              <a:off x="6905296" y="4293443"/>
              <a:ext cx="691040" cy="223190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9BD0AEC3-0CAB-3E48-AF8B-47E099C0D33F}"/>
                </a:ext>
              </a:extLst>
            </p:cNvPr>
            <p:cNvSpPr/>
            <p:nvPr/>
          </p:nvSpPr>
          <p:spPr>
            <a:xfrm>
              <a:off x="1763688" y="450912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a:extLst>
                <a:ext uri="{FF2B5EF4-FFF2-40B4-BE49-F238E27FC236}">
                  <a16:creationId xmlns:a16="http://schemas.microsoft.com/office/drawing/2014/main" id="{1DB60723-0E88-A442-9418-5EC9342F956A}"/>
                </a:ext>
              </a:extLst>
            </p:cNvPr>
            <p:cNvSpPr/>
            <p:nvPr/>
          </p:nvSpPr>
          <p:spPr>
            <a:xfrm>
              <a:off x="1763688" y="486916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a:extLst>
                <a:ext uri="{FF2B5EF4-FFF2-40B4-BE49-F238E27FC236}">
                  <a16:creationId xmlns:a16="http://schemas.microsoft.com/office/drawing/2014/main" id="{AE880D14-9FED-E544-873F-1B5D7C6FD386}"/>
                </a:ext>
              </a:extLst>
            </p:cNvPr>
            <p:cNvSpPr/>
            <p:nvPr/>
          </p:nvSpPr>
          <p:spPr>
            <a:xfrm>
              <a:off x="1763688" y="522920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10D94B04-B858-DC4B-9F39-4AC6D04D57AE}"/>
                </a:ext>
              </a:extLst>
            </p:cNvPr>
            <p:cNvSpPr/>
            <p:nvPr/>
          </p:nvSpPr>
          <p:spPr>
            <a:xfrm>
              <a:off x="1763688" y="558924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楕円 12">
              <a:extLst>
                <a:ext uri="{FF2B5EF4-FFF2-40B4-BE49-F238E27FC236}">
                  <a16:creationId xmlns:a16="http://schemas.microsoft.com/office/drawing/2014/main" id="{60C18ABC-1AD5-EF45-9425-3B04B7323AF0}"/>
                </a:ext>
              </a:extLst>
            </p:cNvPr>
            <p:cNvSpPr/>
            <p:nvPr/>
          </p:nvSpPr>
          <p:spPr>
            <a:xfrm>
              <a:off x="1763688" y="594928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楕円 13">
              <a:extLst>
                <a:ext uri="{FF2B5EF4-FFF2-40B4-BE49-F238E27FC236}">
                  <a16:creationId xmlns:a16="http://schemas.microsoft.com/office/drawing/2014/main" id="{51BE3242-DC4D-924E-8683-7D368411194F}"/>
                </a:ext>
              </a:extLst>
            </p:cNvPr>
            <p:cNvSpPr/>
            <p:nvPr/>
          </p:nvSpPr>
          <p:spPr>
            <a:xfrm>
              <a:off x="2627784" y="468822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a:extLst>
                <a:ext uri="{FF2B5EF4-FFF2-40B4-BE49-F238E27FC236}">
                  <a16:creationId xmlns:a16="http://schemas.microsoft.com/office/drawing/2014/main" id="{8F8A1509-B6D5-EA47-9894-0A0CD3F9483C}"/>
                </a:ext>
              </a:extLst>
            </p:cNvPr>
            <p:cNvSpPr/>
            <p:nvPr/>
          </p:nvSpPr>
          <p:spPr>
            <a:xfrm>
              <a:off x="2627784" y="504826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a:extLst>
                <a:ext uri="{FF2B5EF4-FFF2-40B4-BE49-F238E27FC236}">
                  <a16:creationId xmlns:a16="http://schemas.microsoft.com/office/drawing/2014/main" id="{F9217EF5-BB30-9E46-AD7E-588FD05498E4}"/>
                </a:ext>
              </a:extLst>
            </p:cNvPr>
            <p:cNvSpPr/>
            <p:nvPr/>
          </p:nvSpPr>
          <p:spPr>
            <a:xfrm>
              <a:off x="2627784" y="540830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楕円 16">
              <a:extLst>
                <a:ext uri="{FF2B5EF4-FFF2-40B4-BE49-F238E27FC236}">
                  <a16:creationId xmlns:a16="http://schemas.microsoft.com/office/drawing/2014/main" id="{90863797-7EEC-8645-AB57-79EABC09C58B}"/>
                </a:ext>
              </a:extLst>
            </p:cNvPr>
            <p:cNvSpPr/>
            <p:nvPr/>
          </p:nvSpPr>
          <p:spPr>
            <a:xfrm>
              <a:off x="2627784" y="576834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 name="直線矢印コネクタ 17">
              <a:extLst>
                <a:ext uri="{FF2B5EF4-FFF2-40B4-BE49-F238E27FC236}">
                  <a16:creationId xmlns:a16="http://schemas.microsoft.com/office/drawing/2014/main" id="{5C765F4C-99C9-FD46-9B4C-8F838C1B1083}"/>
                </a:ext>
              </a:extLst>
            </p:cNvPr>
            <p:cNvCxnSpPr>
              <a:stCxn id="9" idx="6"/>
              <a:endCxn id="14" idx="2"/>
            </p:cNvCxnSpPr>
            <p:nvPr/>
          </p:nvCxnSpPr>
          <p:spPr>
            <a:xfrm>
              <a:off x="2051720" y="465313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6F1CAEC5-DEDC-6F4F-AADF-81B2E92FC51F}"/>
                </a:ext>
              </a:extLst>
            </p:cNvPr>
            <p:cNvCxnSpPr>
              <a:stCxn id="10" idx="6"/>
              <a:endCxn id="14" idx="2"/>
            </p:cNvCxnSpPr>
            <p:nvPr/>
          </p:nvCxnSpPr>
          <p:spPr>
            <a:xfrm flipV="1">
              <a:off x="2051720" y="483223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 name="直線矢印コネクタ 19">
              <a:extLst>
                <a:ext uri="{FF2B5EF4-FFF2-40B4-BE49-F238E27FC236}">
                  <a16:creationId xmlns:a16="http://schemas.microsoft.com/office/drawing/2014/main" id="{9C28E269-2EB7-6140-8626-C43043685899}"/>
                </a:ext>
              </a:extLst>
            </p:cNvPr>
            <p:cNvCxnSpPr>
              <a:stCxn id="11" idx="6"/>
              <a:endCxn id="14" idx="2"/>
            </p:cNvCxnSpPr>
            <p:nvPr/>
          </p:nvCxnSpPr>
          <p:spPr>
            <a:xfrm flipV="1">
              <a:off x="2051720" y="483223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 name="直線矢印コネクタ 20">
              <a:extLst>
                <a:ext uri="{FF2B5EF4-FFF2-40B4-BE49-F238E27FC236}">
                  <a16:creationId xmlns:a16="http://schemas.microsoft.com/office/drawing/2014/main" id="{492AD687-07EA-FC41-A35F-2CF8FF3D54A2}"/>
                </a:ext>
              </a:extLst>
            </p:cNvPr>
            <p:cNvCxnSpPr>
              <a:stCxn id="12" idx="6"/>
              <a:endCxn id="14" idx="2"/>
            </p:cNvCxnSpPr>
            <p:nvPr/>
          </p:nvCxnSpPr>
          <p:spPr>
            <a:xfrm flipV="1">
              <a:off x="2051720" y="483223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2" name="直線矢印コネクタ 21">
              <a:extLst>
                <a:ext uri="{FF2B5EF4-FFF2-40B4-BE49-F238E27FC236}">
                  <a16:creationId xmlns:a16="http://schemas.microsoft.com/office/drawing/2014/main" id="{455D19AE-8F51-0646-AF83-6F55197FAB23}"/>
                </a:ext>
              </a:extLst>
            </p:cNvPr>
            <p:cNvCxnSpPr>
              <a:stCxn id="13" idx="6"/>
              <a:endCxn id="14" idx="2"/>
            </p:cNvCxnSpPr>
            <p:nvPr/>
          </p:nvCxnSpPr>
          <p:spPr>
            <a:xfrm flipV="1">
              <a:off x="2051720" y="4832237"/>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3" name="直線矢印コネクタ 22">
              <a:extLst>
                <a:ext uri="{FF2B5EF4-FFF2-40B4-BE49-F238E27FC236}">
                  <a16:creationId xmlns:a16="http://schemas.microsoft.com/office/drawing/2014/main" id="{D6E15A45-C71A-1B44-99CF-95995558E393}"/>
                </a:ext>
              </a:extLst>
            </p:cNvPr>
            <p:cNvCxnSpPr>
              <a:stCxn id="9" idx="6"/>
              <a:endCxn id="15" idx="2"/>
            </p:cNvCxnSpPr>
            <p:nvPr/>
          </p:nvCxnSpPr>
          <p:spPr>
            <a:xfrm>
              <a:off x="2051720" y="465313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B76F6D73-B72E-314D-8696-E34B82B25B37}"/>
                </a:ext>
              </a:extLst>
            </p:cNvPr>
            <p:cNvCxnSpPr>
              <a:stCxn id="9" idx="6"/>
              <a:endCxn id="17" idx="2"/>
            </p:cNvCxnSpPr>
            <p:nvPr/>
          </p:nvCxnSpPr>
          <p:spPr>
            <a:xfrm>
              <a:off x="2051720" y="4653136"/>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5" name="直線矢印コネクタ 24">
              <a:extLst>
                <a:ext uri="{FF2B5EF4-FFF2-40B4-BE49-F238E27FC236}">
                  <a16:creationId xmlns:a16="http://schemas.microsoft.com/office/drawing/2014/main" id="{38AE636B-3EB1-AE47-BA86-1778F895130E}"/>
                </a:ext>
              </a:extLst>
            </p:cNvPr>
            <p:cNvCxnSpPr>
              <a:stCxn id="9" idx="6"/>
              <a:endCxn id="16" idx="2"/>
            </p:cNvCxnSpPr>
            <p:nvPr/>
          </p:nvCxnSpPr>
          <p:spPr>
            <a:xfrm>
              <a:off x="2051720" y="465313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1E562410-AA27-7948-8072-5ECFBC026D99}"/>
                </a:ext>
              </a:extLst>
            </p:cNvPr>
            <p:cNvCxnSpPr>
              <a:stCxn id="10" idx="6"/>
              <a:endCxn id="15" idx="2"/>
            </p:cNvCxnSpPr>
            <p:nvPr/>
          </p:nvCxnSpPr>
          <p:spPr>
            <a:xfrm>
              <a:off x="2051720" y="501317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7" name="直線矢印コネクタ 26">
              <a:extLst>
                <a:ext uri="{FF2B5EF4-FFF2-40B4-BE49-F238E27FC236}">
                  <a16:creationId xmlns:a16="http://schemas.microsoft.com/office/drawing/2014/main" id="{39581012-FFBD-214E-B151-752A9B1CEB73}"/>
                </a:ext>
              </a:extLst>
            </p:cNvPr>
            <p:cNvCxnSpPr>
              <a:stCxn id="10" idx="6"/>
              <a:endCxn id="16" idx="2"/>
            </p:cNvCxnSpPr>
            <p:nvPr/>
          </p:nvCxnSpPr>
          <p:spPr>
            <a:xfrm>
              <a:off x="2051720" y="501317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5EB1E4DA-EEFC-7E45-B63C-03E7317F75A9}"/>
                </a:ext>
              </a:extLst>
            </p:cNvPr>
            <p:cNvCxnSpPr>
              <a:stCxn id="10" idx="6"/>
              <a:endCxn id="17" idx="2"/>
            </p:cNvCxnSpPr>
            <p:nvPr/>
          </p:nvCxnSpPr>
          <p:spPr>
            <a:xfrm>
              <a:off x="2051720" y="501317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B8A2DCDB-2E1E-BF40-B385-8F55C321E6C7}"/>
                </a:ext>
              </a:extLst>
            </p:cNvPr>
            <p:cNvCxnSpPr>
              <a:stCxn id="11" idx="6"/>
              <a:endCxn id="15" idx="2"/>
            </p:cNvCxnSpPr>
            <p:nvPr/>
          </p:nvCxnSpPr>
          <p:spPr>
            <a:xfrm flipV="1">
              <a:off x="2051720" y="519227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0" name="直線矢印コネクタ 29">
              <a:extLst>
                <a:ext uri="{FF2B5EF4-FFF2-40B4-BE49-F238E27FC236}">
                  <a16:creationId xmlns:a16="http://schemas.microsoft.com/office/drawing/2014/main" id="{C7717642-56DD-4244-91EA-F80032876B27}"/>
                </a:ext>
              </a:extLst>
            </p:cNvPr>
            <p:cNvCxnSpPr>
              <a:stCxn id="11" idx="6"/>
              <a:endCxn id="17" idx="2"/>
            </p:cNvCxnSpPr>
            <p:nvPr/>
          </p:nvCxnSpPr>
          <p:spPr>
            <a:xfrm>
              <a:off x="2051720" y="537321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33B77E74-AFF6-CA43-966A-3878B78798B9}"/>
                </a:ext>
              </a:extLst>
            </p:cNvPr>
            <p:cNvCxnSpPr>
              <a:stCxn id="11" idx="6"/>
              <a:endCxn id="16" idx="2"/>
            </p:cNvCxnSpPr>
            <p:nvPr/>
          </p:nvCxnSpPr>
          <p:spPr>
            <a:xfrm>
              <a:off x="2051720" y="537321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C8DF7ABC-1F64-B842-9BE0-B921CDEDA4F5}"/>
                </a:ext>
              </a:extLst>
            </p:cNvPr>
            <p:cNvCxnSpPr>
              <a:stCxn id="12" idx="6"/>
              <a:endCxn id="15" idx="2"/>
            </p:cNvCxnSpPr>
            <p:nvPr/>
          </p:nvCxnSpPr>
          <p:spPr>
            <a:xfrm flipV="1">
              <a:off x="2051720" y="519227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274DFE78-7C96-9541-AB88-281FD9B7A671}"/>
                </a:ext>
              </a:extLst>
            </p:cNvPr>
            <p:cNvCxnSpPr>
              <a:stCxn id="12" idx="6"/>
              <a:endCxn id="16" idx="2"/>
            </p:cNvCxnSpPr>
            <p:nvPr/>
          </p:nvCxnSpPr>
          <p:spPr>
            <a:xfrm flipV="1">
              <a:off x="2051720" y="555231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05D9D404-F42C-2A41-B64F-5D729410036A}"/>
                </a:ext>
              </a:extLst>
            </p:cNvPr>
            <p:cNvCxnSpPr>
              <a:stCxn id="12" idx="6"/>
              <a:endCxn id="17" idx="2"/>
            </p:cNvCxnSpPr>
            <p:nvPr/>
          </p:nvCxnSpPr>
          <p:spPr>
            <a:xfrm>
              <a:off x="2051720" y="573325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D7712E07-D839-B94E-9F08-D3D429D69EDA}"/>
                </a:ext>
              </a:extLst>
            </p:cNvPr>
            <p:cNvCxnSpPr>
              <a:stCxn id="13" idx="6"/>
              <a:endCxn id="15" idx="2"/>
            </p:cNvCxnSpPr>
            <p:nvPr/>
          </p:nvCxnSpPr>
          <p:spPr>
            <a:xfrm flipV="1">
              <a:off x="2051720" y="519227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6" name="直線矢印コネクタ 35">
              <a:extLst>
                <a:ext uri="{FF2B5EF4-FFF2-40B4-BE49-F238E27FC236}">
                  <a16:creationId xmlns:a16="http://schemas.microsoft.com/office/drawing/2014/main" id="{ADE0163C-492E-7E45-924E-5086F57C661F}"/>
                </a:ext>
              </a:extLst>
            </p:cNvPr>
            <p:cNvCxnSpPr>
              <a:stCxn id="13" idx="6"/>
              <a:endCxn id="16" idx="2"/>
            </p:cNvCxnSpPr>
            <p:nvPr/>
          </p:nvCxnSpPr>
          <p:spPr>
            <a:xfrm flipV="1">
              <a:off x="2051720" y="555231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37" name="直線矢印コネクタ 36">
              <a:extLst>
                <a:ext uri="{FF2B5EF4-FFF2-40B4-BE49-F238E27FC236}">
                  <a16:creationId xmlns:a16="http://schemas.microsoft.com/office/drawing/2014/main" id="{F5DE0A15-7FD0-EF4D-A2F7-A2D854C6B105}"/>
                </a:ext>
              </a:extLst>
            </p:cNvPr>
            <p:cNvCxnSpPr>
              <a:stCxn id="13" idx="6"/>
              <a:endCxn id="17" idx="2"/>
            </p:cNvCxnSpPr>
            <p:nvPr/>
          </p:nvCxnSpPr>
          <p:spPr>
            <a:xfrm flipV="1">
              <a:off x="2051720" y="591235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38" name="円/楕円 37">
              <a:extLst>
                <a:ext uri="{FF2B5EF4-FFF2-40B4-BE49-F238E27FC236}">
                  <a16:creationId xmlns:a16="http://schemas.microsoft.com/office/drawing/2014/main" id="{0E4DCC88-69F0-3A48-A154-7F95A1B8043E}"/>
                </a:ext>
              </a:extLst>
            </p:cNvPr>
            <p:cNvSpPr/>
            <p:nvPr/>
          </p:nvSpPr>
          <p:spPr>
            <a:xfrm>
              <a:off x="3347864" y="468373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円/楕円 38">
              <a:extLst>
                <a:ext uri="{FF2B5EF4-FFF2-40B4-BE49-F238E27FC236}">
                  <a16:creationId xmlns:a16="http://schemas.microsoft.com/office/drawing/2014/main" id="{9FB871B0-CE43-2040-AFB2-D86DB419C1D7}"/>
                </a:ext>
              </a:extLst>
            </p:cNvPr>
            <p:cNvSpPr/>
            <p:nvPr/>
          </p:nvSpPr>
          <p:spPr>
            <a:xfrm>
              <a:off x="3347864" y="504377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楕円 39">
              <a:extLst>
                <a:ext uri="{FF2B5EF4-FFF2-40B4-BE49-F238E27FC236}">
                  <a16:creationId xmlns:a16="http://schemas.microsoft.com/office/drawing/2014/main" id="{5CD860EA-3581-4A4D-8D51-14A41BF277B7}"/>
                </a:ext>
              </a:extLst>
            </p:cNvPr>
            <p:cNvSpPr/>
            <p:nvPr/>
          </p:nvSpPr>
          <p:spPr>
            <a:xfrm>
              <a:off x="3347864" y="540381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a:extLst>
                <a:ext uri="{FF2B5EF4-FFF2-40B4-BE49-F238E27FC236}">
                  <a16:creationId xmlns:a16="http://schemas.microsoft.com/office/drawing/2014/main" id="{0215170D-EAAA-4747-9E85-C124AAABE48B}"/>
                </a:ext>
              </a:extLst>
            </p:cNvPr>
            <p:cNvSpPr/>
            <p:nvPr/>
          </p:nvSpPr>
          <p:spPr>
            <a:xfrm>
              <a:off x="3347864" y="576385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 name="直線矢印コネクタ 41">
              <a:extLst>
                <a:ext uri="{FF2B5EF4-FFF2-40B4-BE49-F238E27FC236}">
                  <a16:creationId xmlns:a16="http://schemas.microsoft.com/office/drawing/2014/main" id="{7A70491C-F75C-364F-9ABF-616C09DD9983}"/>
                </a:ext>
              </a:extLst>
            </p:cNvPr>
            <p:cNvCxnSpPr>
              <a:stCxn id="14" idx="6"/>
              <a:endCxn id="38" idx="2"/>
            </p:cNvCxnSpPr>
            <p:nvPr/>
          </p:nvCxnSpPr>
          <p:spPr>
            <a:xfrm flipV="1">
              <a:off x="2915816" y="4827750"/>
              <a:ext cx="432048" cy="4487"/>
            </a:xfrm>
            <a:prstGeom prst="straightConnector1">
              <a:avLst/>
            </a:prstGeom>
            <a:ln w="1905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3" name="直線矢印コネクタ 42">
              <a:extLst>
                <a:ext uri="{FF2B5EF4-FFF2-40B4-BE49-F238E27FC236}">
                  <a16:creationId xmlns:a16="http://schemas.microsoft.com/office/drawing/2014/main" id="{8E80E671-0DC5-D946-AEB2-FE58A718ABC4}"/>
                </a:ext>
              </a:extLst>
            </p:cNvPr>
            <p:cNvCxnSpPr>
              <a:stCxn id="15" idx="6"/>
              <a:endCxn id="38" idx="2"/>
            </p:cNvCxnSpPr>
            <p:nvPr/>
          </p:nvCxnSpPr>
          <p:spPr>
            <a:xfrm flipV="1">
              <a:off x="2915816" y="4827750"/>
              <a:ext cx="432048" cy="36452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id="{EA74E3C3-D2ED-0444-B259-38E3A83C4F2D}"/>
                </a:ext>
              </a:extLst>
            </p:cNvPr>
            <p:cNvCxnSpPr>
              <a:stCxn id="16" idx="6"/>
              <a:endCxn id="38" idx="2"/>
            </p:cNvCxnSpPr>
            <p:nvPr/>
          </p:nvCxnSpPr>
          <p:spPr>
            <a:xfrm flipV="1">
              <a:off x="2915816" y="4827750"/>
              <a:ext cx="432048" cy="72456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6699DB7C-006E-1F43-8644-78989A45B87B}"/>
                </a:ext>
              </a:extLst>
            </p:cNvPr>
            <p:cNvCxnSpPr>
              <a:stCxn id="17" idx="6"/>
              <a:endCxn id="38" idx="2"/>
            </p:cNvCxnSpPr>
            <p:nvPr/>
          </p:nvCxnSpPr>
          <p:spPr>
            <a:xfrm flipV="1">
              <a:off x="2915816" y="4827750"/>
              <a:ext cx="432048" cy="1084607"/>
            </a:xfrm>
            <a:prstGeom prst="straightConnector1">
              <a:avLst/>
            </a:prstGeom>
            <a:ln w="1905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6" name="直線矢印コネクタ 45">
              <a:extLst>
                <a:ext uri="{FF2B5EF4-FFF2-40B4-BE49-F238E27FC236}">
                  <a16:creationId xmlns:a16="http://schemas.microsoft.com/office/drawing/2014/main" id="{9E95FC9F-713F-1144-9E8E-F055BEFBEEC5}"/>
                </a:ext>
              </a:extLst>
            </p:cNvPr>
            <p:cNvCxnSpPr>
              <a:stCxn id="14" idx="6"/>
              <a:endCxn id="39" idx="2"/>
            </p:cNvCxnSpPr>
            <p:nvPr/>
          </p:nvCxnSpPr>
          <p:spPr>
            <a:xfrm>
              <a:off x="2915816" y="4832237"/>
              <a:ext cx="432048" cy="355553"/>
            </a:xfrm>
            <a:prstGeom prst="straightConnector1">
              <a:avLst/>
            </a:prstGeom>
            <a:ln w="28575">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7" name="直線矢印コネクタ 46">
              <a:extLst>
                <a:ext uri="{FF2B5EF4-FFF2-40B4-BE49-F238E27FC236}">
                  <a16:creationId xmlns:a16="http://schemas.microsoft.com/office/drawing/2014/main" id="{5A55E13E-96A2-C54A-9460-AAE408931503}"/>
                </a:ext>
              </a:extLst>
            </p:cNvPr>
            <p:cNvCxnSpPr>
              <a:stCxn id="14" idx="6"/>
              <a:endCxn id="40" idx="2"/>
            </p:cNvCxnSpPr>
            <p:nvPr/>
          </p:nvCxnSpPr>
          <p:spPr>
            <a:xfrm>
              <a:off x="2915816" y="4832237"/>
              <a:ext cx="432048" cy="71559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8" name="直線矢印コネクタ 47">
              <a:extLst>
                <a:ext uri="{FF2B5EF4-FFF2-40B4-BE49-F238E27FC236}">
                  <a16:creationId xmlns:a16="http://schemas.microsoft.com/office/drawing/2014/main" id="{EA75F906-C58F-B642-9469-15D7B01822CF}"/>
                </a:ext>
              </a:extLst>
            </p:cNvPr>
            <p:cNvCxnSpPr>
              <a:stCxn id="14" idx="6"/>
              <a:endCxn id="41" idx="2"/>
            </p:cNvCxnSpPr>
            <p:nvPr/>
          </p:nvCxnSpPr>
          <p:spPr>
            <a:xfrm>
              <a:off x="2915816" y="4832237"/>
              <a:ext cx="432048" cy="1075633"/>
            </a:xfrm>
            <a:prstGeom prst="straightConnector1">
              <a:avLst/>
            </a:prstGeom>
            <a:ln w="1270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49" name="直線矢印コネクタ 48">
              <a:extLst>
                <a:ext uri="{FF2B5EF4-FFF2-40B4-BE49-F238E27FC236}">
                  <a16:creationId xmlns:a16="http://schemas.microsoft.com/office/drawing/2014/main" id="{C94F41EE-7334-E649-B600-5DCE501B5483}"/>
                </a:ext>
              </a:extLst>
            </p:cNvPr>
            <p:cNvCxnSpPr>
              <a:stCxn id="15" idx="6"/>
              <a:endCxn id="39" idx="2"/>
            </p:cNvCxnSpPr>
            <p:nvPr/>
          </p:nvCxnSpPr>
          <p:spPr>
            <a:xfrm flipV="1">
              <a:off x="2915816" y="5187790"/>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0" name="直線矢印コネクタ 49">
              <a:extLst>
                <a:ext uri="{FF2B5EF4-FFF2-40B4-BE49-F238E27FC236}">
                  <a16:creationId xmlns:a16="http://schemas.microsoft.com/office/drawing/2014/main" id="{331F1B0E-5B0A-3C4F-B6BF-6E3E0712A1A2}"/>
                </a:ext>
              </a:extLst>
            </p:cNvPr>
            <p:cNvCxnSpPr>
              <a:stCxn id="15" idx="6"/>
              <a:endCxn id="40" idx="2"/>
            </p:cNvCxnSpPr>
            <p:nvPr/>
          </p:nvCxnSpPr>
          <p:spPr>
            <a:xfrm>
              <a:off x="2915816" y="5192277"/>
              <a:ext cx="432048" cy="35555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1" name="直線矢印コネクタ 50">
              <a:extLst>
                <a:ext uri="{FF2B5EF4-FFF2-40B4-BE49-F238E27FC236}">
                  <a16:creationId xmlns:a16="http://schemas.microsoft.com/office/drawing/2014/main" id="{AAE1E554-52B8-1F48-B995-5602534D72C5}"/>
                </a:ext>
              </a:extLst>
            </p:cNvPr>
            <p:cNvCxnSpPr>
              <a:stCxn id="15" idx="6"/>
              <a:endCxn id="41" idx="2"/>
            </p:cNvCxnSpPr>
            <p:nvPr/>
          </p:nvCxnSpPr>
          <p:spPr>
            <a:xfrm>
              <a:off x="2915816" y="5192277"/>
              <a:ext cx="432048" cy="71559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2" name="直線矢印コネクタ 51">
              <a:extLst>
                <a:ext uri="{FF2B5EF4-FFF2-40B4-BE49-F238E27FC236}">
                  <a16:creationId xmlns:a16="http://schemas.microsoft.com/office/drawing/2014/main" id="{05DC7A1D-87D1-7444-AC5B-5FFB355C9986}"/>
                </a:ext>
              </a:extLst>
            </p:cNvPr>
            <p:cNvCxnSpPr>
              <a:stCxn id="16" idx="6"/>
              <a:endCxn id="39" idx="2"/>
            </p:cNvCxnSpPr>
            <p:nvPr/>
          </p:nvCxnSpPr>
          <p:spPr>
            <a:xfrm flipV="1">
              <a:off x="2915816" y="5187790"/>
              <a:ext cx="432048" cy="364527"/>
            </a:xfrm>
            <a:prstGeom prst="straightConnector1">
              <a:avLst/>
            </a:prstGeom>
            <a:ln w="1905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3" name="直線矢印コネクタ 52">
              <a:extLst>
                <a:ext uri="{FF2B5EF4-FFF2-40B4-BE49-F238E27FC236}">
                  <a16:creationId xmlns:a16="http://schemas.microsoft.com/office/drawing/2014/main" id="{FCD3E493-D7DF-8A48-B127-5B39C037B205}"/>
                </a:ext>
              </a:extLst>
            </p:cNvPr>
            <p:cNvCxnSpPr>
              <a:stCxn id="16" idx="6"/>
              <a:endCxn id="40" idx="2"/>
            </p:cNvCxnSpPr>
            <p:nvPr/>
          </p:nvCxnSpPr>
          <p:spPr>
            <a:xfrm flipV="1">
              <a:off x="2915816" y="5547830"/>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4" name="直線矢印コネクタ 53">
              <a:extLst>
                <a:ext uri="{FF2B5EF4-FFF2-40B4-BE49-F238E27FC236}">
                  <a16:creationId xmlns:a16="http://schemas.microsoft.com/office/drawing/2014/main" id="{C7AC4E2D-1D79-3749-88A1-A2EA1111F098}"/>
                </a:ext>
              </a:extLst>
            </p:cNvPr>
            <p:cNvCxnSpPr>
              <a:stCxn id="16" idx="6"/>
              <a:endCxn id="41" idx="2"/>
            </p:cNvCxnSpPr>
            <p:nvPr/>
          </p:nvCxnSpPr>
          <p:spPr>
            <a:xfrm>
              <a:off x="2915816" y="5552317"/>
              <a:ext cx="432048" cy="35555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5" name="直線矢印コネクタ 54">
              <a:extLst>
                <a:ext uri="{FF2B5EF4-FFF2-40B4-BE49-F238E27FC236}">
                  <a16:creationId xmlns:a16="http://schemas.microsoft.com/office/drawing/2014/main" id="{1BD2B583-3435-3845-8B5B-9E8160B8B72E}"/>
                </a:ext>
              </a:extLst>
            </p:cNvPr>
            <p:cNvCxnSpPr>
              <a:stCxn id="17" idx="6"/>
              <a:endCxn id="39" idx="2"/>
            </p:cNvCxnSpPr>
            <p:nvPr/>
          </p:nvCxnSpPr>
          <p:spPr>
            <a:xfrm flipV="1">
              <a:off x="2915816" y="5187790"/>
              <a:ext cx="432048" cy="724567"/>
            </a:xfrm>
            <a:prstGeom prst="straightConnector1">
              <a:avLst/>
            </a:prstGeom>
            <a:ln w="285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6" name="直線矢印コネクタ 55">
              <a:extLst>
                <a:ext uri="{FF2B5EF4-FFF2-40B4-BE49-F238E27FC236}">
                  <a16:creationId xmlns:a16="http://schemas.microsoft.com/office/drawing/2014/main" id="{F1782033-4FAA-3B43-95BA-6690EA047164}"/>
                </a:ext>
              </a:extLst>
            </p:cNvPr>
            <p:cNvCxnSpPr>
              <a:stCxn id="17" idx="6"/>
              <a:endCxn id="40" idx="2"/>
            </p:cNvCxnSpPr>
            <p:nvPr/>
          </p:nvCxnSpPr>
          <p:spPr>
            <a:xfrm flipV="1">
              <a:off x="2915816" y="5547830"/>
              <a:ext cx="432048" cy="36452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57" name="直線矢印コネクタ 56">
              <a:extLst>
                <a:ext uri="{FF2B5EF4-FFF2-40B4-BE49-F238E27FC236}">
                  <a16:creationId xmlns:a16="http://schemas.microsoft.com/office/drawing/2014/main" id="{ACFE5493-FA1D-2D4E-A6CD-3D3804D5497A}"/>
                </a:ext>
              </a:extLst>
            </p:cNvPr>
            <p:cNvCxnSpPr>
              <a:stCxn id="17" idx="6"/>
              <a:endCxn id="41" idx="2"/>
            </p:cNvCxnSpPr>
            <p:nvPr/>
          </p:nvCxnSpPr>
          <p:spPr>
            <a:xfrm flipV="1">
              <a:off x="2915816" y="5907870"/>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58" name="円/楕円 57">
              <a:extLst>
                <a:ext uri="{FF2B5EF4-FFF2-40B4-BE49-F238E27FC236}">
                  <a16:creationId xmlns:a16="http://schemas.microsoft.com/office/drawing/2014/main" id="{AE1317B4-E693-8C4E-8900-C28006495B46}"/>
                </a:ext>
              </a:extLst>
            </p:cNvPr>
            <p:cNvSpPr/>
            <p:nvPr/>
          </p:nvSpPr>
          <p:spPr>
            <a:xfrm flipH="1">
              <a:off x="7092280" y="450912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円/楕円 58">
              <a:extLst>
                <a:ext uri="{FF2B5EF4-FFF2-40B4-BE49-F238E27FC236}">
                  <a16:creationId xmlns:a16="http://schemas.microsoft.com/office/drawing/2014/main" id="{28F2EDCB-CDFD-A74B-9D63-EA6E5C0B26F9}"/>
                </a:ext>
              </a:extLst>
            </p:cNvPr>
            <p:cNvSpPr/>
            <p:nvPr/>
          </p:nvSpPr>
          <p:spPr>
            <a:xfrm flipH="1">
              <a:off x="7092280" y="486916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a:extLst>
                <a:ext uri="{FF2B5EF4-FFF2-40B4-BE49-F238E27FC236}">
                  <a16:creationId xmlns:a16="http://schemas.microsoft.com/office/drawing/2014/main" id="{A543F818-717F-E44A-B06A-2DB757D3ED87}"/>
                </a:ext>
              </a:extLst>
            </p:cNvPr>
            <p:cNvSpPr/>
            <p:nvPr/>
          </p:nvSpPr>
          <p:spPr>
            <a:xfrm flipH="1">
              <a:off x="7092280" y="522920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円/楕円 60">
              <a:extLst>
                <a:ext uri="{FF2B5EF4-FFF2-40B4-BE49-F238E27FC236}">
                  <a16:creationId xmlns:a16="http://schemas.microsoft.com/office/drawing/2014/main" id="{4211D61B-19D4-8449-B7D6-52F18C473A62}"/>
                </a:ext>
              </a:extLst>
            </p:cNvPr>
            <p:cNvSpPr/>
            <p:nvPr/>
          </p:nvSpPr>
          <p:spPr>
            <a:xfrm flipH="1">
              <a:off x="7092280" y="558924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E04C4CFD-1A46-FC4B-B000-5CBB6E7E421D}"/>
                </a:ext>
              </a:extLst>
            </p:cNvPr>
            <p:cNvSpPr/>
            <p:nvPr/>
          </p:nvSpPr>
          <p:spPr>
            <a:xfrm flipH="1">
              <a:off x="7092280" y="594928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円/楕円 62">
              <a:extLst>
                <a:ext uri="{FF2B5EF4-FFF2-40B4-BE49-F238E27FC236}">
                  <a16:creationId xmlns:a16="http://schemas.microsoft.com/office/drawing/2014/main" id="{88AE0060-15F9-DA4D-8C25-75397CE9163F}"/>
                </a:ext>
              </a:extLst>
            </p:cNvPr>
            <p:cNvSpPr/>
            <p:nvPr/>
          </p:nvSpPr>
          <p:spPr>
            <a:xfrm flipH="1">
              <a:off x="6228184" y="468822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a:extLst>
                <a:ext uri="{FF2B5EF4-FFF2-40B4-BE49-F238E27FC236}">
                  <a16:creationId xmlns:a16="http://schemas.microsoft.com/office/drawing/2014/main" id="{B5570A4E-9A64-104A-BC60-CCC7015AB5FC}"/>
                </a:ext>
              </a:extLst>
            </p:cNvPr>
            <p:cNvSpPr/>
            <p:nvPr/>
          </p:nvSpPr>
          <p:spPr>
            <a:xfrm flipH="1">
              <a:off x="6228184" y="504826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a:extLst>
                <a:ext uri="{FF2B5EF4-FFF2-40B4-BE49-F238E27FC236}">
                  <a16:creationId xmlns:a16="http://schemas.microsoft.com/office/drawing/2014/main" id="{A7543894-8BEE-FF4D-9A49-6BFE2C81F6F3}"/>
                </a:ext>
              </a:extLst>
            </p:cNvPr>
            <p:cNvSpPr/>
            <p:nvPr/>
          </p:nvSpPr>
          <p:spPr>
            <a:xfrm flipH="1">
              <a:off x="6228184" y="540830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円/楕円 65">
              <a:extLst>
                <a:ext uri="{FF2B5EF4-FFF2-40B4-BE49-F238E27FC236}">
                  <a16:creationId xmlns:a16="http://schemas.microsoft.com/office/drawing/2014/main" id="{B5BA5A4D-9026-8148-B78A-45B42D6FB254}"/>
                </a:ext>
              </a:extLst>
            </p:cNvPr>
            <p:cNvSpPr/>
            <p:nvPr/>
          </p:nvSpPr>
          <p:spPr>
            <a:xfrm flipH="1">
              <a:off x="6228184" y="576834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7" name="直線矢印コネクタ 66">
              <a:extLst>
                <a:ext uri="{FF2B5EF4-FFF2-40B4-BE49-F238E27FC236}">
                  <a16:creationId xmlns:a16="http://schemas.microsoft.com/office/drawing/2014/main" id="{E95739EC-E19F-444E-8BE9-EEE9868538AF}"/>
                </a:ext>
              </a:extLst>
            </p:cNvPr>
            <p:cNvCxnSpPr>
              <a:stCxn id="60" idx="6"/>
              <a:endCxn id="66" idx="2"/>
            </p:cNvCxnSpPr>
            <p:nvPr/>
          </p:nvCxnSpPr>
          <p:spPr>
            <a:xfrm flipH="1">
              <a:off x="6516216" y="465313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8" name="直線矢印コネクタ 67">
              <a:extLst>
                <a:ext uri="{FF2B5EF4-FFF2-40B4-BE49-F238E27FC236}">
                  <a16:creationId xmlns:a16="http://schemas.microsoft.com/office/drawing/2014/main" id="{20C3878E-7D12-C343-8A19-9846B4D21D26}"/>
                </a:ext>
              </a:extLst>
            </p:cNvPr>
            <p:cNvCxnSpPr>
              <a:stCxn id="61" idx="6"/>
              <a:endCxn id="66" idx="2"/>
            </p:cNvCxnSpPr>
            <p:nvPr/>
          </p:nvCxnSpPr>
          <p:spPr>
            <a:xfrm flipH="1" flipV="1">
              <a:off x="6516216" y="483223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69" name="直線矢印コネクタ 68">
              <a:extLst>
                <a:ext uri="{FF2B5EF4-FFF2-40B4-BE49-F238E27FC236}">
                  <a16:creationId xmlns:a16="http://schemas.microsoft.com/office/drawing/2014/main" id="{0D1B39F2-4F14-3C46-94F0-EDB4467EE0CC}"/>
                </a:ext>
              </a:extLst>
            </p:cNvPr>
            <p:cNvCxnSpPr>
              <a:stCxn id="62" idx="6"/>
              <a:endCxn id="66" idx="2"/>
            </p:cNvCxnSpPr>
            <p:nvPr/>
          </p:nvCxnSpPr>
          <p:spPr>
            <a:xfrm flipH="1" flipV="1">
              <a:off x="6516216" y="483223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0" name="直線矢印コネクタ 69">
              <a:extLst>
                <a:ext uri="{FF2B5EF4-FFF2-40B4-BE49-F238E27FC236}">
                  <a16:creationId xmlns:a16="http://schemas.microsoft.com/office/drawing/2014/main" id="{73EDBA7C-8CF3-B840-A026-6AEB08A54DE9}"/>
                </a:ext>
              </a:extLst>
            </p:cNvPr>
            <p:cNvCxnSpPr>
              <a:stCxn id="63" idx="6"/>
              <a:endCxn id="66" idx="2"/>
            </p:cNvCxnSpPr>
            <p:nvPr/>
          </p:nvCxnSpPr>
          <p:spPr>
            <a:xfrm flipH="1" flipV="1">
              <a:off x="6516216" y="483223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1" name="直線矢印コネクタ 70">
              <a:extLst>
                <a:ext uri="{FF2B5EF4-FFF2-40B4-BE49-F238E27FC236}">
                  <a16:creationId xmlns:a16="http://schemas.microsoft.com/office/drawing/2014/main" id="{655E58DB-E879-2149-BA23-24A212445F19}"/>
                </a:ext>
              </a:extLst>
            </p:cNvPr>
            <p:cNvCxnSpPr>
              <a:stCxn id="64" idx="6"/>
              <a:endCxn id="66" idx="2"/>
            </p:cNvCxnSpPr>
            <p:nvPr/>
          </p:nvCxnSpPr>
          <p:spPr>
            <a:xfrm flipH="1" flipV="1">
              <a:off x="6516216" y="4832237"/>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2" name="直線矢印コネクタ 71">
              <a:extLst>
                <a:ext uri="{FF2B5EF4-FFF2-40B4-BE49-F238E27FC236}">
                  <a16:creationId xmlns:a16="http://schemas.microsoft.com/office/drawing/2014/main" id="{C148C170-8484-6746-8D04-93E48F543CE6}"/>
                </a:ext>
              </a:extLst>
            </p:cNvPr>
            <p:cNvCxnSpPr>
              <a:stCxn id="60" idx="6"/>
              <a:endCxn id="67" idx="2"/>
            </p:cNvCxnSpPr>
            <p:nvPr/>
          </p:nvCxnSpPr>
          <p:spPr>
            <a:xfrm flipH="1">
              <a:off x="6516216" y="465313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3" name="直線矢印コネクタ 72">
              <a:extLst>
                <a:ext uri="{FF2B5EF4-FFF2-40B4-BE49-F238E27FC236}">
                  <a16:creationId xmlns:a16="http://schemas.microsoft.com/office/drawing/2014/main" id="{2193E9D4-0476-B24F-BE55-AA386F4B3E07}"/>
                </a:ext>
              </a:extLst>
            </p:cNvPr>
            <p:cNvCxnSpPr>
              <a:stCxn id="60" idx="6"/>
              <a:endCxn id="69" idx="2"/>
            </p:cNvCxnSpPr>
            <p:nvPr/>
          </p:nvCxnSpPr>
          <p:spPr>
            <a:xfrm flipH="1">
              <a:off x="6516216" y="4653136"/>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4" name="直線矢印コネクタ 73">
              <a:extLst>
                <a:ext uri="{FF2B5EF4-FFF2-40B4-BE49-F238E27FC236}">
                  <a16:creationId xmlns:a16="http://schemas.microsoft.com/office/drawing/2014/main" id="{BED2A812-DD5D-FE4E-ACC2-1AA66E4D39AC}"/>
                </a:ext>
              </a:extLst>
            </p:cNvPr>
            <p:cNvCxnSpPr>
              <a:stCxn id="60" idx="6"/>
              <a:endCxn id="68" idx="2"/>
            </p:cNvCxnSpPr>
            <p:nvPr/>
          </p:nvCxnSpPr>
          <p:spPr>
            <a:xfrm flipH="1">
              <a:off x="6516216" y="465313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5" name="直線矢印コネクタ 74">
              <a:extLst>
                <a:ext uri="{FF2B5EF4-FFF2-40B4-BE49-F238E27FC236}">
                  <a16:creationId xmlns:a16="http://schemas.microsoft.com/office/drawing/2014/main" id="{7BF8D1C6-4B99-DB4F-8A12-63130B5D7FB2}"/>
                </a:ext>
              </a:extLst>
            </p:cNvPr>
            <p:cNvCxnSpPr>
              <a:stCxn id="61" idx="6"/>
              <a:endCxn id="67" idx="2"/>
            </p:cNvCxnSpPr>
            <p:nvPr/>
          </p:nvCxnSpPr>
          <p:spPr>
            <a:xfrm flipH="1">
              <a:off x="6516216" y="501317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6" name="直線矢印コネクタ 75">
              <a:extLst>
                <a:ext uri="{FF2B5EF4-FFF2-40B4-BE49-F238E27FC236}">
                  <a16:creationId xmlns:a16="http://schemas.microsoft.com/office/drawing/2014/main" id="{74377DC5-D7C9-B743-BA14-38B64099B4D2}"/>
                </a:ext>
              </a:extLst>
            </p:cNvPr>
            <p:cNvCxnSpPr>
              <a:stCxn id="61" idx="6"/>
              <a:endCxn id="68" idx="2"/>
            </p:cNvCxnSpPr>
            <p:nvPr/>
          </p:nvCxnSpPr>
          <p:spPr>
            <a:xfrm flipH="1">
              <a:off x="6516216" y="501317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7" name="直線矢印コネクタ 76">
              <a:extLst>
                <a:ext uri="{FF2B5EF4-FFF2-40B4-BE49-F238E27FC236}">
                  <a16:creationId xmlns:a16="http://schemas.microsoft.com/office/drawing/2014/main" id="{4F954A7B-56A0-D547-AE95-19DF5992F96C}"/>
                </a:ext>
              </a:extLst>
            </p:cNvPr>
            <p:cNvCxnSpPr>
              <a:stCxn id="61" idx="6"/>
              <a:endCxn id="69" idx="2"/>
            </p:cNvCxnSpPr>
            <p:nvPr/>
          </p:nvCxnSpPr>
          <p:spPr>
            <a:xfrm flipH="1">
              <a:off x="6516216" y="501317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8" name="直線矢印コネクタ 77">
              <a:extLst>
                <a:ext uri="{FF2B5EF4-FFF2-40B4-BE49-F238E27FC236}">
                  <a16:creationId xmlns:a16="http://schemas.microsoft.com/office/drawing/2014/main" id="{84A4755F-21CD-4B4D-BBD5-A15B6C22FF00}"/>
                </a:ext>
              </a:extLst>
            </p:cNvPr>
            <p:cNvCxnSpPr>
              <a:stCxn id="62" idx="6"/>
              <a:endCxn id="67" idx="2"/>
            </p:cNvCxnSpPr>
            <p:nvPr/>
          </p:nvCxnSpPr>
          <p:spPr>
            <a:xfrm flipH="1" flipV="1">
              <a:off x="6516216" y="519227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79" name="直線矢印コネクタ 78">
              <a:extLst>
                <a:ext uri="{FF2B5EF4-FFF2-40B4-BE49-F238E27FC236}">
                  <a16:creationId xmlns:a16="http://schemas.microsoft.com/office/drawing/2014/main" id="{DBFA1162-B089-5A4D-B04C-07509D932AC2}"/>
                </a:ext>
              </a:extLst>
            </p:cNvPr>
            <p:cNvCxnSpPr>
              <a:stCxn id="62" idx="6"/>
              <a:endCxn id="69" idx="2"/>
            </p:cNvCxnSpPr>
            <p:nvPr/>
          </p:nvCxnSpPr>
          <p:spPr>
            <a:xfrm flipH="1">
              <a:off x="6516216" y="537321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0" name="直線矢印コネクタ 79">
              <a:extLst>
                <a:ext uri="{FF2B5EF4-FFF2-40B4-BE49-F238E27FC236}">
                  <a16:creationId xmlns:a16="http://schemas.microsoft.com/office/drawing/2014/main" id="{70AD76EE-9405-B840-A66F-A7B6774E4DAB}"/>
                </a:ext>
              </a:extLst>
            </p:cNvPr>
            <p:cNvCxnSpPr>
              <a:stCxn id="62" idx="6"/>
              <a:endCxn id="68" idx="2"/>
            </p:cNvCxnSpPr>
            <p:nvPr/>
          </p:nvCxnSpPr>
          <p:spPr>
            <a:xfrm flipH="1">
              <a:off x="6516216" y="537321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1" name="直線矢印コネクタ 80">
              <a:extLst>
                <a:ext uri="{FF2B5EF4-FFF2-40B4-BE49-F238E27FC236}">
                  <a16:creationId xmlns:a16="http://schemas.microsoft.com/office/drawing/2014/main" id="{16F253F7-4C2F-CA46-976C-3C6284DAA9D5}"/>
                </a:ext>
              </a:extLst>
            </p:cNvPr>
            <p:cNvCxnSpPr>
              <a:stCxn id="63" idx="6"/>
              <a:endCxn id="67" idx="2"/>
            </p:cNvCxnSpPr>
            <p:nvPr/>
          </p:nvCxnSpPr>
          <p:spPr>
            <a:xfrm flipH="1" flipV="1">
              <a:off x="6516216" y="519227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2" name="直線矢印コネクタ 81">
              <a:extLst>
                <a:ext uri="{FF2B5EF4-FFF2-40B4-BE49-F238E27FC236}">
                  <a16:creationId xmlns:a16="http://schemas.microsoft.com/office/drawing/2014/main" id="{4DE3D2EC-9B41-FA46-A490-09147380C4D9}"/>
                </a:ext>
              </a:extLst>
            </p:cNvPr>
            <p:cNvCxnSpPr>
              <a:stCxn id="63" idx="6"/>
              <a:endCxn id="68" idx="2"/>
            </p:cNvCxnSpPr>
            <p:nvPr/>
          </p:nvCxnSpPr>
          <p:spPr>
            <a:xfrm flipH="1" flipV="1">
              <a:off x="6516216" y="555231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3" name="直線矢印コネクタ 82">
              <a:extLst>
                <a:ext uri="{FF2B5EF4-FFF2-40B4-BE49-F238E27FC236}">
                  <a16:creationId xmlns:a16="http://schemas.microsoft.com/office/drawing/2014/main" id="{A93F936E-8979-A640-A326-6B12C09A1940}"/>
                </a:ext>
              </a:extLst>
            </p:cNvPr>
            <p:cNvCxnSpPr>
              <a:stCxn id="63" idx="6"/>
              <a:endCxn id="69" idx="2"/>
            </p:cNvCxnSpPr>
            <p:nvPr/>
          </p:nvCxnSpPr>
          <p:spPr>
            <a:xfrm flipH="1">
              <a:off x="6516216" y="573325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4" name="直線矢印コネクタ 83">
              <a:extLst>
                <a:ext uri="{FF2B5EF4-FFF2-40B4-BE49-F238E27FC236}">
                  <a16:creationId xmlns:a16="http://schemas.microsoft.com/office/drawing/2014/main" id="{0C72F4CC-2E38-D943-984E-99184FC0AAAF}"/>
                </a:ext>
              </a:extLst>
            </p:cNvPr>
            <p:cNvCxnSpPr>
              <a:stCxn id="64" idx="6"/>
              <a:endCxn id="67" idx="2"/>
            </p:cNvCxnSpPr>
            <p:nvPr/>
          </p:nvCxnSpPr>
          <p:spPr>
            <a:xfrm flipH="1" flipV="1">
              <a:off x="6516216" y="519227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5" name="直線矢印コネクタ 84">
              <a:extLst>
                <a:ext uri="{FF2B5EF4-FFF2-40B4-BE49-F238E27FC236}">
                  <a16:creationId xmlns:a16="http://schemas.microsoft.com/office/drawing/2014/main" id="{DE16057E-FA07-BC48-9C7B-FF182CF35911}"/>
                </a:ext>
              </a:extLst>
            </p:cNvPr>
            <p:cNvCxnSpPr>
              <a:stCxn id="64" idx="6"/>
              <a:endCxn id="68" idx="2"/>
            </p:cNvCxnSpPr>
            <p:nvPr/>
          </p:nvCxnSpPr>
          <p:spPr>
            <a:xfrm flipH="1" flipV="1">
              <a:off x="6516216" y="555231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86" name="直線矢印コネクタ 85">
              <a:extLst>
                <a:ext uri="{FF2B5EF4-FFF2-40B4-BE49-F238E27FC236}">
                  <a16:creationId xmlns:a16="http://schemas.microsoft.com/office/drawing/2014/main" id="{07269012-FF47-1C4F-B393-7BD89E268C9B}"/>
                </a:ext>
              </a:extLst>
            </p:cNvPr>
            <p:cNvCxnSpPr>
              <a:stCxn id="64" idx="6"/>
              <a:endCxn id="69" idx="2"/>
            </p:cNvCxnSpPr>
            <p:nvPr/>
          </p:nvCxnSpPr>
          <p:spPr>
            <a:xfrm flipH="1" flipV="1">
              <a:off x="6516216" y="591235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87" name="円/楕円 86">
              <a:extLst>
                <a:ext uri="{FF2B5EF4-FFF2-40B4-BE49-F238E27FC236}">
                  <a16:creationId xmlns:a16="http://schemas.microsoft.com/office/drawing/2014/main" id="{8430BB38-553E-7644-983D-DBFD8CA8DEEE}"/>
                </a:ext>
              </a:extLst>
            </p:cNvPr>
            <p:cNvSpPr/>
            <p:nvPr/>
          </p:nvSpPr>
          <p:spPr>
            <a:xfrm flipH="1">
              <a:off x="5508104" y="468373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円/楕円 87">
              <a:extLst>
                <a:ext uri="{FF2B5EF4-FFF2-40B4-BE49-F238E27FC236}">
                  <a16:creationId xmlns:a16="http://schemas.microsoft.com/office/drawing/2014/main" id="{DF1B2F24-5831-BD42-B8A4-62B0C8E0D281}"/>
                </a:ext>
              </a:extLst>
            </p:cNvPr>
            <p:cNvSpPr/>
            <p:nvPr/>
          </p:nvSpPr>
          <p:spPr>
            <a:xfrm flipH="1">
              <a:off x="5508104" y="504377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円/楕円 88">
              <a:extLst>
                <a:ext uri="{FF2B5EF4-FFF2-40B4-BE49-F238E27FC236}">
                  <a16:creationId xmlns:a16="http://schemas.microsoft.com/office/drawing/2014/main" id="{4A4293E9-E522-5C43-A3CC-4F339A164D51}"/>
                </a:ext>
              </a:extLst>
            </p:cNvPr>
            <p:cNvSpPr/>
            <p:nvPr/>
          </p:nvSpPr>
          <p:spPr>
            <a:xfrm flipH="1">
              <a:off x="5508104" y="540381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円/楕円 89">
              <a:extLst>
                <a:ext uri="{FF2B5EF4-FFF2-40B4-BE49-F238E27FC236}">
                  <a16:creationId xmlns:a16="http://schemas.microsoft.com/office/drawing/2014/main" id="{EFC420D0-2F1B-2B49-9352-B42065DF6ED9}"/>
                </a:ext>
              </a:extLst>
            </p:cNvPr>
            <p:cNvSpPr/>
            <p:nvPr/>
          </p:nvSpPr>
          <p:spPr>
            <a:xfrm flipH="1">
              <a:off x="5508104" y="576385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1" name="直線矢印コネクタ 90">
              <a:extLst>
                <a:ext uri="{FF2B5EF4-FFF2-40B4-BE49-F238E27FC236}">
                  <a16:creationId xmlns:a16="http://schemas.microsoft.com/office/drawing/2014/main" id="{2170B90E-8F1E-514A-8656-A2D366BC22B5}"/>
                </a:ext>
              </a:extLst>
            </p:cNvPr>
            <p:cNvCxnSpPr>
              <a:stCxn id="66" idx="6"/>
            </p:cNvCxnSpPr>
            <p:nvPr/>
          </p:nvCxnSpPr>
          <p:spPr>
            <a:xfrm flipH="1" flipV="1">
              <a:off x="5796136" y="4827750"/>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92" name="直線矢印コネクタ 91">
              <a:extLst>
                <a:ext uri="{FF2B5EF4-FFF2-40B4-BE49-F238E27FC236}">
                  <a16:creationId xmlns:a16="http://schemas.microsoft.com/office/drawing/2014/main" id="{7EE78F55-EB4F-CD4B-B78C-B49BCEE0310D}"/>
                </a:ext>
              </a:extLst>
            </p:cNvPr>
            <p:cNvCxnSpPr>
              <a:stCxn id="67" idx="6"/>
            </p:cNvCxnSpPr>
            <p:nvPr/>
          </p:nvCxnSpPr>
          <p:spPr>
            <a:xfrm flipH="1" flipV="1">
              <a:off x="5796136" y="4827750"/>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93" name="直線矢印コネクタ 92">
              <a:extLst>
                <a:ext uri="{FF2B5EF4-FFF2-40B4-BE49-F238E27FC236}">
                  <a16:creationId xmlns:a16="http://schemas.microsoft.com/office/drawing/2014/main" id="{FEFA6365-623E-644B-A3B9-0F23A71E3441}"/>
                </a:ext>
              </a:extLst>
            </p:cNvPr>
            <p:cNvCxnSpPr>
              <a:stCxn id="68" idx="6"/>
            </p:cNvCxnSpPr>
            <p:nvPr/>
          </p:nvCxnSpPr>
          <p:spPr>
            <a:xfrm flipH="1" flipV="1">
              <a:off x="5796136" y="4827750"/>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94" name="直線矢印コネクタ 93">
              <a:extLst>
                <a:ext uri="{FF2B5EF4-FFF2-40B4-BE49-F238E27FC236}">
                  <a16:creationId xmlns:a16="http://schemas.microsoft.com/office/drawing/2014/main" id="{8B03E46E-E2EC-1F4D-B20D-CE5053CFE8BE}"/>
                </a:ext>
              </a:extLst>
            </p:cNvPr>
            <p:cNvCxnSpPr>
              <a:stCxn id="69" idx="6"/>
            </p:cNvCxnSpPr>
            <p:nvPr/>
          </p:nvCxnSpPr>
          <p:spPr>
            <a:xfrm flipH="1" flipV="1">
              <a:off x="5796136" y="4827750"/>
              <a:ext cx="432048" cy="108460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95" name="直線矢印コネクタ 94">
              <a:extLst>
                <a:ext uri="{FF2B5EF4-FFF2-40B4-BE49-F238E27FC236}">
                  <a16:creationId xmlns:a16="http://schemas.microsoft.com/office/drawing/2014/main" id="{24DAB244-37F6-9549-AB34-D323740EDBAD}"/>
                </a:ext>
              </a:extLst>
            </p:cNvPr>
            <p:cNvCxnSpPr>
              <a:stCxn id="66" idx="6"/>
            </p:cNvCxnSpPr>
            <p:nvPr/>
          </p:nvCxnSpPr>
          <p:spPr>
            <a:xfrm flipH="1">
              <a:off x="5796136" y="4832237"/>
              <a:ext cx="432048" cy="355553"/>
            </a:xfrm>
            <a:prstGeom prst="straightConnector1">
              <a:avLst/>
            </a:prstGeom>
            <a:ln w="1270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96" name="直線矢印コネクタ 95">
              <a:extLst>
                <a:ext uri="{FF2B5EF4-FFF2-40B4-BE49-F238E27FC236}">
                  <a16:creationId xmlns:a16="http://schemas.microsoft.com/office/drawing/2014/main" id="{D9ABC6F1-2462-C549-B652-8EB8286AFFFA}"/>
                </a:ext>
              </a:extLst>
            </p:cNvPr>
            <p:cNvCxnSpPr>
              <a:stCxn id="66" idx="6"/>
            </p:cNvCxnSpPr>
            <p:nvPr/>
          </p:nvCxnSpPr>
          <p:spPr>
            <a:xfrm flipH="1">
              <a:off x="5796136" y="4832237"/>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97" name="直線矢印コネクタ 96">
              <a:extLst>
                <a:ext uri="{FF2B5EF4-FFF2-40B4-BE49-F238E27FC236}">
                  <a16:creationId xmlns:a16="http://schemas.microsoft.com/office/drawing/2014/main" id="{3955F64A-6267-E843-97D7-B4751EFD7F11}"/>
                </a:ext>
              </a:extLst>
            </p:cNvPr>
            <p:cNvCxnSpPr>
              <a:stCxn id="66" idx="6"/>
            </p:cNvCxnSpPr>
            <p:nvPr/>
          </p:nvCxnSpPr>
          <p:spPr>
            <a:xfrm flipH="1">
              <a:off x="5796136" y="4832237"/>
              <a:ext cx="432048" cy="1075633"/>
            </a:xfrm>
            <a:prstGeom prst="straightConnector1">
              <a:avLst/>
            </a:prstGeom>
            <a:ln w="1270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98" name="直線矢印コネクタ 97">
              <a:extLst>
                <a:ext uri="{FF2B5EF4-FFF2-40B4-BE49-F238E27FC236}">
                  <a16:creationId xmlns:a16="http://schemas.microsoft.com/office/drawing/2014/main" id="{C0D77033-30C0-2B48-9C10-1AA20042C65E}"/>
                </a:ext>
              </a:extLst>
            </p:cNvPr>
            <p:cNvCxnSpPr>
              <a:stCxn id="67" idx="6"/>
            </p:cNvCxnSpPr>
            <p:nvPr/>
          </p:nvCxnSpPr>
          <p:spPr>
            <a:xfrm flipH="1" flipV="1">
              <a:off x="5796136" y="5187790"/>
              <a:ext cx="432048" cy="4487"/>
            </a:xfrm>
            <a:prstGeom prst="straightConnector1">
              <a:avLst/>
            </a:prstGeom>
            <a:ln w="1905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99" name="直線矢印コネクタ 98">
              <a:extLst>
                <a:ext uri="{FF2B5EF4-FFF2-40B4-BE49-F238E27FC236}">
                  <a16:creationId xmlns:a16="http://schemas.microsoft.com/office/drawing/2014/main" id="{20EC3D79-FBF9-B746-9E40-C5C2B0270D86}"/>
                </a:ext>
              </a:extLst>
            </p:cNvPr>
            <p:cNvCxnSpPr>
              <a:stCxn id="67" idx="6"/>
            </p:cNvCxnSpPr>
            <p:nvPr/>
          </p:nvCxnSpPr>
          <p:spPr>
            <a:xfrm flipH="1">
              <a:off x="5796136" y="5192277"/>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0" name="直線矢印コネクタ 99">
              <a:extLst>
                <a:ext uri="{FF2B5EF4-FFF2-40B4-BE49-F238E27FC236}">
                  <a16:creationId xmlns:a16="http://schemas.microsoft.com/office/drawing/2014/main" id="{3F97CFA8-33D2-144A-A34B-1B6C11095349}"/>
                </a:ext>
              </a:extLst>
            </p:cNvPr>
            <p:cNvCxnSpPr>
              <a:stCxn id="67" idx="6"/>
            </p:cNvCxnSpPr>
            <p:nvPr/>
          </p:nvCxnSpPr>
          <p:spPr>
            <a:xfrm flipH="1">
              <a:off x="5796136" y="5192277"/>
              <a:ext cx="432048" cy="715593"/>
            </a:xfrm>
            <a:prstGeom prst="straightConnector1">
              <a:avLst/>
            </a:prstGeom>
            <a:ln w="1270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1" name="直線矢印コネクタ 100">
              <a:extLst>
                <a:ext uri="{FF2B5EF4-FFF2-40B4-BE49-F238E27FC236}">
                  <a16:creationId xmlns:a16="http://schemas.microsoft.com/office/drawing/2014/main" id="{6C4641AF-9885-3F46-8779-8A54BC38091A}"/>
                </a:ext>
              </a:extLst>
            </p:cNvPr>
            <p:cNvCxnSpPr>
              <a:stCxn id="68" idx="6"/>
            </p:cNvCxnSpPr>
            <p:nvPr/>
          </p:nvCxnSpPr>
          <p:spPr>
            <a:xfrm flipH="1" flipV="1">
              <a:off x="5796136" y="5187790"/>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2" name="直線矢印コネクタ 101">
              <a:extLst>
                <a:ext uri="{FF2B5EF4-FFF2-40B4-BE49-F238E27FC236}">
                  <a16:creationId xmlns:a16="http://schemas.microsoft.com/office/drawing/2014/main" id="{19CCECD4-280C-C242-87BA-554A6B670BC1}"/>
                </a:ext>
              </a:extLst>
            </p:cNvPr>
            <p:cNvCxnSpPr>
              <a:stCxn id="68" idx="6"/>
            </p:cNvCxnSpPr>
            <p:nvPr/>
          </p:nvCxnSpPr>
          <p:spPr>
            <a:xfrm flipH="1" flipV="1">
              <a:off x="5796136" y="5547830"/>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3" name="直線矢印コネクタ 102">
              <a:extLst>
                <a:ext uri="{FF2B5EF4-FFF2-40B4-BE49-F238E27FC236}">
                  <a16:creationId xmlns:a16="http://schemas.microsoft.com/office/drawing/2014/main" id="{136F8B32-51AB-8743-B566-6D62ABAB1D28}"/>
                </a:ext>
              </a:extLst>
            </p:cNvPr>
            <p:cNvCxnSpPr>
              <a:stCxn id="68" idx="6"/>
            </p:cNvCxnSpPr>
            <p:nvPr/>
          </p:nvCxnSpPr>
          <p:spPr>
            <a:xfrm flipH="1">
              <a:off x="5796136" y="5552317"/>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4" name="直線矢印コネクタ 103">
              <a:extLst>
                <a:ext uri="{FF2B5EF4-FFF2-40B4-BE49-F238E27FC236}">
                  <a16:creationId xmlns:a16="http://schemas.microsoft.com/office/drawing/2014/main" id="{1528C947-B405-E24C-9B91-5986FBD4CC91}"/>
                </a:ext>
              </a:extLst>
            </p:cNvPr>
            <p:cNvCxnSpPr>
              <a:stCxn id="69" idx="6"/>
            </p:cNvCxnSpPr>
            <p:nvPr/>
          </p:nvCxnSpPr>
          <p:spPr>
            <a:xfrm flipH="1" flipV="1">
              <a:off x="5796136" y="5187790"/>
              <a:ext cx="432048" cy="724567"/>
            </a:xfrm>
            <a:prstGeom prst="straightConnector1">
              <a:avLst/>
            </a:prstGeom>
            <a:ln w="1905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5" name="直線矢印コネクタ 104">
              <a:extLst>
                <a:ext uri="{FF2B5EF4-FFF2-40B4-BE49-F238E27FC236}">
                  <a16:creationId xmlns:a16="http://schemas.microsoft.com/office/drawing/2014/main" id="{F54C04AC-8C0F-3448-906F-44FF59E2390F}"/>
                </a:ext>
              </a:extLst>
            </p:cNvPr>
            <p:cNvCxnSpPr>
              <a:stCxn id="69" idx="6"/>
            </p:cNvCxnSpPr>
            <p:nvPr/>
          </p:nvCxnSpPr>
          <p:spPr>
            <a:xfrm flipH="1" flipV="1">
              <a:off x="5796136" y="5547830"/>
              <a:ext cx="432048" cy="364527"/>
            </a:xfrm>
            <a:prstGeom prst="straightConnector1">
              <a:avLst/>
            </a:prstGeom>
            <a:ln w="1905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06" name="直線矢印コネクタ 105">
              <a:extLst>
                <a:ext uri="{FF2B5EF4-FFF2-40B4-BE49-F238E27FC236}">
                  <a16:creationId xmlns:a16="http://schemas.microsoft.com/office/drawing/2014/main" id="{EE382C6C-2B7D-9E48-AEC4-0B71B4BFD218}"/>
                </a:ext>
              </a:extLst>
            </p:cNvPr>
            <p:cNvCxnSpPr>
              <a:stCxn id="69" idx="6"/>
            </p:cNvCxnSpPr>
            <p:nvPr/>
          </p:nvCxnSpPr>
          <p:spPr>
            <a:xfrm flipH="1" flipV="1">
              <a:off x="5796136" y="5907870"/>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07" name="テキスト ボックス 106">
              <a:extLst>
                <a:ext uri="{FF2B5EF4-FFF2-40B4-BE49-F238E27FC236}">
                  <a16:creationId xmlns:a16="http://schemas.microsoft.com/office/drawing/2014/main" id="{53E27B1D-E011-B24F-89C0-87734958DA36}"/>
                </a:ext>
              </a:extLst>
            </p:cNvPr>
            <p:cNvSpPr txBox="1"/>
            <p:nvPr/>
          </p:nvSpPr>
          <p:spPr>
            <a:xfrm>
              <a:off x="3754260" y="5090558"/>
              <a:ext cx="1626979" cy="714302"/>
            </a:xfrm>
            <a:prstGeom prst="rect">
              <a:avLst/>
            </a:prstGeom>
            <a:noFill/>
          </p:spPr>
          <p:txBody>
            <a:bodyPr wrap="none" rtlCol="0">
              <a:spAutoFit/>
            </a:bodyPr>
            <a:lstStyle/>
            <a:p>
              <a:pPr algn="ctr"/>
              <a:r>
                <a:rPr kumimoji="1" lang="ja-JP" altLang="en-US" sz="1200" dirty="0">
                  <a:solidFill>
                    <a:schemeClr val="accent2">
                      <a:lumMod val="75000"/>
                    </a:schemeClr>
                  </a:solidFill>
                  <a:latin typeface="Meiryo" charset="-128"/>
                  <a:ea typeface="Meiryo" charset="-128"/>
                  <a:cs typeface="Meiryo" charset="-128"/>
                </a:rPr>
                <a:t>・・・</a:t>
              </a:r>
            </a:p>
          </p:txBody>
        </p:sp>
      </p:grpSp>
      <p:sp>
        <p:nvSpPr>
          <p:cNvPr id="113" name="下矢印 112">
            <a:extLst>
              <a:ext uri="{FF2B5EF4-FFF2-40B4-BE49-F238E27FC236}">
                <a16:creationId xmlns:a16="http://schemas.microsoft.com/office/drawing/2014/main" id="{19E16DB7-3823-3E4F-961B-3BA39902099D}"/>
              </a:ext>
            </a:extLst>
          </p:cNvPr>
          <p:cNvSpPr/>
          <p:nvPr/>
        </p:nvSpPr>
        <p:spPr>
          <a:xfrm>
            <a:off x="1546121" y="3646106"/>
            <a:ext cx="1396959" cy="1583094"/>
          </a:xfrm>
          <a:prstGeom prst="downArrow">
            <a:avLst>
              <a:gd name="adj1" fmla="val 50000"/>
              <a:gd name="adj2" fmla="val 20247"/>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テキスト ボックス 113">
            <a:extLst>
              <a:ext uri="{FF2B5EF4-FFF2-40B4-BE49-F238E27FC236}">
                <a16:creationId xmlns:a16="http://schemas.microsoft.com/office/drawing/2014/main" id="{E7E42EF2-7516-AB40-8DA6-416D75D5B80B}"/>
              </a:ext>
            </a:extLst>
          </p:cNvPr>
          <p:cNvSpPr txBox="1"/>
          <p:nvPr/>
        </p:nvSpPr>
        <p:spPr>
          <a:xfrm>
            <a:off x="1020053" y="6092114"/>
            <a:ext cx="2492991" cy="461665"/>
          </a:xfrm>
          <a:prstGeom prst="rect">
            <a:avLst/>
          </a:prstGeom>
          <a:noFill/>
        </p:spPr>
        <p:txBody>
          <a:bodyPr wrap="none" rtlCol="0">
            <a:spAutoFit/>
          </a:bodyPr>
          <a:lstStyle/>
          <a:p>
            <a:pPr algn="ctr"/>
            <a:r>
              <a:rPr kumimoji="1" lang="ja-JP" altLang="en-US" sz="1200" dirty="0">
                <a:solidFill>
                  <a:schemeClr val="accent6">
                    <a:lumMod val="50000"/>
                  </a:schemeClr>
                </a:solidFill>
                <a:latin typeface="Meiryo" panose="020B0604030504040204" pitchFamily="34" charset="-128"/>
                <a:ea typeface="Meiryo" panose="020B0604030504040204" pitchFamily="34" charset="-128"/>
              </a:rPr>
              <a:t>タンパク質の分類方法を</a:t>
            </a:r>
            <a:r>
              <a:rPr lang="ja-JP" altLang="en-US" sz="1200" dirty="0">
                <a:solidFill>
                  <a:schemeClr val="accent6">
                    <a:lumMod val="50000"/>
                  </a:schemeClr>
                </a:solidFill>
                <a:latin typeface="Meiryo" panose="020B0604030504040204" pitchFamily="34" charset="-128"/>
                <a:ea typeface="Meiryo" panose="020B0604030504040204" pitchFamily="34" charset="-128"/>
              </a:rPr>
              <a:t>学習した</a:t>
            </a:r>
            <a:endParaRPr lang="en-US" altLang="ja-JP" sz="1200"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200" dirty="0">
                <a:solidFill>
                  <a:schemeClr val="accent6">
                    <a:lumMod val="50000"/>
                  </a:schemeClr>
                </a:solidFill>
                <a:latin typeface="Meiryo" panose="020B0604030504040204" pitchFamily="34" charset="-128"/>
                <a:ea typeface="Meiryo" panose="020B0604030504040204" pitchFamily="34" charset="-128"/>
              </a:rPr>
              <a:t>ニューラル・ネットワーク</a:t>
            </a:r>
            <a:endParaRPr kumimoji="1" lang="ja-JP" altLang="en-US" sz="1200" dirty="0">
              <a:solidFill>
                <a:schemeClr val="accent6">
                  <a:lumMod val="50000"/>
                </a:schemeClr>
              </a:solidFill>
              <a:latin typeface="Meiryo" panose="020B0604030504040204" pitchFamily="34" charset="-128"/>
              <a:ea typeface="Meiryo" panose="020B0604030504040204" pitchFamily="34" charset="-128"/>
            </a:endParaRPr>
          </a:p>
        </p:txBody>
      </p:sp>
      <p:pic>
        <p:nvPicPr>
          <p:cNvPr id="5" name="図 4" descr="brain-illustration-1940x900_35269.jpg">
            <a:extLst>
              <a:ext uri="{FF2B5EF4-FFF2-40B4-BE49-F238E27FC236}">
                <a16:creationId xmlns:a16="http://schemas.microsoft.com/office/drawing/2014/main" id="{7017734D-2DC3-0943-A4F5-514D899BB9A6}"/>
              </a:ext>
            </a:extLst>
          </p:cNvPr>
          <p:cNvPicPr>
            <a:picLocks noChangeAspect="1"/>
          </p:cNvPicPr>
          <p:nvPr/>
        </p:nvPicPr>
        <p:blipFill>
          <a:blip r:embed="rId2">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1086809" y="3726241"/>
            <a:ext cx="2359480" cy="1177646"/>
          </a:xfrm>
          <a:prstGeom prst="rect">
            <a:avLst/>
          </a:prstGeom>
        </p:spPr>
      </p:pic>
      <p:sp>
        <p:nvSpPr>
          <p:cNvPr id="115" name="テキスト ボックス 114">
            <a:extLst>
              <a:ext uri="{FF2B5EF4-FFF2-40B4-BE49-F238E27FC236}">
                <a16:creationId xmlns:a16="http://schemas.microsoft.com/office/drawing/2014/main" id="{CB5C8447-A7EB-9142-AE2D-81B4FB2D8FD4}"/>
              </a:ext>
            </a:extLst>
          </p:cNvPr>
          <p:cNvSpPr txBox="1"/>
          <p:nvPr/>
        </p:nvSpPr>
        <p:spPr>
          <a:xfrm>
            <a:off x="1690603" y="4094136"/>
            <a:ext cx="1107996" cy="369332"/>
          </a:xfrm>
          <a:prstGeom prst="rect">
            <a:avLst/>
          </a:prstGeom>
          <a:noFill/>
        </p:spPr>
        <p:txBody>
          <a:bodyPr wrap="none" rtlCol="0">
            <a:spAutoFit/>
          </a:bodyPr>
          <a:lstStyle/>
          <a:p>
            <a:pPr algn="ctr"/>
            <a:r>
              <a:rPr kumimoji="1"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機械学習</a:t>
            </a:r>
            <a:endParaRPr kumimoji="1" lang="ja-JP" altLang="en-US" sz="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16" name="フローチャート: 磁気ディスク 115">
            <a:extLst>
              <a:ext uri="{FF2B5EF4-FFF2-40B4-BE49-F238E27FC236}">
                <a16:creationId xmlns:a16="http://schemas.microsoft.com/office/drawing/2014/main" id="{27BA9E6C-A2F8-C948-A9F4-1F587B0B2121}"/>
              </a:ext>
            </a:extLst>
          </p:cNvPr>
          <p:cNvSpPr/>
          <p:nvPr/>
        </p:nvSpPr>
        <p:spPr>
          <a:xfrm>
            <a:off x="6343009" y="2356734"/>
            <a:ext cx="1064102" cy="848387"/>
          </a:xfrm>
          <a:prstGeom prst="flowChartMagneticDisk">
            <a:avLst/>
          </a:prstGeom>
          <a:solidFill>
            <a:schemeClr val="accent6">
              <a:lumMod val="50000"/>
            </a:schemeClr>
          </a:solidFill>
          <a:ln w="1270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800" b="1" dirty="0">
                <a:solidFill>
                  <a:srgbClr val="FFFFFF"/>
                </a:solidFill>
                <a:latin typeface="Meiryo" panose="020B0604030504040204" pitchFamily="34" charset="-128"/>
                <a:ea typeface="Meiryo" panose="020B0604030504040204" pitchFamily="34" charset="-128"/>
                <a:cs typeface="ＭＳ Ｐゴシック"/>
              </a:rPr>
              <a:t>少ない学習データ</a:t>
            </a:r>
            <a:endParaRPr kumimoji="1" lang="en-US" altLang="ja-JP" sz="8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600" dirty="0">
                <a:solidFill>
                  <a:srgbClr val="FFFFFF"/>
                </a:solidFill>
                <a:latin typeface="Meiryo" panose="020B0604030504040204" pitchFamily="34" charset="-128"/>
                <a:ea typeface="Meiryo" panose="020B0604030504040204" pitchFamily="34" charset="-128"/>
                <a:cs typeface="ＭＳ Ｐゴシック"/>
              </a:rPr>
              <a:t>敗血症患者の血液から</a:t>
            </a:r>
            <a:endParaRPr lang="en-US" altLang="ja-JP" sz="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600" dirty="0">
                <a:solidFill>
                  <a:srgbClr val="FFFFFF"/>
                </a:solidFill>
                <a:latin typeface="Meiryo" panose="020B0604030504040204" pitchFamily="34" charset="-128"/>
                <a:ea typeface="Meiryo" panose="020B0604030504040204" pitchFamily="34" charset="-128"/>
                <a:cs typeface="ＭＳ Ｐゴシック"/>
              </a:rPr>
              <a:t>取得した</a:t>
            </a:r>
            <a:endParaRPr lang="en-US" altLang="ja-JP" sz="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600" dirty="0">
                <a:solidFill>
                  <a:srgbClr val="FFFFFF"/>
                </a:solidFill>
                <a:latin typeface="Meiryo" panose="020B0604030504040204" pitchFamily="34" charset="-128"/>
                <a:ea typeface="Meiryo" panose="020B0604030504040204" pitchFamily="34" charset="-128"/>
                <a:cs typeface="ＭＳ Ｐゴシック"/>
              </a:rPr>
              <a:t>タンパク質の特徴データ</a:t>
            </a:r>
          </a:p>
        </p:txBody>
      </p:sp>
      <p:grpSp>
        <p:nvGrpSpPr>
          <p:cNvPr id="117" name="グループ化 116">
            <a:extLst>
              <a:ext uri="{FF2B5EF4-FFF2-40B4-BE49-F238E27FC236}">
                <a16:creationId xmlns:a16="http://schemas.microsoft.com/office/drawing/2014/main" id="{2273C29B-B4EC-C941-A5BE-FA39869D9C38}"/>
              </a:ext>
            </a:extLst>
          </p:cNvPr>
          <p:cNvGrpSpPr/>
          <p:nvPr/>
        </p:nvGrpSpPr>
        <p:grpSpPr>
          <a:xfrm>
            <a:off x="5673122" y="5165319"/>
            <a:ext cx="2403876" cy="867672"/>
            <a:chOff x="1545172" y="4287863"/>
            <a:chExt cx="6051164" cy="2237481"/>
          </a:xfrm>
        </p:grpSpPr>
        <p:sp>
          <p:nvSpPr>
            <p:cNvPr id="118" name="正方形/長方形 117">
              <a:extLst>
                <a:ext uri="{FF2B5EF4-FFF2-40B4-BE49-F238E27FC236}">
                  <a16:creationId xmlns:a16="http://schemas.microsoft.com/office/drawing/2014/main" id="{8F27CC02-ABE8-7746-9E99-982653EA1E41}"/>
                </a:ext>
              </a:extLst>
            </p:cNvPr>
            <p:cNvSpPr/>
            <p:nvPr/>
          </p:nvSpPr>
          <p:spPr>
            <a:xfrm>
              <a:off x="1545172" y="4293443"/>
              <a:ext cx="691040" cy="223190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a:extLst>
                <a:ext uri="{FF2B5EF4-FFF2-40B4-BE49-F238E27FC236}">
                  <a16:creationId xmlns:a16="http://schemas.microsoft.com/office/drawing/2014/main" id="{9355CEEE-72AE-2048-BE1E-0667F7197A54}"/>
                </a:ext>
              </a:extLst>
            </p:cNvPr>
            <p:cNvSpPr/>
            <p:nvPr/>
          </p:nvSpPr>
          <p:spPr>
            <a:xfrm>
              <a:off x="2433244" y="4287863"/>
              <a:ext cx="4277512" cy="2231901"/>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a:extLst>
                <a:ext uri="{FF2B5EF4-FFF2-40B4-BE49-F238E27FC236}">
                  <a16:creationId xmlns:a16="http://schemas.microsoft.com/office/drawing/2014/main" id="{E83F1FE9-A1AC-8C4A-82EC-2ACF3A053A8C}"/>
                </a:ext>
              </a:extLst>
            </p:cNvPr>
            <p:cNvSpPr/>
            <p:nvPr/>
          </p:nvSpPr>
          <p:spPr>
            <a:xfrm>
              <a:off x="6905296" y="4293443"/>
              <a:ext cx="691040" cy="223190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円/楕円 120">
              <a:extLst>
                <a:ext uri="{FF2B5EF4-FFF2-40B4-BE49-F238E27FC236}">
                  <a16:creationId xmlns:a16="http://schemas.microsoft.com/office/drawing/2014/main" id="{C2278868-F414-394A-B48B-8C9885FA5BF7}"/>
                </a:ext>
              </a:extLst>
            </p:cNvPr>
            <p:cNvSpPr/>
            <p:nvPr/>
          </p:nvSpPr>
          <p:spPr>
            <a:xfrm>
              <a:off x="1763688" y="450912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円/楕円 121">
              <a:extLst>
                <a:ext uri="{FF2B5EF4-FFF2-40B4-BE49-F238E27FC236}">
                  <a16:creationId xmlns:a16="http://schemas.microsoft.com/office/drawing/2014/main" id="{46528B77-0ADD-9641-B9E0-F57BF2E0312C}"/>
                </a:ext>
              </a:extLst>
            </p:cNvPr>
            <p:cNvSpPr/>
            <p:nvPr/>
          </p:nvSpPr>
          <p:spPr>
            <a:xfrm>
              <a:off x="1763688" y="486916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a:extLst>
                <a:ext uri="{FF2B5EF4-FFF2-40B4-BE49-F238E27FC236}">
                  <a16:creationId xmlns:a16="http://schemas.microsoft.com/office/drawing/2014/main" id="{5270BC91-C772-C349-976F-346C1FE4810D}"/>
                </a:ext>
              </a:extLst>
            </p:cNvPr>
            <p:cNvSpPr/>
            <p:nvPr/>
          </p:nvSpPr>
          <p:spPr>
            <a:xfrm>
              <a:off x="1763688" y="522920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a:extLst>
                <a:ext uri="{FF2B5EF4-FFF2-40B4-BE49-F238E27FC236}">
                  <a16:creationId xmlns:a16="http://schemas.microsoft.com/office/drawing/2014/main" id="{C1622C51-51EB-7641-B6E0-2DDAE405E95F}"/>
                </a:ext>
              </a:extLst>
            </p:cNvPr>
            <p:cNvSpPr/>
            <p:nvPr/>
          </p:nvSpPr>
          <p:spPr>
            <a:xfrm>
              <a:off x="1763688" y="558924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円/楕円 124">
              <a:extLst>
                <a:ext uri="{FF2B5EF4-FFF2-40B4-BE49-F238E27FC236}">
                  <a16:creationId xmlns:a16="http://schemas.microsoft.com/office/drawing/2014/main" id="{9A938143-1DA6-6541-8105-32EE9FBA5054}"/>
                </a:ext>
              </a:extLst>
            </p:cNvPr>
            <p:cNvSpPr/>
            <p:nvPr/>
          </p:nvSpPr>
          <p:spPr>
            <a:xfrm>
              <a:off x="1763688" y="5949280"/>
              <a:ext cx="288032" cy="28803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a:extLst>
                <a:ext uri="{FF2B5EF4-FFF2-40B4-BE49-F238E27FC236}">
                  <a16:creationId xmlns:a16="http://schemas.microsoft.com/office/drawing/2014/main" id="{5AA135A3-245C-A849-B46B-349568CEFDFA}"/>
                </a:ext>
              </a:extLst>
            </p:cNvPr>
            <p:cNvSpPr/>
            <p:nvPr/>
          </p:nvSpPr>
          <p:spPr>
            <a:xfrm>
              <a:off x="2627784" y="468822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円/楕円 126">
              <a:extLst>
                <a:ext uri="{FF2B5EF4-FFF2-40B4-BE49-F238E27FC236}">
                  <a16:creationId xmlns:a16="http://schemas.microsoft.com/office/drawing/2014/main" id="{D7E05FC4-4D4B-214B-A041-20AB2E731A49}"/>
                </a:ext>
              </a:extLst>
            </p:cNvPr>
            <p:cNvSpPr/>
            <p:nvPr/>
          </p:nvSpPr>
          <p:spPr>
            <a:xfrm>
              <a:off x="2627784" y="504826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円/楕円 127">
              <a:extLst>
                <a:ext uri="{FF2B5EF4-FFF2-40B4-BE49-F238E27FC236}">
                  <a16:creationId xmlns:a16="http://schemas.microsoft.com/office/drawing/2014/main" id="{F02496A0-26FA-BA4D-8A0F-B4EFC39D4C8E}"/>
                </a:ext>
              </a:extLst>
            </p:cNvPr>
            <p:cNvSpPr/>
            <p:nvPr/>
          </p:nvSpPr>
          <p:spPr>
            <a:xfrm>
              <a:off x="2627784" y="540830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円/楕円 128">
              <a:extLst>
                <a:ext uri="{FF2B5EF4-FFF2-40B4-BE49-F238E27FC236}">
                  <a16:creationId xmlns:a16="http://schemas.microsoft.com/office/drawing/2014/main" id="{FDFEE484-87B4-0A49-ADF7-35ECC823618C}"/>
                </a:ext>
              </a:extLst>
            </p:cNvPr>
            <p:cNvSpPr/>
            <p:nvPr/>
          </p:nvSpPr>
          <p:spPr>
            <a:xfrm>
              <a:off x="2627784" y="576834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0" name="直線矢印コネクタ 129">
              <a:extLst>
                <a:ext uri="{FF2B5EF4-FFF2-40B4-BE49-F238E27FC236}">
                  <a16:creationId xmlns:a16="http://schemas.microsoft.com/office/drawing/2014/main" id="{41B4AE0A-6C75-7344-9301-B05AE7D5AB61}"/>
                </a:ext>
              </a:extLst>
            </p:cNvPr>
            <p:cNvCxnSpPr>
              <a:stCxn id="121" idx="6"/>
              <a:endCxn id="126" idx="2"/>
            </p:cNvCxnSpPr>
            <p:nvPr/>
          </p:nvCxnSpPr>
          <p:spPr>
            <a:xfrm>
              <a:off x="2051720" y="465313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1" name="直線矢印コネクタ 130">
              <a:extLst>
                <a:ext uri="{FF2B5EF4-FFF2-40B4-BE49-F238E27FC236}">
                  <a16:creationId xmlns:a16="http://schemas.microsoft.com/office/drawing/2014/main" id="{F363A8EC-531A-064A-8E84-CEE7140D6121}"/>
                </a:ext>
              </a:extLst>
            </p:cNvPr>
            <p:cNvCxnSpPr>
              <a:stCxn id="122" idx="6"/>
              <a:endCxn id="126" idx="2"/>
            </p:cNvCxnSpPr>
            <p:nvPr/>
          </p:nvCxnSpPr>
          <p:spPr>
            <a:xfrm flipV="1">
              <a:off x="2051720" y="483223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2" name="直線矢印コネクタ 131">
              <a:extLst>
                <a:ext uri="{FF2B5EF4-FFF2-40B4-BE49-F238E27FC236}">
                  <a16:creationId xmlns:a16="http://schemas.microsoft.com/office/drawing/2014/main" id="{504E8F29-8DBE-D54A-8D2F-7ACA5671FE68}"/>
                </a:ext>
              </a:extLst>
            </p:cNvPr>
            <p:cNvCxnSpPr>
              <a:stCxn id="123" idx="6"/>
              <a:endCxn id="126" idx="2"/>
            </p:cNvCxnSpPr>
            <p:nvPr/>
          </p:nvCxnSpPr>
          <p:spPr>
            <a:xfrm flipV="1">
              <a:off x="2051720" y="483223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3" name="直線矢印コネクタ 132">
              <a:extLst>
                <a:ext uri="{FF2B5EF4-FFF2-40B4-BE49-F238E27FC236}">
                  <a16:creationId xmlns:a16="http://schemas.microsoft.com/office/drawing/2014/main" id="{66B4BA14-A775-144F-A047-974CCC8F583F}"/>
                </a:ext>
              </a:extLst>
            </p:cNvPr>
            <p:cNvCxnSpPr>
              <a:stCxn id="124" idx="6"/>
              <a:endCxn id="126" idx="2"/>
            </p:cNvCxnSpPr>
            <p:nvPr/>
          </p:nvCxnSpPr>
          <p:spPr>
            <a:xfrm flipV="1">
              <a:off x="2051720" y="483223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4" name="直線矢印コネクタ 133">
              <a:extLst>
                <a:ext uri="{FF2B5EF4-FFF2-40B4-BE49-F238E27FC236}">
                  <a16:creationId xmlns:a16="http://schemas.microsoft.com/office/drawing/2014/main" id="{27EF5402-C662-7447-981B-9C5D8D0702D4}"/>
                </a:ext>
              </a:extLst>
            </p:cNvPr>
            <p:cNvCxnSpPr>
              <a:stCxn id="125" idx="6"/>
              <a:endCxn id="126" idx="2"/>
            </p:cNvCxnSpPr>
            <p:nvPr/>
          </p:nvCxnSpPr>
          <p:spPr>
            <a:xfrm flipV="1">
              <a:off x="2051720" y="4832237"/>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5" name="直線矢印コネクタ 134">
              <a:extLst>
                <a:ext uri="{FF2B5EF4-FFF2-40B4-BE49-F238E27FC236}">
                  <a16:creationId xmlns:a16="http://schemas.microsoft.com/office/drawing/2014/main" id="{FC091B5A-C24E-BE4D-9C04-C5859A658755}"/>
                </a:ext>
              </a:extLst>
            </p:cNvPr>
            <p:cNvCxnSpPr>
              <a:stCxn id="121" idx="6"/>
              <a:endCxn id="127" idx="2"/>
            </p:cNvCxnSpPr>
            <p:nvPr/>
          </p:nvCxnSpPr>
          <p:spPr>
            <a:xfrm>
              <a:off x="2051720" y="465313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6" name="直線矢印コネクタ 135">
              <a:extLst>
                <a:ext uri="{FF2B5EF4-FFF2-40B4-BE49-F238E27FC236}">
                  <a16:creationId xmlns:a16="http://schemas.microsoft.com/office/drawing/2014/main" id="{5B44890F-BAB0-0847-AAC2-BD333A1ACFD9}"/>
                </a:ext>
              </a:extLst>
            </p:cNvPr>
            <p:cNvCxnSpPr>
              <a:stCxn id="121" idx="6"/>
              <a:endCxn id="129" idx="2"/>
            </p:cNvCxnSpPr>
            <p:nvPr/>
          </p:nvCxnSpPr>
          <p:spPr>
            <a:xfrm>
              <a:off x="2051720" y="4653136"/>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7" name="直線矢印コネクタ 136">
              <a:extLst>
                <a:ext uri="{FF2B5EF4-FFF2-40B4-BE49-F238E27FC236}">
                  <a16:creationId xmlns:a16="http://schemas.microsoft.com/office/drawing/2014/main" id="{AA8B6C30-24C3-CB4A-889F-A7BA14D45BC3}"/>
                </a:ext>
              </a:extLst>
            </p:cNvPr>
            <p:cNvCxnSpPr>
              <a:stCxn id="121" idx="6"/>
              <a:endCxn id="128" idx="2"/>
            </p:cNvCxnSpPr>
            <p:nvPr/>
          </p:nvCxnSpPr>
          <p:spPr>
            <a:xfrm>
              <a:off x="2051720" y="465313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8" name="直線矢印コネクタ 137">
              <a:extLst>
                <a:ext uri="{FF2B5EF4-FFF2-40B4-BE49-F238E27FC236}">
                  <a16:creationId xmlns:a16="http://schemas.microsoft.com/office/drawing/2014/main" id="{B0F8F4E2-E7B9-464E-B9D0-B24396594B7A}"/>
                </a:ext>
              </a:extLst>
            </p:cNvPr>
            <p:cNvCxnSpPr>
              <a:stCxn id="122" idx="6"/>
              <a:endCxn id="127" idx="2"/>
            </p:cNvCxnSpPr>
            <p:nvPr/>
          </p:nvCxnSpPr>
          <p:spPr>
            <a:xfrm>
              <a:off x="2051720" y="501317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39" name="直線矢印コネクタ 138">
              <a:extLst>
                <a:ext uri="{FF2B5EF4-FFF2-40B4-BE49-F238E27FC236}">
                  <a16:creationId xmlns:a16="http://schemas.microsoft.com/office/drawing/2014/main" id="{EDD16CEB-DA08-FC47-B300-66409417C636}"/>
                </a:ext>
              </a:extLst>
            </p:cNvPr>
            <p:cNvCxnSpPr>
              <a:stCxn id="122" idx="6"/>
              <a:endCxn id="128" idx="2"/>
            </p:cNvCxnSpPr>
            <p:nvPr/>
          </p:nvCxnSpPr>
          <p:spPr>
            <a:xfrm>
              <a:off x="2051720" y="501317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0" name="直線矢印コネクタ 139">
              <a:extLst>
                <a:ext uri="{FF2B5EF4-FFF2-40B4-BE49-F238E27FC236}">
                  <a16:creationId xmlns:a16="http://schemas.microsoft.com/office/drawing/2014/main" id="{4F9EA938-9E7C-A243-AB0D-9177F5BF68E5}"/>
                </a:ext>
              </a:extLst>
            </p:cNvPr>
            <p:cNvCxnSpPr>
              <a:stCxn id="122" idx="6"/>
              <a:endCxn id="129" idx="2"/>
            </p:cNvCxnSpPr>
            <p:nvPr/>
          </p:nvCxnSpPr>
          <p:spPr>
            <a:xfrm>
              <a:off x="2051720" y="501317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1" name="直線矢印コネクタ 140">
              <a:extLst>
                <a:ext uri="{FF2B5EF4-FFF2-40B4-BE49-F238E27FC236}">
                  <a16:creationId xmlns:a16="http://schemas.microsoft.com/office/drawing/2014/main" id="{4EBE9F38-DFB2-424F-A655-445B7C33BA79}"/>
                </a:ext>
              </a:extLst>
            </p:cNvPr>
            <p:cNvCxnSpPr>
              <a:stCxn id="123" idx="6"/>
              <a:endCxn id="127" idx="2"/>
            </p:cNvCxnSpPr>
            <p:nvPr/>
          </p:nvCxnSpPr>
          <p:spPr>
            <a:xfrm flipV="1">
              <a:off x="2051720" y="519227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2" name="直線矢印コネクタ 141">
              <a:extLst>
                <a:ext uri="{FF2B5EF4-FFF2-40B4-BE49-F238E27FC236}">
                  <a16:creationId xmlns:a16="http://schemas.microsoft.com/office/drawing/2014/main" id="{9C6D4D33-5B6E-7048-8A1D-7F8D3260C5D5}"/>
                </a:ext>
              </a:extLst>
            </p:cNvPr>
            <p:cNvCxnSpPr>
              <a:stCxn id="123" idx="6"/>
              <a:endCxn id="129" idx="2"/>
            </p:cNvCxnSpPr>
            <p:nvPr/>
          </p:nvCxnSpPr>
          <p:spPr>
            <a:xfrm>
              <a:off x="2051720" y="537321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3" name="直線矢印コネクタ 142">
              <a:extLst>
                <a:ext uri="{FF2B5EF4-FFF2-40B4-BE49-F238E27FC236}">
                  <a16:creationId xmlns:a16="http://schemas.microsoft.com/office/drawing/2014/main" id="{CBA4E28A-D705-B04A-91B6-F54C66AC64C3}"/>
                </a:ext>
              </a:extLst>
            </p:cNvPr>
            <p:cNvCxnSpPr>
              <a:stCxn id="123" idx="6"/>
              <a:endCxn id="128" idx="2"/>
            </p:cNvCxnSpPr>
            <p:nvPr/>
          </p:nvCxnSpPr>
          <p:spPr>
            <a:xfrm>
              <a:off x="2051720" y="537321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4" name="直線矢印コネクタ 143">
              <a:extLst>
                <a:ext uri="{FF2B5EF4-FFF2-40B4-BE49-F238E27FC236}">
                  <a16:creationId xmlns:a16="http://schemas.microsoft.com/office/drawing/2014/main" id="{712BD8D3-87AB-5C43-A96D-55DA7A9FA7A1}"/>
                </a:ext>
              </a:extLst>
            </p:cNvPr>
            <p:cNvCxnSpPr>
              <a:stCxn id="124" idx="6"/>
              <a:endCxn id="127" idx="2"/>
            </p:cNvCxnSpPr>
            <p:nvPr/>
          </p:nvCxnSpPr>
          <p:spPr>
            <a:xfrm flipV="1">
              <a:off x="2051720" y="519227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5" name="直線矢印コネクタ 144">
              <a:extLst>
                <a:ext uri="{FF2B5EF4-FFF2-40B4-BE49-F238E27FC236}">
                  <a16:creationId xmlns:a16="http://schemas.microsoft.com/office/drawing/2014/main" id="{D111E8B0-5779-5648-A31C-F5FD633F47D7}"/>
                </a:ext>
              </a:extLst>
            </p:cNvPr>
            <p:cNvCxnSpPr>
              <a:stCxn id="124" idx="6"/>
              <a:endCxn id="128" idx="2"/>
            </p:cNvCxnSpPr>
            <p:nvPr/>
          </p:nvCxnSpPr>
          <p:spPr>
            <a:xfrm flipV="1">
              <a:off x="2051720" y="555231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6" name="直線矢印コネクタ 145">
              <a:extLst>
                <a:ext uri="{FF2B5EF4-FFF2-40B4-BE49-F238E27FC236}">
                  <a16:creationId xmlns:a16="http://schemas.microsoft.com/office/drawing/2014/main" id="{23E976B1-97DC-7F47-83A9-E2487BAD6411}"/>
                </a:ext>
              </a:extLst>
            </p:cNvPr>
            <p:cNvCxnSpPr>
              <a:stCxn id="124" idx="6"/>
              <a:endCxn id="129" idx="2"/>
            </p:cNvCxnSpPr>
            <p:nvPr/>
          </p:nvCxnSpPr>
          <p:spPr>
            <a:xfrm>
              <a:off x="2051720" y="573325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7" name="直線矢印コネクタ 146">
              <a:extLst>
                <a:ext uri="{FF2B5EF4-FFF2-40B4-BE49-F238E27FC236}">
                  <a16:creationId xmlns:a16="http://schemas.microsoft.com/office/drawing/2014/main" id="{9A86FE96-6BE1-F742-B85A-903A63C6A0AB}"/>
                </a:ext>
              </a:extLst>
            </p:cNvPr>
            <p:cNvCxnSpPr>
              <a:stCxn id="125" idx="6"/>
              <a:endCxn id="127" idx="2"/>
            </p:cNvCxnSpPr>
            <p:nvPr/>
          </p:nvCxnSpPr>
          <p:spPr>
            <a:xfrm flipV="1">
              <a:off x="2051720" y="519227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8" name="直線矢印コネクタ 147">
              <a:extLst>
                <a:ext uri="{FF2B5EF4-FFF2-40B4-BE49-F238E27FC236}">
                  <a16:creationId xmlns:a16="http://schemas.microsoft.com/office/drawing/2014/main" id="{17C718AB-2688-C548-8DBD-D2116E41B7AF}"/>
                </a:ext>
              </a:extLst>
            </p:cNvPr>
            <p:cNvCxnSpPr>
              <a:stCxn id="125" idx="6"/>
              <a:endCxn id="128" idx="2"/>
            </p:cNvCxnSpPr>
            <p:nvPr/>
          </p:nvCxnSpPr>
          <p:spPr>
            <a:xfrm flipV="1">
              <a:off x="2051720" y="555231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49" name="直線矢印コネクタ 148">
              <a:extLst>
                <a:ext uri="{FF2B5EF4-FFF2-40B4-BE49-F238E27FC236}">
                  <a16:creationId xmlns:a16="http://schemas.microsoft.com/office/drawing/2014/main" id="{8726D2B5-7029-F14E-B03C-0B4FD5C5B01A}"/>
                </a:ext>
              </a:extLst>
            </p:cNvPr>
            <p:cNvCxnSpPr>
              <a:stCxn id="125" idx="6"/>
              <a:endCxn id="129" idx="2"/>
            </p:cNvCxnSpPr>
            <p:nvPr/>
          </p:nvCxnSpPr>
          <p:spPr>
            <a:xfrm flipV="1">
              <a:off x="2051720" y="591235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50" name="円/楕円 149">
              <a:extLst>
                <a:ext uri="{FF2B5EF4-FFF2-40B4-BE49-F238E27FC236}">
                  <a16:creationId xmlns:a16="http://schemas.microsoft.com/office/drawing/2014/main" id="{089AE9A2-70ED-FE45-8634-E65F8CB6A5C7}"/>
                </a:ext>
              </a:extLst>
            </p:cNvPr>
            <p:cNvSpPr/>
            <p:nvPr/>
          </p:nvSpPr>
          <p:spPr>
            <a:xfrm>
              <a:off x="3347864" y="468373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円/楕円 150">
              <a:extLst>
                <a:ext uri="{FF2B5EF4-FFF2-40B4-BE49-F238E27FC236}">
                  <a16:creationId xmlns:a16="http://schemas.microsoft.com/office/drawing/2014/main" id="{4AEEC8EE-911A-7B4E-A57B-68F71CD48445}"/>
                </a:ext>
              </a:extLst>
            </p:cNvPr>
            <p:cNvSpPr/>
            <p:nvPr/>
          </p:nvSpPr>
          <p:spPr>
            <a:xfrm>
              <a:off x="3347864" y="504377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円/楕円 151">
              <a:extLst>
                <a:ext uri="{FF2B5EF4-FFF2-40B4-BE49-F238E27FC236}">
                  <a16:creationId xmlns:a16="http://schemas.microsoft.com/office/drawing/2014/main" id="{0014491C-C21C-FF41-A8CF-9A064099649F}"/>
                </a:ext>
              </a:extLst>
            </p:cNvPr>
            <p:cNvSpPr/>
            <p:nvPr/>
          </p:nvSpPr>
          <p:spPr>
            <a:xfrm>
              <a:off x="3347864" y="540381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a:extLst>
                <a:ext uri="{FF2B5EF4-FFF2-40B4-BE49-F238E27FC236}">
                  <a16:creationId xmlns:a16="http://schemas.microsoft.com/office/drawing/2014/main" id="{BBD04753-D2C4-8C44-B430-52A7F42363BD}"/>
                </a:ext>
              </a:extLst>
            </p:cNvPr>
            <p:cNvSpPr/>
            <p:nvPr/>
          </p:nvSpPr>
          <p:spPr>
            <a:xfrm>
              <a:off x="3347864" y="576385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4" name="直線矢印コネクタ 153">
              <a:extLst>
                <a:ext uri="{FF2B5EF4-FFF2-40B4-BE49-F238E27FC236}">
                  <a16:creationId xmlns:a16="http://schemas.microsoft.com/office/drawing/2014/main" id="{F2D42E97-8325-CA41-94F0-A19F4B3D5F7F}"/>
                </a:ext>
              </a:extLst>
            </p:cNvPr>
            <p:cNvCxnSpPr>
              <a:stCxn id="126" idx="6"/>
              <a:endCxn id="150" idx="2"/>
            </p:cNvCxnSpPr>
            <p:nvPr/>
          </p:nvCxnSpPr>
          <p:spPr>
            <a:xfrm flipV="1">
              <a:off x="2915816" y="4827750"/>
              <a:ext cx="432048" cy="4487"/>
            </a:xfrm>
            <a:prstGeom prst="straightConnector1">
              <a:avLst/>
            </a:prstGeom>
            <a:ln w="1905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5" name="直線矢印コネクタ 154">
              <a:extLst>
                <a:ext uri="{FF2B5EF4-FFF2-40B4-BE49-F238E27FC236}">
                  <a16:creationId xmlns:a16="http://schemas.microsoft.com/office/drawing/2014/main" id="{EB91E593-6400-8F40-92CE-8003617816FA}"/>
                </a:ext>
              </a:extLst>
            </p:cNvPr>
            <p:cNvCxnSpPr>
              <a:stCxn id="127" idx="6"/>
              <a:endCxn id="150" idx="2"/>
            </p:cNvCxnSpPr>
            <p:nvPr/>
          </p:nvCxnSpPr>
          <p:spPr>
            <a:xfrm flipV="1">
              <a:off x="2915816" y="4827750"/>
              <a:ext cx="432048" cy="36452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6" name="直線矢印コネクタ 155">
              <a:extLst>
                <a:ext uri="{FF2B5EF4-FFF2-40B4-BE49-F238E27FC236}">
                  <a16:creationId xmlns:a16="http://schemas.microsoft.com/office/drawing/2014/main" id="{C5AF6F2C-ECFF-A849-85E5-41E7EBA81877}"/>
                </a:ext>
              </a:extLst>
            </p:cNvPr>
            <p:cNvCxnSpPr>
              <a:stCxn id="128" idx="6"/>
              <a:endCxn id="150" idx="2"/>
            </p:cNvCxnSpPr>
            <p:nvPr/>
          </p:nvCxnSpPr>
          <p:spPr>
            <a:xfrm flipV="1">
              <a:off x="2915816" y="4827750"/>
              <a:ext cx="432048" cy="72456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7" name="直線矢印コネクタ 156">
              <a:extLst>
                <a:ext uri="{FF2B5EF4-FFF2-40B4-BE49-F238E27FC236}">
                  <a16:creationId xmlns:a16="http://schemas.microsoft.com/office/drawing/2014/main" id="{CB9ACE6F-9FAE-8D41-8093-366EC685B307}"/>
                </a:ext>
              </a:extLst>
            </p:cNvPr>
            <p:cNvCxnSpPr>
              <a:stCxn id="129" idx="6"/>
              <a:endCxn id="150" idx="2"/>
            </p:cNvCxnSpPr>
            <p:nvPr/>
          </p:nvCxnSpPr>
          <p:spPr>
            <a:xfrm flipV="1">
              <a:off x="2915816" y="4827750"/>
              <a:ext cx="432048" cy="1084607"/>
            </a:xfrm>
            <a:prstGeom prst="straightConnector1">
              <a:avLst/>
            </a:prstGeom>
            <a:ln w="1905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8" name="直線矢印コネクタ 157">
              <a:extLst>
                <a:ext uri="{FF2B5EF4-FFF2-40B4-BE49-F238E27FC236}">
                  <a16:creationId xmlns:a16="http://schemas.microsoft.com/office/drawing/2014/main" id="{D9D31374-774B-2A4E-BD03-826BEA67017B}"/>
                </a:ext>
              </a:extLst>
            </p:cNvPr>
            <p:cNvCxnSpPr>
              <a:stCxn id="126" idx="6"/>
              <a:endCxn id="151" idx="2"/>
            </p:cNvCxnSpPr>
            <p:nvPr/>
          </p:nvCxnSpPr>
          <p:spPr>
            <a:xfrm>
              <a:off x="2915816" y="4832237"/>
              <a:ext cx="432048" cy="355553"/>
            </a:xfrm>
            <a:prstGeom prst="straightConnector1">
              <a:avLst/>
            </a:prstGeom>
            <a:ln w="28575">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59" name="直線矢印コネクタ 158">
              <a:extLst>
                <a:ext uri="{FF2B5EF4-FFF2-40B4-BE49-F238E27FC236}">
                  <a16:creationId xmlns:a16="http://schemas.microsoft.com/office/drawing/2014/main" id="{DA9C4D16-FC21-0144-AE93-D6FBFF39718B}"/>
                </a:ext>
              </a:extLst>
            </p:cNvPr>
            <p:cNvCxnSpPr>
              <a:stCxn id="126" idx="6"/>
              <a:endCxn id="152" idx="2"/>
            </p:cNvCxnSpPr>
            <p:nvPr/>
          </p:nvCxnSpPr>
          <p:spPr>
            <a:xfrm>
              <a:off x="2915816" y="4832237"/>
              <a:ext cx="432048" cy="71559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0" name="直線矢印コネクタ 159">
              <a:extLst>
                <a:ext uri="{FF2B5EF4-FFF2-40B4-BE49-F238E27FC236}">
                  <a16:creationId xmlns:a16="http://schemas.microsoft.com/office/drawing/2014/main" id="{F708EFBE-D3E7-C846-9DA9-BFBA433D32F9}"/>
                </a:ext>
              </a:extLst>
            </p:cNvPr>
            <p:cNvCxnSpPr>
              <a:stCxn id="126" idx="6"/>
              <a:endCxn id="153" idx="2"/>
            </p:cNvCxnSpPr>
            <p:nvPr/>
          </p:nvCxnSpPr>
          <p:spPr>
            <a:xfrm>
              <a:off x="2915816" y="4832237"/>
              <a:ext cx="432048" cy="1075633"/>
            </a:xfrm>
            <a:prstGeom prst="straightConnector1">
              <a:avLst/>
            </a:prstGeom>
            <a:ln w="12700">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1" name="直線矢印コネクタ 160">
              <a:extLst>
                <a:ext uri="{FF2B5EF4-FFF2-40B4-BE49-F238E27FC236}">
                  <a16:creationId xmlns:a16="http://schemas.microsoft.com/office/drawing/2014/main" id="{AB477239-A926-914E-99AD-9AA4DC205089}"/>
                </a:ext>
              </a:extLst>
            </p:cNvPr>
            <p:cNvCxnSpPr>
              <a:stCxn id="127" idx="6"/>
              <a:endCxn id="151" idx="2"/>
            </p:cNvCxnSpPr>
            <p:nvPr/>
          </p:nvCxnSpPr>
          <p:spPr>
            <a:xfrm flipV="1">
              <a:off x="2915816" y="5187790"/>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2" name="直線矢印コネクタ 161">
              <a:extLst>
                <a:ext uri="{FF2B5EF4-FFF2-40B4-BE49-F238E27FC236}">
                  <a16:creationId xmlns:a16="http://schemas.microsoft.com/office/drawing/2014/main" id="{F86B5003-E1AF-8643-BF40-F48B4929BB36}"/>
                </a:ext>
              </a:extLst>
            </p:cNvPr>
            <p:cNvCxnSpPr>
              <a:stCxn id="127" idx="6"/>
              <a:endCxn id="152" idx="2"/>
            </p:cNvCxnSpPr>
            <p:nvPr/>
          </p:nvCxnSpPr>
          <p:spPr>
            <a:xfrm>
              <a:off x="2915816" y="5192277"/>
              <a:ext cx="432048" cy="35555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3" name="直線矢印コネクタ 162">
              <a:extLst>
                <a:ext uri="{FF2B5EF4-FFF2-40B4-BE49-F238E27FC236}">
                  <a16:creationId xmlns:a16="http://schemas.microsoft.com/office/drawing/2014/main" id="{AE1FB8A5-CFA7-2C4D-91F4-45D309B4E51C}"/>
                </a:ext>
              </a:extLst>
            </p:cNvPr>
            <p:cNvCxnSpPr>
              <a:stCxn id="127" idx="6"/>
              <a:endCxn id="153" idx="2"/>
            </p:cNvCxnSpPr>
            <p:nvPr/>
          </p:nvCxnSpPr>
          <p:spPr>
            <a:xfrm>
              <a:off x="2915816" y="5192277"/>
              <a:ext cx="432048" cy="71559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4" name="直線矢印コネクタ 163">
              <a:extLst>
                <a:ext uri="{FF2B5EF4-FFF2-40B4-BE49-F238E27FC236}">
                  <a16:creationId xmlns:a16="http://schemas.microsoft.com/office/drawing/2014/main" id="{F9BAEA6D-8A84-304A-A7D2-7772492A90AD}"/>
                </a:ext>
              </a:extLst>
            </p:cNvPr>
            <p:cNvCxnSpPr>
              <a:stCxn id="128" idx="6"/>
              <a:endCxn id="151" idx="2"/>
            </p:cNvCxnSpPr>
            <p:nvPr/>
          </p:nvCxnSpPr>
          <p:spPr>
            <a:xfrm flipV="1">
              <a:off x="2915816" y="5187790"/>
              <a:ext cx="432048" cy="364527"/>
            </a:xfrm>
            <a:prstGeom prst="straightConnector1">
              <a:avLst/>
            </a:prstGeom>
            <a:ln w="1905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5" name="直線矢印コネクタ 164">
              <a:extLst>
                <a:ext uri="{FF2B5EF4-FFF2-40B4-BE49-F238E27FC236}">
                  <a16:creationId xmlns:a16="http://schemas.microsoft.com/office/drawing/2014/main" id="{E466754B-5921-3643-9698-13F22D736DD7}"/>
                </a:ext>
              </a:extLst>
            </p:cNvPr>
            <p:cNvCxnSpPr>
              <a:stCxn id="128" idx="6"/>
              <a:endCxn id="152" idx="2"/>
            </p:cNvCxnSpPr>
            <p:nvPr/>
          </p:nvCxnSpPr>
          <p:spPr>
            <a:xfrm flipV="1">
              <a:off x="2915816" y="5547830"/>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6" name="直線矢印コネクタ 165">
              <a:extLst>
                <a:ext uri="{FF2B5EF4-FFF2-40B4-BE49-F238E27FC236}">
                  <a16:creationId xmlns:a16="http://schemas.microsoft.com/office/drawing/2014/main" id="{72EDF652-CA4B-424F-8F0A-23C5E06483D1}"/>
                </a:ext>
              </a:extLst>
            </p:cNvPr>
            <p:cNvCxnSpPr>
              <a:stCxn id="128" idx="6"/>
              <a:endCxn id="153" idx="2"/>
            </p:cNvCxnSpPr>
            <p:nvPr/>
          </p:nvCxnSpPr>
          <p:spPr>
            <a:xfrm>
              <a:off x="2915816" y="5552317"/>
              <a:ext cx="432048" cy="355553"/>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7" name="直線矢印コネクタ 166">
              <a:extLst>
                <a:ext uri="{FF2B5EF4-FFF2-40B4-BE49-F238E27FC236}">
                  <a16:creationId xmlns:a16="http://schemas.microsoft.com/office/drawing/2014/main" id="{9D904238-7802-B64B-B628-0359BA589BAD}"/>
                </a:ext>
              </a:extLst>
            </p:cNvPr>
            <p:cNvCxnSpPr>
              <a:stCxn id="129" idx="6"/>
              <a:endCxn id="151" idx="2"/>
            </p:cNvCxnSpPr>
            <p:nvPr/>
          </p:nvCxnSpPr>
          <p:spPr>
            <a:xfrm flipV="1">
              <a:off x="2915816" y="5187790"/>
              <a:ext cx="432048" cy="724567"/>
            </a:xfrm>
            <a:prstGeom prst="straightConnector1">
              <a:avLst/>
            </a:prstGeom>
            <a:ln w="285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8" name="直線矢印コネクタ 167">
              <a:extLst>
                <a:ext uri="{FF2B5EF4-FFF2-40B4-BE49-F238E27FC236}">
                  <a16:creationId xmlns:a16="http://schemas.microsoft.com/office/drawing/2014/main" id="{BECAD8CE-66C5-834F-BB35-18294A1289F4}"/>
                </a:ext>
              </a:extLst>
            </p:cNvPr>
            <p:cNvCxnSpPr>
              <a:stCxn id="129" idx="6"/>
              <a:endCxn id="152" idx="2"/>
            </p:cNvCxnSpPr>
            <p:nvPr/>
          </p:nvCxnSpPr>
          <p:spPr>
            <a:xfrm flipV="1">
              <a:off x="2915816" y="5547830"/>
              <a:ext cx="432048" cy="36452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69" name="直線矢印コネクタ 168">
              <a:extLst>
                <a:ext uri="{FF2B5EF4-FFF2-40B4-BE49-F238E27FC236}">
                  <a16:creationId xmlns:a16="http://schemas.microsoft.com/office/drawing/2014/main" id="{A31357C0-5D1E-0347-BE5B-275F26407AC0}"/>
                </a:ext>
              </a:extLst>
            </p:cNvPr>
            <p:cNvCxnSpPr>
              <a:stCxn id="129" idx="6"/>
              <a:endCxn id="153" idx="2"/>
            </p:cNvCxnSpPr>
            <p:nvPr/>
          </p:nvCxnSpPr>
          <p:spPr>
            <a:xfrm flipV="1">
              <a:off x="2915816" y="5907870"/>
              <a:ext cx="432048" cy="4487"/>
            </a:xfrm>
            <a:prstGeom prst="straightConnector1">
              <a:avLst/>
            </a:prstGeom>
            <a:ln w="3175">
              <a:solidFill>
                <a:schemeClr val="tx1">
                  <a:lumMod val="50000"/>
                  <a:lumOff val="50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70" name="円/楕円 169">
              <a:extLst>
                <a:ext uri="{FF2B5EF4-FFF2-40B4-BE49-F238E27FC236}">
                  <a16:creationId xmlns:a16="http://schemas.microsoft.com/office/drawing/2014/main" id="{5B7755F1-06BC-6145-B4AB-B741829D1DF8}"/>
                </a:ext>
              </a:extLst>
            </p:cNvPr>
            <p:cNvSpPr/>
            <p:nvPr/>
          </p:nvSpPr>
          <p:spPr>
            <a:xfrm flipH="1">
              <a:off x="7092280" y="450912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円/楕円 170">
              <a:extLst>
                <a:ext uri="{FF2B5EF4-FFF2-40B4-BE49-F238E27FC236}">
                  <a16:creationId xmlns:a16="http://schemas.microsoft.com/office/drawing/2014/main" id="{149EDC5B-EE5A-E14D-A55E-D7E48D9BC84D}"/>
                </a:ext>
              </a:extLst>
            </p:cNvPr>
            <p:cNvSpPr/>
            <p:nvPr/>
          </p:nvSpPr>
          <p:spPr>
            <a:xfrm flipH="1">
              <a:off x="7092280" y="486916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円/楕円 171">
              <a:extLst>
                <a:ext uri="{FF2B5EF4-FFF2-40B4-BE49-F238E27FC236}">
                  <a16:creationId xmlns:a16="http://schemas.microsoft.com/office/drawing/2014/main" id="{82D645BE-7D18-E649-8965-3211A8707CEC}"/>
                </a:ext>
              </a:extLst>
            </p:cNvPr>
            <p:cNvSpPr/>
            <p:nvPr/>
          </p:nvSpPr>
          <p:spPr>
            <a:xfrm flipH="1">
              <a:off x="7092280" y="522920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円/楕円 172">
              <a:extLst>
                <a:ext uri="{FF2B5EF4-FFF2-40B4-BE49-F238E27FC236}">
                  <a16:creationId xmlns:a16="http://schemas.microsoft.com/office/drawing/2014/main" id="{64B7AFED-6FBD-3749-BEC7-7BC89EBAE84A}"/>
                </a:ext>
              </a:extLst>
            </p:cNvPr>
            <p:cNvSpPr/>
            <p:nvPr/>
          </p:nvSpPr>
          <p:spPr>
            <a:xfrm flipH="1">
              <a:off x="7092280" y="558924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円/楕円 173">
              <a:extLst>
                <a:ext uri="{FF2B5EF4-FFF2-40B4-BE49-F238E27FC236}">
                  <a16:creationId xmlns:a16="http://schemas.microsoft.com/office/drawing/2014/main" id="{BA8ACFFF-B52B-1F48-8A84-593BC63274B6}"/>
                </a:ext>
              </a:extLst>
            </p:cNvPr>
            <p:cNvSpPr/>
            <p:nvPr/>
          </p:nvSpPr>
          <p:spPr>
            <a:xfrm flipH="1">
              <a:off x="7092280" y="5949280"/>
              <a:ext cx="288032" cy="2880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円/楕円 174">
              <a:extLst>
                <a:ext uri="{FF2B5EF4-FFF2-40B4-BE49-F238E27FC236}">
                  <a16:creationId xmlns:a16="http://schemas.microsoft.com/office/drawing/2014/main" id="{60889222-24BC-4442-8C67-F9353B19D2D2}"/>
                </a:ext>
              </a:extLst>
            </p:cNvPr>
            <p:cNvSpPr/>
            <p:nvPr/>
          </p:nvSpPr>
          <p:spPr>
            <a:xfrm flipH="1">
              <a:off x="6228184" y="468822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円/楕円 175">
              <a:extLst>
                <a:ext uri="{FF2B5EF4-FFF2-40B4-BE49-F238E27FC236}">
                  <a16:creationId xmlns:a16="http://schemas.microsoft.com/office/drawing/2014/main" id="{88EB2960-7332-D84E-A2F4-FEB0B3803B9E}"/>
                </a:ext>
              </a:extLst>
            </p:cNvPr>
            <p:cNvSpPr/>
            <p:nvPr/>
          </p:nvSpPr>
          <p:spPr>
            <a:xfrm flipH="1">
              <a:off x="6228184" y="504826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円/楕円 176">
              <a:extLst>
                <a:ext uri="{FF2B5EF4-FFF2-40B4-BE49-F238E27FC236}">
                  <a16:creationId xmlns:a16="http://schemas.microsoft.com/office/drawing/2014/main" id="{107C9066-C7C2-9940-950C-2DDD2DE2F537}"/>
                </a:ext>
              </a:extLst>
            </p:cNvPr>
            <p:cNvSpPr/>
            <p:nvPr/>
          </p:nvSpPr>
          <p:spPr>
            <a:xfrm flipH="1">
              <a:off x="6228184" y="540830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円/楕円 177">
              <a:extLst>
                <a:ext uri="{FF2B5EF4-FFF2-40B4-BE49-F238E27FC236}">
                  <a16:creationId xmlns:a16="http://schemas.microsoft.com/office/drawing/2014/main" id="{21B0E54E-223F-B74D-810E-BFE607105251}"/>
                </a:ext>
              </a:extLst>
            </p:cNvPr>
            <p:cNvSpPr/>
            <p:nvPr/>
          </p:nvSpPr>
          <p:spPr>
            <a:xfrm flipH="1">
              <a:off x="6228184" y="5768341"/>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9" name="直線矢印コネクタ 178">
              <a:extLst>
                <a:ext uri="{FF2B5EF4-FFF2-40B4-BE49-F238E27FC236}">
                  <a16:creationId xmlns:a16="http://schemas.microsoft.com/office/drawing/2014/main" id="{7EA87640-9647-974A-AF53-CEE40100B0C9}"/>
                </a:ext>
              </a:extLst>
            </p:cNvPr>
            <p:cNvCxnSpPr>
              <a:stCxn id="172" idx="6"/>
              <a:endCxn id="178" idx="2"/>
            </p:cNvCxnSpPr>
            <p:nvPr/>
          </p:nvCxnSpPr>
          <p:spPr>
            <a:xfrm flipH="1">
              <a:off x="6516216" y="465313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0" name="直線矢印コネクタ 179">
              <a:extLst>
                <a:ext uri="{FF2B5EF4-FFF2-40B4-BE49-F238E27FC236}">
                  <a16:creationId xmlns:a16="http://schemas.microsoft.com/office/drawing/2014/main" id="{468B31DD-4D0E-554D-B7F4-E0E4C824CB2B}"/>
                </a:ext>
              </a:extLst>
            </p:cNvPr>
            <p:cNvCxnSpPr>
              <a:stCxn id="173" idx="6"/>
              <a:endCxn id="178" idx="2"/>
            </p:cNvCxnSpPr>
            <p:nvPr/>
          </p:nvCxnSpPr>
          <p:spPr>
            <a:xfrm flipH="1" flipV="1">
              <a:off x="6516216" y="483223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1" name="直線矢印コネクタ 180">
              <a:extLst>
                <a:ext uri="{FF2B5EF4-FFF2-40B4-BE49-F238E27FC236}">
                  <a16:creationId xmlns:a16="http://schemas.microsoft.com/office/drawing/2014/main" id="{D38C518A-C064-DC4E-845F-E2CC4B8CEB4A}"/>
                </a:ext>
              </a:extLst>
            </p:cNvPr>
            <p:cNvCxnSpPr>
              <a:stCxn id="174" idx="6"/>
              <a:endCxn id="178" idx="2"/>
            </p:cNvCxnSpPr>
            <p:nvPr/>
          </p:nvCxnSpPr>
          <p:spPr>
            <a:xfrm flipH="1" flipV="1">
              <a:off x="6516216" y="483223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2" name="直線矢印コネクタ 181">
              <a:extLst>
                <a:ext uri="{FF2B5EF4-FFF2-40B4-BE49-F238E27FC236}">
                  <a16:creationId xmlns:a16="http://schemas.microsoft.com/office/drawing/2014/main" id="{70A39E92-2943-8B49-8186-B6D128BE585F}"/>
                </a:ext>
              </a:extLst>
            </p:cNvPr>
            <p:cNvCxnSpPr>
              <a:stCxn id="175" idx="6"/>
              <a:endCxn id="178" idx="2"/>
            </p:cNvCxnSpPr>
            <p:nvPr/>
          </p:nvCxnSpPr>
          <p:spPr>
            <a:xfrm flipH="1" flipV="1">
              <a:off x="6516216" y="483223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3" name="直線矢印コネクタ 182">
              <a:extLst>
                <a:ext uri="{FF2B5EF4-FFF2-40B4-BE49-F238E27FC236}">
                  <a16:creationId xmlns:a16="http://schemas.microsoft.com/office/drawing/2014/main" id="{6362EEC5-0982-1342-9F3A-6E27B8A1967A}"/>
                </a:ext>
              </a:extLst>
            </p:cNvPr>
            <p:cNvCxnSpPr>
              <a:stCxn id="176" idx="6"/>
              <a:endCxn id="178" idx="2"/>
            </p:cNvCxnSpPr>
            <p:nvPr/>
          </p:nvCxnSpPr>
          <p:spPr>
            <a:xfrm flipH="1" flipV="1">
              <a:off x="6516216" y="4832237"/>
              <a:ext cx="576064" cy="126105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4" name="直線矢印コネクタ 183">
              <a:extLst>
                <a:ext uri="{FF2B5EF4-FFF2-40B4-BE49-F238E27FC236}">
                  <a16:creationId xmlns:a16="http://schemas.microsoft.com/office/drawing/2014/main" id="{829059AC-04F4-604A-8989-935B41A43F30}"/>
                </a:ext>
              </a:extLst>
            </p:cNvPr>
            <p:cNvCxnSpPr>
              <a:stCxn id="172" idx="6"/>
              <a:endCxn id="179" idx="2"/>
            </p:cNvCxnSpPr>
            <p:nvPr/>
          </p:nvCxnSpPr>
          <p:spPr>
            <a:xfrm flipH="1">
              <a:off x="6516216" y="465313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5" name="直線矢印コネクタ 184">
              <a:extLst>
                <a:ext uri="{FF2B5EF4-FFF2-40B4-BE49-F238E27FC236}">
                  <a16:creationId xmlns:a16="http://schemas.microsoft.com/office/drawing/2014/main" id="{A237AC97-B943-F846-B099-C39E7D1C2CE6}"/>
                </a:ext>
              </a:extLst>
            </p:cNvPr>
            <p:cNvCxnSpPr>
              <a:stCxn id="172" idx="6"/>
              <a:endCxn id="181" idx="2"/>
            </p:cNvCxnSpPr>
            <p:nvPr/>
          </p:nvCxnSpPr>
          <p:spPr>
            <a:xfrm flipH="1">
              <a:off x="6516216" y="4653136"/>
              <a:ext cx="576064" cy="125922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6" name="直線矢印コネクタ 185">
              <a:extLst>
                <a:ext uri="{FF2B5EF4-FFF2-40B4-BE49-F238E27FC236}">
                  <a16:creationId xmlns:a16="http://schemas.microsoft.com/office/drawing/2014/main" id="{A1839A94-2DBA-A34D-9570-3BAD0C67F065}"/>
                </a:ext>
              </a:extLst>
            </p:cNvPr>
            <p:cNvCxnSpPr>
              <a:stCxn id="172" idx="6"/>
              <a:endCxn id="180" idx="2"/>
            </p:cNvCxnSpPr>
            <p:nvPr/>
          </p:nvCxnSpPr>
          <p:spPr>
            <a:xfrm flipH="1">
              <a:off x="6516216" y="465313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7" name="直線矢印コネクタ 186">
              <a:extLst>
                <a:ext uri="{FF2B5EF4-FFF2-40B4-BE49-F238E27FC236}">
                  <a16:creationId xmlns:a16="http://schemas.microsoft.com/office/drawing/2014/main" id="{1B950B78-D0FA-7E46-8C24-4072F535564A}"/>
                </a:ext>
              </a:extLst>
            </p:cNvPr>
            <p:cNvCxnSpPr>
              <a:stCxn id="173" idx="6"/>
              <a:endCxn id="179" idx="2"/>
            </p:cNvCxnSpPr>
            <p:nvPr/>
          </p:nvCxnSpPr>
          <p:spPr>
            <a:xfrm flipH="1">
              <a:off x="6516216" y="501317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8" name="直線矢印コネクタ 187">
              <a:extLst>
                <a:ext uri="{FF2B5EF4-FFF2-40B4-BE49-F238E27FC236}">
                  <a16:creationId xmlns:a16="http://schemas.microsoft.com/office/drawing/2014/main" id="{97F54C3D-7170-E740-A0C6-98730FF718CA}"/>
                </a:ext>
              </a:extLst>
            </p:cNvPr>
            <p:cNvCxnSpPr>
              <a:stCxn id="173" idx="6"/>
              <a:endCxn id="180" idx="2"/>
            </p:cNvCxnSpPr>
            <p:nvPr/>
          </p:nvCxnSpPr>
          <p:spPr>
            <a:xfrm flipH="1">
              <a:off x="6516216" y="501317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89" name="直線矢印コネクタ 188">
              <a:extLst>
                <a:ext uri="{FF2B5EF4-FFF2-40B4-BE49-F238E27FC236}">
                  <a16:creationId xmlns:a16="http://schemas.microsoft.com/office/drawing/2014/main" id="{21CFA2A4-3A14-C248-8074-F591DEF67ACE}"/>
                </a:ext>
              </a:extLst>
            </p:cNvPr>
            <p:cNvCxnSpPr>
              <a:stCxn id="173" idx="6"/>
              <a:endCxn id="181" idx="2"/>
            </p:cNvCxnSpPr>
            <p:nvPr/>
          </p:nvCxnSpPr>
          <p:spPr>
            <a:xfrm flipH="1">
              <a:off x="6516216" y="5013176"/>
              <a:ext cx="576064" cy="89918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0" name="直線矢印コネクタ 189">
              <a:extLst>
                <a:ext uri="{FF2B5EF4-FFF2-40B4-BE49-F238E27FC236}">
                  <a16:creationId xmlns:a16="http://schemas.microsoft.com/office/drawing/2014/main" id="{9BD8140A-9582-0C4A-BEAE-DDEF257A0F7A}"/>
                </a:ext>
              </a:extLst>
            </p:cNvPr>
            <p:cNvCxnSpPr>
              <a:stCxn id="174" idx="6"/>
              <a:endCxn id="179" idx="2"/>
            </p:cNvCxnSpPr>
            <p:nvPr/>
          </p:nvCxnSpPr>
          <p:spPr>
            <a:xfrm flipH="1" flipV="1">
              <a:off x="6516216" y="519227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1" name="直線矢印コネクタ 190">
              <a:extLst>
                <a:ext uri="{FF2B5EF4-FFF2-40B4-BE49-F238E27FC236}">
                  <a16:creationId xmlns:a16="http://schemas.microsoft.com/office/drawing/2014/main" id="{6626BEEA-B21C-0941-8C7F-095AC9C6E187}"/>
                </a:ext>
              </a:extLst>
            </p:cNvPr>
            <p:cNvCxnSpPr>
              <a:stCxn id="174" idx="6"/>
              <a:endCxn id="181" idx="2"/>
            </p:cNvCxnSpPr>
            <p:nvPr/>
          </p:nvCxnSpPr>
          <p:spPr>
            <a:xfrm flipH="1">
              <a:off x="6516216" y="5373216"/>
              <a:ext cx="576064" cy="53914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2" name="直線矢印コネクタ 191">
              <a:extLst>
                <a:ext uri="{FF2B5EF4-FFF2-40B4-BE49-F238E27FC236}">
                  <a16:creationId xmlns:a16="http://schemas.microsoft.com/office/drawing/2014/main" id="{D2CDD91B-3F58-8E4E-B46F-9E242605B83C}"/>
                </a:ext>
              </a:extLst>
            </p:cNvPr>
            <p:cNvCxnSpPr>
              <a:stCxn id="174" idx="6"/>
              <a:endCxn id="180" idx="2"/>
            </p:cNvCxnSpPr>
            <p:nvPr/>
          </p:nvCxnSpPr>
          <p:spPr>
            <a:xfrm flipH="1">
              <a:off x="6516216" y="537321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3" name="直線矢印コネクタ 192">
              <a:extLst>
                <a:ext uri="{FF2B5EF4-FFF2-40B4-BE49-F238E27FC236}">
                  <a16:creationId xmlns:a16="http://schemas.microsoft.com/office/drawing/2014/main" id="{97AA99BD-EDE9-5E41-875F-4EDCADD7F9F2}"/>
                </a:ext>
              </a:extLst>
            </p:cNvPr>
            <p:cNvCxnSpPr>
              <a:stCxn id="175" idx="6"/>
              <a:endCxn id="179" idx="2"/>
            </p:cNvCxnSpPr>
            <p:nvPr/>
          </p:nvCxnSpPr>
          <p:spPr>
            <a:xfrm flipH="1" flipV="1">
              <a:off x="6516216" y="519227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4" name="直線矢印コネクタ 193">
              <a:extLst>
                <a:ext uri="{FF2B5EF4-FFF2-40B4-BE49-F238E27FC236}">
                  <a16:creationId xmlns:a16="http://schemas.microsoft.com/office/drawing/2014/main" id="{E494CEB1-8DD0-1A4B-B853-85D3DB4093B0}"/>
                </a:ext>
              </a:extLst>
            </p:cNvPr>
            <p:cNvCxnSpPr>
              <a:stCxn id="175" idx="6"/>
              <a:endCxn id="180" idx="2"/>
            </p:cNvCxnSpPr>
            <p:nvPr/>
          </p:nvCxnSpPr>
          <p:spPr>
            <a:xfrm flipH="1" flipV="1">
              <a:off x="6516216" y="555231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5" name="直線矢印コネクタ 194">
              <a:extLst>
                <a:ext uri="{FF2B5EF4-FFF2-40B4-BE49-F238E27FC236}">
                  <a16:creationId xmlns:a16="http://schemas.microsoft.com/office/drawing/2014/main" id="{E032525A-0229-2444-96A4-9ECAD88A6411}"/>
                </a:ext>
              </a:extLst>
            </p:cNvPr>
            <p:cNvCxnSpPr>
              <a:stCxn id="175" idx="6"/>
              <a:endCxn id="181" idx="2"/>
            </p:cNvCxnSpPr>
            <p:nvPr/>
          </p:nvCxnSpPr>
          <p:spPr>
            <a:xfrm flipH="1">
              <a:off x="6516216" y="5733256"/>
              <a:ext cx="576064" cy="179101"/>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6" name="直線矢印コネクタ 195">
              <a:extLst>
                <a:ext uri="{FF2B5EF4-FFF2-40B4-BE49-F238E27FC236}">
                  <a16:creationId xmlns:a16="http://schemas.microsoft.com/office/drawing/2014/main" id="{B4A6738F-9A04-E648-98F3-1E62B64A497D}"/>
                </a:ext>
              </a:extLst>
            </p:cNvPr>
            <p:cNvCxnSpPr>
              <a:stCxn id="176" idx="6"/>
              <a:endCxn id="179" idx="2"/>
            </p:cNvCxnSpPr>
            <p:nvPr/>
          </p:nvCxnSpPr>
          <p:spPr>
            <a:xfrm flipH="1" flipV="1">
              <a:off x="6516216" y="5192277"/>
              <a:ext cx="576064" cy="90101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7" name="直線矢印コネクタ 196">
              <a:extLst>
                <a:ext uri="{FF2B5EF4-FFF2-40B4-BE49-F238E27FC236}">
                  <a16:creationId xmlns:a16="http://schemas.microsoft.com/office/drawing/2014/main" id="{FCC11DC1-1E1E-E143-A355-A372FF51677F}"/>
                </a:ext>
              </a:extLst>
            </p:cNvPr>
            <p:cNvCxnSpPr>
              <a:stCxn id="176" idx="6"/>
              <a:endCxn id="180" idx="2"/>
            </p:cNvCxnSpPr>
            <p:nvPr/>
          </p:nvCxnSpPr>
          <p:spPr>
            <a:xfrm flipH="1" flipV="1">
              <a:off x="6516216" y="5552317"/>
              <a:ext cx="576064" cy="54097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198" name="直線矢印コネクタ 197">
              <a:extLst>
                <a:ext uri="{FF2B5EF4-FFF2-40B4-BE49-F238E27FC236}">
                  <a16:creationId xmlns:a16="http://schemas.microsoft.com/office/drawing/2014/main" id="{E1C5A771-5DD8-F640-93FE-95EBB1B68F14}"/>
                </a:ext>
              </a:extLst>
            </p:cNvPr>
            <p:cNvCxnSpPr>
              <a:stCxn id="176" idx="6"/>
              <a:endCxn id="181" idx="2"/>
            </p:cNvCxnSpPr>
            <p:nvPr/>
          </p:nvCxnSpPr>
          <p:spPr>
            <a:xfrm flipH="1" flipV="1">
              <a:off x="6516216" y="5912357"/>
              <a:ext cx="576064" cy="180939"/>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199" name="円/楕円 198">
              <a:extLst>
                <a:ext uri="{FF2B5EF4-FFF2-40B4-BE49-F238E27FC236}">
                  <a16:creationId xmlns:a16="http://schemas.microsoft.com/office/drawing/2014/main" id="{86CD7BA4-EE4F-2742-BC48-7BEFC2E2E7D9}"/>
                </a:ext>
              </a:extLst>
            </p:cNvPr>
            <p:cNvSpPr/>
            <p:nvPr/>
          </p:nvSpPr>
          <p:spPr>
            <a:xfrm flipH="1">
              <a:off x="5508104" y="468373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a:extLst>
                <a:ext uri="{FF2B5EF4-FFF2-40B4-BE49-F238E27FC236}">
                  <a16:creationId xmlns:a16="http://schemas.microsoft.com/office/drawing/2014/main" id="{92E033B2-8772-7743-A6DA-F0F305480D64}"/>
                </a:ext>
              </a:extLst>
            </p:cNvPr>
            <p:cNvSpPr/>
            <p:nvPr/>
          </p:nvSpPr>
          <p:spPr>
            <a:xfrm flipH="1">
              <a:off x="5508104" y="504377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円/楕円 200">
              <a:extLst>
                <a:ext uri="{FF2B5EF4-FFF2-40B4-BE49-F238E27FC236}">
                  <a16:creationId xmlns:a16="http://schemas.microsoft.com/office/drawing/2014/main" id="{B48BE758-4BB2-8A42-B6BE-8886AAC32482}"/>
                </a:ext>
              </a:extLst>
            </p:cNvPr>
            <p:cNvSpPr/>
            <p:nvPr/>
          </p:nvSpPr>
          <p:spPr>
            <a:xfrm flipH="1">
              <a:off x="5508104" y="540381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円/楕円 201">
              <a:extLst>
                <a:ext uri="{FF2B5EF4-FFF2-40B4-BE49-F238E27FC236}">
                  <a16:creationId xmlns:a16="http://schemas.microsoft.com/office/drawing/2014/main" id="{8C93CF39-09D4-DA48-8668-49263E222F34}"/>
                </a:ext>
              </a:extLst>
            </p:cNvPr>
            <p:cNvSpPr/>
            <p:nvPr/>
          </p:nvSpPr>
          <p:spPr>
            <a:xfrm flipH="1">
              <a:off x="5508104" y="5763854"/>
              <a:ext cx="288032" cy="288032"/>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3" name="直線矢印コネクタ 202">
              <a:extLst>
                <a:ext uri="{FF2B5EF4-FFF2-40B4-BE49-F238E27FC236}">
                  <a16:creationId xmlns:a16="http://schemas.microsoft.com/office/drawing/2014/main" id="{3C715360-62A7-5C44-96A3-EF7E9E597740}"/>
                </a:ext>
              </a:extLst>
            </p:cNvPr>
            <p:cNvCxnSpPr>
              <a:stCxn id="178" idx="6"/>
            </p:cNvCxnSpPr>
            <p:nvPr/>
          </p:nvCxnSpPr>
          <p:spPr>
            <a:xfrm flipH="1" flipV="1">
              <a:off x="5796136" y="4827750"/>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4" name="直線矢印コネクタ 203">
              <a:extLst>
                <a:ext uri="{FF2B5EF4-FFF2-40B4-BE49-F238E27FC236}">
                  <a16:creationId xmlns:a16="http://schemas.microsoft.com/office/drawing/2014/main" id="{DD361603-9032-5B4D-82FE-A7C740719C49}"/>
                </a:ext>
              </a:extLst>
            </p:cNvPr>
            <p:cNvCxnSpPr>
              <a:stCxn id="179" idx="6"/>
            </p:cNvCxnSpPr>
            <p:nvPr/>
          </p:nvCxnSpPr>
          <p:spPr>
            <a:xfrm flipH="1" flipV="1">
              <a:off x="5796136" y="4827750"/>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5" name="直線矢印コネクタ 204">
              <a:extLst>
                <a:ext uri="{FF2B5EF4-FFF2-40B4-BE49-F238E27FC236}">
                  <a16:creationId xmlns:a16="http://schemas.microsoft.com/office/drawing/2014/main" id="{CACB6FE5-FEAF-DA48-B222-DC1CB06CCAD9}"/>
                </a:ext>
              </a:extLst>
            </p:cNvPr>
            <p:cNvCxnSpPr>
              <a:stCxn id="180" idx="6"/>
            </p:cNvCxnSpPr>
            <p:nvPr/>
          </p:nvCxnSpPr>
          <p:spPr>
            <a:xfrm flipH="1" flipV="1">
              <a:off x="5796136" y="4827750"/>
              <a:ext cx="432048" cy="72456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6" name="直線矢印コネクタ 205">
              <a:extLst>
                <a:ext uri="{FF2B5EF4-FFF2-40B4-BE49-F238E27FC236}">
                  <a16:creationId xmlns:a16="http://schemas.microsoft.com/office/drawing/2014/main" id="{0ABBBA04-46B4-3545-88A8-E716EA1043C5}"/>
                </a:ext>
              </a:extLst>
            </p:cNvPr>
            <p:cNvCxnSpPr>
              <a:stCxn id="181" idx="6"/>
            </p:cNvCxnSpPr>
            <p:nvPr/>
          </p:nvCxnSpPr>
          <p:spPr>
            <a:xfrm flipH="1" flipV="1">
              <a:off x="5796136" y="4827750"/>
              <a:ext cx="432048" cy="108460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7" name="直線矢印コネクタ 206">
              <a:extLst>
                <a:ext uri="{FF2B5EF4-FFF2-40B4-BE49-F238E27FC236}">
                  <a16:creationId xmlns:a16="http://schemas.microsoft.com/office/drawing/2014/main" id="{25F26C22-E27D-584B-8F76-8B9B7A1A6F0E}"/>
                </a:ext>
              </a:extLst>
            </p:cNvPr>
            <p:cNvCxnSpPr>
              <a:stCxn id="178" idx="6"/>
            </p:cNvCxnSpPr>
            <p:nvPr/>
          </p:nvCxnSpPr>
          <p:spPr>
            <a:xfrm flipH="1">
              <a:off x="5796136" y="4832237"/>
              <a:ext cx="432048" cy="355553"/>
            </a:xfrm>
            <a:prstGeom prst="straightConnector1">
              <a:avLst/>
            </a:prstGeom>
            <a:ln w="1270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8" name="直線矢印コネクタ 207">
              <a:extLst>
                <a:ext uri="{FF2B5EF4-FFF2-40B4-BE49-F238E27FC236}">
                  <a16:creationId xmlns:a16="http://schemas.microsoft.com/office/drawing/2014/main" id="{920B43F9-C2BB-1447-8B66-B6C82E80B6A4}"/>
                </a:ext>
              </a:extLst>
            </p:cNvPr>
            <p:cNvCxnSpPr>
              <a:stCxn id="178" idx="6"/>
            </p:cNvCxnSpPr>
            <p:nvPr/>
          </p:nvCxnSpPr>
          <p:spPr>
            <a:xfrm flipH="1">
              <a:off x="5796136" y="4832237"/>
              <a:ext cx="432048" cy="71559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09" name="直線矢印コネクタ 208">
              <a:extLst>
                <a:ext uri="{FF2B5EF4-FFF2-40B4-BE49-F238E27FC236}">
                  <a16:creationId xmlns:a16="http://schemas.microsoft.com/office/drawing/2014/main" id="{7AB0BFB2-105F-2740-8E23-E5B7580E292B}"/>
                </a:ext>
              </a:extLst>
            </p:cNvPr>
            <p:cNvCxnSpPr>
              <a:stCxn id="178" idx="6"/>
            </p:cNvCxnSpPr>
            <p:nvPr/>
          </p:nvCxnSpPr>
          <p:spPr>
            <a:xfrm flipH="1">
              <a:off x="5796136" y="4832237"/>
              <a:ext cx="432048" cy="1075633"/>
            </a:xfrm>
            <a:prstGeom prst="straightConnector1">
              <a:avLst/>
            </a:prstGeom>
            <a:ln w="1270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0" name="直線矢印コネクタ 209">
              <a:extLst>
                <a:ext uri="{FF2B5EF4-FFF2-40B4-BE49-F238E27FC236}">
                  <a16:creationId xmlns:a16="http://schemas.microsoft.com/office/drawing/2014/main" id="{6E6C7488-8037-D548-A1B2-255805F0F691}"/>
                </a:ext>
              </a:extLst>
            </p:cNvPr>
            <p:cNvCxnSpPr>
              <a:stCxn id="179" idx="6"/>
            </p:cNvCxnSpPr>
            <p:nvPr/>
          </p:nvCxnSpPr>
          <p:spPr>
            <a:xfrm flipH="1" flipV="1">
              <a:off x="5796136" y="5187790"/>
              <a:ext cx="432048" cy="4487"/>
            </a:xfrm>
            <a:prstGeom prst="straightConnector1">
              <a:avLst/>
            </a:prstGeom>
            <a:ln w="1905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1" name="直線矢印コネクタ 210">
              <a:extLst>
                <a:ext uri="{FF2B5EF4-FFF2-40B4-BE49-F238E27FC236}">
                  <a16:creationId xmlns:a16="http://schemas.microsoft.com/office/drawing/2014/main" id="{0C3753CB-671C-DB41-A4E2-BFFB64A4D17B}"/>
                </a:ext>
              </a:extLst>
            </p:cNvPr>
            <p:cNvCxnSpPr>
              <a:stCxn id="179" idx="6"/>
            </p:cNvCxnSpPr>
            <p:nvPr/>
          </p:nvCxnSpPr>
          <p:spPr>
            <a:xfrm flipH="1">
              <a:off x="5796136" y="5192277"/>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2" name="直線矢印コネクタ 211">
              <a:extLst>
                <a:ext uri="{FF2B5EF4-FFF2-40B4-BE49-F238E27FC236}">
                  <a16:creationId xmlns:a16="http://schemas.microsoft.com/office/drawing/2014/main" id="{9C855310-9744-024D-A5C7-D5E3E2081F74}"/>
                </a:ext>
              </a:extLst>
            </p:cNvPr>
            <p:cNvCxnSpPr>
              <a:stCxn id="179" idx="6"/>
            </p:cNvCxnSpPr>
            <p:nvPr/>
          </p:nvCxnSpPr>
          <p:spPr>
            <a:xfrm flipH="1">
              <a:off x="5796136" y="5192277"/>
              <a:ext cx="432048" cy="715593"/>
            </a:xfrm>
            <a:prstGeom prst="straightConnector1">
              <a:avLst/>
            </a:prstGeom>
            <a:ln w="1270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3" name="直線矢印コネクタ 212">
              <a:extLst>
                <a:ext uri="{FF2B5EF4-FFF2-40B4-BE49-F238E27FC236}">
                  <a16:creationId xmlns:a16="http://schemas.microsoft.com/office/drawing/2014/main" id="{E0CE26E2-D523-6D45-91A6-C2B003DBDA50}"/>
                </a:ext>
              </a:extLst>
            </p:cNvPr>
            <p:cNvCxnSpPr>
              <a:stCxn id="180" idx="6"/>
            </p:cNvCxnSpPr>
            <p:nvPr/>
          </p:nvCxnSpPr>
          <p:spPr>
            <a:xfrm flipH="1" flipV="1">
              <a:off x="5796136" y="5187790"/>
              <a:ext cx="432048" cy="36452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4" name="直線矢印コネクタ 213">
              <a:extLst>
                <a:ext uri="{FF2B5EF4-FFF2-40B4-BE49-F238E27FC236}">
                  <a16:creationId xmlns:a16="http://schemas.microsoft.com/office/drawing/2014/main" id="{880800D1-6406-6047-A954-C32138EFEBF2}"/>
                </a:ext>
              </a:extLst>
            </p:cNvPr>
            <p:cNvCxnSpPr>
              <a:stCxn id="180" idx="6"/>
            </p:cNvCxnSpPr>
            <p:nvPr/>
          </p:nvCxnSpPr>
          <p:spPr>
            <a:xfrm flipH="1" flipV="1">
              <a:off x="5796136" y="5547830"/>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5" name="直線矢印コネクタ 214">
              <a:extLst>
                <a:ext uri="{FF2B5EF4-FFF2-40B4-BE49-F238E27FC236}">
                  <a16:creationId xmlns:a16="http://schemas.microsoft.com/office/drawing/2014/main" id="{17266923-BB16-4E49-82C5-E0287627E554}"/>
                </a:ext>
              </a:extLst>
            </p:cNvPr>
            <p:cNvCxnSpPr>
              <a:stCxn id="180" idx="6"/>
            </p:cNvCxnSpPr>
            <p:nvPr/>
          </p:nvCxnSpPr>
          <p:spPr>
            <a:xfrm flipH="1">
              <a:off x="5796136" y="5552317"/>
              <a:ext cx="432048" cy="355553"/>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6" name="直線矢印コネクタ 215">
              <a:extLst>
                <a:ext uri="{FF2B5EF4-FFF2-40B4-BE49-F238E27FC236}">
                  <a16:creationId xmlns:a16="http://schemas.microsoft.com/office/drawing/2014/main" id="{90B66181-201C-8544-B6C7-8079CE8FC28A}"/>
                </a:ext>
              </a:extLst>
            </p:cNvPr>
            <p:cNvCxnSpPr>
              <a:stCxn id="181" idx="6"/>
            </p:cNvCxnSpPr>
            <p:nvPr/>
          </p:nvCxnSpPr>
          <p:spPr>
            <a:xfrm flipH="1" flipV="1">
              <a:off x="5796136" y="5187790"/>
              <a:ext cx="432048" cy="724567"/>
            </a:xfrm>
            <a:prstGeom prst="straightConnector1">
              <a:avLst/>
            </a:prstGeom>
            <a:ln w="19050">
              <a:solidFill>
                <a:schemeClr val="tx1">
                  <a:lumMod val="85000"/>
                  <a:lumOff val="1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7" name="直線矢印コネクタ 216">
              <a:extLst>
                <a:ext uri="{FF2B5EF4-FFF2-40B4-BE49-F238E27FC236}">
                  <a16:creationId xmlns:a16="http://schemas.microsoft.com/office/drawing/2014/main" id="{D7362890-C9B8-7C4A-B238-EDE6A0B82D8C}"/>
                </a:ext>
              </a:extLst>
            </p:cNvPr>
            <p:cNvCxnSpPr>
              <a:stCxn id="181" idx="6"/>
            </p:cNvCxnSpPr>
            <p:nvPr/>
          </p:nvCxnSpPr>
          <p:spPr>
            <a:xfrm flipH="1" flipV="1">
              <a:off x="5796136" y="5547830"/>
              <a:ext cx="432048" cy="364527"/>
            </a:xfrm>
            <a:prstGeom prst="straightConnector1">
              <a:avLst/>
            </a:prstGeom>
            <a:ln w="19050">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cxnSp>
          <p:nvCxnSpPr>
            <p:cNvPr id="218" name="直線矢印コネクタ 217">
              <a:extLst>
                <a:ext uri="{FF2B5EF4-FFF2-40B4-BE49-F238E27FC236}">
                  <a16:creationId xmlns:a16="http://schemas.microsoft.com/office/drawing/2014/main" id="{727A7720-78CC-1B4B-B59F-932963B60CCA}"/>
                </a:ext>
              </a:extLst>
            </p:cNvPr>
            <p:cNvCxnSpPr>
              <a:stCxn id="181" idx="6"/>
            </p:cNvCxnSpPr>
            <p:nvPr/>
          </p:nvCxnSpPr>
          <p:spPr>
            <a:xfrm flipH="1" flipV="1">
              <a:off x="5796136" y="5907870"/>
              <a:ext cx="432048" cy="4487"/>
            </a:xfrm>
            <a:prstGeom prst="straightConnector1">
              <a:avLst/>
            </a:prstGeom>
            <a:ln w="3175">
              <a:solidFill>
                <a:schemeClr val="bg1">
                  <a:lumMod val="65000"/>
                </a:schemeClr>
              </a:solidFill>
              <a:headEnd type="none" w="med" len="med"/>
              <a:tailEnd type="stealth" w="sm" len="sm"/>
            </a:ln>
          </p:spPr>
          <p:style>
            <a:lnRef idx="2">
              <a:schemeClr val="accent1"/>
            </a:lnRef>
            <a:fillRef idx="0">
              <a:schemeClr val="accent1"/>
            </a:fillRef>
            <a:effectRef idx="1">
              <a:schemeClr val="accent1"/>
            </a:effectRef>
            <a:fontRef idx="minor">
              <a:schemeClr val="tx1"/>
            </a:fontRef>
          </p:style>
        </p:cxnSp>
        <p:sp>
          <p:nvSpPr>
            <p:cNvPr id="219" name="テキスト ボックス 218">
              <a:extLst>
                <a:ext uri="{FF2B5EF4-FFF2-40B4-BE49-F238E27FC236}">
                  <a16:creationId xmlns:a16="http://schemas.microsoft.com/office/drawing/2014/main" id="{0798977D-1DE0-5D4E-A768-4B1ACF560C55}"/>
                </a:ext>
              </a:extLst>
            </p:cNvPr>
            <p:cNvSpPr txBox="1"/>
            <p:nvPr/>
          </p:nvSpPr>
          <p:spPr>
            <a:xfrm>
              <a:off x="3754260" y="5090558"/>
              <a:ext cx="1626979" cy="714302"/>
            </a:xfrm>
            <a:prstGeom prst="rect">
              <a:avLst/>
            </a:prstGeom>
            <a:noFill/>
          </p:spPr>
          <p:txBody>
            <a:bodyPr wrap="none" rtlCol="0">
              <a:spAutoFit/>
            </a:bodyPr>
            <a:lstStyle/>
            <a:p>
              <a:pPr algn="ctr"/>
              <a:r>
                <a:rPr kumimoji="1" lang="ja-JP" altLang="en-US" sz="1200" dirty="0">
                  <a:solidFill>
                    <a:schemeClr val="accent2">
                      <a:lumMod val="75000"/>
                    </a:schemeClr>
                  </a:solidFill>
                  <a:latin typeface="Meiryo" charset="-128"/>
                  <a:ea typeface="Meiryo" charset="-128"/>
                  <a:cs typeface="Meiryo" charset="-128"/>
                </a:rPr>
                <a:t>・・・</a:t>
              </a:r>
            </a:p>
          </p:txBody>
        </p:sp>
      </p:grpSp>
      <p:sp>
        <p:nvSpPr>
          <p:cNvPr id="220" name="下矢印 219">
            <a:extLst>
              <a:ext uri="{FF2B5EF4-FFF2-40B4-BE49-F238E27FC236}">
                <a16:creationId xmlns:a16="http://schemas.microsoft.com/office/drawing/2014/main" id="{6E0FFDEA-DBA1-4342-A242-CFE273306D11}"/>
              </a:ext>
            </a:extLst>
          </p:cNvPr>
          <p:cNvSpPr/>
          <p:nvPr/>
        </p:nvSpPr>
        <p:spPr>
          <a:xfrm>
            <a:off x="6709097" y="3284984"/>
            <a:ext cx="288032" cy="194421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テキスト ボックス 220">
            <a:extLst>
              <a:ext uri="{FF2B5EF4-FFF2-40B4-BE49-F238E27FC236}">
                <a16:creationId xmlns:a16="http://schemas.microsoft.com/office/drawing/2014/main" id="{C044033D-21B1-3744-BA8C-0FE2339EF83D}"/>
              </a:ext>
            </a:extLst>
          </p:cNvPr>
          <p:cNvSpPr txBox="1"/>
          <p:nvPr/>
        </p:nvSpPr>
        <p:spPr>
          <a:xfrm>
            <a:off x="5859397" y="6092114"/>
            <a:ext cx="2031325" cy="461665"/>
          </a:xfrm>
          <a:prstGeom prst="rect">
            <a:avLst/>
          </a:prstGeom>
          <a:noFill/>
        </p:spPr>
        <p:txBody>
          <a:bodyPr wrap="none" rtlCol="0">
            <a:spAutoFit/>
          </a:bodyPr>
          <a:lstStyle/>
          <a:p>
            <a:pPr algn="ctr"/>
            <a:r>
              <a:rPr kumimoji="1" lang="ja-JP" altLang="en-US" sz="1200" dirty="0">
                <a:solidFill>
                  <a:srgbClr val="7030A0"/>
                </a:solidFill>
                <a:latin typeface="Meiryo" panose="020B0604030504040204" pitchFamily="34" charset="-128"/>
                <a:ea typeface="Meiryo" panose="020B0604030504040204" pitchFamily="34" charset="-128"/>
              </a:rPr>
              <a:t>敗血症を判別する</a:t>
            </a:r>
            <a:endParaRPr kumimoji="1" lang="en-US" altLang="ja-JP" sz="1200" dirty="0">
              <a:solidFill>
                <a:srgbClr val="7030A0"/>
              </a:solidFill>
              <a:latin typeface="Meiryo" panose="020B0604030504040204" pitchFamily="34" charset="-128"/>
              <a:ea typeface="Meiryo" panose="020B0604030504040204" pitchFamily="34" charset="-128"/>
            </a:endParaRPr>
          </a:p>
          <a:p>
            <a:pPr algn="ctr"/>
            <a:r>
              <a:rPr lang="ja-JP" altLang="en-US" sz="1200" dirty="0">
                <a:solidFill>
                  <a:srgbClr val="7030A0"/>
                </a:solidFill>
                <a:latin typeface="Meiryo" panose="020B0604030504040204" pitchFamily="34" charset="-128"/>
                <a:ea typeface="Meiryo" panose="020B0604030504040204" pitchFamily="34" charset="-128"/>
              </a:rPr>
              <a:t>ニューラル・ネットワーク</a:t>
            </a:r>
            <a:endParaRPr kumimoji="1" lang="ja-JP" altLang="en-US" sz="1200" dirty="0">
              <a:solidFill>
                <a:srgbClr val="7030A0"/>
              </a:solidFill>
              <a:latin typeface="Meiryo" panose="020B0604030504040204" pitchFamily="34" charset="-128"/>
              <a:ea typeface="Meiryo" panose="020B0604030504040204" pitchFamily="34" charset="-128"/>
            </a:endParaRPr>
          </a:p>
        </p:txBody>
      </p:sp>
      <p:pic>
        <p:nvPicPr>
          <p:cNvPr id="222" name="図 221" descr="brain-illustration-1940x900_35269.jpg">
            <a:extLst>
              <a:ext uri="{FF2B5EF4-FFF2-40B4-BE49-F238E27FC236}">
                <a16:creationId xmlns:a16="http://schemas.microsoft.com/office/drawing/2014/main" id="{751189FB-4C1D-094F-BEA6-6A83145B8052}"/>
              </a:ext>
            </a:extLst>
          </p:cNvPr>
          <p:cNvPicPr>
            <a:picLocks noChangeAspect="1"/>
          </p:cNvPicPr>
          <p:nvPr/>
        </p:nvPicPr>
        <p:blipFill>
          <a:blip r:embed="rId2">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5695321" y="3726241"/>
            <a:ext cx="2359480" cy="1177646"/>
          </a:xfrm>
          <a:prstGeom prst="rect">
            <a:avLst/>
          </a:prstGeom>
        </p:spPr>
      </p:pic>
      <p:sp>
        <p:nvSpPr>
          <p:cNvPr id="223" name="テキスト ボックス 222">
            <a:extLst>
              <a:ext uri="{FF2B5EF4-FFF2-40B4-BE49-F238E27FC236}">
                <a16:creationId xmlns:a16="http://schemas.microsoft.com/office/drawing/2014/main" id="{DB4E2A02-23BD-6D4A-8E2E-F3DAC61C6D3D}"/>
              </a:ext>
            </a:extLst>
          </p:cNvPr>
          <p:cNvSpPr txBox="1"/>
          <p:nvPr/>
        </p:nvSpPr>
        <p:spPr>
          <a:xfrm>
            <a:off x="6299115" y="4094136"/>
            <a:ext cx="1107996" cy="369332"/>
          </a:xfrm>
          <a:prstGeom prst="rect">
            <a:avLst/>
          </a:prstGeom>
          <a:noFill/>
        </p:spPr>
        <p:txBody>
          <a:bodyPr wrap="none" rtlCol="0">
            <a:spAutoFit/>
          </a:bodyPr>
          <a:lstStyle/>
          <a:p>
            <a:pPr algn="ctr"/>
            <a:r>
              <a:rPr kumimoji="1"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機械学習</a:t>
            </a:r>
            <a:endParaRPr kumimoji="1" lang="ja-JP" altLang="en-US" sz="8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cxnSp>
        <p:nvCxnSpPr>
          <p:cNvPr id="225" name="カギ線コネクタ 224">
            <a:extLst>
              <a:ext uri="{FF2B5EF4-FFF2-40B4-BE49-F238E27FC236}">
                <a16:creationId xmlns:a16="http://schemas.microsoft.com/office/drawing/2014/main" id="{7A297757-E021-7D41-A7D6-78EF32E485C0}"/>
              </a:ext>
            </a:extLst>
          </p:cNvPr>
          <p:cNvCxnSpPr>
            <a:stCxn id="8" idx="3"/>
          </p:cNvCxnSpPr>
          <p:nvPr/>
        </p:nvCxnSpPr>
        <p:spPr>
          <a:xfrm flipV="1">
            <a:off x="3466007" y="4315064"/>
            <a:ext cx="2690169" cy="1285173"/>
          </a:xfrm>
          <a:prstGeom prst="bentConnector3">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226" name="正方形/長方形 225">
            <a:extLst>
              <a:ext uri="{FF2B5EF4-FFF2-40B4-BE49-F238E27FC236}">
                <a16:creationId xmlns:a16="http://schemas.microsoft.com/office/drawing/2014/main" id="{4A83A69F-04AE-AC4C-956E-6B942DF639AF}"/>
              </a:ext>
            </a:extLst>
          </p:cNvPr>
          <p:cNvSpPr/>
          <p:nvPr/>
        </p:nvSpPr>
        <p:spPr>
          <a:xfrm>
            <a:off x="179512" y="1076480"/>
            <a:ext cx="8784976" cy="646331"/>
          </a:xfrm>
          <a:prstGeom prst="rect">
            <a:avLst/>
          </a:prstGeom>
        </p:spPr>
        <p:txBody>
          <a:bodyPr wrap="square">
            <a:spAutoFit/>
          </a:bodyPr>
          <a:lstStyle/>
          <a:p>
            <a:pPr algn="ctr"/>
            <a:r>
              <a:rPr lang="ja-JP" altLang="en-US" dirty="0">
                <a:solidFill>
                  <a:schemeClr val="bg1">
                    <a:lumMod val="50000"/>
                  </a:schemeClr>
                </a:solidFill>
                <a:latin typeface="Meiryo" panose="020B0604030504040204" pitchFamily="34" charset="-128"/>
                <a:ea typeface="Meiryo" panose="020B0604030504040204" pitchFamily="34" charset="-128"/>
              </a:rPr>
              <a:t>「転移学習」とは、すでに学習したモデル（学習済ニューラル・ネットワーク）を</a:t>
            </a:r>
            <a:endParaRPr lang="en-US" altLang="ja-JP" dirty="0">
              <a:solidFill>
                <a:schemeClr val="bg1">
                  <a:lumMod val="50000"/>
                </a:schemeClr>
              </a:solidFill>
              <a:latin typeface="Meiryo" panose="020B0604030504040204" pitchFamily="34" charset="-128"/>
              <a:ea typeface="Meiryo" panose="020B0604030504040204" pitchFamily="34" charset="-128"/>
            </a:endParaRPr>
          </a:p>
          <a:p>
            <a:pPr algn="ctr"/>
            <a:r>
              <a:rPr lang="ja-JP" altLang="en-US" dirty="0">
                <a:solidFill>
                  <a:schemeClr val="bg1">
                    <a:lumMod val="50000"/>
                  </a:schemeClr>
                </a:solidFill>
                <a:latin typeface="Meiryo" panose="020B0604030504040204" pitchFamily="34" charset="-128"/>
                <a:ea typeface="Meiryo" panose="020B0604030504040204" pitchFamily="34" charset="-128"/>
              </a:rPr>
              <a:t>少ない学習データで別の領域に適応させる技術</a:t>
            </a:r>
          </a:p>
        </p:txBody>
      </p:sp>
    </p:spTree>
    <p:extLst>
      <p:ext uri="{BB962C8B-B14F-4D97-AF65-F5344CB8AC3E}">
        <p14:creationId xmlns:p14="http://schemas.microsoft.com/office/powerpoint/2010/main" val="2406020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図 110"/>
          <p:cNvPicPr>
            <a:picLocks noChangeAspect="1"/>
          </p:cNvPicPr>
          <p:nvPr/>
        </p:nvPicPr>
        <p:blipFill>
          <a:blip r:embed="rId2"/>
          <a:stretch>
            <a:fillRect/>
          </a:stretch>
        </p:blipFill>
        <p:spPr>
          <a:xfrm>
            <a:off x="5449595" y="1606639"/>
            <a:ext cx="1352878" cy="1014658"/>
          </a:xfrm>
          <a:prstGeom prst="rect">
            <a:avLst/>
          </a:prstGeom>
          <a:effectLst>
            <a:outerShdw blurRad="50800" dist="38100" dir="2700000" algn="tl" rotWithShape="0">
              <a:prstClr val="black">
                <a:alpha val="40000"/>
              </a:prstClr>
            </a:outerShdw>
          </a:effectLst>
        </p:spPr>
      </p:pic>
      <p:sp>
        <p:nvSpPr>
          <p:cNvPr id="2" name="タイトル 1"/>
          <p:cNvSpPr>
            <a:spLocks noGrp="1"/>
          </p:cNvSpPr>
          <p:nvPr>
            <p:ph type="title"/>
          </p:nvPr>
        </p:nvSpPr>
        <p:spPr/>
        <p:txBody>
          <a:bodyPr/>
          <a:lstStyle/>
          <a:p>
            <a:r>
              <a:rPr kumimoji="1" lang="ja-JP" altLang="en-US" dirty="0"/>
              <a:t>強化学習　</a:t>
            </a:r>
            <a:r>
              <a:rPr lang="en-US" altLang="ja-JP" sz="2000" dirty="0"/>
              <a:t>Reinforcement Learning</a:t>
            </a:r>
            <a:endParaRPr kumimoji="1" lang="ja-JP" altLang="en-US" sz="2000"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sp>
        <p:nvSpPr>
          <p:cNvPr id="4" name="円/楕円 3"/>
          <p:cNvSpPr/>
          <p:nvPr/>
        </p:nvSpPr>
        <p:spPr>
          <a:xfrm>
            <a:off x="293878" y="1870618"/>
            <a:ext cx="720080" cy="720080"/>
          </a:xfrm>
          <a:prstGeom prst="ellips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p:cNvSpPr/>
          <p:nvPr/>
        </p:nvSpPr>
        <p:spPr>
          <a:xfrm>
            <a:off x="1373998" y="1870618"/>
            <a:ext cx="720080" cy="720080"/>
          </a:xfrm>
          <a:prstGeom prst="ellips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p:cNvSpPr/>
          <p:nvPr/>
        </p:nvSpPr>
        <p:spPr>
          <a:xfrm>
            <a:off x="2469700" y="1870618"/>
            <a:ext cx="720080" cy="720080"/>
          </a:xfrm>
          <a:prstGeom prst="ellips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ドーナツ 7"/>
          <p:cNvSpPr/>
          <p:nvPr/>
        </p:nvSpPr>
        <p:spPr>
          <a:xfrm>
            <a:off x="3692308" y="1870618"/>
            <a:ext cx="720080" cy="720080"/>
          </a:xfrm>
          <a:prstGeom prst="donut">
            <a:avLst>
              <a:gd name="adj" fmla="val 10782"/>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p:cNvSpPr/>
          <p:nvPr/>
        </p:nvSpPr>
        <p:spPr>
          <a:xfrm>
            <a:off x="293878" y="3378513"/>
            <a:ext cx="720080" cy="720080"/>
          </a:xfrm>
          <a:prstGeom prst="ellips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p:cNvSpPr/>
          <p:nvPr/>
        </p:nvSpPr>
        <p:spPr>
          <a:xfrm>
            <a:off x="1373998" y="3378513"/>
            <a:ext cx="720080" cy="720080"/>
          </a:xfrm>
          <a:prstGeom prst="ellips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p:cNvSpPr/>
          <p:nvPr/>
        </p:nvSpPr>
        <p:spPr>
          <a:xfrm>
            <a:off x="2469700" y="3378513"/>
            <a:ext cx="720080" cy="720080"/>
          </a:xfrm>
          <a:prstGeom prst="ellips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楕円 13"/>
          <p:cNvSpPr/>
          <p:nvPr/>
        </p:nvSpPr>
        <p:spPr>
          <a:xfrm>
            <a:off x="300228" y="4911903"/>
            <a:ext cx="720080" cy="720080"/>
          </a:xfrm>
          <a:prstGeom prst="ellips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p:cNvSpPr/>
          <p:nvPr/>
        </p:nvSpPr>
        <p:spPr>
          <a:xfrm>
            <a:off x="1380348" y="4911903"/>
            <a:ext cx="720080" cy="720080"/>
          </a:xfrm>
          <a:prstGeom prst="ellips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p:cNvSpPr/>
          <p:nvPr/>
        </p:nvSpPr>
        <p:spPr>
          <a:xfrm>
            <a:off x="2476050" y="4911903"/>
            <a:ext cx="720080" cy="720080"/>
          </a:xfrm>
          <a:prstGeom prst="ellips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ドーナツ 16"/>
          <p:cNvSpPr/>
          <p:nvPr/>
        </p:nvSpPr>
        <p:spPr>
          <a:xfrm>
            <a:off x="3689939" y="4924369"/>
            <a:ext cx="720080" cy="720080"/>
          </a:xfrm>
          <a:prstGeom prst="donut">
            <a:avLst>
              <a:gd name="adj" fmla="val 10782"/>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a:off x="518812" y="1997550"/>
            <a:ext cx="289178" cy="466215"/>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5400000">
            <a:off x="1596285" y="1997550"/>
            <a:ext cx="289178" cy="466215"/>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5400000">
            <a:off x="2691985" y="1997551"/>
            <a:ext cx="289178" cy="466215"/>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上矢印 20"/>
          <p:cNvSpPr/>
          <p:nvPr/>
        </p:nvSpPr>
        <p:spPr>
          <a:xfrm rot="10800000">
            <a:off x="2675668" y="3517911"/>
            <a:ext cx="289178" cy="466215"/>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上矢印 21"/>
          <p:cNvSpPr/>
          <p:nvPr/>
        </p:nvSpPr>
        <p:spPr>
          <a:xfrm rot="16200000">
            <a:off x="1579966" y="3517912"/>
            <a:ext cx="289178" cy="466215"/>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上矢印 22"/>
          <p:cNvSpPr/>
          <p:nvPr/>
        </p:nvSpPr>
        <p:spPr>
          <a:xfrm rot="5400000">
            <a:off x="512203" y="3499347"/>
            <a:ext cx="289178" cy="466215"/>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上矢印 23"/>
          <p:cNvSpPr/>
          <p:nvPr/>
        </p:nvSpPr>
        <p:spPr>
          <a:xfrm>
            <a:off x="500261" y="5051302"/>
            <a:ext cx="289178" cy="466215"/>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上矢印 24"/>
          <p:cNvSpPr/>
          <p:nvPr/>
        </p:nvSpPr>
        <p:spPr>
          <a:xfrm rot="5400000">
            <a:off x="1595323" y="5051303"/>
            <a:ext cx="289178" cy="466215"/>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上矢印 25"/>
          <p:cNvSpPr/>
          <p:nvPr/>
        </p:nvSpPr>
        <p:spPr>
          <a:xfrm rot="10800000">
            <a:off x="2688854" y="5051302"/>
            <a:ext cx="289178" cy="466215"/>
          </a:xfrm>
          <a:prstGeom prst="up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 name="直線矢印コネクタ 27"/>
          <p:cNvCxnSpPr>
            <a:stCxn id="4" idx="6"/>
            <a:endCxn id="5" idx="2"/>
          </p:cNvCxnSpPr>
          <p:nvPr/>
        </p:nvCxnSpPr>
        <p:spPr>
          <a:xfrm>
            <a:off x="1013958" y="2230658"/>
            <a:ext cx="360040" cy="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a:stCxn id="5" idx="6"/>
            <a:endCxn id="6" idx="2"/>
          </p:cNvCxnSpPr>
          <p:nvPr/>
        </p:nvCxnSpPr>
        <p:spPr>
          <a:xfrm>
            <a:off x="2094078" y="2230658"/>
            <a:ext cx="375622" cy="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stCxn id="11" idx="6"/>
            <a:endCxn id="12" idx="2"/>
          </p:cNvCxnSpPr>
          <p:nvPr/>
        </p:nvCxnSpPr>
        <p:spPr>
          <a:xfrm>
            <a:off x="2094078" y="3738553"/>
            <a:ext cx="375622" cy="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a:stCxn id="10" idx="6"/>
            <a:endCxn id="11" idx="2"/>
          </p:cNvCxnSpPr>
          <p:nvPr/>
        </p:nvCxnSpPr>
        <p:spPr>
          <a:xfrm>
            <a:off x="1013958" y="3738553"/>
            <a:ext cx="360040" cy="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直線矢印コネクタ 39"/>
          <p:cNvCxnSpPr>
            <a:stCxn id="15" idx="6"/>
            <a:endCxn id="16" idx="2"/>
          </p:cNvCxnSpPr>
          <p:nvPr/>
        </p:nvCxnSpPr>
        <p:spPr>
          <a:xfrm>
            <a:off x="2100428" y="5271943"/>
            <a:ext cx="37562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直線矢印コネクタ 40"/>
          <p:cNvCxnSpPr>
            <a:stCxn id="14" idx="6"/>
            <a:endCxn id="15" idx="2"/>
          </p:cNvCxnSpPr>
          <p:nvPr/>
        </p:nvCxnSpPr>
        <p:spPr>
          <a:xfrm>
            <a:off x="1020308" y="5271943"/>
            <a:ext cx="36004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2" name="右矢印 51"/>
          <p:cNvSpPr/>
          <p:nvPr/>
        </p:nvSpPr>
        <p:spPr>
          <a:xfrm>
            <a:off x="3261024" y="1969168"/>
            <a:ext cx="360040" cy="522977"/>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右矢印 52"/>
          <p:cNvSpPr/>
          <p:nvPr/>
        </p:nvSpPr>
        <p:spPr>
          <a:xfrm>
            <a:off x="3251541" y="3470965"/>
            <a:ext cx="360040" cy="522977"/>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右矢印 53"/>
          <p:cNvSpPr/>
          <p:nvPr/>
        </p:nvSpPr>
        <p:spPr>
          <a:xfrm>
            <a:off x="3257891" y="5010454"/>
            <a:ext cx="360040" cy="522977"/>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6" name="曲線コネクタ 55"/>
          <p:cNvCxnSpPr>
            <a:stCxn id="8" idx="0"/>
            <a:endCxn id="6" idx="0"/>
          </p:cNvCxnSpPr>
          <p:nvPr/>
        </p:nvCxnSpPr>
        <p:spPr>
          <a:xfrm rot="16200000" flipV="1">
            <a:off x="3441044" y="1259314"/>
            <a:ext cx="12700" cy="1222608"/>
          </a:xfrm>
          <a:prstGeom prst="curvedConnector3">
            <a:avLst>
              <a:gd name="adj1" fmla="val 1800000"/>
            </a:avLst>
          </a:prstGeom>
          <a:ln>
            <a:solidFill>
              <a:srgbClr val="FFC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7" name="曲線コネクタ 56"/>
          <p:cNvCxnSpPr>
            <a:stCxn id="8" idx="0"/>
            <a:endCxn id="5" idx="0"/>
          </p:cNvCxnSpPr>
          <p:nvPr/>
        </p:nvCxnSpPr>
        <p:spPr>
          <a:xfrm rot="16200000" flipV="1">
            <a:off x="2893193" y="711463"/>
            <a:ext cx="12700" cy="2318310"/>
          </a:xfrm>
          <a:prstGeom prst="curvedConnector3">
            <a:avLst>
              <a:gd name="adj1" fmla="val 2353843"/>
            </a:avLst>
          </a:prstGeom>
          <a:ln>
            <a:solidFill>
              <a:srgbClr val="FFC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0" name="曲線コネクタ 59"/>
          <p:cNvCxnSpPr>
            <a:stCxn id="8" idx="0"/>
            <a:endCxn id="4" idx="0"/>
          </p:cNvCxnSpPr>
          <p:nvPr/>
        </p:nvCxnSpPr>
        <p:spPr>
          <a:xfrm rot="16200000" flipV="1">
            <a:off x="2353133" y="171403"/>
            <a:ext cx="12700" cy="3398430"/>
          </a:xfrm>
          <a:prstGeom prst="curvedConnector3">
            <a:avLst>
              <a:gd name="adj1" fmla="val 3159441"/>
            </a:avLst>
          </a:prstGeom>
          <a:ln>
            <a:solidFill>
              <a:srgbClr val="FFC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3" name="曲線コネクタ 62"/>
          <p:cNvCxnSpPr>
            <a:stCxn id="75" idx="0"/>
            <a:endCxn id="10" idx="0"/>
          </p:cNvCxnSpPr>
          <p:nvPr/>
        </p:nvCxnSpPr>
        <p:spPr>
          <a:xfrm rot="16200000" flipV="1">
            <a:off x="2338263" y="1694168"/>
            <a:ext cx="10774" cy="3379464"/>
          </a:xfrm>
          <a:prstGeom prst="curvedConnector3">
            <a:avLst>
              <a:gd name="adj1" fmla="val 3527483"/>
            </a:avLst>
          </a:prstGeom>
          <a:ln>
            <a:solidFill>
              <a:srgbClr val="FFC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75" name="禁止 74"/>
          <p:cNvSpPr/>
          <p:nvPr/>
        </p:nvSpPr>
        <p:spPr>
          <a:xfrm>
            <a:off x="3673342" y="3389287"/>
            <a:ext cx="720080" cy="720080"/>
          </a:xfrm>
          <a:prstGeom prst="noSmoking">
            <a:avLst>
              <a:gd name="adj" fmla="val 10507"/>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7" name="曲線コネクタ 76"/>
          <p:cNvCxnSpPr>
            <a:stCxn id="75" idx="0"/>
            <a:endCxn id="11" idx="0"/>
          </p:cNvCxnSpPr>
          <p:nvPr/>
        </p:nvCxnSpPr>
        <p:spPr>
          <a:xfrm rot="16200000" flipV="1">
            <a:off x="2878323" y="2234228"/>
            <a:ext cx="10774" cy="2299344"/>
          </a:xfrm>
          <a:prstGeom prst="curvedConnector3">
            <a:avLst>
              <a:gd name="adj1" fmla="val 3112029"/>
            </a:avLst>
          </a:prstGeom>
          <a:ln>
            <a:solidFill>
              <a:srgbClr val="FFC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80" name="曲線コネクタ 79"/>
          <p:cNvCxnSpPr>
            <a:stCxn id="75" idx="0"/>
            <a:endCxn id="12" idx="0"/>
          </p:cNvCxnSpPr>
          <p:nvPr/>
        </p:nvCxnSpPr>
        <p:spPr>
          <a:xfrm rot="16200000" flipV="1">
            <a:off x="3426174" y="2782079"/>
            <a:ext cx="10774" cy="1203642"/>
          </a:xfrm>
          <a:prstGeom prst="curvedConnector3">
            <a:avLst>
              <a:gd name="adj1" fmla="val 2221775"/>
            </a:avLst>
          </a:prstGeom>
          <a:ln>
            <a:solidFill>
              <a:srgbClr val="FFC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83" name="曲線コネクタ 82"/>
          <p:cNvCxnSpPr>
            <a:stCxn id="17" idx="0"/>
            <a:endCxn id="14" idx="0"/>
          </p:cNvCxnSpPr>
          <p:nvPr/>
        </p:nvCxnSpPr>
        <p:spPr>
          <a:xfrm rot="16200000" flipV="1">
            <a:off x="2348891" y="3223280"/>
            <a:ext cx="12466" cy="3389711"/>
          </a:xfrm>
          <a:prstGeom prst="curvedConnector3">
            <a:avLst>
              <a:gd name="adj1" fmla="val 3113573"/>
            </a:avLst>
          </a:prstGeom>
          <a:ln>
            <a:solidFill>
              <a:srgbClr val="FFC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84" name="曲線コネクタ 83"/>
          <p:cNvCxnSpPr>
            <a:stCxn id="17" idx="0"/>
            <a:endCxn id="15" idx="0"/>
          </p:cNvCxnSpPr>
          <p:nvPr/>
        </p:nvCxnSpPr>
        <p:spPr>
          <a:xfrm rot="16200000" flipV="1">
            <a:off x="2888951" y="3763340"/>
            <a:ext cx="12466" cy="2309591"/>
          </a:xfrm>
          <a:prstGeom prst="curvedConnector3">
            <a:avLst>
              <a:gd name="adj1" fmla="val 2600626"/>
            </a:avLst>
          </a:prstGeom>
          <a:ln>
            <a:solidFill>
              <a:srgbClr val="FFC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85" name="曲線コネクタ 84"/>
          <p:cNvCxnSpPr>
            <a:stCxn id="17" idx="0"/>
            <a:endCxn id="16" idx="0"/>
          </p:cNvCxnSpPr>
          <p:nvPr/>
        </p:nvCxnSpPr>
        <p:spPr>
          <a:xfrm rot="16200000" flipV="1">
            <a:off x="3436802" y="4311191"/>
            <a:ext cx="12466" cy="1213889"/>
          </a:xfrm>
          <a:prstGeom prst="curvedConnector3">
            <a:avLst>
              <a:gd name="adj1" fmla="val 1933788"/>
            </a:avLst>
          </a:prstGeom>
          <a:ln>
            <a:solidFill>
              <a:srgbClr val="FFC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98" name="テキスト ボックス 97"/>
          <p:cNvSpPr txBox="1"/>
          <p:nvPr/>
        </p:nvSpPr>
        <p:spPr>
          <a:xfrm flipH="1">
            <a:off x="3774738" y="1999823"/>
            <a:ext cx="536253" cy="461665"/>
          </a:xfrm>
          <a:prstGeom prst="rect">
            <a:avLst/>
          </a:prstGeom>
          <a:noFill/>
        </p:spPr>
        <p:txBody>
          <a:bodyPr wrap="square" rtlCol="0">
            <a:spAutoFit/>
          </a:bodyPr>
          <a:lstStyle/>
          <a:p>
            <a:pPr algn="ctr"/>
            <a:r>
              <a:rPr kumimoji="1" lang="ja-JP" altLang="en-US" sz="2400">
                <a:solidFill>
                  <a:srgbClr val="0432FF"/>
                </a:solidFill>
                <a:latin typeface="Hiragino Kaku Gothic Std W8" charset="-128"/>
                <a:ea typeface="Hiragino Kaku Gothic Std W8" charset="-128"/>
                <a:cs typeface="Hiragino Kaku Gothic Std W8" charset="-128"/>
              </a:rPr>
              <a:t>勝</a:t>
            </a:r>
            <a:endParaRPr kumimoji="1" lang="ja-JP" altLang="en-US" sz="2400" dirty="0">
              <a:solidFill>
                <a:srgbClr val="0432FF"/>
              </a:solidFill>
              <a:latin typeface="Hiragino Kaku Gothic Std W8" charset="-128"/>
              <a:ea typeface="Hiragino Kaku Gothic Std W8" charset="-128"/>
              <a:cs typeface="Hiragino Kaku Gothic Std W8" charset="-128"/>
            </a:endParaRPr>
          </a:p>
        </p:txBody>
      </p:sp>
      <p:sp>
        <p:nvSpPr>
          <p:cNvPr id="99" name="テキスト ボックス 98"/>
          <p:cNvSpPr txBox="1"/>
          <p:nvPr/>
        </p:nvSpPr>
        <p:spPr>
          <a:xfrm flipH="1">
            <a:off x="3781088" y="5037260"/>
            <a:ext cx="536253" cy="461665"/>
          </a:xfrm>
          <a:prstGeom prst="rect">
            <a:avLst/>
          </a:prstGeom>
          <a:noFill/>
        </p:spPr>
        <p:txBody>
          <a:bodyPr wrap="square" rtlCol="0">
            <a:spAutoFit/>
          </a:bodyPr>
          <a:lstStyle/>
          <a:p>
            <a:pPr algn="ctr"/>
            <a:r>
              <a:rPr kumimoji="1" lang="ja-JP" altLang="en-US" sz="2400">
                <a:solidFill>
                  <a:srgbClr val="0432FF"/>
                </a:solidFill>
                <a:latin typeface="Hiragino Kaku Gothic Std W8" charset="-128"/>
                <a:ea typeface="Hiragino Kaku Gothic Std W8" charset="-128"/>
                <a:cs typeface="Hiragino Kaku Gothic Std W8" charset="-128"/>
              </a:rPr>
              <a:t>勝</a:t>
            </a:r>
            <a:endParaRPr kumimoji="1" lang="ja-JP" altLang="en-US" sz="2400" dirty="0">
              <a:solidFill>
                <a:srgbClr val="0432FF"/>
              </a:solidFill>
              <a:latin typeface="Hiragino Kaku Gothic Std W8" charset="-128"/>
              <a:ea typeface="Hiragino Kaku Gothic Std W8" charset="-128"/>
              <a:cs typeface="Hiragino Kaku Gothic Std W8" charset="-128"/>
            </a:endParaRPr>
          </a:p>
        </p:txBody>
      </p:sp>
      <p:sp>
        <p:nvSpPr>
          <p:cNvPr id="100" name="テキスト ボックス 99"/>
          <p:cNvSpPr txBox="1"/>
          <p:nvPr/>
        </p:nvSpPr>
        <p:spPr>
          <a:xfrm flipH="1">
            <a:off x="3781088" y="3496943"/>
            <a:ext cx="536253" cy="461665"/>
          </a:xfrm>
          <a:prstGeom prst="rect">
            <a:avLst/>
          </a:prstGeom>
          <a:noFill/>
        </p:spPr>
        <p:txBody>
          <a:bodyPr wrap="square" rtlCol="0">
            <a:spAutoFit/>
          </a:bodyPr>
          <a:lstStyle/>
          <a:p>
            <a:pPr algn="ctr"/>
            <a:r>
              <a:rPr kumimoji="1" lang="ja-JP" altLang="en-US" sz="2400" dirty="0">
                <a:solidFill>
                  <a:srgbClr val="FF0000"/>
                </a:solidFill>
                <a:latin typeface="Hiragino Kaku Gothic Std W8" charset="-128"/>
                <a:ea typeface="Hiragino Kaku Gothic Std W8" charset="-128"/>
                <a:cs typeface="Hiragino Kaku Gothic Std W8" charset="-128"/>
              </a:rPr>
              <a:t>負</a:t>
            </a:r>
          </a:p>
        </p:txBody>
      </p:sp>
      <p:sp>
        <p:nvSpPr>
          <p:cNvPr id="101" name="テキスト ボックス 100"/>
          <p:cNvSpPr txBox="1"/>
          <p:nvPr/>
        </p:nvSpPr>
        <p:spPr>
          <a:xfrm>
            <a:off x="3692308" y="2600429"/>
            <a:ext cx="720844" cy="215444"/>
          </a:xfrm>
          <a:prstGeom prst="rect">
            <a:avLst/>
          </a:prstGeom>
          <a:noFill/>
        </p:spPr>
        <p:txBody>
          <a:bodyPr wrap="square" rtlCol="0">
            <a:spAutoFit/>
          </a:bodyPr>
          <a:lstStyle/>
          <a:p>
            <a:pPr algn="ctr"/>
            <a:r>
              <a:rPr kumimoji="1" lang="ja-JP" altLang="en-US" sz="800">
                <a:solidFill>
                  <a:srgbClr val="0432FF"/>
                </a:solidFill>
                <a:latin typeface="Meiryo" charset="-128"/>
                <a:ea typeface="Meiryo" charset="-128"/>
                <a:cs typeface="Meiryo" charset="-128"/>
              </a:rPr>
              <a:t>プラス評価</a:t>
            </a:r>
          </a:p>
        </p:txBody>
      </p:sp>
      <p:sp>
        <p:nvSpPr>
          <p:cNvPr id="102" name="テキスト ボックス 101"/>
          <p:cNvSpPr txBox="1"/>
          <p:nvPr/>
        </p:nvSpPr>
        <p:spPr>
          <a:xfrm>
            <a:off x="3564183" y="4129208"/>
            <a:ext cx="938395" cy="215444"/>
          </a:xfrm>
          <a:prstGeom prst="rect">
            <a:avLst/>
          </a:prstGeom>
          <a:noFill/>
        </p:spPr>
        <p:txBody>
          <a:bodyPr wrap="square" rtlCol="0">
            <a:spAutoFit/>
          </a:bodyPr>
          <a:lstStyle/>
          <a:p>
            <a:pPr algn="ctr"/>
            <a:r>
              <a:rPr lang="ja-JP" altLang="en-US" sz="800">
                <a:solidFill>
                  <a:srgbClr val="FF0000"/>
                </a:solidFill>
                <a:latin typeface="Meiryo" charset="-128"/>
                <a:ea typeface="Meiryo" charset="-128"/>
                <a:cs typeface="Meiryo" charset="-128"/>
              </a:rPr>
              <a:t>マイナス</a:t>
            </a:r>
            <a:r>
              <a:rPr kumimoji="1" lang="ja-JP" altLang="en-US" sz="800">
                <a:solidFill>
                  <a:srgbClr val="FF0000"/>
                </a:solidFill>
                <a:latin typeface="Meiryo" charset="-128"/>
                <a:ea typeface="Meiryo" charset="-128"/>
                <a:cs typeface="Meiryo" charset="-128"/>
              </a:rPr>
              <a:t>評価</a:t>
            </a:r>
            <a:endParaRPr kumimoji="1" lang="ja-JP" altLang="en-US" sz="800" dirty="0">
              <a:solidFill>
                <a:srgbClr val="FF0000"/>
              </a:solidFill>
              <a:latin typeface="Meiryo" charset="-128"/>
              <a:ea typeface="Meiryo" charset="-128"/>
              <a:cs typeface="Meiryo" charset="-128"/>
            </a:endParaRPr>
          </a:p>
        </p:txBody>
      </p:sp>
      <p:sp>
        <p:nvSpPr>
          <p:cNvPr id="103" name="テキスト ボックス 102"/>
          <p:cNvSpPr txBox="1"/>
          <p:nvPr/>
        </p:nvSpPr>
        <p:spPr>
          <a:xfrm>
            <a:off x="3688411" y="5661828"/>
            <a:ext cx="720844" cy="215444"/>
          </a:xfrm>
          <a:prstGeom prst="rect">
            <a:avLst/>
          </a:prstGeom>
          <a:noFill/>
        </p:spPr>
        <p:txBody>
          <a:bodyPr wrap="square" rtlCol="0">
            <a:spAutoFit/>
          </a:bodyPr>
          <a:lstStyle/>
          <a:p>
            <a:pPr algn="ctr"/>
            <a:r>
              <a:rPr kumimoji="1" lang="ja-JP" altLang="en-US" sz="800" dirty="0">
                <a:solidFill>
                  <a:srgbClr val="0432FF"/>
                </a:solidFill>
                <a:latin typeface="Meiryo" charset="-128"/>
                <a:ea typeface="Meiryo" charset="-128"/>
                <a:cs typeface="Meiryo" charset="-128"/>
              </a:rPr>
              <a:t>プラス評価</a:t>
            </a:r>
          </a:p>
        </p:txBody>
      </p:sp>
      <p:sp>
        <p:nvSpPr>
          <p:cNvPr id="104" name="テキスト ボックス 103"/>
          <p:cNvSpPr txBox="1"/>
          <p:nvPr/>
        </p:nvSpPr>
        <p:spPr>
          <a:xfrm>
            <a:off x="155197" y="5942445"/>
            <a:ext cx="4254058" cy="577081"/>
          </a:xfrm>
          <a:prstGeom prst="rect">
            <a:avLst/>
          </a:prstGeom>
          <a:noFill/>
        </p:spPr>
        <p:txBody>
          <a:bodyPr wrap="square" rtlCol="0">
            <a:spAutoFit/>
          </a:bodyPr>
          <a:lstStyle/>
          <a:p>
            <a:r>
              <a:rPr kumimoji="1" lang="ja-JP" altLang="en-US" sz="1050" dirty="0">
                <a:solidFill>
                  <a:schemeClr val="tx1">
                    <a:lumMod val="50000"/>
                    <a:lumOff val="50000"/>
                  </a:schemeClr>
                </a:solidFill>
                <a:latin typeface="Meiryo" charset="-128"/>
                <a:ea typeface="Meiryo" charset="-128"/>
                <a:cs typeface="Meiryo" charset="-128"/>
              </a:rPr>
              <a:t>ゲームを繰り返し、結果の</a:t>
            </a:r>
            <a:r>
              <a:rPr kumimoji="1" lang="ja-JP" altLang="en-US" sz="1050" dirty="0">
                <a:solidFill>
                  <a:srgbClr val="0432FF"/>
                </a:solidFill>
                <a:latin typeface="Meiryo" charset="-128"/>
                <a:ea typeface="Meiryo" charset="-128"/>
                <a:cs typeface="Meiryo" charset="-128"/>
              </a:rPr>
              <a:t>勝（プラス評価）</a:t>
            </a:r>
            <a:r>
              <a:rPr kumimoji="1" lang="ja-JP" altLang="en-US" sz="1050" dirty="0">
                <a:solidFill>
                  <a:schemeClr val="tx1">
                    <a:lumMod val="50000"/>
                    <a:lumOff val="50000"/>
                  </a:schemeClr>
                </a:solidFill>
                <a:latin typeface="Meiryo" charset="-128"/>
                <a:ea typeface="Meiryo" charset="-128"/>
                <a:cs typeface="Meiryo" charset="-128"/>
              </a:rPr>
              <a:t>／</a:t>
            </a:r>
            <a:r>
              <a:rPr kumimoji="1" lang="ja-JP" altLang="en-US" sz="1050" dirty="0">
                <a:solidFill>
                  <a:srgbClr val="FF0000"/>
                </a:solidFill>
                <a:latin typeface="Meiryo" charset="-128"/>
                <a:ea typeface="Meiryo" charset="-128"/>
                <a:cs typeface="Meiryo" charset="-128"/>
              </a:rPr>
              <a:t>負（マイナス評価）</a:t>
            </a:r>
            <a:r>
              <a:rPr kumimoji="1" lang="ja-JP" altLang="en-US" sz="1050" dirty="0">
                <a:solidFill>
                  <a:schemeClr val="tx1">
                    <a:lumMod val="50000"/>
                    <a:lumOff val="50000"/>
                  </a:schemeClr>
                </a:solidFill>
                <a:latin typeface="Meiryo" charset="-128"/>
                <a:ea typeface="Meiryo" charset="-128"/>
                <a:cs typeface="Meiryo" charset="-128"/>
              </a:rPr>
              <a:t>から、結果に至るプロセスひとつひとつを評価し、</a:t>
            </a:r>
            <a:r>
              <a:rPr kumimoji="1" lang="ja-JP" altLang="en-US" sz="1050" dirty="0">
                <a:solidFill>
                  <a:srgbClr val="0432FF"/>
                </a:solidFill>
                <a:latin typeface="Meiryo" charset="-128"/>
                <a:ea typeface="Meiryo" charset="-128"/>
                <a:cs typeface="Meiryo" charset="-128"/>
              </a:rPr>
              <a:t>勝（プラス評価）</a:t>
            </a:r>
            <a:r>
              <a:rPr kumimoji="1" lang="ja-JP" altLang="en-US" sz="1050" dirty="0">
                <a:solidFill>
                  <a:schemeClr val="tx1">
                    <a:lumMod val="50000"/>
                    <a:lumOff val="50000"/>
                  </a:schemeClr>
                </a:solidFill>
                <a:latin typeface="Meiryo" charset="-128"/>
                <a:ea typeface="Meiryo" charset="-128"/>
                <a:cs typeface="Meiryo" charset="-128"/>
              </a:rPr>
              <a:t>になる一番効果的／効率的なプロセスの組合せを見つけてゆく</a:t>
            </a:r>
          </a:p>
        </p:txBody>
      </p:sp>
      <p:sp>
        <p:nvSpPr>
          <p:cNvPr id="105" name="下矢印 104"/>
          <p:cNvSpPr/>
          <p:nvPr/>
        </p:nvSpPr>
        <p:spPr>
          <a:xfrm>
            <a:off x="2062167" y="2652213"/>
            <a:ext cx="432045" cy="16973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下矢印 105"/>
          <p:cNvSpPr/>
          <p:nvPr/>
        </p:nvSpPr>
        <p:spPr>
          <a:xfrm>
            <a:off x="2062167" y="4173929"/>
            <a:ext cx="432045" cy="16973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下矢印 106"/>
          <p:cNvSpPr/>
          <p:nvPr/>
        </p:nvSpPr>
        <p:spPr>
          <a:xfrm>
            <a:off x="2072216" y="5700112"/>
            <a:ext cx="432045" cy="169731"/>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正方形/長方形 107"/>
          <p:cNvSpPr/>
          <p:nvPr/>
        </p:nvSpPr>
        <p:spPr>
          <a:xfrm>
            <a:off x="573666" y="884711"/>
            <a:ext cx="3429144" cy="400110"/>
          </a:xfrm>
          <a:prstGeom prst="rect">
            <a:avLst/>
          </a:prstGeom>
        </p:spPr>
        <p:txBody>
          <a:bodyPr wrap="none">
            <a:spAutoFit/>
          </a:bodyPr>
          <a:lstStyle/>
          <a:p>
            <a:r>
              <a:rPr lang="ja-JP" altLang="en-US" sz="2000" b="1" dirty="0">
                <a:solidFill>
                  <a:srgbClr val="0070C0"/>
                </a:solidFill>
                <a:latin typeface="Meiryo" charset="-128"/>
                <a:ea typeface="Meiryo" charset="-128"/>
                <a:cs typeface="Meiryo" charset="-128"/>
              </a:rPr>
              <a:t>強化学習</a:t>
            </a:r>
            <a:r>
              <a:rPr lang="ja-JP" altLang="en-US" dirty="0">
                <a:solidFill>
                  <a:srgbClr val="0070C0"/>
                </a:solidFill>
                <a:latin typeface="Meiryo" charset="-128"/>
                <a:ea typeface="Meiryo" charset="-128"/>
                <a:cs typeface="Meiryo" charset="-128"/>
              </a:rPr>
              <a:t>　</a:t>
            </a:r>
            <a:r>
              <a:rPr lang="en-US" altLang="ja-JP" sz="1400" dirty="0">
                <a:solidFill>
                  <a:srgbClr val="0070C0"/>
                </a:solidFill>
                <a:latin typeface="Meiryo" charset="-128"/>
                <a:ea typeface="Meiryo" charset="-128"/>
                <a:cs typeface="Meiryo" charset="-128"/>
              </a:rPr>
              <a:t>reinforcement learning</a:t>
            </a:r>
            <a:endParaRPr lang="ja-JP" altLang="en-US" sz="1400" dirty="0">
              <a:solidFill>
                <a:srgbClr val="0070C0"/>
              </a:solidFill>
              <a:latin typeface="Meiryo" charset="-128"/>
              <a:ea typeface="Meiryo" charset="-128"/>
              <a:cs typeface="Meiryo" charset="-128"/>
            </a:endParaRPr>
          </a:p>
        </p:txBody>
      </p:sp>
      <p:pic>
        <p:nvPicPr>
          <p:cNvPr id="109" name="図 108"/>
          <p:cNvPicPr>
            <a:picLocks noChangeAspect="1"/>
          </p:cNvPicPr>
          <p:nvPr/>
        </p:nvPicPr>
        <p:blipFill>
          <a:blip r:embed="rId3"/>
          <a:stretch>
            <a:fillRect/>
          </a:stretch>
        </p:blipFill>
        <p:spPr>
          <a:xfrm>
            <a:off x="4769045" y="1728869"/>
            <a:ext cx="1021502" cy="1074705"/>
          </a:xfrm>
          <a:prstGeom prst="rect">
            <a:avLst/>
          </a:prstGeom>
          <a:effectLst>
            <a:outerShdw blurRad="50800" dist="38100" dir="2700000" algn="tl" rotWithShape="0">
              <a:prstClr val="black">
                <a:alpha val="40000"/>
              </a:prstClr>
            </a:outerShdw>
          </a:effectLst>
        </p:spPr>
      </p:pic>
      <p:pic>
        <p:nvPicPr>
          <p:cNvPr id="110" name="図 109"/>
          <p:cNvPicPr>
            <a:picLocks noChangeAspect="1"/>
          </p:cNvPicPr>
          <p:nvPr/>
        </p:nvPicPr>
        <p:blipFill>
          <a:blip r:embed="rId4"/>
          <a:stretch>
            <a:fillRect/>
          </a:stretch>
        </p:blipFill>
        <p:spPr>
          <a:xfrm>
            <a:off x="5449595" y="2499066"/>
            <a:ext cx="1208892" cy="905502"/>
          </a:xfrm>
          <a:prstGeom prst="rect">
            <a:avLst/>
          </a:prstGeom>
          <a:effectLst>
            <a:outerShdw blurRad="50800" dist="38100" dir="2700000" algn="tl" rotWithShape="0">
              <a:prstClr val="black">
                <a:alpha val="40000"/>
              </a:prstClr>
            </a:outerShdw>
          </a:effectLst>
        </p:spPr>
      </p:pic>
      <p:pic>
        <p:nvPicPr>
          <p:cNvPr id="113" name="図 112"/>
          <p:cNvPicPr>
            <a:picLocks noChangeAspect="1"/>
          </p:cNvPicPr>
          <p:nvPr/>
        </p:nvPicPr>
        <p:blipFill>
          <a:blip r:embed="rId5"/>
          <a:stretch>
            <a:fillRect/>
          </a:stretch>
        </p:blipFill>
        <p:spPr>
          <a:xfrm>
            <a:off x="6959344" y="1607225"/>
            <a:ext cx="1789120" cy="1783682"/>
          </a:xfrm>
          <a:prstGeom prst="rect">
            <a:avLst/>
          </a:prstGeom>
          <a:effectLst>
            <a:outerShdw blurRad="50800" dist="38100" dir="2700000" algn="tl" rotWithShape="0">
              <a:prstClr val="black">
                <a:alpha val="40000"/>
              </a:prstClr>
            </a:outerShdw>
          </a:effectLst>
        </p:spPr>
      </p:pic>
      <p:sp>
        <p:nvSpPr>
          <p:cNvPr id="114" name="テキスト ボックス 113"/>
          <p:cNvSpPr txBox="1"/>
          <p:nvPr/>
        </p:nvSpPr>
        <p:spPr>
          <a:xfrm>
            <a:off x="4753462" y="3573806"/>
            <a:ext cx="2031325" cy="276999"/>
          </a:xfrm>
          <a:prstGeom prst="rect">
            <a:avLst/>
          </a:prstGeom>
          <a:noFill/>
        </p:spPr>
        <p:txBody>
          <a:bodyPr wrap="none" rtlCol="0">
            <a:spAutoFit/>
          </a:bodyPr>
          <a:lstStyle/>
          <a:p>
            <a:pPr algn="ctr"/>
            <a:r>
              <a:rPr kumimoji="1" lang="ja-JP" altLang="en-US" sz="1200" dirty="0">
                <a:latin typeface="Meiryo" charset="-128"/>
                <a:ea typeface="Meiryo" charset="-128"/>
                <a:cs typeface="Meiryo" charset="-128"/>
              </a:rPr>
              <a:t>ブロック崩し</a:t>
            </a:r>
            <a:r>
              <a:rPr kumimoji="1" lang="ja-JP" altLang="en-US" sz="1200">
                <a:latin typeface="Meiryo" charset="-128"/>
                <a:ea typeface="Meiryo" charset="-128"/>
                <a:cs typeface="Meiryo" charset="-128"/>
              </a:rPr>
              <a:t>などの</a:t>
            </a:r>
            <a:r>
              <a:rPr lang="ja-JP" altLang="en-US" sz="1200">
                <a:latin typeface="Meiryo" charset="-128"/>
                <a:ea typeface="Meiryo" charset="-128"/>
                <a:cs typeface="Meiryo" charset="-128"/>
              </a:rPr>
              <a:t>ゲーム</a:t>
            </a:r>
            <a:endParaRPr kumimoji="1" lang="ja-JP" altLang="en-US" sz="1200" dirty="0">
              <a:latin typeface="Meiryo" charset="-128"/>
              <a:ea typeface="Meiryo" charset="-128"/>
              <a:cs typeface="Meiryo" charset="-128"/>
            </a:endParaRPr>
          </a:p>
        </p:txBody>
      </p:sp>
      <p:sp>
        <p:nvSpPr>
          <p:cNvPr id="115" name="テキスト ボックス 114"/>
          <p:cNvSpPr txBox="1"/>
          <p:nvPr/>
        </p:nvSpPr>
        <p:spPr>
          <a:xfrm>
            <a:off x="7530738" y="3587865"/>
            <a:ext cx="646331" cy="276999"/>
          </a:xfrm>
          <a:prstGeom prst="rect">
            <a:avLst/>
          </a:prstGeom>
          <a:noFill/>
        </p:spPr>
        <p:txBody>
          <a:bodyPr wrap="none" rtlCol="0">
            <a:spAutoFit/>
          </a:bodyPr>
          <a:lstStyle/>
          <a:p>
            <a:pPr algn="ctr"/>
            <a:r>
              <a:rPr kumimoji="1" lang="ja-JP" altLang="en-US" sz="1200" dirty="0">
                <a:latin typeface="Meiryo" charset="-128"/>
                <a:ea typeface="Meiryo" charset="-128"/>
                <a:cs typeface="Meiryo" charset="-128"/>
              </a:rPr>
              <a:t>囲　碁</a:t>
            </a:r>
          </a:p>
        </p:txBody>
      </p:sp>
      <p:sp>
        <p:nvSpPr>
          <p:cNvPr id="116" name="テキスト ボックス 115"/>
          <p:cNvSpPr txBox="1"/>
          <p:nvPr/>
        </p:nvSpPr>
        <p:spPr>
          <a:xfrm>
            <a:off x="4769045" y="4575204"/>
            <a:ext cx="3979420" cy="1938992"/>
          </a:xfrm>
          <a:prstGeom prst="rect">
            <a:avLst/>
          </a:prstGeom>
          <a:noFill/>
        </p:spPr>
        <p:txBody>
          <a:bodyPr wrap="square" rtlCol="0">
            <a:spAutoFit/>
          </a:bodyPr>
          <a:lstStyle/>
          <a:p>
            <a:pPr marL="171450" indent="-171450">
              <a:buFont typeface="Wingdings" charset="2"/>
              <a:buChar char="l"/>
            </a:pPr>
            <a:r>
              <a:rPr lang="ja-JP" altLang="en-US" sz="1200" dirty="0">
                <a:solidFill>
                  <a:schemeClr val="tx1">
                    <a:lumMod val="50000"/>
                    <a:lumOff val="50000"/>
                  </a:schemeClr>
                </a:solidFill>
                <a:latin typeface="Meiryo" charset="-128"/>
                <a:ea typeface="Meiryo" charset="-128"/>
                <a:cs typeface="Meiryo" charset="-128"/>
              </a:rPr>
              <a:t>ゲームに勝つために有効な特徴（量）を画像から直接見つけ出すために</a:t>
            </a:r>
            <a:r>
              <a:rPr kumimoji="1" lang="ja-JP" altLang="en-US" sz="1200" dirty="0">
                <a:solidFill>
                  <a:schemeClr val="tx1">
                    <a:lumMod val="50000"/>
                    <a:lumOff val="50000"/>
                  </a:schemeClr>
                </a:solidFill>
                <a:latin typeface="Meiryo" charset="-128"/>
                <a:ea typeface="Meiryo" charset="-128"/>
                <a:cs typeface="Meiryo" charset="-128"/>
              </a:rPr>
              <a:t>深層学習（</a:t>
            </a:r>
            <a:r>
              <a:rPr kumimoji="1" lang="en-US" altLang="ja-JP" sz="1200" dirty="0">
                <a:solidFill>
                  <a:schemeClr val="tx1">
                    <a:lumMod val="50000"/>
                    <a:lumOff val="50000"/>
                  </a:schemeClr>
                </a:solidFill>
                <a:latin typeface="Meiryo" charset="-128"/>
                <a:ea typeface="Meiryo" charset="-128"/>
                <a:cs typeface="Meiryo" charset="-128"/>
              </a:rPr>
              <a:t>deep learning</a:t>
            </a:r>
            <a:r>
              <a:rPr kumimoji="1" lang="ja-JP" altLang="en-US" sz="1200" dirty="0">
                <a:solidFill>
                  <a:schemeClr val="tx1">
                    <a:lumMod val="50000"/>
                    <a:lumOff val="50000"/>
                  </a:schemeClr>
                </a:solidFill>
                <a:latin typeface="Meiryo" charset="-128"/>
                <a:ea typeface="Meiryo" charset="-128"/>
                <a:cs typeface="Meiryo" charset="-128"/>
              </a:rPr>
              <a:t>）のアルゴリズムである</a:t>
            </a:r>
            <a:r>
              <a:rPr kumimoji="1" lang="en-US" altLang="ja-JP" sz="1200" dirty="0">
                <a:solidFill>
                  <a:schemeClr val="tx1">
                    <a:lumMod val="50000"/>
                    <a:lumOff val="50000"/>
                  </a:schemeClr>
                </a:solidFill>
                <a:latin typeface="Meiryo" charset="-128"/>
                <a:ea typeface="Meiryo" charset="-128"/>
                <a:cs typeface="Meiryo" charset="-128"/>
              </a:rPr>
              <a:t>CNN</a:t>
            </a:r>
            <a:r>
              <a:rPr kumimoji="1" lang="ja-JP" altLang="en-US" sz="1200" dirty="0">
                <a:solidFill>
                  <a:schemeClr val="tx1">
                    <a:lumMod val="50000"/>
                    <a:lumOff val="50000"/>
                  </a:schemeClr>
                </a:solidFill>
                <a:latin typeface="Meiryo" charset="-128"/>
                <a:ea typeface="Meiryo" charset="-128"/>
                <a:cs typeface="Meiryo" charset="-128"/>
              </a:rPr>
              <a:t>（</a:t>
            </a:r>
            <a:r>
              <a:rPr lang="en-US" altLang="ja-JP" sz="1200" dirty="0">
                <a:solidFill>
                  <a:schemeClr val="tx1">
                    <a:lumMod val="50000"/>
                    <a:lumOff val="50000"/>
                  </a:schemeClr>
                </a:solidFill>
                <a:latin typeface="Meiryo" charset="-128"/>
                <a:ea typeface="Meiryo" charset="-128"/>
                <a:cs typeface="Meiryo" charset="-128"/>
              </a:rPr>
              <a:t>convolutional neural network</a:t>
            </a:r>
            <a:r>
              <a:rPr kumimoji="1" lang="ja-JP" altLang="en-US" sz="1200" dirty="0">
                <a:solidFill>
                  <a:schemeClr val="tx1">
                    <a:lumMod val="50000"/>
                    <a:lumOff val="50000"/>
                  </a:schemeClr>
                </a:solidFill>
                <a:latin typeface="Meiryo" charset="-128"/>
                <a:ea typeface="Meiryo" charset="-128"/>
                <a:cs typeface="Meiryo" charset="-128"/>
              </a:rPr>
              <a:t>）を使用する。</a:t>
            </a:r>
            <a:endParaRPr kumimoji="1" lang="en-US" altLang="ja-JP" sz="1200" dirty="0">
              <a:solidFill>
                <a:schemeClr val="tx1">
                  <a:lumMod val="50000"/>
                  <a:lumOff val="50000"/>
                </a:schemeClr>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tx1">
                    <a:lumMod val="50000"/>
                    <a:lumOff val="50000"/>
                  </a:schemeClr>
                </a:solidFill>
                <a:latin typeface="Meiryo" charset="-128"/>
                <a:ea typeface="Meiryo" charset="-128"/>
                <a:cs typeface="Meiryo" charset="-128"/>
              </a:rPr>
              <a:t>複雑なゲームでも人間が何を基準に勝ち負けを評価するかを教えなくても、自分で勝ちパターンを見つけ出す。</a:t>
            </a:r>
            <a:endParaRPr kumimoji="1" lang="en-US" altLang="ja-JP" sz="1200" dirty="0">
              <a:solidFill>
                <a:schemeClr val="tx1">
                  <a:lumMod val="50000"/>
                  <a:lumOff val="50000"/>
                </a:schemeClr>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tx1">
                    <a:lumMod val="50000"/>
                    <a:lumOff val="50000"/>
                  </a:schemeClr>
                </a:solidFill>
                <a:latin typeface="Meiryo" charset="-128"/>
                <a:ea typeface="Meiryo" charset="-128"/>
                <a:cs typeface="Meiryo" charset="-128"/>
              </a:rPr>
              <a:t>対戦ゲームの場合は、機械の中でお互いに対戦させて、学習の回数を増やし、勝ちターンを見つけ出して行く。</a:t>
            </a:r>
          </a:p>
        </p:txBody>
      </p:sp>
      <p:sp>
        <p:nvSpPr>
          <p:cNvPr id="117" name="正方形/長方形 116"/>
          <p:cNvSpPr/>
          <p:nvPr/>
        </p:nvSpPr>
        <p:spPr>
          <a:xfrm>
            <a:off x="4570078" y="888357"/>
            <a:ext cx="4429418" cy="400110"/>
          </a:xfrm>
          <a:prstGeom prst="rect">
            <a:avLst/>
          </a:prstGeom>
        </p:spPr>
        <p:txBody>
          <a:bodyPr wrap="none">
            <a:spAutoFit/>
          </a:bodyPr>
          <a:lstStyle/>
          <a:p>
            <a:r>
              <a:rPr lang="ja-JP" altLang="en-US" sz="2000" b="1" dirty="0">
                <a:solidFill>
                  <a:srgbClr val="0432FF"/>
                </a:solidFill>
                <a:latin typeface="Meiryo" charset="-128"/>
                <a:ea typeface="Meiryo" charset="-128"/>
                <a:cs typeface="Meiryo" charset="-128"/>
              </a:rPr>
              <a:t>深層強化学習</a:t>
            </a:r>
            <a:r>
              <a:rPr lang="ja-JP" altLang="en-US" dirty="0">
                <a:solidFill>
                  <a:srgbClr val="0432FF"/>
                </a:solidFill>
                <a:latin typeface="Meiryo" charset="-128"/>
                <a:ea typeface="Meiryo" charset="-128"/>
                <a:cs typeface="Meiryo" charset="-128"/>
              </a:rPr>
              <a:t>　</a:t>
            </a:r>
            <a:r>
              <a:rPr lang="en-US" altLang="ja-JP" sz="1400" dirty="0">
                <a:solidFill>
                  <a:srgbClr val="0432FF"/>
                </a:solidFill>
                <a:latin typeface="Meiryo" charset="-128"/>
                <a:ea typeface="Meiryo" charset="-128"/>
                <a:cs typeface="Meiryo" charset="-128"/>
              </a:rPr>
              <a:t>deep reinforcement learning</a:t>
            </a:r>
            <a:endParaRPr lang="ja-JP" altLang="en-US" sz="1400" dirty="0">
              <a:solidFill>
                <a:srgbClr val="0432FF"/>
              </a:solidFill>
              <a:latin typeface="Meiryo" charset="-128"/>
              <a:ea typeface="Meiryo" charset="-128"/>
              <a:cs typeface="Meiryo" charset="-128"/>
            </a:endParaRPr>
          </a:p>
        </p:txBody>
      </p:sp>
      <p:sp>
        <p:nvSpPr>
          <p:cNvPr id="118" name="テキスト ボックス 117"/>
          <p:cNvSpPr txBox="1"/>
          <p:nvPr/>
        </p:nvSpPr>
        <p:spPr>
          <a:xfrm>
            <a:off x="4690720" y="3982532"/>
            <a:ext cx="4136069" cy="461665"/>
          </a:xfrm>
          <a:prstGeom prst="rect">
            <a:avLst/>
          </a:prstGeom>
          <a:noFill/>
        </p:spPr>
        <p:txBody>
          <a:bodyPr wrap="none" rtlCol="0">
            <a:spAutoFit/>
          </a:bodyPr>
          <a:lstStyle/>
          <a:p>
            <a:r>
              <a:rPr kumimoji="1" lang="en-US" altLang="ja-JP" sz="1400" dirty="0">
                <a:solidFill>
                  <a:srgbClr val="0432FF"/>
                </a:solidFill>
                <a:latin typeface="Meiryo" charset="-128"/>
                <a:ea typeface="Meiryo" charset="-128"/>
                <a:cs typeface="Meiryo" charset="-128"/>
              </a:rPr>
              <a:t>Deep Mind</a:t>
            </a:r>
            <a:r>
              <a:rPr kumimoji="1" lang="ja-JP" altLang="en-US" sz="1400" dirty="0">
                <a:solidFill>
                  <a:srgbClr val="0432FF"/>
                </a:solidFill>
                <a:latin typeface="Meiryo" charset="-128"/>
                <a:ea typeface="Meiryo" charset="-128"/>
                <a:cs typeface="Meiryo" charset="-128"/>
              </a:rPr>
              <a:t>社の</a:t>
            </a:r>
            <a:r>
              <a:rPr kumimoji="1" lang="en-US" altLang="ja-JP" sz="1400" dirty="0">
                <a:solidFill>
                  <a:srgbClr val="0432FF"/>
                </a:solidFill>
                <a:latin typeface="Meiryo" charset="-128"/>
                <a:ea typeface="Meiryo" charset="-128"/>
                <a:cs typeface="Meiryo" charset="-128"/>
              </a:rPr>
              <a:t>DQN</a:t>
            </a:r>
            <a:r>
              <a:rPr kumimoji="1" lang="ja-JP" altLang="en-US" sz="1400" dirty="0">
                <a:solidFill>
                  <a:srgbClr val="0432FF"/>
                </a:solidFill>
                <a:latin typeface="Meiryo" charset="-128"/>
                <a:ea typeface="Meiryo" charset="-128"/>
                <a:cs typeface="Meiryo" charset="-128"/>
              </a:rPr>
              <a:t>（</a:t>
            </a:r>
            <a:r>
              <a:rPr kumimoji="1" lang="en-US" altLang="ja-JP" sz="1400" dirty="0">
                <a:solidFill>
                  <a:srgbClr val="0432FF"/>
                </a:solidFill>
                <a:latin typeface="Meiryo" charset="-128"/>
                <a:ea typeface="Meiryo" charset="-128"/>
                <a:cs typeface="Meiryo" charset="-128"/>
              </a:rPr>
              <a:t>Deep Q-Learning</a:t>
            </a:r>
            <a:r>
              <a:rPr kumimoji="1" lang="ja-JP" altLang="en-US" sz="1400" dirty="0">
                <a:solidFill>
                  <a:srgbClr val="0432FF"/>
                </a:solidFill>
                <a:latin typeface="Meiryo" charset="-128"/>
                <a:ea typeface="Meiryo" charset="-128"/>
                <a:cs typeface="Meiryo" charset="-128"/>
              </a:rPr>
              <a:t>）など</a:t>
            </a:r>
            <a:endParaRPr kumimoji="1" lang="en-US" altLang="ja-JP" sz="1400" dirty="0">
              <a:solidFill>
                <a:srgbClr val="0432FF"/>
              </a:solidFill>
              <a:latin typeface="Meiryo" charset="-128"/>
              <a:ea typeface="Meiryo" charset="-128"/>
              <a:cs typeface="Meiryo" charset="-128"/>
            </a:endParaRPr>
          </a:p>
          <a:p>
            <a:pPr marL="171450" indent="-171450">
              <a:buFont typeface="Wingdings" charset="2"/>
              <a:buChar char="Ø"/>
            </a:pPr>
            <a:r>
              <a:rPr lang="ja-JP" altLang="en-US" sz="1000" dirty="0">
                <a:solidFill>
                  <a:srgbClr val="0432FF"/>
                </a:solidFill>
                <a:latin typeface="Meiryo" charset="-128"/>
                <a:ea typeface="Meiryo" charset="-128"/>
                <a:cs typeface="Meiryo" charset="-128"/>
              </a:rPr>
              <a:t>囲碁の世界チャンピオンに勝った</a:t>
            </a:r>
            <a:r>
              <a:rPr lang="en-US" altLang="ja-JP" sz="1000" dirty="0" err="1">
                <a:solidFill>
                  <a:srgbClr val="0432FF"/>
                </a:solidFill>
                <a:latin typeface="Meiryo" charset="-128"/>
                <a:ea typeface="Meiryo" charset="-128"/>
                <a:cs typeface="Meiryo" charset="-128"/>
              </a:rPr>
              <a:t>AlphaGo</a:t>
            </a:r>
            <a:r>
              <a:rPr lang="en-US" altLang="ja-JP" sz="1000" dirty="0">
                <a:solidFill>
                  <a:srgbClr val="0432FF"/>
                </a:solidFill>
                <a:latin typeface="Meiryo" charset="-128"/>
                <a:ea typeface="Meiryo" charset="-128"/>
                <a:cs typeface="Meiryo" charset="-128"/>
              </a:rPr>
              <a:t>/Alpha Go Zero</a:t>
            </a:r>
            <a:r>
              <a:rPr lang="ja-JP" altLang="en-US" sz="1000" dirty="0">
                <a:solidFill>
                  <a:srgbClr val="0432FF"/>
                </a:solidFill>
                <a:latin typeface="Meiryo" charset="-128"/>
                <a:ea typeface="Meiryo" charset="-128"/>
                <a:cs typeface="Meiryo" charset="-128"/>
              </a:rPr>
              <a:t>が有名</a:t>
            </a:r>
            <a:endParaRPr kumimoji="1" lang="ja-JP" altLang="en-US" sz="1000" dirty="0">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174072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D3BA46-9797-DA4B-AB0F-9C225DE11B37}"/>
              </a:ext>
            </a:extLst>
          </p:cNvPr>
          <p:cNvSpPr>
            <a:spLocks noGrp="1"/>
          </p:cNvSpPr>
          <p:nvPr>
            <p:ph type="title"/>
          </p:nvPr>
        </p:nvSpPr>
        <p:spPr/>
        <p:txBody>
          <a:bodyPr/>
          <a:lstStyle/>
          <a:p>
            <a:r>
              <a:rPr kumimoji="1" lang="ja-JP" altLang="en-US" dirty="0"/>
              <a:t>人間は何を作ってきたのか</a:t>
            </a:r>
          </a:p>
        </p:txBody>
      </p:sp>
      <p:sp>
        <p:nvSpPr>
          <p:cNvPr id="3" name="スライド番号プレースホルダー 2">
            <a:extLst>
              <a:ext uri="{FF2B5EF4-FFF2-40B4-BE49-F238E27FC236}">
                <a16:creationId xmlns:a16="http://schemas.microsoft.com/office/drawing/2014/main" id="{B3EF10DF-8518-4B45-A358-939968AC2D27}"/>
              </a:ext>
            </a:extLst>
          </p:cNvPr>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pic>
        <p:nvPicPr>
          <p:cNvPr id="5" name="図 4">
            <a:extLst>
              <a:ext uri="{FF2B5EF4-FFF2-40B4-BE49-F238E27FC236}">
                <a16:creationId xmlns:a16="http://schemas.microsoft.com/office/drawing/2014/main" id="{C7CDD5F9-844F-2F43-9D61-402BC65A3ED5}"/>
              </a:ext>
            </a:extLst>
          </p:cNvPr>
          <p:cNvPicPr>
            <a:picLocks noChangeAspect="1"/>
          </p:cNvPicPr>
          <p:nvPr/>
        </p:nvPicPr>
        <p:blipFill>
          <a:blip r:embed="rId2"/>
          <a:stretch>
            <a:fillRect/>
          </a:stretch>
        </p:blipFill>
        <p:spPr>
          <a:xfrm>
            <a:off x="3488589" y="745017"/>
            <a:ext cx="2166821" cy="1954954"/>
          </a:xfrm>
          <a:prstGeom prst="rect">
            <a:avLst/>
          </a:prstGeom>
        </p:spPr>
      </p:pic>
      <p:pic>
        <p:nvPicPr>
          <p:cNvPr id="6" name="図 5">
            <a:extLst>
              <a:ext uri="{FF2B5EF4-FFF2-40B4-BE49-F238E27FC236}">
                <a16:creationId xmlns:a16="http://schemas.microsoft.com/office/drawing/2014/main" id="{92E727B3-AA16-BC4B-A347-466C792336C4}"/>
              </a:ext>
            </a:extLst>
          </p:cNvPr>
          <p:cNvPicPr>
            <a:picLocks noChangeAspect="1"/>
          </p:cNvPicPr>
          <p:nvPr/>
        </p:nvPicPr>
        <p:blipFill>
          <a:blip r:embed="rId3"/>
          <a:stretch>
            <a:fillRect/>
          </a:stretch>
        </p:blipFill>
        <p:spPr>
          <a:xfrm>
            <a:off x="3488589" y="2918770"/>
            <a:ext cx="1926063" cy="1589002"/>
          </a:xfrm>
          <a:prstGeom prst="rect">
            <a:avLst/>
          </a:prstGeom>
        </p:spPr>
      </p:pic>
      <p:pic>
        <p:nvPicPr>
          <p:cNvPr id="7" name="図 6">
            <a:extLst>
              <a:ext uri="{FF2B5EF4-FFF2-40B4-BE49-F238E27FC236}">
                <a16:creationId xmlns:a16="http://schemas.microsoft.com/office/drawing/2014/main" id="{D7803F47-548E-3C48-987D-4195D29C67EE}"/>
              </a:ext>
            </a:extLst>
          </p:cNvPr>
          <p:cNvPicPr>
            <a:picLocks noChangeAspect="1"/>
          </p:cNvPicPr>
          <p:nvPr/>
        </p:nvPicPr>
        <p:blipFill>
          <a:blip r:embed="rId4"/>
          <a:stretch>
            <a:fillRect/>
          </a:stretch>
        </p:blipFill>
        <p:spPr>
          <a:xfrm>
            <a:off x="457200" y="2860987"/>
            <a:ext cx="2166821" cy="1463808"/>
          </a:xfrm>
          <a:prstGeom prst="rect">
            <a:avLst/>
          </a:prstGeom>
        </p:spPr>
      </p:pic>
      <p:pic>
        <p:nvPicPr>
          <p:cNvPr id="8" name="図 7">
            <a:extLst>
              <a:ext uri="{FF2B5EF4-FFF2-40B4-BE49-F238E27FC236}">
                <a16:creationId xmlns:a16="http://schemas.microsoft.com/office/drawing/2014/main" id="{02366464-1607-474A-A855-5CBDF1866FD8}"/>
              </a:ext>
            </a:extLst>
          </p:cNvPr>
          <p:cNvPicPr>
            <a:picLocks noChangeAspect="1"/>
          </p:cNvPicPr>
          <p:nvPr/>
        </p:nvPicPr>
        <p:blipFill>
          <a:blip r:embed="rId5"/>
          <a:stretch>
            <a:fillRect/>
          </a:stretch>
        </p:blipFill>
        <p:spPr>
          <a:xfrm>
            <a:off x="457200" y="759461"/>
            <a:ext cx="2166821" cy="1685305"/>
          </a:xfrm>
          <a:prstGeom prst="rect">
            <a:avLst/>
          </a:prstGeom>
        </p:spPr>
      </p:pic>
      <p:pic>
        <p:nvPicPr>
          <p:cNvPr id="9" name="図 8">
            <a:extLst>
              <a:ext uri="{FF2B5EF4-FFF2-40B4-BE49-F238E27FC236}">
                <a16:creationId xmlns:a16="http://schemas.microsoft.com/office/drawing/2014/main" id="{11CD6F80-6505-E544-8CA9-73AFDEFB2AA3}"/>
              </a:ext>
            </a:extLst>
          </p:cNvPr>
          <p:cNvPicPr>
            <a:picLocks noChangeAspect="1"/>
          </p:cNvPicPr>
          <p:nvPr/>
        </p:nvPicPr>
        <p:blipFill>
          <a:blip r:embed="rId6"/>
          <a:stretch>
            <a:fillRect/>
          </a:stretch>
        </p:blipFill>
        <p:spPr>
          <a:xfrm>
            <a:off x="457200" y="4736508"/>
            <a:ext cx="2166820" cy="1752717"/>
          </a:xfrm>
          <a:prstGeom prst="rect">
            <a:avLst/>
          </a:prstGeom>
        </p:spPr>
      </p:pic>
      <p:pic>
        <p:nvPicPr>
          <p:cNvPr id="10" name="図 9">
            <a:extLst>
              <a:ext uri="{FF2B5EF4-FFF2-40B4-BE49-F238E27FC236}">
                <a16:creationId xmlns:a16="http://schemas.microsoft.com/office/drawing/2014/main" id="{D585D605-8EF6-FB48-BFD8-7E6CD0E3007A}"/>
              </a:ext>
            </a:extLst>
          </p:cNvPr>
          <p:cNvPicPr>
            <a:picLocks noChangeAspect="1"/>
          </p:cNvPicPr>
          <p:nvPr/>
        </p:nvPicPr>
        <p:blipFill>
          <a:blip r:embed="rId7"/>
          <a:stretch>
            <a:fillRect/>
          </a:stretch>
        </p:blipFill>
        <p:spPr>
          <a:xfrm>
            <a:off x="3488589" y="4977266"/>
            <a:ext cx="1926062" cy="1511959"/>
          </a:xfrm>
          <a:prstGeom prst="rect">
            <a:avLst/>
          </a:prstGeom>
        </p:spPr>
      </p:pic>
      <p:sp>
        <p:nvSpPr>
          <p:cNvPr id="18" name="左矢印 17">
            <a:extLst>
              <a:ext uri="{FF2B5EF4-FFF2-40B4-BE49-F238E27FC236}">
                <a16:creationId xmlns:a16="http://schemas.microsoft.com/office/drawing/2014/main" id="{75C9CF8D-6A3F-E94C-9130-D700A932567E}"/>
              </a:ext>
            </a:extLst>
          </p:cNvPr>
          <p:cNvSpPr/>
          <p:nvPr/>
        </p:nvSpPr>
        <p:spPr>
          <a:xfrm>
            <a:off x="2774893" y="1446778"/>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矢印 18">
            <a:extLst>
              <a:ext uri="{FF2B5EF4-FFF2-40B4-BE49-F238E27FC236}">
                <a16:creationId xmlns:a16="http://schemas.microsoft.com/office/drawing/2014/main" id="{9A794315-005E-7D4D-89D3-A1F8023F474F}"/>
              </a:ext>
            </a:extLst>
          </p:cNvPr>
          <p:cNvSpPr/>
          <p:nvPr/>
        </p:nvSpPr>
        <p:spPr>
          <a:xfrm>
            <a:off x="2774893" y="3451999"/>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矢印 19">
            <a:extLst>
              <a:ext uri="{FF2B5EF4-FFF2-40B4-BE49-F238E27FC236}">
                <a16:creationId xmlns:a16="http://schemas.microsoft.com/office/drawing/2014/main" id="{5DEA8659-6E0B-4442-9D24-BD4E7BB72E16}"/>
              </a:ext>
            </a:extLst>
          </p:cNvPr>
          <p:cNvSpPr/>
          <p:nvPr/>
        </p:nvSpPr>
        <p:spPr>
          <a:xfrm>
            <a:off x="2781873" y="5336641"/>
            <a:ext cx="579353" cy="5514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7" name="グループ化 26">
            <a:extLst>
              <a:ext uri="{FF2B5EF4-FFF2-40B4-BE49-F238E27FC236}">
                <a16:creationId xmlns:a16="http://schemas.microsoft.com/office/drawing/2014/main" id="{8DBF4B70-A55F-4D4C-A008-9C6DF446FAA4}"/>
              </a:ext>
            </a:extLst>
          </p:cNvPr>
          <p:cNvGrpSpPr/>
          <p:nvPr/>
        </p:nvGrpSpPr>
        <p:grpSpPr>
          <a:xfrm>
            <a:off x="5655026" y="745017"/>
            <a:ext cx="3119026" cy="5758652"/>
            <a:chOff x="5655026" y="745017"/>
            <a:chExt cx="3119026" cy="5758652"/>
          </a:xfrm>
        </p:grpSpPr>
        <p:pic>
          <p:nvPicPr>
            <p:cNvPr id="11" name="図 10">
              <a:extLst>
                <a:ext uri="{FF2B5EF4-FFF2-40B4-BE49-F238E27FC236}">
                  <a16:creationId xmlns:a16="http://schemas.microsoft.com/office/drawing/2014/main" id="{A80F0F05-9709-1344-A3CF-EDECA7F4A60B}"/>
                </a:ext>
              </a:extLst>
            </p:cNvPr>
            <p:cNvPicPr>
              <a:picLocks noChangeAspect="1"/>
            </p:cNvPicPr>
            <p:nvPr/>
          </p:nvPicPr>
          <p:blipFill>
            <a:blip r:embed="rId2"/>
            <a:stretch>
              <a:fillRect/>
            </a:stretch>
          </p:blipFill>
          <p:spPr>
            <a:xfrm>
              <a:off x="6392333" y="759461"/>
              <a:ext cx="2166821" cy="1954954"/>
            </a:xfrm>
            <a:prstGeom prst="rect">
              <a:avLst/>
            </a:prstGeom>
          </p:spPr>
        </p:pic>
        <p:pic>
          <p:nvPicPr>
            <p:cNvPr id="12" name="図 11">
              <a:extLst>
                <a:ext uri="{FF2B5EF4-FFF2-40B4-BE49-F238E27FC236}">
                  <a16:creationId xmlns:a16="http://schemas.microsoft.com/office/drawing/2014/main" id="{19A5BAA2-EDC9-564F-8090-C714D834E3F9}"/>
                </a:ext>
              </a:extLst>
            </p:cNvPr>
            <p:cNvPicPr>
              <a:picLocks noChangeAspect="1"/>
            </p:cNvPicPr>
            <p:nvPr/>
          </p:nvPicPr>
          <p:blipFill>
            <a:blip r:embed="rId3"/>
            <a:stretch>
              <a:fillRect/>
            </a:stretch>
          </p:blipFill>
          <p:spPr>
            <a:xfrm>
              <a:off x="6392333" y="2933214"/>
              <a:ext cx="1926063" cy="1589002"/>
            </a:xfrm>
            <a:prstGeom prst="rect">
              <a:avLst/>
            </a:prstGeom>
          </p:spPr>
        </p:pic>
        <p:pic>
          <p:nvPicPr>
            <p:cNvPr id="13" name="図 12">
              <a:extLst>
                <a:ext uri="{FF2B5EF4-FFF2-40B4-BE49-F238E27FC236}">
                  <a16:creationId xmlns:a16="http://schemas.microsoft.com/office/drawing/2014/main" id="{B05D8F21-C310-9B45-9C1E-3167985A778F}"/>
                </a:ext>
              </a:extLst>
            </p:cNvPr>
            <p:cNvPicPr>
              <a:picLocks noChangeAspect="1"/>
            </p:cNvPicPr>
            <p:nvPr/>
          </p:nvPicPr>
          <p:blipFill>
            <a:blip r:embed="rId7"/>
            <a:stretch>
              <a:fillRect/>
            </a:stretch>
          </p:blipFill>
          <p:spPr>
            <a:xfrm>
              <a:off x="6392333" y="4991710"/>
              <a:ext cx="1926062" cy="1511959"/>
            </a:xfrm>
            <a:prstGeom prst="rect">
              <a:avLst/>
            </a:prstGeom>
          </p:spPr>
        </p:pic>
        <p:sp>
          <p:nvSpPr>
            <p:cNvPr id="14" name="正方形/長方形 13">
              <a:extLst>
                <a:ext uri="{FF2B5EF4-FFF2-40B4-BE49-F238E27FC236}">
                  <a16:creationId xmlns:a16="http://schemas.microsoft.com/office/drawing/2014/main" id="{0B2814FC-32BB-8144-9D64-3A8B5CB1D136}"/>
                </a:ext>
              </a:extLst>
            </p:cNvPr>
            <p:cNvSpPr/>
            <p:nvPr/>
          </p:nvSpPr>
          <p:spPr>
            <a:xfrm>
              <a:off x="6212336" y="745017"/>
              <a:ext cx="2561716" cy="5758652"/>
            </a:xfrm>
            <a:prstGeom prst="rect">
              <a:avLst/>
            </a:prstGeom>
            <a:solidFill>
              <a:srgbClr val="FFFFFF">
                <a:alpha val="70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a:extLst>
                <a:ext uri="{FF2B5EF4-FFF2-40B4-BE49-F238E27FC236}">
                  <a16:creationId xmlns:a16="http://schemas.microsoft.com/office/drawing/2014/main" id="{891AA2CD-AD81-274F-9A15-11A536D86581}"/>
                </a:ext>
              </a:extLst>
            </p:cNvPr>
            <p:cNvPicPr>
              <a:picLocks noChangeAspect="1"/>
            </p:cNvPicPr>
            <p:nvPr/>
          </p:nvPicPr>
          <p:blipFill>
            <a:blip r:embed="rId8">
              <a:alphaModFix amt="44000"/>
            </a:blip>
            <a:stretch>
              <a:fillRect/>
            </a:stretch>
          </p:blipFill>
          <p:spPr>
            <a:xfrm>
              <a:off x="6766489" y="1013957"/>
              <a:ext cx="1453410" cy="1417074"/>
            </a:xfrm>
            <a:prstGeom prst="rect">
              <a:avLst/>
            </a:prstGeom>
            <a:noFill/>
          </p:spPr>
        </p:pic>
        <p:pic>
          <p:nvPicPr>
            <p:cNvPr id="16" name="図 15">
              <a:extLst>
                <a:ext uri="{FF2B5EF4-FFF2-40B4-BE49-F238E27FC236}">
                  <a16:creationId xmlns:a16="http://schemas.microsoft.com/office/drawing/2014/main" id="{1A3C8EC2-0FDB-7B4B-949F-BC8CF262425F}"/>
                </a:ext>
              </a:extLst>
            </p:cNvPr>
            <p:cNvPicPr>
              <a:picLocks noChangeAspect="1"/>
            </p:cNvPicPr>
            <p:nvPr/>
          </p:nvPicPr>
          <p:blipFill>
            <a:blip r:embed="rId8">
              <a:alphaModFix amt="44000"/>
            </a:blip>
            <a:stretch>
              <a:fillRect/>
            </a:stretch>
          </p:blipFill>
          <p:spPr>
            <a:xfrm>
              <a:off x="6749038" y="3004734"/>
              <a:ext cx="1453410" cy="1417074"/>
            </a:xfrm>
            <a:prstGeom prst="rect">
              <a:avLst/>
            </a:prstGeom>
            <a:noFill/>
          </p:spPr>
        </p:pic>
        <p:pic>
          <p:nvPicPr>
            <p:cNvPr id="17" name="図 16">
              <a:extLst>
                <a:ext uri="{FF2B5EF4-FFF2-40B4-BE49-F238E27FC236}">
                  <a16:creationId xmlns:a16="http://schemas.microsoft.com/office/drawing/2014/main" id="{98CBDD54-6F4D-7749-8381-877B9371AAA0}"/>
                </a:ext>
              </a:extLst>
            </p:cNvPr>
            <p:cNvPicPr>
              <a:picLocks noChangeAspect="1"/>
            </p:cNvPicPr>
            <p:nvPr/>
          </p:nvPicPr>
          <p:blipFill>
            <a:blip r:embed="rId8">
              <a:alphaModFix amt="44000"/>
            </a:blip>
            <a:stretch>
              <a:fillRect/>
            </a:stretch>
          </p:blipFill>
          <p:spPr>
            <a:xfrm>
              <a:off x="6735077" y="4903336"/>
              <a:ext cx="1453410" cy="1417074"/>
            </a:xfrm>
            <a:prstGeom prst="rect">
              <a:avLst/>
            </a:prstGeom>
            <a:noFill/>
          </p:spPr>
        </p:pic>
        <p:sp>
          <p:nvSpPr>
            <p:cNvPr id="21" name="左矢印 20">
              <a:extLst>
                <a:ext uri="{FF2B5EF4-FFF2-40B4-BE49-F238E27FC236}">
                  <a16:creationId xmlns:a16="http://schemas.microsoft.com/office/drawing/2014/main" id="{F431542F-5D20-5C43-994A-70DAC8BD5DFC}"/>
                </a:ext>
              </a:extLst>
            </p:cNvPr>
            <p:cNvSpPr/>
            <p:nvPr/>
          </p:nvSpPr>
          <p:spPr>
            <a:xfrm flipH="1">
              <a:off x="5655026" y="1446778"/>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左矢印 21">
              <a:extLst>
                <a:ext uri="{FF2B5EF4-FFF2-40B4-BE49-F238E27FC236}">
                  <a16:creationId xmlns:a16="http://schemas.microsoft.com/office/drawing/2014/main" id="{8A3A263A-DFC8-EC44-A4A6-F1531E17496D}"/>
                </a:ext>
              </a:extLst>
            </p:cNvPr>
            <p:cNvSpPr/>
            <p:nvPr/>
          </p:nvSpPr>
          <p:spPr>
            <a:xfrm flipH="1">
              <a:off x="5655026" y="3451999"/>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左矢印 22">
              <a:extLst>
                <a:ext uri="{FF2B5EF4-FFF2-40B4-BE49-F238E27FC236}">
                  <a16:creationId xmlns:a16="http://schemas.microsoft.com/office/drawing/2014/main" id="{8A6AA44C-F1B3-CE44-AEA9-0A11733F0A8A}"/>
                </a:ext>
              </a:extLst>
            </p:cNvPr>
            <p:cNvSpPr/>
            <p:nvPr/>
          </p:nvSpPr>
          <p:spPr>
            <a:xfrm flipH="1">
              <a:off x="5662006" y="5336641"/>
              <a:ext cx="579353" cy="551432"/>
            </a:xfrm>
            <a:prstGeom prst="leftArrow">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 name="テキスト ボックス 23">
            <a:extLst>
              <a:ext uri="{FF2B5EF4-FFF2-40B4-BE49-F238E27FC236}">
                <a16:creationId xmlns:a16="http://schemas.microsoft.com/office/drawing/2014/main" id="{7112F0EA-F98A-3446-9855-8ED55C556EE9}"/>
              </a:ext>
            </a:extLst>
          </p:cNvPr>
          <p:cNvSpPr txBox="1"/>
          <p:nvPr/>
        </p:nvSpPr>
        <p:spPr>
          <a:xfrm>
            <a:off x="457200" y="2251812"/>
            <a:ext cx="2159566" cy="307777"/>
          </a:xfrm>
          <a:prstGeom prst="rect">
            <a:avLst/>
          </a:prstGeom>
          <a:noFill/>
        </p:spPr>
        <p:txBody>
          <a:bodyPr wrap="none" rtlCol="0">
            <a:spAutoFit/>
          </a:bodyPr>
          <a:lstStyle/>
          <a:p>
            <a:pPr algn="ctr"/>
            <a:r>
              <a:rPr kumimoji="1" lang="ja-JP" altLang="en-US" sz="1400" dirty="0">
                <a:solidFill>
                  <a:schemeClr val="accent6">
                    <a:lumMod val="75000"/>
                  </a:schemeClr>
                </a:solidFill>
                <a:latin typeface="Meiryo" panose="020B0604030504040204" pitchFamily="34" charset="-128"/>
                <a:ea typeface="Meiryo" panose="020B0604030504040204" pitchFamily="34" charset="-128"/>
              </a:rPr>
              <a:t>鳥のように空を飛びたい</a:t>
            </a:r>
          </a:p>
        </p:txBody>
      </p:sp>
      <p:sp>
        <p:nvSpPr>
          <p:cNvPr id="25" name="テキスト ボックス 24">
            <a:extLst>
              <a:ext uri="{FF2B5EF4-FFF2-40B4-BE49-F238E27FC236}">
                <a16:creationId xmlns:a16="http://schemas.microsoft.com/office/drawing/2014/main" id="{EDD8AAAC-AC73-1C4D-9B7D-0158CFB3336C}"/>
              </a:ext>
            </a:extLst>
          </p:cNvPr>
          <p:cNvSpPr txBox="1"/>
          <p:nvPr/>
        </p:nvSpPr>
        <p:spPr>
          <a:xfrm>
            <a:off x="457202" y="4222874"/>
            <a:ext cx="2159566" cy="307777"/>
          </a:xfrm>
          <a:prstGeom prst="rect">
            <a:avLst/>
          </a:prstGeom>
          <a:noFill/>
        </p:spPr>
        <p:txBody>
          <a:bodyPr wrap="none" rtlCol="0">
            <a:spAutoFit/>
          </a:bodyPr>
          <a:lstStyle/>
          <a:p>
            <a:pPr algn="ctr"/>
            <a:r>
              <a:rPr lang="ja-JP" altLang="en-US" sz="1400" dirty="0">
                <a:solidFill>
                  <a:schemeClr val="accent6">
                    <a:lumMod val="75000"/>
                  </a:schemeClr>
                </a:solidFill>
                <a:latin typeface="Meiryo" panose="020B0604030504040204" pitchFamily="34" charset="-128"/>
                <a:ea typeface="Meiryo" panose="020B0604030504040204" pitchFamily="34" charset="-128"/>
              </a:rPr>
              <a:t>馬</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のように速く走りたい</a:t>
            </a:r>
          </a:p>
        </p:txBody>
      </p:sp>
      <p:sp>
        <p:nvSpPr>
          <p:cNvPr id="26" name="テキスト ボックス 25">
            <a:extLst>
              <a:ext uri="{FF2B5EF4-FFF2-40B4-BE49-F238E27FC236}">
                <a16:creationId xmlns:a16="http://schemas.microsoft.com/office/drawing/2014/main" id="{B081E4D6-9301-1E4F-9CFF-BC3CFA7B2C88}"/>
              </a:ext>
            </a:extLst>
          </p:cNvPr>
          <p:cNvSpPr txBox="1"/>
          <p:nvPr/>
        </p:nvSpPr>
        <p:spPr>
          <a:xfrm>
            <a:off x="457201" y="6289766"/>
            <a:ext cx="2159566" cy="307777"/>
          </a:xfrm>
          <a:prstGeom prst="rect">
            <a:avLst/>
          </a:prstGeom>
          <a:noFill/>
        </p:spPr>
        <p:txBody>
          <a:bodyPr wrap="none" rtlCol="0">
            <a:spAutoFit/>
          </a:bodyPr>
          <a:lstStyle/>
          <a:p>
            <a:pPr algn="ctr"/>
            <a:r>
              <a:rPr lang="ja-JP" altLang="en-US" sz="1400" dirty="0">
                <a:solidFill>
                  <a:schemeClr val="accent6">
                    <a:lumMod val="75000"/>
                  </a:schemeClr>
                </a:solidFill>
                <a:latin typeface="Meiryo" panose="020B0604030504040204" pitchFamily="34" charset="-128"/>
                <a:ea typeface="Meiryo" panose="020B0604030504040204" pitchFamily="34" charset="-128"/>
              </a:rPr>
              <a:t>魚</a:t>
            </a:r>
            <a:r>
              <a:rPr kumimoji="1" lang="ja-JP" altLang="en-US" sz="1400" dirty="0">
                <a:solidFill>
                  <a:schemeClr val="accent6">
                    <a:lumMod val="75000"/>
                  </a:schemeClr>
                </a:solidFill>
                <a:latin typeface="Meiryo" panose="020B0604030504040204" pitchFamily="34" charset="-128"/>
                <a:ea typeface="Meiryo" panose="020B0604030504040204" pitchFamily="34" charset="-128"/>
              </a:rPr>
              <a:t>のように海に潜りたい</a:t>
            </a:r>
          </a:p>
        </p:txBody>
      </p:sp>
    </p:spTree>
    <p:extLst>
      <p:ext uri="{BB962C8B-B14F-4D97-AF65-F5344CB8AC3E}">
        <p14:creationId xmlns:p14="http://schemas.microsoft.com/office/powerpoint/2010/main" val="353637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ppt_x</p:attrName>
                                        </p:attrNameLst>
                                      </p:cBhvr>
                                      <p:tavLst>
                                        <p:tav tm="0">
                                          <p:val>
                                            <p:strVal val="#ppt_x-#ppt_w*1.125000"/>
                                          </p:val>
                                        </p:tav>
                                        <p:tav tm="100000">
                                          <p:val>
                                            <p:strVal val="#ppt_x"/>
                                          </p:val>
                                        </p:tav>
                                      </p:tavLst>
                                    </p:anim>
                                    <p:animEffect transition="in" filter="wipe(right)">
                                      <p:cBhvr>
                                        <p:cTn id="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敵対的生成ネットワーク　</a:t>
            </a:r>
            <a:r>
              <a:rPr lang="en-US" altLang="ja-JP" sz="2000" dirty="0"/>
              <a:t>GANs:</a:t>
            </a:r>
            <a:r>
              <a:rPr lang="ja-JP" altLang="en-US" sz="2000" dirty="0"/>
              <a:t>　</a:t>
            </a:r>
            <a:r>
              <a:rPr lang="en-US" altLang="ja-JP" sz="2000" dirty="0"/>
              <a:t>Generative Adversarial Networks</a:t>
            </a:r>
            <a:endParaRPr kumimoji="1" lang="ja-JP" altLang="en-US" sz="2000"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latin typeface="Meiryo" charset="-128"/>
                <a:ea typeface="Meiryo" charset="-128"/>
                <a:cs typeface="Meiryo" charset="-128"/>
              </a:rPr>
              <a:t>40</a:t>
            </a:fld>
            <a:endParaRPr kumimoji="1" lang="ja-JP" altLang="en-US">
              <a:latin typeface="Meiryo" charset="-128"/>
              <a:ea typeface="Meiryo" charset="-128"/>
              <a:cs typeface="Meiryo" charset="-128"/>
            </a:endParaRPr>
          </a:p>
        </p:txBody>
      </p:sp>
      <p:sp>
        <p:nvSpPr>
          <p:cNvPr id="4" name="正方形/長方形 3"/>
          <p:cNvSpPr/>
          <p:nvPr/>
        </p:nvSpPr>
        <p:spPr>
          <a:xfrm>
            <a:off x="2184398" y="3185569"/>
            <a:ext cx="1440160" cy="93610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rgbClr val="FFFFFF"/>
                </a:solidFill>
                <a:latin typeface="Meiryo" charset="-128"/>
                <a:ea typeface="Meiryo" charset="-128"/>
                <a:cs typeface="Meiryo" charset="-128"/>
              </a:rPr>
              <a:t>生成者</a:t>
            </a:r>
            <a:endParaRPr lang="en-US" altLang="ja-JP" sz="2000" b="1"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Generator</a:t>
            </a: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5488860" y="3185569"/>
            <a:ext cx="1440160" cy="93610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rgbClr val="FFFFFF"/>
                </a:solidFill>
                <a:latin typeface="Meiryo" charset="-128"/>
                <a:ea typeface="Meiryo" charset="-128"/>
                <a:cs typeface="Meiryo" charset="-128"/>
              </a:rPr>
              <a:t>識別者</a:t>
            </a:r>
            <a:endParaRPr lang="en-US" altLang="ja-JP" sz="2000" b="1"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Discriminator</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4064718" y="1933390"/>
            <a:ext cx="1008112" cy="79208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accent6">
                    <a:lumMod val="50000"/>
                  </a:schemeClr>
                </a:solidFill>
                <a:latin typeface="Meiryo" charset="-128"/>
                <a:ea typeface="Meiryo" charset="-128"/>
                <a:cs typeface="Meiryo" charset="-128"/>
              </a:rPr>
              <a:t>画像</a:t>
            </a:r>
            <a:endParaRPr kumimoji="1" lang="en-US" altLang="ja-JP" sz="1200" dirty="0">
              <a:solidFill>
                <a:schemeClr val="accent6">
                  <a:lumMod val="50000"/>
                </a:schemeClr>
              </a:solidFill>
              <a:latin typeface="Meiryo" charset="-128"/>
              <a:ea typeface="Meiryo" charset="-128"/>
              <a:cs typeface="Meiryo" charset="-128"/>
            </a:endParaRPr>
          </a:p>
          <a:p>
            <a:pPr algn="ctr"/>
            <a:endParaRPr lang="en-US" altLang="ja-JP" sz="1200" dirty="0">
              <a:solidFill>
                <a:schemeClr val="accent6">
                  <a:lumMod val="50000"/>
                </a:schemeClr>
              </a:solidFill>
              <a:latin typeface="Meiryo" charset="-128"/>
              <a:ea typeface="Meiryo" charset="-128"/>
              <a:cs typeface="Meiryo" charset="-128"/>
            </a:endParaRPr>
          </a:p>
          <a:p>
            <a:pPr algn="ctr"/>
            <a:endParaRPr kumimoji="1" lang="en-US" altLang="ja-JP" sz="1200" dirty="0">
              <a:solidFill>
                <a:schemeClr val="accent6">
                  <a:lumMod val="50000"/>
                </a:schemeClr>
              </a:solidFill>
              <a:latin typeface="Meiryo" charset="-128"/>
              <a:ea typeface="Meiryo" charset="-128"/>
              <a:cs typeface="Meiryo" charset="-128"/>
            </a:endParaRPr>
          </a:p>
          <a:p>
            <a:pPr algn="ctr"/>
            <a:endParaRPr kumimoji="1" lang="ja-JP" altLang="en-US" sz="1200" dirty="0">
              <a:solidFill>
                <a:schemeClr val="accent6">
                  <a:lumMod val="50000"/>
                </a:schemeClr>
              </a:solidFill>
              <a:latin typeface="Meiryo" charset="-128"/>
              <a:ea typeface="Meiryo" charset="-128"/>
              <a:cs typeface="Meiryo" charset="-128"/>
            </a:endParaRPr>
          </a:p>
        </p:txBody>
      </p:sp>
      <p:pic>
        <p:nvPicPr>
          <p:cNvPr id="9" name="図 8"/>
          <p:cNvPicPr>
            <a:picLocks noChangeAspect="1"/>
          </p:cNvPicPr>
          <p:nvPr/>
        </p:nvPicPr>
        <p:blipFill>
          <a:blip r:embed="rId2">
            <a:clrChange>
              <a:clrFrom>
                <a:srgbClr val="FFFFFF"/>
              </a:clrFrom>
              <a:clrTo>
                <a:srgbClr val="FFFFFF">
                  <a:alpha val="0"/>
                </a:srgbClr>
              </a:clrTo>
            </a:clrChange>
          </a:blip>
          <a:stretch>
            <a:fillRect/>
          </a:stretch>
        </p:blipFill>
        <p:spPr>
          <a:xfrm>
            <a:off x="4181437" y="2035507"/>
            <a:ext cx="750544" cy="750544"/>
          </a:xfrm>
          <a:prstGeom prst="rect">
            <a:avLst/>
          </a:prstGeom>
        </p:spPr>
      </p:pic>
      <p:sp>
        <p:nvSpPr>
          <p:cNvPr id="10" name="曲折矢印 9"/>
          <p:cNvSpPr/>
          <p:nvPr/>
        </p:nvSpPr>
        <p:spPr>
          <a:xfrm rot="5400000">
            <a:off x="5468978" y="2273879"/>
            <a:ext cx="936104" cy="896340"/>
          </a:xfrm>
          <a:prstGeom prst="bent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 name="曲折矢印 10"/>
          <p:cNvSpPr/>
          <p:nvPr/>
        </p:nvSpPr>
        <p:spPr>
          <a:xfrm rot="16200000" flipH="1">
            <a:off x="2697288" y="2258300"/>
            <a:ext cx="936104" cy="918435"/>
          </a:xfrm>
          <a:prstGeom prst="bent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4064718" y="4474881"/>
            <a:ext cx="1008112" cy="792088"/>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9051"/>
                </a:solidFill>
                <a:latin typeface="Meiryo" charset="-128"/>
                <a:ea typeface="Meiryo" charset="-128"/>
                <a:cs typeface="Meiryo" charset="-128"/>
              </a:rPr>
              <a:t>画像</a:t>
            </a:r>
            <a:endParaRPr kumimoji="1" lang="en-US" altLang="ja-JP" sz="1200" dirty="0">
              <a:solidFill>
                <a:srgbClr val="009051"/>
              </a:solidFill>
              <a:latin typeface="Meiryo" charset="-128"/>
              <a:ea typeface="Meiryo" charset="-128"/>
              <a:cs typeface="Meiryo" charset="-128"/>
            </a:endParaRPr>
          </a:p>
          <a:p>
            <a:pPr algn="ctr"/>
            <a:endParaRPr lang="en-US" altLang="ja-JP" sz="1200" dirty="0">
              <a:solidFill>
                <a:srgbClr val="009051"/>
              </a:solidFill>
              <a:latin typeface="Meiryo" charset="-128"/>
              <a:ea typeface="Meiryo" charset="-128"/>
              <a:cs typeface="Meiryo" charset="-128"/>
            </a:endParaRPr>
          </a:p>
          <a:p>
            <a:pPr algn="ctr"/>
            <a:endParaRPr kumimoji="1" lang="en-US" altLang="ja-JP" sz="1200" dirty="0">
              <a:solidFill>
                <a:srgbClr val="009051"/>
              </a:solidFill>
              <a:latin typeface="Meiryo" charset="-128"/>
              <a:ea typeface="Meiryo" charset="-128"/>
              <a:cs typeface="Meiryo" charset="-128"/>
            </a:endParaRPr>
          </a:p>
          <a:p>
            <a:pPr algn="ctr"/>
            <a:endParaRPr kumimoji="1" lang="ja-JP" altLang="en-US" sz="1200" dirty="0">
              <a:solidFill>
                <a:srgbClr val="009051"/>
              </a:solidFill>
              <a:latin typeface="Meiryo" charset="-128"/>
              <a:ea typeface="Meiryo" charset="-128"/>
              <a:cs typeface="Meiryo" charset="-128"/>
            </a:endParaRPr>
          </a:p>
        </p:txBody>
      </p:sp>
      <p:pic>
        <p:nvPicPr>
          <p:cNvPr id="13" name="図 12"/>
          <p:cNvPicPr>
            <a:picLocks noChangeAspect="1"/>
          </p:cNvPicPr>
          <p:nvPr/>
        </p:nvPicPr>
        <p:blipFill>
          <a:blip r:embed="rId2">
            <a:clrChange>
              <a:clrFrom>
                <a:srgbClr val="FFFFFF"/>
              </a:clrFrom>
              <a:clrTo>
                <a:srgbClr val="FFFFFF">
                  <a:alpha val="0"/>
                </a:srgbClr>
              </a:clrTo>
            </a:clrChange>
          </a:blip>
          <a:stretch>
            <a:fillRect/>
          </a:stretch>
        </p:blipFill>
        <p:spPr>
          <a:xfrm>
            <a:off x="4181437" y="4581764"/>
            <a:ext cx="750544" cy="750544"/>
          </a:xfrm>
          <a:prstGeom prst="rect">
            <a:avLst/>
          </a:prstGeom>
        </p:spPr>
      </p:pic>
      <p:sp>
        <p:nvSpPr>
          <p:cNvPr id="14" name="曲折矢印 13"/>
          <p:cNvSpPr/>
          <p:nvPr/>
        </p:nvSpPr>
        <p:spPr>
          <a:xfrm rot="10800000" flipH="1">
            <a:off x="2840582" y="4265689"/>
            <a:ext cx="936104" cy="918435"/>
          </a:xfrm>
          <a:prstGeom prst="ben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6" name="左右矢印 15"/>
          <p:cNvSpPr/>
          <p:nvPr/>
        </p:nvSpPr>
        <p:spPr>
          <a:xfrm>
            <a:off x="3735381" y="3401593"/>
            <a:ext cx="1679412" cy="504056"/>
          </a:xfrm>
          <a:prstGeom prst="lef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 name="テキスト ボックス 16"/>
          <p:cNvSpPr txBox="1"/>
          <p:nvPr/>
        </p:nvSpPr>
        <p:spPr>
          <a:xfrm>
            <a:off x="4105302" y="2755758"/>
            <a:ext cx="902811" cy="307777"/>
          </a:xfrm>
          <a:prstGeom prst="rect">
            <a:avLst/>
          </a:prstGeom>
          <a:noFill/>
        </p:spPr>
        <p:txBody>
          <a:bodyPr wrap="none" rtlCol="0">
            <a:spAutoFit/>
          </a:bodyPr>
          <a:lstStyle/>
          <a:p>
            <a:pPr algn="ctr"/>
            <a:r>
              <a:rPr lang="ja-JP" altLang="en-US" sz="1400" dirty="0">
                <a:solidFill>
                  <a:schemeClr val="accent6">
                    <a:lumMod val="50000"/>
                  </a:schemeClr>
                </a:solidFill>
                <a:latin typeface="Meiryo" charset="-128"/>
                <a:ea typeface="Meiryo" charset="-128"/>
                <a:cs typeface="Meiryo" charset="-128"/>
              </a:rPr>
              <a:t>元データ</a:t>
            </a:r>
            <a:endParaRPr kumimoji="1" lang="ja-JP" altLang="en-US" sz="1400" dirty="0">
              <a:solidFill>
                <a:schemeClr val="accent6">
                  <a:lumMod val="50000"/>
                </a:schemeClr>
              </a:solidFill>
              <a:latin typeface="Meiryo" charset="-128"/>
              <a:ea typeface="Meiryo" charset="-128"/>
              <a:cs typeface="Meiryo" charset="-128"/>
            </a:endParaRPr>
          </a:p>
        </p:txBody>
      </p:sp>
      <p:sp>
        <p:nvSpPr>
          <p:cNvPr id="18" name="テキスト ボックス 17"/>
          <p:cNvSpPr txBox="1"/>
          <p:nvPr/>
        </p:nvSpPr>
        <p:spPr>
          <a:xfrm>
            <a:off x="4105302" y="4177120"/>
            <a:ext cx="902811" cy="307777"/>
          </a:xfrm>
          <a:prstGeom prst="rect">
            <a:avLst/>
          </a:prstGeom>
          <a:noFill/>
        </p:spPr>
        <p:txBody>
          <a:bodyPr wrap="none" rtlCol="0">
            <a:spAutoFit/>
          </a:bodyPr>
          <a:lstStyle/>
          <a:p>
            <a:pPr algn="ctr"/>
            <a:r>
              <a:rPr kumimoji="1" lang="ja-JP" altLang="en-US" sz="1400">
                <a:solidFill>
                  <a:srgbClr val="009051"/>
                </a:solidFill>
                <a:latin typeface="Meiryo" charset="-128"/>
                <a:ea typeface="Meiryo" charset="-128"/>
                <a:cs typeface="Meiryo" charset="-128"/>
              </a:rPr>
              <a:t>レプリカ</a:t>
            </a:r>
            <a:endParaRPr kumimoji="1" lang="ja-JP" altLang="en-US" sz="1400" dirty="0">
              <a:solidFill>
                <a:srgbClr val="009051"/>
              </a:solidFill>
              <a:latin typeface="Meiryo" charset="-128"/>
              <a:ea typeface="Meiryo" charset="-128"/>
              <a:cs typeface="Meiryo" charset="-128"/>
            </a:endParaRPr>
          </a:p>
        </p:txBody>
      </p:sp>
      <p:sp>
        <p:nvSpPr>
          <p:cNvPr id="19" name="テキスト ボックス 18"/>
          <p:cNvSpPr txBox="1"/>
          <p:nvPr/>
        </p:nvSpPr>
        <p:spPr>
          <a:xfrm>
            <a:off x="647150" y="3401593"/>
            <a:ext cx="1537248" cy="577081"/>
          </a:xfrm>
          <a:prstGeom prst="rect">
            <a:avLst/>
          </a:prstGeom>
          <a:noFill/>
        </p:spPr>
        <p:txBody>
          <a:bodyPr wrap="square" rtlCol="0">
            <a:spAutoFit/>
          </a:bodyPr>
          <a:lstStyle/>
          <a:p>
            <a:pPr algn="r"/>
            <a:r>
              <a:rPr kumimoji="1" lang="ja-JP" altLang="en-US" sz="1050" dirty="0">
                <a:solidFill>
                  <a:srgbClr val="0070C0"/>
                </a:solidFill>
                <a:latin typeface="Meiryo" charset="-128"/>
                <a:ea typeface="Meiryo" charset="-128"/>
                <a:cs typeface="Meiryo" charset="-128"/>
              </a:rPr>
              <a:t>元データの特徴から</a:t>
            </a:r>
            <a:endParaRPr kumimoji="1" lang="en-US" altLang="ja-JP" sz="1050" dirty="0">
              <a:solidFill>
                <a:srgbClr val="0070C0"/>
              </a:solidFill>
              <a:latin typeface="Meiryo" charset="-128"/>
              <a:ea typeface="Meiryo" charset="-128"/>
              <a:cs typeface="Meiryo" charset="-128"/>
            </a:endParaRPr>
          </a:p>
          <a:p>
            <a:pPr algn="r"/>
            <a:r>
              <a:rPr kumimoji="1" lang="ja-JP" altLang="en-US" sz="1050" dirty="0">
                <a:solidFill>
                  <a:srgbClr val="0070C0"/>
                </a:solidFill>
                <a:latin typeface="Meiryo" charset="-128"/>
                <a:ea typeface="Meiryo" charset="-128"/>
                <a:cs typeface="Meiryo" charset="-128"/>
              </a:rPr>
              <a:t>できるだけ本物に近いレプリカを生成する</a:t>
            </a:r>
          </a:p>
        </p:txBody>
      </p:sp>
      <p:sp>
        <p:nvSpPr>
          <p:cNvPr id="20" name="テキスト ボックス 19"/>
          <p:cNvSpPr txBox="1"/>
          <p:nvPr/>
        </p:nvSpPr>
        <p:spPr>
          <a:xfrm>
            <a:off x="6929020" y="3365080"/>
            <a:ext cx="1537248" cy="577081"/>
          </a:xfrm>
          <a:prstGeom prst="rect">
            <a:avLst/>
          </a:prstGeom>
          <a:noFill/>
        </p:spPr>
        <p:txBody>
          <a:bodyPr wrap="square" rtlCol="0">
            <a:spAutoFit/>
          </a:bodyPr>
          <a:lstStyle/>
          <a:p>
            <a:r>
              <a:rPr kumimoji="1" lang="ja-JP" altLang="en-US" sz="1050" dirty="0">
                <a:solidFill>
                  <a:schemeClr val="accent6">
                    <a:lumMod val="75000"/>
                  </a:schemeClr>
                </a:solidFill>
                <a:latin typeface="Meiryo" charset="-128"/>
                <a:ea typeface="Meiryo" charset="-128"/>
                <a:cs typeface="Meiryo" charset="-128"/>
              </a:rPr>
              <a:t>元データの特徴から</a:t>
            </a:r>
            <a:endParaRPr kumimoji="1" lang="en-US" altLang="ja-JP" sz="1050" dirty="0">
              <a:solidFill>
                <a:schemeClr val="accent6">
                  <a:lumMod val="75000"/>
                </a:schemeClr>
              </a:solidFill>
              <a:latin typeface="Meiryo" charset="-128"/>
              <a:ea typeface="Meiryo" charset="-128"/>
              <a:cs typeface="Meiryo" charset="-128"/>
            </a:endParaRPr>
          </a:p>
          <a:p>
            <a:r>
              <a:rPr kumimoji="1" lang="ja-JP" altLang="en-US" sz="1050" dirty="0">
                <a:solidFill>
                  <a:schemeClr val="accent6">
                    <a:lumMod val="75000"/>
                  </a:schemeClr>
                </a:solidFill>
                <a:latin typeface="Meiryo" charset="-128"/>
                <a:ea typeface="Meiryo" charset="-128"/>
                <a:cs typeface="Meiryo" charset="-128"/>
              </a:rPr>
              <a:t>元データと同じかどうかを識別しようとする</a:t>
            </a:r>
          </a:p>
        </p:txBody>
      </p:sp>
      <p:sp>
        <p:nvSpPr>
          <p:cNvPr id="21" name="正方形/長方形 20"/>
          <p:cNvSpPr/>
          <p:nvPr/>
        </p:nvSpPr>
        <p:spPr>
          <a:xfrm>
            <a:off x="462372" y="862971"/>
            <a:ext cx="8219256" cy="769441"/>
          </a:xfrm>
          <a:prstGeom prst="rect">
            <a:avLst/>
          </a:prstGeom>
        </p:spPr>
        <p:txBody>
          <a:bodyPr wrap="square">
            <a:spAutoFit/>
          </a:bodyPr>
          <a:lstStyle/>
          <a:p>
            <a:pPr marL="285750" indent="-285750">
              <a:buFont typeface="Wingdings" charset="2"/>
              <a:buChar char="l"/>
            </a:pPr>
            <a:r>
              <a:rPr lang="ja-JP" altLang="en-US" sz="1100" dirty="0">
                <a:latin typeface="Meiryo" charset="-128"/>
                <a:ea typeface="Meiryo" charset="-128"/>
                <a:cs typeface="Meiryo" charset="-128"/>
              </a:rPr>
              <a:t>「生成者」はレプリカをできるだけ元データに近づけようとし、「識別者」は確実に見分けられるように互いに競い合う。</a:t>
            </a:r>
            <a:endParaRPr lang="en-US" altLang="ja-JP" sz="1100" dirty="0">
              <a:latin typeface="Meiryo" charset="-128"/>
              <a:ea typeface="Meiryo" charset="-128"/>
              <a:cs typeface="Meiryo" charset="-128"/>
            </a:endParaRPr>
          </a:p>
          <a:p>
            <a:pPr marL="285750" indent="-285750">
              <a:buFont typeface="Wingdings" charset="2"/>
              <a:buChar char="l"/>
            </a:pPr>
            <a:r>
              <a:rPr lang="ja-JP" altLang="en-US" sz="1100" dirty="0">
                <a:latin typeface="Meiryo" charset="-128"/>
                <a:ea typeface="Meiryo" charset="-128"/>
                <a:cs typeface="Meiryo" charset="-128"/>
              </a:rPr>
              <a:t>「識別者」の能力が次第に上がり元データとレプリカをうまく見分けられるようになり、「生成者」は更に本物に近いレプリカを造れるようになる。</a:t>
            </a:r>
            <a:endParaRPr lang="en-US" altLang="ja-JP" sz="1100" dirty="0">
              <a:latin typeface="Meiryo" charset="-128"/>
              <a:ea typeface="Meiryo" charset="-128"/>
              <a:cs typeface="Meiryo" charset="-128"/>
            </a:endParaRPr>
          </a:p>
          <a:p>
            <a:pPr marL="285750" indent="-285750">
              <a:buFont typeface="Wingdings" charset="2"/>
              <a:buChar char="l"/>
            </a:pPr>
            <a:r>
              <a:rPr lang="ja-JP" altLang="en-US" sz="1100" dirty="0">
                <a:latin typeface="Meiryo" charset="-128"/>
                <a:ea typeface="Meiryo" charset="-128"/>
                <a:cs typeface="Meiryo" charset="-128"/>
              </a:rPr>
              <a:t>これを繰り返してゆくことで、「生成者」は元データと区別が付かないレプリカを造れるようになる。</a:t>
            </a:r>
          </a:p>
        </p:txBody>
      </p:sp>
      <p:sp>
        <p:nvSpPr>
          <p:cNvPr id="22" name="曲折矢印 21"/>
          <p:cNvSpPr/>
          <p:nvPr/>
        </p:nvSpPr>
        <p:spPr>
          <a:xfrm rot="10800000">
            <a:off x="5360862" y="4265689"/>
            <a:ext cx="936104" cy="918435"/>
          </a:xfrm>
          <a:prstGeom prst="ben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 name="ホームベース 23"/>
          <p:cNvSpPr/>
          <p:nvPr/>
        </p:nvSpPr>
        <p:spPr>
          <a:xfrm>
            <a:off x="647151" y="5667862"/>
            <a:ext cx="7819117" cy="729902"/>
          </a:xfrm>
          <a:prstGeom prst="homePlat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ホームベース 24"/>
          <p:cNvSpPr/>
          <p:nvPr/>
        </p:nvSpPr>
        <p:spPr>
          <a:xfrm>
            <a:off x="791438" y="5749741"/>
            <a:ext cx="4098285" cy="562687"/>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1227591" y="5789208"/>
            <a:ext cx="2877711" cy="492443"/>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認識や識別などの</a:t>
            </a:r>
            <a:r>
              <a:rPr lang="ja-JP" altLang="en-US" sz="1200" b="1" dirty="0">
                <a:solidFill>
                  <a:schemeClr val="bg1"/>
                </a:solidFill>
                <a:latin typeface="Meiryo" charset="-128"/>
                <a:ea typeface="Meiryo" charset="-128"/>
                <a:cs typeface="Meiryo" charset="-128"/>
              </a:rPr>
              <a:t>受動的機能</a:t>
            </a:r>
            <a:endParaRPr lang="en-US" altLang="ja-JP" sz="1200" b="1" dirty="0">
              <a:solidFill>
                <a:schemeClr val="bg1"/>
              </a:solidFill>
              <a:latin typeface="Meiryo" charset="-128"/>
              <a:ea typeface="Meiryo" charset="-128"/>
              <a:cs typeface="Meiryo" charset="-128"/>
            </a:endParaRPr>
          </a:p>
          <a:p>
            <a:r>
              <a:rPr kumimoji="1" lang="ja-JP" altLang="en-US" sz="1400" b="1" dirty="0">
                <a:solidFill>
                  <a:schemeClr val="bg1"/>
                </a:solidFill>
                <a:latin typeface="Meiryo" charset="-128"/>
                <a:ea typeface="Meiryo" charset="-128"/>
                <a:cs typeface="Meiryo" charset="-128"/>
              </a:rPr>
              <a:t>深層学習（ディープラーニング）</a:t>
            </a:r>
          </a:p>
        </p:txBody>
      </p:sp>
      <p:sp>
        <p:nvSpPr>
          <p:cNvPr id="27" name="テキスト ボックス 26"/>
          <p:cNvSpPr txBox="1"/>
          <p:nvPr/>
        </p:nvSpPr>
        <p:spPr>
          <a:xfrm>
            <a:off x="5072830" y="5769475"/>
            <a:ext cx="3036409" cy="492443"/>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生成や復元などの</a:t>
            </a:r>
            <a:r>
              <a:rPr lang="ja-JP" altLang="en-US" sz="1200" b="1" dirty="0">
                <a:solidFill>
                  <a:schemeClr val="bg1"/>
                </a:solidFill>
                <a:latin typeface="Meiryo" charset="-128"/>
                <a:ea typeface="Meiryo" charset="-128"/>
                <a:cs typeface="Meiryo" charset="-128"/>
              </a:rPr>
              <a:t>能動的機能</a:t>
            </a:r>
            <a:endParaRPr lang="en-US" altLang="ja-JP" sz="1200" b="1" dirty="0">
              <a:solidFill>
                <a:schemeClr val="bg1"/>
              </a:solidFill>
              <a:latin typeface="Meiryo" charset="-128"/>
              <a:ea typeface="Meiryo" charset="-128"/>
              <a:cs typeface="Meiryo" charset="-128"/>
            </a:endParaRPr>
          </a:p>
          <a:p>
            <a:r>
              <a:rPr lang="ja-JP" altLang="en-US" sz="1400" b="1" dirty="0">
                <a:solidFill>
                  <a:schemeClr val="bg1"/>
                </a:solidFill>
                <a:latin typeface="Meiryo" charset="-128"/>
                <a:ea typeface="Meiryo" charset="-128"/>
                <a:cs typeface="Meiryo" charset="-128"/>
              </a:rPr>
              <a:t>敵対的生成ネットワーク（</a:t>
            </a:r>
            <a:r>
              <a:rPr lang="en-US" altLang="ja-JP" sz="1400" b="1" dirty="0">
                <a:solidFill>
                  <a:schemeClr val="bg1"/>
                </a:solidFill>
                <a:latin typeface="Meiryo" charset="-128"/>
                <a:ea typeface="Meiryo" charset="-128"/>
                <a:cs typeface="Meiryo" charset="-128"/>
              </a:rPr>
              <a:t>GANs</a:t>
            </a:r>
            <a:r>
              <a:rPr lang="ja-JP" altLang="en-US" sz="1400" b="1" dirty="0">
                <a:solidFill>
                  <a:schemeClr val="bg1"/>
                </a:solidFill>
                <a:latin typeface="Meiryo" charset="-128"/>
                <a:ea typeface="Meiryo" charset="-128"/>
                <a:cs typeface="Meiryo" charset="-128"/>
              </a:rPr>
              <a:t>）</a:t>
            </a:r>
            <a:endParaRPr kumimoji="1" lang="ja-JP" altLang="en-US" sz="14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702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人工知能のロボットへの実装</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41</a:t>
            </a:fld>
            <a:endParaRPr kumimoji="1" lang="ja-JP" altLang="en-US"/>
          </a:p>
        </p:txBody>
      </p:sp>
      <p:sp>
        <p:nvSpPr>
          <p:cNvPr id="4" name="右矢印 3"/>
          <p:cNvSpPr/>
          <p:nvPr/>
        </p:nvSpPr>
        <p:spPr>
          <a:xfrm>
            <a:off x="1367644" y="4941168"/>
            <a:ext cx="6408712" cy="792088"/>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反射的行動</a:t>
            </a:r>
          </a:p>
        </p:txBody>
      </p:sp>
      <p:sp>
        <p:nvSpPr>
          <p:cNvPr id="5" name="右矢印 4"/>
          <p:cNvSpPr/>
          <p:nvPr/>
        </p:nvSpPr>
        <p:spPr>
          <a:xfrm>
            <a:off x="2375756" y="3626678"/>
            <a:ext cx="4392488" cy="792088"/>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行動の抽象化</a:t>
            </a:r>
            <a:endParaRPr kumimoji="1" lang="ja-JP" altLang="en-US" sz="1200" dirty="0">
              <a:solidFill>
                <a:srgbClr val="FFFFFF"/>
              </a:solidFill>
              <a:latin typeface="Meiryo" charset="-128"/>
              <a:ea typeface="Meiryo" charset="-128"/>
              <a:cs typeface="Meiryo" charset="-128"/>
            </a:endParaRPr>
          </a:p>
        </p:txBody>
      </p:sp>
      <p:sp>
        <p:nvSpPr>
          <p:cNvPr id="6" name="右矢印 5"/>
          <p:cNvSpPr/>
          <p:nvPr/>
        </p:nvSpPr>
        <p:spPr>
          <a:xfrm>
            <a:off x="3167844" y="2312188"/>
            <a:ext cx="2808312" cy="792088"/>
          </a:xfrm>
          <a:prstGeom prst="right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理論化する</a:t>
            </a:r>
          </a:p>
        </p:txBody>
      </p:sp>
      <p:sp>
        <p:nvSpPr>
          <p:cNvPr id="7" name="円/楕円 6"/>
          <p:cNvSpPr/>
          <p:nvPr/>
        </p:nvSpPr>
        <p:spPr>
          <a:xfrm>
            <a:off x="457200" y="4977172"/>
            <a:ext cx="730424" cy="720080"/>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7956376" y="4977172"/>
            <a:ext cx="730424" cy="720080"/>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 name="直線矢印コネクタ 9"/>
          <p:cNvCxnSpPr>
            <a:stCxn id="7" idx="6"/>
            <a:endCxn id="4" idx="1"/>
          </p:cNvCxnSpPr>
          <p:nvPr/>
        </p:nvCxnSpPr>
        <p:spPr>
          <a:xfrm>
            <a:off x="1187624" y="5337212"/>
            <a:ext cx="180020" cy="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矢印コネクタ 10"/>
          <p:cNvCxnSpPr>
            <a:stCxn id="4" idx="3"/>
            <a:endCxn id="8" idx="2"/>
          </p:cNvCxnSpPr>
          <p:nvPr/>
        </p:nvCxnSpPr>
        <p:spPr>
          <a:xfrm>
            <a:off x="7776356" y="5337212"/>
            <a:ext cx="180020" cy="0"/>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520887" y="5206407"/>
            <a:ext cx="603050" cy="261610"/>
          </a:xfrm>
          <a:prstGeom prst="rect">
            <a:avLst/>
          </a:prstGeom>
          <a:noFill/>
        </p:spPr>
        <p:txBody>
          <a:bodyPr wrap="none" rtlCol="0">
            <a:spAutoFit/>
          </a:bodyPr>
          <a:lstStyle/>
          <a:p>
            <a:pPr algn="ctr"/>
            <a:r>
              <a:rPr kumimoji="1" lang="en-US" altLang="ja-JP" sz="1100" b="1">
                <a:solidFill>
                  <a:schemeClr val="bg1"/>
                </a:solidFill>
                <a:latin typeface="Meiryo" charset="-128"/>
                <a:ea typeface="Meiryo" charset="-128"/>
                <a:cs typeface="Meiryo" charset="-128"/>
              </a:rPr>
              <a:t>Input</a:t>
            </a:r>
            <a:endParaRPr kumimoji="1" lang="ja-JP" altLang="en-US" sz="1100" b="1" dirty="0">
              <a:solidFill>
                <a:schemeClr val="bg1"/>
              </a:solidFill>
              <a:latin typeface="Meiryo" charset="-128"/>
              <a:ea typeface="Meiryo" charset="-128"/>
              <a:cs typeface="Meiryo" charset="-128"/>
            </a:endParaRPr>
          </a:p>
        </p:txBody>
      </p:sp>
      <p:sp>
        <p:nvSpPr>
          <p:cNvPr id="15" name="テキスト ボックス 14"/>
          <p:cNvSpPr txBox="1"/>
          <p:nvPr/>
        </p:nvSpPr>
        <p:spPr>
          <a:xfrm>
            <a:off x="7969569" y="5206407"/>
            <a:ext cx="704040" cy="261610"/>
          </a:xfrm>
          <a:prstGeom prst="rect">
            <a:avLst/>
          </a:prstGeom>
          <a:noFill/>
        </p:spPr>
        <p:txBody>
          <a:bodyPr wrap="none" rtlCol="0">
            <a:spAutoFit/>
          </a:bodyPr>
          <a:lstStyle/>
          <a:p>
            <a:pPr algn="ctr"/>
            <a:r>
              <a:rPr kumimoji="1" lang="en-US" altLang="ja-JP" sz="1100" b="1" dirty="0">
                <a:solidFill>
                  <a:schemeClr val="bg1"/>
                </a:solidFill>
                <a:latin typeface="Meiryo" charset="-128"/>
                <a:ea typeface="Meiryo" charset="-128"/>
                <a:cs typeface="Meiryo" charset="-128"/>
              </a:rPr>
              <a:t>Output</a:t>
            </a:r>
            <a:endParaRPr kumimoji="1" lang="ja-JP" altLang="en-US" sz="1100" b="1" dirty="0">
              <a:solidFill>
                <a:schemeClr val="bg1"/>
              </a:solidFill>
              <a:latin typeface="Meiryo" charset="-128"/>
              <a:ea typeface="Meiryo" charset="-128"/>
              <a:cs typeface="Meiryo" charset="-128"/>
            </a:endParaRPr>
          </a:p>
        </p:txBody>
      </p:sp>
      <p:sp>
        <p:nvSpPr>
          <p:cNvPr id="16" name="テキスト ボックス 15"/>
          <p:cNvSpPr txBox="1"/>
          <p:nvPr/>
        </p:nvSpPr>
        <p:spPr>
          <a:xfrm>
            <a:off x="3559543" y="5638481"/>
            <a:ext cx="2024913" cy="553998"/>
          </a:xfrm>
          <a:prstGeom prst="rect">
            <a:avLst/>
          </a:prstGeom>
          <a:noFill/>
        </p:spPr>
        <p:txBody>
          <a:bodyPr wrap="none" rtlCol="0">
            <a:spAutoFit/>
          </a:bodyPr>
          <a:lstStyle/>
          <a:p>
            <a:pPr marL="171450" indent="-171450">
              <a:buFont typeface="Wingdings" charset="2"/>
              <a:buChar char="Ø"/>
            </a:pPr>
            <a:r>
              <a:rPr kumimoji="1" lang="ja-JP" altLang="en-US" sz="1000" dirty="0">
                <a:solidFill>
                  <a:srgbClr val="00B0F0"/>
                </a:solidFill>
                <a:latin typeface="Meiryo" charset="-128"/>
                <a:ea typeface="Meiryo" charset="-128"/>
                <a:cs typeface="Meiryo" charset="-128"/>
              </a:rPr>
              <a:t>何かが来たらよける</a:t>
            </a:r>
            <a:endParaRPr kumimoji="1" lang="en-US" altLang="ja-JP" sz="1000" dirty="0">
              <a:solidFill>
                <a:srgbClr val="00B0F0"/>
              </a:solidFill>
              <a:latin typeface="Meiryo" charset="-128"/>
              <a:ea typeface="Meiryo" charset="-128"/>
              <a:cs typeface="Meiryo" charset="-128"/>
            </a:endParaRPr>
          </a:p>
          <a:p>
            <a:pPr marL="171450" indent="-171450">
              <a:buFont typeface="Wingdings" charset="2"/>
              <a:buChar char="Ø"/>
            </a:pPr>
            <a:r>
              <a:rPr kumimoji="1" lang="ja-JP" altLang="en-US" sz="1000" dirty="0">
                <a:solidFill>
                  <a:srgbClr val="00B0F0"/>
                </a:solidFill>
                <a:latin typeface="Meiryo" charset="-128"/>
                <a:ea typeface="Meiryo" charset="-128"/>
                <a:cs typeface="Meiryo" charset="-128"/>
              </a:rPr>
              <a:t>大きな音がしたら逃げだす</a:t>
            </a:r>
            <a:endParaRPr kumimoji="1" lang="en-US" altLang="ja-JP" sz="1000" dirty="0">
              <a:solidFill>
                <a:srgbClr val="00B0F0"/>
              </a:solidFill>
              <a:latin typeface="Meiryo" charset="-128"/>
              <a:ea typeface="Meiryo" charset="-128"/>
              <a:cs typeface="Meiryo" charset="-128"/>
            </a:endParaRPr>
          </a:p>
          <a:p>
            <a:pPr marL="171450" indent="-171450">
              <a:buFont typeface="Wingdings" charset="2"/>
              <a:buChar char="Ø"/>
            </a:pPr>
            <a:r>
              <a:rPr kumimoji="1" lang="ja-JP" altLang="en-US" sz="1000" dirty="0">
                <a:solidFill>
                  <a:srgbClr val="00B0F0"/>
                </a:solidFill>
                <a:latin typeface="Meiryo" charset="-128"/>
                <a:ea typeface="Meiryo" charset="-128"/>
                <a:cs typeface="Meiryo" charset="-128"/>
              </a:rPr>
              <a:t>段差があれば後退する　など</a:t>
            </a:r>
          </a:p>
        </p:txBody>
      </p:sp>
      <p:sp>
        <p:nvSpPr>
          <p:cNvPr id="17" name="テキスト ボックス 16"/>
          <p:cNvSpPr txBox="1"/>
          <p:nvPr/>
        </p:nvSpPr>
        <p:spPr>
          <a:xfrm>
            <a:off x="2854222" y="4314799"/>
            <a:ext cx="3435556" cy="553998"/>
          </a:xfrm>
          <a:prstGeom prst="rect">
            <a:avLst/>
          </a:prstGeom>
          <a:noFill/>
        </p:spPr>
        <p:txBody>
          <a:bodyPr wrap="none" rtlCol="0">
            <a:spAutoFit/>
          </a:bodyPr>
          <a:lstStyle/>
          <a:p>
            <a:pPr marL="171450" indent="-171450">
              <a:buFont typeface="Wingdings" charset="2"/>
              <a:buChar char="Ø"/>
            </a:pPr>
            <a:r>
              <a:rPr kumimoji="1" lang="ja-JP" altLang="en-US" sz="1000" dirty="0">
                <a:solidFill>
                  <a:srgbClr val="0070C0"/>
                </a:solidFill>
                <a:latin typeface="Meiryo" charset="-128"/>
                <a:ea typeface="Meiryo" charset="-128"/>
                <a:cs typeface="Meiryo" charset="-128"/>
              </a:rPr>
              <a:t>何かが近づいたら危険かどうかを判断する</a:t>
            </a:r>
            <a:endParaRPr kumimoji="1" lang="en-US" altLang="ja-JP" sz="10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1000" dirty="0">
                <a:solidFill>
                  <a:srgbClr val="0070C0"/>
                </a:solidFill>
                <a:latin typeface="Meiryo" charset="-128"/>
                <a:ea typeface="Meiryo" charset="-128"/>
                <a:cs typeface="Meiryo" charset="-128"/>
              </a:rPr>
              <a:t>大きな音がしたら影響があるかを見極める</a:t>
            </a:r>
            <a:endParaRPr kumimoji="1" lang="en-US" altLang="ja-JP" sz="10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1000" dirty="0">
                <a:solidFill>
                  <a:srgbClr val="0070C0"/>
                </a:solidFill>
                <a:latin typeface="Meiryo" charset="-128"/>
                <a:ea typeface="Meiryo" charset="-128"/>
                <a:cs typeface="Meiryo" charset="-128"/>
              </a:rPr>
              <a:t>段差があれば乗り越えられるかどうか判別する　など</a:t>
            </a:r>
          </a:p>
        </p:txBody>
      </p:sp>
      <p:sp>
        <p:nvSpPr>
          <p:cNvPr id="18" name="テキスト ボックス 17"/>
          <p:cNvSpPr txBox="1"/>
          <p:nvPr/>
        </p:nvSpPr>
        <p:spPr>
          <a:xfrm>
            <a:off x="3238943" y="2985628"/>
            <a:ext cx="2666114" cy="553998"/>
          </a:xfrm>
          <a:prstGeom prst="rect">
            <a:avLst/>
          </a:prstGeom>
          <a:noFill/>
        </p:spPr>
        <p:txBody>
          <a:bodyPr wrap="none" rtlCol="0">
            <a:spAutoFit/>
          </a:bodyPr>
          <a:lstStyle/>
          <a:p>
            <a:pPr marL="171450" indent="-171450">
              <a:buFont typeface="Wingdings" charset="2"/>
              <a:buChar char="Ø"/>
            </a:pPr>
            <a:r>
              <a:rPr kumimoji="1" lang="ja-JP" altLang="en-US" sz="1000" dirty="0">
                <a:solidFill>
                  <a:srgbClr val="0432FF"/>
                </a:solidFill>
                <a:latin typeface="Meiryo" charset="-128"/>
                <a:ea typeface="Meiryo" charset="-128"/>
                <a:cs typeface="Meiryo" charset="-128"/>
              </a:rPr>
              <a:t>どういう場所が危険かを理解する</a:t>
            </a:r>
            <a:endParaRPr kumimoji="1" lang="en-US" altLang="ja-JP" sz="1000" dirty="0">
              <a:solidFill>
                <a:srgbClr val="0432FF"/>
              </a:solidFill>
              <a:latin typeface="Meiryo" charset="-128"/>
              <a:ea typeface="Meiryo" charset="-128"/>
              <a:cs typeface="Meiryo" charset="-128"/>
            </a:endParaRPr>
          </a:p>
          <a:p>
            <a:pPr marL="171450" indent="-171450">
              <a:buFont typeface="Wingdings" charset="2"/>
              <a:buChar char="Ø"/>
            </a:pPr>
            <a:r>
              <a:rPr kumimoji="1" lang="ja-JP" altLang="en-US" sz="1000" dirty="0">
                <a:solidFill>
                  <a:srgbClr val="0432FF"/>
                </a:solidFill>
                <a:latin typeface="Meiryo" charset="-128"/>
                <a:ea typeface="Meiryo" charset="-128"/>
                <a:cs typeface="Meiryo" charset="-128"/>
              </a:rPr>
              <a:t>音の種類により危険かどうかを区別する</a:t>
            </a:r>
            <a:endParaRPr kumimoji="1" lang="en-US" altLang="ja-JP" sz="1000" dirty="0">
              <a:solidFill>
                <a:srgbClr val="0432FF"/>
              </a:solidFill>
              <a:latin typeface="Meiryo" charset="-128"/>
              <a:ea typeface="Meiryo" charset="-128"/>
              <a:cs typeface="Meiryo" charset="-128"/>
            </a:endParaRPr>
          </a:p>
          <a:p>
            <a:pPr marL="171450" indent="-171450">
              <a:buFont typeface="Wingdings" charset="2"/>
              <a:buChar char="Ø"/>
            </a:pPr>
            <a:r>
              <a:rPr kumimoji="1" lang="ja-JP" altLang="en-US" sz="1000" dirty="0">
                <a:solidFill>
                  <a:srgbClr val="0432FF"/>
                </a:solidFill>
                <a:latin typeface="Meiryo" charset="-128"/>
                <a:ea typeface="Meiryo" charset="-128"/>
                <a:cs typeface="Meiryo" charset="-128"/>
              </a:rPr>
              <a:t>段差の限界を把握する　など</a:t>
            </a:r>
          </a:p>
        </p:txBody>
      </p:sp>
      <p:cxnSp>
        <p:nvCxnSpPr>
          <p:cNvPr id="20" name="直線矢印コネクタ 19"/>
          <p:cNvCxnSpPr/>
          <p:nvPr/>
        </p:nvCxnSpPr>
        <p:spPr>
          <a:xfrm flipV="1">
            <a:off x="2375756" y="4221088"/>
            <a:ext cx="0" cy="936104"/>
          </a:xfrm>
          <a:prstGeom prst="straightConnector1">
            <a:avLst/>
          </a:prstGeom>
          <a:ln>
            <a:solidFill>
              <a:srgbClr val="00B0F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2" name="直線矢印コネクタ 21"/>
          <p:cNvCxnSpPr/>
          <p:nvPr/>
        </p:nvCxnSpPr>
        <p:spPr>
          <a:xfrm flipV="1">
            <a:off x="3167844" y="2907360"/>
            <a:ext cx="0" cy="936104"/>
          </a:xfrm>
          <a:prstGeom prst="straightConnector1">
            <a:avLst/>
          </a:prstGeom>
          <a:ln>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3" name="直線矢印コネクタ 22"/>
          <p:cNvCxnSpPr>
            <a:stCxn id="5" idx="3"/>
          </p:cNvCxnSpPr>
          <p:nvPr/>
        </p:nvCxnSpPr>
        <p:spPr>
          <a:xfrm flipH="1">
            <a:off x="6768243" y="4022722"/>
            <a:ext cx="1" cy="1115362"/>
          </a:xfrm>
          <a:prstGeom prst="straightConnector1">
            <a:avLst/>
          </a:prstGeom>
          <a:ln>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a:stCxn id="6" idx="3"/>
          </p:cNvCxnSpPr>
          <p:nvPr/>
        </p:nvCxnSpPr>
        <p:spPr>
          <a:xfrm flipH="1">
            <a:off x="5976155" y="2708232"/>
            <a:ext cx="1" cy="1115362"/>
          </a:xfrm>
          <a:prstGeom prst="straightConnector1">
            <a:avLst/>
          </a:prstGeom>
          <a:ln>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7" name="上矢印 26"/>
          <p:cNvSpPr/>
          <p:nvPr/>
        </p:nvSpPr>
        <p:spPr>
          <a:xfrm>
            <a:off x="1250629" y="2339932"/>
            <a:ext cx="478467" cy="2502514"/>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bg1"/>
                </a:solidFill>
                <a:latin typeface="Meiryo" charset="-128"/>
                <a:ea typeface="Meiryo" charset="-128"/>
                <a:cs typeface="Meiryo" charset="-128"/>
              </a:rPr>
              <a:t>情報の抽象化</a:t>
            </a:r>
          </a:p>
        </p:txBody>
      </p:sp>
      <p:sp>
        <p:nvSpPr>
          <p:cNvPr id="30" name="下矢印 29"/>
          <p:cNvSpPr/>
          <p:nvPr/>
        </p:nvSpPr>
        <p:spPr>
          <a:xfrm>
            <a:off x="7319814" y="2339932"/>
            <a:ext cx="455222" cy="2502514"/>
          </a:xfrm>
          <a:prstGeom prst="down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solidFill>
                <a:latin typeface="Meiryo" charset="-128"/>
                <a:ea typeface="Meiryo" charset="-128"/>
                <a:cs typeface="Meiryo" charset="-128"/>
              </a:rPr>
              <a:t>行動の生成</a:t>
            </a:r>
          </a:p>
        </p:txBody>
      </p:sp>
      <p:sp>
        <p:nvSpPr>
          <p:cNvPr id="38" name="テキスト ボックス 37"/>
          <p:cNvSpPr txBox="1"/>
          <p:nvPr/>
        </p:nvSpPr>
        <p:spPr>
          <a:xfrm>
            <a:off x="520887" y="1018365"/>
            <a:ext cx="3877985" cy="646331"/>
          </a:xfrm>
          <a:prstGeom prst="rect">
            <a:avLst/>
          </a:prstGeom>
          <a:noFill/>
        </p:spPr>
        <p:txBody>
          <a:bodyPr wrap="none" rtlCol="0">
            <a:spAutoFit/>
          </a:bodyPr>
          <a:lstStyle/>
          <a:p>
            <a:r>
              <a:rPr kumimoji="1" lang="ja-JP" altLang="en-US" dirty="0">
                <a:latin typeface="Meiryo" charset="-128"/>
                <a:ea typeface="Meiryo" charset="-128"/>
                <a:cs typeface="Meiryo" charset="-128"/>
              </a:rPr>
              <a:t>サブサンプション・アーキテクチャ</a:t>
            </a:r>
            <a:endParaRPr kumimoji="1" lang="en-US" altLang="ja-JP" dirty="0">
              <a:latin typeface="Meiryo" charset="-128"/>
              <a:ea typeface="Meiryo" charset="-128"/>
              <a:cs typeface="Meiryo" charset="-128"/>
            </a:endParaRPr>
          </a:p>
          <a:p>
            <a:r>
              <a:rPr lang="en-US" altLang="ja-JP" dirty="0" err="1">
                <a:latin typeface="Meiryo" charset="-128"/>
                <a:ea typeface="Meiryo" charset="-128"/>
                <a:cs typeface="Meiryo" charset="-128"/>
              </a:rPr>
              <a:t>Subsumption</a:t>
            </a:r>
            <a:r>
              <a:rPr lang="en-US" altLang="ja-JP" dirty="0">
                <a:latin typeface="Meiryo" charset="-128"/>
                <a:ea typeface="Meiryo" charset="-128"/>
                <a:cs typeface="Meiryo" charset="-128"/>
              </a:rPr>
              <a:t> Architecture</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892396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人工知能の適用事例</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55096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人工知能の適用領域</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43</a:t>
            </a:fld>
            <a:endParaRPr kumimoji="1" lang="ja-JP" altLang="en-US"/>
          </a:p>
        </p:txBody>
      </p:sp>
      <p:sp>
        <p:nvSpPr>
          <p:cNvPr id="4" name="正方形/長方形 3"/>
          <p:cNvSpPr/>
          <p:nvPr/>
        </p:nvSpPr>
        <p:spPr>
          <a:xfrm>
            <a:off x="539552" y="1306811"/>
            <a:ext cx="4032448" cy="5218533"/>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4572000" y="1321944"/>
            <a:ext cx="4032448" cy="521853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左右矢印 7"/>
          <p:cNvSpPr/>
          <p:nvPr/>
        </p:nvSpPr>
        <p:spPr>
          <a:xfrm>
            <a:off x="530506" y="889904"/>
            <a:ext cx="8082987" cy="860052"/>
          </a:xfrm>
          <a:prstGeom prst="leftRightArrow">
            <a:avLst/>
          </a:prstGeom>
          <a:gradFill flip="none" rotWithShape="1">
            <a:gsLst>
              <a:gs pos="0">
                <a:srgbClr val="FF8000"/>
              </a:gs>
              <a:gs pos="42000">
                <a:schemeClr val="accent6">
                  <a:lumMod val="20000"/>
                  <a:lumOff val="80000"/>
                </a:schemeClr>
              </a:gs>
              <a:gs pos="100000">
                <a:schemeClr val="tx2">
                  <a:lumMod val="60000"/>
                  <a:lumOff val="4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8" name="図形グループ 57"/>
          <p:cNvGrpSpPr/>
          <p:nvPr/>
        </p:nvGrpSpPr>
        <p:grpSpPr>
          <a:xfrm>
            <a:off x="1108875" y="1035893"/>
            <a:ext cx="205489" cy="408188"/>
            <a:chOff x="1946324" y="4125162"/>
            <a:chExt cx="969964" cy="2007872"/>
          </a:xfrm>
        </p:grpSpPr>
        <p:sp>
          <p:nvSpPr>
            <p:cNvPr id="59" name="円/楕円 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論理積ゲート 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60"/>
          <p:cNvGrpSpPr/>
          <p:nvPr/>
        </p:nvGrpSpPr>
        <p:grpSpPr>
          <a:xfrm>
            <a:off x="1264382" y="913756"/>
            <a:ext cx="205489" cy="408188"/>
            <a:chOff x="1946324" y="4125162"/>
            <a:chExt cx="969964" cy="2007872"/>
          </a:xfrm>
        </p:grpSpPr>
        <p:sp>
          <p:nvSpPr>
            <p:cNvPr id="62" name="円/楕円 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フローチャート: 論理積ゲート 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1379545" y="1081107"/>
            <a:ext cx="205489" cy="408188"/>
            <a:chOff x="1946324" y="4125162"/>
            <a:chExt cx="969964" cy="2007872"/>
          </a:xfrm>
        </p:grpSpPr>
        <p:sp>
          <p:nvSpPr>
            <p:cNvPr id="65" name="円/楕円 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328" y="873228"/>
            <a:ext cx="606570" cy="606570"/>
          </a:xfrm>
          <a:prstGeom prst="rect">
            <a:avLst/>
          </a:prstGeom>
          <a:effectLst>
            <a:outerShdw blurRad="50800" dist="38100" dir="2700000" algn="tl" rotWithShape="0">
              <a:prstClr val="black">
                <a:alpha val="40000"/>
              </a:prstClr>
            </a:outerShdw>
          </a:effectLst>
        </p:spPr>
      </p:pic>
      <p:sp>
        <p:nvSpPr>
          <p:cNvPr id="17" name="テキスト ボックス 16"/>
          <p:cNvSpPr txBox="1"/>
          <p:nvPr/>
        </p:nvSpPr>
        <p:spPr>
          <a:xfrm>
            <a:off x="3838465" y="1156686"/>
            <a:ext cx="1467068" cy="400110"/>
          </a:xfrm>
          <a:prstGeom prst="rect">
            <a:avLst/>
          </a:prstGeom>
          <a:noFill/>
        </p:spPr>
        <p:txBody>
          <a:bodyPr wrap="none" rtlCol="0">
            <a:spAutoFit/>
          </a:bodyPr>
          <a:lstStyle/>
          <a:p>
            <a:pPr algn="ctr"/>
            <a:r>
              <a:rPr kumimoji="1" lang="ja-JP" altLang="en-US" sz="2000">
                <a:latin typeface="Meiryo" charset="-128"/>
                <a:ea typeface="Meiryo" charset="-128"/>
                <a:cs typeface="Meiryo" charset="-128"/>
              </a:rPr>
              <a:t>人間の関与</a:t>
            </a:r>
          </a:p>
        </p:txBody>
      </p:sp>
      <p:sp>
        <p:nvSpPr>
          <p:cNvPr id="72" name="正方形/長方形 71"/>
          <p:cNvSpPr/>
          <p:nvPr/>
        </p:nvSpPr>
        <p:spPr>
          <a:xfrm>
            <a:off x="5301011" y="1772816"/>
            <a:ext cx="3150375" cy="89786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chemeClr val="bg1"/>
                </a:solidFill>
                <a:latin typeface="Meiryo" charset="-128"/>
                <a:ea typeface="Meiryo" charset="-128"/>
                <a:cs typeface="Meiryo" charset="-128"/>
              </a:rPr>
              <a:t>自律的制御</a:t>
            </a:r>
            <a:endParaRPr lang="en-US" altLang="ja-JP" sz="2000" dirty="0">
              <a:solidFill>
                <a:schemeClr val="bg1"/>
              </a:solidFill>
              <a:latin typeface="Meiryo" charset="-128"/>
              <a:ea typeface="Meiryo" charset="-128"/>
              <a:cs typeface="Meiryo" charset="-128"/>
            </a:endParaRPr>
          </a:p>
          <a:p>
            <a:pPr algn="ctr"/>
            <a:r>
              <a:rPr lang="ja-JP" altLang="en-US" sz="1000" dirty="0">
                <a:solidFill>
                  <a:schemeClr val="bg1"/>
                </a:solidFill>
                <a:latin typeface="Meiryo" charset="-128"/>
                <a:ea typeface="Meiryo" charset="-128"/>
                <a:cs typeface="Meiryo" charset="-128"/>
              </a:rPr>
              <a:t>状況を把握して自律的に判断し実行</a:t>
            </a:r>
            <a:endParaRPr lang="en-US" altLang="ja-JP" sz="1000" dirty="0">
              <a:solidFill>
                <a:schemeClr val="bg1"/>
              </a:solidFill>
              <a:latin typeface="Meiryo" charset="-128"/>
              <a:ea typeface="Meiryo" charset="-128"/>
              <a:cs typeface="Meiryo" charset="-128"/>
            </a:endParaRPr>
          </a:p>
          <a:p>
            <a:pPr algn="ctr"/>
            <a:endParaRPr lang="en-US" altLang="ja-JP" sz="800" dirty="0">
              <a:solidFill>
                <a:schemeClr val="bg1"/>
              </a:solidFill>
              <a:latin typeface="Meiryo" charset="-128"/>
              <a:ea typeface="Meiryo" charset="-128"/>
              <a:cs typeface="Meiryo" charset="-128"/>
            </a:endParaRPr>
          </a:p>
          <a:p>
            <a:pPr algn="ctr"/>
            <a:r>
              <a:rPr lang="ja-JP" altLang="en-US" sz="1200" b="1" dirty="0">
                <a:solidFill>
                  <a:schemeClr val="bg1"/>
                </a:solidFill>
                <a:latin typeface="Meiryo" charset="-128"/>
                <a:ea typeface="Meiryo" charset="-128"/>
                <a:cs typeface="Meiryo" charset="-128"/>
              </a:rPr>
              <a:t>自動運転自動車・株の自動取引</a:t>
            </a:r>
            <a:r>
              <a:rPr lang="ja-JP" altLang="en-US" sz="800" dirty="0">
                <a:solidFill>
                  <a:schemeClr val="bg1"/>
                </a:solidFill>
                <a:latin typeface="Meiryo" charset="-128"/>
                <a:ea typeface="Meiryo" charset="-128"/>
                <a:cs typeface="Meiryo" charset="-128"/>
              </a:rPr>
              <a:t>など</a:t>
            </a:r>
          </a:p>
        </p:txBody>
      </p:sp>
      <p:sp>
        <p:nvSpPr>
          <p:cNvPr id="73" name="正方形/長方形 72"/>
          <p:cNvSpPr/>
          <p:nvPr/>
        </p:nvSpPr>
        <p:spPr>
          <a:xfrm>
            <a:off x="4184657" y="2708520"/>
            <a:ext cx="3150375" cy="8978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推奨・判断</a:t>
            </a:r>
            <a:endParaRPr kumimoji="1" lang="en-US" altLang="ja-JP" sz="2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データを解析し最適解を見つけ出し推奨、判断</a:t>
            </a:r>
            <a:endParaRPr lang="en-US" altLang="ja-JP" sz="1000"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kumimoji="1" lang="ja-JP" altLang="en-US" sz="1200" b="1" dirty="0">
                <a:solidFill>
                  <a:srgbClr val="FFFFFF"/>
                </a:solidFill>
                <a:latin typeface="Meiryo" charset="-128"/>
                <a:ea typeface="Meiryo" charset="-128"/>
                <a:cs typeface="Meiryo" charset="-128"/>
              </a:rPr>
              <a:t>医療診断支援・商品レコメンド</a:t>
            </a:r>
            <a:r>
              <a:rPr kumimoji="1" lang="ja-JP" altLang="en-US" sz="800" dirty="0">
                <a:solidFill>
                  <a:srgbClr val="FFFFFF"/>
                </a:solidFill>
                <a:latin typeface="Meiryo" charset="-128"/>
                <a:ea typeface="Meiryo" charset="-128"/>
                <a:cs typeface="Meiryo" charset="-128"/>
              </a:rPr>
              <a:t>など</a:t>
            </a:r>
          </a:p>
        </p:txBody>
      </p:sp>
      <p:sp>
        <p:nvSpPr>
          <p:cNvPr id="74" name="正方形/長方形 73"/>
          <p:cNvSpPr/>
          <p:nvPr/>
        </p:nvSpPr>
        <p:spPr>
          <a:xfrm>
            <a:off x="3019037" y="3644224"/>
            <a:ext cx="3150375" cy="89786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知識の発見</a:t>
            </a:r>
            <a:endParaRPr kumimoji="1" lang="en-US" altLang="ja-JP" sz="2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データを解析し規則性やルールなどの知識を発見</a:t>
            </a:r>
            <a:endParaRPr lang="en-US" altLang="ja-JP" sz="1000"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lang="ja-JP" altLang="en-US" sz="1200" b="1" dirty="0">
                <a:solidFill>
                  <a:srgbClr val="FFFFFF"/>
                </a:solidFill>
                <a:latin typeface="Meiryo" charset="-128"/>
                <a:ea typeface="Meiryo" charset="-128"/>
                <a:cs typeface="Meiryo" charset="-128"/>
              </a:rPr>
              <a:t>故障診断や予知・創薬用新物質発見</a:t>
            </a:r>
            <a:r>
              <a:rPr lang="ja-JP" altLang="en-US" sz="1200" dirty="0">
                <a:solidFill>
                  <a:srgbClr val="FFFFFF"/>
                </a:solidFill>
                <a:latin typeface="Meiryo" charset="-128"/>
                <a:ea typeface="Meiryo" charset="-128"/>
                <a:cs typeface="Meiryo" charset="-128"/>
              </a:rPr>
              <a:t>など</a:t>
            </a:r>
            <a:endParaRPr kumimoji="1" lang="ja-JP" altLang="en-US" sz="1200" dirty="0">
              <a:solidFill>
                <a:srgbClr val="FFFFFF"/>
              </a:solidFill>
              <a:latin typeface="Meiryo" charset="-128"/>
              <a:ea typeface="Meiryo" charset="-128"/>
              <a:cs typeface="Meiryo" charset="-128"/>
            </a:endParaRPr>
          </a:p>
        </p:txBody>
      </p:sp>
      <p:sp>
        <p:nvSpPr>
          <p:cNvPr id="75" name="正方形/長方形 74"/>
          <p:cNvSpPr/>
          <p:nvPr/>
        </p:nvSpPr>
        <p:spPr>
          <a:xfrm>
            <a:off x="1804100" y="4579928"/>
            <a:ext cx="3150375" cy="89786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対話的操作</a:t>
            </a:r>
            <a:endParaRPr kumimoji="1" lang="en-US" altLang="ja-JP" sz="2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自然な対話で機器制御、サービスを利用</a:t>
            </a:r>
            <a:endParaRPr lang="en-US" altLang="ja-JP" sz="1000"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lang="ja-JP" altLang="en-US" sz="1100" b="1" dirty="0">
                <a:solidFill>
                  <a:srgbClr val="FFFFFF"/>
                </a:solidFill>
                <a:latin typeface="Meiryo" charset="-128"/>
                <a:ea typeface="Meiryo" charset="-128"/>
                <a:cs typeface="Meiryo" charset="-128"/>
              </a:rPr>
              <a:t>スマートアシスタント・サービスロボット</a:t>
            </a:r>
            <a:r>
              <a:rPr lang="ja-JP" altLang="en-US" sz="800" dirty="0">
                <a:solidFill>
                  <a:srgbClr val="FFFFFF"/>
                </a:solidFill>
                <a:latin typeface="Meiryo" charset="-128"/>
                <a:ea typeface="Meiryo" charset="-128"/>
                <a:cs typeface="Meiryo" charset="-128"/>
              </a:rPr>
              <a:t>など</a:t>
            </a:r>
            <a:endParaRPr kumimoji="1" lang="ja-JP" altLang="en-US" sz="800" dirty="0">
              <a:solidFill>
                <a:srgbClr val="FFFFFF"/>
              </a:solidFill>
              <a:latin typeface="Meiryo" charset="-128"/>
              <a:ea typeface="Meiryo" charset="-128"/>
              <a:cs typeface="Meiryo" charset="-128"/>
            </a:endParaRPr>
          </a:p>
        </p:txBody>
      </p:sp>
      <p:sp>
        <p:nvSpPr>
          <p:cNvPr id="76" name="正方形/長方形 75"/>
          <p:cNvSpPr/>
          <p:nvPr/>
        </p:nvSpPr>
        <p:spPr>
          <a:xfrm>
            <a:off x="655169" y="5518926"/>
            <a:ext cx="3150375" cy="897868"/>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情報整理・提供</a:t>
            </a:r>
            <a:endParaRPr lang="en-US" altLang="ja-JP" sz="2000" dirty="0">
              <a:solidFill>
                <a:srgbClr val="FFFFFF"/>
              </a:solidFill>
              <a:latin typeface="Meiryo" charset="-128"/>
              <a:ea typeface="Meiryo" charset="-128"/>
              <a:cs typeface="Meiryo" charset="-128"/>
            </a:endParaRPr>
          </a:p>
          <a:p>
            <a:pPr algn="ctr"/>
            <a:r>
              <a:rPr kumimoji="1" lang="ja-JP" altLang="en-US" sz="1000" dirty="0">
                <a:solidFill>
                  <a:srgbClr val="FFFFFF"/>
                </a:solidFill>
                <a:latin typeface="Meiryo" charset="-128"/>
                <a:ea typeface="Meiryo" charset="-128"/>
                <a:cs typeface="Meiryo" charset="-128"/>
              </a:rPr>
              <a:t>要求に従い大量の情報を整理し情報を探し出す</a:t>
            </a: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r>
              <a:rPr kumimoji="1" lang="ja-JP" altLang="en-US" sz="1200" b="1" dirty="0">
                <a:solidFill>
                  <a:srgbClr val="FFFFFF"/>
                </a:solidFill>
                <a:latin typeface="Meiryo" charset="-128"/>
                <a:ea typeface="Meiryo" charset="-128"/>
                <a:cs typeface="Meiryo" charset="-128"/>
              </a:rPr>
              <a:t>質問応答・判例検索</a:t>
            </a:r>
            <a:r>
              <a:rPr kumimoji="1" lang="ja-JP" altLang="en-US" sz="1200" dirty="0">
                <a:solidFill>
                  <a:srgbClr val="FFFFFF"/>
                </a:solidFill>
                <a:latin typeface="Meiryo" charset="-128"/>
                <a:ea typeface="Meiryo" charset="-128"/>
                <a:cs typeface="Meiryo" charset="-128"/>
              </a:rPr>
              <a:t>など</a:t>
            </a:r>
          </a:p>
        </p:txBody>
      </p:sp>
      <p:sp>
        <p:nvSpPr>
          <p:cNvPr id="77" name="テキスト ボックス 76"/>
          <p:cNvSpPr txBox="1"/>
          <p:nvPr/>
        </p:nvSpPr>
        <p:spPr>
          <a:xfrm>
            <a:off x="1265179" y="2112947"/>
            <a:ext cx="2339102" cy="830997"/>
          </a:xfrm>
          <a:prstGeom prst="rect">
            <a:avLst/>
          </a:prstGeom>
          <a:noFill/>
        </p:spPr>
        <p:txBody>
          <a:bodyPr wrap="none" rtlCol="0">
            <a:spAutoFit/>
          </a:bodyPr>
          <a:lstStyle/>
          <a:p>
            <a:r>
              <a:rPr kumimoji="1" lang="ja-JP" altLang="en-US" sz="2400" dirty="0">
                <a:solidFill>
                  <a:schemeClr val="accent6">
                    <a:lumMod val="75000"/>
                  </a:schemeClr>
                </a:solidFill>
                <a:latin typeface="Meiryo" charset="-128"/>
                <a:ea typeface="Meiryo" charset="-128"/>
                <a:cs typeface="Meiryo" charset="-128"/>
              </a:rPr>
              <a:t>知的作業の支援</a:t>
            </a:r>
            <a:endParaRPr kumimoji="1" lang="en-US" altLang="ja-JP" sz="2400" dirty="0">
              <a:solidFill>
                <a:schemeClr val="accent6">
                  <a:lumMod val="75000"/>
                </a:schemeClr>
              </a:solidFill>
              <a:latin typeface="Meiryo" charset="-128"/>
              <a:ea typeface="Meiryo" charset="-128"/>
              <a:cs typeface="Meiryo" charset="-128"/>
            </a:endParaRPr>
          </a:p>
          <a:p>
            <a:r>
              <a:rPr lang="ja-JP" altLang="en-US" sz="2400" dirty="0">
                <a:solidFill>
                  <a:schemeClr val="accent6">
                    <a:lumMod val="75000"/>
                  </a:schemeClr>
                </a:solidFill>
                <a:latin typeface="Meiryo" charset="-128"/>
                <a:ea typeface="Meiryo" charset="-128"/>
                <a:cs typeface="Meiryo" charset="-128"/>
              </a:rPr>
              <a:t>知的能力の拡張</a:t>
            </a:r>
            <a:endParaRPr kumimoji="1" lang="ja-JP" altLang="en-US" sz="2400" dirty="0">
              <a:solidFill>
                <a:schemeClr val="accent6">
                  <a:lumMod val="75000"/>
                </a:schemeClr>
              </a:solidFill>
              <a:latin typeface="Meiryo" charset="-128"/>
              <a:ea typeface="Meiryo" charset="-128"/>
              <a:cs typeface="Meiryo" charset="-128"/>
            </a:endParaRPr>
          </a:p>
        </p:txBody>
      </p:sp>
      <p:sp>
        <p:nvSpPr>
          <p:cNvPr id="78" name="テキスト ボックス 77"/>
          <p:cNvSpPr txBox="1"/>
          <p:nvPr/>
        </p:nvSpPr>
        <p:spPr>
          <a:xfrm>
            <a:off x="5525373" y="5445224"/>
            <a:ext cx="2646878" cy="461665"/>
          </a:xfrm>
          <a:prstGeom prst="rect">
            <a:avLst/>
          </a:prstGeom>
          <a:noFill/>
        </p:spPr>
        <p:txBody>
          <a:bodyPr wrap="none" rtlCol="0">
            <a:spAutoFit/>
          </a:bodyPr>
          <a:lstStyle/>
          <a:p>
            <a:r>
              <a:rPr kumimoji="1" lang="ja-JP" altLang="en-US" sz="2400" dirty="0">
                <a:solidFill>
                  <a:srgbClr val="0432FF"/>
                </a:solidFill>
                <a:latin typeface="Meiryo" charset="-128"/>
                <a:ea typeface="Meiryo" charset="-128"/>
                <a:cs typeface="Meiryo" charset="-128"/>
              </a:rPr>
              <a:t>知的</a:t>
            </a:r>
            <a:r>
              <a:rPr kumimoji="1" lang="ja-JP" altLang="en-US" sz="2400">
                <a:solidFill>
                  <a:srgbClr val="0432FF"/>
                </a:solidFill>
                <a:latin typeface="Meiryo" charset="-128"/>
                <a:ea typeface="Meiryo" charset="-128"/>
                <a:cs typeface="Meiryo" charset="-128"/>
              </a:rPr>
              <a:t>作業の自律化</a:t>
            </a:r>
            <a:endParaRPr kumimoji="1" lang="ja-JP" altLang="en-US" sz="2400" dirty="0">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0839970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51798" y="1299666"/>
            <a:ext cx="3834612" cy="5225678"/>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lang="en-US" altLang="ja-JP" sz="1200" dirty="0">
              <a:solidFill>
                <a:srgbClr val="0432FF"/>
              </a:solidFill>
              <a:latin typeface="Meiryo" charset="-128"/>
              <a:ea typeface="Meiryo" charset="-128"/>
              <a:cs typeface="Meiryo" charset="-128"/>
            </a:endParaRPr>
          </a:p>
          <a:p>
            <a:endParaRPr lang="en-US" altLang="ja-JP" sz="1200" dirty="0">
              <a:solidFill>
                <a:srgbClr val="0432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a:t>人工知能の得意分野と不得意分野</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sp>
        <p:nvSpPr>
          <p:cNvPr id="7" name="正方形/長方形 6"/>
          <p:cNvSpPr/>
          <p:nvPr/>
        </p:nvSpPr>
        <p:spPr>
          <a:xfrm>
            <a:off x="4750235" y="1299666"/>
            <a:ext cx="3834612" cy="294945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kumimoji="1" lang="en-US" altLang="ja-JP" sz="1200" dirty="0">
              <a:solidFill>
                <a:srgbClr val="FF0000"/>
              </a:solidFill>
              <a:latin typeface="Meiryo" charset="-128"/>
              <a:ea typeface="Meiryo" charset="-128"/>
              <a:cs typeface="Meiryo" charset="-128"/>
            </a:endParaRPr>
          </a:p>
          <a:p>
            <a:endParaRPr lang="en-US" altLang="ja-JP" sz="1200" dirty="0">
              <a:solidFill>
                <a:srgbClr val="FF0000"/>
              </a:solidFill>
              <a:latin typeface="Meiryo" charset="-128"/>
              <a:ea typeface="Meiryo" charset="-128"/>
              <a:cs typeface="Meiryo" charset="-128"/>
            </a:endParaRPr>
          </a:p>
          <a:p>
            <a:endParaRPr kumimoji="1" lang="en-US" altLang="ja-JP" sz="1200" dirty="0">
              <a:solidFill>
                <a:srgbClr val="FF0000"/>
              </a:solidFill>
              <a:latin typeface="Meiryo" charset="-128"/>
              <a:ea typeface="Meiryo" charset="-128"/>
              <a:cs typeface="Meiryo" charset="-128"/>
            </a:endParaRPr>
          </a:p>
          <a:p>
            <a:endParaRPr lang="en-US" altLang="ja-JP" sz="1200" dirty="0">
              <a:solidFill>
                <a:srgbClr val="FF0000"/>
              </a:solidFill>
              <a:latin typeface="Meiryo" charset="-128"/>
              <a:ea typeface="Meiryo" charset="-128"/>
              <a:cs typeface="Meiryo" charset="-128"/>
            </a:endParaRPr>
          </a:p>
          <a:p>
            <a:endParaRPr kumimoji="1" lang="en-US" altLang="ja-JP" sz="1200" dirty="0">
              <a:solidFill>
                <a:srgbClr val="FF0000"/>
              </a:solidFill>
              <a:latin typeface="Meiryo" charset="-128"/>
              <a:ea typeface="Meiryo" charset="-128"/>
              <a:cs typeface="Meiryo" charset="-128"/>
            </a:endParaRPr>
          </a:p>
          <a:p>
            <a:endParaRPr lang="en-US" altLang="ja-JP" sz="1200" dirty="0">
              <a:solidFill>
                <a:srgbClr val="FF0000"/>
              </a:solidFill>
              <a:latin typeface="Meiryo" charset="-128"/>
              <a:ea typeface="Meiryo" charset="-128"/>
              <a:cs typeface="Meiryo" charset="-128"/>
            </a:endParaRPr>
          </a:p>
          <a:p>
            <a:endParaRPr kumimoji="1" lang="en-US" altLang="ja-JP" sz="1200" dirty="0">
              <a:solidFill>
                <a:srgbClr val="FF0000"/>
              </a:solidFill>
              <a:latin typeface="Meiryo" charset="-128"/>
              <a:ea typeface="Meiryo" charset="-128"/>
              <a:cs typeface="Meiryo" charset="-128"/>
            </a:endParaRPr>
          </a:p>
          <a:p>
            <a:endParaRPr lang="en-US" altLang="ja-JP" sz="1200" dirty="0">
              <a:solidFill>
                <a:srgbClr val="FF0000"/>
              </a:solidFill>
              <a:latin typeface="Meiryo" charset="-128"/>
              <a:ea typeface="Meiryo" charset="-128"/>
              <a:cs typeface="Meiryo" charset="-128"/>
            </a:endParaRPr>
          </a:p>
          <a:p>
            <a:endParaRPr kumimoji="1" lang="en-US" altLang="ja-JP" sz="1200" dirty="0">
              <a:solidFill>
                <a:srgbClr val="FF0000"/>
              </a:solidFill>
              <a:latin typeface="Meiryo" charset="-128"/>
              <a:ea typeface="Meiryo" charset="-128"/>
              <a:cs typeface="Meiryo" charset="-128"/>
            </a:endParaRPr>
          </a:p>
          <a:p>
            <a:endParaRPr lang="en-US" altLang="ja-JP" sz="1200" dirty="0">
              <a:solidFill>
                <a:srgbClr val="FF0000"/>
              </a:solidFill>
              <a:latin typeface="Meiryo" charset="-128"/>
              <a:ea typeface="Meiryo" charset="-128"/>
              <a:cs typeface="Meiryo" charset="-128"/>
            </a:endParaRPr>
          </a:p>
          <a:p>
            <a:endParaRPr kumimoji="1" lang="en-US" altLang="ja-JP" sz="1200" dirty="0">
              <a:solidFill>
                <a:srgbClr val="FF0000"/>
              </a:solidFill>
              <a:latin typeface="Meiryo" charset="-128"/>
              <a:ea typeface="Meiryo" charset="-128"/>
              <a:cs typeface="Meiryo" charset="-128"/>
            </a:endParaRPr>
          </a:p>
          <a:p>
            <a:endParaRPr lang="en-US" altLang="ja-JP" sz="1200" dirty="0">
              <a:solidFill>
                <a:srgbClr val="FF0000"/>
              </a:solidFill>
              <a:latin typeface="Meiryo" charset="-128"/>
              <a:ea typeface="Meiryo" charset="-128"/>
              <a:cs typeface="Meiryo" charset="-128"/>
            </a:endParaRPr>
          </a:p>
          <a:p>
            <a:endParaRPr kumimoji="1" lang="en-US" altLang="ja-JP" sz="800" dirty="0">
              <a:solidFill>
                <a:srgbClr val="FF0000"/>
              </a:solidFill>
              <a:latin typeface="Meiryo" charset="-128"/>
              <a:ea typeface="Meiryo" charset="-128"/>
              <a:cs typeface="Meiryo" charset="-128"/>
            </a:endParaRPr>
          </a:p>
        </p:txBody>
      </p:sp>
      <p:sp>
        <p:nvSpPr>
          <p:cNvPr id="8" name="正方形/長方形 7"/>
          <p:cNvSpPr/>
          <p:nvPr/>
        </p:nvSpPr>
        <p:spPr>
          <a:xfrm>
            <a:off x="893919" y="2780928"/>
            <a:ext cx="3150375" cy="720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chemeClr val="bg1"/>
                </a:solidFill>
                <a:latin typeface="Meiryo" charset="-128"/>
                <a:ea typeface="Meiryo" charset="-128"/>
                <a:cs typeface="Meiryo" charset="-128"/>
              </a:rPr>
              <a:t>自律的制御</a:t>
            </a:r>
            <a:endParaRPr lang="en-US" altLang="ja-JP" sz="2000" dirty="0">
              <a:solidFill>
                <a:schemeClr val="bg1"/>
              </a:solidFill>
              <a:latin typeface="Meiryo" charset="-128"/>
              <a:ea typeface="Meiryo" charset="-128"/>
              <a:cs typeface="Meiryo" charset="-128"/>
            </a:endParaRPr>
          </a:p>
          <a:p>
            <a:pPr algn="ctr"/>
            <a:r>
              <a:rPr lang="ja-JP" altLang="en-US" sz="1000" dirty="0">
                <a:solidFill>
                  <a:schemeClr val="bg1"/>
                </a:solidFill>
                <a:latin typeface="Meiryo" charset="-128"/>
                <a:ea typeface="Meiryo" charset="-128"/>
                <a:cs typeface="Meiryo" charset="-128"/>
              </a:rPr>
              <a:t>状況を把握して自律的に判断し実行</a:t>
            </a:r>
            <a:endParaRPr lang="en-US" altLang="ja-JP" sz="1000" dirty="0">
              <a:solidFill>
                <a:schemeClr val="bg1"/>
              </a:solidFill>
              <a:latin typeface="Meiryo" charset="-128"/>
              <a:ea typeface="Meiryo" charset="-128"/>
              <a:cs typeface="Meiryo" charset="-128"/>
            </a:endParaRPr>
          </a:p>
          <a:p>
            <a:pPr algn="ctr"/>
            <a:r>
              <a:rPr lang="ja-JP" altLang="en-US" sz="1200" b="1" dirty="0">
                <a:solidFill>
                  <a:schemeClr val="bg1"/>
                </a:solidFill>
                <a:latin typeface="Meiryo" charset="-128"/>
                <a:ea typeface="Meiryo" charset="-128"/>
                <a:cs typeface="Meiryo" charset="-128"/>
              </a:rPr>
              <a:t>自動運転自動車・株の自動取引</a:t>
            </a:r>
            <a:r>
              <a:rPr lang="ja-JP" altLang="en-US" sz="800" dirty="0">
                <a:solidFill>
                  <a:schemeClr val="bg1"/>
                </a:solidFill>
                <a:latin typeface="Meiryo" charset="-128"/>
                <a:ea typeface="Meiryo" charset="-128"/>
                <a:cs typeface="Meiryo" charset="-128"/>
              </a:rPr>
              <a:t>など</a:t>
            </a:r>
          </a:p>
        </p:txBody>
      </p:sp>
      <p:sp>
        <p:nvSpPr>
          <p:cNvPr id="9" name="正方形/長方形 8"/>
          <p:cNvSpPr/>
          <p:nvPr/>
        </p:nvSpPr>
        <p:spPr>
          <a:xfrm>
            <a:off x="893918" y="3518756"/>
            <a:ext cx="3150375" cy="72008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推奨・判断</a:t>
            </a:r>
            <a:endParaRPr kumimoji="1" lang="en-US" altLang="ja-JP" sz="2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データを解析し最適解を見つけ出し推奨、判断</a:t>
            </a:r>
            <a:endParaRPr lang="en-US" altLang="ja-JP" sz="1000" dirty="0">
              <a:solidFill>
                <a:srgbClr val="FFFFFF"/>
              </a:solidFill>
              <a:latin typeface="Meiryo" charset="-128"/>
              <a:ea typeface="Meiryo" charset="-128"/>
              <a:cs typeface="Meiryo" charset="-128"/>
            </a:endParaRPr>
          </a:p>
          <a:p>
            <a:pPr algn="ctr"/>
            <a:r>
              <a:rPr kumimoji="1" lang="ja-JP" altLang="en-US" sz="1200" b="1" dirty="0">
                <a:solidFill>
                  <a:srgbClr val="FFFFFF"/>
                </a:solidFill>
                <a:latin typeface="Meiryo" charset="-128"/>
                <a:ea typeface="Meiryo" charset="-128"/>
                <a:cs typeface="Meiryo" charset="-128"/>
              </a:rPr>
              <a:t>医療診断支援・商品レコメンド</a:t>
            </a:r>
            <a:r>
              <a:rPr kumimoji="1" lang="ja-JP" altLang="en-US" sz="800" dirty="0">
                <a:solidFill>
                  <a:srgbClr val="FFFFFF"/>
                </a:solidFill>
                <a:latin typeface="Meiryo" charset="-128"/>
                <a:ea typeface="Meiryo" charset="-128"/>
                <a:cs typeface="Meiryo" charset="-128"/>
              </a:rPr>
              <a:t>など</a:t>
            </a:r>
          </a:p>
        </p:txBody>
      </p:sp>
      <p:sp>
        <p:nvSpPr>
          <p:cNvPr id="10" name="正方形/長方形 9"/>
          <p:cNvSpPr/>
          <p:nvPr/>
        </p:nvSpPr>
        <p:spPr>
          <a:xfrm>
            <a:off x="893918" y="4249123"/>
            <a:ext cx="3150375" cy="72008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知識の発見</a:t>
            </a:r>
            <a:endParaRPr kumimoji="1" lang="en-US" altLang="ja-JP" sz="2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データを解析し規則性やルールなどの知識を発見</a:t>
            </a:r>
            <a:endParaRPr lang="en-US" altLang="ja-JP" sz="1000" dirty="0">
              <a:solidFill>
                <a:srgbClr val="FFFFFF"/>
              </a:solidFill>
              <a:latin typeface="Meiryo" charset="-128"/>
              <a:ea typeface="Meiryo" charset="-128"/>
              <a:cs typeface="Meiryo" charset="-128"/>
            </a:endParaRPr>
          </a:p>
          <a:p>
            <a:pPr algn="ctr"/>
            <a:r>
              <a:rPr lang="ja-JP" altLang="en-US" sz="1200" b="1" dirty="0">
                <a:solidFill>
                  <a:srgbClr val="FFFFFF"/>
                </a:solidFill>
                <a:latin typeface="Meiryo" charset="-128"/>
                <a:ea typeface="Meiryo" charset="-128"/>
                <a:cs typeface="Meiryo" charset="-128"/>
              </a:rPr>
              <a:t>故障診断や予知・創薬用新物質発見</a:t>
            </a:r>
            <a:r>
              <a:rPr lang="ja-JP" altLang="en-US" sz="1200" dirty="0">
                <a:solidFill>
                  <a:srgbClr val="FFFFFF"/>
                </a:solidFill>
                <a:latin typeface="Meiryo" charset="-128"/>
                <a:ea typeface="Meiryo" charset="-128"/>
                <a:cs typeface="Meiryo" charset="-128"/>
              </a:rPr>
              <a:t>など</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893917" y="4987985"/>
            <a:ext cx="3150375" cy="72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対話的操作</a:t>
            </a:r>
            <a:endParaRPr kumimoji="1" lang="en-US" altLang="ja-JP" sz="2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自然な対話で機器制御、サービスを利用</a:t>
            </a:r>
            <a:endParaRPr lang="en-US" altLang="ja-JP" sz="1000" dirty="0">
              <a:solidFill>
                <a:srgbClr val="FFFFFF"/>
              </a:solidFill>
              <a:latin typeface="Meiryo" charset="-128"/>
              <a:ea typeface="Meiryo" charset="-128"/>
              <a:cs typeface="Meiryo" charset="-128"/>
            </a:endParaRPr>
          </a:p>
          <a:p>
            <a:pPr algn="ctr"/>
            <a:r>
              <a:rPr lang="ja-JP" altLang="en-US" sz="1100" b="1" dirty="0">
                <a:solidFill>
                  <a:srgbClr val="FFFFFF"/>
                </a:solidFill>
                <a:latin typeface="Meiryo" charset="-128"/>
                <a:ea typeface="Meiryo" charset="-128"/>
                <a:cs typeface="Meiryo" charset="-128"/>
              </a:rPr>
              <a:t>スマートアシスタント・サービスロボット</a:t>
            </a:r>
            <a:r>
              <a:rPr lang="ja-JP" altLang="en-US" sz="800" dirty="0">
                <a:solidFill>
                  <a:srgbClr val="FFFFFF"/>
                </a:solidFill>
                <a:latin typeface="Meiryo" charset="-128"/>
                <a:ea typeface="Meiryo" charset="-128"/>
                <a:cs typeface="Meiryo" charset="-128"/>
              </a:rPr>
              <a:t>など</a:t>
            </a:r>
            <a:endParaRPr kumimoji="1" lang="ja-JP" altLang="en-US" sz="800" dirty="0">
              <a:solidFill>
                <a:srgbClr val="FFFFFF"/>
              </a:solidFill>
              <a:latin typeface="Meiryo" charset="-128"/>
              <a:ea typeface="Meiryo" charset="-128"/>
              <a:cs typeface="Meiryo" charset="-128"/>
            </a:endParaRPr>
          </a:p>
        </p:txBody>
      </p:sp>
      <p:sp>
        <p:nvSpPr>
          <p:cNvPr id="12" name="正方形/長方形 11"/>
          <p:cNvSpPr/>
          <p:nvPr/>
        </p:nvSpPr>
        <p:spPr>
          <a:xfrm>
            <a:off x="893917" y="5725813"/>
            <a:ext cx="3150375" cy="720080"/>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charset="-128"/>
                <a:ea typeface="Meiryo" charset="-128"/>
                <a:cs typeface="Meiryo" charset="-128"/>
              </a:rPr>
              <a:t>情報整理・提供</a:t>
            </a:r>
            <a:endParaRPr lang="en-US" altLang="ja-JP" sz="2000" dirty="0">
              <a:solidFill>
                <a:srgbClr val="FFFFFF"/>
              </a:solidFill>
              <a:latin typeface="Meiryo" charset="-128"/>
              <a:ea typeface="Meiryo" charset="-128"/>
              <a:cs typeface="Meiryo" charset="-128"/>
            </a:endParaRPr>
          </a:p>
          <a:p>
            <a:pPr algn="ctr"/>
            <a:r>
              <a:rPr kumimoji="1" lang="ja-JP" altLang="en-US" sz="1000" dirty="0">
                <a:solidFill>
                  <a:srgbClr val="FFFFFF"/>
                </a:solidFill>
                <a:latin typeface="Meiryo" charset="-128"/>
                <a:ea typeface="Meiryo" charset="-128"/>
                <a:cs typeface="Meiryo" charset="-128"/>
              </a:rPr>
              <a:t>要求に従い大量の情報を整理し情報を探し出す</a:t>
            </a:r>
            <a:endParaRPr kumimoji="1" lang="en-US" altLang="ja-JP" sz="1000" dirty="0">
              <a:solidFill>
                <a:srgbClr val="FFFFFF"/>
              </a:solidFill>
              <a:latin typeface="Meiryo" charset="-128"/>
              <a:ea typeface="Meiryo" charset="-128"/>
              <a:cs typeface="Meiryo" charset="-128"/>
            </a:endParaRPr>
          </a:p>
          <a:p>
            <a:pPr algn="ctr"/>
            <a:r>
              <a:rPr kumimoji="1" lang="ja-JP" altLang="en-US" sz="1200" b="1" dirty="0">
                <a:solidFill>
                  <a:srgbClr val="FFFFFF"/>
                </a:solidFill>
                <a:latin typeface="Meiryo" charset="-128"/>
                <a:ea typeface="Meiryo" charset="-128"/>
                <a:cs typeface="Meiryo" charset="-128"/>
              </a:rPr>
              <a:t>質問応答・判例検索</a:t>
            </a:r>
            <a:r>
              <a:rPr kumimoji="1" lang="ja-JP" altLang="en-US" sz="1200" dirty="0">
                <a:solidFill>
                  <a:srgbClr val="FFFFFF"/>
                </a:solidFill>
                <a:latin typeface="Meiryo" charset="-128"/>
                <a:ea typeface="Meiryo" charset="-128"/>
                <a:cs typeface="Meiryo" charset="-128"/>
              </a:rPr>
              <a:t>など</a:t>
            </a:r>
          </a:p>
        </p:txBody>
      </p:sp>
      <p:sp>
        <p:nvSpPr>
          <p:cNvPr id="13" name="正方形/長方形 12"/>
          <p:cNvSpPr/>
          <p:nvPr/>
        </p:nvSpPr>
        <p:spPr>
          <a:xfrm>
            <a:off x="849953" y="1299666"/>
            <a:ext cx="3262432" cy="461665"/>
          </a:xfrm>
          <a:prstGeom prst="rect">
            <a:avLst/>
          </a:prstGeom>
        </p:spPr>
        <p:txBody>
          <a:bodyPr wrap="none">
            <a:spAutoFit/>
          </a:bodyPr>
          <a:lstStyle/>
          <a:p>
            <a:pPr algn="ctr"/>
            <a:r>
              <a:rPr lang="ja-JP" altLang="en-US" sz="2400" b="1" dirty="0">
                <a:solidFill>
                  <a:srgbClr val="0432FF"/>
                </a:solidFill>
                <a:latin typeface="Meiryo" charset="-128"/>
                <a:ea typeface="Meiryo" charset="-128"/>
                <a:cs typeface="Meiryo" charset="-128"/>
              </a:rPr>
              <a:t>静的・固定的なデータ</a:t>
            </a:r>
            <a:endParaRPr lang="en-US" altLang="ja-JP" sz="2400" b="1" dirty="0">
              <a:solidFill>
                <a:srgbClr val="0432FF"/>
              </a:solidFill>
              <a:latin typeface="Meiryo" charset="-128"/>
              <a:ea typeface="Meiryo" charset="-128"/>
              <a:cs typeface="Meiryo" charset="-128"/>
            </a:endParaRPr>
          </a:p>
        </p:txBody>
      </p:sp>
      <p:sp>
        <p:nvSpPr>
          <p:cNvPr id="14" name="正方形/長方形 13"/>
          <p:cNvSpPr/>
          <p:nvPr/>
        </p:nvSpPr>
        <p:spPr>
          <a:xfrm>
            <a:off x="5066910" y="1331147"/>
            <a:ext cx="3262432" cy="461665"/>
          </a:xfrm>
          <a:prstGeom prst="rect">
            <a:avLst/>
          </a:prstGeom>
        </p:spPr>
        <p:txBody>
          <a:bodyPr wrap="none">
            <a:spAutoFit/>
          </a:bodyPr>
          <a:lstStyle/>
          <a:p>
            <a:pPr algn="ctr"/>
            <a:r>
              <a:rPr lang="ja-JP" altLang="en-US" sz="2400" b="1" dirty="0">
                <a:solidFill>
                  <a:srgbClr val="FF0000"/>
                </a:solidFill>
                <a:latin typeface="Meiryo" charset="-128"/>
                <a:ea typeface="Meiryo" charset="-128"/>
                <a:cs typeface="Meiryo" charset="-128"/>
              </a:rPr>
              <a:t>動的・解放的なデータ</a:t>
            </a:r>
            <a:endParaRPr lang="en-US" altLang="ja-JP" sz="2400" b="1" dirty="0">
              <a:solidFill>
                <a:srgbClr val="FF0000"/>
              </a:solidFill>
              <a:latin typeface="Meiryo" charset="-128"/>
              <a:ea typeface="Meiryo" charset="-128"/>
              <a:cs typeface="Meiryo" charset="-128"/>
            </a:endParaRPr>
          </a:p>
        </p:txBody>
      </p:sp>
      <p:sp>
        <p:nvSpPr>
          <p:cNvPr id="16" name="正方形/長方形 15"/>
          <p:cNvSpPr/>
          <p:nvPr/>
        </p:nvSpPr>
        <p:spPr>
          <a:xfrm>
            <a:off x="755576" y="1778408"/>
            <a:ext cx="3456384" cy="984885"/>
          </a:xfrm>
          <a:prstGeom prst="rect">
            <a:avLst/>
          </a:prstGeom>
        </p:spPr>
        <p:txBody>
          <a:bodyPr wrap="square">
            <a:spAutoFit/>
          </a:bodyPr>
          <a:lstStyle/>
          <a:p>
            <a:r>
              <a:rPr lang="ja-JP" altLang="en-US" sz="1400" dirty="0">
                <a:solidFill>
                  <a:srgbClr val="0432FF"/>
                </a:solidFill>
                <a:latin typeface="Meiryo" charset="-128"/>
                <a:ea typeface="Meiryo" charset="-128"/>
                <a:cs typeface="Meiryo" charset="-128"/>
              </a:rPr>
              <a:t>全体が固定化し、ルールなどにより結果の選択肢が限定されているデータ</a:t>
            </a:r>
            <a:endParaRPr lang="en-US" altLang="ja-JP" sz="1400" dirty="0">
              <a:solidFill>
                <a:srgbClr val="0432FF"/>
              </a:solidFill>
              <a:latin typeface="Meiryo" charset="-128"/>
              <a:ea typeface="Meiryo" charset="-128"/>
              <a:cs typeface="Meiryo" charset="-128"/>
            </a:endParaRPr>
          </a:p>
          <a:p>
            <a:endParaRPr lang="en-US" altLang="ja-JP" sz="1400" dirty="0">
              <a:solidFill>
                <a:srgbClr val="0432FF"/>
              </a:solidFill>
              <a:latin typeface="Meiryo" charset="-128"/>
              <a:ea typeface="Meiryo" charset="-128"/>
              <a:cs typeface="Meiryo" charset="-128"/>
            </a:endParaRPr>
          </a:p>
          <a:p>
            <a:r>
              <a:rPr lang="ja-JP" altLang="en-US" sz="1600" dirty="0">
                <a:solidFill>
                  <a:srgbClr val="0432FF"/>
                </a:solidFill>
                <a:latin typeface="Meiryo" charset="-128"/>
                <a:ea typeface="Meiryo" charset="-128"/>
                <a:cs typeface="Meiryo" charset="-128"/>
              </a:rPr>
              <a:t>静止画、ゲーム、試験問題など</a:t>
            </a:r>
            <a:endParaRPr lang="en-US" altLang="ja-JP" sz="1600" dirty="0">
              <a:solidFill>
                <a:srgbClr val="0432FF"/>
              </a:solidFill>
              <a:latin typeface="Meiryo" charset="-128"/>
              <a:ea typeface="Meiryo" charset="-128"/>
              <a:cs typeface="Meiryo" charset="-128"/>
            </a:endParaRPr>
          </a:p>
        </p:txBody>
      </p:sp>
      <p:sp>
        <p:nvSpPr>
          <p:cNvPr id="18" name="正方形/長方形 17"/>
          <p:cNvSpPr/>
          <p:nvPr/>
        </p:nvSpPr>
        <p:spPr>
          <a:xfrm>
            <a:off x="551798" y="793773"/>
            <a:ext cx="3834612" cy="426442"/>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rgbClr val="0432FF"/>
                </a:solidFill>
                <a:latin typeface="Meiryo" charset="-128"/>
                <a:ea typeface="Meiryo" charset="-128"/>
                <a:cs typeface="Meiryo" charset="-128"/>
              </a:rPr>
              <a:t>得意な分野</a:t>
            </a:r>
            <a:endParaRPr lang="en-US" altLang="ja-JP" sz="2000" b="1" dirty="0">
              <a:solidFill>
                <a:srgbClr val="0432FF"/>
              </a:solidFill>
              <a:latin typeface="Meiryo" charset="-128"/>
              <a:ea typeface="Meiryo" charset="-128"/>
              <a:cs typeface="Meiryo" charset="-128"/>
            </a:endParaRPr>
          </a:p>
        </p:txBody>
      </p:sp>
      <p:sp>
        <p:nvSpPr>
          <p:cNvPr id="19" name="正方形/長方形 18"/>
          <p:cNvSpPr/>
          <p:nvPr/>
        </p:nvSpPr>
        <p:spPr>
          <a:xfrm>
            <a:off x="4750235" y="793773"/>
            <a:ext cx="3834612" cy="42644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0000"/>
                </a:solidFill>
                <a:latin typeface="Meiryo" charset="-128"/>
                <a:ea typeface="Meiryo" charset="-128"/>
                <a:cs typeface="Meiryo" charset="-128"/>
              </a:rPr>
              <a:t>不得意な分野</a:t>
            </a:r>
            <a:endParaRPr kumimoji="1" lang="en-US" altLang="ja-JP" sz="2000" b="1" dirty="0">
              <a:solidFill>
                <a:srgbClr val="FF0000"/>
              </a:solidFill>
              <a:latin typeface="Meiryo" charset="-128"/>
              <a:ea typeface="Meiryo" charset="-128"/>
              <a:cs typeface="Meiryo" charset="-128"/>
            </a:endParaRPr>
          </a:p>
        </p:txBody>
      </p:sp>
      <p:sp>
        <p:nvSpPr>
          <p:cNvPr id="22" name="正方形/長方形 21"/>
          <p:cNvSpPr/>
          <p:nvPr/>
        </p:nvSpPr>
        <p:spPr>
          <a:xfrm>
            <a:off x="4860033" y="1916113"/>
            <a:ext cx="3600400" cy="2192908"/>
          </a:xfrm>
          <a:prstGeom prst="rect">
            <a:avLst/>
          </a:prstGeom>
        </p:spPr>
        <p:txBody>
          <a:bodyPr wrap="square">
            <a:spAutoFit/>
          </a:bodyPr>
          <a:lstStyle/>
          <a:p>
            <a:r>
              <a:rPr lang="ja-JP" altLang="en-US" sz="1400" dirty="0">
                <a:solidFill>
                  <a:srgbClr val="FF0000"/>
                </a:solidFill>
                <a:latin typeface="Meiryo" charset="-128"/>
                <a:ea typeface="Meiryo" charset="-128"/>
                <a:cs typeface="Meiryo" charset="-128"/>
              </a:rPr>
              <a:t>全体が動的に変化し、結果の選択肢が限定できず完全な予測が困難なデータ</a:t>
            </a:r>
            <a:endParaRPr lang="en-US" altLang="ja-JP" sz="1400" dirty="0">
              <a:solidFill>
                <a:srgbClr val="FF0000"/>
              </a:solidFill>
              <a:latin typeface="Meiryo" charset="-128"/>
              <a:ea typeface="Meiryo" charset="-128"/>
              <a:cs typeface="Meiryo" charset="-128"/>
            </a:endParaRPr>
          </a:p>
          <a:p>
            <a:endParaRPr lang="en-US" altLang="ja-JP" sz="1050" dirty="0">
              <a:solidFill>
                <a:srgbClr val="FF0000"/>
              </a:solidFill>
              <a:latin typeface="Meiryo" charset="-128"/>
              <a:ea typeface="Meiryo" charset="-128"/>
              <a:cs typeface="Meiryo" charset="-128"/>
            </a:endParaRPr>
          </a:p>
          <a:p>
            <a:r>
              <a:rPr lang="ja-JP" altLang="en-US" sz="1600" dirty="0">
                <a:solidFill>
                  <a:srgbClr val="FF0000"/>
                </a:solidFill>
                <a:latin typeface="Meiryo" charset="-128"/>
                <a:ea typeface="Meiryo" charset="-128"/>
                <a:cs typeface="Meiryo" charset="-128"/>
              </a:rPr>
              <a:t>動画、一般的な常識を必要とする問題や物理的な動作を伴う問題など</a:t>
            </a:r>
            <a:endParaRPr lang="en-US" altLang="ja-JP" sz="1600" dirty="0">
              <a:solidFill>
                <a:srgbClr val="FF0000"/>
              </a:solidFill>
              <a:latin typeface="Meiryo" charset="-128"/>
              <a:ea typeface="Meiryo" charset="-128"/>
              <a:cs typeface="Meiryo" charset="-128"/>
            </a:endParaRPr>
          </a:p>
          <a:p>
            <a:endParaRPr lang="en-US" altLang="ja-JP" dirty="0">
              <a:solidFill>
                <a:srgbClr val="FF0000"/>
              </a:solidFill>
              <a:latin typeface="Meiryo" charset="-128"/>
              <a:ea typeface="Meiryo" charset="-128"/>
              <a:cs typeface="Meiryo" charset="-128"/>
            </a:endParaRPr>
          </a:p>
          <a:p>
            <a:pPr marL="171450" indent="-171450">
              <a:buFont typeface="Wingdings" charset="2"/>
              <a:buChar char="ü"/>
            </a:pPr>
            <a:r>
              <a:rPr lang="ja-JP" altLang="en-US" sz="1200" dirty="0">
                <a:solidFill>
                  <a:srgbClr val="FF0000"/>
                </a:solidFill>
                <a:latin typeface="Meiryo" charset="-128"/>
                <a:ea typeface="Meiryo" charset="-128"/>
                <a:cs typeface="Meiryo" charset="-128"/>
              </a:rPr>
              <a:t>手を放せばモノは下へ落ちる</a:t>
            </a:r>
            <a:endParaRPr lang="en-US" altLang="ja-JP" sz="1200" dirty="0">
              <a:solidFill>
                <a:srgbClr val="FF0000"/>
              </a:solidFill>
              <a:latin typeface="Meiryo" charset="-128"/>
              <a:ea typeface="Meiryo" charset="-128"/>
              <a:cs typeface="Meiryo" charset="-128"/>
            </a:endParaRPr>
          </a:p>
          <a:p>
            <a:pPr marL="171450" indent="-171450">
              <a:buFont typeface="Wingdings" charset="2"/>
              <a:buChar char="ü"/>
            </a:pPr>
            <a:r>
              <a:rPr lang="ja-JP" altLang="en-US" sz="1200" dirty="0">
                <a:solidFill>
                  <a:srgbClr val="FF0000"/>
                </a:solidFill>
                <a:latin typeface="Meiryo" charset="-128"/>
                <a:ea typeface="Meiryo" charset="-128"/>
                <a:cs typeface="Meiryo" charset="-128"/>
              </a:rPr>
              <a:t>高速道路で走行中に手を出すと危険だ</a:t>
            </a:r>
            <a:endParaRPr lang="en-US" altLang="ja-JP" sz="1200" dirty="0">
              <a:solidFill>
                <a:srgbClr val="FF0000"/>
              </a:solidFill>
              <a:latin typeface="Meiryo" charset="-128"/>
              <a:ea typeface="Meiryo" charset="-128"/>
              <a:cs typeface="Meiryo" charset="-128"/>
            </a:endParaRPr>
          </a:p>
          <a:p>
            <a:pPr marL="171450" indent="-171450">
              <a:buFont typeface="Wingdings" charset="2"/>
              <a:buChar char="ü"/>
            </a:pPr>
            <a:r>
              <a:rPr lang="ja-JP" altLang="en-US" sz="1200" dirty="0">
                <a:solidFill>
                  <a:srgbClr val="FF0000"/>
                </a:solidFill>
                <a:latin typeface="Meiryo" charset="-128"/>
                <a:ea typeface="Meiryo" charset="-128"/>
                <a:cs typeface="Meiryo" charset="-128"/>
              </a:rPr>
              <a:t>部屋でボールを投げても遠くには投げられない</a:t>
            </a:r>
            <a:endParaRPr lang="en-US" altLang="ja-JP" sz="1200" dirty="0">
              <a:solidFill>
                <a:srgbClr val="FF0000"/>
              </a:solidFill>
              <a:latin typeface="Meiryo" charset="-128"/>
              <a:ea typeface="Meiryo" charset="-128"/>
              <a:cs typeface="Meiryo" charset="-128"/>
            </a:endParaRPr>
          </a:p>
          <a:p>
            <a:r>
              <a:rPr lang="ja-JP" altLang="en-US" sz="1200" dirty="0">
                <a:solidFill>
                  <a:srgbClr val="FF0000"/>
                </a:solidFill>
                <a:latin typeface="Meiryo" charset="-128"/>
                <a:ea typeface="Meiryo" charset="-128"/>
                <a:cs typeface="Meiryo" charset="-128"/>
              </a:rPr>
              <a:t>　など</a:t>
            </a:r>
            <a:endParaRPr lang="en-US" altLang="ja-JP" sz="1200" dirty="0">
              <a:solidFill>
                <a:srgbClr val="FF0000"/>
              </a:solidFill>
              <a:latin typeface="Meiryo" charset="-128"/>
              <a:ea typeface="Meiryo" charset="-128"/>
              <a:cs typeface="Meiryo" charset="-128"/>
            </a:endParaRPr>
          </a:p>
        </p:txBody>
      </p:sp>
      <p:sp>
        <p:nvSpPr>
          <p:cNvPr id="23" name="正方形/長方形 22"/>
          <p:cNvSpPr/>
          <p:nvPr/>
        </p:nvSpPr>
        <p:spPr>
          <a:xfrm>
            <a:off x="4742927" y="4863235"/>
            <a:ext cx="3834612" cy="103425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dirty="0">
                <a:solidFill>
                  <a:schemeClr val="bg1"/>
                </a:solidFill>
                <a:latin typeface="Meiryo" charset="-128"/>
                <a:ea typeface="Meiryo" charset="-128"/>
                <a:cs typeface="Meiryo" charset="-128"/>
              </a:rPr>
              <a:t>不得意な分野も徐々に克服されつつはあるが、「特化型人工知能」では限界もあり、「汎用型人工知能」の成果をまたなければならない領域でもある。</a:t>
            </a:r>
            <a:endParaRPr kumimoji="1" lang="en-US" altLang="ja-JP" sz="1400" dirty="0">
              <a:solidFill>
                <a:schemeClr val="bg1"/>
              </a:solidFill>
              <a:latin typeface="Meiryo" charset="-128"/>
              <a:ea typeface="Meiryo" charset="-128"/>
              <a:cs typeface="Meiryo" charset="-128"/>
            </a:endParaRPr>
          </a:p>
        </p:txBody>
      </p:sp>
      <p:sp>
        <p:nvSpPr>
          <p:cNvPr id="24" name="上矢印 23"/>
          <p:cNvSpPr/>
          <p:nvPr/>
        </p:nvSpPr>
        <p:spPr>
          <a:xfrm rot="10800000">
            <a:off x="6380210" y="4328575"/>
            <a:ext cx="560046" cy="472376"/>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屈折矢印 24"/>
          <p:cNvSpPr/>
          <p:nvPr/>
        </p:nvSpPr>
        <p:spPr>
          <a:xfrm>
            <a:off x="4499992" y="5959773"/>
            <a:ext cx="2432254" cy="565571"/>
          </a:xfrm>
          <a:prstGeom prst="bentUpArrow">
            <a:avLst>
              <a:gd name="adj1" fmla="val 50000"/>
              <a:gd name="adj2" fmla="val 48091"/>
              <a:gd name="adj3" fmla="val 38526"/>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9128381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各社が機械学習サービスをクラウドで提供</a:t>
            </a:r>
          </a:p>
        </p:txBody>
      </p:sp>
      <p:sp>
        <p:nvSpPr>
          <p:cNvPr id="4" name="正方形/長方形 3"/>
          <p:cNvSpPr/>
          <p:nvPr/>
        </p:nvSpPr>
        <p:spPr>
          <a:xfrm>
            <a:off x="667819" y="1417834"/>
            <a:ext cx="3750067" cy="789717"/>
          </a:xfrm>
          <a:prstGeom prst="rect">
            <a:avLst/>
          </a:prstGeom>
          <a:solidFill>
            <a:schemeClr val="accent1"/>
          </a:solidFill>
          <a:ln>
            <a:solidFill>
              <a:schemeClr val="accent1"/>
            </a:solidFill>
          </a:ln>
          <a:effectLst>
            <a:outerShdw blurRad="50800" dist="38100" dir="2700000" algn="tl" rotWithShape="0">
              <a:prstClr val="black">
                <a:alpha val="40000"/>
              </a:prstClr>
            </a:outerShdw>
          </a:effectLst>
        </p:spPr>
        <p:txBody>
          <a:bodyPr rtlCol="0" anchor="ctr">
            <a:noAutofit/>
          </a:bodyPr>
          <a:lstStyle/>
          <a:p>
            <a:pPr algn="ctr"/>
            <a:r>
              <a:rPr kumimoji="1" lang="en-US" altLang="ja-JP" dirty="0">
                <a:solidFill>
                  <a:schemeClr val="bg1"/>
                </a:solidFill>
              </a:rPr>
              <a:t>AWS/Amazon AI</a:t>
            </a:r>
            <a:endParaRPr kumimoji="1" lang="ja-JP" altLang="en-US" dirty="0">
              <a:solidFill>
                <a:schemeClr val="bg1"/>
              </a:solidFill>
            </a:endParaRPr>
          </a:p>
        </p:txBody>
      </p:sp>
      <p:sp>
        <p:nvSpPr>
          <p:cNvPr id="5" name="正方形/長方形 4"/>
          <p:cNvSpPr/>
          <p:nvPr/>
        </p:nvSpPr>
        <p:spPr>
          <a:xfrm>
            <a:off x="4687584" y="2207550"/>
            <a:ext cx="3750067" cy="1429502"/>
          </a:xfrm>
          <a:prstGeom prst="rect">
            <a:avLst/>
          </a:prstGeom>
          <a:ln>
            <a:solidFill>
              <a:schemeClr val="accent3"/>
            </a:solidFill>
          </a:ln>
          <a:effectLst>
            <a:outerShdw blurRad="50800" dist="38100" dir="2700000" algn="tl" rotWithShape="0">
              <a:prstClr val="black">
                <a:alpha val="40000"/>
              </a:prstClr>
            </a:outerShdw>
          </a:effectLst>
        </p:spPr>
        <p:txBody>
          <a:bodyPr rtlCol="0" anchor="ctr">
            <a:noAutofit/>
          </a:bodyPr>
          <a:lstStyle/>
          <a:p>
            <a:r>
              <a:rPr lang="ja-JP" altLang="en-US" sz="900" dirty="0">
                <a:latin typeface="Meiryo" charset="-128"/>
                <a:ea typeface="Meiryo" charset="-128"/>
                <a:cs typeface="Meiryo" charset="-128"/>
              </a:rPr>
              <a:t>自然言語による質問を理解し、回答を学習し人間の意思決定を支援する「コグニティブ・コンピューティング・システム（</a:t>
            </a:r>
            <a:r>
              <a:rPr lang="en-US" altLang="ja-JP" sz="900" dirty="0">
                <a:latin typeface="Meiryo" charset="-128"/>
                <a:ea typeface="Meiryo" charset="-128"/>
                <a:cs typeface="Meiryo" charset="-128"/>
              </a:rPr>
              <a:t>Cognitive Computing System</a:t>
            </a:r>
            <a:r>
              <a:rPr lang="ja-JP" altLang="en-US" sz="900" dirty="0">
                <a:latin typeface="Meiryo" charset="-128"/>
                <a:ea typeface="Meiryo" charset="-128"/>
                <a:cs typeface="Meiryo" charset="-128"/>
              </a:rPr>
              <a:t>）」と定義。この中で「機械学習</a:t>
            </a:r>
            <a:r>
              <a:rPr lang="en-US" altLang="ja-JP" sz="900" dirty="0">
                <a:latin typeface="Meiryo" charset="-128"/>
                <a:ea typeface="Meiryo" charset="-128"/>
                <a:cs typeface="Meiryo" charset="-128"/>
              </a:rPr>
              <a:t>/AI</a:t>
            </a:r>
            <a:r>
              <a:rPr lang="ja-JP" altLang="en-US" sz="900" dirty="0">
                <a:latin typeface="Meiryo" charset="-128"/>
                <a:ea typeface="Meiryo" charset="-128"/>
                <a:cs typeface="Meiryo" charset="-128"/>
              </a:rPr>
              <a:t>」は、要素技術のひとつであり、インテリジェントな判断のためのインタフェースとして自然言語を使って質問をして学習した知識ベースから適切な回答を返す自動応答システムという形が基本。</a:t>
            </a:r>
            <a:endParaRPr lang="en-US" altLang="ja-JP" sz="900" dirty="0">
              <a:latin typeface="Meiryo" charset="-128"/>
              <a:ea typeface="Meiryo" charset="-128"/>
              <a:cs typeface="Meiryo" charset="-128"/>
            </a:endParaRPr>
          </a:p>
        </p:txBody>
      </p:sp>
      <p:sp>
        <p:nvSpPr>
          <p:cNvPr id="6" name="正方形/長方形 5"/>
          <p:cNvSpPr/>
          <p:nvPr/>
        </p:nvSpPr>
        <p:spPr>
          <a:xfrm>
            <a:off x="667820" y="4692184"/>
            <a:ext cx="3750067" cy="1431213"/>
          </a:xfrm>
          <a:prstGeom prst="rect">
            <a:avLst/>
          </a:prstGeom>
          <a:ln>
            <a:solidFill>
              <a:schemeClr val="accent2"/>
            </a:solidFill>
          </a:ln>
          <a:effectLst>
            <a:outerShdw blurRad="50800" dist="38100" dir="2700000" algn="tl" rotWithShape="0">
              <a:prstClr val="black">
                <a:alpha val="40000"/>
              </a:prstClr>
            </a:outerShdw>
          </a:effectLst>
        </p:spPr>
        <p:txBody>
          <a:bodyPr rtlCol="0" anchor="ctr">
            <a:noAutofit/>
          </a:bodyPr>
          <a:lstStyle/>
          <a:p>
            <a:r>
              <a:rPr lang="ja-JP" altLang="en-US" sz="1000" dirty="0"/>
              <a:t>機械学習ライブラリ「</a:t>
            </a:r>
            <a:r>
              <a:rPr lang="en-US" altLang="ja-JP" sz="1000" dirty="0" err="1"/>
              <a:t>TensorFlow</a:t>
            </a:r>
            <a:r>
              <a:rPr lang="ja-JP" altLang="en-US" sz="1000" dirty="0"/>
              <a:t>」をオープンソース化。</a:t>
            </a:r>
            <a:r>
              <a:rPr lang="ja-JP" altLang="en-US" sz="1000" b="1" dirty="0"/>
              <a:t>このような機械学習の機能を</a:t>
            </a:r>
            <a:r>
              <a:rPr lang="en-US" altLang="ja-JP" sz="1000" b="1" dirty="0"/>
              <a:t>Google Cloud Platform (GCP) </a:t>
            </a:r>
            <a:r>
              <a:rPr lang="ja-JP" altLang="en-US" sz="1000" b="1" dirty="0"/>
              <a:t>に展開</a:t>
            </a:r>
            <a:r>
              <a:rPr lang="ja-JP" altLang="en-US" sz="1000" dirty="0"/>
              <a:t>、</a:t>
            </a:r>
            <a:r>
              <a:rPr lang="en-US" altLang="ja-JP" sz="1000" dirty="0"/>
              <a:t>Cloud Machine Learning</a:t>
            </a:r>
            <a:r>
              <a:rPr lang="ja-JP" altLang="en-US" sz="1000" dirty="0"/>
              <a:t>に加え、画像分析の</a:t>
            </a:r>
            <a:r>
              <a:rPr lang="en-US" altLang="ja-JP" sz="1000" dirty="0"/>
              <a:t>Cloud Vision API</a:t>
            </a:r>
            <a:r>
              <a:rPr lang="ja-JP" altLang="en-US" sz="1000" dirty="0"/>
              <a:t>、音声変換の</a:t>
            </a:r>
            <a:r>
              <a:rPr lang="en-US" altLang="ja-JP" sz="1000" dirty="0"/>
              <a:t>Speech API</a:t>
            </a:r>
            <a:r>
              <a:rPr lang="ja-JP" altLang="en-US" sz="1000" dirty="0"/>
              <a:t>、言語処理の</a:t>
            </a:r>
            <a:r>
              <a:rPr lang="en-US" altLang="ja-JP" sz="1000" dirty="0"/>
              <a:t>Language API</a:t>
            </a:r>
            <a:r>
              <a:rPr lang="ja-JP" altLang="en-US" sz="1000" dirty="0"/>
              <a:t>、翻訳処理の</a:t>
            </a:r>
            <a:r>
              <a:rPr lang="en-US" altLang="ja-JP" sz="1000" dirty="0"/>
              <a:t>Translate API</a:t>
            </a:r>
            <a:r>
              <a:rPr lang="ja-JP" altLang="en-US" sz="1000" dirty="0"/>
              <a:t>などが使え、さらに多くの</a:t>
            </a:r>
            <a:r>
              <a:rPr lang="en-US" altLang="ja-JP" sz="1000" dirty="0"/>
              <a:t>API</a:t>
            </a:r>
            <a:r>
              <a:rPr lang="ja-JP" altLang="en-US" sz="1000" dirty="0"/>
              <a:t>を追加予定。そして、これらのソフトウェアを高速に処理するために</a:t>
            </a:r>
            <a:r>
              <a:rPr lang="ja-JP" altLang="en-US" sz="1000" b="1" dirty="0"/>
              <a:t>専用ハードウェア「</a:t>
            </a:r>
            <a:r>
              <a:rPr lang="en-US" altLang="ja-JP" sz="1000" b="1" dirty="0"/>
              <a:t>Tensor </a:t>
            </a:r>
            <a:r>
              <a:rPr lang="en-US" altLang="ja-JP" sz="1000" b="1" dirty="0" err="1"/>
              <a:t>Processinng</a:t>
            </a:r>
            <a:r>
              <a:rPr lang="en-US" altLang="ja-JP" sz="1000" b="1" dirty="0"/>
              <a:t> Units (TPU)</a:t>
            </a:r>
            <a:r>
              <a:rPr lang="ja-JP" altLang="en-US" sz="1000" b="1" dirty="0"/>
              <a:t>」を開発</a:t>
            </a:r>
            <a:r>
              <a:rPr lang="ja-JP" altLang="en-US" sz="1000" dirty="0"/>
              <a:t>。</a:t>
            </a:r>
            <a:endParaRPr kumimoji="1" lang="ja-JP" altLang="en-US" sz="1000" dirty="0"/>
          </a:p>
        </p:txBody>
      </p:sp>
      <p:sp>
        <p:nvSpPr>
          <p:cNvPr id="7" name="正方形/長方形 6"/>
          <p:cNvSpPr/>
          <p:nvPr/>
        </p:nvSpPr>
        <p:spPr>
          <a:xfrm>
            <a:off x="4687584" y="4692184"/>
            <a:ext cx="3750067" cy="1429502"/>
          </a:xfrm>
          <a:prstGeom prst="rect">
            <a:avLst/>
          </a:prstGeom>
          <a:ln>
            <a:solidFill>
              <a:schemeClr val="accent5"/>
            </a:solidFill>
          </a:ln>
          <a:effectLst>
            <a:outerShdw blurRad="50800" dist="38100" dir="2700000" algn="tl" rotWithShape="0">
              <a:prstClr val="black">
                <a:alpha val="40000"/>
              </a:prstClr>
            </a:outerShdw>
          </a:effectLst>
        </p:spPr>
        <p:txBody>
          <a:bodyPr rtlCol="0" anchor="ctr">
            <a:noAutofit/>
          </a:bodyPr>
          <a:lstStyle/>
          <a:p>
            <a:r>
              <a:rPr lang="ja-JP" altLang="en-US" sz="1000" dirty="0"/>
              <a:t>自然言語や画像、音声のデータをコンピュータが理解し、人間を支援するのが「コグニティブ・コンピューティング・システム（</a:t>
            </a:r>
            <a:r>
              <a:rPr lang="en-US" altLang="ja-JP" sz="1000" dirty="0"/>
              <a:t>Cognitive Computing System</a:t>
            </a:r>
            <a:r>
              <a:rPr lang="ja-JP" altLang="en-US" sz="1000" dirty="0"/>
              <a:t>）」であり、「機械学習</a:t>
            </a:r>
            <a:r>
              <a:rPr lang="en-US" altLang="ja-JP" sz="1000" dirty="0"/>
              <a:t>/AI</a:t>
            </a:r>
            <a:r>
              <a:rPr lang="ja-JP" altLang="en-US" sz="1000" dirty="0"/>
              <a:t>」は、その中の要素技術のひとつとして位置付けている。</a:t>
            </a:r>
            <a:endParaRPr lang="en-US" altLang="ja-JP" sz="1000" dirty="0"/>
          </a:p>
          <a:p>
            <a:r>
              <a:rPr lang="ja-JP" altLang="en-US" sz="1000" dirty="0"/>
              <a:t>視覚</a:t>
            </a:r>
            <a:r>
              <a:rPr lang="en-US" altLang="ja-JP" sz="1000" dirty="0"/>
              <a:t>(Vision)</a:t>
            </a:r>
            <a:r>
              <a:rPr lang="ja-JP" altLang="en-US" sz="1000" dirty="0"/>
              <a:t>、 音声</a:t>
            </a:r>
            <a:r>
              <a:rPr lang="en-US" altLang="ja-JP" sz="1000" dirty="0"/>
              <a:t>(Speech)</a:t>
            </a:r>
            <a:r>
              <a:rPr lang="ja-JP" altLang="en-US" sz="1000" dirty="0"/>
              <a:t>、言語</a:t>
            </a:r>
            <a:r>
              <a:rPr lang="en-US" altLang="ja-JP" sz="1000" dirty="0"/>
              <a:t>(Language)</a:t>
            </a:r>
            <a:r>
              <a:rPr lang="ja-JP" altLang="en-US" sz="1000" dirty="0"/>
              <a:t>、知識</a:t>
            </a:r>
            <a:r>
              <a:rPr lang="en-US" altLang="ja-JP" sz="1000" dirty="0"/>
              <a:t>(Knowledge)</a:t>
            </a:r>
            <a:r>
              <a:rPr lang="ja-JP" altLang="en-US" sz="1000" dirty="0"/>
              <a:t>、検索</a:t>
            </a:r>
            <a:r>
              <a:rPr lang="en-US" altLang="ja-JP" sz="1000" dirty="0"/>
              <a:t>(Search)</a:t>
            </a:r>
            <a:r>
              <a:rPr lang="ja-JP" altLang="en-US" sz="1000" dirty="0"/>
              <a:t>のカテゴリーの</a:t>
            </a:r>
            <a:r>
              <a:rPr lang="en-US" altLang="ja-JP" sz="1000" dirty="0"/>
              <a:t>API</a:t>
            </a:r>
            <a:r>
              <a:rPr lang="ja-JP" altLang="en-US" sz="1000" dirty="0"/>
              <a:t>を提供している。</a:t>
            </a:r>
            <a:endParaRPr kumimoji="1" lang="ja-JP" altLang="en-US" sz="1000" dirty="0"/>
          </a:p>
        </p:txBody>
      </p:sp>
      <p:sp>
        <p:nvSpPr>
          <p:cNvPr id="8" name="正方形/長方形 7"/>
          <p:cNvSpPr/>
          <p:nvPr/>
        </p:nvSpPr>
        <p:spPr>
          <a:xfrm>
            <a:off x="667820" y="2207550"/>
            <a:ext cx="3750067" cy="1429501"/>
          </a:xfrm>
          <a:prstGeom prst="rect">
            <a:avLst/>
          </a:prstGeom>
          <a:ln>
            <a:solidFill>
              <a:schemeClr val="accent1"/>
            </a:solidFill>
          </a:ln>
          <a:effectLst>
            <a:outerShdw blurRad="50800" dist="38100" dir="2700000" algn="tl" rotWithShape="0">
              <a:prstClr val="black">
                <a:alpha val="40000"/>
              </a:prstClr>
            </a:outerShdw>
          </a:effectLst>
        </p:spPr>
        <p:txBody>
          <a:bodyPr rtlCol="0" anchor="ctr">
            <a:noAutofit/>
          </a:bodyPr>
          <a:lstStyle/>
          <a:p>
            <a:r>
              <a:rPr lang="ja-JP" altLang="en-US" sz="1000" dirty="0"/>
              <a:t>機械学習「</a:t>
            </a:r>
            <a:r>
              <a:rPr lang="en-US" altLang="ja-JP" sz="1000" dirty="0"/>
              <a:t>Amazon Machine Learning</a:t>
            </a:r>
            <a:r>
              <a:rPr lang="ja-JP" altLang="en-US" sz="1000" dirty="0"/>
              <a:t>」に加えて、会話型インタフェース「</a:t>
            </a:r>
            <a:r>
              <a:rPr lang="en-US" altLang="ja-JP" sz="1000" dirty="0"/>
              <a:t>Lex</a:t>
            </a:r>
            <a:r>
              <a:rPr lang="ja-JP" altLang="en-US" sz="1000" dirty="0"/>
              <a:t>」、画像認識「</a:t>
            </a:r>
            <a:r>
              <a:rPr lang="en-US" altLang="ja-JP" sz="1000" dirty="0" err="1"/>
              <a:t>Rekognition</a:t>
            </a:r>
            <a:r>
              <a:rPr lang="ja-JP" altLang="en-US" sz="1000" dirty="0"/>
              <a:t>」、音声変換「</a:t>
            </a:r>
            <a:r>
              <a:rPr lang="en-US" altLang="ja-JP" sz="1000" dirty="0"/>
              <a:t>Polly</a:t>
            </a:r>
            <a:r>
              <a:rPr lang="ja-JP" altLang="en-US" sz="1000" dirty="0"/>
              <a:t>」によって、自然言語や画像・音声などの認知機能を提供。</a:t>
            </a:r>
            <a:endParaRPr lang="en-US" altLang="ja-JP" sz="1000" dirty="0"/>
          </a:p>
          <a:p>
            <a:r>
              <a:rPr lang="ja-JP" altLang="en-US" sz="1000" dirty="0"/>
              <a:t>スマートスピーカー「</a:t>
            </a:r>
            <a:r>
              <a:rPr lang="en-US" altLang="ja-JP" sz="1000" dirty="0"/>
              <a:t>Amazon Echo</a:t>
            </a:r>
            <a:r>
              <a:rPr lang="ja-JP" altLang="en-US" sz="1000" dirty="0"/>
              <a:t>」に搭載する音声アシスタン卜「</a:t>
            </a:r>
            <a:r>
              <a:rPr lang="en-US" altLang="ja-JP" sz="1000" dirty="0"/>
              <a:t>Alexa</a:t>
            </a:r>
            <a:r>
              <a:rPr lang="ja-JP" altLang="en-US" sz="1000" dirty="0"/>
              <a:t>」によって、新たなエコシステムが急拡大しており、</a:t>
            </a:r>
            <a:r>
              <a:rPr lang="en-US" altLang="ja-JP" sz="1000" dirty="0"/>
              <a:t>Alexa</a:t>
            </a:r>
            <a:r>
              <a:rPr lang="ja-JP" altLang="en-US" sz="1000" dirty="0"/>
              <a:t>対応アプリも</a:t>
            </a:r>
            <a:r>
              <a:rPr lang="en-US" altLang="ja-JP" sz="1000" dirty="0"/>
              <a:t>10000</a:t>
            </a:r>
            <a:r>
              <a:rPr lang="ja-JP" altLang="en-US" sz="1000" dirty="0"/>
              <a:t>以上に及ぶ。</a:t>
            </a:r>
          </a:p>
        </p:txBody>
      </p:sp>
      <p:sp>
        <p:nvSpPr>
          <p:cNvPr id="9" name="正方形/長方形 8"/>
          <p:cNvSpPr/>
          <p:nvPr/>
        </p:nvSpPr>
        <p:spPr>
          <a:xfrm>
            <a:off x="4687583" y="1417834"/>
            <a:ext cx="3750067" cy="789717"/>
          </a:xfrm>
          <a:prstGeom prst="rect">
            <a:avLst/>
          </a:prstGeom>
          <a:solidFill>
            <a:schemeClr val="accent3"/>
          </a:solidFill>
          <a:ln>
            <a:solidFill>
              <a:schemeClr val="accent3"/>
            </a:solidFill>
          </a:ln>
          <a:effectLst>
            <a:outerShdw blurRad="50800" dist="38100" dir="2700000" algn="tl" rotWithShape="0">
              <a:prstClr val="black">
                <a:alpha val="40000"/>
              </a:prstClr>
            </a:outerShdw>
          </a:effectLst>
        </p:spPr>
        <p:txBody>
          <a:bodyPr rtlCol="0" anchor="ctr">
            <a:noAutofit/>
          </a:bodyPr>
          <a:lstStyle/>
          <a:p>
            <a:pPr algn="ctr"/>
            <a:r>
              <a:rPr kumimoji="1" lang="en-US" altLang="ja-JP" dirty="0">
                <a:solidFill>
                  <a:schemeClr val="bg1"/>
                </a:solidFill>
              </a:rPr>
              <a:t>IBM/Watson</a:t>
            </a:r>
            <a:endParaRPr kumimoji="1" lang="ja-JP" altLang="en-US" dirty="0">
              <a:solidFill>
                <a:schemeClr val="bg1"/>
              </a:solidFill>
            </a:endParaRPr>
          </a:p>
        </p:txBody>
      </p:sp>
      <p:sp>
        <p:nvSpPr>
          <p:cNvPr id="10" name="正方形/長方形 9"/>
          <p:cNvSpPr/>
          <p:nvPr/>
        </p:nvSpPr>
        <p:spPr>
          <a:xfrm>
            <a:off x="667818" y="3902468"/>
            <a:ext cx="3750067" cy="789717"/>
          </a:xfrm>
          <a:prstGeom prst="rect">
            <a:avLst/>
          </a:prstGeom>
          <a:solidFill>
            <a:schemeClr val="accent2"/>
          </a:solidFill>
          <a:ln>
            <a:solidFill>
              <a:schemeClr val="accent2"/>
            </a:solidFill>
          </a:ln>
          <a:effectLst>
            <a:outerShdw blurRad="50800" dist="38100" dir="2700000" algn="tl" rotWithShape="0">
              <a:prstClr val="black">
                <a:alpha val="40000"/>
              </a:prstClr>
            </a:outerShdw>
          </a:effectLst>
        </p:spPr>
        <p:txBody>
          <a:bodyPr rtlCol="0" anchor="ctr">
            <a:noAutofit/>
          </a:bodyPr>
          <a:lstStyle/>
          <a:p>
            <a:pPr algn="ctr"/>
            <a:r>
              <a:rPr kumimoji="1" lang="en-US" altLang="ja-JP" dirty="0">
                <a:solidFill>
                  <a:schemeClr val="bg1"/>
                </a:solidFill>
              </a:rPr>
              <a:t>Google</a:t>
            </a:r>
            <a:endParaRPr kumimoji="1" lang="ja-JP" altLang="en-US" dirty="0">
              <a:solidFill>
                <a:schemeClr val="bg1"/>
              </a:solidFill>
            </a:endParaRPr>
          </a:p>
        </p:txBody>
      </p:sp>
      <p:sp>
        <p:nvSpPr>
          <p:cNvPr id="11" name="正方形/長方形 10"/>
          <p:cNvSpPr/>
          <p:nvPr/>
        </p:nvSpPr>
        <p:spPr>
          <a:xfrm>
            <a:off x="4687584" y="3902467"/>
            <a:ext cx="3750067" cy="789717"/>
          </a:xfrm>
          <a:prstGeom prst="rect">
            <a:avLst/>
          </a:prstGeom>
          <a:solidFill>
            <a:schemeClr val="accent5"/>
          </a:solidFill>
          <a:ln>
            <a:solidFill>
              <a:schemeClr val="accent5"/>
            </a:solidFill>
          </a:ln>
          <a:effectLst>
            <a:outerShdw blurRad="50800" dist="38100" dir="2700000" algn="tl" rotWithShape="0">
              <a:prstClr val="black">
                <a:alpha val="40000"/>
              </a:prstClr>
            </a:outerShdw>
          </a:effectLst>
        </p:spPr>
        <p:txBody>
          <a:bodyPr rtlCol="0" anchor="ctr">
            <a:noAutofit/>
          </a:bodyPr>
          <a:lstStyle/>
          <a:p>
            <a:pPr algn="ctr"/>
            <a:r>
              <a:rPr kumimoji="1" lang="en-US" altLang="ja-JP" dirty="0">
                <a:solidFill>
                  <a:schemeClr val="bg1"/>
                </a:solidFill>
              </a:rPr>
              <a:t>Microsoft/</a:t>
            </a:r>
            <a:r>
              <a:rPr lang="en-US" altLang="ja-JP" dirty="0">
                <a:solidFill>
                  <a:schemeClr val="bg1"/>
                </a:solidFill>
              </a:rPr>
              <a:t>Cognitive Service </a:t>
            </a:r>
            <a:endParaRPr kumimoji="1" lang="ja-JP" altLang="en-US" dirty="0">
              <a:solidFill>
                <a:schemeClr val="bg1"/>
              </a:solidFill>
            </a:endParaRPr>
          </a:p>
        </p:txBody>
      </p:sp>
    </p:spTree>
    <p:extLst>
      <p:ext uri="{BB962C8B-B14F-4D97-AF65-F5344CB8AC3E}">
        <p14:creationId xmlns:p14="http://schemas.microsoft.com/office/powerpoint/2010/main" val="18027972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人工知能の可能性と限界</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615123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57200" y="857250"/>
            <a:ext cx="8242300" cy="555625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622300" y="4120282"/>
            <a:ext cx="7910140" cy="206758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3059832" y="5232894"/>
            <a:ext cx="2027624" cy="76934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ja-JP" dirty="0"/>
              <a:t>人工知能</a:t>
            </a:r>
            <a:r>
              <a:rPr lang="ja-JP" altLang="en-US" dirty="0"/>
              <a:t>とは／弱い</a:t>
            </a:r>
            <a:r>
              <a:rPr lang="en-US" altLang="ja-JP" dirty="0"/>
              <a:t>AI</a:t>
            </a:r>
            <a:r>
              <a:rPr lang="ja-JP" altLang="en-US" dirty="0"/>
              <a:t>と強い</a:t>
            </a:r>
            <a:r>
              <a:rPr lang="en-US" altLang="ja-JP" dirty="0"/>
              <a:t>AI</a:t>
            </a:r>
            <a:endParaRPr kumimoji="1" lang="ja-JP" altLang="en-US" dirty="0"/>
          </a:p>
        </p:txBody>
      </p:sp>
      <p:sp>
        <p:nvSpPr>
          <p:cNvPr id="5" name="テキスト ボックス 4"/>
          <p:cNvSpPr txBox="1"/>
          <p:nvPr/>
        </p:nvSpPr>
        <p:spPr>
          <a:xfrm>
            <a:off x="940236" y="982653"/>
            <a:ext cx="7263528" cy="892552"/>
          </a:xfrm>
          <a:prstGeom prst="rect">
            <a:avLst/>
          </a:prstGeom>
          <a:noFill/>
        </p:spPr>
        <p:txBody>
          <a:bodyPr wrap="none" rtlCol="0">
            <a:spAutoFit/>
          </a:bodyPr>
          <a:lstStyle/>
          <a:p>
            <a:pPr algn="ctr"/>
            <a:r>
              <a:rPr kumimoji="1" lang="ja-JP" altLang="en-US" sz="2800" b="1" dirty="0">
                <a:solidFill>
                  <a:srgbClr val="3366FF"/>
                </a:solidFill>
                <a:latin typeface="Meiryo" charset="-128"/>
                <a:ea typeface="Meiryo" charset="-128"/>
                <a:cs typeface="Meiryo" charset="-128"/>
              </a:rPr>
              <a:t>人工知能（</a:t>
            </a:r>
            <a:r>
              <a:rPr kumimoji="1" lang="en-US" altLang="ja-JP" sz="2800" b="1" dirty="0">
                <a:solidFill>
                  <a:srgbClr val="3366FF"/>
                </a:solidFill>
                <a:latin typeface="Meiryo" charset="-128"/>
                <a:ea typeface="Meiryo" charset="-128"/>
                <a:cs typeface="Meiryo" charset="-128"/>
              </a:rPr>
              <a:t>AI : Artificial Intelligence</a:t>
            </a:r>
            <a:r>
              <a:rPr kumimoji="1" lang="ja-JP" altLang="en-US" sz="2800" b="1" dirty="0">
                <a:solidFill>
                  <a:srgbClr val="3366FF"/>
                </a:solidFill>
                <a:latin typeface="Meiryo" charset="-128"/>
                <a:ea typeface="Meiryo" charset="-128"/>
                <a:cs typeface="Meiryo" charset="-128"/>
              </a:rPr>
              <a:t>）</a:t>
            </a:r>
            <a:endParaRPr kumimoji="1" lang="en-US" altLang="ja-JP" sz="2800" b="1" dirty="0">
              <a:solidFill>
                <a:srgbClr val="3366FF"/>
              </a:solidFill>
              <a:latin typeface="Meiryo" charset="-128"/>
              <a:ea typeface="Meiryo" charset="-128"/>
              <a:cs typeface="Meiryo" charset="-128"/>
            </a:endParaRPr>
          </a:p>
          <a:p>
            <a:pPr algn="ctr"/>
            <a:r>
              <a:rPr lang="ja-JP" altLang="en-US" sz="2400" dirty="0">
                <a:solidFill>
                  <a:srgbClr val="3366FF"/>
                </a:solidFill>
                <a:latin typeface="Meiryo" charset="-128"/>
                <a:ea typeface="Meiryo" charset="-128"/>
                <a:cs typeface="Meiryo" charset="-128"/>
              </a:rPr>
              <a:t>人間のような知的処理をコンピューターで行う技術</a:t>
            </a:r>
            <a:endParaRPr kumimoji="1" lang="ja-JP" altLang="en-US" sz="2400" dirty="0">
              <a:solidFill>
                <a:srgbClr val="3366FF"/>
              </a:solidFill>
              <a:latin typeface="Meiryo" charset="-128"/>
              <a:ea typeface="Meiryo" charset="-128"/>
              <a:cs typeface="Meiryo" charset="-128"/>
            </a:endParaRPr>
          </a:p>
        </p:txBody>
      </p:sp>
      <p:sp>
        <p:nvSpPr>
          <p:cNvPr id="6" name="正方形/長方形 5"/>
          <p:cNvSpPr/>
          <p:nvPr/>
        </p:nvSpPr>
        <p:spPr>
          <a:xfrm>
            <a:off x="622300" y="1916832"/>
            <a:ext cx="7910140" cy="20675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0" name="テキスト ボックス 9"/>
          <p:cNvSpPr txBox="1"/>
          <p:nvPr/>
        </p:nvSpPr>
        <p:spPr>
          <a:xfrm>
            <a:off x="1094803" y="2445012"/>
            <a:ext cx="1648978" cy="1077218"/>
          </a:xfrm>
          <a:prstGeom prst="rect">
            <a:avLst/>
          </a:prstGeom>
          <a:noFill/>
        </p:spPr>
        <p:txBody>
          <a:bodyPr wrap="none" rtlCol="0">
            <a:spAutoFit/>
          </a:bodyPr>
          <a:lstStyle/>
          <a:p>
            <a:pPr algn="ctr"/>
            <a:r>
              <a:rPr kumimoji="1" lang="ja-JP" altLang="en-US" sz="3600" dirty="0">
                <a:solidFill>
                  <a:srgbClr val="FFFFFF"/>
                </a:solidFill>
                <a:latin typeface="Meiryo" charset="-128"/>
                <a:ea typeface="Meiryo" charset="-128"/>
                <a:cs typeface="Meiryo" charset="-128"/>
              </a:rPr>
              <a:t>弱い</a:t>
            </a:r>
            <a:r>
              <a:rPr kumimoji="1" lang="en-US" altLang="ja-JP" sz="3600" dirty="0">
                <a:solidFill>
                  <a:srgbClr val="FFFFFF"/>
                </a:solidFill>
                <a:latin typeface="Meiryo" charset="-128"/>
                <a:ea typeface="Meiryo" charset="-128"/>
                <a:cs typeface="Meiryo" charset="-128"/>
              </a:rPr>
              <a:t>AI</a:t>
            </a:r>
          </a:p>
          <a:p>
            <a:pPr algn="ctr"/>
            <a:r>
              <a:rPr lang="en-US" altLang="ja-JP" sz="2800" dirty="0">
                <a:solidFill>
                  <a:srgbClr val="FFFFFF"/>
                </a:solidFill>
                <a:latin typeface="Meiryo" charset="-128"/>
                <a:ea typeface="Meiryo" charset="-128"/>
                <a:cs typeface="Meiryo" charset="-128"/>
              </a:rPr>
              <a:t>Weak AI</a:t>
            </a:r>
            <a:endParaRPr kumimoji="1" lang="ja-JP" altLang="en-US" sz="2800" dirty="0">
              <a:solidFill>
                <a:srgbClr val="FFFFFF"/>
              </a:solidFill>
              <a:latin typeface="Meiryo" charset="-128"/>
              <a:ea typeface="Meiryo" charset="-128"/>
              <a:cs typeface="Meiryo" charset="-128"/>
            </a:endParaRPr>
          </a:p>
        </p:txBody>
      </p:sp>
      <p:sp>
        <p:nvSpPr>
          <p:cNvPr id="12" name="テキスト ボックス 11"/>
          <p:cNvSpPr txBox="1"/>
          <p:nvPr/>
        </p:nvSpPr>
        <p:spPr>
          <a:xfrm>
            <a:off x="949631" y="4646174"/>
            <a:ext cx="1859805" cy="1077218"/>
          </a:xfrm>
          <a:prstGeom prst="rect">
            <a:avLst/>
          </a:prstGeom>
          <a:noFill/>
        </p:spPr>
        <p:txBody>
          <a:bodyPr wrap="none" rtlCol="0">
            <a:spAutoFit/>
          </a:bodyPr>
          <a:lstStyle/>
          <a:p>
            <a:pPr algn="ctr"/>
            <a:r>
              <a:rPr kumimoji="1" lang="ja-JP" altLang="en-US" sz="3600" dirty="0">
                <a:solidFill>
                  <a:srgbClr val="FFFFFF"/>
                </a:solidFill>
                <a:latin typeface="Meiryo" charset="-128"/>
                <a:ea typeface="Meiryo" charset="-128"/>
                <a:cs typeface="Meiryo" charset="-128"/>
              </a:rPr>
              <a:t>強い</a:t>
            </a:r>
            <a:r>
              <a:rPr kumimoji="1" lang="en-US" altLang="ja-JP" sz="3600" dirty="0">
                <a:solidFill>
                  <a:srgbClr val="FFFFFF"/>
                </a:solidFill>
                <a:latin typeface="Meiryo" charset="-128"/>
                <a:ea typeface="Meiryo" charset="-128"/>
                <a:cs typeface="Meiryo" charset="-128"/>
              </a:rPr>
              <a:t>AI</a:t>
            </a:r>
            <a:endParaRPr lang="en-US" altLang="ja-JP" sz="3600" dirty="0">
              <a:solidFill>
                <a:srgbClr val="FFFFFF"/>
              </a:solidFill>
              <a:latin typeface="Meiryo" charset="-128"/>
              <a:ea typeface="Meiryo" charset="-128"/>
              <a:cs typeface="Meiryo" charset="-128"/>
            </a:endParaRPr>
          </a:p>
          <a:p>
            <a:pPr algn="ctr"/>
            <a:r>
              <a:rPr kumimoji="1" lang="en-US" altLang="ja-JP" sz="2800" dirty="0">
                <a:solidFill>
                  <a:srgbClr val="FFFFFF"/>
                </a:solidFill>
                <a:latin typeface="Meiryo" charset="-128"/>
                <a:ea typeface="Meiryo" charset="-128"/>
                <a:cs typeface="Meiryo" charset="-128"/>
              </a:rPr>
              <a:t>Strong AI</a:t>
            </a:r>
            <a:endParaRPr kumimoji="1" lang="ja-JP" altLang="en-US" sz="2800" dirty="0">
              <a:solidFill>
                <a:srgbClr val="FFFFFF"/>
              </a:solidFill>
              <a:latin typeface="Meiryo" charset="-128"/>
              <a:ea typeface="Meiryo" charset="-128"/>
              <a:cs typeface="Meiryo" charset="-128"/>
            </a:endParaRPr>
          </a:p>
        </p:txBody>
      </p:sp>
      <p:sp>
        <p:nvSpPr>
          <p:cNvPr id="19" name="正方形/長方形 18"/>
          <p:cNvSpPr/>
          <p:nvPr/>
        </p:nvSpPr>
        <p:spPr>
          <a:xfrm>
            <a:off x="3059832" y="2299610"/>
            <a:ext cx="2027624" cy="60505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知能を使ってすることを機械にさせようとす取り組み</a:t>
            </a:r>
            <a:endParaRPr kumimoji="1" lang="ja-JP" altLang="en-US" sz="1200" dirty="0">
              <a:solidFill>
                <a:srgbClr val="FFFFFF"/>
              </a:solidFill>
              <a:latin typeface="Meiryo" charset="-128"/>
              <a:ea typeface="Meiryo" charset="-128"/>
              <a:cs typeface="Meiryo" charset="-128"/>
            </a:endParaRPr>
          </a:p>
        </p:txBody>
      </p:sp>
      <p:sp>
        <p:nvSpPr>
          <p:cNvPr id="20" name="正方形/長方形 19"/>
          <p:cNvSpPr/>
          <p:nvPr/>
        </p:nvSpPr>
        <p:spPr>
          <a:xfrm>
            <a:off x="3059832" y="4548950"/>
            <a:ext cx="2027624" cy="60505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charset="-128"/>
                <a:ea typeface="Meiryo" charset="-128"/>
                <a:cs typeface="Meiryo" charset="-128"/>
              </a:rPr>
              <a:t>知能そのものをもつ機械を作る取り組み</a:t>
            </a:r>
            <a:endParaRPr kumimoji="1" lang="ja-JP" altLang="en-US" sz="1200" dirty="0">
              <a:solidFill>
                <a:srgbClr val="FFFFFF"/>
              </a:solidFill>
              <a:latin typeface="Meiryo" charset="-128"/>
              <a:ea typeface="Meiryo" charset="-128"/>
              <a:cs typeface="Meiryo" charset="-128"/>
            </a:endParaRPr>
          </a:p>
        </p:txBody>
      </p:sp>
      <p:pic>
        <p:nvPicPr>
          <p:cNvPr id="28" name="図 27" descr="brain-illustration-1940x900_35269.jpg"/>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3886373" y="5318328"/>
            <a:ext cx="1382777" cy="641495"/>
          </a:xfrm>
          <a:prstGeom prst="rect">
            <a:avLst/>
          </a:prstGeom>
        </p:spPr>
      </p:pic>
      <p:pic>
        <p:nvPicPr>
          <p:cNvPr id="29" name="図 28" descr="11105b75.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59832" y="5276320"/>
            <a:ext cx="963791" cy="771033"/>
          </a:xfrm>
          <a:prstGeom prst="rect">
            <a:avLst/>
          </a:prstGeom>
        </p:spPr>
      </p:pic>
      <p:sp>
        <p:nvSpPr>
          <p:cNvPr id="31" name="右矢印 30"/>
          <p:cNvSpPr/>
          <p:nvPr/>
        </p:nvSpPr>
        <p:spPr>
          <a:xfrm>
            <a:off x="3970711" y="5515295"/>
            <a:ext cx="170954" cy="211673"/>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2" name="正方形/長方形 31"/>
          <p:cNvSpPr/>
          <p:nvPr/>
        </p:nvSpPr>
        <p:spPr>
          <a:xfrm>
            <a:off x="3059832" y="2983621"/>
            <a:ext cx="2027624" cy="76934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3" name="右矢印 32"/>
          <p:cNvSpPr/>
          <p:nvPr/>
        </p:nvSpPr>
        <p:spPr>
          <a:xfrm>
            <a:off x="3970711" y="3266022"/>
            <a:ext cx="170954" cy="211673"/>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34" name="図 33" descr="horse_PNG25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0011" y="3051579"/>
            <a:ext cx="834108" cy="626507"/>
          </a:xfrm>
          <a:prstGeom prst="rect">
            <a:avLst/>
          </a:prstGeom>
        </p:spPr>
      </p:pic>
      <p:pic>
        <p:nvPicPr>
          <p:cNvPr id="35" name="図 34" descr="Union-Automobile-Co-1902.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41665" y="3051579"/>
            <a:ext cx="945791" cy="592381"/>
          </a:xfrm>
          <a:prstGeom prst="rect">
            <a:avLst/>
          </a:prstGeom>
        </p:spPr>
      </p:pic>
      <p:sp>
        <p:nvSpPr>
          <p:cNvPr id="36" name="テキスト ボックス 35"/>
          <p:cNvSpPr txBox="1"/>
          <p:nvPr/>
        </p:nvSpPr>
        <p:spPr>
          <a:xfrm>
            <a:off x="5371641" y="2306413"/>
            <a:ext cx="2933232" cy="1446550"/>
          </a:xfrm>
          <a:prstGeom prst="rect">
            <a:avLst/>
          </a:prstGeom>
          <a:noFill/>
        </p:spPr>
        <p:txBody>
          <a:bodyPr wrap="square" rtlCol="0">
            <a:spAutoFit/>
          </a:bodyPr>
          <a:lstStyle/>
          <a:p>
            <a:pPr algn="ctr"/>
            <a:r>
              <a:rPr kumimoji="1" lang="ja-JP" altLang="en-US" sz="1600" b="1" dirty="0">
                <a:solidFill>
                  <a:srgbClr val="FFFFFF"/>
                </a:solidFill>
                <a:latin typeface="Meiryo" charset="-128"/>
                <a:ea typeface="Meiryo" charset="-128"/>
                <a:cs typeface="Meiryo" charset="-128"/>
              </a:rPr>
              <a:t>人間のような知的処理の実現</a:t>
            </a:r>
            <a:endParaRPr kumimoji="1" lang="en-US" altLang="ja-JP" sz="1600" b="1" dirty="0">
              <a:solidFill>
                <a:srgbClr val="FFFFFF"/>
              </a:solidFill>
              <a:latin typeface="Meiryo" charset="-128"/>
              <a:ea typeface="Meiryo" charset="-128"/>
              <a:cs typeface="Meiryo" charset="-128"/>
            </a:endParaRPr>
          </a:p>
          <a:p>
            <a:endParaRPr kumimoji="1" lang="en-US" altLang="ja-JP" sz="1600" dirty="0">
              <a:solidFill>
                <a:srgbClr val="FFFFFF"/>
              </a:solidFill>
              <a:latin typeface="Meiryo" charset="-128"/>
              <a:ea typeface="Meiryo" charset="-128"/>
              <a:cs typeface="Meiryo" charset="-128"/>
            </a:endParaRPr>
          </a:p>
          <a:p>
            <a:r>
              <a:rPr kumimoji="1" lang="ja-JP" altLang="en-US" sz="1400" dirty="0">
                <a:solidFill>
                  <a:srgbClr val="FFFFFF"/>
                </a:solidFill>
                <a:latin typeface="Meiryo" charset="-128"/>
                <a:ea typeface="Meiryo" charset="-128"/>
                <a:cs typeface="Meiryo" charset="-128"/>
              </a:rPr>
              <a:t>人間の脳で行う処理のしくみにかかわらず、結果として人間が行う知的処理ができるようになることを目指す。</a:t>
            </a:r>
          </a:p>
        </p:txBody>
      </p:sp>
      <p:sp>
        <p:nvSpPr>
          <p:cNvPr id="37" name="テキスト ボックス 36"/>
          <p:cNvSpPr txBox="1"/>
          <p:nvPr/>
        </p:nvSpPr>
        <p:spPr>
          <a:xfrm>
            <a:off x="5367565" y="4571777"/>
            <a:ext cx="2933232" cy="1446550"/>
          </a:xfrm>
          <a:prstGeom prst="rect">
            <a:avLst/>
          </a:prstGeom>
          <a:noFill/>
        </p:spPr>
        <p:txBody>
          <a:bodyPr wrap="square" rtlCol="0">
            <a:spAutoFit/>
          </a:bodyPr>
          <a:lstStyle/>
          <a:p>
            <a:pPr algn="ctr"/>
            <a:r>
              <a:rPr kumimoji="1" lang="ja-JP" altLang="en-US" sz="1600" b="1" dirty="0">
                <a:solidFill>
                  <a:srgbClr val="FFFFFF"/>
                </a:solidFill>
                <a:latin typeface="Meiryo" charset="-128"/>
                <a:ea typeface="Meiryo" charset="-128"/>
                <a:cs typeface="Meiryo" charset="-128"/>
              </a:rPr>
              <a:t>人間と同等の知能の実現</a:t>
            </a:r>
            <a:endParaRPr kumimoji="1" lang="en-US" altLang="ja-JP" sz="1600" b="1" dirty="0">
              <a:solidFill>
                <a:srgbClr val="FFFFFF"/>
              </a:solidFill>
              <a:latin typeface="Meiryo" charset="-128"/>
              <a:ea typeface="Meiryo" charset="-128"/>
              <a:cs typeface="Meiryo" charset="-128"/>
            </a:endParaRPr>
          </a:p>
          <a:p>
            <a:endParaRPr kumimoji="1" lang="en-US" altLang="ja-JP" sz="1600" dirty="0">
              <a:solidFill>
                <a:srgbClr val="FFFFFF"/>
              </a:solidFill>
              <a:latin typeface="Meiryo" charset="-128"/>
              <a:ea typeface="Meiryo" charset="-128"/>
              <a:cs typeface="Meiryo" charset="-128"/>
            </a:endParaRPr>
          </a:p>
          <a:p>
            <a:r>
              <a:rPr kumimoji="1" lang="ja-JP" altLang="en-US" sz="1400" dirty="0">
                <a:solidFill>
                  <a:srgbClr val="FFFFFF"/>
                </a:solidFill>
                <a:latin typeface="Meiryo" charset="-128"/>
                <a:ea typeface="Meiryo" charset="-128"/>
                <a:cs typeface="Meiryo" charset="-128"/>
              </a:rPr>
              <a:t>脳科学や神経科学の研究成果を取り入れながら、人間の脳機能と同等の汎用的な知的処理ができるようになることを目指す。</a:t>
            </a:r>
          </a:p>
        </p:txBody>
      </p:sp>
    </p:spTree>
    <p:extLst>
      <p:ext uri="{BB962C8B-B14F-4D97-AF65-F5344CB8AC3E}">
        <p14:creationId xmlns:p14="http://schemas.microsoft.com/office/powerpoint/2010/main" val="21134787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4639676" y="822704"/>
            <a:ext cx="4320480" cy="562798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179512" y="825348"/>
            <a:ext cx="4320480" cy="5627988"/>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人工知能の</a:t>
            </a:r>
            <a:r>
              <a:rPr kumimoji="1" lang="en-US" altLang="ja-JP" dirty="0"/>
              <a:t>2</a:t>
            </a:r>
            <a:r>
              <a:rPr kumimoji="1" lang="ja-JP" altLang="en-US" dirty="0"/>
              <a:t>つの方向性</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48</a:t>
            </a:fld>
            <a:endParaRPr kumimoji="1" lang="ja-JP" altLang="en-US"/>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9692" y="3590872"/>
            <a:ext cx="1384616" cy="659530"/>
          </a:xfrm>
          <a:prstGeom prst="rect">
            <a:avLst/>
          </a:prstGeom>
          <a:ln>
            <a:noFill/>
          </a:ln>
          <a:effectLst>
            <a:outerShdw blurRad="292100" dist="139700" dir="2700000" algn="tl" rotWithShape="0">
              <a:srgbClr val="333333">
                <a:alpha val="65000"/>
              </a:srgbClr>
            </a:outerShdw>
          </a:effectLst>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692" y="4793769"/>
            <a:ext cx="1384616" cy="723463"/>
          </a:xfrm>
          <a:prstGeom prst="rect">
            <a:avLst/>
          </a:prstGeom>
          <a:ln>
            <a:noFill/>
          </a:ln>
          <a:effectLst>
            <a:outerShdw blurRad="292100" dist="139700" dir="2700000" algn="tl" rotWithShape="0">
              <a:srgbClr val="333333">
                <a:alpha val="65000"/>
              </a:srgbClr>
            </a:outerShdw>
          </a:effectLst>
        </p:spPr>
      </p:pic>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9692" y="2254092"/>
            <a:ext cx="1384616" cy="723462"/>
          </a:xfrm>
          <a:prstGeom prst="rect">
            <a:avLst/>
          </a:prstGeom>
          <a:ln>
            <a:noFill/>
          </a:ln>
          <a:effectLst>
            <a:outerShdw blurRad="292100" dist="139700" dir="2700000" algn="tl" rotWithShape="0">
              <a:srgbClr val="333333">
                <a:alpha val="65000"/>
              </a:srgbClr>
            </a:outerShdw>
          </a:effectLst>
        </p:spPr>
      </p:pic>
      <p:sp>
        <p:nvSpPr>
          <p:cNvPr id="12" name="テキスト ボックス 11"/>
          <p:cNvSpPr txBox="1"/>
          <p:nvPr/>
        </p:nvSpPr>
        <p:spPr>
          <a:xfrm>
            <a:off x="3879692" y="3167921"/>
            <a:ext cx="1519968" cy="369332"/>
          </a:xfrm>
          <a:prstGeom prst="rect">
            <a:avLst/>
          </a:prstGeom>
          <a:noFill/>
        </p:spPr>
        <p:txBody>
          <a:bodyPr wrap="none" rtlCol="0">
            <a:spAutoFit/>
          </a:bodyPr>
          <a:lstStyle/>
          <a:p>
            <a:r>
              <a:rPr kumimoji="1" lang="ja-JP" altLang="en-US" dirty="0">
                <a:solidFill>
                  <a:srgbClr val="002060"/>
                </a:solidFill>
                <a:latin typeface="Meiryo" charset="-128"/>
                <a:ea typeface="Meiryo" charset="-128"/>
                <a:cs typeface="Meiryo" charset="-128"/>
              </a:rPr>
              <a:t>視覚（</a:t>
            </a:r>
            <a:r>
              <a:rPr kumimoji="1" lang="en-US" altLang="ja-JP" dirty="0">
                <a:solidFill>
                  <a:srgbClr val="002060"/>
                </a:solidFill>
                <a:latin typeface="Meiryo" charset="-128"/>
                <a:ea typeface="Meiryo" charset="-128"/>
                <a:cs typeface="Meiryo" charset="-128"/>
              </a:rPr>
              <a:t>See</a:t>
            </a:r>
            <a:r>
              <a:rPr kumimoji="1" lang="ja-JP" altLang="en-US" dirty="0">
                <a:solidFill>
                  <a:srgbClr val="002060"/>
                </a:solidFill>
                <a:latin typeface="Meiryo" charset="-128"/>
                <a:ea typeface="Meiryo" charset="-128"/>
                <a:cs typeface="Meiryo" charset="-128"/>
              </a:rPr>
              <a:t>）</a:t>
            </a:r>
          </a:p>
        </p:txBody>
      </p:sp>
      <p:sp>
        <p:nvSpPr>
          <p:cNvPr id="13" name="テキスト ボックス 12"/>
          <p:cNvSpPr txBox="1"/>
          <p:nvPr/>
        </p:nvSpPr>
        <p:spPr>
          <a:xfrm>
            <a:off x="3872705" y="4453108"/>
            <a:ext cx="1515158" cy="369332"/>
          </a:xfrm>
          <a:prstGeom prst="rect">
            <a:avLst/>
          </a:prstGeom>
          <a:noFill/>
        </p:spPr>
        <p:txBody>
          <a:bodyPr wrap="none" rtlCol="0">
            <a:spAutoFit/>
          </a:bodyPr>
          <a:lstStyle/>
          <a:p>
            <a:r>
              <a:rPr kumimoji="1" lang="ja-JP" altLang="en-US" dirty="0">
                <a:solidFill>
                  <a:srgbClr val="002060"/>
                </a:solidFill>
                <a:latin typeface="Meiryo" charset="-128"/>
                <a:ea typeface="Meiryo" charset="-128"/>
                <a:cs typeface="Meiryo" charset="-128"/>
              </a:rPr>
              <a:t>聴覚</a:t>
            </a:r>
            <a:r>
              <a:rPr kumimoji="1" lang="en-US" altLang="ja-JP" dirty="0">
                <a:solidFill>
                  <a:srgbClr val="002060"/>
                </a:solidFill>
                <a:latin typeface="Meiryo" charset="-128"/>
                <a:ea typeface="Meiryo" charset="-128"/>
                <a:cs typeface="Meiryo" charset="-128"/>
              </a:rPr>
              <a:t>(Listen)</a:t>
            </a:r>
          </a:p>
        </p:txBody>
      </p:sp>
      <p:sp>
        <p:nvSpPr>
          <p:cNvPr id="14" name="テキスト ボックス 13"/>
          <p:cNvSpPr txBox="1"/>
          <p:nvPr/>
        </p:nvSpPr>
        <p:spPr>
          <a:xfrm>
            <a:off x="3879692" y="1884760"/>
            <a:ext cx="1549078" cy="369332"/>
          </a:xfrm>
          <a:prstGeom prst="rect">
            <a:avLst/>
          </a:prstGeom>
          <a:noFill/>
        </p:spPr>
        <p:txBody>
          <a:bodyPr wrap="none" rtlCol="0">
            <a:spAutoFit/>
          </a:bodyPr>
          <a:lstStyle/>
          <a:p>
            <a:r>
              <a:rPr kumimoji="1" lang="ja-JP" altLang="en-US" dirty="0">
                <a:solidFill>
                  <a:srgbClr val="002060"/>
                </a:solidFill>
                <a:latin typeface="Meiryo" charset="-128"/>
                <a:ea typeface="Meiryo" charset="-128"/>
                <a:cs typeface="Meiryo" charset="-128"/>
              </a:rPr>
              <a:t>対話（</a:t>
            </a:r>
            <a:r>
              <a:rPr kumimoji="1" lang="en-US" altLang="ja-JP" dirty="0">
                <a:solidFill>
                  <a:srgbClr val="002060"/>
                </a:solidFill>
                <a:latin typeface="Meiryo" charset="-128"/>
                <a:ea typeface="Meiryo" charset="-128"/>
                <a:cs typeface="Meiryo" charset="-128"/>
              </a:rPr>
              <a:t>Talk</a:t>
            </a:r>
            <a:r>
              <a:rPr kumimoji="1" lang="ja-JP" altLang="en-US" dirty="0">
                <a:solidFill>
                  <a:srgbClr val="002060"/>
                </a:solidFill>
                <a:latin typeface="Meiryo" charset="-128"/>
                <a:ea typeface="Meiryo" charset="-128"/>
                <a:cs typeface="Meiryo" charset="-128"/>
              </a:rPr>
              <a:t>）</a:t>
            </a:r>
          </a:p>
        </p:txBody>
      </p:sp>
      <p:sp>
        <p:nvSpPr>
          <p:cNvPr id="16" name="テキスト ボックス 15"/>
          <p:cNvSpPr txBox="1"/>
          <p:nvPr/>
        </p:nvSpPr>
        <p:spPr>
          <a:xfrm>
            <a:off x="6565484" y="1045829"/>
            <a:ext cx="2339102" cy="461665"/>
          </a:xfrm>
          <a:prstGeom prst="rect">
            <a:avLst/>
          </a:prstGeom>
          <a:noFill/>
        </p:spPr>
        <p:txBody>
          <a:bodyPr wrap="none" rtlCol="0">
            <a:spAutoFit/>
          </a:bodyPr>
          <a:lstStyle/>
          <a:p>
            <a:pPr algn="r"/>
            <a:r>
              <a:rPr kumimoji="1" lang="ja-JP" altLang="en-US" sz="2400" b="1" dirty="0">
                <a:solidFill>
                  <a:srgbClr val="009051"/>
                </a:solidFill>
                <a:latin typeface="Meiryo" charset="-128"/>
                <a:ea typeface="Meiryo" charset="-128"/>
                <a:cs typeface="Meiryo" charset="-128"/>
              </a:rPr>
              <a:t>特化型人工知能</a:t>
            </a:r>
          </a:p>
        </p:txBody>
      </p:sp>
      <p:sp>
        <p:nvSpPr>
          <p:cNvPr id="17" name="テキスト ボックス 16"/>
          <p:cNvSpPr txBox="1"/>
          <p:nvPr/>
        </p:nvSpPr>
        <p:spPr>
          <a:xfrm>
            <a:off x="5436970" y="1434262"/>
            <a:ext cx="3467616" cy="338554"/>
          </a:xfrm>
          <a:prstGeom prst="rect">
            <a:avLst/>
          </a:prstGeom>
          <a:noFill/>
        </p:spPr>
        <p:txBody>
          <a:bodyPr wrap="none" rtlCol="0">
            <a:spAutoFit/>
          </a:bodyPr>
          <a:lstStyle/>
          <a:p>
            <a:pPr algn="r"/>
            <a:r>
              <a:rPr kumimoji="1" lang="ja-JP" altLang="en-US" sz="1600" dirty="0">
                <a:solidFill>
                  <a:schemeClr val="tx1">
                    <a:lumMod val="50000"/>
                    <a:lumOff val="50000"/>
                  </a:schemeClr>
                </a:solidFill>
                <a:latin typeface="Meiryo" charset="-128"/>
                <a:ea typeface="Meiryo" charset="-128"/>
                <a:cs typeface="Meiryo" charset="-128"/>
              </a:rPr>
              <a:t>個別の領域において知的に振る舞う</a:t>
            </a:r>
          </a:p>
        </p:txBody>
      </p:sp>
      <p:sp>
        <p:nvSpPr>
          <p:cNvPr id="18" name="テキスト ボックス 17"/>
          <p:cNvSpPr txBox="1"/>
          <p:nvPr/>
        </p:nvSpPr>
        <p:spPr>
          <a:xfrm>
            <a:off x="234363" y="1041819"/>
            <a:ext cx="2339102"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汎用型人工知能</a:t>
            </a:r>
          </a:p>
        </p:txBody>
      </p:sp>
      <p:sp>
        <p:nvSpPr>
          <p:cNvPr id="19" name="テキスト ボックス 18"/>
          <p:cNvSpPr txBox="1"/>
          <p:nvPr/>
        </p:nvSpPr>
        <p:spPr>
          <a:xfrm>
            <a:off x="234363" y="1434185"/>
            <a:ext cx="4083169" cy="338554"/>
          </a:xfrm>
          <a:prstGeom prst="rect">
            <a:avLst/>
          </a:prstGeom>
          <a:noFill/>
        </p:spPr>
        <p:txBody>
          <a:bodyPr wrap="none" rtlCol="0">
            <a:spAutoFit/>
          </a:bodyPr>
          <a:lstStyle/>
          <a:p>
            <a:r>
              <a:rPr kumimoji="1" lang="ja-JP" altLang="en-US" sz="1600" dirty="0">
                <a:solidFill>
                  <a:schemeClr val="tx1">
                    <a:lumMod val="50000"/>
                    <a:lumOff val="50000"/>
                  </a:schemeClr>
                </a:solidFill>
                <a:latin typeface="Meiryo" charset="-128"/>
                <a:ea typeface="Meiryo" charset="-128"/>
                <a:cs typeface="Meiryo" charset="-128"/>
              </a:rPr>
              <a:t>異なる領域で多様で複雑な問題を解決する</a:t>
            </a:r>
          </a:p>
        </p:txBody>
      </p:sp>
      <p:sp>
        <p:nvSpPr>
          <p:cNvPr id="32" name="テキスト ボックス 31"/>
          <p:cNvSpPr txBox="1"/>
          <p:nvPr/>
        </p:nvSpPr>
        <p:spPr>
          <a:xfrm>
            <a:off x="446791" y="2456958"/>
            <a:ext cx="2262158" cy="646331"/>
          </a:xfrm>
          <a:prstGeom prst="rect">
            <a:avLst/>
          </a:prstGeom>
          <a:noFill/>
        </p:spPr>
        <p:txBody>
          <a:bodyPr wrap="none" rtlCol="0">
            <a:spAutoFit/>
          </a:bodyPr>
          <a:lstStyle/>
          <a:p>
            <a:r>
              <a:rPr kumimoji="1" lang="ja-JP" altLang="en-US" dirty="0">
                <a:solidFill>
                  <a:schemeClr val="tx1">
                    <a:lumMod val="50000"/>
                    <a:lumOff val="50000"/>
                  </a:schemeClr>
                </a:solidFill>
                <a:latin typeface="Meiryo" charset="-128"/>
                <a:ea typeface="Meiryo" charset="-128"/>
                <a:cs typeface="Meiryo" charset="-128"/>
              </a:rPr>
              <a:t>自己理解・自己制御</a:t>
            </a:r>
            <a:endParaRPr kumimoji="1" lang="en-US" altLang="ja-JP" dirty="0">
              <a:solidFill>
                <a:schemeClr val="tx1">
                  <a:lumMod val="50000"/>
                  <a:lumOff val="50000"/>
                </a:schemeClr>
              </a:solidFill>
              <a:latin typeface="Meiryo" charset="-128"/>
              <a:ea typeface="Meiryo" charset="-128"/>
              <a:cs typeface="Meiryo" charset="-128"/>
            </a:endParaRPr>
          </a:p>
          <a:p>
            <a:r>
              <a:rPr lang="ja-JP" altLang="en-US" dirty="0">
                <a:solidFill>
                  <a:schemeClr val="tx1">
                    <a:lumMod val="50000"/>
                    <a:lumOff val="50000"/>
                  </a:schemeClr>
                </a:solidFill>
                <a:latin typeface="Meiryo" charset="-128"/>
                <a:ea typeface="Meiryo" charset="-128"/>
                <a:cs typeface="Meiryo" charset="-128"/>
              </a:rPr>
              <a:t>意識・意欲を持つ</a:t>
            </a:r>
            <a:endParaRPr kumimoji="1" lang="ja-JP" altLang="en-US" dirty="0">
              <a:solidFill>
                <a:schemeClr val="tx1">
                  <a:lumMod val="50000"/>
                  <a:lumOff val="50000"/>
                </a:schemeClr>
              </a:solidFill>
              <a:latin typeface="Meiryo" charset="-128"/>
              <a:ea typeface="Meiryo" charset="-128"/>
              <a:cs typeface="Meiryo" charset="-128"/>
            </a:endParaRPr>
          </a:p>
        </p:txBody>
      </p:sp>
      <p:sp>
        <p:nvSpPr>
          <p:cNvPr id="40" name="テキスト ボックス 39"/>
          <p:cNvSpPr txBox="1"/>
          <p:nvPr/>
        </p:nvSpPr>
        <p:spPr>
          <a:xfrm>
            <a:off x="234363" y="5661248"/>
            <a:ext cx="3268107" cy="646331"/>
          </a:xfrm>
          <a:prstGeom prst="rect">
            <a:avLst/>
          </a:prstGeom>
          <a:noFill/>
        </p:spPr>
        <p:txBody>
          <a:bodyPr wrap="square" rtlCol="0">
            <a:spAutoFit/>
          </a:bodyPr>
          <a:lstStyle/>
          <a:p>
            <a:r>
              <a:rPr kumimoji="1" lang="ja-JP" altLang="en-US" dirty="0">
                <a:solidFill>
                  <a:srgbClr val="0432FF"/>
                </a:solidFill>
                <a:latin typeface="Meiryo" charset="-128"/>
                <a:ea typeface="Meiryo" charset="-128"/>
                <a:cs typeface="Meiryo" charset="-128"/>
              </a:rPr>
              <a:t>自ら課題を発見し</a:t>
            </a:r>
            <a:endParaRPr kumimoji="1" lang="en-US" altLang="ja-JP" dirty="0">
              <a:solidFill>
                <a:srgbClr val="0432FF"/>
              </a:solidFill>
              <a:latin typeface="Meiryo" charset="-128"/>
              <a:ea typeface="Meiryo" charset="-128"/>
              <a:cs typeface="Meiryo" charset="-128"/>
            </a:endParaRPr>
          </a:p>
          <a:p>
            <a:r>
              <a:rPr kumimoji="1" lang="ja-JP" altLang="en-US" dirty="0">
                <a:solidFill>
                  <a:srgbClr val="0432FF"/>
                </a:solidFill>
                <a:latin typeface="Meiryo" charset="-128"/>
                <a:ea typeface="Meiryo" charset="-128"/>
                <a:cs typeface="Meiryo" charset="-128"/>
              </a:rPr>
              <a:t>自律的に能力を高めてゆく</a:t>
            </a:r>
          </a:p>
        </p:txBody>
      </p:sp>
      <p:pic>
        <p:nvPicPr>
          <p:cNvPr id="24" name="図 23" descr="brain-illustration-1940x900_35269.jpg"/>
          <p:cNvPicPr>
            <a:picLocks noChangeAspect="1"/>
          </p:cNvPicPr>
          <p:nvPr/>
        </p:nvPicPr>
        <p:blipFill>
          <a:blip r:embed="rId6">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0" y="3168487"/>
            <a:ext cx="3059832" cy="1653953"/>
          </a:xfrm>
          <a:prstGeom prst="rect">
            <a:avLst/>
          </a:prstGeom>
        </p:spPr>
      </p:pic>
      <p:pic>
        <p:nvPicPr>
          <p:cNvPr id="25" name="図 24" descr="brain-illustration-1940x900_35269.jpg"/>
          <p:cNvPicPr>
            <a:picLocks noChangeAspect="1"/>
          </p:cNvPicPr>
          <p:nvPr/>
        </p:nvPicPr>
        <p:blipFill>
          <a:blip r:embed="rId6">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6932246" y="2254092"/>
            <a:ext cx="1338415" cy="723463"/>
          </a:xfrm>
          <a:prstGeom prst="rect">
            <a:avLst/>
          </a:prstGeom>
        </p:spPr>
      </p:pic>
      <p:pic>
        <p:nvPicPr>
          <p:cNvPr id="26" name="図 25" descr="brain-illustration-1940x900_35269.jpg"/>
          <p:cNvPicPr>
            <a:picLocks noChangeAspect="1"/>
          </p:cNvPicPr>
          <p:nvPr/>
        </p:nvPicPr>
        <p:blipFill>
          <a:blip r:embed="rId6">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6932246" y="3505286"/>
            <a:ext cx="1338415" cy="723463"/>
          </a:xfrm>
          <a:prstGeom prst="rect">
            <a:avLst/>
          </a:prstGeom>
        </p:spPr>
      </p:pic>
      <p:pic>
        <p:nvPicPr>
          <p:cNvPr id="28" name="図 27" descr="brain-illustration-1940x900_35269.jpg"/>
          <p:cNvPicPr>
            <a:picLocks noChangeAspect="1"/>
          </p:cNvPicPr>
          <p:nvPr/>
        </p:nvPicPr>
        <p:blipFill>
          <a:blip r:embed="rId6">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6932246" y="4793769"/>
            <a:ext cx="1338415" cy="723463"/>
          </a:xfrm>
          <a:prstGeom prst="rect">
            <a:avLst/>
          </a:prstGeom>
        </p:spPr>
      </p:pic>
      <p:sp>
        <p:nvSpPr>
          <p:cNvPr id="29" name="テキスト ボックス 28"/>
          <p:cNvSpPr txBox="1"/>
          <p:nvPr/>
        </p:nvSpPr>
        <p:spPr>
          <a:xfrm>
            <a:off x="6100981" y="5680874"/>
            <a:ext cx="2803605" cy="646331"/>
          </a:xfrm>
          <a:prstGeom prst="rect">
            <a:avLst/>
          </a:prstGeom>
          <a:noFill/>
        </p:spPr>
        <p:txBody>
          <a:bodyPr wrap="square" rtlCol="0">
            <a:spAutoFit/>
          </a:bodyPr>
          <a:lstStyle/>
          <a:p>
            <a:pPr algn="r"/>
            <a:r>
              <a:rPr kumimoji="1" lang="ja-JP" altLang="en-US" dirty="0">
                <a:solidFill>
                  <a:srgbClr val="00B050"/>
                </a:solidFill>
                <a:latin typeface="Meiryo" charset="-128"/>
                <a:ea typeface="Meiryo" charset="-128"/>
                <a:cs typeface="Meiryo" charset="-128"/>
              </a:rPr>
              <a:t>人間が課題を発見し</a:t>
            </a:r>
            <a:endParaRPr kumimoji="1" lang="en-US" altLang="ja-JP" dirty="0">
              <a:solidFill>
                <a:srgbClr val="00B050"/>
              </a:solidFill>
              <a:latin typeface="Meiryo" charset="-128"/>
              <a:ea typeface="Meiryo" charset="-128"/>
              <a:cs typeface="Meiryo" charset="-128"/>
            </a:endParaRPr>
          </a:p>
          <a:p>
            <a:pPr algn="r"/>
            <a:r>
              <a:rPr kumimoji="1" lang="ja-JP" altLang="en-US" dirty="0">
                <a:solidFill>
                  <a:srgbClr val="00B050"/>
                </a:solidFill>
                <a:latin typeface="Meiryo" charset="-128"/>
                <a:ea typeface="Meiryo" charset="-128"/>
                <a:cs typeface="Meiryo" charset="-128"/>
              </a:rPr>
              <a:t>人間が能力を高めてゆく</a:t>
            </a:r>
          </a:p>
        </p:txBody>
      </p:sp>
      <p:cxnSp>
        <p:nvCxnSpPr>
          <p:cNvPr id="5" name="直線矢印コネクタ 4"/>
          <p:cNvCxnSpPr>
            <a:endCxn id="11" idx="1"/>
          </p:cNvCxnSpPr>
          <p:nvPr/>
        </p:nvCxnSpPr>
        <p:spPr>
          <a:xfrm flipV="1">
            <a:off x="2411760" y="2615823"/>
            <a:ext cx="1467932" cy="1310430"/>
          </a:xfrm>
          <a:prstGeom prst="straightConnector1">
            <a:avLst/>
          </a:prstGeom>
          <a:ln w="38100">
            <a:solidFill>
              <a:srgbClr val="0432FF"/>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endCxn id="8" idx="1"/>
          </p:cNvCxnSpPr>
          <p:nvPr/>
        </p:nvCxnSpPr>
        <p:spPr>
          <a:xfrm flipV="1">
            <a:off x="2411760" y="3920637"/>
            <a:ext cx="1467932" cy="5616"/>
          </a:xfrm>
          <a:prstGeom prst="straightConnector1">
            <a:avLst/>
          </a:prstGeom>
          <a:ln w="38100">
            <a:solidFill>
              <a:srgbClr val="0432FF"/>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a:endCxn id="9" idx="1"/>
          </p:cNvCxnSpPr>
          <p:nvPr/>
        </p:nvCxnSpPr>
        <p:spPr>
          <a:xfrm>
            <a:off x="2411760" y="3926253"/>
            <a:ext cx="1467932" cy="1229248"/>
          </a:xfrm>
          <a:prstGeom prst="straightConnector1">
            <a:avLst/>
          </a:prstGeom>
          <a:ln w="38100">
            <a:solidFill>
              <a:srgbClr val="0432FF"/>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a:endCxn id="11" idx="3"/>
          </p:cNvCxnSpPr>
          <p:nvPr/>
        </p:nvCxnSpPr>
        <p:spPr>
          <a:xfrm flipH="1">
            <a:off x="5264308" y="2615823"/>
            <a:ext cx="1906470" cy="0"/>
          </a:xfrm>
          <a:prstGeom prst="straightConnector1">
            <a:avLst/>
          </a:prstGeom>
          <a:ln w="38100">
            <a:solidFill>
              <a:srgbClr val="00B05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a:endCxn id="8" idx="3"/>
          </p:cNvCxnSpPr>
          <p:nvPr/>
        </p:nvCxnSpPr>
        <p:spPr>
          <a:xfrm flipH="1" flipV="1">
            <a:off x="5264308" y="3920637"/>
            <a:ext cx="1906470" cy="6392"/>
          </a:xfrm>
          <a:prstGeom prst="straightConnector1">
            <a:avLst/>
          </a:prstGeom>
          <a:ln w="38100">
            <a:solidFill>
              <a:srgbClr val="00B05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a:endCxn id="9" idx="3"/>
          </p:cNvCxnSpPr>
          <p:nvPr/>
        </p:nvCxnSpPr>
        <p:spPr>
          <a:xfrm flipH="1" flipV="1">
            <a:off x="5264308" y="5155501"/>
            <a:ext cx="1906470" cy="16330"/>
          </a:xfrm>
          <a:prstGeom prst="straightConnector1">
            <a:avLst/>
          </a:prstGeom>
          <a:ln w="38100">
            <a:solidFill>
              <a:srgbClr val="00B050"/>
            </a:solidFill>
            <a:prstDash val="sysDot"/>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56875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2A7C7E70-6CF9-E243-8129-B926D89163BE}"/>
              </a:ext>
            </a:extLst>
          </p:cNvPr>
          <p:cNvSpPr/>
          <p:nvPr/>
        </p:nvSpPr>
        <p:spPr>
          <a:xfrm>
            <a:off x="4761426" y="2016682"/>
            <a:ext cx="1197179" cy="429526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D9BE1A65-7E15-254B-A3D2-0218CBBDAF46}"/>
              </a:ext>
            </a:extLst>
          </p:cNvPr>
          <p:cNvSpPr/>
          <p:nvPr/>
        </p:nvSpPr>
        <p:spPr>
          <a:xfrm>
            <a:off x="3530082" y="2016682"/>
            <a:ext cx="1197179" cy="429526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F96713B-6B2E-B244-B5ED-70476A8E7575}"/>
              </a:ext>
            </a:extLst>
          </p:cNvPr>
          <p:cNvSpPr>
            <a:spLocks noGrp="1"/>
          </p:cNvSpPr>
          <p:nvPr>
            <p:ph type="title"/>
          </p:nvPr>
        </p:nvSpPr>
        <p:spPr/>
        <p:txBody>
          <a:bodyPr/>
          <a:lstStyle/>
          <a:p>
            <a:r>
              <a:rPr kumimoji="1" lang="ja-JP" altLang="en-US" dirty="0"/>
              <a:t>学習データと結果の関係</a:t>
            </a:r>
          </a:p>
        </p:txBody>
      </p:sp>
      <p:sp>
        <p:nvSpPr>
          <p:cNvPr id="3" name="スライド番号プレースホルダー 2">
            <a:extLst>
              <a:ext uri="{FF2B5EF4-FFF2-40B4-BE49-F238E27FC236}">
                <a16:creationId xmlns:a16="http://schemas.microsoft.com/office/drawing/2014/main" id="{D17A5469-B761-1F44-8D1F-837BDE14EB74}"/>
              </a:ext>
            </a:extLst>
          </p:cNvPr>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pic>
        <p:nvPicPr>
          <p:cNvPr id="10" name="図 9">
            <a:extLst>
              <a:ext uri="{FF2B5EF4-FFF2-40B4-BE49-F238E27FC236}">
                <a16:creationId xmlns:a16="http://schemas.microsoft.com/office/drawing/2014/main" id="{A17131D6-33E4-CD4B-B457-E874FEB0D84C}"/>
              </a:ext>
            </a:extLst>
          </p:cNvPr>
          <p:cNvPicPr>
            <a:picLocks noChangeAspect="1"/>
          </p:cNvPicPr>
          <p:nvPr/>
        </p:nvPicPr>
        <p:blipFill>
          <a:blip r:embed="rId2"/>
          <a:stretch>
            <a:fillRect/>
          </a:stretch>
        </p:blipFill>
        <p:spPr>
          <a:xfrm>
            <a:off x="457202" y="2016682"/>
            <a:ext cx="2765857" cy="1738796"/>
          </a:xfrm>
          <a:prstGeom prst="rect">
            <a:avLst/>
          </a:prstGeom>
          <a:ln>
            <a:noFill/>
          </a:ln>
          <a:effectLst>
            <a:outerShdw blurRad="292100" dist="139700" dir="2700000" algn="tl" rotWithShape="0">
              <a:srgbClr val="333333">
                <a:alpha val="65000"/>
              </a:srgbClr>
            </a:outerShdw>
          </a:effectLst>
        </p:spPr>
      </p:pic>
      <p:pic>
        <p:nvPicPr>
          <p:cNvPr id="12" name="図 11">
            <a:extLst>
              <a:ext uri="{FF2B5EF4-FFF2-40B4-BE49-F238E27FC236}">
                <a16:creationId xmlns:a16="http://schemas.microsoft.com/office/drawing/2014/main" id="{BA1B6611-2431-5745-8257-607C3CF69C90}"/>
              </a:ext>
            </a:extLst>
          </p:cNvPr>
          <p:cNvPicPr>
            <a:picLocks noChangeAspect="1"/>
          </p:cNvPicPr>
          <p:nvPr/>
        </p:nvPicPr>
        <p:blipFill>
          <a:blip r:embed="rId3"/>
          <a:stretch>
            <a:fillRect/>
          </a:stretch>
        </p:blipFill>
        <p:spPr>
          <a:xfrm>
            <a:off x="6167655" y="2660122"/>
            <a:ext cx="2680207" cy="511575"/>
          </a:xfrm>
          <a:prstGeom prst="rect">
            <a:avLst/>
          </a:prstGeom>
        </p:spPr>
      </p:pic>
      <p:pic>
        <p:nvPicPr>
          <p:cNvPr id="16" name="図 15">
            <a:extLst>
              <a:ext uri="{FF2B5EF4-FFF2-40B4-BE49-F238E27FC236}">
                <a16:creationId xmlns:a16="http://schemas.microsoft.com/office/drawing/2014/main" id="{7D4FC245-ECE5-6B4F-AB03-7AF21A260232}"/>
              </a:ext>
            </a:extLst>
          </p:cNvPr>
          <p:cNvPicPr>
            <a:picLocks noChangeAspect="1"/>
          </p:cNvPicPr>
          <p:nvPr/>
        </p:nvPicPr>
        <p:blipFill>
          <a:blip r:embed="rId4"/>
          <a:stretch>
            <a:fillRect/>
          </a:stretch>
        </p:blipFill>
        <p:spPr>
          <a:xfrm>
            <a:off x="457202" y="4435241"/>
            <a:ext cx="2765857" cy="1876701"/>
          </a:xfrm>
          <a:prstGeom prst="rect">
            <a:avLst/>
          </a:prstGeom>
          <a:ln>
            <a:noFill/>
          </a:ln>
          <a:effectLst>
            <a:outerShdw blurRad="292100" dist="139700" dir="2700000" algn="tl" rotWithShape="0">
              <a:srgbClr val="333333">
                <a:alpha val="65000"/>
              </a:srgbClr>
            </a:outerShdw>
          </a:effectLst>
        </p:spPr>
      </p:pic>
      <p:sp>
        <p:nvSpPr>
          <p:cNvPr id="17" name="テキスト ボックス 16">
            <a:extLst>
              <a:ext uri="{FF2B5EF4-FFF2-40B4-BE49-F238E27FC236}">
                <a16:creationId xmlns:a16="http://schemas.microsoft.com/office/drawing/2014/main" id="{E2D2D61F-1053-9B49-82EE-CCAF5C3D93CF}"/>
              </a:ext>
            </a:extLst>
          </p:cNvPr>
          <p:cNvSpPr txBox="1"/>
          <p:nvPr/>
        </p:nvSpPr>
        <p:spPr>
          <a:xfrm>
            <a:off x="6354872" y="5183860"/>
            <a:ext cx="2492990" cy="369332"/>
          </a:xfrm>
          <a:prstGeom prst="rect">
            <a:avLst/>
          </a:prstGeom>
          <a:noFill/>
        </p:spPr>
        <p:txBody>
          <a:bodyPr wrap="none" rtlCol="0">
            <a:spAutoFit/>
          </a:bodyPr>
          <a:lstStyle/>
          <a:p>
            <a:r>
              <a:rPr kumimoji="1" lang="ja-JP" altLang="en-US" dirty="0">
                <a:latin typeface="YuKyokasho Medium" panose="02000500000000000000" pitchFamily="2" charset="-128"/>
                <a:ea typeface="YuKyokasho Medium" panose="02000500000000000000" pitchFamily="2" charset="-128"/>
              </a:rPr>
              <a:t>宜しくお願い致します</a:t>
            </a:r>
          </a:p>
        </p:txBody>
      </p:sp>
      <p:sp>
        <p:nvSpPr>
          <p:cNvPr id="18" name="テキスト ボックス 17">
            <a:extLst>
              <a:ext uri="{FF2B5EF4-FFF2-40B4-BE49-F238E27FC236}">
                <a16:creationId xmlns:a16="http://schemas.microsoft.com/office/drawing/2014/main" id="{CEE1A6D4-D5AA-3642-BD65-973A3BEC0268}"/>
              </a:ext>
            </a:extLst>
          </p:cNvPr>
          <p:cNvSpPr txBox="1"/>
          <p:nvPr/>
        </p:nvSpPr>
        <p:spPr>
          <a:xfrm>
            <a:off x="935544" y="1756760"/>
            <a:ext cx="1800493" cy="307777"/>
          </a:xfrm>
          <a:prstGeom prst="rect">
            <a:avLst/>
          </a:prstGeom>
          <a:noFill/>
        </p:spPr>
        <p:txBody>
          <a:bodyPr wrap="none" rtlCol="0">
            <a:spAutoFit/>
          </a:bodyPr>
          <a:lstStyle/>
          <a:p>
            <a:pPr algn="ctr"/>
            <a:r>
              <a:rPr kumimoji="1" lang="ja-JP" altLang="en-US" sz="1400" dirty="0">
                <a:latin typeface="Meiryo" panose="020B0604030504040204" pitchFamily="34" charset="-128"/>
                <a:ea typeface="Meiryo" panose="020B0604030504040204" pitchFamily="34" charset="-128"/>
              </a:rPr>
              <a:t>汚い字の学習データ</a:t>
            </a:r>
          </a:p>
        </p:txBody>
      </p:sp>
      <p:sp>
        <p:nvSpPr>
          <p:cNvPr id="19" name="テキスト ボックス 18">
            <a:extLst>
              <a:ext uri="{FF2B5EF4-FFF2-40B4-BE49-F238E27FC236}">
                <a16:creationId xmlns:a16="http://schemas.microsoft.com/office/drawing/2014/main" id="{A90DEFDD-E8F1-1643-9947-D4EDDDB6D9FF}"/>
              </a:ext>
            </a:extLst>
          </p:cNvPr>
          <p:cNvSpPr txBox="1"/>
          <p:nvPr/>
        </p:nvSpPr>
        <p:spPr>
          <a:xfrm>
            <a:off x="756008" y="4177780"/>
            <a:ext cx="2159566" cy="307777"/>
          </a:xfrm>
          <a:prstGeom prst="rect">
            <a:avLst/>
          </a:prstGeom>
          <a:noFill/>
        </p:spPr>
        <p:txBody>
          <a:bodyPr wrap="none" rtlCol="0">
            <a:spAutoFit/>
          </a:bodyPr>
          <a:lstStyle/>
          <a:p>
            <a:pPr algn="ctr"/>
            <a:r>
              <a:rPr kumimoji="1" lang="ja-JP" altLang="en-US" sz="1400" dirty="0">
                <a:latin typeface="Meiryo" panose="020B0604030504040204" pitchFamily="34" charset="-128"/>
                <a:ea typeface="Meiryo" panose="020B0604030504040204" pitchFamily="34" charset="-128"/>
              </a:rPr>
              <a:t>きれいな字の学習データ</a:t>
            </a:r>
          </a:p>
        </p:txBody>
      </p:sp>
      <p:sp>
        <p:nvSpPr>
          <p:cNvPr id="20" name="テキスト ボックス 19">
            <a:extLst>
              <a:ext uri="{FF2B5EF4-FFF2-40B4-BE49-F238E27FC236}">
                <a16:creationId xmlns:a16="http://schemas.microsoft.com/office/drawing/2014/main" id="{9C2B8CEB-6934-314F-9C67-823B31ED26DB}"/>
              </a:ext>
            </a:extLst>
          </p:cNvPr>
          <p:cNvSpPr txBox="1"/>
          <p:nvPr/>
        </p:nvSpPr>
        <p:spPr>
          <a:xfrm>
            <a:off x="3574673" y="3993113"/>
            <a:ext cx="1107996" cy="369332"/>
          </a:xfrm>
          <a:prstGeom prst="rect">
            <a:avLst/>
          </a:prstGeom>
          <a:noFill/>
        </p:spPr>
        <p:txBody>
          <a:bodyPr wrap="none" rtlCol="0">
            <a:spAutoFit/>
          </a:bodyPr>
          <a:lstStyle/>
          <a:p>
            <a:pPr algn="ctr"/>
            <a:r>
              <a:rPr kumimoji="1"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機械学習</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2" name="右矢印 21">
            <a:extLst>
              <a:ext uri="{FF2B5EF4-FFF2-40B4-BE49-F238E27FC236}">
                <a16:creationId xmlns:a16="http://schemas.microsoft.com/office/drawing/2014/main" id="{3CA47758-628B-C841-AC96-4FB720A22311}"/>
              </a:ext>
            </a:extLst>
          </p:cNvPr>
          <p:cNvSpPr/>
          <p:nvPr/>
        </p:nvSpPr>
        <p:spPr>
          <a:xfrm>
            <a:off x="3380610" y="2687938"/>
            <a:ext cx="2913399" cy="48375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5CD9A19D-B934-C242-A433-4C212B1CE1B6}"/>
              </a:ext>
            </a:extLst>
          </p:cNvPr>
          <p:cNvSpPr/>
          <p:nvPr/>
        </p:nvSpPr>
        <p:spPr>
          <a:xfrm>
            <a:off x="3380610" y="5139090"/>
            <a:ext cx="2913399" cy="48375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FDEBC404-7604-B743-8211-404E78ADD660}"/>
              </a:ext>
            </a:extLst>
          </p:cNvPr>
          <p:cNvSpPr txBox="1"/>
          <p:nvPr/>
        </p:nvSpPr>
        <p:spPr>
          <a:xfrm>
            <a:off x="6354872" y="3986198"/>
            <a:ext cx="2262159" cy="369332"/>
          </a:xfrm>
          <a:prstGeom prst="rect">
            <a:avLst/>
          </a:prstGeom>
          <a:noFill/>
        </p:spPr>
        <p:txBody>
          <a:bodyPr wrap="none" rtlCol="0">
            <a:spAutoFit/>
          </a:bodyPr>
          <a:lstStyle/>
          <a:p>
            <a:pPr algn="ctr"/>
            <a:r>
              <a:rPr kumimoji="1" lang="ja-JP" altLang="en-US" dirty="0">
                <a:solidFill>
                  <a:schemeClr val="accent6">
                    <a:lumMod val="75000"/>
                  </a:schemeClr>
                </a:solidFill>
                <a:latin typeface="Meiryo" panose="020B0604030504040204" pitchFamily="34" charset="-128"/>
                <a:ea typeface="Meiryo" panose="020B0604030504040204" pitchFamily="34" charset="-128"/>
              </a:rPr>
              <a:t>生成される出力結果</a:t>
            </a:r>
          </a:p>
        </p:txBody>
      </p:sp>
      <p:sp>
        <p:nvSpPr>
          <p:cNvPr id="25" name="テキスト ボックス 24">
            <a:extLst>
              <a:ext uri="{FF2B5EF4-FFF2-40B4-BE49-F238E27FC236}">
                <a16:creationId xmlns:a16="http://schemas.microsoft.com/office/drawing/2014/main" id="{65852D07-D425-2045-A193-C0086F3EE039}"/>
              </a:ext>
            </a:extLst>
          </p:cNvPr>
          <p:cNvSpPr txBox="1"/>
          <p:nvPr/>
        </p:nvSpPr>
        <p:spPr>
          <a:xfrm>
            <a:off x="170795" y="1092905"/>
            <a:ext cx="8802410" cy="461665"/>
          </a:xfrm>
          <a:prstGeom prst="rect">
            <a:avLst/>
          </a:prstGeom>
          <a:noFill/>
        </p:spPr>
        <p:txBody>
          <a:bodyPr wrap="none" rtlCol="0">
            <a:spAutoFit/>
          </a:bodyPr>
          <a:lstStyle/>
          <a:p>
            <a:pPr algn="ctr"/>
            <a:r>
              <a:rPr kumimoji="1" lang="ja-JP" altLang="en-US" sz="2400" dirty="0">
                <a:solidFill>
                  <a:schemeClr val="accent6">
                    <a:lumMod val="75000"/>
                  </a:schemeClr>
                </a:solidFill>
                <a:latin typeface="Meiryo" panose="020B0604030504040204" pitchFamily="34" charset="-128"/>
                <a:ea typeface="Meiryo" panose="020B0604030504040204" pitchFamily="34" charset="-128"/>
              </a:rPr>
              <a:t>機械学習は学習データの範囲でのみ結果を出すことができる。</a:t>
            </a:r>
          </a:p>
        </p:txBody>
      </p:sp>
      <p:sp>
        <p:nvSpPr>
          <p:cNvPr id="27" name="テキスト ボックス 26">
            <a:extLst>
              <a:ext uri="{FF2B5EF4-FFF2-40B4-BE49-F238E27FC236}">
                <a16:creationId xmlns:a16="http://schemas.microsoft.com/office/drawing/2014/main" id="{2C57C225-3F8C-F44F-BCA2-18DE048F7258}"/>
              </a:ext>
            </a:extLst>
          </p:cNvPr>
          <p:cNvSpPr txBox="1"/>
          <p:nvPr/>
        </p:nvSpPr>
        <p:spPr>
          <a:xfrm>
            <a:off x="4806017" y="3993113"/>
            <a:ext cx="1107996" cy="369332"/>
          </a:xfrm>
          <a:prstGeom prst="rect">
            <a:avLst/>
          </a:prstGeom>
          <a:noFill/>
        </p:spPr>
        <p:txBody>
          <a:bodyPr wrap="none" rtlCol="0">
            <a:spAutoFit/>
          </a:bodyPr>
          <a:lstStyle/>
          <a:p>
            <a:pPr algn="ctr"/>
            <a:r>
              <a:rPr kumimoji="1" lang="ja-JP" altLang="en-US"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言語生成</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569834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53A120-3AD6-DF46-8B05-5A829DDFBAB4}"/>
              </a:ext>
            </a:extLst>
          </p:cNvPr>
          <p:cNvSpPr>
            <a:spLocks noGrp="1"/>
          </p:cNvSpPr>
          <p:nvPr>
            <p:ph type="title"/>
          </p:nvPr>
        </p:nvSpPr>
        <p:spPr/>
        <p:txBody>
          <a:bodyPr/>
          <a:lstStyle/>
          <a:p>
            <a:r>
              <a:rPr kumimoji="1" lang="ja-JP" altLang="en-US" dirty="0"/>
              <a:t>人工知能の限界</a:t>
            </a:r>
          </a:p>
        </p:txBody>
      </p:sp>
      <p:sp>
        <p:nvSpPr>
          <p:cNvPr id="3" name="スライド番号プレースホルダー 2">
            <a:extLst>
              <a:ext uri="{FF2B5EF4-FFF2-40B4-BE49-F238E27FC236}">
                <a16:creationId xmlns:a16="http://schemas.microsoft.com/office/drawing/2014/main" id="{7731D979-72B2-FB47-8164-62C80DDE56D0}"/>
              </a:ext>
            </a:extLst>
          </p:cNvPr>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sp>
        <p:nvSpPr>
          <p:cNvPr id="4" name="円/楕円 3">
            <a:extLst>
              <a:ext uri="{FF2B5EF4-FFF2-40B4-BE49-F238E27FC236}">
                <a16:creationId xmlns:a16="http://schemas.microsoft.com/office/drawing/2014/main" id="{862CF81E-9490-2E4D-89B8-E3230DC213C5}"/>
              </a:ext>
            </a:extLst>
          </p:cNvPr>
          <p:cNvSpPr/>
          <p:nvPr/>
        </p:nvSpPr>
        <p:spPr>
          <a:xfrm>
            <a:off x="1691680" y="1052736"/>
            <a:ext cx="2880320" cy="2880320"/>
          </a:xfrm>
          <a:prstGeom prst="ellips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a:extLst>
              <a:ext uri="{FF2B5EF4-FFF2-40B4-BE49-F238E27FC236}">
                <a16:creationId xmlns:a16="http://schemas.microsoft.com/office/drawing/2014/main" id="{FD05EE4D-508A-1948-91D5-3A8CBC738848}"/>
              </a:ext>
            </a:extLst>
          </p:cNvPr>
          <p:cNvSpPr/>
          <p:nvPr/>
        </p:nvSpPr>
        <p:spPr>
          <a:xfrm>
            <a:off x="4572000" y="1124744"/>
            <a:ext cx="2880320" cy="2880320"/>
          </a:xfrm>
          <a:prstGeom prst="ellips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E28F7943-3BD9-5744-BFD6-7854C4E8823F}"/>
              </a:ext>
            </a:extLst>
          </p:cNvPr>
          <p:cNvSpPr/>
          <p:nvPr/>
        </p:nvSpPr>
        <p:spPr>
          <a:xfrm>
            <a:off x="3131840" y="3573016"/>
            <a:ext cx="2880320" cy="2880320"/>
          </a:xfrm>
          <a:prstGeom prst="ellips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C3836938-5AA9-9E49-8CB8-049F7BA2992D}"/>
              </a:ext>
            </a:extLst>
          </p:cNvPr>
          <p:cNvSpPr/>
          <p:nvPr/>
        </p:nvSpPr>
        <p:spPr>
          <a:xfrm>
            <a:off x="3131840" y="1914995"/>
            <a:ext cx="2880320" cy="2880320"/>
          </a:xfrm>
          <a:prstGeom prst="ellipse">
            <a:avLst/>
          </a:prstGeom>
          <a:solidFill>
            <a:srgbClr val="0432FF">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00674786-5786-5243-BF12-01985654D5F5}"/>
              </a:ext>
            </a:extLst>
          </p:cNvPr>
          <p:cNvSpPr txBox="1"/>
          <p:nvPr/>
        </p:nvSpPr>
        <p:spPr>
          <a:xfrm>
            <a:off x="3431658" y="2520550"/>
            <a:ext cx="954107" cy="461665"/>
          </a:xfrm>
          <a:prstGeom prst="rect">
            <a:avLst/>
          </a:prstGeom>
          <a:noFill/>
        </p:spPr>
        <p:txBody>
          <a:bodyPr wrap="none" rtlCol="0">
            <a:spAutoFit/>
          </a:bodyPr>
          <a:lstStyle/>
          <a:p>
            <a:pPr algn="ctr"/>
            <a:r>
              <a:rPr kumimoji="1" lang="ja-JP" altLang="en-US" sz="1200" b="1" dirty="0">
                <a:solidFill>
                  <a:schemeClr val="bg1"/>
                </a:solidFill>
                <a:latin typeface="Meiryo" panose="020B0604030504040204" pitchFamily="34" charset="-128"/>
                <a:ea typeface="Meiryo" panose="020B0604030504040204" pitchFamily="34" charset="-128"/>
              </a:rPr>
              <a:t>データ化</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rPr>
              <a:t>できた事実</a:t>
            </a:r>
          </a:p>
        </p:txBody>
      </p:sp>
      <p:sp>
        <p:nvSpPr>
          <p:cNvPr id="9" name="テキスト ボックス 8">
            <a:extLst>
              <a:ext uri="{FF2B5EF4-FFF2-40B4-BE49-F238E27FC236}">
                <a16:creationId xmlns:a16="http://schemas.microsoft.com/office/drawing/2014/main" id="{7750EE1D-F379-C64A-B43A-8DCD4C2BDF81}"/>
              </a:ext>
            </a:extLst>
          </p:cNvPr>
          <p:cNvSpPr txBox="1"/>
          <p:nvPr/>
        </p:nvSpPr>
        <p:spPr>
          <a:xfrm>
            <a:off x="4564041" y="2443924"/>
            <a:ext cx="1261884" cy="600164"/>
          </a:xfrm>
          <a:prstGeom prst="rect">
            <a:avLst/>
          </a:prstGeom>
          <a:noFill/>
        </p:spPr>
        <p:txBody>
          <a:bodyPr wrap="none" rtlCol="0">
            <a:spAutoFit/>
          </a:bodyPr>
          <a:lstStyle/>
          <a:p>
            <a:pPr algn="ctr"/>
            <a:r>
              <a:rPr lang="ja-JP" altLang="en-US" sz="1200" b="1" dirty="0">
                <a:solidFill>
                  <a:schemeClr val="bg1"/>
                </a:solidFill>
                <a:latin typeface="Meiryo" panose="020B0604030504040204" pitchFamily="34" charset="-128"/>
                <a:ea typeface="Meiryo" panose="020B0604030504040204" pitchFamily="34" charset="-128"/>
              </a:rPr>
              <a:t>数学の言葉で</a:t>
            </a:r>
            <a:endParaRPr lang="en-US" altLang="ja-JP" sz="1200" b="1" dirty="0">
              <a:solidFill>
                <a:schemeClr val="bg1"/>
              </a:solidFill>
              <a:latin typeface="Meiryo" panose="020B0604030504040204" pitchFamily="34" charset="-128"/>
              <a:ea typeface="Meiryo" panose="020B0604030504040204" pitchFamily="34"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rPr>
              <a:t>表現できる処理</a:t>
            </a:r>
            <a:endParaRPr kumimoji="1" lang="en-US" altLang="ja-JP" sz="1200" b="1" dirty="0">
              <a:solidFill>
                <a:schemeClr val="bg1"/>
              </a:solidFill>
              <a:latin typeface="Meiryo" panose="020B0604030504040204" pitchFamily="34" charset="-128"/>
              <a:ea typeface="Meiryo" panose="020B0604030504040204" pitchFamily="34" charset="-128"/>
            </a:endParaRPr>
          </a:p>
          <a:p>
            <a:pPr algn="ctr"/>
            <a:r>
              <a:rPr lang="en-US" altLang="ja-JP" sz="900" dirty="0">
                <a:solidFill>
                  <a:schemeClr val="bg1"/>
                </a:solidFill>
                <a:latin typeface="Meiryo" panose="020B0604030504040204" pitchFamily="34" charset="-128"/>
                <a:ea typeface="Meiryo" panose="020B0604030504040204" pitchFamily="34" charset="-128"/>
              </a:rPr>
              <a:t>(</a:t>
            </a:r>
            <a:r>
              <a:rPr lang="ja-JP" altLang="en-US" sz="900" dirty="0">
                <a:solidFill>
                  <a:schemeClr val="bg1"/>
                </a:solidFill>
                <a:latin typeface="Meiryo" panose="020B0604030504040204" pitchFamily="34" charset="-128"/>
                <a:ea typeface="Meiryo" panose="020B0604030504040204" pitchFamily="34" charset="-128"/>
              </a:rPr>
              <a:t>論理・確率・統計</a:t>
            </a:r>
            <a:r>
              <a:rPr lang="en-US" altLang="ja-JP" sz="900" dirty="0">
                <a:solidFill>
                  <a:schemeClr val="bg1"/>
                </a:solidFill>
                <a:latin typeface="Meiryo" panose="020B0604030504040204" pitchFamily="34" charset="-128"/>
                <a:ea typeface="Meiryo" panose="020B0604030504040204" pitchFamily="34" charset="-128"/>
              </a:rPr>
              <a:t>)</a:t>
            </a:r>
            <a:endParaRPr kumimoji="1" lang="en-US" altLang="ja-JP" sz="9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CF87A796-F0DD-364D-8A2E-906026F47553}"/>
              </a:ext>
            </a:extLst>
          </p:cNvPr>
          <p:cNvSpPr txBox="1"/>
          <p:nvPr/>
        </p:nvSpPr>
        <p:spPr>
          <a:xfrm>
            <a:off x="3633281" y="4128998"/>
            <a:ext cx="1877438" cy="461665"/>
          </a:xfrm>
          <a:prstGeom prst="rect">
            <a:avLst/>
          </a:prstGeom>
          <a:noFill/>
        </p:spPr>
        <p:txBody>
          <a:bodyPr wrap="none" rtlCol="0">
            <a:spAutoFit/>
          </a:bodyPr>
          <a:lstStyle/>
          <a:p>
            <a:pPr algn="ctr"/>
            <a:r>
              <a:rPr lang="ja-JP" altLang="en-US" sz="1200" b="1" dirty="0">
                <a:solidFill>
                  <a:schemeClr val="bg1"/>
                </a:solidFill>
                <a:latin typeface="Meiryo" panose="020B0604030504040204" pitchFamily="34" charset="-128"/>
                <a:ea typeface="Meiryo" panose="020B0604030504040204" pitchFamily="34" charset="-128"/>
              </a:rPr>
              <a:t>脳の仕組みを参考にした</a:t>
            </a:r>
            <a:endParaRPr lang="en-US" altLang="ja-JP" sz="1200" b="1" dirty="0">
              <a:solidFill>
                <a:schemeClr val="bg1"/>
              </a:solidFill>
              <a:latin typeface="Meiryo" panose="020B0604030504040204" pitchFamily="34" charset="-128"/>
              <a:ea typeface="Meiryo" panose="020B0604030504040204" pitchFamily="34" charset="-128"/>
            </a:endParaRPr>
          </a:p>
          <a:p>
            <a:pPr algn="ctr"/>
            <a:r>
              <a:rPr lang="ja-JP" altLang="en-US" sz="1200" b="1" dirty="0">
                <a:solidFill>
                  <a:schemeClr val="bg1"/>
                </a:solidFill>
                <a:latin typeface="Meiryo" panose="020B0604030504040204" pitchFamily="34" charset="-128"/>
                <a:ea typeface="Meiryo" panose="020B0604030504040204" pitchFamily="34" charset="-128"/>
              </a:rPr>
              <a:t>数理モデル</a:t>
            </a:r>
            <a:endParaRPr kumimoji="1" lang="en-US" altLang="ja-JP" sz="1200" b="1"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1CABB080-8A36-2249-9002-1A8B43C1EB66}"/>
              </a:ext>
            </a:extLst>
          </p:cNvPr>
          <p:cNvSpPr txBox="1"/>
          <p:nvPr/>
        </p:nvSpPr>
        <p:spPr>
          <a:xfrm>
            <a:off x="3397767" y="3187977"/>
            <a:ext cx="2348465" cy="646331"/>
          </a:xfrm>
          <a:prstGeom prst="rect">
            <a:avLst/>
          </a:prstGeom>
          <a:noFill/>
        </p:spPr>
        <p:txBody>
          <a:bodyPr wrap="square" rtlCol="0">
            <a:spAutoFit/>
          </a:bodyPr>
          <a:lstStyle/>
          <a:p>
            <a:pPr algn="ctr"/>
            <a:r>
              <a:rPr lang="ja-JP" altLang="en-US" sz="2400" b="1" dirty="0">
                <a:solidFill>
                  <a:schemeClr val="bg1"/>
                </a:solidFill>
                <a:latin typeface="Meiryo" panose="020B0604030504040204" pitchFamily="34" charset="-128"/>
                <a:ea typeface="Meiryo" panose="020B0604030504040204" pitchFamily="34" charset="-128"/>
              </a:rPr>
              <a:t>人工知能</a:t>
            </a:r>
            <a:r>
              <a:rPr lang="en-US" altLang="ja-JP" sz="2400" b="1" dirty="0">
                <a:solidFill>
                  <a:schemeClr val="bg1"/>
                </a:solidFill>
                <a:latin typeface="Meiryo" panose="020B0604030504040204" pitchFamily="34" charset="-128"/>
                <a:ea typeface="Meiryo" panose="020B0604030504040204" pitchFamily="34" charset="-128"/>
              </a:rPr>
              <a:t>/AI</a:t>
            </a:r>
          </a:p>
          <a:p>
            <a:pPr algn="ctr"/>
            <a:r>
              <a:rPr kumimoji="1" lang="en-US" altLang="ja-JP" sz="1200" dirty="0">
                <a:solidFill>
                  <a:schemeClr val="bg1"/>
                </a:solidFill>
                <a:latin typeface="Meiryo" panose="020B0604030504040204" pitchFamily="34" charset="-128"/>
                <a:ea typeface="Meiryo" panose="020B0604030504040204" pitchFamily="34" charset="-128"/>
              </a:rPr>
              <a:t>Artificial Intelligence</a:t>
            </a:r>
            <a:endParaRPr kumimoji="1" lang="ja-JP" altLang="en-US" sz="12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BDD182A4-92DB-5A4C-968D-9C270CA82684}"/>
              </a:ext>
            </a:extLst>
          </p:cNvPr>
          <p:cNvSpPr txBox="1"/>
          <p:nvPr/>
        </p:nvSpPr>
        <p:spPr>
          <a:xfrm>
            <a:off x="1835696" y="1919225"/>
            <a:ext cx="1467068" cy="707886"/>
          </a:xfrm>
          <a:prstGeom prst="rect">
            <a:avLst/>
          </a:prstGeom>
          <a:noFill/>
        </p:spPr>
        <p:txBody>
          <a:bodyPr wrap="none" rtlCol="0">
            <a:spAutoFit/>
          </a:bodyPr>
          <a:lstStyle/>
          <a:p>
            <a:r>
              <a:rPr kumimoji="1" lang="ja-JP" altLang="en-US" sz="2000" b="1" dirty="0">
                <a:solidFill>
                  <a:schemeClr val="bg1"/>
                </a:solidFill>
                <a:latin typeface="Meiryo" panose="020B0604030504040204" pitchFamily="34" charset="-128"/>
                <a:ea typeface="Meiryo" panose="020B0604030504040204" pitchFamily="34" charset="-128"/>
              </a:rPr>
              <a:t>森羅万象</a:t>
            </a:r>
            <a:endParaRPr kumimoji="1" lang="en-US" altLang="ja-JP" sz="2000" b="1" dirty="0">
              <a:solidFill>
                <a:schemeClr val="bg1"/>
              </a:solidFill>
              <a:latin typeface="Meiryo" panose="020B0604030504040204" pitchFamily="34" charset="-128"/>
              <a:ea typeface="Meiryo" panose="020B0604030504040204" pitchFamily="34" charset="-128"/>
            </a:endParaRPr>
          </a:p>
          <a:p>
            <a:r>
              <a:rPr kumimoji="1" lang="ja-JP" altLang="en-US" sz="2000" b="1" dirty="0">
                <a:solidFill>
                  <a:schemeClr val="bg1"/>
                </a:solidFill>
                <a:latin typeface="Meiryo" panose="020B0604030504040204" pitchFamily="34" charset="-128"/>
                <a:ea typeface="Meiryo" panose="020B0604030504040204" pitchFamily="34" charset="-128"/>
              </a:rPr>
              <a:t>全ての事実</a:t>
            </a:r>
          </a:p>
        </p:txBody>
      </p:sp>
      <p:sp>
        <p:nvSpPr>
          <p:cNvPr id="13" name="テキスト ボックス 12">
            <a:extLst>
              <a:ext uri="{FF2B5EF4-FFF2-40B4-BE49-F238E27FC236}">
                <a16:creationId xmlns:a16="http://schemas.microsoft.com/office/drawing/2014/main" id="{16A34BB5-B02A-074C-9A8F-9DABC310ECE6}"/>
              </a:ext>
            </a:extLst>
          </p:cNvPr>
          <p:cNvSpPr txBox="1"/>
          <p:nvPr/>
        </p:nvSpPr>
        <p:spPr>
          <a:xfrm>
            <a:off x="5841236" y="1919225"/>
            <a:ext cx="1467068" cy="707886"/>
          </a:xfrm>
          <a:prstGeom prst="rect">
            <a:avLst/>
          </a:prstGeom>
          <a:noFill/>
        </p:spPr>
        <p:txBody>
          <a:bodyPr wrap="none" rtlCol="0">
            <a:spAutoFit/>
          </a:bodyPr>
          <a:lstStyle/>
          <a:p>
            <a:pPr algn="r"/>
            <a:r>
              <a:rPr kumimoji="1" lang="ja-JP" altLang="en-US" sz="2000" b="1" dirty="0">
                <a:solidFill>
                  <a:schemeClr val="bg1"/>
                </a:solidFill>
                <a:latin typeface="Meiryo" panose="020B0604030504040204" pitchFamily="34" charset="-128"/>
                <a:ea typeface="Meiryo" panose="020B0604030504040204" pitchFamily="34" charset="-128"/>
              </a:rPr>
              <a:t>人間の知性</a:t>
            </a:r>
            <a:endParaRPr kumimoji="1" lang="en-US" altLang="ja-JP" sz="2000" b="1" dirty="0">
              <a:solidFill>
                <a:schemeClr val="bg1"/>
              </a:solidFill>
              <a:latin typeface="Meiryo" panose="020B0604030504040204" pitchFamily="34" charset="-128"/>
              <a:ea typeface="Meiryo" panose="020B0604030504040204" pitchFamily="34" charset="-128"/>
            </a:endParaRPr>
          </a:p>
          <a:p>
            <a:pPr algn="r"/>
            <a:r>
              <a:rPr lang="ja-JP" altLang="en-US" sz="2000" b="1" dirty="0">
                <a:solidFill>
                  <a:schemeClr val="bg1"/>
                </a:solidFill>
                <a:latin typeface="Meiryo" panose="020B0604030504040204" pitchFamily="34" charset="-128"/>
                <a:ea typeface="Meiryo" panose="020B0604030504040204" pitchFamily="34" charset="-128"/>
              </a:rPr>
              <a:t>知的処理</a:t>
            </a:r>
            <a:endParaRPr kumimoji="1" lang="ja-JP" altLang="en-US" sz="2000" b="1" dirty="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9FBE20DC-4C54-8E42-90D3-92DCF264E015}"/>
              </a:ext>
            </a:extLst>
          </p:cNvPr>
          <p:cNvSpPr txBox="1"/>
          <p:nvPr/>
        </p:nvSpPr>
        <p:spPr>
          <a:xfrm>
            <a:off x="3838466" y="5257464"/>
            <a:ext cx="1467068" cy="400110"/>
          </a:xfrm>
          <a:prstGeom prst="rect">
            <a:avLst/>
          </a:prstGeom>
          <a:noFill/>
        </p:spPr>
        <p:txBody>
          <a:bodyPr wrap="none" rtlCol="0">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rPr>
              <a:t>脳の仕組み</a:t>
            </a:r>
          </a:p>
        </p:txBody>
      </p:sp>
      <p:sp>
        <p:nvSpPr>
          <p:cNvPr id="15" name="テキスト ボックス 14">
            <a:extLst>
              <a:ext uri="{FF2B5EF4-FFF2-40B4-BE49-F238E27FC236}">
                <a16:creationId xmlns:a16="http://schemas.microsoft.com/office/drawing/2014/main" id="{C89134CF-9152-8046-852B-04C8166C5508}"/>
              </a:ext>
            </a:extLst>
          </p:cNvPr>
          <p:cNvSpPr txBox="1"/>
          <p:nvPr/>
        </p:nvSpPr>
        <p:spPr>
          <a:xfrm>
            <a:off x="3966705" y="899090"/>
            <a:ext cx="1210589" cy="584775"/>
          </a:xfrm>
          <a:prstGeom prst="rect">
            <a:avLst/>
          </a:prstGeom>
          <a:noFill/>
        </p:spPr>
        <p:txBody>
          <a:bodyPr wrap="none" rtlCol="0">
            <a:spAutoFit/>
          </a:bodyPr>
          <a:lstStyle/>
          <a:p>
            <a:pPr algn="ctr"/>
            <a:r>
              <a:rPr kumimoji="1" lang="ja-JP" altLang="en-US" sz="1600" dirty="0">
                <a:solidFill>
                  <a:srgbClr val="0432FF"/>
                </a:solidFill>
                <a:latin typeface="Meiryo" panose="020B0604030504040204" pitchFamily="34" charset="-128"/>
                <a:ea typeface="Meiryo" panose="020B0604030504040204" pitchFamily="34" charset="-128"/>
              </a:rPr>
              <a:t>人間を</a:t>
            </a:r>
            <a:endParaRPr kumimoji="1" lang="en-US" altLang="ja-JP" sz="1600" dirty="0">
              <a:solidFill>
                <a:srgbClr val="0432FF"/>
              </a:solidFill>
              <a:latin typeface="Meiryo" panose="020B0604030504040204" pitchFamily="34" charset="-128"/>
              <a:ea typeface="Meiryo" panose="020B0604030504040204" pitchFamily="34" charset="-128"/>
            </a:endParaRPr>
          </a:p>
          <a:p>
            <a:pPr algn="ctr"/>
            <a:r>
              <a:rPr kumimoji="1" lang="ja-JP" altLang="en-US" sz="1600" dirty="0">
                <a:solidFill>
                  <a:srgbClr val="0432FF"/>
                </a:solidFill>
                <a:latin typeface="Meiryo" panose="020B0604030504040204" pitchFamily="34" charset="-128"/>
                <a:ea typeface="Meiryo" panose="020B0604030504040204" pitchFamily="34" charset="-128"/>
              </a:rPr>
              <a:t>支配する？</a:t>
            </a:r>
          </a:p>
        </p:txBody>
      </p:sp>
      <p:sp>
        <p:nvSpPr>
          <p:cNvPr id="16" name="テキスト ボックス 15">
            <a:extLst>
              <a:ext uri="{FF2B5EF4-FFF2-40B4-BE49-F238E27FC236}">
                <a16:creationId xmlns:a16="http://schemas.microsoft.com/office/drawing/2014/main" id="{464C8379-36CE-0C47-9A80-64C7C567F537}"/>
              </a:ext>
            </a:extLst>
          </p:cNvPr>
          <p:cNvSpPr txBox="1"/>
          <p:nvPr/>
        </p:nvSpPr>
        <p:spPr>
          <a:xfrm>
            <a:off x="1403648" y="3992744"/>
            <a:ext cx="1826141" cy="584775"/>
          </a:xfrm>
          <a:prstGeom prst="rect">
            <a:avLst/>
          </a:prstGeom>
          <a:noFill/>
        </p:spPr>
        <p:txBody>
          <a:bodyPr wrap="none" rtlCol="0">
            <a:spAutoFit/>
          </a:bodyPr>
          <a:lstStyle/>
          <a:p>
            <a:r>
              <a:rPr kumimoji="1" lang="ja-JP" altLang="en-US" sz="1600" dirty="0">
                <a:solidFill>
                  <a:srgbClr val="0432FF"/>
                </a:solidFill>
                <a:latin typeface="Meiryo" panose="020B0604030504040204" pitchFamily="34" charset="-128"/>
                <a:ea typeface="Meiryo" panose="020B0604030504040204" pitchFamily="34" charset="-128"/>
              </a:rPr>
              <a:t>シンギュラリティ</a:t>
            </a:r>
            <a:endParaRPr kumimoji="1" lang="en-US" altLang="ja-JP" sz="1600" dirty="0">
              <a:solidFill>
                <a:srgbClr val="0432FF"/>
              </a:solidFill>
              <a:latin typeface="Meiryo" panose="020B0604030504040204" pitchFamily="34" charset="-128"/>
              <a:ea typeface="Meiryo" panose="020B0604030504040204" pitchFamily="34" charset="-128"/>
            </a:endParaRPr>
          </a:p>
          <a:p>
            <a:r>
              <a:rPr lang="ja-JP" altLang="en-US" sz="1600" dirty="0">
                <a:solidFill>
                  <a:srgbClr val="0432FF"/>
                </a:solidFill>
                <a:latin typeface="Meiryo" panose="020B0604030504040204" pitchFamily="34" charset="-128"/>
                <a:ea typeface="Meiryo" panose="020B0604030504040204" pitchFamily="34" charset="-128"/>
              </a:rPr>
              <a:t>が到来する？</a:t>
            </a:r>
            <a:endParaRPr kumimoji="1" lang="ja-JP" altLang="en-US" sz="1600" dirty="0">
              <a:solidFill>
                <a:srgbClr val="0432FF"/>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4A6104A5-1414-4F4C-B2CC-73AB7AC5CC57}"/>
              </a:ext>
            </a:extLst>
          </p:cNvPr>
          <p:cNvSpPr txBox="1"/>
          <p:nvPr/>
        </p:nvSpPr>
        <p:spPr>
          <a:xfrm>
            <a:off x="6415652" y="4175077"/>
            <a:ext cx="1210588" cy="338554"/>
          </a:xfrm>
          <a:prstGeom prst="rect">
            <a:avLst/>
          </a:prstGeom>
          <a:noFill/>
        </p:spPr>
        <p:txBody>
          <a:bodyPr wrap="none" rtlCol="0">
            <a:spAutoFit/>
          </a:bodyPr>
          <a:lstStyle/>
          <a:p>
            <a:r>
              <a:rPr lang="ja-JP" altLang="en-US" sz="1600" dirty="0">
                <a:solidFill>
                  <a:srgbClr val="0432FF"/>
                </a:solidFill>
                <a:latin typeface="Meiryo" panose="020B0604030504040204" pitchFamily="34" charset="-128"/>
                <a:ea typeface="Meiryo" panose="020B0604030504040204" pitchFamily="34" charset="-128"/>
              </a:rPr>
              <a:t>神になる？</a:t>
            </a:r>
            <a:endParaRPr kumimoji="1" lang="ja-JP" altLang="en-US" sz="1600" dirty="0">
              <a:solidFill>
                <a:srgbClr val="0432FF"/>
              </a:solidFill>
              <a:latin typeface="Meiryo" panose="020B0604030504040204" pitchFamily="34" charset="-128"/>
              <a:ea typeface="Meiryo" panose="020B0604030504040204" pitchFamily="34" charset="-128"/>
            </a:endParaRPr>
          </a:p>
        </p:txBody>
      </p:sp>
      <p:pic>
        <p:nvPicPr>
          <p:cNvPr id="18" name="図 17">
            <a:extLst>
              <a:ext uri="{FF2B5EF4-FFF2-40B4-BE49-F238E27FC236}">
                <a16:creationId xmlns:a16="http://schemas.microsoft.com/office/drawing/2014/main" id="{D856E87E-E2AC-D04B-A4C3-8F2DF0097928}"/>
              </a:ext>
            </a:extLst>
          </p:cNvPr>
          <p:cNvPicPr>
            <a:picLocks noChangeAspect="1"/>
          </p:cNvPicPr>
          <p:nvPr/>
        </p:nvPicPr>
        <p:blipFill rotWithShape="1">
          <a:blip r:embed="rId2">
            <a:alphaModFix amt="54000"/>
          </a:blip>
          <a:srcRect/>
          <a:stretch/>
        </p:blipFill>
        <p:spPr>
          <a:xfrm>
            <a:off x="1691680" y="3804569"/>
            <a:ext cx="980728" cy="980728"/>
          </a:xfrm>
          <a:prstGeom prst="rect">
            <a:avLst/>
          </a:prstGeom>
        </p:spPr>
      </p:pic>
      <p:pic>
        <p:nvPicPr>
          <p:cNvPr id="19" name="図 18">
            <a:extLst>
              <a:ext uri="{FF2B5EF4-FFF2-40B4-BE49-F238E27FC236}">
                <a16:creationId xmlns:a16="http://schemas.microsoft.com/office/drawing/2014/main" id="{74F14516-EADB-E941-99C5-A28B124FF341}"/>
              </a:ext>
            </a:extLst>
          </p:cNvPr>
          <p:cNvPicPr>
            <a:picLocks noChangeAspect="1"/>
          </p:cNvPicPr>
          <p:nvPr/>
        </p:nvPicPr>
        <p:blipFill rotWithShape="1">
          <a:blip r:embed="rId2">
            <a:alphaModFix amt="54000"/>
          </a:blip>
          <a:srcRect/>
          <a:stretch/>
        </p:blipFill>
        <p:spPr>
          <a:xfrm>
            <a:off x="6471592" y="3794767"/>
            <a:ext cx="980728" cy="980728"/>
          </a:xfrm>
          <a:prstGeom prst="rect">
            <a:avLst/>
          </a:prstGeom>
        </p:spPr>
      </p:pic>
      <p:pic>
        <p:nvPicPr>
          <p:cNvPr id="20" name="図 19">
            <a:extLst>
              <a:ext uri="{FF2B5EF4-FFF2-40B4-BE49-F238E27FC236}">
                <a16:creationId xmlns:a16="http://schemas.microsoft.com/office/drawing/2014/main" id="{45317C4D-D9FE-8F4D-B418-39472100EBDD}"/>
              </a:ext>
            </a:extLst>
          </p:cNvPr>
          <p:cNvPicPr>
            <a:picLocks noChangeAspect="1"/>
          </p:cNvPicPr>
          <p:nvPr/>
        </p:nvPicPr>
        <p:blipFill rotWithShape="1">
          <a:blip r:embed="rId2">
            <a:alphaModFix amt="54000"/>
          </a:blip>
          <a:srcRect/>
          <a:stretch/>
        </p:blipFill>
        <p:spPr>
          <a:xfrm>
            <a:off x="4118451" y="699875"/>
            <a:ext cx="980728" cy="980728"/>
          </a:xfrm>
          <a:prstGeom prst="rect">
            <a:avLst/>
          </a:prstGeom>
        </p:spPr>
      </p:pic>
      <p:sp>
        <p:nvSpPr>
          <p:cNvPr id="21" name="テキスト ボックス 20">
            <a:extLst>
              <a:ext uri="{FF2B5EF4-FFF2-40B4-BE49-F238E27FC236}">
                <a16:creationId xmlns:a16="http://schemas.microsoft.com/office/drawing/2014/main" id="{D2544DE0-DC90-7741-A1A5-C1CB2317C4C8}"/>
              </a:ext>
            </a:extLst>
          </p:cNvPr>
          <p:cNvSpPr txBox="1"/>
          <p:nvPr/>
        </p:nvSpPr>
        <p:spPr>
          <a:xfrm>
            <a:off x="6012160" y="2574886"/>
            <a:ext cx="1261884" cy="253916"/>
          </a:xfrm>
          <a:prstGeom prst="rect">
            <a:avLst/>
          </a:prstGeom>
          <a:noFill/>
        </p:spPr>
        <p:txBody>
          <a:bodyPr wrap="none" rtlCol="0">
            <a:spAutoFit/>
          </a:bodyPr>
          <a:lstStyle/>
          <a:p>
            <a:r>
              <a:rPr kumimoji="1" lang="ja-JP" altLang="en-US" sz="1050" dirty="0">
                <a:solidFill>
                  <a:schemeClr val="bg1"/>
                </a:solidFill>
                <a:latin typeface="Meiryo" panose="020B0604030504040204" pitchFamily="34" charset="-128"/>
                <a:ea typeface="Meiryo" panose="020B0604030504040204" pitchFamily="34" charset="-128"/>
              </a:rPr>
              <a:t>意識</a:t>
            </a:r>
            <a:r>
              <a:rPr lang="ja-JP" altLang="en-US" sz="1050" dirty="0">
                <a:solidFill>
                  <a:schemeClr val="bg1"/>
                </a:solidFill>
                <a:latin typeface="Meiryo" panose="020B0604030504040204" pitchFamily="34" charset="-128"/>
                <a:ea typeface="Meiryo" panose="020B0604030504040204" pitchFamily="34" charset="-128"/>
              </a:rPr>
              <a:t>・意味・</a:t>
            </a:r>
            <a:r>
              <a:rPr kumimoji="1" lang="ja-JP" altLang="en-US" sz="1050" dirty="0">
                <a:solidFill>
                  <a:schemeClr val="bg1"/>
                </a:solidFill>
                <a:latin typeface="Meiryo" panose="020B0604030504040204" pitchFamily="34" charset="-128"/>
                <a:ea typeface="Meiryo" panose="020B0604030504040204" pitchFamily="34" charset="-128"/>
              </a:rPr>
              <a:t>常識</a:t>
            </a:r>
          </a:p>
        </p:txBody>
      </p:sp>
      <p:sp>
        <p:nvSpPr>
          <p:cNvPr id="22" name="テキスト ボックス 21">
            <a:extLst>
              <a:ext uri="{FF2B5EF4-FFF2-40B4-BE49-F238E27FC236}">
                <a16:creationId xmlns:a16="http://schemas.microsoft.com/office/drawing/2014/main" id="{45B6EFAD-3FD7-2A42-AA1B-48293E7F5461}"/>
              </a:ext>
            </a:extLst>
          </p:cNvPr>
          <p:cNvSpPr txBox="1"/>
          <p:nvPr/>
        </p:nvSpPr>
        <p:spPr>
          <a:xfrm>
            <a:off x="5510719" y="6111329"/>
            <a:ext cx="3647152" cy="369332"/>
          </a:xfrm>
          <a:prstGeom prst="rect">
            <a:avLst/>
          </a:prstGeom>
          <a:noFill/>
        </p:spPr>
        <p:txBody>
          <a:bodyPr wrap="none" rtlCol="0">
            <a:spAutoFit/>
          </a:bodyPr>
          <a:lstStyle/>
          <a:p>
            <a:r>
              <a:rPr kumimoji="1" lang="ja-JP" altLang="en-US" dirty="0">
                <a:solidFill>
                  <a:srgbClr val="FF0000"/>
                </a:solidFill>
                <a:latin typeface="Meiryo" panose="020B0604030504040204" pitchFamily="34" charset="-128"/>
                <a:ea typeface="Meiryo" panose="020B0604030504040204" pitchFamily="34" charset="-128"/>
              </a:rPr>
              <a:t>だから安心というわけではない</a:t>
            </a:r>
            <a:r>
              <a:rPr lang="ja-JP" altLang="en-US" dirty="0">
                <a:solidFill>
                  <a:srgbClr val="FF0000"/>
                </a:solidFill>
                <a:latin typeface="Meiryo" panose="020B0604030504040204" pitchFamily="34" charset="-128"/>
                <a:ea typeface="Meiryo" panose="020B0604030504040204" pitchFamily="34" charset="-128"/>
              </a:rPr>
              <a:t>！</a:t>
            </a:r>
            <a:endParaRPr kumimoji="1" lang="ja-JP" altLang="en-US" dirty="0">
              <a:solidFill>
                <a:srgbClr val="FF0000"/>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304252DE-8E86-DC47-9056-ED63159324B8}"/>
              </a:ext>
            </a:extLst>
          </p:cNvPr>
          <p:cNvSpPr txBox="1"/>
          <p:nvPr/>
        </p:nvSpPr>
        <p:spPr>
          <a:xfrm>
            <a:off x="107504" y="6115239"/>
            <a:ext cx="3666388" cy="369332"/>
          </a:xfrm>
          <a:prstGeom prst="rect">
            <a:avLst/>
          </a:prstGeom>
          <a:noFill/>
        </p:spPr>
        <p:txBody>
          <a:bodyPr wrap="none" rtlCol="0">
            <a:spAutoFit/>
          </a:bodyPr>
          <a:lstStyle/>
          <a:p>
            <a:r>
              <a:rPr kumimoji="1" lang="en-US" altLang="ja-JP" dirty="0">
                <a:solidFill>
                  <a:srgbClr val="0432FF"/>
                </a:solidFill>
                <a:latin typeface="Meiryo" panose="020B0604030504040204" pitchFamily="34" charset="-128"/>
                <a:ea typeface="Meiryo" panose="020B0604030504040204" pitchFamily="34" charset="-128"/>
              </a:rPr>
              <a:t>AI</a:t>
            </a:r>
            <a:r>
              <a:rPr kumimoji="1" lang="ja-JP" altLang="en-US" dirty="0">
                <a:solidFill>
                  <a:srgbClr val="0432FF"/>
                </a:solidFill>
                <a:latin typeface="Meiryo" panose="020B0604030504040204" pitchFamily="34" charset="-128"/>
                <a:ea typeface="Meiryo" panose="020B0604030504040204" pitchFamily="34" charset="-128"/>
              </a:rPr>
              <a:t>は知性の一部を代替するだけ。</a:t>
            </a:r>
          </a:p>
        </p:txBody>
      </p:sp>
    </p:spTree>
    <p:extLst>
      <p:ext uri="{BB962C8B-B14F-4D97-AF65-F5344CB8AC3E}">
        <p14:creationId xmlns:p14="http://schemas.microsoft.com/office/powerpoint/2010/main" val="68132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par>
                                <p:cTn id="25" presetID="9"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par>
                                <p:cTn id="28" presetID="9"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dissolv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1+#ppt_w/2"/>
                                          </p:val>
                                        </p:tav>
                                        <p:tav tm="100000">
                                          <p:val>
                                            <p:strVal val="#ppt_x"/>
                                          </p:val>
                                        </p:tav>
                                      </p:tavLst>
                                    </p:anim>
                                    <p:anim calcmode="lin" valueType="num">
                                      <p:cBhvr additive="base">
                                        <p:cTn id="4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2" grpId="0"/>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29">
            <a:extLst>
              <a:ext uri="{FF2B5EF4-FFF2-40B4-BE49-F238E27FC236}">
                <a16:creationId xmlns:a16="http://schemas.microsoft.com/office/drawing/2014/main" id="{A6A6E3CD-CF61-E848-A2E0-CF0AD051223C}"/>
              </a:ext>
            </a:extLst>
          </p:cNvPr>
          <p:cNvSpPr/>
          <p:nvPr/>
        </p:nvSpPr>
        <p:spPr>
          <a:xfrm>
            <a:off x="457200" y="5363465"/>
            <a:ext cx="7571184" cy="94585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9BFF681-696F-294D-A432-732061131A4E}"/>
              </a:ext>
            </a:extLst>
          </p:cNvPr>
          <p:cNvSpPr>
            <a:spLocks noGrp="1"/>
          </p:cNvSpPr>
          <p:nvPr>
            <p:ph type="title"/>
          </p:nvPr>
        </p:nvSpPr>
        <p:spPr/>
        <p:txBody>
          <a:bodyPr/>
          <a:lstStyle/>
          <a:p>
            <a:r>
              <a:rPr kumimoji="1" lang="ja-JP" altLang="en-US" dirty="0"/>
              <a:t>「</a:t>
            </a:r>
            <a:r>
              <a:rPr kumimoji="1" lang="en-US" altLang="ja-JP" dirty="0"/>
              <a:t>AI</a:t>
            </a:r>
            <a:r>
              <a:rPr kumimoji="1" lang="ja-JP" altLang="en-US" dirty="0"/>
              <a:t>カント君」の可能性について</a:t>
            </a:r>
          </a:p>
        </p:txBody>
      </p:sp>
      <p:sp>
        <p:nvSpPr>
          <p:cNvPr id="3" name="スライド番号プレースホルダー 2">
            <a:extLst>
              <a:ext uri="{FF2B5EF4-FFF2-40B4-BE49-F238E27FC236}">
                <a16:creationId xmlns:a16="http://schemas.microsoft.com/office/drawing/2014/main" id="{54A544FB-51E1-0D47-8AB7-46A14CC4328D}"/>
              </a:ext>
            </a:extLst>
          </p:cNvPr>
          <p:cNvSpPr>
            <a:spLocks noGrp="1"/>
          </p:cNvSpPr>
          <p:nvPr>
            <p:ph type="sldNum" sz="quarter" idx="12"/>
          </p:nvPr>
        </p:nvSpPr>
        <p:spPr/>
        <p:txBody>
          <a:bodyPr/>
          <a:lstStyle/>
          <a:p>
            <a:fld id="{8FF8CC5D-A65D-5946-99B5-645367A967AD}" type="slidenum">
              <a:rPr kumimoji="1" lang="ja-JP" altLang="en-US" smtClean="0"/>
              <a:t>50</a:t>
            </a:fld>
            <a:endParaRPr kumimoji="1" lang="ja-JP" altLang="en-US"/>
          </a:p>
        </p:txBody>
      </p:sp>
      <p:pic>
        <p:nvPicPr>
          <p:cNvPr id="17" name="図 16">
            <a:extLst>
              <a:ext uri="{FF2B5EF4-FFF2-40B4-BE49-F238E27FC236}">
                <a16:creationId xmlns:a16="http://schemas.microsoft.com/office/drawing/2014/main" id="{C0DA279F-AB9D-1648-BF8B-B4AA5319A3B0}"/>
              </a:ext>
            </a:extLst>
          </p:cNvPr>
          <p:cNvPicPr>
            <a:picLocks noChangeAspect="1"/>
          </p:cNvPicPr>
          <p:nvPr/>
        </p:nvPicPr>
        <p:blipFill>
          <a:blip r:embed="rId2"/>
          <a:stretch>
            <a:fillRect/>
          </a:stretch>
        </p:blipFill>
        <p:spPr>
          <a:xfrm>
            <a:off x="6309464" y="1126616"/>
            <a:ext cx="2362209" cy="3401581"/>
          </a:xfrm>
          <a:prstGeom prst="rect">
            <a:avLst/>
          </a:prstGeom>
          <a:ln>
            <a:noFill/>
          </a:ln>
          <a:effectLst>
            <a:softEdge rad="112500"/>
          </a:effectLst>
        </p:spPr>
      </p:pic>
      <p:pic>
        <p:nvPicPr>
          <p:cNvPr id="16" name="図 15" descr="brain-illustration-1940x900_35269.jpg">
            <a:extLst>
              <a:ext uri="{FF2B5EF4-FFF2-40B4-BE49-F238E27FC236}">
                <a16:creationId xmlns:a16="http://schemas.microsoft.com/office/drawing/2014/main" id="{0B22FCA5-B494-B347-82A4-4BEBC1A60422}"/>
              </a:ext>
            </a:extLst>
          </p:cNvPr>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6203054" y="1269292"/>
            <a:ext cx="2710597" cy="1465178"/>
          </a:xfrm>
          <a:prstGeom prst="rect">
            <a:avLst/>
          </a:prstGeom>
        </p:spPr>
      </p:pic>
      <p:sp>
        <p:nvSpPr>
          <p:cNvPr id="18" name="テキスト ボックス 17">
            <a:extLst>
              <a:ext uri="{FF2B5EF4-FFF2-40B4-BE49-F238E27FC236}">
                <a16:creationId xmlns:a16="http://schemas.microsoft.com/office/drawing/2014/main" id="{DC29C7FF-70D0-7044-93B2-292631495F2E}"/>
              </a:ext>
            </a:extLst>
          </p:cNvPr>
          <p:cNvSpPr txBox="1"/>
          <p:nvPr/>
        </p:nvSpPr>
        <p:spPr>
          <a:xfrm>
            <a:off x="7502625" y="4106790"/>
            <a:ext cx="1082348" cy="307777"/>
          </a:xfrm>
          <a:prstGeom prst="rect">
            <a:avLst/>
          </a:prstGeom>
          <a:noFill/>
        </p:spPr>
        <p:txBody>
          <a:bodyPr wrap="none" rtlCol="0">
            <a:spAutoFit/>
          </a:bodyPr>
          <a:lstStyle/>
          <a:p>
            <a:r>
              <a:rPr kumimoji="1" lang="en-US" altLang="ja-JP" sz="1400" b="1" dirty="0">
                <a:solidFill>
                  <a:schemeClr val="bg1"/>
                </a:solidFill>
                <a:latin typeface="Hiragino Kaku Gothic Std W8" panose="020B0800000000000000" pitchFamily="34" charset="-128"/>
                <a:ea typeface="Hiragino Kaku Gothic Std W8" panose="020B0800000000000000" pitchFamily="34" charset="-128"/>
              </a:rPr>
              <a:t>AI</a:t>
            </a:r>
            <a:r>
              <a:rPr kumimoji="1" lang="ja-JP" altLang="en-US" sz="1400" b="1" dirty="0">
                <a:solidFill>
                  <a:schemeClr val="bg1"/>
                </a:solidFill>
                <a:latin typeface="Hiragino Kaku Gothic Std W8" panose="020B0800000000000000" pitchFamily="34" charset="-128"/>
                <a:ea typeface="Hiragino Kaku Gothic Std W8" panose="020B0800000000000000" pitchFamily="34" charset="-128"/>
              </a:rPr>
              <a:t>カント</a:t>
            </a:r>
            <a:r>
              <a:rPr kumimoji="1" lang="ja-JP" altLang="en-US" sz="1100" dirty="0">
                <a:solidFill>
                  <a:schemeClr val="bg1"/>
                </a:solidFill>
                <a:latin typeface="Hiragino Kaku Gothic Std W8" panose="020B0800000000000000" pitchFamily="34" charset="-128"/>
                <a:ea typeface="Hiragino Kaku Gothic Std W8" panose="020B0800000000000000" pitchFamily="34" charset="-128"/>
              </a:rPr>
              <a:t>君</a:t>
            </a:r>
          </a:p>
        </p:txBody>
      </p:sp>
      <p:sp>
        <p:nvSpPr>
          <p:cNvPr id="19" name="三角形 18">
            <a:extLst>
              <a:ext uri="{FF2B5EF4-FFF2-40B4-BE49-F238E27FC236}">
                <a16:creationId xmlns:a16="http://schemas.microsoft.com/office/drawing/2014/main" id="{28ECF34D-2D84-0145-A422-6747C25ACAFB}"/>
              </a:ext>
            </a:extLst>
          </p:cNvPr>
          <p:cNvSpPr/>
          <p:nvPr/>
        </p:nvSpPr>
        <p:spPr>
          <a:xfrm rot="5400000">
            <a:off x="3416998" y="1451820"/>
            <a:ext cx="3270374" cy="2928062"/>
          </a:xfrm>
          <a:prstGeom prst="triangle">
            <a:avLst/>
          </a:prstGeom>
          <a:gradFill>
            <a:gsLst>
              <a:gs pos="0">
                <a:schemeClr val="accent1">
                  <a:lumMod val="60000"/>
                  <a:lumOff val="40000"/>
                </a:schemeClr>
              </a:gs>
              <a:gs pos="68000">
                <a:schemeClr val="bg1"/>
              </a:gs>
            </a:gsLst>
            <a:lin ang="5400000" scaled="1"/>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a:extLst>
              <a:ext uri="{FF2B5EF4-FFF2-40B4-BE49-F238E27FC236}">
                <a16:creationId xmlns:a16="http://schemas.microsoft.com/office/drawing/2014/main" id="{125E04BA-CFEB-6146-9F00-92B9E7DF291E}"/>
              </a:ext>
            </a:extLst>
          </p:cNvPr>
          <p:cNvPicPr>
            <a:picLocks noChangeAspect="1"/>
          </p:cNvPicPr>
          <p:nvPr/>
        </p:nvPicPr>
        <p:blipFill>
          <a:blip r:embed="rId4"/>
          <a:stretch>
            <a:fillRect/>
          </a:stretch>
        </p:blipFill>
        <p:spPr>
          <a:xfrm>
            <a:off x="2464078" y="1787688"/>
            <a:ext cx="778494" cy="1197684"/>
          </a:xfrm>
          <a:prstGeom prst="rect">
            <a:avLst/>
          </a:prstGeom>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0DB350F9-A155-2F4D-8032-68B44D33104C}"/>
              </a:ext>
            </a:extLst>
          </p:cNvPr>
          <p:cNvPicPr>
            <a:picLocks noChangeAspect="1"/>
          </p:cNvPicPr>
          <p:nvPr/>
        </p:nvPicPr>
        <p:blipFill>
          <a:blip r:embed="rId5"/>
          <a:stretch>
            <a:fillRect/>
          </a:stretch>
        </p:blipFill>
        <p:spPr>
          <a:xfrm>
            <a:off x="3185183" y="2978971"/>
            <a:ext cx="741067" cy="1197684"/>
          </a:xfrm>
          <a:prstGeom prst="rect">
            <a:avLst/>
          </a:prstGeom>
          <a:effectLst>
            <a:outerShdw blurRad="50800" dist="38100" dir="2700000" algn="tl" rotWithShape="0">
              <a:prstClr val="black">
                <a:alpha val="40000"/>
              </a:prstClr>
            </a:outerShdw>
          </a:effectLst>
        </p:spPr>
      </p:pic>
      <p:pic>
        <p:nvPicPr>
          <p:cNvPr id="4" name="図 3">
            <a:extLst>
              <a:ext uri="{FF2B5EF4-FFF2-40B4-BE49-F238E27FC236}">
                <a16:creationId xmlns:a16="http://schemas.microsoft.com/office/drawing/2014/main" id="{ABCC15E9-0761-EE44-8171-187D0411417B}"/>
              </a:ext>
            </a:extLst>
          </p:cNvPr>
          <p:cNvPicPr>
            <a:picLocks noChangeAspect="1"/>
          </p:cNvPicPr>
          <p:nvPr/>
        </p:nvPicPr>
        <p:blipFill>
          <a:blip r:embed="rId6"/>
          <a:stretch>
            <a:fillRect/>
          </a:stretch>
        </p:blipFill>
        <p:spPr>
          <a:xfrm>
            <a:off x="395536" y="1196481"/>
            <a:ext cx="1872208" cy="2616580"/>
          </a:xfrm>
          <a:prstGeom prst="rect">
            <a:avLst/>
          </a:prstGeom>
          <a:ln>
            <a:noFill/>
          </a:ln>
          <a:effectLst>
            <a:softEdge rad="112500"/>
          </a:effectLst>
        </p:spPr>
      </p:pic>
      <p:sp>
        <p:nvSpPr>
          <p:cNvPr id="6" name="正方形/長方形 5">
            <a:extLst>
              <a:ext uri="{FF2B5EF4-FFF2-40B4-BE49-F238E27FC236}">
                <a16:creationId xmlns:a16="http://schemas.microsoft.com/office/drawing/2014/main" id="{5412F094-C38D-EE45-A6D1-305E8E9835D8}"/>
              </a:ext>
            </a:extLst>
          </p:cNvPr>
          <p:cNvSpPr/>
          <p:nvPr/>
        </p:nvSpPr>
        <p:spPr>
          <a:xfrm>
            <a:off x="360702" y="3850486"/>
            <a:ext cx="1942829" cy="769441"/>
          </a:xfrm>
          <a:prstGeom prst="rect">
            <a:avLst/>
          </a:prstGeom>
        </p:spPr>
        <p:txBody>
          <a:bodyPr wrap="square">
            <a:spAutoFit/>
          </a:bodyPr>
          <a:lstStyle/>
          <a:p>
            <a:pPr algn="ctr"/>
            <a:r>
              <a:rPr lang="ja-JP" altLang="en-US" sz="1400" dirty="0">
                <a:latin typeface="Meiryo" panose="020B0604030504040204" pitchFamily="34" charset="-128"/>
                <a:ea typeface="Meiryo" panose="020B0604030504040204" pitchFamily="34" charset="-128"/>
              </a:rPr>
              <a:t>イマヌエル・カント</a:t>
            </a:r>
            <a:endParaRPr lang="en-US" altLang="ja-JP" sz="1400" dirty="0">
              <a:latin typeface="Meiryo" panose="020B0604030504040204" pitchFamily="34" charset="-128"/>
              <a:ea typeface="Meiryo" panose="020B0604030504040204" pitchFamily="34" charset="-128"/>
            </a:endParaRPr>
          </a:p>
          <a:p>
            <a:pPr algn="ctr"/>
            <a:r>
              <a:rPr lang="ja-JP" altLang="en-US" sz="1400" dirty="0">
                <a:latin typeface="Meiryo" panose="020B0604030504040204" pitchFamily="34" charset="-128"/>
                <a:ea typeface="Meiryo" panose="020B0604030504040204" pitchFamily="34" charset="-128"/>
              </a:rPr>
              <a:t>Immanuel Kant</a:t>
            </a:r>
            <a:endParaRPr lang="en-US" altLang="ja-JP" sz="1400" dirty="0">
              <a:latin typeface="Meiryo" panose="020B0604030504040204" pitchFamily="34" charset="-128"/>
              <a:ea typeface="Meiryo" panose="020B0604030504040204" pitchFamily="34" charset="-128"/>
            </a:endParaRPr>
          </a:p>
          <a:p>
            <a:pPr algn="ctr"/>
            <a:r>
              <a:rPr lang="ja-JP" altLang="en-US" sz="800" dirty="0">
                <a:latin typeface="Meiryo" panose="020B0604030504040204" pitchFamily="34" charset="-128"/>
                <a:ea typeface="Meiryo" panose="020B0604030504040204" pitchFamily="34" charset="-128"/>
              </a:rPr>
              <a:t>1724年4月22日</a:t>
            </a:r>
            <a:r>
              <a:rPr lang="en-US" altLang="ja-JP" sz="800" dirty="0">
                <a:latin typeface="Meiryo" panose="020B0604030504040204" pitchFamily="34" charset="-128"/>
                <a:ea typeface="Meiryo" panose="020B0604030504040204" pitchFamily="34" charset="-128"/>
              </a:rPr>
              <a:t>〜</a:t>
            </a:r>
            <a:r>
              <a:rPr lang="ja-JP" altLang="en-US" sz="800" dirty="0">
                <a:latin typeface="Meiryo" panose="020B0604030504040204" pitchFamily="34" charset="-128"/>
                <a:ea typeface="Meiryo" panose="020B0604030504040204" pitchFamily="34" charset="-128"/>
              </a:rPr>
              <a:t>1804年2月12日</a:t>
            </a:r>
            <a:endParaRPr lang="en-US" altLang="ja-JP" sz="800" dirty="0">
              <a:latin typeface="Meiryo" panose="020B0604030504040204" pitchFamily="34" charset="-128"/>
              <a:ea typeface="Meiryo" panose="020B0604030504040204" pitchFamily="34" charset="-128"/>
            </a:endParaRPr>
          </a:p>
          <a:p>
            <a:pPr algn="ctr"/>
            <a:r>
              <a:rPr lang="ja-JP" altLang="en-US" sz="800" dirty="0">
                <a:latin typeface="Meiryo" panose="020B0604030504040204" pitchFamily="34" charset="-128"/>
                <a:ea typeface="Meiryo" panose="020B0604030504040204" pitchFamily="34" charset="-128"/>
              </a:rPr>
              <a:t>プロイセン王国（ドイツ）の哲学者</a:t>
            </a:r>
          </a:p>
        </p:txBody>
      </p:sp>
      <p:pic>
        <p:nvPicPr>
          <p:cNvPr id="9" name="図 8">
            <a:extLst>
              <a:ext uri="{FF2B5EF4-FFF2-40B4-BE49-F238E27FC236}">
                <a16:creationId xmlns:a16="http://schemas.microsoft.com/office/drawing/2014/main" id="{F73914D5-4E69-464F-8832-DE85E1924D34}"/>
              </a:ext>
            </a:extLst>
          </p:cNvPr>
          <p:cNvPicPr>
            <a:picLocks noChangeAspect="1"/>
          </p:cNvPicPr>
          <p:nvPr/>
        </p:nvPicPr>
        <p:blipFill>
          <a:blip r:embed="rId7"/>
          <a:stretch>
            <a:fillRect/>
          </a:stretch>
        </p:blipFill>
        <p:spPr>
          <a:xfrm>
            <a:off x="3293331" y="1280659"/>
            <a:ext cx="793466" cy="1197684"/>
          </a:xfrm>
          <a:prstGeom prst="rect">
            <a:avLst/>
          </a:prstGeom>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9B276DCE-551E-6842-B352-1F0E1832D69E}"/>
              </a:ext>
            </a:extLst>
          </p:cNvPr>
          <p:cNvPicPr>
            <a:picLocks noChangeAspect="1"/>
          </p:cNvPicPr>
          <p:nvPr/>
        </p:nvPicPr>
        <p:blipFill>
          <a:blip r:embed="rId8"/>
          <a:stretch>
            <a:fillRect/>
          </a:stretch>
        </p:blipFill>
        <p:spPr>
          <a:xfrm>
            <a:off x="2802174" y="2348609"/>
            <a:ext cx="785980" cy="1197684"/>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ED30E563-F07B-F640-A850-81658F95E983}"/>
              </a:ext>
            </a:extLst>
          </p:cNvPr>
          <p:cNvPicPr>
            <a:picLocks noChangeAspect="1"/>
          </p:cNvPicPr>
          <p:nvPr/>
        </p:nvPicPr>
        <p:blipFill>
          <a:blip r:embed="rId9"/>
          <a:stretch>
            <a:fillRect/>
          </a:stretch>
        </p:blipFill>
        <p:spPr>
          <a:xfrm>
            <a:off x="2303531" y="1284284"/>
            <a:ext cx="793466" cy="1197684"/>
          </a:xfrm>
          <a:prstGeom prst="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BE70062D-2038-9D45-A292-62A55F74602B}"/>
              </a:ext>
            </a:extLst>
          </p:cNvPr>
          <p:cNvPicPr>
            <a:picLocks noChangeAspect="1"/>
          </p:cNvPicPr>
          <p:nvPr/>
        </p:nvPicPr>
        <p:blipFill>
          <a:blip r:embed="rId10"/>
          <a:stretch>
            <a:fillRect/>
          </a:stretch>
        </p:blipFill>
        <p:spPr>
          <a:xfrm>
            <a:off x="3316995" y="3353351"/>
            <a:ext cx="771009" cy="1197684"/>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9B7B3CEB-8362-4F49-A567-693B6043B6BA}"/>
              </a:ext>
            </a:extLst>
          </p:cNvPr>
          <p:cNvPicPr>
            <a:picLocks noChangeAspect="1"/>
          </p:cNvPicPr>
          <p:nvPr/>
        </p:nvPicPr>
        <p:blipFill>
          <a:blip r:embed="rId11"/>
          <a:stretch>
            <a:fillRect/>
          </a:stretch>
        </p:blipFill>
        <p:spPr>
          <a:xfrm>
            <a:off x="2298122" y="3353351"/>
            <a:ext cx="793466" cy="1197684"/>
          </a:xfrm>
          <a:prstGeom prst="rect">
            <a:avLst/>
          </a:prstGeom>
          <a:effectLst>
            <a:outerShdw blurRad="50800" dist="38100" dir="2700000" algn="tl" rotWithShape="0">
              <a:prstClr val="black">
                <a:alpha val="40000"/>
              </a:prstClr>
            </a:outerShdw>
          </a:effectLst>
        </p:spPr>
      </p:pic>
      <p:sp>
        <p:nvSpPr>
          <p:cNvPr id="20" name="テキスト ボックス 19">
            <a:extLst>
              <a:ext uri="{FF2B5EF4-FFF2-40B4-BE49-F238E27FC236}">
                <a16:creationId xmlns:a16="http://schemas.microsoft.com/office/drawing/2014/main" id="{3D9A687F-42D4-924F-8A55-1E475F615F78}"/>
              </a:ext>
            </a:extLst>
          </p:cNvPr>
          <p:cNvSpPr txBox="1"/>
          <p:nvPr/>
        </p:nvSpPr>
        <p:spPr>
          <a:xfrm>
            <a:off x="4029183" y="2458204"/>
            <a:ext cx="2339102" cy="830997"/>
          </a:xfrm>
          <a:prstGeom prst="rect">
            <a:avLst/>
          </a:prstGeom>
          <a:noFill/>
        </p:spPr>
        <p:txBody>
          <a:bodyPr wrap="none" rtlCol="0">
            <a:spAutoFit/>
          </a:bodyPr>
          <a:lstStyle/>
          <a:p>
            <a:r>
              <a:rPr kumimoji="1" lang="ja-JP" altLang="en-US" sz="1200" b="1" dirty="0">
                <a:solidFill>
                  <a:srgbClr val="3366FF"/>
                </a:solidFill>
                <a:latin typeface="Meiryo" panose="020B0604030504040204" pitchFamily="34" charset="-128"/>
                <a:ea typeface="Meiryo" panose="020B0604030504040204" pitchFamily="34" charset="-128"/>
              </a:rPr>
              <a:t>カントの著作を</a:t>
            </a:r>
            <a:endParaRPr kumimoji="1" lang="en-US" altLang="ja-JP" sz="1200" b="1" dirty="0">
              <a:solidFill>
                <a:srgbClr val="3366FF"/>
              </a:solidFill>
              <a:latin typeface="Meiryo" panose="020B0604030504040204" pitchFamily="34" charset="-128"/>
              <a:ea typeface="Meiryo" panose="020B0604030504040204" pitchFamily="34" charset="-128"/>
            </a:endParaRPr>
          </a:p>
          <a:p>
            <a:r>
              <a:rPr kumimoji="1" lang="ja-JP" altLang="en-US" sz="1200" b="1" dirty="0">
                <a:solidFill>
                  <a:srgbClr val="3366FF"/>
                </a:solidFill>
                <a:latin typeface="Meiryo" panose="020B0604030504040204" pitchFamily="34" charset="-128"/>
                <a:ea typeface="Meiryo" panose="020B0604030504040204" pitchFamily="34" charset="-128"/>
              </a:rPr>
              <a:t>学習データとして入力し</a:t>
            </a:r>
            <a:endParaRPr kumimoji="1" lang="en-US" altLang="ja-JP" sz="1200" b="1" dirty="0">
              <a:solidFill>
                <a:srgbClr val="3366FF"/>
              </a:solidFill>
              <a:latin typeface="Meiryo" panose="020B0604030504040204" pitchFamily="34" charset="-128"/>
              <a:ea typeface="Meiryo" panose="020B0604030504040204" pitchFamily="34" charset="-128"/>
            </a:endParaRPr>
          </a:p>
          <a:p>
            <a:r>
              <a:rPr lang="ja-JP" altLang="en-US" sz="1200" b="1" dirty="0">
                <a:solidFill>
                  <a:srgbClr val="3366FF"/>
                </a:solidFill>
                <a:latin typeface="Meiryo" panose="020B0604030504040204" pitchFamily="34" charset="-128"/>
                <a:ea typeface="Meiryo" panose="020B0604030504040204" pitchFamily="34" charset="-128"/>
              </a:rPr>
              <a:t>彼のテーマや思考のパターンを</a:t>
            </a:r>
            <a:endParaRPr lang="en-US" altLang="ja-JP" sz="1200" b="1" dirty="0">
              <a:solidFill>
                <a:srgbClr val="3366FF"/>
              </a:solidFill>
              <a:latin typeface="Meiryo" panose="020B0604030504040204" pitchFamily="34" charset="-128"/>
              <a:ea typeface="Meiryo" panose="020B0604030504040204" pitchFamily="34" charset="-128"/>
            </a:endParaRPr>
          </a:p>
          <a:p>
            <a:r>
              <a:rPr lang="ja-JP" altLang="en-US" sz="1200" b="1" dirty="0">
                <a:solidFill>
                  <a:srgbClr val="3366FF"/>
                </a:solidFill>
                <a:latin typeface="Meiryo" panose="020B0604030504040204" pitchFamily="34" charset="-128"/>
                <a:ea typeface="Meiryo" panose="020B0604030504040204" pitchFamily="34" charset="-128"/>
              </a:rPr>
              <a:t>モデル化する</a:t>
            </a:r>
            <a:endParaRPr kumimoji="1" lang="ja-JP" altLang="en-US" sz="1200" b="1" dirty="0">
              <a:solidFill>
                <a:srgbClr val="3366FF"/>
              </a:solidFill>
              <a:latin typeface="Meiryo" panose="020B0604030504040204" pitchFamily="34" charset="-128"/>
              <a:ea typeface="Meiryo" panose="020B0604030504040204" pitchFamily="34" charset="-128"/>
            </a:endParaRPr>
          </a:p>
        </p:txBody>
      </p:sp>
      <p:grpSp>
        <p:nvGrpSpPr>
          <p:cNvPr id="21" name="図形グループ 4">
            <a:extLst>
              <a:ext uri="{FF2B5EF4-FFF2-40B4-BE49-F238E27FC236}">
                <a16:creationId xmlns:a16="http://schemas.microsoft.com/office/drawing/2014/main" id="{BC59D177-016D-5F4F-91D4-CBA621E228FF}"/>
              </a:ext>
            </a:extLst>
          </p:cNvPr>
          <p:cNvGrpSpPr/>
          <p:nvPr/>
        </p:nvGrpSpPr>
        <p:grpSpPr>
          <a:xfrm>
            <a:off x="8152428" y="5363465"/>
            <a:ext cx="432545" cy="904907"/>
            <a:chOff x="1684118" y="2708920"/>
            <a:chExt cx="1375714" cy="2957396"/>
          </a:xfrm>
        </p:grpSpPr>
        <p:sp>
          <p:nvSpPr>
            <p:cNvPr id="22" name="円/楕円 21">
              <a:extLst>
                <a:ext uri="{FF2B5EF4-FFF2-40B4-BE49-F238E27FC236}">
                  <a16:creationId xmlns:a16="http://schemas.microsoft.com/office/drawing/2014/main" id="{C60E0BC1-A923-9246-B6A1-DEB9B1AECBAD}"/>
                </a:ext>
              </a:extLst>
            </p:cNvPr>
            <p:cNvSpPr/>
            <p:nvPr/>
          </p:nvSpPr>
          <p:spPr>
            <a:xfrm>
              <a:off x="1691680" y="2708920"/>
              <a:ext cx="1368152" cy="13681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a:extLst>
                <a:ext uri="{FF2B5EF4-FFF2-40B4-BE49-F238E27FC236}">
                  <a16:creationId xmlns:a16="http://schemas.microsoft.com/office/drawing/2014/main" id="{9BED07F8-2ED8-D640-856A-1969DE7CA36B}"/>
                </a:ext>
              </a:extLst>
            </p:cNvPr>
            <p:cNvSpPr/>
            <p:nvPr/>
          </p:nvSpPr>
          <p:spPr>
            <a:xfrm rot="16200000">
              <a:off x="1576106" y="4190152"/>
              <a:ext cx="1584176" cy="1368152"/>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 name="円形吹き出し 23">
            <a:extLst>
              <a:ext uri="{FF2B5EF4-FFF2-40B4-BE49-F238E27FC236}">
                <a16:creationId xmlns:a16="http://schemas.microsoft.com/office/drawing/2014/main" id="{594D9B9A-C0C2-4249-9720-C67F384CFE98}"/>
              </a:ext>
            </a:extLst>
          </p:cNvPr>
          <p:cNvSpPr/>
          <p:nvPr/>
        </p:nvSpPr>
        <p:spPr>
          <a:xfrm>
            <a:off x="6800620" y="4528197"/>
            <a:ext cx="1736001" cy="721638"/>
          </a:xfrm>
          <a:prstGeom prst="wedgeEllipseCallout">
            <a:avLst>
              <a:gd name="adj1" fmla="val 30387"/>
              <a:gd name="adj2" fmla="val 6691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7DA84111-6971-D348-B73F-38F1EB9BA0C8}"/>
              </a:ext>
            </a:extLst>
          </p:cNvPr>
          <p:cNvSpPr txBox="1"/>
          <p:nvPr/>
        </p:nvSpPr>
        <p:spPr>
          <a:xfrm>
            <a:off x="6880591" y="4670193"/>
            <a:ext cx="1620957" cy="461665"/>
          </a:xfrm>
          <a:prstGeom prst="rect">
            <a:avLst/>
          </a:prstGeom>
          <a:noFill/>
        </p:spPr>
        <p:txBody>
          <a:bodyPr wrap="none" rtlCol="0">
            <a:spAutoFit/>
          </a:bodyPr>
          <a:lstStyle/>
          <a:p>
            <a:r>
              <a:rPr kumimoji="1" lang="ja-JP" altLang="en-US" sz="1000" dirty="0">
                <a:solidFill>
                  <a:schemeClr val="bg1"/>
                </a:solidFill>
                <a:latin typeface="Meiryo" panose="020B0604030504040204" pitchFamily="34" charset="-128"/>
                <a:ea typeface="Meiryo" panose="020B0604030504040204" pitchFamily="34" charset="-128"/>
              </a:rPr>
              <a:t>問い</a:t>
            </a:r>
            <a:r>
              <a:rPr lang="ja-JP" altLang="en-US" sz="1000" dirty="0">
                <a:solidFill>
                  <a:schemeClr val="bg1"/>
                </a:solidFill>
                <a:latin typeface="Meiryo" panose="020B0604030504040204" pitchFamily="34" charset="-128"/>
                <a:ea typeface="Meiryo" panose="020B0604030504040204" pitchFamily="34" charset="-128"/>
              </a:rPr>
              <a:t>：</a:t>
            </a:r>
            <a:endParaRPr kumimoji="1"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400" dirty="0">
                <a:solidFill>
                  <a:schemeClr val="bg1"/>
                </a:solidFill>
                <a:latin typeface="Meiryo" panose="020B0604030504040204" pitchFamily="34" charset="-128"/>
                <a:ea typeface="Meiryo" panose="020B0604030504040204" pitchFamily="34" charset="-128"/>
              </a:rPr>
              <a:t>生きるとは何か？</a:t>
            </a:r>
          </a:p>
        </p:txBody>
      </p:sp>
      <p:sp>
        <p:nvSpPr>
          <p:cNvPr id="26" name="円形吹き出し 25">
            <a:extLst>
              <a:ext uri="{FF2B5EF4-FFF2-40B4-BE49-F238E27FC236}">
                <a16:creationId xmlns:a16="http://schemas.microsoft.com/office/drawing/2014/main" id="{D6F2E50D-3F3C-BD49-B6FA-D9103BC464A1}"/>
              </a:ext>
            </a:extLst>
          </p:cNvPr>
          <p:cNvSpPr/>
          <p:nvPr/>
        </p:nvSpPr>
        <p:spPr>
          <a:xfrm>
            <a:off x="5064619" y="3624575"/>
            <a:ext cx="1736001" cy="1066701"/>
          </a:xfrm>
          <a:prstGeom prst="wedgeEllipseCallout">
            <a:avLst>
              <a:gd name="adj1" fmla="val 41285"/>
              <a:gd name="adj2" fmla="val -49234"/>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C04203C1-3F5C-524B-BFAD-5BC9546ED26B}"/>
              </a:ext>
            </a:extLst>
          </p:cNvPr>
          <p:cNvSpPr txBox="1"/>
          <p:nvPr/>
        </p:nvSpPr>
        <p:spPr>
          <a:xfrm>
            <a:off x="5301218" y="3819371"/>
            <a:ext cx="1503938" cy="677108"/>
          </a:xfrm>
          <a:prstGeom prst="rect">
            <a:avLst/>
          </a:prstGeom>
          <a:noFill/>
        </p:spPr>
        <p:txBody>
          <a:bodyPr wrap="none" rtlCol="0">
            <a:spAutoFit/>
          </a:bodyPr>
          <a:lstStyle/>
          <a:p>
            <a:r>
              <a:rPr lang="ja-JP" altLang="en-US" sz="1000" dirty="0">
                <a:solidFill>
                  <a:schemeClr val="bg1"/>
                </a:solidFill>
                <a:latin typeface="Meiryo" panose="020B0604030504040204" pitchFamily="34" charset="-128"/>
                <a:ea typeface="Meiryo" panose="020B0604030504040204" pitchFamily="34" charset="-128"/>
              </a:rPr>
              <a:t>答え：</a:t>
            </a:r>
            <a:endParaRPr kumimoji="1" lang="en-US" altLang="ja-JP" sz="1000" dirty="0">
              <a:solidFill>
                <a:schemeClr val="bg1"/>
              </a:solidFill>
              <a:latin typeface="Meiryo" panose="020B0604030504040204" pitchFamily="34" charset="-128"/>
              <a:ea typeface="Meiryo" panose="020B0604030504040204" pitchFamily="34" charset="-128"/>
            </a:endParaRPr>
          </a:p>
          <a:p>
            <a:r>
              <a:rPr kumimoji="1" lang="ja-JP" altLang="en-US" sz="1400" dirty="0">
                <a:solidFill>
                  <a:schemeClr val="bg1"/>
                </a:solidFill>
                <a:latin typeface="Meiryo" panose="020B0604030504040204" pitchFamily="34" charset="-128"/>
                <a:ea typeface="Meiryo" panose="020B0604030504040204" pitchFamily="34" charset="-128"/>
              </a:rPr>
              <a:t>生きるとは、</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en-US" altLang="ja-JP" sz="1400" dirty="0">
                <a:solidFill>
                  <a:schemeClr val="bg1"/>
                </a:solidFill>
                <a:latin typeface="Meiryo" panose="020B0604030504040204" pitchFamily="34" charset="-128"/>
                <a:ea typeface="Meiryo" panose="020B0604030504040204" pitchFamily="34" charset="-128"/>
              </a:rPr>
              <a:t>XXXXX</a:t>
            </a:r>
            <a:r>
              <a:rPr lang="ja-JP" altLang="en-US" sz="1400" dirty="0">
                <a:solidFill>
                  <a:schemeClr val="bg1"/>
                </a:solidFill>
                <a:latin typeface="Meiryo" panose="020B0604030504040204" pitchFamily="34" charset="-128"/>
                <a:ea typeface="Meiryo" panose="020B0604030504040204" pitchFamily="34" charset="-128"/>
              </a:rPr>
              <a:t>である！</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C6B21CCA-217A-B44E-B17C-2A31FBF598B2}"/>
              </a:ext>
            </a:extLst>
          </p:cNvPr>
          <p:cNvSpPr txBox="1"/>
          <p:nvPr/>
        </p:nvSpPr>
        <p:spPr>
          <a:xfrm>
            <a:off x="539552" y="5522318"/>
            <a:ext cx="3416320" cy="646331"/>
          </a:xfrm>
          <a:prstGeom prst="rect">
            <a:avLst/>
          </a:prstGeom>
          <a:noFill/>
        </p:spPr>
        <p:txBody>
          <a:bodyPr wrap="none" rtlCol="0">
            <a:spAutoFit/>
          </a:bodyPr>
          <a:lstStyle/>
          <a:p>
            <a:r>
              <a:rPr kumimoji="1" lang="ja-JP" altLang="en-US" sz="1200" dirty="0">
                <a:solidFill>
                  <a:schemeClr val="bg1"/>
                </a:solidFill>
                <a:latin typeface="Meiryo" panose="020B0604030504040204" pitchFamily="34" charset="-128"/>
                <a:ea typeface="Meiryo" panose="020B0604030504040204" pitchFamily="34" charset="-128"/>
              </a:rPr>
              <a:t>「</a:t>
            </a:r>
            <a:r>
              <a:rPr kumimoji="1" lang="en-US" altLang="ja-JP" sz="1200" dirty="0">
                <a:solidFill>
                  <a:schemeClr val="bg1"/>
                </a:solidFill>
                <a:latin typeface="Meiryo" panose="020B0604030504040204" pitchFamily="34" charset="-128"/>
                <a:ea typeface="Meiryo" panose="020B0604030504040204" pitchFamily="34" charset="-128"/>
              </a:rPr>
              <a:t>AI</a:t>
            </a:r>
            <a:r>
              <a:rPr kumimoji="1" lang="ja-JP" altLang="en-US" sz="1200" dirty="0">
                <a:solidFill>
                  <a:schemeClr val="bg1"/>
                </a:solidFill>
                <a:latin typeface="Meiryo" panose="020B0604030504040204" pitchFamily="34" charset="-128"/>
                <a:ea typeface="Meiryo" panose="020B0604030504040204" pitchFamily="34" charset="-128"/>
              </a:rPr>
              <a:t>カント君」には、</a:t>
            </a:r>
            <a:endParaRPr kumimoji="1" lang="en-US" altLang="ja-JP" sz="1200" dirty="0">
              <a:solidFill>
                <a:schemeClr val="bg1"/>
              </a:solidFill>
              <a:latin typeface="Meiryo" panose="020B0604030504040204" pitchFamily="34" charset="-128"/>
              <a:ea typeface="Meiryo" panose="020B0604030504040204" pitchFamily="34" charset="-128"/>
            </a:endParaRPr>
          </a:p>
          <a:p>
            <a:r>
              <a:rPr lang="ja-JP" altLang="en-US" sz="1200" dirty="0">
                <a:solidFill>
                  <a:schemeClr val="bg1"/>
                </a:solidFill>
                <a:latin typeface="Meiryo" panose="020B0604030504040204" pitchFamily="34" charset="-128"/>
                <a:ea typeface="Meiryo" panose="020B0604030504040204" pitchFamily="34" charset="-128"/>
              </a:rPr>
              <a:t>　内発的な</a:t>
            </a:r>
            <a:r>
              <a:rPr kumimoji="1" lang="ja-JP" altLang="en-US" sz="1200" dirty="0">
                <a:solidFill>
                  <a:schemeClr val="bg1"/>
                </a:solidFill>
                <a:latin typeface="Meiryo" panose="020B0604030504040204" pitchFamily="34" charset="-128"/>
                <a:ea typeface="Meiryo" panose="020B0604030504040204" pitchFamily="34" charset="-128"/>
              </a:rPr>
              <a:t>疑問を持つことはできないので、</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dirty="0">
                <a:solidFill>
                  <a:schemeClr val="bg1"/>
                </a:solidFill>
                <a:latin typeface="Meiryo" panose="020B0604030504040204" pitchFamily="34" charset="-128"/>
                <a:ea typeface="Meiryo" panose="020B0604030504040204" pitchFamily="34" charset="-128"/>
              </a:rPr>
              <a:t>　このような問いを産み出すことはできない。</a:t>
            </a:r>
          </a:p>
        </p:txBody>
      </p:sp>
      <p:sp>
        <p:nvSpPr>
          <p:cNvPr id="31" name="正方形/長方形 30">
            <a:extLst>
              <a:ext uri="{FF2B5EF4-FFF2-40B4-BE49-F238E27FC236}">
                <a16:creationId xmlns:a16="http://schemas.microsoft.com/office/drawing/2014/main" id="{47F45BA8-DE5D-004E-B7E6-F29C9E71A924}"/>
              </a:ext>
            </a:extLst>
          </p:cNvPr>
          <p:cNvSpPr/>
          <p:nvPr/>
        </p:nvSpPr>
        <p:spPr>
          <a:xfrm>
            <a:off x="4122584" y="5450073"/>
            <a:ext cx="3826767" cy="830997"/>
          </a:xfrm>
          <a:prstGeom prst="rect">
            <a:avLst/>
          </a:prstGeom>
        </p:spPr>
        <p:txBody>
          <a:bodyPr wrap="square">
            <a:spAutoFit/>
          </a:bodyPr>
          <a:lstStyle/>
          <a:p>
            <a:r>
              <a:rPr lang="ja-JP" altLang="en-US" sz="1200" dirty="0">
                <a:solidFill>
                  <a:schemeClr val="bg1"/>
                </a:solidFill>
                <a:latin typeface="Meiryo" panose="020B0604030504040204" pitchFamily="34" charset="-128"/>
                <a:ea typeface="Meiryo" panose="020B0604030504040204" pitchFamily="34" charset="-128"/>
              </a:rPr>
              <a:t>「わたしは何を知ることができるのだろうか」</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dirty="0">
                <a:solidFill>
                  <a:schemeClr val="bg1"/>
                </a:solidFill>
                <a:latin typeface="Meiryo" panose="020B0604030504040204" pitchFamily="34" charset="-128"/>
                <a:ea typeface="Meiryo" panose="020B0604030504040204" pitchFamily="34" charset="-128"/>
              </a:rPr>
              <a:t>「わたしは何をすべきなのであろうか」</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dirty="0">
                <a:solidFill>
                  <a:schemeClr val="bg1"/>
                </a:solidFill>
                <a:latin typeface="Meiryo" panose="020B0604030504040204" pitchFamily="34" charset="-128"/>
                <a:ea typeface="Meiryo" panose="020B0604030504040204" pitchFamily="34" charset="-128"/>
              </a:rPr>
              <a:t>「わたしは何を望むのがよいのだろうか」</a:t>
            </a:r>
            <a:endParaRPr lang="en-US" altLang="ja-JP" sz="1200" dirty="0">
              <a:solidFill>
                <a:schemeClr val="bg1"/>
              </a:solidFill>
              <a:latin typeface="Meiryo" panose="020B0604030504040204" pitchFamily="34" charset="-128"/>
              <a:ea typeface="Meiryo" panose="020B0604030504040204" pitchFamily="34" charset="-128"/>
            </a:endParaRPr>
          </a:p>
          <a:p>
            <a:r>
              <a:rPr lang="ja-JP" altLang="en-US" sz="1200" dirty="0">
                <a:solidFill>
                  <a:schemeClr val="bg1"/>
                </a:solidFill>
                <a:latin typeface="Meiryo" panose="020B0604030504040204" pitchFamily="34" charset="-128"/>
                <a:ea typeface="Meiryo" panose="020B0604030504040204" pitchFamily="34" charset="-128"/>
              </a:rPr>
              <a:t>「人間とは何だろうか」</a:t>
            </a:r>
          </a:p>
        </p:txBody>
      </p:sp>
      <p:sp>
        <p:nvSpPr>
          <p:cNvPr id="32" name="テキスト ボックス 31">
            <a:extLst>
              <a:ext uri="{FF2B5EF4-FFF2-40B4-BE49-F238E27FC236}">
                <a16:creationId xmlns:a16="http://schemas.microsoft.com/office/drawing/2014/main" id="{513A7475-AD1D-CB46-9FE8-5A3E6C9F6EC7}"/>
              </a:ext>
            </a:extLst>
          </p:cNvPr>
          <p:cNvSpPr txBox="1"/>
          <p:nvPr/>
        </p:nvSpPr>
        <p:spPr>
          <a:xfrm>
            <a:off x="418185" y="5048038"/>
            <a:ext cx="5211683" cy="307777"/>
          </a:xfrm>
          <a:prstGeom prst="rect">
            <a:avLst/>
          </a:prstGeom>
          <a:noFill/>
        </p:spPr>
        <p:txBody>
          <a:bodyPr wrap="none" rtlCol="0">
            <a:spAutoFit/>
          </a:bodyPr>
          <a:lstStyle/>
          <a:p>
            <a:r>
              <a:rPr kumimoji="1" lang="ja-JP" altLang="en-US" sz="1400" dirty="0">
                <a:solidFill>
                  <a:schemeClr val="accent6">
                    <a:lumMod val="75000"/>
                  </a:schemeClr>
                </a:solidFill>
                <a:latin typeface="Meiryo" panose="020B0604030504040204" pitchFamily="34" charset="-128"/>
                <a:ea typeface="Meiryo" panose="020B0604030504040204" pitchFamily="34" charset="-128"/>
              </a:rPr>
              <a:t>カントの考え方を知る手助けにはなるかもしれない。しかし、</a:t>
            </a:r>
          </a:p>
        </p:txBody>
      </p:sp>
    </p:spTree>
    <p:extLst>
      <p:ext uri="{BB962C8B-B14F-4D97-AF65-F5344CB8AC3E}">
        <p14:creationId xmlns:p14="http://schemas.microsoft.com/office/powerpoint/2010/main" val="24943720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5927789" y="6640200"/>
            <a:ext cx="3208458" cy="217800"/>
          </a:xfrm>
          <a:noFill/>
        </p:spPr>
        <p:txBody>
          <a:bodyPr/>
          <a:lstStyle/>
          <a:p>
            <a:fld id="{8FF8CC5D-A65D-5946-99B5-645367A967AD}" type="slidenum">
              <a:rPr kumimoji="1" lang="ja-JP" altLang="en-US" smtClean="0"/>
              <a:t>51</a:t>
            </a:fld>
            <a:endParaRPr kumimoji="1" lang="ja-JP" altLang="en-US" dirty="0"/>
          </a:p>
        </p:txBody>
      </p:sp>
      <p:sp>
        <p:nvSpPr>
          <p:cNvPr id="15" name="正方形/長方形 14"/>
          <p:cNvSpPr/>
          <p:nvPr/>
        </p:nvSpPr>
        <p:spPr>
          <a:xfrm>
            <a:off x="1403647" y="1406213"/>
            <a:ext cx="1718298" cy="51111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ある</a:t>
            </a:r>
            <a:endParaRPr kumimoji="1" lang="ja-JP" altLang="en-US" dirty="0">
              <a:solidFill>
                <a:srgbClr val="FFFFFF"/>
              </a:solidFill>
              <a:latin typeface="Meiryo" charset="-128"/>
              <a:ea typeface="Meiryo" charset="-128"/>
              <a:cs typeface="Meiryo" charset="-128"/>
            </a:endParaRPr>
          </a:p>
        </p:txBody>
      </p:sp>
      <p:sp>
        <p:nvSpPr>
          <p:cNvPr id="16" name="正方形/長方形 15"/>
          <p:cNvSpPr/>
          <p:nvPr/>
        </p:nvSpPr>
        <p:spPr>
          <a:xfrm>
            <a:off x="3203848" y="1400717"/>
            <a:ext cx="1718298" cy="52432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ない</a:t>
            </a:r>
            <a:endParaRPr kumimoji="1" lang="ja-JP" altLang="en-US" dirty="0">
              <a:solidFill>
                <a:srgbClr val="FFFFFF"/>
              </a:solidFill>
              <a:latin typeface="Meiryo" charset="-128"/>
              <a:ea typeface="Meiryo" charset="-128"/>
              <a:cs typeface="Meiryo" charset="-128"/>
            </a:endParaRPr>
          </a:p>
        </p:txBody>
      </p:sp>
      <p:sp>
        <p:nvSpPr>
          <p:cNvPr id="17" name="正方形/長方形 16"/>
          <p:cNvSpPr/>
          <p:nvPr/>
        </p:nvSpPr>
        <p:spPr>
          <a:xfrm>
            <a:off x="1403647" y="1954243"/>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ある</a:t>
            </a:r>
            <a:endParaRPr kumimoji="1" lang="ja-JP" altLang="en-US" dirty="0">
              <a:solidFill>
                <a:srgbClr val="FFFFFF"/>
              </a:solidFill>
              <a:latin typeface="Meiryo" charset="-128"/>
              <a:ea typeface="Meiryo" charset="-128"/>
              <a:cs typeface="Meiryo" charset="-128"/>
            </a:endParaRPr>
          </a:p>
        </p:txBody>
      </p:sp>
      <p:sp>
        <p:nvSpPr>
          <p:cNvPr id="18" name="正方形/長方形 17"/>
          <p:cNvSpPr/>
          <p:nvPr/>
        </p:nvSpPr>
        <p:spPr>
          <a:xfrm>
            <a:off x="3203847" y="1958189"/>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ない</a:t>
            </a:r>
            <a:endParaRPr kumimoji="1" lang="ja-JP" altLang="en-US" dirty="0">
              <a:solidFill>
                <a:srgbClr val="FFFFFF"/>
              </a:solidFill>
              <a:latin typeface="Meiryo" charset="-128"/>
              <a:ea typeface="Meiryo" charset="-128"/>
              <a:cs typeface="Meiryo" charset="-128"/>
            </a:endParaRPr>
          </a:p>
        </p:txBody>
      </p:sp>
      <p:sp>
        <p:nvSpPr>
          <p:cNvPr id="19" name="正方形/長方形 18"/>
          <p:cNvSpPr/>
          <p:nvPr/>
        </p:nvSpPr>
        <p:spPr>
          <a:xfrm>
            <a:off x="1403648" y="2500207"/>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ある</a:t>
            </a:r>
            <a:endParaRPr kumimoji="1" lang="ja-JP" altLang="en-US" dirty="0">
              <a:solidFill>
                <a:srgbClr val="FFFFFF"/>
              </a:solidFill>
              <a:latin typeface="Meiryo" charset="-128"/>
              <a:ea typeface="Meiryo" charset="-128"/>
              <a:cs typeface="Meiryo" charset="-128"/>
            </a:endParaRPr>
          </a:p>
        </p:txBody>
      </p:sp>
      <p:sp>
        <p:nvSpPr>
          <p:cNvPr id="20" name="正方形/長方形 19"/>
          <p:cNvSpPr/>
          <p:nvPr/>
        </p:nvSpPr>
        <p:spPr>
          <a:xfrm>
            <a:off x="3203847" y="2501851"/>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ない</a:t>
            </a:r>
            <a:endParaRPr kumimoji="1" lang="ja-JP" altLang="en-US" dirty="0">
              <a:solidFill>
                <a:srgbClr val="FFFFFF"/>
              </a:solidFill>
              <a:latin typeface="Meiryo" charset="-128"/>
              <a:ea typeface="Meiryo" charset="-128"/>
              <a:cs typeface="Meiryo" charset="-128"/>
            </a:endParaRPr>
          </a:p>
        </p:txBody>
      </p:sp>
      <p:sp>
        <p:nvSpPr>
          <p:cNvPr id="21" name="正方形/長方形 20"/>
          <p:cNvSpPr/>
          <p:nvPr/>
        </p:nvSpPr>
        <p:spPr>
          <a:xfrm>
            <a:off x="1403647" y="3052273"/>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ある</a:t>
            </a:r>
            <a:endParaRPr kumimoji="1" lang="en-US" altLang="ja-JP"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（少ない学習データ）</a:t>
            </a:r>
            <a:endParaRPr kumimoji="1" lang="ja-JP" altLang="en-US" sz="1050" dirty="0">
              <a:solidFill>
                <a:srgbClr val="FFFFFF"/>
              </a:solidFill>
              <a:latin typeface="Meiryo" charset="-128"/>
              <a:ea typeface="Meiryo" charset="-128"/>
              <a:cs typeface="Meiryo" charset="-128"/>
            </a:endParaRPr>
          </a:p>
        </p:txBody>
      </p:sp>
      <p:sp>
        <p:nvSpPr>
          <p:cNvPr id="22" name="正方形/長方形 21"/>
          <p:cNvSpPr/>
          <p:nvPr/>
        </p:nvSpPr>
        <p:spPr>
          <a:xfrm>
            <a:off x="3203847" y="3048087"/>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ある</a:t>
            </a:r>
            <a:endParaRPr kumimoji="1" lang="en-US" altLang="ja-JP"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（膨大な学習データ</a:t>
            </a:r>
            <a:r>
              <a:rPr lang="ja-JP" altLang="en-US" sz="1000" dirty="0">
                <a:solidFill>
                  <a:srgbClr val="FFFFFF"/>
                </a:solidFill>
                <a:latin typeface="Meiryo" charset="-128"/>
                <a:ea typeface="Meiryo" charset="-128"/>
                <a:cs typeface="Meiryo" charset="-128"/>
              </a:rPr>
              <a:t>）</a:t>
            </a:r>
            <a:endParaRPr kumimoji="1" lang="ja-JP" altLang="en-US" sz="1000" dirty="0">
              <a:solidFill>
                <a:srgbClr val="FFFFFF"/>
              </a:solidFill>
              <a:latin typeface="Meiryo" charset="-128"/>
              <a:ea typeface="Meiryo" charset="-128"/>
              <a:cs typeface="Meiryo" charset="-128"/>
            </a:endParaRPr>
          </a:p>
        </p:txBody>
      </p:sp>
      <p:sp>
        <p:nvSpPr>
          <p:cNvPr id="23" name="正方形/長方形 22"/>
          <p:cNvSpPr/>
          <p:nvPr/>
        </p:nvSpPr>
        <p:spPr>
          <a:xfrm>
            <a:off x="1403577" y="4152505"/>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高い</a:t>
            </a:r>
            <a:endParaRPr kumimoji="1" lang="en-US" altLang="ja-JP" dirty="0">
              <a:solidFill>
                <a:srgbClr val="FFFFFF"/>
              </a:solidFill>
              <a:latin typeface="Meiryo" charset="-128"/>
              <a:ea typeface="Meiryo" charset="-128"/>
              <a:cs typeface="Meiryo" charset="-128"/>
            </a:endParaRPr>
          </a:p>
        </p:txBody>
      </p:sp>
      <p:sp>
        <p:nvSpPr>
          <p:cNvPr id="24" name="正方形/長方形 23"/>
          <p:cNvSpPr/>
          <p:nvPr/>
        </p:nvSpPr>
        <p:spPr>
          <a:xfrm>
            <a:off x="3203777" y="4154563"/>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低い</a:t>
            </a:r>
            <a:endParaRPr kumimoji="1" lang="en-US" altLang="ja-JP" dirty="0">
              <a:solidFill>
                <a:srgbClr val="FFFFFF"/>
              </a:solidFill>
              <a:latin typeface="Meiryo" charset="-128"/>
              <a:ea typeface="Meiryo" charset="-128"/>
              <a:cs typeface="Meiryo" charset="-128"/>
            </a:endParaRPr>
          </a:p>
          <a:p>
            <a:pPr algn="ctr"/>
            <a:r>
              <a:rPr lang="en-US" altLang="ja-JP" sz="1000" dirty="0">
                <a:solidFill>
                  <a:srgbClr val="FFFFFF"/>
                </a:solidFill>
                <a:latin typeface="Meiryo" charset="-128"/>
                <a:ea typeface="Meiryo" charset="-128"/>
                <a:cs typeface="Meiryo" charset="-128"/>
              </a:rPr>
              <a:t>(</a:t>
            </a:r>
            <a:r>
              <a:rPr lang="ja-JP" altLang="en-US" sz="1000" dirty="0">
                <a:solidFill>
                  <a:srgbClr val="FFFFFF"/>
                </a:solidFill>
                <a:latin typeface="Meiryo" charset="-128"/>
                <a:ea typeface="Meiryo" charset="-128"/>
                <a:cs typeface="Meiryo" charset="-128"/>
              </a:rPr>
              <a:t>ひとつの知的処理に特化</a:t>
            </a:r>
            <a:r>
              <a:rPr lang="en-US" altLang="ja-JP" sz="1000" dirty="0">
                <a:solidFill>
                  <a:srgbClr val="FFFFFF"/>
                </a:solidFill>
                <a:latin typeface="Meiryo" charset="-128"/>
                <a:ea typeface="Meiryo" charset="-128"/>
                <a:cs typeface="Meiryo" charset="-128"/>
              </a:rPr>
              <a:t>)</a:t>
            </a:r>
            <a:endParaRPr kumimoji="1" lang="ja-JP" altLang="en-US" sz="1000" dirty="0">
              <a:solidFill>
                <a:srgbClr val="FFFFFF"/>
              </a:solidFill>
              <a:latin typeface="Meiryo" charset="-128"/>
              <a:ea typeface="Meiryo" charset="-128"/>
              <a:cs typeface="Meiryo" charset="-128"/>
            </a:endParaRPr>
          </a:p>
        </p:txBody>
      </p:sp>
      <p:sp>
        <p:nvSpPr>
          <p:cNvPr id="25" name="正方形/長方形 24"/>
          <p:cNvSpPr/>
          <p:nvPr/>
        </p:nvSpPr>
        <p:spPr>
          <a:xfrm>
            <a:off x="1403577" y="5379335"/>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高い</a:t>
            </a:r>
            <a:endParaRPr kumimoji="1" lang="en-US" altLang="ja-JP" dirty="0">
              <a:solidFill>
                <a:srgbClr val="FFFFFF"/>
              </a:solidFill>
              <a:latin typeface="Meiryo" charset="-128"/>
              <a:ea typeface="Meiryo" charset="-128"/>
              <a:cs typeface="Meiryo" charset="-128"/>
            </a:endParaRPr>
          </a:p>
        </p:txBody>
      </p:sp>
      <p:sp>
        <p:nvSpPr>
          <p:cNvPr id="26" name="正方形/長方形 25"/>
          <p:cNvSpPr/>
          <p:nvPr/>
        </p:nvSpPr>
        <p:spPr>
          <a:xfrm>
            <a:off x="3203775" y="5375863"/>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低い</a:t>
            </a:r>
            <a:endParaRPr kumimoji="1" lang="ja-JP" altLang="en-US" sz="1000" dirty="0">
              <a:solidFill>
                <a:srgbClr val="FFFFFF"/>
              </a:solidFill>
              <a:latin typeface="Meiryo" charset="-128"/>
              <a:ea typeface="Meiryo" charset="-128"/>
              <a:cs typeface="Meiryo" charset="-128"/>
            </a:endParaRPr>
          </a:p>
        </p:txBody>
      </p:sp>
      <p:sp>
        <p:nvSpPr>
          <p:cNvPr id="27" name="正方形/長方形 26"/>
          <p:cNvSpPr/>
          <p:nvPr/>
        </p:nvSpPr>
        <p:spPr>
          <a:xfrm>
            <a:off x="1403577" y="5927927"/>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低い</a:t>
            </a:r>
            <a:endParaRPr kumimoji="1" lang="en-US" altLang="ja-JP" dirty="0">
              <a:solidFill>
                <a:srgbClr val="FFFFFF"/>
              </a:solidFill>
              <a:latin typeface="Meiryo" charset="-128"/>
              <a:ea typeface="Meiryo" charset="-128"/>
              <a:cs typeface="Meiryo" charset="-128"/>
            </a:endParaRPr>
          </a:p>
        </p:txBody>
      </p:sp>
      <p:sp>
        <p:nvSpPr>
          <p:cNvPr id="28" name="正方形/長方形 27"/>
          <p:cNvSpPr/>
          <p:nvPr/>
        </p:nvSpPr>
        <p:spPr>
          <a:xfrm>
            <a:off x="3203775" y="5927927"/>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高い</a:t>
            </a:r>
            <a:endParaRPr kumimoji="1" lang="ja-JP" altLang="en-US" sz="1000" dirty="0">
              <a:solidFill>
                <a:srgbClr val="FFFFFF"/>
              </a:solidFill>
              <a:latin typeface="Meiryo" charset="-128"/>
              <a:ea typeface="Meiryo" charset="-128"/>
              <a:cs typeface="Meiryo" charset="-128"/>
            </a:endParaRPr>
          </a:p>
        </p:txBody>
      </p:sp>
      <p:sp>
        <p:nvSpPr>
          <p:cNvPr id="29" name="正方形/長方形 28"/>
          <p:cNvSpPr/>
          <p:nvPr/>
        </p:nvSpPr>
        <p:spPr>
          <a:xfrm>
            <a:off x="5004046" y="1395762"/>
            <a:ext cx="3903976" cy="524329"/>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rgbClr val="FFFFFF"/>
                </a:solidFill>
                <a:latin typeface="Meiryo" charset="-128"/>
                <a:ea typeface="Meiryo" charset="-128"/>
                <a:cs typeface="Meiryo" charset="-128"/>
              </a:rPr>
              <a:t>人間は身体に備わる様々な感覚器からの情報も含め総合して知覚・認識しているが、機械には身体がないのでそれができない。</a:t>
            </a:r>
            <a:endParaRPr kumimoji="1" lang="ja-JP" altLang="en-US" sz="900" dirty="0">
              <a:solidFill>
                <a:srgbClr val="FFFFFF"/>
              </a:solidFill>
              <a:latin typeface="Meiryo" charset="-128"/>
              <a:ea typeface="Meiryo" charset="-128"/>
              <a:cs typeface="Meiryo" charset="-128"/>
            </a:endParaRPr>
          </a:p>
        </p:txBody>
      </p:sp>
      <p:sp>
        <p:nvSpPr>
          <p:cNvPr id="30" name="正方形/長方形 29"/>
          <p:cNvSpPr/>
          <p:nvPr/>
        </p:nvSpPr>
        <p:spPr>
          <a:xfrm>
            <a:off x="5004045" y="1958189"/>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rgbClr val="FFFFFF"/>
                </a:solidFill>
                <a:latin typeface="Meiryo" charset="-128"/>
                <a:ea typeface="Meiryo" charset="-128"/>
                <a:cs typeface="Meiryo" charset="-128"/>
              </a:rPr>
              <a:t>自分が現在何をやっているか、今はどんな状況なのかなどが自分でわかる心の働きである意識により、人間は様々な</a:t>
            </a:r>
            <a:r>
              <a:rPr kumimoji="1" lang="ja-JP" altLang="en-US" sz="900" dirty="0">
                <a:solidFill>
                  <a:srgbClr val="FFFFFF"/>
                </a:solidFill>
                <a:latin typeface="Meiryo" charset="-128"/>
                <a:ea typeface="Meiryo" charset="-128"/>
                <a:cs typeface="Meiryo" charset="-128"/>
              </a:rPr>
              <a:t>知的処理を</a:t>
            </a:r>
            <a:r>
              <a:rPr lang="ja-JP" altLang="en-US" sz="900" dirty="0">
                <a:solidFill>
                  <a:srgbClr val="FFFFFF"/>
                </a:solidFill>
                <a:latin typeface="Meiryo" charset="-128"/>
                <a:ea typeface="Meiryo" charset="-128"/>
                <a:cs typeface="Meiryo" charset="-128"/>
              </a:rPr>
              <a:t>同時に実行し、</a:t>
            </a:r>
            <a:r>
              <a:rPr kumimoji="1" lang="ja-JP" altLang="en-US" sz="900" dirty="0">
                <a:solidFill>
                  <a:srgbClr val="FFFFFF"/>
                </a:solidFill>
                <a:latin typeface="Meiryo" charset="-128"/>
                <a:ea typeface="Meiryo" charset="-128"/>
                <a:cs typeface="Meiryo" charset="-128"/>
              </a:rPr>
              <a:t>それを統合・制御しているが、機械にはできない。</a:t>
            </a:r>
          </a:p>
        </p:txBody>
      </p:sp>
      <p:sp>
        <p:nvSpPr>
          <p:cNvPr id="31" name="正方形/長方形 30"/>
          <p:cNvSpPr/>
          <p:nvPr/>
        </p:nvSpPr>
        <p:spPr>
          <a:xfrm>
            <a:off x="5004045" y="2504891"/>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rgbClr val="FFFFFF"/>
                </a:solidFill>
                <a:latin typeface="Meiryo" charset="-128"/>
                <a:ea typeface="Meiryo" charset="-128"/>
                <a:cs typeface="Meiryo" charset="-128"/>
              </a:rPr>
              <a:t>人間は、自分の考えや選択を決心し、実行する能力、あるいは、物事を成し遂げようとする意志を持っているが、機械にはない。</a:t>
            </a:r>
            <a:endParaRPr kumimoji="1" lang="ja-JP" altLang="en-US" sz="900" dirty="0">
              <a:solidFill>
                <a:srgbClr val="FFFFFF"/>
              </a:solidFill>
              <a:latin typeface="Meiryo" charset="-128"/>
              <a:ea typeface="Meiryo" charset="-128"/>
              <a:cs typeface="Meiryo" charset="-128"/>
            </a:endParaRPr>
          </a:p>
        </p:txBody>
      </p:sp>
      <p:sp>
        <p:nvSpPr>
          <p:cNvPr id="32" name="正方形/長方形 31"/>
          <p:cNvSpPr/>
          <p:nvPr/>
        </p:nvSpPr>
        <p:spPr>
          <a:xfrm>
            <a:off x="5004045" y="3048087"/>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900" dirty="0">
                <a:solidFill>
                  <a:srgbClr val="FFFFFF"/>
                </a:solidFill>
                <a:latin typeface="Meiryo" charset="-128"/>
                <a:ea typeface="Meiryo" charset="-128"/>
                <a:cs typeface="Meiryo" charset="-128"/>
              </a:rPr>
              <a:t>人間は少ない学習データからでも効率よく学習できる能力をそなえているが、機械は膨大な学習データとそれを処理できる膨大な計算能力（消費エネルギー）を必要とする。</a:t>
            </a:r>
          </a:p>
        </p:txBody>
      </p:sp>
      <p:sp>
        <p:nvSpPr>
          <p:cNvPr id="33" name="正方形/長方形 32"/>
          <p:cNvSpPr/>
          <p:nvPr/>
        </p:nvSpPr>
        <p:spPr>
          <a:xfrm>
            <a:off x="5003975" y="4149608"/>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900" dirty="0">
                <a:solidFill>
                  <a:srgbClr val="FFFFFF"/>
                </a:solidFill>
                <a:latin typeface="Meiryo" charset="-128"/>
                <a:ea typeface="Meiryo" charset="-128"/>
                <a:cs typeface="Meiryo" charset="-128"/>
              </a:rPr>
              <a:t>人間はひとつの脳で様々な種類の知的処理が可能だが、機械は特定の知的処理に特化している。</a:t>
            </a:r>
          </a:p>
        </p:txBody>
      </p:sp>
      <p:sp>
        <p:nvSpPr>
          <p:cNvPr id="34" name="正方形/長方形 33"/>
          <p:cNvSpPr/>
          <p:nvPr/>
        </p:nvSpPr>
        <p:spPr>
          <a:xfrm>
            <a:off x="5003167" y="5378301"/>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ja-JP" sz="900" dirty="0">
                <a:solidFill>
                  <a:srgbClr val="FFFFFF"/>
                </a:solidFill>
                <a:latin typeface="Meiryo" charset="-128"/>
                <a:ea typeface="Meiryo" charset="-128"/>
                <a:cs typeface="Meiryo" charset="-128"/>
              </a:rPr>
              <a:t>人間</a:t>
            </a:r>
            <a:r>
              <a:rPr lang="ja-JP" altLang="en-US" sz="900" dirty="0">
                <a:solidFill>
                  <a:srgbClr val="FFFFFF"/>
                </a:solidFill>
                <a:latin typeface="Meiryo" charset="-128"/>
                <a:ea typeface="Meiryo" charset="-128"/>
                <a:cs typeface="Meiryo" charset="-128"/>
              </a:rPr>
              <a:t>は、</a:t>
            </a:r>
            <a:r>
              <a:rPr lang="ja-JP" altLang="ja-JP" sz="900" dirty="0">
                <a:solidFill>
                  <a:srgbClr val="FFFFFF"/>
                </a:solidFill>
                <a:latin typeface="Meiryo" charset="-128"/>
                <a:ea typeface="Meiryo" charset="-128"/>
                <a:cs typeface="Meiryo" charset="-128"/>
              </a:rPr>
              <a:t>神経の機能単位が消失しても、</a:t>
            </a:r>
            <a:r>
              <a:rPr lang="ja-JP" altLang="ja-JP" sz="900">
                <a:solidFill>
                  <a:srgbClr val="FFFFFF"/>
                </a:solidFill>
                <a:latin typeface="Meiryo" charset="-128"/>
                <a:ea typeface="Meiryo" charset="-128"/>
                <a:cs typeface="Meiryo" charset="-128"/>
              </a:rPr>
              <a:t>それを</a:t>
            </a:r>
            <a:r>
              <a:rPr lang="ja-JP" altLang="en-US" sz="900">
                <a:solidFill>
                  <a:srgbClr val="FFFFFF"/>
                </a:solidFill>
                <a:latin typeface="Meiryo" charset="-128"/>
                <a:ea typeface="Meiryo" charset="-128"/>
                <a:cs typeface="Meiryo" charset="-128"/>
              </a:rPr>
              <a:t>自律的に</a:t>
            </a:r>
            <a:r>
              <a:rPr lang="ja-JP" altLang="ja-JP" sz="900">
                <a:solidFill>
                  <a:srgbClr val="FFFFFF"/>
                </a:solidFill>
                <a:latin typeface="Meiryo" charset="-128"/>
                <a:ea typeface="Meiryo" charset="-128"/>
                <a:cs typeface="Meiryo" charset="-128"/>
              </a:rPr>
              <a:t>補填</a:t>
            </a:r>
            <a:r>
              <a:rPr lang="ja-JP" altLang="ja-JP" sz="900" dirty="0">
                <a:solidFill>
                  <a:srgbClr val="FFFFFF"/>
                </a:solidFill>
                <a:latin typeface="Meiryo" charset="-128"/>
                <a:ea typeface="Meiryo" charset="-128"/>
                <a:cs typeface="Meiryo" charset="-128"/>
              </a:rPr>
              <a:t>・回復させることが</a:t>
            </a:r>
            <a:r>
              <a:rPr lang="ja-JP" altLang="ja-JP" sz="900">
                <a:solidFill>
                  <a:srgbClr val="FFFFFF"/>
                </a:solidFill>
                <a:latin typeface="Meiryo" charset="-128"/>
                <a:ea typeface="Meiryo" charset="-128"/>
                <a:cs typeface="Meiryo" charset="-128"/>
              </a:rPr>
              <a:t>できるが</a:t>
            </a:r>
            <a:r>
              <a:rPr lang="ja-JP" altLang="en-US" sz="900">
                <a:solidFill>
                  <a:srgbClr val="FFFFFF"/>
                </a:solidFill>
                <a:latin typeface="Meiryo" charset="-128"/>
                <a:ea typeface="Meiryo" charset="-128"/>
                <a:cs typeface="Meiryo" charset="-128"/>
              </a:rPr>
              <a:t>、</a:t>
            </a:r>
            <a:r>
              <a:rPr lang="ja-JP" altLang="ja-JP" sz="900">
                <a:solidFill>
                  <a:srgbClr val="FFFFFF"/>
                </a:solidFill>
                <a:latin typeface="Meiryo" charset="-128"/>
                <a:ea typeface="Meiryo" charset="-128"/>
                <a:cs typeface="Meiryo" charset="-128"/>
              </a:rPr>
              <a:t>機械</a:t>
            </a:r>
            <a:r>
              <a:rPr lang="ja-JP" altLang="ja-JP" sz="900" dirty="0">
                <a:solidFill>
                  <a:srgbClr val="FFFFFF"/>
                </a:solidFill>
                <a:latin typeface="Meiryo" charset="-128"/>
                <a:ea typeface="Meiryo" charset="-128"/>
                <a:cs typeface="Meiryo" charset="-128"/>
              </a:rPr>
              <a:t>にはそれができない。</a:t>
            </a:r>
          </a:p>
        </p:txBody>
      </p:sp>
      <p:sp>
        <p:nvSpPr>
          <p:cNvPr id="35" name="正方形/長方形 34"/>
          <p:cNvSpPr/>
          <p:nvPr/>
        </p:nvSpPr>
        <p:spPr>
          <a:xfrm>
            <a:off x="5003167" y="5921722"/>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rgbClr val="FFFFFF"/>
                </a:solidFill>
                <a:latin typeface="Meiryo" charset="-128"/>
                <a:ea typeface="Meiryo" charset="-128"/>
                <a:cs typeface="Meiryo" charset="-128"/>
              </a:rPr>
              <a:t>人間の場合、１千億個のニューロンによる超並列処理がおこなわれているが、その数を増やすことはできない。しかし、機械のプロセッサーは増やすことはできる。</a:t>
            </a:r>
          </a:p>
        </p:txBody>
      </p:sp>
      <p:sp>
        <p:nvSpPr>
          <p:cNvPr id="2" name="タイトル 1"/>
          <p:cNvSpPr>
            <a:spLocks noGrp="1"/>
          </p:cNvSpPr>
          <p:nvPr>
            <p:ph type="title"/>
          </p:nvPr>
        </p:nvSpPr>
        <p:spPr/>
        <p:txBody>
          <a:bodyPr/>
          <a:lstStyle/>
          <a:p>
            <a:r>
              <a:rPr lang="ja-JP" altLang="en-US" dirty="0"/>
              <a:t>人間の知性と機械の知性</a:t>
            </a:r>
            <a:endParaRPr kumimoji="1" lang="ja-JP" altLang="en-US" dirty="0"/>
          </a:p>
        </p:txBody>
      </p:sp>
      <p:sp>
        <p:nvSpPr>
          <p:cNvPr id="4" name="ホームベース 3"/>
          <p:cNvSpPr/>
          <p:nvPr/>
        </p:nvSpPr>
        <p:spPr>
          <a:xfrm>
            <a:off x="539552" y="1958189"/>
            <a:ext cx="1008112" cy="50510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charset="-128"/>
                <a:ea typeface="Meiryo" charset="-128"/>
                <a:cs typeface="Meiryo" charset="-128"/>
              </a:rPr>
              <a:t>意識</a:t>
            </a:r>
            <a:endParaRPr kumimoji="1" lang="ja-JP" altLang="en-US" sz="1600" dirty="0">
              <a:solidFill>
                <a:srgbClr val="FFFFFF"/>
              </a:solidFill>
              <a:latin typeface="Meiryo" charset="-128"/>
              <a:ea typeface="Meiryo" charset="-128"/>
              <a:cs typeface="Meiryo" charset="-128"/>
            </a:endParaRPr>
          </a:p>
        </p:txBody>
      </p:sp>
      <p:sp>
        <p:nvSpPr>
          <p:cNvPr id="5" name="ホームベース 4"/>
          <p:cNvSpPr/>
          <p:nvPr/>
        </p:nvSpPr>
        <p:spPr>
          <a:xfrm>
            <a:off x="539552" y="1406027"/>
            <a:ext cx="1008112" cy="513708"/>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身体性</a:t>
            </a:r>
            <a:endParaRPr kumimoji="1" lang="ja-JP" altLang="en-US" sz="1600" dirty="0">
              <a:solidFill>
                <a:srgbClr val="FFFFFF"/>
              </a:solidFill>
              <a:latin typeface="Meiryo" charset="-128"/>
              <a:ea typeface="Meiryo" charset="-128"/>
              <a:cs typeface="Meiryo" charset="-128"/>
            </a:endParaRPr>
          </a:p>
        </p:txBody>
      </p:sp>
      <p:sp>
        <p:nvSpPr>
          <p:cNvPr id="6" name="ホームベース 5"/>
          <p:cNvSpPr/>
          <p:nvPr/>
        </p:nvSpPr>
        <p:spPr>
          <a:xfrm>
            <a:off x="539552" y="2504891"/>
            <a:ext cx="1008112" cy="504367"/>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意志</a:t>
            </a:r>
            <a:endParaRPr kumimoji="1" lang="ja-JP" altLang="en-US" sz="1600" dirty="0">
              <a:solidFill>
                <a:srgbClr val="FFFFFF"/>
              </a:solidFill>
              <a:latin typeface="Meiryo" charset="-128"/>
              <a:ea typeface="Meiryo" charset="-128"/>
              <a:cs typeface="Meiryo" charset="-128"/>
            </a:endParaRPr>
          </a:p>
        </p:txBody>
      </p:sp>
      <p:sp>
        <p:nvSpPr>
          <p:cNvPr id="7" name="ホームベース 6"/>
          <p:cNvSpPr/>
          <p:nvPr/>
        </p:nvSpPr>
        <p:spPr>
          <a:xfrm>
            <a:off x="539552" y="3050855"/>
            <a:ext cx="1008112" cy="508349"/>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学習能力</a:t>
            </a:r>
            <a:endParaRPr kumimoji="1" lang="ja-JP" altLang="en-US" sz="1200" dirty="0">
              <a:solidFill>
                <a:srgbClr val="FFFFFF"/>
              </a:solidFill>
              <a:latin typeface="Meiryo" charset="-128"/>
              <a:ea typeface="Meiryo" charset="-128"/>
              <a:cs typeface="Meiryo" charset="-128"/>
            </a:endParaRPr>
          </a:p>
        </p:txBody>
      </p:sp>
      <p:sp>
        <p:nvSpPr>
          <p:cNvPr id="8" name="ホームベース 7"/>
          <p:cNvSpPr/>
          <p:nvPr/>
        </p:nvSpPr>
        <p:spPr>
          <a:xfrm>
            <a:off x="539481" y="4154910"/>
            <a:ext cx="1008112" cy="505815"/>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charset="-128"/>
                <a:ea typeface="Meiryo" charset="-128"/>
                <a:cs typeface="Meiryo" charset="-128"/>
              </a:rPr>
              <a:t>汎用性</a:t>
            </a:r>
            <a:endParaRPr kumimoji="1" lang="ja-JP" altLang="en-US" sz="1600" dirty="0">
              <a:solidFill>
                <a:srgbClr val="FFFFFF"/>
              </a:solidFill>
              <a:latin typeface="Meiryo" charset="-128"/>
              <a:ea typeface="Meiryo" charset="-128"/>
              <a:cs typeface="Meiryo" charset="-128"/>
            </a:endParaRPr>
          </a:p>
        </p:txBody>
      </p:sp>
      <p:sp>
        <p:nvSpPr>
          <p:cNvPr id="9" name="ホームベース 8"/>
          <p:cNvSpPr/>
          <p:nvPr/>
        </p:nvSpPr>
        <p:spPr>
          <a:xfrm>
            <a:off x="539481" y="5379335"/>
            <a:ext cx="1008112" cy="509051"/>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charset="-128"/>
                <a:ea typeface="Meiryo" charset="-128"/>
                <a:cs typeface="Meiryo" charset="-128"/>
              </a:rPr>
              <a:t>可塑性</a:t>
            </a:r>
            <a:endParaRPr kumimoji="1" lang="ja-JP" altLang="en-US" sz="1600" dirty="0">
              <a:solidFill>
                <a:srgbClr val="FFFFFF"/>
              </a:solidFill>
              <a:latin typeface="Meiryo" charset="-128"/>
              <a:ea typeface="Meiryo" charset="-128"/>
              <a:cs typeface="Meiryo" charset="-128"/>
            </a:endParaRPr>
          </a:p>
        </p:txBody>
      </p:sp>
      <p:sp>
        <p:nvSpPr>
          <p:cNvPr id="10" name="ホームベース 9"/>
          <p:cNvSpPr/>
          <p:nvPr/>
        </p:nvSpPr>
        <p:spPr>
          <a:xfrm>
            <a:off x="539481" y="5927927"/>
            <a:ext cx="1008112" cy="525409"/>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スケーラ</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ビリ</a:t>
            </a:r>
            <a:r>
              <a:rPr lang="ja-JP" altLang="en-US" sz="1200" dirty="0">
                <a:solidFill>
                  <a:srgbClr val="FFFFFF"/>
                </a:solidFill>
                <a:latin typeface="Meiryo" charset="-128"/>
                <a:ea typeface="Meiryo" charset="-128"/>
                <a:cs typeface="Meiryo" charset="-128"/>
              </a:rPr>
              <a:t>ティ</a:t>
            </a:r>
            <a:endParaRPr kumimoji="1" lang="ja-JP" altLang="en-US" sz="1200" dirty="0">
              <a:solidFill>
                <a:srgbClr val="FFFFFF"/>
              </a:solidFill>
              <a:latin typeface="Meiryo" charset="-128"/>
              <a:ea typeface="Meiryo" charset="-128"/>
              <a:cs typeface="Meiryo" charset="-128"/>
            </a:endParaRPr>
          </a:p>
        </p:txBody>
      </p:sp>
      <p:sp>
        <p:nvSpPr>
          <p:cNvPr id="37" name="正方形/長方形 36"/>
          <p:cNvSpPr/>
          <p:nvPr/>
        </p:nvSpPr>
        <p:spPr>
          <a:xfrm>
            <a:off x="1403577" y="4824833"/>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高い</a:t>
            </a:r>
            <a:endParaRPr kumimoji="1" lang="en-US" altLang="ja-JP" dirty="0">
              <a:solidFill>
                <a:srgbClr val="FFFFFF"/>
              </a:solidFill>
              <a:latin typeface="Meiryo" charset="-128"/>
              <a:ea typeface="Meiryo" charset="-128"/>
              <a:cs typeface="Meiryo" charset="-128"/>
            </a:endParaRPr>
          </a:p>
        </p:txBody>
      </p:sp>
      <p:sp>
        <p:nvSpPr>
          <p:cNvPr id="38" name="正方形/長方形 37"/>
          <p:cNvSpPr/>
          <p:nvPr/>
        </p:nvSpPr>
        <p:spPr>
          <a:xfrm>
            <a:off x="3203775" y="4823799"/>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低い</a:t>
            </a:r>
            <a:endParaRPr kumimoji="1" lang="ja-JP" altLang="en-US" sz="1000" dirty="0">
              <a:solidFill>
                <a:srgbClr val="FFFFFF"/>
              </a:solidFill>
              <a:latin typeface="Meiryo" charset="-128"/>
              <a:ea typeface="Meiryo" charset="-128"/>
              <a:cs typeface="Meiryo" charset="-128"/>
            </a:endParaRPr>
          </a:p>
        </p:txBody>
      </p:sp>
      <p:sp>
        <p:nvSpPr>
          <p:cNvPr id="39" name="正方形/長方形 38"/>
          <p:cNvSpPr/>
          <p:nvPr/>
        </p:nvSpPr>
        <p:spPr>
          <a:xfrm>
            <a:off x="5003167" y="4820201"/>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900" dirty="0">
                <a:solidFill>
                  <a:srgbClr val="FFFFFF"/>
                </a:solidFill>
                <a:latin typeface="Meiryo" charset="-128"/>
                <a:ea typeface="Meiryo" charset="-128"/>
                <a:cs typeface="Meiryo" charset="-128"/>
              </a:rPr>
              <a:t>人間の脳の消費エネルギーは思考時で</a:t>
            </a:r>
            <a:r>
              <a:rPr lang="en-US" altLang="ja-JP" sz="900" dirty="0">
                <a:solidFill>
                  <a:srgbClr val="FFFFFF"/>
                </a:solidFill>
                <a:latin typeface="Meiryo" charset="-128"/>
                <a:ea typeface="Meiryo" charset="-128"/>
                <a:cs typeface="Meiryo" charset="-128"/>
              </a:rPr>
              <a:t>21</a:t>
            </a:r>
            <a:r>
              <a:rPr lang="ja-JP" altLang="en-US" sz="900" dirty="0">
                <a:solidFill>
                  <a:srgbClr val="FFFFFF"/>
                </a:solidFill>
                <a:latin typeface="Meiryo" charset="-128"/>
                <a:ea typeface="Meiryo" charset="-128"/>
                <a:cs typeface="Meiryo" charset="-128"/>
              </a:rPr>
              <a:t>ワット</a:t>
            </a:r>
            <a:r>
              <a:rPr lang="en-US" altLang="ja-JP" sz="900" dirty="0">
                <a:solidFill>
                  <a:srgbClr val="FFFFFF"/>
                </a:solidFill>
                <a:latin typeface="Meiryo" charset="-128"/>
                <a:ea typeface="Meiryo" charset="-128"/>
                <a:cs typeface="Meiryo" charset="-128"/>
              </a:rPr>
              <a:t>/</a:t>
            </a:r>
            <a:r>
              <a:rPr lang="ja-JP" altLang="en-US" sz="900" dirty="0">
                <a:solidFill>
                  <a:srgbClr val="FFFFFF"/>
                </a:solidFill>
                <a:latin typeface="Meiryo" charset="-128"/>
                <a:ea typeface="Meiryo" charset="-128"/>
                <a:cs typeface="Meiryo" charset="-128"/>
              </a:rPr>
              <a:t>時程度のエネルギーを消費するが、機械の場合はその数千倍から数万倍を必要とする。例えば、</a:t>
            </a:r>
            <a:r>
              <a:rPr lang="en-US" altLang="ja-JP" sz="900" dirty="0">
                <a:solidFill>
                  <a:srgbClr val="FFFFFF"/>
                </a:solidFill>
                <a:latin typeface="Meiryo" charset="-128"/>
                <a:ea typeface="Meiryo" charset="-128"/>
                <a:cs typeface="Meiryo" charset="-128"/>
              </a:rPr>
              <a:t>Google</a:t>
            </a:r>
            <a:r>
              <a:rPr lang="ja-JP" altLang="en-US" sz="900" dirty="0">
                <a:solidFill>
                  <a:srgbClr val="FFFFFF"/>
                </a:solidFill>
                <a:latin typeface="Meiryo" charset="-128"/>
                <a:ea typeface="Meiryo" charset="-128"/>
                <a:cs typeface="Meiryo" charset="-128"/>
              </a:rPr>
              <a:t>の</a:t>
            </a:r>
            <a:r>
              <a:rPr lang="en-US" altLang="ja-JP" sz="900" dirty="0" err="1">
                <a:solidFill>
                  <a:srgbClr val="FFFFFF"/>
                </a:solidFill>
                <a:latin typeface="Meiryo" charset="-128"/>
                <a:ea typeface="Meiryo" charset="-128"/>
                <a:cs typeface="Meiryo" charset="-128"/>
              </a:rPr>
              <a:t>AlphaGo</a:t>
            </a:r>
            <a:r>
              <a:rPr lang="ja-JP" altLang="en-US" sz="900" dirty="0">
                <a:solidFill>
                  <a:srgbClr val="FFFFFF"/>
                </a:solidFill>
                <a:latin typeface="Meiryo" charset="-128"/>
                <a:ea typeface="Meiryo" charset="-128"/>
                <a:cs typeface="Meiryo" charset="-128"/>
              </a:rPr>
              <a:t>の消費電力は</a:t>
            </a:r>
            <a:r>
              <a:rPr lang="en-US" altLang="ja-JP" sz="900" dirty="0">
                <a:solidFill>
                  <a:srgbClr val="FFFFFF"/>
                </a:solidFill>
                <a:latin typeface="Meiryo" charset="-128"/>
                <a:ea typeface="Meiryo" charset="-128"/>
                <a:cs typeface="Meiryo" charset="-128"/>
              </a:rPr>
              <a:t>25</a:t>
            </a:r>
            <a:r>
              <a:rPr lang="ja-JP" altLang="en-US" sz="900" dirty="0">
                <a:solidFill>
                  <a:srgbClr val="FFFFFF"/>
                </a:solidFill>
                <a:latin typeface="Meiryo" charset="-128"/>
                <a:ea typeface="Meiryo" charset="-128"/>
                <a:cs typeface="Meiryo" charset="-128"/>
              </a:rPr>
              <a:t>万ワット</a:t>
            </a:r>
            <a:r>
              <a:rPr lang="en-US" altLang="ja-JP" sz="900" dirty="0">
                <a:solidFill>
                  <a:srgbClr val="FFFFFF"/>
                </a:solidFill>
                <a:latin typeface="Meiryo" charset="-128"/>
                <a:ea typeface="Meiryo" charset="-128"/>
                <a:cs typeface="Meiryo" charset="-128"/>
              </a:rPr>
              <a:t>/</a:t>
            </a:r>
            <a:r>
              <a:rPr lang="ja-JP" altLang="en-US" sz="900" dirty="0">
                <a:solidFill>
                  <a:srgbClr val="FFFFFF"/>
                </a:solidFill>
                <a:latin typeface="Meiryo" charset="-128"/>
                <a:ea typeface="Meiryo" charset="-128"/>
                <a:cs typeface="Meiryo" charset="-128"/>
              </a:rPr>
              <a:t>時とされている。</a:t>
            </a:r>
            <a:endParaRPr lang="ja-JP" altLang="ja-JP" sz="900" dirty="0">
              <a:solidFill>
                <a:srgbClr val="FFFFFF"/>
              </a:solidFill>
              <a:latin typeface="Meiryo" charset="-128"/>
              <a:ea typeface="Meiryo" charset="-128"/>
              <a:cs typeface="Meiryo" charset="-128"/>
            </a:endParaRPr>
          </a:p>
        </p:txBody>
      </p:sp>
      <p:sp>
        <p:nvSpPr>
          <p:cNvPr id="40" name="ホームベース 39"/>
          <p:cNvSpPr/>
          <p:nvPr/>
        </p:nvSpPr>
        <p:spPr>
          <a:xfrm>
            <a:off x="539481" y="4816655"/>
            <a:ext cx="1008112" cy="514663"/>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エネルギー</a:t>
            </a:r>
            <a:endParaRPr lang="en-US" altLang="ja-JP" sz="10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効率</a:t>
            </a:r>
            <a:endParaRPr kumimoji="1" lang="ja-JP" altLang="en-US" sz="1200" dirty="0">
              <a:solidFill>
                <a:srgbClr val="FFFFFF"/>
              </a:solidFill>
              <a:latin typeface="Meiryo" charset="-128"/>
              <a:ea typeface="Meiryo" charset="-128"/>
              <a:cs typeface="Meiryo" charset="-128"/>
            </a:endParaRPr>
          </a:p>
        </p:txBody>
      </p:sp>
      <p:sp>
        <p:nvSpPr>
          <p:cNvPr id="41" name="正方形/長方形 40"/>
          <p:cNvSpPr/>
          <p:nvPr/>
        </p:nvSpPr>
        <p:spPr>
          <a:xfrm>
            <a:off x="1403647" y="3600452"/>
            <a:ext cx="1718298" cy="50905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ある</a:t>
            </a:r>
            <a:endParaRPr kumimoji="1" lang="ja-JP" altLang="en-US" sz="1050" dirty="0">
              <a:solidFill>
                <a:srgbClr val="FFFFFF"/>
              </a:solidFill>
              <a:latin typeface="Meiryo" charset="-128"/>
              <a:ea typeface="Meiryo" charset="-128"/>
              <a:cs typeface="Meiryo" charset="-128"/>
            </a:endParaRPr>
          </a:p>
        </p:txBody>
      </p:sp>
      <p:sp>
        <p:nvSpPr>
          <p:cNvPr id="42" name="正方形/長方形 41"/>
          <p:cNvSpPr/>
          <p:nvPr/>
        </p:nvSpPr>
        <p:spPr>
          <a:xfrm>
            <a:off x="3203847" y="3596266"/>
            <a:ext cx="1718298" cy="51111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ある</a:t>
            </a:r>
            <a:endParaRPr kumimoji="1" lang="ja-JP" altLang="en-US" sz="1000" dirty="0">
              <a:solidFill>
                <a:srgbClr val="FFFFFF"/>
              </a:solidFill>
              <a:latin typeface="Meiryo" charset="-128"/>
              <a:ea typeface="Meiryo" charset="-128"/>
              <a:cs typeface="Meiryo" charset="-128"/>
            </a:endParaRPr>
          </a:p>
        </p:txBody>
      </p:sp>
      <p:sp>
        <p:nvSpPr>
          <p:cNvPr id="43" name="正方形/長方形 42"/>
          <p:cNvSpPr/>
          <p:nvPr/>
        </p:nvSpPr>
        <p:spPr>
          <a:xfrm>
            <a:off x="5004045" y="3596266"/>
            <a:ext cx="3903976" cy="51111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900" dirty="0">
                <a:solidFill>
                  <a:srgbClr val="FFFFFF"/>
                </a:solidFill>
                <a:latin typeface="Meiryo" charset="-128"/>
                <a:ea typeface="Meiryo" charset="-128"/>
                <a:cs typeface="Meiryo" charset="-128"/>
              </a:rPr>
              <a:t>共に記憶能力はあるが、人間の場合は、身体的な感覚を含む記憶が可能であり、記憶内容やメカニズムは必ずしも同じではない。</a:t>
            </a:r>
          </a:p>
        </p:txBody>
      </p:sp>
      <p:sp>
        <p:nvSpPr>
          <p:cNvPr id="44" name="ホームベース 43"/>
          <p:cNvSpPr/>
          <p:nvPr/>
        </p:nvSpPr>
        <p:spPr>
          <a:xfrm>
            <a:off x="539552" y="3599034"/>
            <a:ext cx="1008112" cy="508349"/>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記憶能力</a:t>
            </a: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220842" y="1406028"/>
            <a:ext cx="277688" cy="325469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MS PGothic" charset="-128"/>
                <a:ea typeface="MS PGothic" charset="-128"/>
                <a:cs typeface="MS PGothic" charset="-128"/>
              </a:rPr>
              <a:t>機能的特徴</a:t>
            </a:r>
            <a:endParaRPr kumimoji="1" lang="ja-JP" altLang="en-US" sz="1200" dirty="0">
              <a:solidFill>
                <a:srgbClr val="FFFFFF"/>
              </a:solidFill>
              <a:latin typeface="MS PGothic" charset="-128"/>
              <a:ea typeface="MS PGothic" charset="-128"/>
              <a:cs typeface="MS PGothic" charset="-128"/>
            </a:endParaRPr>
          </a:p>
        </p:txBody>
      </p:sp>
      <p:sp>
        <p:nvSpPr>
          <p:cNvPr id="46" name="正方形/長方形 45"/>
          <p:cNvSpPr/>
          <p:nvPr/>
        </p:nvSpPr>
        <p:spPr>
          <a:xfrm>
            <a:off x="220842" y="4816655"/>
            <a:ext cx="277688" cy="1627349"/>
          </a:xfrm>
          <a:prstGeom prst="rect">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MS PGothic" charset="-128"/>
                <a:ea typeface="MS PGothic" charset="-128"/>
                <a:cs typeface="MS PGothic" charset="-128"/>
              </a:rPr>
              <a:t>器質的特徴</a:t>
            </a:r>
          </a:p>
        </p:txBody>
      </p:sp>
      <p:sp>
        <p:nvSpPr>
          <p:cNvPr id="47" name="ホームベース 46"/>
          <p:cNvSpPr/>
          <p:nvPr/>
        </p:nvSpPr>
        <p:spPr>
          <a:xfrm rot="5400000">
            <a:off x="1991693" y="320732"/>
            <a:ext cx="516237" cy="1694181"/>
          </a:xfrm>
          <a:prstGeom prst="homePlate">
            <a:avLst>
              <a:gd name="adj" fmla="val 27503"/>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ホームベース 47"/>
          <p:cNvSpPr/>
          <p:nvPr/>
        </p:nvSpPr>
        <p:spPr>
          <a:xfrm rot="5400000">
            <a:off x="3800121" y="320731"/>
            <a:ext cx="516237" cy="1694181"/>
          </a:xfrm>
          <a:prstGeom prst="homePlate">
            <a:avLst>
              <a:gd name="adj" fmla="val 2750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ホームベース 48"/>
          <p:cNvSpPr/>
          <p:nvPr/>
        </p:nvSpPr>
        <p:spPr>
          <a:xfrm rot="5400000">
            <a:off x="6696678" y="-784525"/>
            <a:ext cx="516237" cy="3904694"/>
          </a:xfrm>
          <a:prstGeom prst="homePlate">
            <a:avLst>
              <a:gd name="adj" fmla="val 27503"/>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descr="brain-illustration-1940x900_35269.jpg"/>
          <p:cNvPicPr>
            <a:picLocks noChangeAspect="1"/>
          </p:cNvPicPr>
          <p:nvPr/>
        </p:nvPicPr>
        <p:blipFill>
          <a:blip r:embed="rId2">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3178802" y="984601"/>
            <a:ext cx="524928" cy="283743"/>
          </a:xfrm>
          <a:prstGeom prst="rect">
            <a:avLst/>
          </a:prstGeom>
        </p:spPr>
      </p:pic>
      <p:pic>
        <p:nvPicPr>
          <p:cNvPr id="12" name="図 11" descr="11105b75.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5656" y="967713"/>
            <a:ext cx="401162" cy="346959"/>
          </a:xfrm>
          <a:prstGeom prst="rect">
            <a:avLst/>
          </a:prstGeom>
        </p:spPr>
      </p:pic>
      <p:sp>
        <p:nvSpPr>
          <p:cNvPr id="13" name="テキスト ボックス 12"/>
          <p:cNvSpPr txBox="1"/>
          <p:nvPr/>
        </p:nvSpPr>
        <p:spPr>
          <a:xfrm>
            <a:off x="1781256" y="981756"/>
            <a:ext cx="1338828" cy="369332"/>
          </a:xfrm>
          <a:prstGeom prst="rect">
            <a:avLst/>
          </a:prstGeom>
          <a:noFill/>
        </p:spPr>
        <p:txBody>
          <a:bodyPr wrap="none" rtlCol="0">
            <a:spAutoFit/>
          </a:bodyPr>
          <a:lstStyle/>
          <a:p>
            <a:r>
              <a:rPr kumimoji="1" lang="ja-JP" altLang="en-US" dirty="0">
                <a:solidFill>
                  <a:schemeClr val="accent3">
                    <a:lumMod val="50000"/>
                  </a:schemeClr>
                </a:solidFill>
                <a:latin typeface="Meiryo" charset="-128"/>
                <a:ea typeface="Meiryo" charset="-128"/>
                <a:cs typeface="Meiryo" charset="-128"/>
              </a:rPr>
              <a:t>人間の知性</a:t>
            </a:r>
          </a:p>
        </p:txBody>
      </p:sp>
      <p:sp>
        <p:nvSpPr>
          <p:cNvPr id="14" name="テキスト ボックス 13"/>
          <p:cNvSpPr txBox="1"/>
          <p:nvPr/>
        </p:nvSpPr>
        <p:spPr>
          <a:xfrm>
            <a:off x="3576412" y="981756"/>
            <a:ext cx="1328918" cy="369332"/>
          </a:xfrm>
          <a:prstGeom prst="rect">
            <a:avLst/>
          </a:prstGeom>
          <a:noFill/>
        </p:spPr>
        <p:txBody>
          <a:bodyPr wrap="square" rtlCol="0">
            <a:spAutoFit/>
          </a:bodyPr>
          <a:lstStyle/>
          <a:p>
            <a:r>
              <a:rPr kumimoji="1" lang="ja-JP" altLang="en-US" dirty="0">
                <a:solidFill>
                  <a:schemeClr val="tx2">
                    <a:lumMod val="75000"/>
                  </a:schemeClr>
                </a:solidFill>
                <a:latin typeface="Meiryo" charset="-128"/>
                <a:ea typeface="Meiryo" charset="-128"/>
                <a:cs typeface="Meiryo" charset="-128"/>
              </a:rPr>
              <a:t>機械の知性</a:t>
            </a:r>
          </a:p>
        </p:txBody>
      </p:sp>
      <p:sp>
        <p:nvSpPr>
          <p:cNvPr id="36" name="テキスト ボックス 35"/>
          <p:cNvSpPr txBox="1"/>
          <p:nvPr/>
        </p:nvSpPr>
        <p:spPr>
          <a:xfrm>
            <a:off x="6155695" y="984601"/>
            <a:ext cx="1598201" cy="369332"/>
          </a:xfrm>
          <a:prstGeom prst="rect">
            <a:avLst/>
          </a:prstGeom>
          <a:noFill/>
        </p:spPr>
        <p:txBody>
          <a:bodyPr wrap="square" rtlCol="0">
            <a:spAutoFit/>
          </a:bodyPr>
          <a:lstStyle/>
          <a:p>
            <a:pPr algn="ctr"/>
            <a:r>
              <a:rPr kumimoji="1" lang="ja-JP" altLang="en-US" dirty="0">
                <a:solidFill>
                  <a:schemeClr val="bg2">
                    <a:lumMod val="25000"/>
                  </a:schemeClr>
                </a:solidFill>
                <a:latin typeface="Meiryo" charset="-128"/>
                <a:ea typeface="Meiryo" charset="-128"/>
                <a:cs typeface="Meiryo" charset="-128"/>
              </a:rPr>
              <a:t>補足説明</a:t>
            </a:r>
          </a:p>
        </p:txBody>
      </p:sp>
    </p:spTree>
    <p:extLst>
      <p:ext uri="{BB962C8B-B14F-4D97-AF65-F5344CB8AC3E}">
        <p14:creationId xmlns:p14="http://schemas.microsoft.com/office/powerpoint/2010/main" val="3193767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人工知能に置き換えられる職業と置き換えられない職業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52</a:t>
            </a:fld>
            <a:endParaRPr kumimoji="1" lang="ja-JP" altLang="en-US"/>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130548"/>
            <a:ext cx="4238611" cy="4103466"/>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4803" y="2121585"/>
            <a:ext cx="4278715" cy="3966980"/>
          </a:xfrm>
          <a:prstGeom prst="rect">
            <a:avLst/>
          </a:prstGeom>
        </p:spPr>
      </p:pic>
      <p:sp>
        <p:nvSpPr>
          <p:cNvPr id="7" name="正方形/長方形 6"/>
          <p:cNvSpPr/>
          <p:nvPr/>
        </p:nvSpPr>
        <p:spPr>
          <a:xfrm>
            <a:off x="89579" y="1733292"/>
            <a:ext cx="4482421" cy="276999"/>
          </a:xfrm>
          <a:prstGeom prst="rect">
            <a:avLst/>
          </a:prstGeom>
        </p:spPr>
        <p:txBody>
          <a:bodyPr wrap="square">
            <a:spAutoFit/>
          </a:bodyPr>
          <a:lstStyle/>
          <a:p>
            <a:pPr algn="ctr"/>
            <a:r>
              <a:rPr lang="ja-JP" altLang="en-US" sz="1200" b="1" dirty="0">
                <a:solidFill>
                  <a:srgbClr val="333333"/>
                </a:solidFill>
                <a:latin typeface="Meiryo" charset="-128"/>
                <a:ea typeface="Meiryo" charset="-128"/>
                <a:cs typeface="Meiryo" charset="-128"/>
              </a:rPr>
              <a:t>人工知能やロボット等による代替可能性が高い</a:t>
            </a:r>
            <a:r>
              <a:rPr lang="en-US" altLang="ja-JP" sz="1200" b="1" dirty="0">
                <a:solidFill>
                  <a:srgbClr val="333333"/>
                </a:solidFill>
                <a:latin typeface="Meiryo" charset="-128"/>
                <a:ea typeface="Meiryo" charset="-128"/>
                <a:cs typeface="Meiryo" charset="-128"/>
              </a:rPr>
              <a:t>100</a:t>
            </a:r>
            <a:r>
              <a:rPr lang="ja-JP" altLang="en-US" sz="1200" b="1" dirty="0">
                <a:solidFill>
                  <a:srgbClr val="333333"/>
                </a:solidFill>
                <a:latin typeface="Meiryo" charset="-128"/>
                <a:ea typeface="Meiryo" charset="-128"/>
                <a:cs typeface="Meiryo" charset="-128"/>
              </a:rPr>
              <a:t>種の職業</a:t>
            </a:r>
            <a:endParaRPr lang="ja-JP" altLang="en-US" sz="1200" b="1" i="0" dirty="0">
              <a:solidFill>
                <a:srgbClr val="333333"/>
              </a:solidFill>
              <a:effectLst/>
              <a:latin typeface="Meiryo" charset="-128"/>
              <a:ea typeface="Meiryo" charset="-128"/>
              <a:cs typeface="Meiryo" charset="-128"/>
            </a:endParaRPr>
          </a:p>
        </p:txBody>
      </p:sp>
      <p:sp>
        <p:nvSpPr>
          <p:cNvPr id="8" name="正方形/長方形 7"/>
          <p:cNvSpPr/>
          <p:nvPr/>
        </p:nvSpPr>
        <p:spPr>
          <a:xfrm>
            <a:off x="4576523" y="1739881"/>
            <a:ext cx="4476995" cy="276999"/>
          </a:xfrm>
          <a:prstGeom prst="rect">
            <a:avLst/>
          </a:prstGeom>
        </p:spPr>
        <p:txBody>
          <a:bodyPr wrap="square">
            <a:spAutoFit/>
          </a:bodyPr>
          <a:lstStyle/>
          <a:p>
            <a:pPr algn="ctr"/>
            <a:r>
              <a:rPr lang="ja-JP" altLang="en-US" sz="1200" b="1" dirty="0">
                <a:solidFill>
                  <a:srgbClr val="333333"/>
                </a:solidFill>
                <a:latin typeface="メイリオ" charset="-128"/>
              </a:rPr>
              <a:t>人工知能やロボット等に</a:t>
            </a:r>
            <a:r>
              <a:rPr lang="ja-JP" altLang="en-US" sz="1200" b="1" dirty="0">
                <a:solidFill>
                  <a:srgbClr val="333333"/>
                </a:solidFill>
                <a:latin typeface="Meiryo" charset="-128"/>
                <a:ea typeface="Meiryo" charset="-128"/>
                <a:cs typeface="Meiryo" charset="-128"/>
              </a:rPr>
              <a:t>よる</a:t>
            </a:r>
            <a:r>
              <a:rPr lang="ja-JP" altLang="en-US" sz="1200" b="1" dirty="0">
                <a:solidFill>
                  <a:srgbClr val="333333"/>
                </a:solidFill>
                <a:latin typeface="メイリオ" charset="-128"/>
              </a:rPr>
              <a:t>代替可能性が低い</a:t>
            </a:r>
            <a:r>
              <a:rPr lang="en-US" altLang="ja-JP" sz="1200" b="1" dirty="0">
                <a:solidFill>
                  <a:srgbClr val="333333"/>
                </a:solidFill>
                <a:latin typeface="メイリオ" charset="-128"/>
              </a:rPr>
              <a:t>100</a:t>
            </a:r>
            <a:r>
              <a:rPr lang="ja-JP" altLang="en-US" sz="1200" b="1" dirty="0">
                <a:solidFill>
                  <a:srgbClr val="333333"/>
                </a:solidFill>
                <a:latin typeface="メイリオ" charset="-128"/>
              </a:rPr>
              <a:t>種の職業</a:t>
            </a:r>
            <a:endParaRPr lang="ja-JP" altLang="en-US" sz="1200" b="1" i="0" dirty="0">
              <a:solidFill>
                <a:srgbClr val="333333"/>
              </a:solidFill>
              <a:effectLst/>
              <a:latin typeface="メイリオ" charset="-128"/>
            </a:endParaRPr>
          </a:p>
        </p:txBody>
      </p:sp>
      <p:grpSp>
        <p:nvGrpSpPr>
          <p:cNvPr id="9" name="図形グループ 8"/>
          <p:cNvGrpSpPr/>
          <p:nvPr/>
        </p:nvGrpSpPr>
        <p:grpSpPr>
          <a:xfrm>
            <a:off x="203672" y="912952"/>
            <a:ext cx="300621" cy="590586"/>
            <a:chOff x="1946324" y="4125162"/>
            <a:chExt cx="969964" cy="2007872"/>
          </a:xfrm>
        </p:grpSpPr>
        <p:sp>
          <p:nvSpPr>
            <p:cNvPr id="10" name="円/楕円 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論理積ゲート 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 name="図形グループ 11"/>
          <p:cNvGrpSpPr/>
          <p:nvPr/>
        </p:nvGrpSpPr>
        <p:grpSpPr>
          <a:xfrm>
            <a:off x="4774803" y="912952"/>
            <a:ext cx="300621" cy="590586"/>
            <a:chOff x="1946324" y="4125162"/>
            <a:chExt cx="969964" cy="2007872"/>
          </a:xfrm>
        </p:grpSpPr>
        <p:sp>
          <p:nvSpPr>
            <p:cNvPr id="13" name="円/楕円 12"/>
            <p:cNvSpPr/>
            <p:nvPr/>
          </p:nvSpPr>
          <p:spPr>
            <a:xfrm>
              <a:off x="1946324" y="4125162"/>
              <a:ext cx="969962" cy="920750"/>
            </a:xfrm>
            <a:prstGeom prst="ellipse">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 name="テキスト ボックス 14"/>
          <p:cNvSpPr txBox="1"/>
          <p:nvPr/>
        </p:nvSpPr>
        <p:spPr>
          <a:xfrm>
            <a:off x="5075423" y="1072126"/>
            <a:ext cx="4031873" cy="461665"/>
          </a:xfrm>
          <a:prstGeom prst="rect">
            <a:avLst/>
          </a:prstGeom>
          <a:noFill/>
        </p:spPr>
        <p:txBody>
          <a:bodyPr wrap="none" rtlCol="0">
            <a:spAutoFit/>
          </a:bodyPr>
          <a:lstStyle/>
          <a:p>
            <a:r>
              <a:rPr lang="ja-JP" altLang="en-US" sz="1200" dirty="0">
                <a:solidFill>
                  <a:srgbClr val="0070C0"/>
                </a:solidFill>
                <a:latin typeface="Meiryo" charset="-128"/>
                <a:ea typeface="Meiryo" charset="-128"/>
                <a:cs typeface="Meiryo" charset="-128"/>
              </a:rPr>
              <a:t>感性、協調性、創造性、好奇心、問題発見力など</a:t>
            </a:r>
            <a:endParaRPr lang="en-US" altLang="ja-JP" sz="1200" dirty="0">
              <a:solidFill>
                <a:srgbClr val="0070C0"/>
              </a:solidFill>
              <a:latin typeface="Meiryo" charset="-128"/>
              <a:ea typeface="Meiryo" charset="-128"/>
              <a:cs typeface="Meiryo" charset="-128"/>
            </a:endParaRPr>
          </a:p>
          <a:p>
            <a:r>
              <a:rPr lang="ja-JP" altLang="en-US" sz="1200" dirty="0">
                <a:solidFill>
                  <a:srgbClr val="0070C0"/>
                </a:solidFill>
                <a:latin typeface="Meiryo" charset="-128"/>
                <a:ea typeface="Meiryo" charset="-128"/>
                <a:cs typeface="Meiryo" charset="-128"/>
              </a:rPr>
              <a:t>非定型的で、機械を何にどう使うかを決められる能力</a:t>
            </a:r>
            <a:endParaRPr kumimoji="1" lang="ja-JP" altLang="en-US" sz="1200" dirty="0">
              <a:solidFill>
                <a:srgbClr val="0070C0"/>
              </a:solidFill>
              <a:latin typeface="Meiryo" charset="-128"/>
              <a:ea typeface="Meiryo" charset="-128"/>
              <a:cs typeface="Meiryo" charset="-128"/>
            </a:endParaRPr>
          </a:p>
        </p:txBody>
      </p:sp>
      <p:sp>
        <p:nvSpPr>
          <p:cNvPr id="16" name="テキスト ボックス 15"/>
          <p:cNvSpPr txBox="1"/>
          <p:nvPr/>
        </p:nvSpPr>
        <p:spPr>
          <a:xfrm>
            <a:off x="578941" y="1070354"/>
            <a:ext cx="3993059" cy="461665"/>
          </a:xfrm>
          <a:prstGeom prst="rect">
            <a:avLst/>
          </a:prstGeom>
          <a:noFill/>
        </p:spPr>
        <p:txBody>
          <a:bodyPr wrap="square" rtlCol="0">
            <a:spAutoFit/>
          </a:bodyPr>
          <a:lstStyle/>
          <a:p>
            <a:r>
              <a:rPr lang="ja-JP" altLang="en-US" sz="1200" dirty="0">
                <a:latin typeface="Meiryo" charset="-128"/>
                <a:ea typeface="Meiryo" charset="-128"/>
                <a:cs typeface="Meiryo" charset="-128"/>
              </a:rPr>
              <a:t>技能や経験の蓄積に依存し、パターン化しやすく</a:t>
            </a:r>
            <a:endParaRPr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定型的で、特定の領域を越えない能力</a:t>
            </a:r>
            <a:endParaRPr kumimoji="1" lang="ja-JP" altLang="en-US" sz="1200" dirty="0">
              <a:latin typeface="Meiryo" charset="-128"/>
              <a:ea typeface="Meiryo" charset="-128"/>
              <a:cs typeface="Meiryo" charset="-128"/>
            </a:endParaRPr>
          </a:p>
        </p:txBody>
      </p:sp>
      <p:sp>
        <p:nvSpPr>
          <p:cNvPr id="17" name="正方形/長方形 16"/>
          <p:cNvSpPr/>
          <p:nvPr/>
        </p:nvSpPr>
        <p:spPr>
          <a:xfrm>
            <a:off x="5589163" y="6207747"/>
            <a:ext cx="3482043" cy="430887"/>
          </a:xfrm>
          <a:prstGeom prst="rect">
            <a:avLst/>
          </a:prstGeom>
        </p:spPr>
        <p:txBody>
          <a:bodyPr wrap="none">
            <a:spAutoFit/>
          </a:bodyPr>
          <a:lstStyle/>
          <a:p>
            <a:pPr algn="r"/>
            <a:r>
              <a:rPr lang="en-US" altLang="ja-JP" sz="1200" dirty="0">
                <a:latin typeface="Meiryo" charset="-128"/>
                <a:ea typeface="Meiryo" charset="-128"/>
                <a:cs typeface="Meiryo" charset="-128"/>
              </a:rPr>
              <a:t>2015</a:t>
            </a:r>
            <a:r>
              <a:rPr lang="ja-JP" altLang="en-US" sz="1200" dirty="0">
                <a:latin typeface="Meiryo" charset="-128"/>
                <a:ea typeface="Meiryo" charset="-128"/>
                <a:cs typeface="Meiryo" charset="-128"/>
              </a:rPr>
              <a:t>年</a:t>
            </a:r>
            <a:r>
              <a:rPr lang="en-US" altLang="ja-JP" sz="1200" dirty="0">
                <a:latin typeface="Meiryo" charset="-128"/>
                <a:ea typeface="Meiryo" charset="-128"/>
                <a:cs typeface="Meiryo" charset="-128"/>
              </a:rPr>
              <a:t>12</a:t>
            </a:r>
            <a:r>
              <a:rPr lang="ja-JP" altLang="en-US" sz="1200" dirty="0">
                <a:latin typeface="Meiryo" charset="-128"/>
                <a:ea typeface="Meiryo" charset="-128"/>
                <a:cs typeface="Meiryo" charset="-128"/>
              </a:rPr>
              <a:t>月</a:t>
            </a:r>
            <a:r>
              <a:rPr lang="en-US" altLang="ja-JP" sz="1200" dirty="0">
                <a:latin typeface="Meiryo" charset="-128"/>
                <a:ea typeface="Meiryo" charset="-128"/>
                <a:cs typeface="Meiryo" charset="-128"/>
              </a:rPr>
              <a:t>02</a:t>
            </a:r>
            <a:r>
              <a:rPr lang="ja-JP" altLang="en-US" sz="1200" dirty="0">
                <a:latin typeface="Meiryo" charset="-128"/>
                <a:ea typeface="Meiryo" charset="-128"/>
                <a:cs typeface="Meiryo" charset="-128"/>
              </a:rPr>
              <a:t>日・株式会社野村総合研究所</a:t>
            </a:r>
            <a:endParaRPr lang="en-US" altLang="ja-JP" sz="1200" dirty="0">
              <a:latin typeface="Meiryo" charset="-128"/>
              <a:ea typeface="Meiryo" charset="-128"/>
              <a:cs typeface="Meiryo" charset="-128"/>
            </a:endParaRPr>
          </a:p>
          <a:p>
            <a:pPr algn="r"/>
            <a:r>
              <a:rPr lang="en-US" altLang="ja-JP" sz="1000" dirty="0">
                <a:latin typeface="Meiryo" charset="-128"/>
                <a:ea typeface="Meiryo" charset="-128"/>
                <a:cs typeface="Meiryo" charset="-128"/>
              </a:rPr>
              <a:t>https://</a:t>
            </a:r>
            <a:r>
              <a:rPr lang="en-US" altLang="ja-JP" sz="1000" dirty="0" err="1">
                <a:latin typeface="Meiryo" charset="-128"/>
                <a:ea typeface="Meiryo" charset="-128"/>
                <a:cs typeface="Meiryo" charset="-128"/>
              </a:rPr>
              <a:t>www.nri.com</a:t>
            </a:r>
            <a:r>
              <a:rPr lang="en-US" altLang="ja-JP" sz="1000" dirty="0">
                <a:latin typeface="Meiryo" charset="-128"/>
                <a:ea typeface="Meiryo" charset="-128"/>
                <a:cs typeface="Meiryo" charset="-128"/>
              </a:rPr>
              <a:t>/</a:t>
            </a:r>
            <a:r>
              <a:rPr lang="en-US" altLang="ja-JP" sz="1000" dirty="0" err="1">
                <a:latin typeface="Meiryo" charset="-128"/>
                <a:ea typeface="Meiryo" charset="-128"/>
                <a:cs typeface="Meiryo" charset="-128"/>
              </a:rPr>
              <a:t>jp</a:t>
            </a:r>
            <a:r>
              <a:rPr lang="en-US" altLang="ja-JP" sz="1000" dirty="0">
                <a:latin typeface="Meiryo" charset="-128"/>
                <a:ea typeface="Meiryo" charset="-128"/>
                <a:cs typeface="Meiryo" charset="-128"/>
              </a:rPr>
              <a:t>/news/2015/151202_1.aspx</a:t>
            </a:r>
            <a:endParaRPr lang="ja-JP" altLang="en-US" sz="1000" dirty="0">
              <a:latin typeface="Meiryo" charset="-128"/>
              <a:ea typeface="Meiryo" charset="-128"/>
              <a:cs typeface="Meiryo" charset="-128"/>
            </a:endParaRPr>
          </a:p>
        </p:txBody>
      </p:sp>
    </p:spTree>
    <p:extLst>
      <p:ext uri="{BB962C8B-B14F-4D97-AF65-F5344CB8AC3E}">
        <p14:creationId xmlns:p14="http://schemas.microsoft.com/office/powerpoint/2010/main" val="1484484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技術的失業と労働人口の移動</a:t>
            </a:r>
          </a:p>
        </p:txBody>
      </p:sp>
      <p:sp>
        <p:nvSpPr>
          <p:cNvPr id="2" name="スライド番号プレースホルダー 1"/>
          <p:cNvSpPr>
            <a:spLocks noGrp="1"/>
          </p:cNvSpPr>
          <p:nvPr>
            <p:ph type="sldNum" sz="quarter" idx="12"/>
          </p:nvPr>
        </p:nvSpPr>
        <p:spPr>
          <a:xfrm>
            <a:off x="6932246" y="6677941"/>
            <a:ext cx="2133600" cy="217800"/>
          </a:xfrm>
        </p:spPr>
        <p:txBody>
          <a:bodyPr/>
          <a:lstStyle/>
          <a:p>
            <a:fld id="{8FF8CC5D-A65D-5946-99B5-645367A967AD}" type="slidenum">
              <a:rPr kumimoji="1" lang="ja-JP" altLang="en-US" smtClean="0"/>
              <a:t>53</a:t>
            </a:fld>
            <a:endParaRPr kumimoji="1" lang="ja-JP" altLang="en-US"/>
          </a:p>
        </p:txBody>
      </p:sp>
      <p:sp>
        <p:nvSpPr>
          <p:cNvPr id="6" name="フローチャート: 処理 5"/>
          <p:cNvSpPr/>
          <p:nvPr/>
        </p:nvSpPr>
        <p:spPr>
          <a:xfrm>
            <a:off x="5916613" y="4072352"/>
            <a:ext cx="2686050" cy="1400176"/>
          </a:xfrm>
          <a:prstGeom prst="flowChartProcess">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フローチャート: 処理 3"/>
          <p:cNvSpPr/>
          <p:nvPr/>
        </p:nvSpPr>
        <p:spPr>
          <a:xfrm>
            <a:off x="3230563" y="1086265"/>
            <a:ext cx="2686050" cy="4386263"/>
          </a:xfrm>
          <a:prstGeom prst="flowChartProcess">
            <a:avLst/>
          </a:prstGeom>
          <a:solidFill>
            <a:schemeClr val="tx1">
              <a:lumMod val="50000"/>
              <a:lumOff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ローチャート: 処理 4"/>
          <p:cNvSpPr/>
          <p:nvPr/>
        </p:nvSpPr>
        <p:spPr>
          <a:xfrm>
            <a:off x="544513" y="4072352"/>
            <a:ext cx="2686050" cy="1400176"/>
          </a:xfrm>
          <a:prstGeom prst="flowChartProcess">
            <a:avLst/>
          </a:prstGeom>
          <a:solidFill>
            <a:srgbClr val="00B05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 name="図形グループ 11"/>
          <p:cNvGrpSpPr/>
          <p:nvPr/>
        </p:nvGrpSpPr>
        <p:grpSpPr>
          <a:xfrm>
            <a:off x="544513" y="1093408"/>
            <a:ext cx="8058150" cy="2978944"/>
            <a:chOff x="544513" y="1093408"/>
            <a:chExt cx="8058150" cy="2978944"/>
          </a:xfrm>
        </p:grpSpPr>
        <p:sp>
          <p:nvSpPr>
            <p:cNvPr id="7" name="フローチャート: 処理 6"/>
            <p:cNvSpPr/>
            <p:nvPr/>
          </p:nvSpPr>
          <p:spPr>
            <a:xfrm>
              <a:off x="544513" y="2843109"/>
              <a:ext cx="2686050" cy="1229243"/>
            </a:xfrm>
            <a:prstGeom prst="flowChartProcess">
              <a:avLst/>
            </a:prstGeom>
            <a:solidFill>
              <a:srgbClr val="00B050">
                <a:alpha val="52157"/>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処理 7"/>
            <p:cNvSpPr/>
            <p:nvPr/>
          </p:nvSpPr>
          <p:spPr>
            <a:xfrm>
              <a:off x="5916613" y="3419742"/>
              <a:ext cx="2686050" cy="652610"/>
            </a:xfrm>
            <a:prstGeom prst="flowChartProcess">
              <a:avLst/>
            </a:prstGeom>
            <a:solidFill>
              <a:srgbClr val="0070C0">
                <a:alpha val="52157"/>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処理 8"/>
            <p:cNvSpPr/>
            <p:nvPr/>
          </p:nvSpPr>
          <p:spPr>
            <a:xfrm>
              <a:off x="3230563" y="1093408"/>
              <a:ext cx="2686050" cy="1943100"/>
            </a:xfrm>
            <a:prstGeom prst="flowChartProcess">
              <a:avLst/>
            </a:prstGeom>
            <a:solidFill>
              <a:srgbClr val="FFFFFF">
                <a:alpha val="52941"/>
              </a:srgbClr>
            </a:solidFill>
            <a:ln>
              <a:solidFill>
                <a:schemeClr val="bg1"/>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左矢印 9"/>
            <p:cNvSpPr/>
            <p:nvPr/>
          </p:nvSpPr>
          <p:spPr>
            <a:xfrm rot="18842871">
              <a:off x="1463136" y="1965474"/>
              <a:ext cx="2359514" cy="1041524"/>
            </a:xfrm>
            <a:custGeom>
              <a:avLst/>
              <a:gdLst>
                <a:gd name="connsiteX0" fmla="*/ 0 w 1800225"/>
                <a:gd name="connsiteY0" fmla="*/ 364332 h 728663"/>
                <a:gd name="connsiteX1" fmla="*/ 364332 w 1800225"/>
                <a:gd name="connsiteY1" fmla="*/ 0 h 728663"/>
                <a:gd name="connsiteX2" fmla="*/ 364332 w 1800225"/>
                <a:gd name="connsiteY2" fmla="*/ 182166 h 728663"/>
                <a:gd name="connsiteX3" fmla="*/ 1800225 w 1800225"/>
                <a:gd name="connsiteY3" fmla="*/ 182166 h 728663"/>
                <a:gd name="connsiteX4" fmla="*/ 1800225 w 1800225"/>
                <a:gd name="connsiteY4" fmla="*/ 546497 h 728663"/>
                <a:gd name="connsiteX5" fmla="*/ 364332 w 1800225"/>
                <a:gd name="connsiteY5" fmla="*/ 546497 h 728663"/>
                <a:gd name="connsiteX6" fmla="*/ 364332 w 1800225"/>
                <a:gd name="connsiteY6" fmla="*/ 728663 h 728663"/>
                <a:gd name="connsiteX7" fmla="*/ 0 w 1800225"/>
                <a:gd name="connsiteY7" fmla="*/ 364332 h 728663"/>
                <a:gd name="connsiteX0" fmla="*/ 0 w 1885950"/>
                <a:gd name="connsiteY0" fmla="*/ 364332 h 728663"/>
                <a:gd name="connsiteX1" fmla="*/ 364332 w 1885950"/>
                <a:gd name="connsiteY1" fmla="*/ 0 h 728663"/>
                <a:gd name="connsiteX2" fmla="*/ 364332 w 1885950"/>
                <a:gd name="connsiteY2" fmla="*/ 182166 h 728663"/>
                <a:gd name="connsiteX3" fmla="*/ 1885950 w 1885950"/>
                <a:gd name="connsiteY3" fmla="*/ 567928 h 728663"/>
                <a:gd name="connsiteX4" fmla="*/ 1800225 w 1885950"/>
                <a:gd name="connsiteY4" fmla="*/ 546497 h 728663"/>
                <a:gd name="connsiteX5" fmla="*/ 364332 w 1885950"/>
                <a:gd name="connsiteY5" fmla="*/ 546497 h 728663"/>
                <a:gd name="connsiteX6" fmla="*/ 364332 w 1885950"/>
                <a:gd name="connsiteY6" fmla="*/ 728663 h 728663"/>
                <a:gd name="connsiteX7" fmla="*/ 0 w 1885950"/>
                <a:gd name="connsiteY7" fmla="*/ 364332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5950" h="728663">
                  <a:moveTo>
                    <a:pt x="0" y="364332"/>
                  </a:moveTo>
                  <a:lnTo>
                    <a:pt x="364332" y="0"/>
                  </a:lnTo>
                  <a:lnTo>
                    <a:pt x="364332" y="182166"/>
                  </a:lnTo>
                  <a:lnTo>
                    <a:pt x="1885950" y="567928"/>
                  </a:lnTo>
                  <a:lnTo>
                    <a:pt x="1800225" y="546497"/>
                  </a:lnTo>
                  <a:lnTo>
                    <a:pt x="364332" y="546497"/>
                  </a:lnTo>
                  <a:lnTo>
                    <a:pt x="364332" y="728663"/>
                  </a:lnTo>
                  <a:lnTo>
                    <a:pt x="0" y="364332"/>
                  </a:lnTo>
                  <a:close/>
                </a:path>
              </a:pathLst>
            </a:custGeom>
            <a:solidFill>
              <a:srgbClr val="FF6666"/>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左矢印 9"/>
            <p:cNvSpPr/>
            <p:nvPr/>
          </p:nvSpPr>
          <p:spPr>
            <a:xfrm rot="2757129" flipH="1">
              <a:off x="5324525" y="2221948"/>
              <a:ext cx="2359514" cy="1041524"/>
            </a:xfrm>
            <a:custGeom>
              <a:avLst/>
              <a:gdLst>
                <a:gd name="connsiteX0" fmla="*/ 0 w 1800225"/>
                <a:gd name="connsiteY0" fmla="*/ 364332 h 728663"/>
                <a:gd name="connsiteX1" fmla="*/ 364332 w 1800225"/>
                <a:gd name="connsiteY1" fmla="*/ 0 h 728663"/>
                <a:gd name="connsiteX2" fmla="*/ 364332 w 1800225"/>
                <a:gd name="connsiteY2" fmla="*/ 182166 h 728663"/>
                <a:gd name="connsiteX3" fmla="*/ 1800225 w 1800225"/>
                <a:gd name="connsiteY3" fmla="*/ 182166 h 728663"/>
                <a:gd name="connsiteX4" fmla="*/ 1800225 w 1800225"/>
                <a:gd name="connsiteY4" fmla="*/ 546497 h 728663"/>
                <a:gd name="connsiteX5" fmla="*/ 364332 w 1800225"/>
                <a:gd name="connsiteY5" fmla="*/ 546497 h 728663"/>
                <a:gd name="connsiteX6" fmla="*/ 364332 w 1800225"/>
                <a:gd name="connsiteY6" fmla="*/ 728663 h 728663"/>
                <a:gd name="connsiteX7" fmla="*/ 0 w 1800225"/>
                <a:gd name="connsiteY7" fmla="*/ 364332 h 728663"/>
                <a:gd name="connsiteX0" fmla="*/ 0 w 1885950"/>
                <a:gd name="connsiteY0" fmla="*/ 364332 h 728663"/>
                <a:gd name="connsiteX1" fmla="*/ 364332 w 1885950"/>
                <a:gd name="connsiteY1" fmla="*/ 0 h 728663"/>
                <a:gd name="connsiteX2" fmla="*/ 364332 w 1885950"/>
                <a:gd name="connsiteY2" fmla="*/ 182166 h 728663"/>
                <a:gd name="connsiteX3" fmla="*/ 1885950 w 1885950"/>
                <a:gd name="connsiteY3" fmla="*/ 567928 h 728663"/>
                <a:gd name="connsiteX4" fmla="*/ 1800225 w 1885950"/>
                <a:gd name="connsiteY4" fmla="*/ 546497 h 728663"/>
                <a:gd name="connsiteX5" fmla="*/ 364332 w 1885950"/>
                <a:gd name="connsiteY5" fmla="*/ 546497 h 728663"/>
                <a:gd name="connsiteX6" fmla="*/ 364332 w 1885950"/>
                <a:gd name="connsiteY6" fmla="*/ 728663 h 728663"/>
                <a:gd name="connsiteX7" fmla="*/ 0 w 1885950"/>
                <a:gd name="connsiteY7" fmla="*/ 364332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5950" h="728663">
                  <a:moveTo>
                    <a:pt x="0" y="364332"/>
                  </a:moveTo>
                  <a:lnTo>
                    <a:pt x="364332" y="0"/>
                  </a:lnTo>
                  <a:lnTo>
                    <a:pt x="364332" y="182166"/>
                  </a:lnTo>
                  <a:lnTo>
                    <a:pt x="1885950" y="567928"/>
                  </a:lnTo>
                  <a:lnTo>
                    <a:pt x="1800225" y="546497"/>
                  </a:lnTo>
                  <a:lnTo>
                    <a:pt x="364332" y="546497"/>
                  </a:lnTo>
                  <a:lnTo>
                    <a:pt x="364332" y="728663"/>
                  </a:lnTo>
                  <a:lnTo>
                    <a:pt x="0" y="364332"/>
                  </a:lnTo>
                  <a:close/>
                </a:path>
              </a:pathLst>
            </a:custGeom>
            <a:solidFill>
              <a:srgbClr val="FF6666"/>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 name="左右矢印 13"/>
          <p:cNvSpPr/>
          <p:nvPr/>
        </p:nvSpPr>
        <p:spPr>
          <a:xfrm>
            <a:off x="544513" y="5677042"/>
            <a:ext cx="8058150" cy="856279"/>
          </a:xfrm>
          <a:prstGeom prst="lef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779542" y="5920515"/>
            <a:ext cx="1107996" cy="369332"/>
          </a:xfrm>
          <a:prstGeom prst="rect">
            <a:avLst/>
          </a:prstGeom>
          <a:noFill/>
        </p:spPr>
        <p:txBody>
          <a:bodyPr wrap="none" rtlCol="0">
            <a:spAutoFit/>
          </a:bodyPr>
          <a:lstStyle/>
          <a:p>
            <a:r>
              <a:rPr kumimoji="1" lang="ja-JP" altLang="en-US" dirty="0">
                <a:solidFill>
                  <a:schemeClr val="bg1"/>
                </a:solidFill>
              </a:rPr>
              <a:t>肉体労働</a:t>
            </a:r>
          </a:p>
        </p:txBody>
      </p:sp>
      <p:sp>
        <p:nvSpPr>
          <p:cNvPr id="16" name="テキスト ボックス 15"/>
          <p:cNvSpPr txBox="1"/>
          <p:nvPr/>
        </p:nvSpPr>
        <p:spPr>
          <a:xfrm>
            <a:off x="7445048" y="5930562"/>
            <a:ext cx="1107996" cy="369332"/>
          </a:xfrm>
          <a:prstGeom prst="rect">
            <a:avLst/>
          </a:prstGeom>
          <a:noFill/>
        </p:spPr>
        <p:txBody>
          <a:bodyPr wrap="none" rtlCol="0">
            <a:spAutoFit/>
          </a:bodyPr>
          <a:lstStyle/>
          <a:p>
            <a:r>
              <a:rPr kumimoji="1" lang="ja-JP" altLang="en-US" dirty="0">
                <a:solidFill>
                  <a:schemeClr val="bg1"/>
                </a:solidFill>
              </a:rPr>
              <a:t>頭脳労働</a:t>
            </a:r>
          </a:p>
        </p:txBody>
      </p:sp>
      <p:sp>
        <p:nvSpPr>
          <p:cNvPr id="17" name="テキスト ボックス 16"/>
          <p:cNvSpPr txBox="1"/>
          <p:nvPr/>
        </p:nvSpPr>
        <p:spPr>
          <a:xfrm>
            <a:off x="4019590" y="5930562"/>
            <a:ext cx="1107996" cy="369332"/>
          </a:xfrm>
          <a:prstGeom prst="rect">
            <a:avLst/>
          </a:prstGeom>
          <a:noFill/>
        </p:spPr>
        <p:txBody>
          <a:bodyPr wrap="none" rtlCol="0">
            <a:spAutoFit/>
          </a:bodyPr>
          <a:lstStyle/>
          <a:p>
            <a:r>
              <a:rPr kumimoji="1" lang="ja-JP" altLang="en-US" dirty="0">
                <a:solidFill>
                  <a:schemeClr val="bg1"/>
                </a:solidFill>
              </a:rPr>
              <a:t>事務労働</a:t>
            </a:r>
          </a:p>
        </p:txBody>
      </p:sp>
      <p:sp>
        <p:nvSpPr>
          <p:cNvPr id="18" name="テキスト ボックス 17"/>
          <p:cNvSpPr txBox="1"/>
          <p:nvPr/>
        </p:nvSpPr>
        <p:spPr>
          <a:xfrm>
            <a:off x="1133165" y="4587774"/>
            <a:ext cx="1508746" cy="369332"/>
          </a:xfrm>
          <a:prstGeom prst="rect">
            <a:avLst/>
          </a:prstGeom>
          <a:noFill/>
        </p:spPr>
        <p:txBody>
          <a:bodyPr wrap="none" rtlCol="0">
            <a:spAutoFit/>
          </a:bodyPr>
          <a:lstStyle/>
          <a:p>
            <a:r>
              <a:rPr lang="ja-JP" altLang="en-US">
                <a:solidFill>
                  <a:schemeClr val="bg1"/>
                </a:solidFill>
              </a:rPr>
              <a:t>ホスピタリティ</a:t>
            </a:r>
            <a:endParaRPr kumimoji="1" lang="ja-JP" altLang="en-US" dirty="0">
              <a:solidFill>
                <a:schemeClr val="bg1"/>
              </a:solidFill>
            </a:endParaRPr>
          </a:p>
        </p:txBody>
      </p:sp>
      <p:sp>
        <p:nvSpPr>
          <p:cNvPr id="19" name="テキスト ボックス 18"/>
          <p:cNvSpPr txBox="1"/>
          <p:nvPr/>
        </p:nvSpPr>
        <p:spPr>
          <a:xfrm>
            <a:off x="6334545" y="4448442"/>
            <a:ext cx="1850186" cy="646331"/>
          </a:xfrm>
          <a:prstGeom prst="rect">
            <a:avLst/>
          </a:prstGeom>
          <a:noFill/>
        </p:spPr>
        <p:txBody>
          <a:bodyPr wrap="none" rtlCol="0">
            <a:spAutoFit/>
          </a:bodyPr>
          <a:lstStyle/>
          <a:p>
            <a:pPr algn="ctr"/>
            <a:r>
              <a:rPr lang="ja-JP" altLang="en-US" dirty="0">
                <a:solidFill>
                  <a:schemeClr val="bg1"/>
                </a:solidFill>
              </a:rPr>
              <a:t>クリエイティビティ</a:t>
            </a:r>
            <a:endParaRPr lang="en-US" altLang="ja-JP" dirty="0">
              <a:solidFill>
                <a:schemeClr val="bg1"/>
              </a:solidFill>
            </a:endParaRPr>
          </a:p>
          <a:p>
            <a:pPr algn="ctr"/>
            <a:r>
              <a:rPr kumimoji="1" lang="ja-JP" altLang="en-US" dirty="0">
                <a:solidFill>
                  <a:schemeClr val="bg1"/>
                </a:solidFill>
              </a:rPr>
              <a:t>マネージメント</a:t>
            </a:r>
          </a:p>
        </p:txBody>
      </p:sp>
      <p:sp>
        <p:nvSpPr>
          <p:cNvPr id="20" name="テキスト ボックス 19"/>
          <p:cNvSpPr txBox="1"/>
          <p:nvPr/>
        </p:nvSpPr>
        <p:spPr>
          <a:xfrm>
            <a:off x="1329413" y="5510702"/>
            <a:ext cx="1107996" cy="369332"/>
          </a:xfrm>
          <a:prstGeom prst="rect">
            <a:avLst/>
          </a:prstGeom>
          <a:noFill/>
        </p:spPr>
        <p:txBody>
          <a:bodyPr wrap="none" rtlCol="0">
            <a:spAutoFit/>
          </a:bodyPr>
          <a:lstStyle/>
          <a:p>
            <a:pPr algn="ctr"/>
            <a:r>
              <a:rPr kumimoji="1" lang="ja-JP" altLang="en-US" dirty="0">
                <a:solidFill>
                  <a:srgbClr val="00B050"/>
                </a:solidFill>
              </a:rPr>
              <a:t>低所得層</a:t>
            </a:r>
          </a:p>
        </p:txBody>
      </p:sp>
      <p:sp>
        <p:nvSpPr>
          <p:cNvPr id="21" name="テキスト ボックス 20"/>
          <p:cNvSpPr txBox="1"/>
          <p:nvPr/>
        </p:nvSpPr>
        <p:spPr>
          <a:xfrm>
            <a:off x="6709767" y="5478060"/>
            <a:ext cx="1107996" cy="369332"/>
          </a:xfrm>
          <a:prstGeom prst="rect">
            <a:avLst/>
          </a:prstGeom>
          <a:noFill/>
        </p:spPr>
        <p:txBody>
          <a:bodyPr wrap="none" rtlCol="0">
            <a:spAutoFit/>
          </a:bodyPr>
          <a:lstStyle/>
          <a:p>
            <a:pPr algn="ctr"/>
            <a:r>
              <a:rPr kumimoji="1" lang="ja-JP" altLang="en-US" dirty="0">
                <a:solidFill>
                  <a:srgbClr val="0070C0"/>
                </a:solidFill>
              </a:rPr>
              <a:t>高所得層</a:t>
            </a:r>
          </a:p>
        </p:txBody>
      </p:sp>
      <p:sp>
        <p:nvSpPr>
          <p:cNvPr id="22" name="テキスト ボックス 21"/>
          <p:cNvSpPr txBox="1"/>
          <p:nvPr/>
        </p:nvSpPr>
        <p:spPr>
          <a:xfrm>
            <a:off x="3904174" y="5512469"/>
            <a:ext cx="1338828" cy="369332"/>
          </a:xfrm>
          <a:prstGeom prst="rect">
            <a:avLst/>
          </a:prstGeom>
          <a:noFill/>
        </p:spPr>
        <p:txBody>
          <a:bodyPr wrap="none" rtlCol="0">
            <a:spAutoFit/>
          </a:bodyPr>
          <a:lstStyle/>
          <a:p>
            <a:pPr algn="ctr"/>
            <a:r>
              <a:rPr kumimoji="1" lang="ja-JP" altLang="en-US" dirty="0">
                <a:solidFill>
                  <a:schemeClr val="tx1">
                    <a:lumMod val="65000"/>
                    <a:lumOff val="35000"/>
                  </a:schemeClr>
                </a:solidFill>
              </a:rPr>
              <a:t>中間所得層</a:t>
            </a:r>
          </a:p>
        </p:txBody>
      </p:sp>
    </p:spTree>
    <p:extLst>
      <p:ext uri="{BB962C8B-B14F-4D97-AF65-F5344CB8AC3E}">
        <p14:creationId xmlns:p14="http://schemas.microsoft.com/office/powerpoint/2010/main" val="136310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290523" y="1460585"/>
            <a:ext cx="8599142" cy="4740277"/>
          </a:xfrm>
          <a:prstGeom prst="rect">
            <a:avLst/>
          </a:prstGeom>
        </p:spPr>
      </p:pic>
      <p:sp>
        <p:nvSpPr>
          <p:cNvPr id="2" name="タイトル 1"/>
          <p:cNvSpPr>
            <a:spLocks noGrp="1"/>
          </p:cNvSpPr>
          <p:nvPr>
            <p:ph type="title"/>
          </p:nvPr>
        </p:nvSpPr>
        <p:spPr/>
        <p:txBody>
          <a:bodyPr/>
          <a:lstStyle/>
          <a:p>
            <a:r>
              <a:rPr kumimoji="1" lang="ja-JP" altLang="en-US" dirty="0"/>
              <a:t>超高齢化社会を</a:t>
            </a:r>
            <a:r>
              <a:rPr lang="ja-JP" altLang="en-US" dirty="0"/>
              <a:t>人工知能やロボットで対応</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54</a:t>
            </a:fld>
            <a:endParaRPr kumimoji="1" lang="ja-JP" altLang="en-US"/>
          </a:p>
        </p:txBody>
      </p:sp>
      <p:sp>
        <p:nvSpPr>
          <p:cNvPr id="8" name="テキスト ボックス 7"/>
          <p:cNvSpPr txBox="1"/>
          <p:nvPr/>
        </p:nvSpPr>
        <p:spPr>
          <a:xfrm>
            <a:off x="290523" y="1085170"/>
            <a:ext cx="8566128" cy="338554"/>
          </a:xfrm>
          <a:prstGeom prst="rect">
            <a:avLst/>
          </a:prstGeom>
          <a:noFill/>
        </p:spPr>
        <p:txBody>
          <a:bodyPr wrap="none" rtlCol="0">
            <a:spAutoFit/>
          </a:bodyPr>
          <a:lstStyle/>
          <a:p>
            <a:r>
              <a:rPr kumimoji="1" lang="ja-JP" altLang="en-US" sz="1600" dirty="0">
                <a:solidFill>
                  <a:srgbClr val="FF8000"/>
                </a:solidFill>
                <a:latin typeface="Meiryo" charset="-128"/>
                <a:ea typeface="Meiryo" charset="-128"/>
                <a:cs typeface="Meiryo" charset="-128"/>
              </a:rPr>
              <a:t>人工知能やロボットを積極的に駆使し、労働生産性や</a:t>
            </a:r>
            <a:r>
              <a:rPr kumimoji="1" lang="en-US" altLang="ja-JP" sz="1600" dirty="0">
                <a:solidFill>
                  <a:srgbClr val="FF8000"/>
                </a:solidFill>
                <a:latin typeface="Meiryo" charset="-128"/>
                <a:ea typeface="Meiryo" charset="-128"/>
                <a:cs typeface="Meiryo" charset="-128"/>
              </a:rPr>
              <a:t>QOL</a:t>
            </a:r>
            <a:r>
              <a:rPr lang="ja-JP" altLang="en-US" sz="1600" dirty="0">
                <a:solidFill>
                  <a:srgbClr val="FF8000"/>
                </a:solidFill>
                <a:latin typeface="Meiryo" charset="-128"/>
                <a:ea typeface="Meiryo" charset="-128"/>
                <a:cs typeface="Meiryo" charset="-128"/>
              </a:rPr>
              <a:t>（</a:t>
            </a:r>
            <a:r>
              <a:rPr lang="en-US" altLang="ja-JP" sz="1600" dirty="0">
                <a:solidFill>
                  <a:srgbClr val="FF8000"/>
                </a:solidFill>
                <a:latin typeface="Meiryo" charset="-128"/>
                <a:ea typeface="Meiryo" charset="-128"/>
                <a:cs typeface="Meiryo" charset="-128"/>
              </a:rPr>
              <a:t>Quality of Life</a:t>
            </a:r>
            <a:r>
              <a:rPr lang="ja-JP" altLang="en-US" sz="1600" dirty="0">
                <a:solidFill>
                  <a:srgbClr val="FF8000"/>
                </a:solidFill>
                <a:latin typeface="Meiryo" charset="-128"/>
                <a:ea typeface="Meiryo" charset="-128"/>
                <a:cs typeface="Meiryo" charset="-128"/>
              </a:rPr>
              <a:t>）の向上が急務</a:t>
            </a:r>
            <a:endParaRPr kumimoji="1" lang="ja-JP" altLang="en-US" sz="1600"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8284311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539552" y="4005064"/>
            <a:ext cx="8064896" cy="230425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860033" y="1196752"/>
            <a:ext cx="3744415" cy="2304256"/>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人工</a:t>
            </a:r>
            <a:r>
              <a:rPr kumimoji="1" lang="ja-JP" altLang="en-US"/>
              <a:t>知能とロボットの</a:t>
            </a:r>
            <a:r>
              <a:rPr kumimoji="1" lang="ja-JP" altLang="en-US" dirty="0"/>
              <a:t>必要性</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55</a:t>
            </a:fld>
            <a:endParaRPr kumimoji="1" lang="ja-JP" altLang="en-US"/>
          </a:p>
        </p:txBody>
      </p:sp>
      <p:sp>
        <p:nvSpPr>
          <p:cNvPr id="5" name="正方形/長方形 4"/>
          <p:cNvSpPr/>
          <p:nvPr/>
        </p:nvSpPr>
        <p:spPr>
          <a:xfrm>
            <a:off x="539552" y="1196752"/>
            <a:ext cx="3384376" cy="72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少子高齢化</a:t>
            </a:r>
          </a:p>
        </p:txBody>
      </p:sp>
      <p:sp>
        <p:nvSpPr>
          <p:cNvPr id="6" name="正方形/長方形 5"/>
          <p:cNvSpPr/>
          <p:nvPr/>
        </p:nvSpPr>
        <p:spPr>
          <a:xfrm>
            <a:off x="539552" y="1988840"/>
            <a:ext cx="3384376" cy="72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低い労働生産性</a:t>
            </a:r>
          </a:p>
        </p:txBody>
      </p:sp>
      <p:sp>
        <p:nvSpPr>
          <p:cNvPr id="8" name="正方形/長方形 7"/>
          <p:cNvSpPr/>
          <p:nvPr/>
        </p:nvSpPr>
        <p:spPr>
          <a:xfrm>
            <a:off x="539552" y="2780928"/>
            <a:ext cx="3384376" cy="72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グローバル競争の激化</a:t>
            </a:r>
          </a:p>
        </p:txBody>
      </p:sp>
      <p:pic>
        <p:nvPicPr>
          <p:cNvPr id="9" name="図 8" descr="brain-illustration-1940x900_35269.jpg"/>
          <p:cNvPicPr>
            <a:picLocks noChangeAspect="1"/>
          </p:cNvPicPr>
          <p:nvPr/>
        </p:nvPicPr>
        <p:blipFill>
          <a:blip r:embed="rId3">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16016" y="1307058"/>
            <a:ext cx="2037609" cy="1016996"/>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36296" y="1354240"/>
            <a:ext cx="1036648" cy="969814"/>
          </a:xfrm>
          <a:prstGeom prst="rect">
            <a:avLst/>
          </a:prstGeom>
          <a:effectLst>
            <a:outerShdw blurRad="50800" dist="38100" dir="2700000" algn="tl" rotWithShape="0">
              <a:prstClr val="black">
                <a:alpha val="40000"/>
              </a:prstClr>
            </a:outerShdw>
          </a:effectLst>
        </p:spPr>
      </p:pic>
      <p:sp>
        <p:nvSpPr>
          <p:cNvPr id="11" name="加算記号 10"/>
          <p:cNvSpPr/>
          <p:nvPr/>
        </p:nvSpPr>
        <p:spPr>
          <a:xfrm>
            <a:off x="6516216" y="1628800"/>
            <a:ext cx="504056" cy="504056"/>
          </a:xfrm>
          <a:prstGeom prst="mathPlus">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5148064" y="2324054"/>
            <a:ext cx="1107996" cy="369332"/>
          </a:xfrm>
          <a:prstGeom prst="rect">
            <a:avLst/>
          </a:prstGeom>
          <a:noFill/>
        </p:spPr>
        <p:txBody>
          <a:bodyPr wrap="none" rtlCol="0">
            <a:spAutoFit/>
          </a:bodyPr>
          <a:lstStyle/>
          <a:p>
            <a:r>
              <a:rPr kumimoji="1" lang="ja-JP" altLang="en-US">
                <a:solidFill>
                  <a:srgbClr val="0070C0"/>
                </a:solidFill>
                <a:latin typeface="Meiryo" charset="-128"/>
                <a:ea typeface="Meiryo" charset="-128"/>
                <a:cs typeface="Meiryo" charset="-128"/>
              </a:rPr>
              <a:t>人工知能</a:t>
            </a:r>
            <a:endParaRPr kumimoji="1" lang="ja-JP" altLang="en-US" dirty="0">
              <a:solidFill>
                <a:srgbClr val="0070C0"/>
              </a:solidFill>
              <a:latin typeface="Meiryo" charset="-128"/>
              <a:ea typeface="Meiryo" charset="-128"/>
              <a:cs typeface="Meiryo" charset="-128"/>
            </a:endParaRPr>
          </a:p>
        </p:txBody>
      </p:sp>
      <p:sp>
        <p:nvSpPr>
          <p:cNvPr id="13" name="テキスト ボックス 12"/>
          <p:cNvSpPr txBox="1"/>
          <p:nvPr/>
        </p:nvSpPr>
        <p:spPr>
          <a:xfrm>
            <a:off x="7199802" y="2329472"/>
            <a:ext cx="1107996" cy="369332"/>
          </a:xfrm>
          <a:prstGeom prst="rect">
            <a:avLst/>
          </a:prstGeom>
          <a:noFill/>
        </p:spPr>
        <p:txBody>
          <a:bodyPr wrap="none" rtlCol="0">
            <a:spAutoFit/>
          </a:bodyPr>
          <a:lstStyle/>
          <a:p>
            <a:r>
              <a:rPr kumimoji="1" lang="ja-JP" altLang="en-US" dirty="0">
                <a:solidFill>
                  <a:srgbClr val="0070C0"/>
                </a:solidFill>
                <a:latin typeface="Meiryo" charset="-128"/>
                <a:ea typeface="Meiryo" charset="-128"/>
                <a:cs typeface="Meiryo" charset="-128"/>
              </a:rPr>
              <a:t>ロボット</a:t>
            </a:r>
          </a:p>
        </p:txBody>
      </p:sp>
      <p:sp>
        <p:nvSpPr>
          <p:cNvPr id="15" name="テキスト ボックス 14"/>
          <p:cNvSpPr txBox="1"/>
          <p:nvPr/>
        </p:nvSpPr>
        <p:spPr>
          <a:xfrm>
            <a:off x="5408801" y="2863655"/>
            <a:ext cx="2646878" cy="461665"/>
          </a:xfrm>
          <a:prstGeom prst="rect">
            <a:avLst/>
          </a:prstGeom>
          <a:noFill/>
        </p:spPr>
        <p:txBody>
          <a:bodyPr wrap="none" rtlCol="0">
            <a:spAutoFit/>
          </a:bodyPr>
          <a:lstStyle/>
          <a:p>
            <a:pPr algn="ctr"/>
            <a:r>
              <a:rPr kumimoji="1" lang="ja-JP" altLang="en-US" sz="2400" b="1" dirty="0">
                <a:solidFill>
                  <a:srgbClr val="3366FF"/>
                </a:solidFill>
                <a:latin typeface="Meiryo" charset="-128"/>
                <a:ea typeface="Meiryo" charset="-128"/>
                <a:cs typeface="Meiryo" charset="-128"/>
              </a:rPr>
              <a:t>スマート・マシン</a:t>
            </a:r>
          </a:p>
        </p:txBody>
      </p:sp>
      <p:sp>
        <p:nvSpPr>
          <p:cNvPr id="16" name="三角形 15"/>
          <p:cNvSpPr/>
          <p:nvPr/>
        </p:nvSpPr>
        <p:spPr>
          <a:xfrm rot="5400000">
            <a:off x="3243983" y="1919812"/>
            <a:ext cx="2304256" cy="858136"/>
          </a:xfrm>
          <a:prstGeom prst="triangl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715816" y="4348219"/>
            <a:ext cx="7712368" cy="1631216"/>
          </a:xfrm>
          <a:prstGeom prst="rect">
            <a:avLst/>
          </a:prstGeom>
          <a:noFill/>
        </p:spPr>
        <p:txBody>
          <a:bodyPr wrap="none" rtlCol="0">
            <a:spAutoFit/>
          </a:bodyPr>
          <a:lstStyle/>
          <a:p>
            <a:pPr marL="342900" indent="-342900">
              <a:buFont typeface="Wingdings" charset="2"/>
              <a:buChar char="Ø"/>
            </a:pPr>
            <a:r>
              <a:rPr kumimoji="1" lang="ja-JP" altLang="en-US" sz="2000" dirty="0">
                <a:solidFill>
                  <a:schemeClr val="bg1"/>
                </a:solidFill>
                <a:latin typeface="Meiryo" charset="-128"/>
                <a:ea typeface="Meiryo" charset="-128"/>
                <a:cs typeface="Meiryo" charset="-128"/>
              </a:rPr>
              <a:t>少ない労働人口での社会・経済基盤の維持</a:t>
            </a:r>
            <a:endParaRPr kumimoji="1" lang="en-US" altLang="ja-JP" sz="2000" dirty="0">
              <a:solidFill>
                <a:schemeClr val="bg1"/>
              </a:solidFill>
              <a:latin typeface="Meiryo" charset="-128"/>
              <a:ea typeface="Meiryo" charset="-128"/>
              <a:cs typeface="Meiryo" charset="-128"/>
            </a:endParaRPr>
          </a:p>
          <a:p>
            <a:pPr marL="342900" indent="-342900">
              <a:buFont typeface="Wingdings" charset="2"/>
              <a:buChar char="Ø"/>
            </a:pPr>
            <a:r>
              <a:rPr lang="ja-JP" altLang="en-US" sz="2000" dirty="0">
                <a:solidFill>
                  <a:schemeClr val="bg1"/>
                </a:solidFill>
                <a:latin typeface="Meiryo" charset="-128"/>
                <a:ea typeface="Meiryo" charset="-128"/>
                <a:cs typeface="Meiryo" charset="-128"/>
              </a:rPr>
              <a:t>ワークライフバランスや賃金を犠牲にしない国際競争力の維持</a:t>
            </a:r>
            <a:endParaRPr lang="en-US" altLang="ja-JP" sz="2000" dirty="0">
              <a:solidFill>
                <a:schemeClr val="bg1"/>
              </a:solidFill>
              <a:latin typeface="Meiryo" charset="-128"/>
              <a:ea typeface="Meiryo" charset="-128"/>
              <a:cs typeface="Meiryo" charset="-128"/>
            </a:endParaRPr>
          </a:p>
          <a:p>
            <a:pPr marL="342900" indent="-342900">
              <a:buFont typeface="Wingdings" charset="2"/>
              <a:buChar char="Ø"/>
            </a:pPr>
            <a:r>
              <a:rPr lang="ja-JP" altLang="en-US" sz="2000" dirty="0">
                <a:solidFill>
                  <a:schemeClr val="bg1"/>
                </a:solidFill>
                <a:latin typeface="Meiryo" charset="-128"/>
                <a:ea typeface="Meiryo" charset="-128"/>
                <a:cs typeface="Meiryo" charset="-128"/>
              </a:rPr>
              <a:t>高い付加価値や差別化による産業競争力の向上</a:t>
            </a:r>
            <a:endParaRPr lang="en-US" altLang="ja-JP" sz="2000" dirty="0">
              <a:solidFill>
                <a:schemeClr val="bg1"/>
              </a:solidFill>
              <a:latin typeface="Meiryo" charset="-128"/>
              <a:ea typeface="Meiryo" charset="-128"/>
              <a:cs typeface="Meiryo" charset="-128"/>
            </a:endParaRPr>
          </a:p>
          <a:p>
            <a:pPr marL="342900" indent="-342900">
              <a:buFont typeface="Wingdings" charset="2"/>
              <a:buChar char="Ø"/>
            </a:pPr>
            <a:r>
              <a:rPr lang="ja-JP" altLang="en-US" sz="2000" dirty="0">
                <a:solidFill>
                  <a:schemeClr val="bg1"/>
                </a:solidFill>
                <a:latin typeface="Meiryo" charset="-128"/>
                <a:ea typeface="Meiryo" charset="-128"/>
                <a:cs typeface="Meiryo" charset="-128"/>
              </a:rPr>
              <a:t>過疎地での医療・福祉・生活支援などの社会課題を解決</a:t>
            </a:r>
            <a:endParaRPr lang="en-US" altLang="ja-JP" sz="2000" dirty="0">
              <a:solidFill>
                <a:schemeClr val="bg1"/>
              </a:solidFill>
              <a:latin typeface="Meiryo" charset="-128"/>
              <a:ea typeface="Meiryo" charset="-128"/>
              <a:cs typeface="Meiryo" charset="-128"/>
            </a:endParaRPr>
          </a:p>
          <a:p>
            <a:pPr marL="342900" indent="-342900">
              <a:buFont typeface="Wingdings" charset="2"/>
              <a:buChar char="Ø"/>
            </a:pPr>
            <a:r>
              <a:rPr lang="ja-JP" altLang="en-US" sz="2000" dirty="0">
                <a:solidFill>
                  <a:schemeClr val="bg1"/>
                </a:solidFill>
                <a:latin typeface="Meiryo" charset="-128"/>
                <a:ea typeface="Meiryo" charset="-128"/>
                <a:cs typeface="Meiryo" charset="-128"/>
              </a:rPr>
              <a:t>労働環境の改善と生活の質的向上　など</a:t>
            </a:r>
            <a:endParaRPr lang="en-US" altLang="ja-JP" sz="20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5214697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56</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AA5EF6-75E4-E84A-8610-CE5BC88D9E45}"/>
              </a:ext>
            </a:extLst>
          </p:cNvPr>
          <p:cNvSpPr>
            <a:spLocks noGrp="1"/>
          </p:cNvSpPr>
          <p:nvPr>
            <p:ph type="title"/>
          </p:nvPr>
        </p:nvSpPr>
        <p:spPr/>
        <p:txBody>
          <a:bodyPr/>
          <a:lstStyle/>
          <a:p>
            <a:r>
              <a:rPr kumimoji="1" lang="ja-JP" altLang="en-US" dirty="0"/>
              <a:t>「東ロボくん」の実力と代替可能な職業</a:t>
            </a:r>
          </a:p>
        </p:txBody>
      </p:sp>
      <p:sp>
        <p:nvSpPr>
          <p:cNvPr id="3" name="スライド番号プレースホルダー 2">
            <a:extLst>
              <a:ext uri="{FF2B5EF4-FFF2-40B4-BE49-F238E27FC236}">
                <a16:creationId xmlns:a16="http://schemas.microsoft.com/office/drawing/2014/main" id="{6DFEAE15-6418-F145-88DB-F8427A207E68}"/>
              </a:ext>
            </a:extLst>
          </p:cNvPr>
          <p:cNvSpPr>
            <a:spLocks noGrp="1"/>
          </p:cNvSpPr>
          <p:nvPr>
            <p:ph type="sldNum" sz="quarter" idx="12"/>
          </p:nvPr>
        </p:nvSpPr>
        <p:spPr>
          <a:xfrm>
            <a:off x="6932246" y="6507686"/>
            <a:ext cx="2133600" cy="217800"/>
          </a:xfrm>
        </p:spPr>
        <p:txBody>
          <a:bodyPr/>
          <a:lstStyle/>
          <a:p>
            <a:fld id="{8FF8CC5D-A65D-5946-99B5-645367A967AD}" type="slidenum">
              <a:rPr kumimoji="1" lang="ja-JP" altLang="en-US" smtClean="0"/>
              <a:t>6</a:t>
            </a:fld>
            <a:endParaRPr kumimoji="1" lang="ja-JP" altLang="en-US"/>
          </a:p>
        </p:txBody>
      </p:sp>
      <p:pic>
        <p:nvPicPr>
          <p:cNvPr id="4" name="図 3">
            <a:extLst>
              <a:ext uri="{FF2B5EF4-FFF2-40B4-BE49-F238E27FC236}">
                <a16:creationId xmlns:a16="http://schemas.microsoft.com/office/drawing/2014/main" id="{45687B7F-0F6A-C14D-BF54-0B135BD56643}"/>
              </a:ext>
            </a:extLst>
          </p:cNvPr>
          <p:cNvPicPr>
            <a:picLocks noChangeAspect="1"/>
          </p:cNvPicPr>
          <p:nvPr/>
        </p:nvPicPr>
        <p:blipFill>
          <a:blip r:embed="rId2"/>
          <a:stretch>
            <a:fillRect/>
          </a:stretch>
        </p:blipFill>
        <p:spPr>
          <a:xfrm>
            <a:off x="2781649" y="800708"/>
            <a:ext cx="6128340" cy="2520280"/>
          </a:xfrm>
          <a:prstGeom prst="rect">
            <a:avLst/>
          </a:prstGeom>
        </p:spPr>
      </p:pic>
      <p:pic>
        <p:nvPicPr>
          <p:cNvPr id="5" name="図 4">
            <a:extLst>
              <a:ext uri="{FF2B5EF4-FFF2-40B4-BE49-F238E27FC236}">
                <a16:creationId xmlns:a16="http://schemas.microsoft.com/office/drawing/2014/main" id="{C997AA31-AC41-A04A-B316-4E2B5FB3F2DF}"/>
              </a:ext>
            </a:extLst>
          </p:cNvPr>
          <p:cNvPicPr>
            <a:picLocks noChangeAspect="1"/>
          </p:cNvPicPr>
          <p:nvPr/>
        </p:nvPicPr>
        <p:blipFill>
          <a:blip r:embed="rId3"/>
          <a:stretch>
            <a:fillRect/>
          </a:stretch>
        </p:blipFill>
        <p:spPr>
          <a:xfrm>
            <a:off x="405385" y="800708"/>
            <a:ext cx="2376264" cy="1782198"/>
          </a:xfrm>
          <a:prstGeom prst="rect">
            <a:avLst/>
          </a:prstGeom>
        </p:spPr>
      </p:pic>
      <p:sp>
        <p:nvSpPr>
          <p:cNvPr id="6" name="正方形/長方形 5">
            <a:extLst>
              <a:ext uri="{FF2B5EF4-FFF2-40B4-BE49-F238E27FC236}">
                <a16:creationId xmlns:a16="http://schemas.microsoft.com/office/drawing/2014/main" id="{30C4163A-49B7-874A-B13E-A91CFBA98A0E}"/>
              </a:ext>
            </a:extLst>
          </p:cNvPr>
          <p:cNvSpPr/>
          <p:nvPr/>
        </p:nvSpPr>
        <p:spPr>
          <a:xfrm>
            <a:off x="251520" y="782610"/>
            <a:ext cx="8496944" cy="19811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DD2FBA13-D6B5-4243-A60F-589774189BBE}"/>
              </a:ext>
            </a:extLst>
          </p:cNvPr>
          <p:cNvSpPr/>
          <p:nvPr/>
        </p:nvSpPr>
        <p:spPr>
          <a:xfrm>
            <a:off x="251520" y="2384884"/>
            <a:ext cx="8496944" cy="738082"/>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691F6323-AF76-5E42-92DE-9AAAEE59B1A3}"/>
              </a:ext>
            </a:extLst>
          </p:cNvPr>
          <p:cNvSpPr txBox="1"/>
          <p:nvPr/>
        </p:nvSpPr>
        <p:spPr>
          <a:xfrm>
            <a:off x="524257" y="2476635"/>
            <a:ext cx="8095486" cy="646331"/>
          </a:xfrm>
          <a:prstGeom prst="rect">
            <a:avLst/>
          </a:prstGeom>
          <a:noFill/>
        </p:spPr>
        <p:txBody>
          <a:bodyPr wrap="none" rtlCol="0">
            <a:spAutoFit/>
          </a:bodyPr>
          <a:lstStyle/>
          <a:p>
            <a:r>
              <a:rPr kumimoji="1" lang="ja-JP" altLang="en-US" dirty="0">
                <a:latin typeface="Meiryo" panose="020B0604030504040204" pitchFamily="34" charset="-128"/>
                <a:ea typeface="Meiryo" panose="020B0604030504040204" pitchFamily="34" charset="-128"/>
              </a:rPr>
              <a:t>国公立大学</a:t>
            </a:r>
            <a:r>
              <a:rPr lang="en-US" altLang="ja-JP" dirty="0">
                <a:latin typeface="Meiryo" panose="020B0604030504040204" pitchFamily="34" charset="-128"/>
                <a:ea typeface="Meiryo" panose="020B0604030504040204" pitchFamily="34" charset="-128"/>
              </a:rPr>
              <a:t>	</a:t>
            </a:r>
            <a:r>
              <a:rPr kumimoji="1" lang="en-US" altLang="ja-JP" dirty="0">
                <a:latin typeface="Meiryo" panose="020B0604030504040204" pitchFamily="34" charset="-128"/>
                <a:ea typeface="Meiryo" panose="020B0604030504040204" pitchFamily="34" charset="-128"/>
              </a:rPr>
              <a:t>172</a:t>
            </a:r>
            <a:r>
              <a:rPr kumimoji="1" lang="ja-JP" altLang="en-US" dirty="0">
                <a:latin typeface="Meiryo" panose="020B0604030504040204" pitchFamily="34" charset="-128"/>
                <a:ea typeface="Meiryo" panose="020B0604030504040204" pitchFamily="34" charset="-128"/>
              </a:rPr>
              <a:t>校　内</a:t>
            </a:r>
            <a:r>
              <a:rPr lang="en-US" altLang="ja-JP" dirty="0">
                <a:latin typeface="Meiryo" panose="020B0604030504040204" pitchFamily="34" charset="-128"/>
                <a:ea typeface="Meiryo" panose="020B0604030504040204" pitchFamily="34" charset="-128"/>
              </a:rPr>
              <a:t>  </a:t>
            </a:r>
            <a:r>
              <a:rPr kumimoji="1" lang="en-US" altLang="ja-JP" dirty="0">
                <a:latin typeface="Meiryo" panose="020B0604030504040204" pitchFamily="34" charset="-128"/>
                <a:ea typeface="Meiryo" panose="020B0604030504040204" pitchFamily="34" charset="-128"/>
              </a:rPr>
              <a:t>23</a:t>
            </a:r>
            <a:r>
              <a:rPr lang="ja-JP" altLang="en-US" dirty="0">
                <a:latin typeface="Meiryo" panose="020B0604030504040204" pitchFamily="34" charset="-128"/>
                <a:ea typeface="Meiryo" panose="020B0604030504040204" pitchFamily="34" charset="-128"/>
              </a:rPr>
              <a:t>校</a:t>
            </a:r>
            <a:r>
              <a:rPr lang="en-US" altLang="ja-JP" dirty="0">
                <a:latin typeface="Meiryo" panose="020B0604030504040204" pitchFamily="34" charset="-128"/>
                <a:ea typeface="Meiryo" panose="020B0604030504040204" pitchFamily="34" charset="-128"/>
              </a:rPr>
              <a:t> </a:t>
            </a:r>
            <a:r>
              <a:rPr lang="ja-JP" altLang="en-US" dirty="0">
                <a:latin typeface="Meiryo" panose="020B0604030504040204" pitchFamily="34" charset="-128"/>
                <a:ea typeface="Meiryo" panose="020B0604030504040204" pitchFamily="34" charset="-128"/>
              </a:rPr>
              <a:t>　</a:t>
            </a:r>
            <a:r>
              <a:rPr lang="en-US" altLang="ja-JP" dirty="0">
                <a:latin typeface="Meiryo" panose="020B0604030504040204" pitchFamily="34" charset="-128"/>
                <a:ea typeface="Meiryo" panose="020B0604030504040204" pitchFamily="34" charset="-128"/>
              </a:rPr>
              <a:t> 30</a:t>
            </a:r>
            <a:r>
              <a:rPr lang="ja-JP" altLang="en-US" dirty="0">
                <a:latin typeface="Meiryo" panose="020B0604030504040204" pitchFamily="34" charset="-128"/>
                <a:ea typeface="Meiryo" panose="020B0604030504040204" pitchFamily="34" charset="-128"/>
              </a:rPr>
              <a:t>学部</a:t>
            </a:r>
            <a:r>
              <a:rPr lang="en-US" altLang="ja-JP" dirty="0">
                <a:latin typeface="Meiryo" panose="020B0604030504040204" pitchFamily="34" charset="-128"/>
                <a:ea typeface="Meiryo" panose="020B0604030504040204" pitchFamily="34" charset="-128"/>
              </a:rPr>
              <a:t>    53</a:t>
            </a:r>
            <a:r>
              <a:rPr lang="ja-JP" altLang="en-US" dirty="0">
                <a:latin typeface="Meiryo" panose="020B0604030504040204" pitchFamily="34" charset="-128"/>
                <a:ea typeface="Meiryo" panose="020B0604030504040204" pitchFamily="34" charset="-128"/>
              </a:rPr>
              <a:t>学科　</a:t>
            </a:r>
            <a:r>
              <a:rPr lang="en-US" altLang="ja-JP" dirty="0">
                <a:latin typeface="Meiryo" panose="020B0604030504040204" pitchFamily="34" charset="-128"/>
                <a:ea typeface="Meiryo" panose="020B0604030504040204" pitchFamily="34" charset="-128"/>
              </a:rPr>
              <a:t>	</a:t>
            </a:r>
            <a:r>
              <a:rPr lang="ja-JP" altLang="en-US" dirty="0">
                <a:latin typeface="Meiryo" panose="020B0604030504040204" pitchFamily="34" charset="-128"/>
                <a:ea typeface="Meiryo" panose="020B0604030504040204" pitchFamily="34" charset="-128"/>
              </a:rPr>
              <a:t>合否判定</a:t>
            </a:r>
            <a:r>
              <a:rPr lang="en-US" altLang="ja-JP" dirty="0">
                <a:latin typeface="Meiryo" panose="020B0604030504040204" pitchFamily="34" charset="-128"/>
                <a:ea typeface="Meiryo" panose="020B0604030504040204" pitchFamily="34" charset="-128"/>
              </a:rPr>
              <a:t>80%</a:t>
            </a:r>
            <a:r>
              <a:rPr lang="ja-JP" altLang="en-US" dirty="0">
                <a:latin typeface="Meiryo" panose="020B0604030504040204" pitchFamily="34" charset="-128"/>
                <a:ea typeface="Meiryo" panose="020B0604030504040204" pitchFamily="34" charset="-128"/>
              </a:rPr>
              <a:t>以上</a:t>
            </a:r>
            <a:endParaRPr lang="en-US" altLang="ja-JP" dirty="0">
              <a:latin typeface="Meiryo" panose="020B0604030504040204" pitchFamily="34" charset="-128"/>
              <a:ea typeface="Meiryo" panose="020B0604030504040204" pitchFamily="34" charset="-128"/>
            </a:endParaRPr>
          </a:p>
          <a:p>
            <a:r>
              <a:rPr kumimoji="1" lang="ja-JP" altLang="en-US" dirty="0">
                <a:latin typeface="Meiryo" panose="020B0604030504040204" pitchFamily="34" charset="-128"/>
                <a:ea typeface="Meiryo" panose="020B0604030504040204" pitchFamily="34" charset="-128"/>
              </a:rPr>
              <a:t>私立大学</a:t>
            </a:r>
            <a:r>
              <a:rPr kumimoji="1" lang="en-US" altLang="ja-JP" dirty="0">
                <a:latin typeface="Meiryo" panose="020B0604030504040204" pitchFamily="34" charset="-128"/>
                <a:ea typeface="Meiryo" panose="020B0604030504040204" pitchFamily="34" charset="-128"/>
              </a:rPr>
              <a:t>	584</a:t>
            </a:r>
            <a:r>
              <a:rPr kumimoji="1" lang="ja-JP" altLang="en-US" dirty="0">
                <a:latin typeface="Meiryo" panose="020B0604030504040204" pitchFamily="34" charset="-128"/>
                <a:ea typeface="Meiryo" panose="020B0604030504040204" pitchFamily="34" charset="-128"/>
              </a:rPr>
              <a:t>校　内</a:t>
            </a:r>
            <a:r>
              <a:rPr kumimoji="1" lang="en-US" altLang="ja-JP" dirty="0">
                <a:latin typeface="Meiryo" panose="020B0604030504040204" pitchFamily="34" charset="-128"/>
                <a:ea typeface="Meiryo" panose="020B0604030504040204" pitchFamily="34" charset="-128"/>
              </a:rPr>
              <a:t>512</a:t>
            </a:r>
            <a:r>
              <a:rPr kumimoji="1" lang="ja-JP" altLang="en-US" dirty="0">
                <a:latin typeface="Meiryo" panose="020B0604030504040204" pitchFamily="34" charset="-128"/>
                <a:ea typeface="Meiryo" panose="020B0604030504040204" pitchFamily="34" charset="-128"/>
              </a:rPr>
              <a:t>校</a:t>
            </a:r>
            <a:r>
              <a:rPr kumimoji="1" lang="en-US" altLang="ja-JP" dirty="0">
                <a:latin typeface="Meiryo" panose="020B0604030504040204" pitchFamily="34" charset="-128"/>
                <a:ea typeface="Meiryo" panose="020B0604030504040204" pitchFamily="34" charset="-128"/>
              </a:rPr>
              <a:t> 1343</a:t>
            </a:r>
            <a:r>
              <a:rPr kumimoji="1" lang="ja-JP" altLang="en-US" dirty="0">
                <a:latin typeface="Meiryo" panose="020B0604030504040204" pitchFamily="34" charset="-128"/>
                <a:ea typeface="Meiryo" panose="020B0604030504040204" pitchFamily="34" charset="-128"/>
              </a:rPr>
              <a:t>学部</a:t>
            </a:r>
            <a:r>
              <a:rPr kumimoji="1" lang="en-US" altLang="ja-JP" dirty="0">
                <a:latin typeface="Meiryo" panose="020B0604030504040204" pitchFamily="34" charset="-128"/>
                <a:ea typeface="Meiryo" panose="020B0604030504040204" pitchFamily="34" charset="-128"/>
              </a:rPr>
              <a:t> 2993</a:t>
            </a:r>
            <a:r>
              <a:rPr kumimoji="1" lang="ja-JP" altLang="en-US" dirty="0">
                <a:latin typeface="Meiryo" panose="020B0604030504040204" pitchFamily="34" charset="-128"/>
                <a:ea typeface="Meiryo" panose="020B0604030504040204" pitchFamily="34" charset="-128"/>
              </a:rPr>
              <a:t>学科　　</a:t>
            </a:r>
            <a:r>
              <a:rPr kumimoji="1" lang="en-US" altLang="ja-JP" dirty="0">
                <a:latin typeface="Meiryo" panose="020B0604030504040204" pitchFamily="34" charset="-128"/>
                <a:ea typeface="Meiryo" panose="020B0604030504040204" pitchFamily="34" charset="-128"/>
              </a:rPr>
              <a:t>	</a:t>
            </a:r>
            <a:r>
              <a:rPr lang="ja-JP" altLang="en-US" dirty="0">
                <a:latin typeface="Meiryo" panose="020B0604030504040204" pitchFamily="34" charset="-128"/>
                <a:ea typeface="Meiryo" panose="020B0604030504040204" pitchFamily="34" charset="-128"/>
              </a:rPr>
              <a:t>合否判定</a:t>
            </a:r>
            <a:r>
              <a:rPr lang="en-US" altLang="ja-JP" dirty="0">
                <a:latin typeface="Meiryo" panose="020B0604030504040204" pitchFamily="34" charset="-128"/>
                <a:ea typeface="Meiryo" panose="020B0604030504040204" pitchFamily="34" charset="-128"/>
              </a:rPr>
              <a:t>80%</a:t>
            </a:r>
            <a:r>
              <a:rPr lang="ja-JP" altLang="en-US" dirty="0">
                <a:latin typeface="Meiryo" panose="020B0604030504040204" pitchFamily="34" charset="-128"/>
                <a:ea typeface="Meiryo" panose="020B0604030504040204" pitchFamily="34" charset="-128"/>
              </a:rPr>
              <a:t>以上</a:t>
            </a:r>
            <a:endParaRPr kumimoji="1" lang="ja-JP" altLang="en-US" dirty="0">
              <a:latin typeface="Meiryo" panose="020B0604030504040204" pitchFamily="34" charset="-128"/>
              <a:ea typeface="Meiryo" panose="020B0604030504040204" pitchFamily="34" charset="-128"/>
            </a:endParaRPr>
          </a:p>
        </p:txBody>
      </p:sp>
      <p:pic>
        <p:nvPicPr>
          <p:cNvPr id="13" name="図 12">
            <a:extLst>
              <a:ext uri="{FF2B5EF4-FFF2-40B4-BE49-F238E27FC236}">
                <a16:creationId xmlns:a16="http://schemas.microsoft.com/office/drawing/2014/main" id="{92CEC191-262F-2940-AA02-B4737FF7E8D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5915" y="2977313"/>
            <a:ext cx="8812170" cy="3600400"/>
          </a:xfrm>
          <a:prstGeom prst="rect">
            <a:avLst/>
          </a:prstGeom>
        </p:spPr>
      </p:pic>
      <p:sp>
        <p:nvSpPr>
          <p:cNvPr id="9" name="四角形吹き出し 8">
            <a:extLst>
              <a:ext uri="{FF2B5EF4-FFF2-40B4-BE49-F238E27FC236}">
                <a16:creationId xmlns:a16="http://schemas.microsoft.com/office/drawing/2014/main" id="{16838BC1-E1C8-D04F-9736-6EFD7B052DD3}"/>
              </a:ext>
            </a:extLst>
          </p:cNvPr>
          <p:cNvSpPr/>
          <p:nvPr/>
        </p:nvSpPr>
        <p:spPr>
          <a:xfrm>
            <a:off x="6590026" y="3097704"/>
            <a:ext cx="2148589" cy="315035"/>
          </a:xfrm>
          <a:prstGeom prst="wedgeRectCallout">
            <a:avLst>
              <a:gd name="adj1" fmla="val -33955"/>
              <a:gd name="adj2" fmla="val -68902"/>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rgbClr val="FFFFFF"/>
                </a:solidFill>
                <a:latin typeface="Meiryo" panose="020B0604030504040204" pitchFamily="34" charset="-128"/>
                <a:ea typeface="Meiryo" panose="020B0604030504040204" pitchFamily="34" charset="-128"/>
                <a:cs typeface="ＭＳ Ｐゴシック"/>
              </a:rPr>
              <a:t>MARCH /</a:t>
            </a:r>
            <a:r>
              <a:rPr lang="ja-JP" altLang="en-US" sz="1050" dirty="0">
                <a:solidFill>
                  <a:srgbClr val="FFFFFF"/>
                </a:solidFill>
                <a:latin typeface="Meiryo" panose="020B0604030504040204" pitchFamily="34" charset="-128"/>
                <a:ea typeface="Meiryo" panose="020B0604030504040204" pitchFamily="34" charset="-128"/>
                <a:cs typeface="ＭＳ Ｐゴシック"/>
              </a:rPr>
              <a:t>関関同立の学科を含む</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4283680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正方形/長方形 73"/>
          <p:cNvSpPr/>
          <p:nvPr/>
        </p:nvSpPr>
        <p:spPr>
          <a:xfrm>
            <a:off x="855635" y="908720"/>
            <a:ext cx="7432729" cy="370065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テキスト ボックス 74"/>
          <p:cNvSpPr txBox="1"/>
          <p:nvPr/>
        </p:nvSpPr>
        <p:spPr>
          <a:xfrm>
            <a:off x="2537538" y="1396884"/>
            <a:ext cx="4087487" cy="369332"/>
          </a:xfrm>
          <a:prstGeom prst="rect">
            <a:avLst/>
          </a:prstGeom>
          <a:noFill/>
        </p:spPr>
        <p:txBody>
          <a:bodyPr wrap="square" rtlCol="0">
            <a:spAutoFit/>
          </a:bodyPr>
          <a:lstStyle/>
          <a:p>
            <a:pPr algn="ctr"/>
            <a:r>
              <a:rPr kumimoji="1" lang="ja-JP" altLang="en-US" dirty="0">
                <a:solidFill>
                  <a:srgbClr val="FFFFFF"/>
                </a:solidFill>
                <a:latin typeface="Meiryo" charset="-128"/>
                <a:ea typeface="Meiryo" charset="-128"/>
                <a:cs typeface="Meiryo" charset="-128"/>
              </a:rPr>
              <a:t>人間の知能そのものを持つ機械を作る</a:t>
            </a:r>
          </a:p>
        </p:txBody>
      </p:sp>
      <p:sp>
        <p:nvSpPr>
          <p:cNvPr id="76" name="正方形/長方形 75"/>
          <p:cNvSpPr/>
          <p:nvPr/>
        </p:nvSpPr>
        <p:spPr>
          <a:xfrm>
            <a:off x="251521" y="1766217"/>
            <a:ext cx="8640960" cy="3137730"/>
          </a:xfrm>
          <a:prstGeom prst="rect">
            <a:avLst/>
          </a:prstGeom>
          <a:solidFill>
            <a:schemeClr val="accent6">
              <a:lumMod val="60000"/>
              <a:lumOff val="40000"/>
              <a:alpha val="52941"/>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タイトル 2"/>
          <p:cNvSpPr>
            <a:spLocks noGrp="1"/>
          </p:cNvSpPr>
          <p:nvPr>
            <p:ph type="title"/>
          </p:nvPr>
        </p:nvSpPr>
        <p:spPr/>
        <p:txBody>
          <a:bodyPr/>
          <a:lstStyle/>
          <a:p>
            <a:r>
              <a:rPr kumimoji="1" lang="en-US" altLang="ja-JP" dirty="0"/>
              <a:t>【</a:t>
            </a:r>
            <a:r>
              <a:rPr kumimoji="1" lang="ja-JP" altLang="en-US" dirty="0"/>
              <a:t>図解</a:t>
            </a:r>
            <a:r>
              <a:rPr kumimoji="1" lang="en-US" altLang="ja-JP" dirty="0"/>
              <a:t>】</a:t>
            </a:r>
            <a:r>
              <a:rPr kumimoji="1" lang="ja-JP" altLang="en-US" dirty="0"/>
              <a:t>コレ１枚でわかる人工知能</a:t>
            </a:r>
          </a:p>
        </p:txBody>
      </p:sp>
      <p:sp>
        <p:nvSpPr>
          <p:cNvPr id="6" name="フリーフォーム 5"/>
          <p:cNvSpPr/>
          <p:nvPr/>
        </p:nvSpPr>
        <p:spPr>
          <a:xfrm>
            <a:off x="343709" y="2655570"/>
            <a:ext cx="4842268" cy="2134608"/>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008000">
              <a:alpha val="6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charset="-128"/>
              <a:ea typeface="Meiryo" charset="-128"/>
              <a:cs typeface="Meiryo" charset="-128"/>
            </a:endParaRPr>
          </a:p>
        </p:txBody>
      </p:sp>
      <p:sp>
        <p:nvSpPr>
          <p:cNvPr id="7" name="フリーフォーム 6"/>
          <p:cNvSpPr/>
          <p:nvPr/>
        </p:nvSpPr>
        <p:spPr>
          <a:xfrm flipH="1" flipV="1">
            <a:off x="3993242" y="2655568"/>
            <a:ext cx="4827229" cy="2134608"/>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3366FF">
              <a:alpha val="6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charset="-128"/>
              <a:ea typeface="Meiryo" charset="-128"/>
              <a:cs typeface="Meiryo" charset="-128"/>
            </a:endParaRPr>
          </a:p>
        </p:txBody>
      </p:sp>
      <p:sp>
        <p:nvSpPr>
          <p:cNvPr id="8" name="テキスト ボックス 7"/>
          <p:cNvSpPr txBox="1"/>
          <p:nvPr/>
        </p:nvSpPr>
        <p:spPr>
          <a:xfrm>
            <a:off x="494095" y="2968386"/>
            <a:ext cx="2518638" cy="307777"/>
          </a:xfrm>
          <a:prstGeom prst="rect">
            <a:avLst/>
          </a:prstGeom>
          <a:noFill/>
        </p:spPr>
        <p:txBody>
          <a:bodyPr wrap="none" rtlCol="0">
            <a:spAutoFit/>
          </a:bodyPr>
          <a:lstStyle/>
          <a:p>
            <a:pPr algn="ctr"/>
            <a:r>
              <a:rPr kumimoji="1" lang="ja-JP" altLang="en-US" sz="1400" dirty="0">
                <a:solidFill>
                  <a:srgbClr val="FFFFFF"/>
                </a:solidFill>
                <a:latin typeface="Meiryo" charset="-128"/>
                <a:ea typeface="Meiryo" charset="-128"/>
                <a:cs typeface="Meiryo" charset="-128"/>
              </a:rPr>
              <a:t>人間にしかできなかったこと</a:t>
            </a:r>
          </a:p>
        </p:txBody>
      </p:sp>
      <p:sp>
        <p:nvSpPr>
          <p:cNvPr id="10" name="テキスト ボックス 9"/>
          <p:cNvSpPr txBox="1"/>
          <p:nvPr/>
        </p:nvSpPr>
        <p:spPr>
          <a:xfrm>
            <a:off x="6385008" y="2968386"/>
            <a:ext cx="2339102" cy="307777"/>
          </a:xfrm>
          <a:prstGeom prst="rect">
            <a:avLst/>
          </a:prstGeom>
          <a:noFill/>
        </p:spPr>
        <p:txBody>
          <a:bodyPr wrap="none" rtlCol="0">
            <a:spAutoFit/>
          </a:bodyPr>
          <a:lstStyle/>
          <a:p>
            <a:pPr algn="ctr"/>
            <a:r>
              <a:rPr kumimoji="1" lang="ja-JP" altLang="en-US" sz="1400" dirty="0">
                <a:solidFill>
                  <a:srgbClr val="FFFFFF"/>
                </a:solidFill>
                <a:latin typeface="Meiryo" charset="-128"/>
                <a:ea typeface="Meiryo" charset="-128"/>
                <a:cs typeface="Meiryo" charset="-128"/>
              </a:rPr>
              <a:t>人間にはできなかったこと</a:t>
            </a:r>
          </a:p>
        </p:txBody>
      </p:sp>
      <p:sp>
        <p:nvSpPr>
          <p:cNvPr id="11" name="テキスト ボックス 10"/>
          <p:cNvSpPr txBox="1"/>
          <p:nvPr/>
        </p:nvSpPr>
        <p:spPr>
          <a:xfrm>
            <a:off x="448876" y="3260720"/>
            <a:ext cx="2646878" cy="584775"/>
          </a:xfrm>
          <a:prstGeom prst="rect">
            <a:avLst/>
          </a:prstGeom>
          <a:noFill/>
        </p:spPr>
        <p:txBody>
          <a:bodyPr wrap="none" rtlCol="0">
            <a:spAutoFit/>
          </a:bodyPr>
          <a:lstStyle/>
          <a:p>
            <a:r>
              <a:rPr kumimoji="1" lang="ja-JP" altLang="en-US" sz="3200" b="1" dirty="0">
                <a:solidFill>
                  <a:srgbClr val="FFFFFF"/>
                </a:solidFill>
                <a:latin typeface="Meiryo" charset="-128"/>
                <a:ea typeface="Meiryo" charset="-128"/>
                <a:cs typeface="Meiryo" charset="-128"/>
              </a:rPr>
              <a:t>作業の効率化</a:t>
            </a:r>
          </a:p>
        </p:txBody>
      </p:sp>
      <p:sp>
        <p:nvSpPr>
          <p:cNvPr id="12" name="テキスト ボックス 11"/>
          <p:cNvSpPr txBox="1"/>
          <p:nvPr/>
        </p:nvSpPr>
        <p:spPr>
          <a:xfrm>
            <a:off x="6454123" y="3262338"/>
            <a:ext cx="2236510" cy="584775"/>
          </a:xfrm>
          <a:prstGeom prst="rect">
            <a:avLst/>
          </a:prstGeom>
          <a:noFill/>
        </p:spPr>
        <p:txBody>
          <a:bodyPr wrap="none" rtlCol="0">
            <a:spAutoFit/>
          </a:bodyPr>
          <a:lstStyle/>
          <a:p>
            <a:pPr algn="r"/>
            <a:r>
              <a:rPr kumimoji="1" lang="ja-JP" altLang="en-US" sz="3200" b="1" dirty="0">
                <a:solidFill>
                  <a:srgbClr val="FFFFFF"/>
                </a:solidFill>
                <a:latin typeface="Meiryo" charset="-128"/>
                <a:ea typeface="Meiryo" charset="-128"/>
                <a:cs typeface="Meiryo" charset="-128"/>
              </a:rPr>
              <a:t>能力の拡張</a:t>
            </a:r>
          </a:p>
        </p:txBody>
      </p:sp>
      <p:sp>
        <p:nvSpPr>
          <p:cNvPr id="13" name="テキスト ボックス 12"/>
          <p:cNvSpPr txBox="1"/>
          <p:nvPr/>
        </p:nvSpPr>
        <p:spPr>
          <a:xfrm>
            <a:off x="815627" y="3763054"/>
            <a:ext cx="1210588" cy="830997"/>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運転手</a:t>
            </a:r>
            <a:endParaRPr kumimoji="1"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工場作業者</a:t>
            </a:r>
            <a:endParaRPr lang="en-US" altLang="ja-JP" sz="16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兵士</a:t>
            </a:r>
          </a:p>
        </p:txBody>
      </p:sp>
      <p:sp>
        <p:nvSpPr>
          <p:cNvPr id="14" name="テキスト ボックス 13"/>
          <p:cNvSpPr txBox="1"/>
          <p:nvPr/>
        </p:nvSpPr>
        <p:spPr>
          <a:xfrm>
            <a:off x="2651831" y="3765302"/>
            <a:ext cx="1005403" cy="830997"/>
          </a:xfrm>
          <a:prstGeom prst="rect">
            <a:avLst/>
          </a:prstGeom>
          <a:noFill/>
        </p:spPr>
        <p:txBody>
          <a:bodyPr wrap="none" rtlCol="0">
            <a:spAutoFit/>
          </a:bodyPr>
          <a:lstStyle/>
          <a:p>
            <a:pPr algn="ctr"/>
            <a:r>
              <a:rPr lang="ja-JP" altLang="en-US" sz="1600" dirty="0">
                <a:solidFill>
                  <a:srgbClr val="FFFFFF"/>
                </a:solidFill>
                <a:latin typeface="Meiryo" charset="-128"/>
                <a:ea typeface="Meiryo" charset="-128"/>
                <a:cs typeface="Meiryo" charset="-128"/>
              </a:rPr>
              <a:t>音声認識</a:t>
            </a:r>
            <a:endParaRPr lang="en-US" altLang="ja-JP" sz="16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文脈理解</a:t>
            </a:r>
          </a:p>
          <a:p>
            <a:pPr algn="ctr"/>
            <a:r>
              <a:rPr kumimoji="1" lang="ja-JP" altLang="en-US" sz="1600" dirty="0">
                <a:solidFill>
                  <a:srgbClr val="FFFFFF"/>
                </a:solidFill>
                <a:latin typeface="Meiryo" charset="-128"/>
                <a:ea typeface="Meiryo" charset="-128"/>
                <a:cs typeface="Meiryo" charset="-128"/>
              </a:rPr>
              <a:t>検索代行</a:t>
            </a:r>
            <a:endParaRPr kumimoji="1" lang="en-US" altLang="ja-JP" sz="1600" dirty="0">
              <a:solidFill>
                <a:srgbClr val="FFFFFF"/>
              </a:solidFill>
              <a:latin typeface="Meiryo" charset="-128"/>
              <a:ea typeface="Meiryo" charset="-128"/>
              <a:cs typeface="Meiryo" charset="-128"/>
            </a:endParaRPr>
          </a:p>
        </p:txBody>
      </p:sp>
      <p:sp>
        <p:nvSpPr>
          <p:cNvPr id="15" name="テキスト ボックス 14"/>
          <p:cNvSpPr txBox="1"/>
          <p:nvPr/>
        </p:nvSpPr>
        <p:spPr>
          <a:xfrm>
            <a:off x="5309548" y="3764206"/>
            <a:ext cx="1620957" cy="830997"/>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知識蓄積</a:t>
            </a:r>
            <a:endParaRPr kumimoji="1" lang="en-US" altLang="ja-JP" sz="1600" dirty="0">
              <a:solidFill>
                <a:srgbClr val="FFFFFF"/>
              </a:solidFill>
              <a:latin typeface="Meiryo" charset="-128"/>
              <a:ea typeface="Meiryo" charset="-128"/>
              <a:cs typeface="Meiryo" charset="-128"/>
            </a:endParaRPr>
          </a:p>
          <a:p>
            <a:pPr algn="ctr"/>
            <a:r>
              <a:rPr kumimoji="1" lang="ja-JP" altLang="en-US" sz="1600" dirty="0">
                <a:solidFill>
                  <a:srgbClr val="FFFFFF"/>
                </a:solidFill>
                <a:latin typeface="Meiryo" charset="-128"/>
                <a:ea typeface="Meiryo" charset="-128"/>
                <a:cs typeface="Meiryo" charset="-128"/>
              </a:rPr>
              <a:t>関係付け・解釈</a:t>
            </a:r>
            <a:endParaRPr kumimoji="1"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選択・判断</a:t>
            </a:r>
            <a:endParaRPr kumimoji="1" lang="en-US" altLang="ja-JP" sz="1600" dirty="0">
              <a:solidFill>
                <a:srgbClr val="FFFFFF"/>
              </a:solidFill>
              <a:latin typeface="Meiryo" charset="-128"/>
              <a:ea typeface="Meiryo" charset="-128"/>
              <a:cs typeface="Meiryo" charset="-128"/>
            </a:endParaRPr>
          </a:p>
        </p:txBody>
      </p:sp>
      <p:sp>
        <p:nvSpPr>
          <p:cNvPr id="16" name="テキスト ボックス 15"/>
          <p:cNvSpPr txBox="1"/>
          <p:nvPr/>
        </p:nvSpPr>
        <p:spPr>
          <a:xfrm>
            <a:off x="7065729" y="3758281"/>
            <a:ext cx="1620957" cy="830997"/>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観察・監視</a:t>
            </a:r>
            <a:endParaRPr kumimoji="1"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能力強化・補完</a:t>
            </a:r>
            <a:endParaRPr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介助・補助</a:t>
            </a:r>
            <a:endParaRPr lang="en-US" altLang="ja-JP" sz="1600" dirty="0">
              <a:solidFill>
                <a:srgbClr val="FFFFFF"/>
              </a:solidFill>
              <a:latin typeface="Meiryo" charset="-128"/>
              <a:ea typeface="Meiryo" charset="-128"/>
              <a:cs typeface="Meiryo" charset="-128"/>
            </a:endParaRPr>
          </a:p>
        </p:txBody>
      </p:sp>
      <p:pic>
        <p:nvPicPr>
          <p:cNvPr id="17" name="図 16" descr="brain-illustration-1940x900_35269.jpg"/>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2890965" y="2622452"/>
            <a:ext cx="3338488" cy="1666281"/>
          </a:xfrm>
          <a:prstGeom prst="rect">
            <a:avLst/>
          </a:prstGeom>
        </p:spPr>
      </p:pic>
      <p:sp>
        <p:nvSpPr>
          <p:cNvPr id="18" name="テキスト ボックス 17"/>
          <p:cNvSpPr txBox="1"/>
          <p:nvPr/>
        </p:nvSpPr>
        <p:spPr>
          <a:xfrm>
            <a:off x="3647138" y="3058700"/>
            <a:ext cx="1826141" cy="769441"/>
          </a:xfrm>
          <a:prstGeom prst="rect">
            <a:avLst/>
          </a:prstGeom>
          <a:noFill/>
        </p:spPr>
        <p:txBody>
          <a:bodyPr wrap="none" rtlCol="0">
            <a:spAutoFit/>
          </a:bodyPr>
          <a:lstStyle/>
          <a:p>
            <a:pPr algn="ctr"/>
            <a:r>
              <a:rPr kumimoji="1" lang="ja-JP" altLang="en-US" sz="3200" b="1"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人工知能</a:t>
            </a:r>
            <a:endParaRPr kumimoji="1" lang="en-US" altLang="ja-JP" sz="3200" b="1"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a:p>
            <a:pPr algn="ctr"/>
            <a:r>
              <a:rPr lang="en-US" altLang="ja-JP"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Artificial Intelligence</a:t>
            </a:r>
            <a:endParaRPr kumimoji="1"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77" name="テキスト ボックス 76"/>
          <p:cNvSpPr txBox="1"/>
          <p:nvPr/>
        </p:nvSpPr>
        <p:spPr>
          <a:xfrm>
            <a:off x="3241765" y="956131"/>
            <a:ext cx="2698176" cy="523220"/>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汎用型人工知能</a:t>
            </a:r>
          </a:p>
        </p:txBody>
      </p:sp>
      <p:sp>
        <p:nvSpPr>
          <p:cNvPr id="78" name="テキスト ボックス 77"/>
          <p:cNvSpPr txBox="1"/>
          <p:nvPr/>
        </p:nvSpPr>
        <p:spPr>
          <a:xfrm>
            <a:off x="3222912" y="1844093"/>
            <a:ext cx="2698175" cy="523220"/>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特化型人工知能</a:t>
            </a:r>
          </a:p>
        </p:txBody>
      </p:sp>
      <p:sp>
        <p:nvSpPr>
          <p:cNvPr id="79" name="正方形/長方形 78"/>
          <p:cNvSpPr/>
          <p:nvPr/>
        </p:nvSpPr>
        <p:spPr>
          <a:xfrm>
            <a:off x="270083" y="4961382"/>
            <a:ext cx="8622398" cy="680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人間の新たな役割を生みだし進化を</a:t>
            </a:r>
            <a:r>
              <a:rPr kumimoji="1" lang="ja-JP" altLang="en-US" sz="2400" b="1">
                <a:solidFill>
                  <a:srgbClr val="FFFFFF"/>
                </a:solidFill>
                <a:latin typeface="Meiryo" charset="-128"/>
                <a:ea typeface="Meiryo" charset="-128"/>
                <a:cs typeface="Meiryo" charset="-128"/>
              </a:rPr>
              <a:t>加速する</a:t>
            </a:r>
            <a:endParaRPr kumimoji="1" lang="ja-JP" altLang="en-US" sz="2400" b="1" dirty="0">
              <a:solidFill>
                <a:srgbClr val="FFFFFF"/>
              </a:solidFill>
              <a:latin typeface="Meiryo" charset="-128"/>
              <a:ea typeface="Meiryo" charset="-128"/>
              <a:cs typeface="Meiryo" charset="-128"/>
            </a:endParaRPr>
          </a:p>
        </p:txBody>
      </p:sp>
      <p:sp>
        <p:nvSpPr>
          <p:cNvPr id="80" name="正方形/長方形 79"/>
          <p:cNvSpPr/>
          <p:nvPr/>
        </p:nvSpPr>
        <p:spPr>
          <a:xfrm>
            <a:off x="361226" y="5893411"/>
            <a:ext cx="2735879" cy="59188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自律化</a:t>
            </a:r>
            <a:endParaRPr kumimoji="1" lang="ja-JP" altLang="en-US" sz="2400" b="1" dirty="0">
              <a:solidFill>
                <a:srgbClr val="FFFFFF"/>
              </a:solidFill>
              <a:latin typeface="Meiryo" charset="-128"/>
              <a:ea typeface="Meiryo" charset="-128"/>
              <a:cs typeface="Meiryo" charset="-128"/>
            </a:endParaRPr>
          </a:p>
        </p:txBody>
      </p:sp>
      <p:sp>
        <p:nvSpPr>
          <p:cNvPr id="81" name="正方形/長方形 80"/>
          <p:cNvSpPr/>
          <p:nvPr/>
        </p:nvSpPr>
        <p:spPr>
          <a:xfrm>
            <a:off x="3204062" y="5893412"/>
            <a:ext cx="2735879" cy="59188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知的望遠鏡</a:t>
            </a:r>
            <a:endParaRPr kumimoji="1" lang="ja-JP" altLang="en-US" sz="2400" b="1" dirty="0">
              <a:solidFill>
                <a:srgbClr val="FFFFFF"/>
              </a:solidFill>
              <a:latin typeface="Meiryo" charset="-128"/>
              <a:ea typeface="Meiryo" charset="-128"/>
              <a:cs typeface="Meiryo" charset="-128"/>
            </a:endParaRPr>
          </a:p>
        </p:txBody>
      </p:sp>
      <p:sp>
        <p:nvSpPr>
          <p:cNvPr id="82" name="正方形/長方形 81"/>
          <p:cNvSpPr/>
          <p:nvPr/>
        </p:nvSpPr>
        <p:spPr>
          <a:xfrm>
            <a:off x="6046898" y="5884747"/>
            <a:ext cx="2735879" cy="59188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知的介助</a:t>
            </a:r>
          </a:p>
        </p:txBody>
      </p:sp>
      <p:sp>
        <p:nvSpPr>
          <p:cNvPr id="86" name="上矢印 85"/>
          <p:cNvSpPr/>
          <p:nvPr/>
        </p:nvSpPr>
        <p:spPr>
          <a:xfrm>
            <a:off x="1124243" y="5537892"/>
            <a:ext cx="1296144" cy="292232"/>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上矢印 86"/>
          <p:cNvSpPr/>
          <p:nvPr/>
        </p:nvSpPr>
        <p:spPr>
          <a:xfrm>
            <a:off x="3905363" y="5537892"/>
            <a:ext cx="1296144" cy="292232"/>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上矢印 87"/>
          <p:cNvSpPr/>
          <p:nvPr/>
        </p:nvSpPr>
        <p:spPr>
          <a:xfrm>
            <a:off x="6766765" y="5537892"/>
            <a:ext cx="1296144" cy="292232"/>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正方形/長方形 1"/>
          <p:cNvSpPr/>
          <p:nvPr/>
        </p:nvSpPr>
        <p:spPr>
          <a:xfrm>
            <a:off x="1746637" y="2278409"/>
            <a:ext cx="5650726" cy="369332"/>
          </a:xfrm>
          <a:prstGeom prst="rect">
            <a:avLst/>
          </a:prstGeom>
        </p:spPr>
        <p:txBody>
          <a:bodyPr wrap="square">
            <a:spAutoFit/>
          </a:bodyPr>
          <a:lstStyle/>
          <a:p>
            <a:pPr algn="ctr"/>
            <a:r>
              <a:rPr lang="ja-JP" altLang="en-US" dirty="0">
                <a:solidFill>
                  <a:schemeClr val="bg1"/>
                </a:solidFill>
                <a:latin typeface="Meiryo" charset="-128"/>
                <a:ea typeface="Meiryo" charset="-128"/>
                <a:cs typeface="Meiryo" charset="-128"/>
              </a:rPr>
              <a:t>人間が知能を使って行うことを機械にさせる</a:t>
            </a:r>
          </a:p>
        </p:txBody>
      </p:sp>
    </p:spTree>
    <p:extLst>
      <p:ext uri="{BB962C8B-B14F-4D97-AF65-F5344CB8AC3E}">
        <p14:creationId xmlns:p14="http://schemas.microsoft.com/office/powerpoint/2010/main" val="2483782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467544" y="2231121"/>
            <a:ext cx="8208912" cy="386217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b="1"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a:t>人工知能の３つの役割と人間の進化</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4" name="正方形/長方形 3"/>
          <p:cNvSpPr/>
          <p:nvPr/>
        </p:nvSpPr>
        <p:spPr>
          <a:xfrm>
            <a:off x="467544" y="1196752"/>
            <a:ext cx="8208912" cy="720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人間の新たな役割を生みだし進化を加速する</a:t>
            </a:r>
          </a:p>
        </p:txBody>
      </p:sp>
      <p:sp>
        <p:nvSpPr>
          <p:cNvPr id="5" name="正方形/長方形 4"/>
          <p:cNvSpPr/>
          <p:nvPr/>
        </p:nvSpPr>
        <p:spPr>
          <a:xfrm>
            <a:off x="611560" y="2422725"/>
            <a:ext cx="2447421" cy="59188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自律化</a:t>
            </a:r>
            <a:endParaRPr kumimoji="1" lang="ja-JP" altLang="en-US" sz="2400" b="1" dirty="0">
              <a:solidFill>
                <a:srgbClr val="FFFFFF"/>
              </a:solidFill>
              <a:latin typeface="Meiryo" charset="-128"/>
              <a:ea typeface="Meiryo" charset="-128"/>
              <a:cs typeface="Meiryo" charset="-128"/>
            </a:endParaRPr>
          </a:p>
        </p:txBody>
      </p:sp>
      <p:sp>
        <p:nvSpPr>
          <p:cNvPr id="6" name="正方形/長方形 5"/>
          <p:cNvSpPr/>
          <p:nvPr/>
        </p:nvSpPr>
        <p:spPr>
          <a:xfrm>
            <a:off x="3348289" y="2422725"/>
            <a:ext cx="2447421" cy="59188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知的望遠鏡</a:t>
            </a:r>
            <a:endParaRPr kumimoji="1" lang="ja-JP" altLang="en-US" sz="2400" b="1" dirty="0">
              <a:solidFill>
                <a:srgbClr val="FFFFFF"/>
              </a:solidFill>
              <a:latin typeface="Meiryo" charset="-128"/>
              <a:ea typeface="Meiryo" charset="-128"/>
              <a:cs typeface="Meiryo" charset="-128"/>
            </a:endParaRPr>
          </a:p>
        </p:txBody>
      </p:sp>
      <p:sp>
        <p:nvSpPr>
          <p:cNvPr id="7" name="正方形/長方形 6"/>
          <p:cNvSpPr/>
          <p:nvPr/>
        </p:nvSpPr>
        <p:spPr>
          <a:xfrm>
            <a:off x="6085018" y="2423756"/>
            <a:ext cx="2447421" cy="59188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知的介助</a:t>
            </a:r>
          </a:p>
        </p:txBody>
      </p:sp>
      <p:sp>
        <p:nvSpPr>
          <p:cNvPr id="8" name="正方形/長方形 7"/>
          <p:cNvSpPr/>
          <p:nvPr/>
        </p:nvSpPr>
        <p:spPr>
          <a:xfrm>
            <a:off x="611560" y="3037261"/>
            <a:ext cx="2447421" cy="122310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ja-JP" sz="1600" dirty="0">
                <a:solidFill>
                  <a:srgbClr val="FFFFFF"/>
                </a:solidFill>
                <a:latin typeface="Meiryo" charset="-128"/>
                <a:ea typeface="Meiryo" charset="-128"/>
                <a:cs typeface="Meiryo" charset="-128"/>
              </a:rPr>
              <a:t>機械自らが手順や判断基準を見つけ出し人間が介在することなく実行する</a:t>
            </a:r>
          </a:p>
        </p:txBody>
      </p:sp>
      <p:sp>
        <p:nvSpPr>
          <p:cNvPr id="9" name="正方形/長方形 8"/>
          <p:cNvSpPr/>
          <p:nvPr/>
        </p:nvSpPr>
        <p:spPr>
          <a:xfrm>
            <a:off x="3348289" y="3037261"/>
            <a:ext cx="2447421" cy="122310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a:solidFill>
                  <a:srgbClr val="FFFFFF"/>
                </a:solidFill>
                <a:latin typeface="Meiryo" charset="-128"/>
                <a:ea typeface="Meiryo" charset="-128"/>
                <a:cs typeface="Meiryo" charset="-128"/>
              </a:rPr>
              <a:t>これまで人間には見えなかったことが見えるようになる</a:t>
            </a:r>
          </a:p>
        </p:txBody>
      </p:sp>
      <p:sp>
        <p:nvSpPr>
          <p:cNvPr id="10" name="正方形/長方形 9"/>
          <p:cNvSpPr/>
          <p:nvPr/>
        </p:nvSpPr>
        <p:spPr>
          <a:xfrm>
            <a:off x="6085018" y="3038292"/>
            <a:ext cx="2447421" cy="122310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a:solidFill>
                  <a:srgbClr val="FFFFFF"/>
                </a:solidFill>
                <a:latin typeface="Meiryo" charset="-128"/>
                <a:ea typeface="Meiryo" charset="-128"/>
                <a:cs typeface="Meiryo" charset="-128"/>
              </a:rPr>
              <a:t>機械が人間に寄り添い、利用者の裾野を拡大し、新たな価値を生みだす</a:t>
            </a:r>
          </a:p>
        </p:txBody>
      </p:sp>
      <p:sp>
        <p:nvSpPr>
          <p:cNvPr id="12" name="上矢印 11"/>
          <p:cNvSpPr/>
          <p:nvPr/>
        </p:nvSpPr>
        <p:spPr>
          <a:xfrm>
            <a:off x="1187198" y="1862480"/>
            <a:ext cx="1296144" cy="488983"/>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p:cNvSpPr/>
          <p:nvPr/>
        </p:nvSpPr>
        <p:spPr>
          <a:xfrm>
            <a:off x="3923928" y="1859996"/>
            <a:ext cx="1296144" cy="488983"/>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p:cNvSpPr/>
          <p:nvPr/>
        </p:nvSpPr>
        <p:spPr>
          <a:xfrm>
            <a:off x="6660656" y="1866383"/>
            <a:ext cx="1296144" cy="488983"/>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1773604" y="5083976"/>
            <a:ext cx="5596789" cy="830997"/>
          </a:xfrm>
          <a:prstGeom prst="rect">
            <a:avLst/>
          </a:prstGeom>
          <a:noFill/>
        </p:spPr>
        <p:txBody>
          <a:bodyPr wrap="none" rtlCol="0">
            <a:spAutoFit/>
          </a:bodyPr>
          <a:lstStyle/>
          <a:p>
            <a:pPr algn="ctr"/>
            <a:r>
              <a:rPr lang="ja-JP" altLang="en-US" sz="2800" b="1" dirty="0">
                <a:solidFill>
                  <a:schemeClr val="bg1"/>
                </a:solidFill>
                <a:latin typeface="Meiryo" charset="-128"/>
                <a:ea typeface="Meiryo" charset="-128"/>
                <a:cs typeface="Meiryo" charset="-128"/>
              </a:rPr>
              <a:t>人工知能</a:t>
            </a:r>
            <a:r>
              <a:rPr lang="ja-JP" altLang="en-US" sz="2800" dirty="0">
                <a:solidFill>
                  <a:schemeClr val="bg1"/>
                </a:solidFill>
                <a:latin typeface="Meiryo" charset="-128"/>
                <a:ea typeface="Meiryo" charset="-128"/>
                <a:cs typeface="Meiryo" charset="-128"/>
              </a:rPr>
              <a:t>／</a:t>
            </a:r>
            <a:r>
              <a:rPr lang="en-US" altLang="ja-JP" sz="2800" b="1" dirty="0">
                <a:solidFill>
                  <a:schemeClr val="bg1"/>
                </a:solidFill>
                <a:latin typeface="Meiryo" charset="-128"/>
                <a:ea typeface="Meiryo" charset="-128"/>
                <a:cs typeface="Meiryo" charset="-128"/>
              </a:rPr>
              <a:t>A</a:t>
            </a:r>
            <a:r>
              <a:rPr lang="en-US" altLang="ja-JP" sz="2800" dirty="0">
                <a:solidFill>
                  <a:schemeClr val="bg1"/>
                </a:solidFill>
                <a:latin typeface="Meiryo" charset="-128"/>
                <a:ea typeface="Meiryo" charset="-128"/>
                <a:cs typeface="Meiryo" charset="-128"/>
              </a:rPr>
              <a:t>rtificial </a:t>
            </a:r>
            <a:r>
              <a:rPr lang="en-US" altLang="ja-JP" sz="2800" b="1" dirty="0">
                <a:solidFill>
                  <a:schemeClr val="bg1"/>
                </a:solidFill>
                <a:latin typeface="Meiryo" charset="-128"/>
                <a:ea typeface="Meiryo" charset="-128"/>
                <a:cs typeface="Meiryo" charset="-128"/>
              </a:rPr>
              <a:t>I</a:t>
            </a:r>
            <a:r>
              <a:rPr lang="en-US" altLang="ja-JP" sz="2800" dirty="0">
                <a:solidFill>
                  <a:schemeClr val="bg1"/>
                </a:solidFill>
                <a:latin typeface="Meiryo" charset="-128"/>
                <a:ea typeface="Meiryo" charset="-128"/>
                <a:cs typeface="Meiryo" charset="-128"/>
              </a:rPr>
              <a:t>ntelligence</a:t>
            </a:r>
          </a:p>
          <a:p>
            <a:pPr algn="ctr"/>
            <a:r>
              <a:rPr kumimoji="1" lang="ja-JP" altLang="en-US" sz="2000" dirty="0">
                <a:solidFill>
                  <a:schemeClr val="bg1"/>
                </a:solidFill>
                <a:latin typeface="Meiryo" charset="-128"/>
                <a:ea typeface="Meiryo" charset="-128"/>
                <a:cs typeface="Meiryo" charset="-128"/>
              </a:rPr>
              <a:t>人間の知的作業を自動化し知性を拡張する技術</a:t>
            </a:r>
          </a:p>
        </p:txBody>
      </p:sp>
      <p:sp>
        <p:nvSpPr>
          <p:cNvPr id="16" name="正方形/長方形 15"/>
          <p:cNvSpPr/>
          <p:nvPr/>
        </p:nvSpPr>
        <p:spPr>
          <a:xfrm>
            <a:off x="611560" y="4283017"/>
            <a:ext cx="2447421" cy="69537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a:solidFill>
                  <a:srgbClr val="FFFFFF"/>
                </a:solidFill>
                <a:latin typeface="Meiryo" charset="-128"/>
                <a:ea typeface="Meiryo" charset="-128"/>
                <a:cs typeface="Meiryo" charset="-128"/>
              </a:rPr>
              <a:t>自動車、システムや機器の運用、土木工事など</a:t>
            </a:r>
          </a:p>
        </p:txBody>
      </p:sp>
      <p:sp>
        <p:nvSpPr>
          <p:cNvPr id="17" name="正方形/長方形 16"/>
          <p:cNvSpPr/>
          <p:nvPr/>
        </p:nvSpPr>
        <p:spPr>
          <a:xfrm>
            <a:off x="3348289" y="4283017"/>
            <a:ext cx="2447421" cy="69537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dirty="0">
                <a:solidFill>
                  <a:srgbClr val="FFFFFF"/>
                </a:solidFill>
                <a:latin typeface="Meiryo" charset="-128"/>
                <a:ea typeface="Meiryo" charset="-128"/>
                <a:cs typeface="Meiryo" charset="-128"/>
              </a:rPr>
              <a:t>医療診断、データサイエンス、各種学問分野など</a:t>
            </a:r>
          </a:p>
        </p:txBody>
      </p:sp>
      <p:sp>
        <p:nvSpPr>
          <p:cNvPr id="18" name="正方形/長方形 17"/>
          <p:cNvSpPr/>
          <p:nvPr/>
        </p:nvSpPr>
        <p:spPr>
          <a:xfrm>
            <a:off x="6085018" y="4284048"/>
            <a:ext cx="2447421" cy="69537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600" dirty="0">
                <a:solidFill>
                  <a:srgbClr val="FFFFFF"/>
                </a:solidFill>
                <a:latin typeface="Meiryo" charset="-128"/>
                <a:ea typeface="Meiryo" charset="-128"/>
                <a:cs typeface="Meiryo" charset="-128"/>
              </a:rPr>
              <a:t>音声認識端末、対話応答サービスなど</a:t>
            </a:r>
            <a:endParaRPr kumimoji="1" lang="ja-JP" altLang="en-US" sz="16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22180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Black" panose="020B0A04020102020204" pitchFamily="34" charset="0"/>
                <a:ea typeface="HGP創英角ｺﾞｼｯｸUB" pitchFamily="50" charset="-128"/>
                <a:cs typeface="Arial" pitchFamily="34" charset="0"/>
              </a:rPr>
              <a:t>自律化</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05967203"/>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27772</TotalTime>
  <Words>13668</Words>
  <Application>Microsoft Macintosh PowerPoint</Application>
  <PresentationFormat>画面に合わせる (4:3)</PresentationFormat>
  <Paragraphs>1227</Paragraphs>
  <Slides>56</Slides>
  <Notes>30</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56</vt:i4>
      </vt:variant>
    </vt:vector>
  </HeadingPairs>
  <TitlesOfParts>
    <vt:vector size="72" baseType="lpstr">
      <vt:lpstr>HGP創英角ｺﾞｼｯｸUB</vt:lpstr>
      <vt:lpstr>HGSoeiKakugothicUB</vt:lpstr>
      <vt:lpstr>Hiragino Kaku Gothic Std W8</vt:lpstr>
      <vt:lpstr>Hiragino Kaku Gothic StdN W8</vt:lpstr>
      <vt:lpstr>ＭＳ Ｐゴシック</vt:lpstr>
      <vt:lpstr>ＭＳ Ｐゴシック</vt:lpstr>
      <vt:lpstr>YuKyokasho Medium</vt:lpstr>
      <vt:lpstr>メイリオ</vt:lpstr>
      <vt:lpstr>メイリオ</vt:lpstr>
      <vt:lpstr>American Typewriter</vt:lpstr>
      <vt:lpstr>Arial</vt:lpstr>
      <vt:lpstr>Arial Black</vt:lpstr>
      <vt:lpstr>Arial Rounded MT Bold</vt:lpstr>
      <vt:lpstr>Calibri</vt:lpstr>
      <vt:lpstr>Wingdings</vt:lpstr>
      <vt:lpstr>NC標準テンプレート</vt:lpstr>
      <vt:lpstr>AI／人工知能 Artificial Intelligence</vt:lpstr>
      <vt:lpstr>第3次AIブームの背景とこれから</vt:lpstr>
      <vt:lpstr>PowerPoint プレゼンテーション</vt:lpstr>
      <vt:lpstr>人間は何を作ってきたのか</vt:lpstr>
      <vt:lpstr>人工知能の限界</vt:lpstr>
      <vt:lpstr>「東ロボくん」の実力と代替可能な職業</vt:lpstr>
      <vt:lpstr>【図解】コレ１枚でわかる人工知能</vt:lpstr>
      <vt:lpstr>人工知能の３つの役割と人間の進化</vt:lpstr>
      <vt:lpstr>PowerPoint プレゼンテーション</vt:lpstr>
      <vt:lpstr>手順が決まった仕事は機械に置き換わる</vt:lpstr>
      <vt:lpstr>自動化から自律化への進化</vt:lpstr>
      <vt:lpstr>自動化と自律化の目指す方向</vt:lpstr>
      <vt:lpstr>自律走行できる自動車</vt:lpstr>
      <vt:lpstr>PowerPoint プレゼンテーション</vt:lpstr>
      <vt:lpstr>人工知能は「知的望遠鏡」である</vt:lpstr>
      <vt:lpstr>PowerPoint プレゼンテーション</vt:lpstr>
      <vt:lpstr>Amazon Alexa</vt:lpstr>
      <vt:lpstr>知的介助： amazonの戦略</vt:lpstr>
      <vt:lpstr>コンテキスト・テクノロジー</vt:lpstr>
      <vt:lpstr>進化したbot（ボット）</vt:lpstr>
      <vt:lpstr>PowerPoint プレゼンテーション</vt:lpstr>
      <vt:lpstr>操作の無意識化と利用者の拡大</vt:lpstr>
      <vt:lpstr>自動化・自律化によってもたらされる進歩・進化</vt:lpstr>
      <vt:lpstr>PowerPoint プレゼンテーション</vt:lpstr>
      <vt:lpstr>人工知能と機械学習</vt:lpstr>
      <vt:lpstr>ルールベースと機械学習</vt:lpstr>
      <vt:lpstr>「記号処理」から「パターン認識」へ</vt:lpstr>
      <vt:lpstr>機械学習と推論（１）</vt:lpstr>
      <vt:lpstr>機械学習と推論（２）</vt:lpstr>
      <vt:lpstr>機械学習と推論（３）</vt:lpstr>
      <vt:lpstr>深層学習の学習と推論</vt:lpstr>
      <vt:lpstr>これまでの機械学習とディープラーニング</vt:lpstr>
      <vt:lpstr>なぜいま人工知能なのか</vt:lpstr>
      <vt:lpstr>人工知能・機械学習・ディープラーニングの関係</vt:lpstr>
      <vt:lpstr>ディープラーニングの画像認識能力</vt:lpstr>
      <vt:lpstr>機械学習モデル</vt:lpstr>
      <vt:lpstr>「機械学習」の課題</vt:lpstr>
      <vt:lpstr>転移学習　Transfer Learning </vt:lpstr>
      <vt:lpstr>強化学習　Reinforcement Learning</vt:lpstr>
      <vt:lpstr>敵対的生成ネットワーク　GANs:　Generative Adversarial Networks</vt:lpstr>
      <vt:lpstr>人工知能のロボットへの実装</vt:lpstr>
      <vt:lpstr>PowerPoint プレゼンテーション</vt:lpstr>
      <vt:lpstr>人工知能の適用領域</vt:lpstr>
      <vt:lpstr>人工知能の得意分野と不得意分野</vt:lpstr>
      <vt:lpstr>各社が機械学習サービスをクラウドで提供</vt:lpstr>
      <vt:lpstr>PowerPoint プレゼンテーション</vt:lpstr>
      <vt:lpstr>人工知能とは／弱いAIと強いAI</vt:lpstr>
      <vt:lpstr>人工知能の2つの方向性</vt:lpstr>
      <vt:lpstr>学習データと結果の関係</vt:lpstr>
      <vt:lpstr>「AIカント君」の可能性について</vt:lpstr>
      <vt:lpstr>人間の知性と機械の知性</vt:lpstr>
      <vt:lpstr>人工知能に置き換えられる職業と置き換えられない職業 </vt:lpstr>
      <vt:lpstr>技術的失業と労働人口の移動</vt:lpstr>
      <vt:lpstr>超高齢化社会を人工知能やロボットで対応</vt:lpstr>
      <vt:lpstr>人工知能とロボットの必要性</vt:lpstr>
      <vt:lpstr>PowerPoint プレゼンテーション</vt:lpstr>
    </vt:vector>
  </TitlesOfParts>
  <Company>NetCommerce</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940</cp:revision>
  <cp:lastPrinted>2016-03-03T01:04:41Z</cp:lastPrinted>
  <dcterms:created xsi:type="dcterms:W3CDTF">2014-04-30T01:58:06Z</dcterms:created>
  <dcterms:modified xsi:type="dcterms:W3CDTF">2018-03-14T07:49:13Z</dcterms:modified>
</cp:coreProperties>
</file>