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717" r:id="rId2"/>
    <p:sldId id="741" r:id="rId3"/>
    <p:sldId id="745" r:id="rId4"/>
    <p:sldId id="746" r:id="rId5"/>
    <p:sldId id="747" r:id="rId6"/>
    <p:sldId id="743" r:id="rId7"/>
    <p:sldId id="744" r:id="rId8"/>
    <p:sldId id="752" r:id="rId9"/>
    <p:sldId id="730" r:id="rId10"/>
    <p:sldId id="731" r:id="rId11"/>
    <p:sldId id="732" r:id="rId12"/>
    <p:sldId id="756" r:id="rId13"/>
    <p:sldId id="755" r:id="rId14"/>
    <p:sldId id="754" r:id="rId15"/>
    <p:sldId id="749" r:id="rId16"/>
    <p:sldId id="753" r:id="rId17"/>
    <p:sldId id="751" r:id="rId18"/>
    <p:sldId id="735" r:id="rId19"/>
    <p:sldId id="757" r:id="rId20"/>
    <p:sldId id="736" r:id="rId21"/>
    <p:sldId id="758" r:id="rId22"/>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66"/>
    <a:srgbClr val="FFFBD2"/>
    <a:srgbClr val="FF66FF"/>
    <a:srgbClr val="33ACBD"/>
    <a:srgbClr val="66FFCC"/>
    <a:srgbClr val="595959"/>
    <a:srgbClr val="E6D6AF"/>
    <a:srgbClr val="66FF6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63"/>
    <p:restoredTop sz="93968" autoAdjust="0"/>
  </p:normalViewPr>
  <p:slideViewPr>
    <p:cSldViewPr snapToGrid="0" snapToObjects="1" showGuides="1">
      <p:cViewPr varScale="1">
        <p:scale>
          <a:sx n="207" d="100"/>
          <a:sy n="207" d="100"/>
        </p:scale>
        <p:origin x="3064" y="168"/>
      </p:cViewPr>
      <p:guideLst>
        <p:guide orient="horz"/>
        <p:guide pos="2880"/>
      </p:guideLst>
    </p:cSldViewPr>
  </p:slideViewPr>
  <p:notesTextViewPr>
    <p:cViewPr>
      <p:scale>
        <a:sx n="100" d="100"/>
        <a:sy n="100" d="100"/>
      </p:scale>
      <p:origin x="0" y="0"/>
    </p:cViewPr>
  </p:notesTextViewPr>
  <p:sorterViewPr>
    <p:cViewPr>
      <p:scale>
        <a:sx n="102" d="100"/>
        <a:sy n="102"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2018/3/20</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2018/3/20</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【図解】コレ１枚で分かるストレージの仮想化</a:t>
            </a:r>
          </a:p>
          <a:p>
            <a:r>
              <a:rPr kumimoji="1" lang="ja-JP" altLang="ja-JP" sz="1200" kern="1200" dirty="0">
                <a:solidFill>
                  <a:schemeClr val="tx1"/>
                </a:solidFill>
                <a:effectLst/>
                <a:latin typeface="+mn-lt"/>
                <a:ea typeface="+mn-ea"/>
                <a:cs typeface="+mn-cs"/>
              </a:rPr>
              <a:t>ストレージ仮想化は、ハードウェアの物理的な制限・制約からの解放するために使われる技術です。</a:t>
            </a:r>
          </a:p>
          <a:p>
            <a:r>
              <a:rPr kumimoji="1" lang="ja-JP" altLang="ja-JP" sz="1200" kern="1200" dirty="0">
                <a:solidFill>
                  <a:schemeClr val="tx1"/>
                </a:solidFill>
                <a:effectLst/>
                <a:latin typeface="+mn-lt"/>
                <a:ea typeface="+mn-ea"/>
                <a:cs typeface="+mn-cs"/>
              </a:rPr>
              <a:t>例えば、ストレージの物理的容量は、使っている／いないに関わらず、「</a:t>
            </a:r>
            <a:r>
              <a:rPr kumimoji="1" lang="en-US" altLang="ja-JP" sz="1200" kern="1200" dirty="0">
                <a:solidFill>
                  <a:schemeClr val="tx1"/>
                </a:solidFill>
                <a:effectLst/>
                <a:latin typeface="+mn-lt"/>
                <a:ea typeface="+mn-ea"/>
                <a:cs typeface="+mn-cs"/>
              </a:rPr>
              <a:t>128GB</a:t>
            </a:r>
            <a:r>
              <a:rPr kumimoji="1" lang="ja-JP" altLang="ja-JP" sz="1200" kern="1200" dirty="0">
                <a:solidFill>
                  <a:schemeClr val="tx1"/>
                </a:solidFill>
                <a:effectLst/>
                <a:latin typeface="+mn-lt"/>
                <a:ea typeface="+mn-ea"/>
                <a:cs typeface="+mn-cs"/>
              </a:rPr>
              <a:t>」というように物理的に決まってしまいます。このストレージをサーバー個別に割り当て、そこでしか使えないのでは、複数サーバーを使っている場合などは非効率です。そこで複数ストレージをひとつにまとめ、複数サーバーで共用し必要な容量だけを割り当てることで使用効率を高めることができます。</a:t>
            </a:r>
          </a:p>
          <a:p>
            <a:r>
              <a:rPr kumimoji="1" lang="ja-JP" altLang="ja-JP" sz="1200" kern="1200" dirty="0">
                <a:solidFill>
                  <a:schemeClr val="tx1"/>
                </a:solidFill>
                <a:effectLst/>
                <a:latin typeface="+mn-lt"/>
                <a:ea typeface="+mn-ea"/>
                <a:cs typeface="+mn-cs"/>
              </a:rPr>
              <a:t>また、シンプロビジョニングや重複排除という技術で使用効率や利便性をさらに高めることができます。</a:t>
            </a:r>
          </a:p>
          <a:p>
            <a:r>
              <a:rPr kumimoji="1" lang="ja-JP" altLang="ja-JP" sz="1200" kern="1200" dirty="0">
                <a:solidFill>
                  <a:schemeClr val="tx1"/>
                </a:solidFill>
                <a:effectLst/>
                <a:latin typeface="+mn-lt"/>
                <a:ea typeface="+mn-ea"/>
                <a:cs typeface="+mn-cs"/>
              </a:rPr>
              <a:t>シンプロビジョニングは、物理ストレージの容量を実際より多くあるようにサーバー上のオペレーティングシステム（</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）に見せかける技術です。これまでなら、物理ストレージの容量が変われば、</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への設定変更が必要でした。しかし、この技術を使えば、</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は、最初から大きな容量で設定しておき、実際にはその時点で使う容量だけを用意し、足らなくなった容量を物理的に補充するだけで設定の変更が不要になります。これにより容量を節約できると共に運用負担が軽減できます。</a:t>
            </a:r>
          </a:p>
          <a:p>
            <a:r>
              <a:rPr kumimoji="1" lang="ja-JP" altLang="ja-JP" sz="1200" kern="1200" dirty="0">
                <a:solidFill>
                  <a:schemeClr val="tx1"/>
                </a:solidFill>
                <a:effectLst/>
                <a:latin typeface="+mn-lt"/>
                <a:ea typeface="+mn-ea"/>
                <a:cs typeface="+mn-cs"/>
              </a:rPr>
              <a:t>重複排除は、データの重複している部分を削減し、ストレージの使用効率を高める技術です。例えば、電子メールでファイルを添付して同時に複数の人に送信すると、同じファイルのコピーがいくつも作られてしまいます。この重複データを削除してデータ容量を削減する一方で、ユーザーには、これまでと変わらず複数のファイルがそこにあるように見せかけることができます。このように、ユーザーに意識させずストレージの容量を減らすことができるのです。</a:t>
            </a:r>
          </a:p>
          <a:p>
            <a:r>
              <a:rPr kumimoji="1" lang="ja-JP" altLang="ja-JP" sz="1200" kern="1200" dirty="0">
                <a:solidFill>
                  <a:schemeClr val="tx1"/>
                </a:solidFill>
                <a:effectLst/>
                <a:latin typeface="+mn-lt"/>
                <a:ea typeface="+mn-ea"/>
                <a:cs typeface="+mn-cs"/>
              </a:rPr>
              <a:t>ビッグデータの時代となり、ストレージの需要が高まる中、効率よくストレージを利用し、運用や管理の負担を軽減することへの需要は、益々高まってくるでしょう。</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2118787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6.jpg"/><Relationship Id="rId5" Type="http://schemas.openxmlformats.org/officeDocument/2006/relationships/image" Target="../media/image11.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 Id="rId9" Type="http://schemas.openxmlformats.org/officeDocument/2006/relationships/image" Target="../media/image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7.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6.xml"/><Relationship Id="rId4" Type="http://schemas.openxmlformats.org/officeDocument/2006/relationships/image" Target="../media/image32.tiff"/></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emf"/><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latin typeface="メイリオ"/>
                <a:ea typeface="メイリオ"/>
                <a:cs typeface="メイリオ"/>
              </a:rPr>
              <a:t>ストレージの最新動向</a:t>
            </a:r>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r>
              <a:rPr kumimoji="1" lang="en-US" altLang="ja-JP" dirty="0"/>
              <a:t>IT</a:t>
            </a:r>
            <a:r>
              <a:rPr kumimoji="1" lang="ja-JP" altLang="en-US" dirty="0"/>
              <a:t>ソリューション塾・</a:t>
            </a:r>
            <a:r>
              <a:rPr kumimoji="1" lang="ja-JP" altLang="en-US"/>
              <a:t>第</a:t>
            </a:r>
            <a:r>
              <a:rPr kumimoji="1" lang="en-US" altLang="ja-JP" dirty="0"/>
              <a:t>27</a:t>
            </a:r>
            <a:r>
              <a:rPr kumimoji="1" lang="ja-JP" altLang="en-US"/>
              <a:t>期</a:t>
            </a:r>
            <a:endParaRPr kumimoji="1" lang="en-US" altLang="ja-JP" dirty="0"/>
          </a:p>
          <a:p>
            <a:endParaRPr kumimoji="1" lang="en-US" altLang="ja-JP" dirty="0"/>
          </a:p>
          <a:p>
            <a:r>
              <a:rPr kumimoji="1" lang="en-US" altLang="ja-JP" dirty="0"/>
              <a:t>2018</a:t>
            </a:r>
            <a:r>
              <a:rPr kumimoji="1" lang="ja-JP" altLang="en-US"/>
              <a:t>年</a:t>
            </a:r>
            <a:r>
              <a:rPr lang="en-US" altLang="ja-JP" dirty="0"/>
              <a:t>3</a:t>
            </a:r>
            <a:r>
              <a:rPr kumimoji="1" lang="ja-JP" altLang="en-US"/>
              <a:t>月</a:t>
            </a:r>
            <a:r>
              <a:rPr lang="en-US" altLang="ja-JP" dirty="0"/>
              <a:t>20</a:t>
            </a:r>
            <a:r>
              <a:rPr lang="ja-JP" altLang="en-US"/>
              <a:t>日</a:t>
            </a:r>
            <a:endParaRPr kumimoji="1" lang="ja-JP" altLang="en-US" dirty="0"/>
          </a:p>
        </p:txBody>
      </p:sp>
    </p:spTree>
    <p:extLst>
      <p:ext uri="{BB962C8B-B14F-4D97-AF65-F5344CB8AC3E}">
        <p14:creationId xmlns:p14="http://schemas.microsoft.com/office/powerpoint/2010/main" val="2241795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CPU</a:t>
            </a:r>
            <a:r>
              <a:rPr kumimoji="1" lang="ja-JP" altLang="en-US" dirty="0"/>
              <a:t>とストレージのパフォーマンス</a:t>
            </a:r>
          </a:p>
        </p:txBody>
      </p:sp>
      <p:sp>
        <p:nvSpPr>
          <p:cNvPr id="3" name="正方形/長方形 2"/>
          <p:cNvSpPr/>
          <p:nvPr/>
        </p:nvSpPr>
        <p:spPr bwMode="auto">
          <a:xfrm>
            <a:off x="684647" y="4797152"/>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4" name="正方形/長方形 3"/>
          <p:cNvSpPr/>
          <p:nvPr/>
        </p:nvSpPr>
        <p:spPr bwMode="auto">
          <a:xfrm>
            <a:off x="684647" y="4293096"/>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5" name="正方形/長方形 4"/>
          <p:cNvSpPr/>
          <p:nvPr/>
        </p:nvSpPr>
        <p:spPr bwMode="auto">
          <a:xfrm>
            <a:off x="684647" y="3789040"/>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6" name="正方形/長方形 5"/>
          <p:cNvSpPr/>
          <p:nvPr/>
        </p:nvSpPr>
        <p:spPr bwMode="auto">
          <a:xfrm>
            <a:off x="684647" y="3284984"/>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7" name="正方形/長方形 6"/>
          <p:cNvSpPr/>
          <p:nvPr/>
        </p:nvSpPr>
        <p:spPr bwMode="auto">
          <a:xfrm>
            <a:off x="684647" y="2780928"/>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8" name="正方形/長方形 7"/>
          <p:cNvSpPr/>
          <p:nvPr/>
        </p:nvSpPr>
        <p:spPr bwMode="auto">
          <a:xfrm>
            <a:off x="684647" y="2276872"/>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9" name="正方形/長方形 8"/>
          <p:cNvSpPr/>
          <p:nvPr/>
        </p:nvSpPr>
        <p:spPr bwMode="auto">
          <a:xfrm>
            <a:off x="684647" y="1772816"/>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0" name="正方形/長方形 9"/>
          <p:cNvSpPr/>
          <p:nvPr/>
        </p:nvSpPr>
        <p:spPr bwMode="auto">
          <a:xfrm>
            <a:off x="684647" y="1268760"/>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1" name="正方形/長方形 10"/>
          <p:cNvSpPr/>
          <p:nvPr/>
        </p:nvSpPr>
        <p:spPr bwMode="auto">
          <a:xfrm>
            <a:off x="684647" y="5805264"/>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2" name="正方形/長方形 11"/>
          <p:cNvSpPr/>
          <p:nvPr/>
        </p:nvSpPr>
        <p:spPr bwMode="auto">
          <a:xfrm>
            <a:off x="684647" y="5301208"/>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3" name="正方形/長方形 12"/>
          <p:cNvSpPr/>
          <p:nvPr/>
        </p:nvSpPr>
        <p:spPr bwMode="auto">
          <a:xfrm>
            <a:off x="684647" y="1268760"/>
            <a:ext cx="7704856" cy="5040560"/>
          </a:xfrm>
          <a:prstGeom prst="rect">
            <a:avLst/>
          </a:prstGeom>
          <a:gradFill flip="none" rotWithShape="1">
            <a:gsLst>
              <a:gs pos="31000">
                <a:schemeClr val="bg1">
                  <a:alpha val="45000"/>
                </a:schemeClr>
              </a:gs>
              <a:gs pos="100000">
                <a:srgbClr val="33CC00">
                  <a:alpha val="47000"/>
                </a:srgbClr>
              </a:gs>
            </a:gsLst>
            <a:lin ang="19140000" scaled="0"/>
            <a:tileRect/>
          </a:gra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4" name="テキスト ボックス 13"/>
          <p:cNvSpPr txBox="1"/>
          <p:nvPr/>
        </p:nvSpPr>
        <p:spPr>
          <a:xfrm>
            <a:off x="2970931" y="6309320"/>
            <a:ext cx="5673349" cy="261610"/>
          </a:xfrm>
          <a:prstGeom prst="rect">
            <a:avLst/>
          </a:prstGeom>
          <a:noFill/>
        </p:spPr>
        <p:txBody>
          <a:bodyPr wrap="none" rtlCol="0">
            <a:spAutoFit/>
          </a:bodyPr>
          <a:lstStyle/>
          <a:p>
            <a:pPr algn="r"/>
            <a:r>
              <a:rPr kumimoji="1" lang="en-US" altLang="ja-JP" sz="1100" dirty="0">
                <a:solidFill>
                  <a:schemeClr val="tx1">
                    <a:lumMod val="50000"/>
                    <a:lumOff val="50000"/>
                  </a:schemeClr>
                </a:solidFill>
                <a:latin typeface="Avenir Book"/>
                <a:cs typeface="Avenir Book"/>
              </a:rPr>
              <a:t>2008      2009      2010       2011       2012       2013       2014       2015      2016       2017</a:t>
            </a:r>
            <a:endParaRPr kumimoji="1" lang="ja-JP" altLang="en-US" sz="1100" dirty="0">
              <a:solidFill>
                <a:schemeClr val="tx1">
                  <a:lumMod val="50000"/>
                  <a:lumOff val="50000"/>
                </a:schemeClr>
              </a:solidFill>
              <a:latin typeface="Avenir Book"/>
              <a:cs typeface="Avenir Book"/>
            </a:endParaRPr>
          </a:p>
        </p:txBody>
      </p:sp>
      <p:cxnSp>
        <p:nvCxnSpPr>
          <p:cNvPr id="18" name="直線コネクタ 17"/>
          <p:cNvCxnSpPr/>
          <p:nvPr/>
        </p:nvCxnSpPr>
        <p:spPr bwMode="auto">
          <a:xfrm flipV="1">
            <a:off x="3203848"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0" name="直線コネクタ 19"/>
          <p:cNvCxnSpPr/>
          <p:nvPr/>
        </p:nvCxnSpPr>
        <p:spPr bwMode="auto">
          <a:xfrm flipV="1">
            <a:off x="3779912"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1" name="直線コネクタ 20"/>
          <p:cNvCxnSpPr/>
          <p:nvPr/>
        </p:nvCxnSpPr>
        <p:spPr bwMode="auto">
          <a:xfrm flipV="1">
            <a:off x="4355976"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2" name="直線コネクタ 21"/>
          <p:cNvCxnSpPr/>
          <p:nvPr/>
        </p:nvCxnSpPr>
        <p:spPr bwMode="auto">
          <a:xfrm flipV="1">
            <a:off x="4932040"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3" name="直線コネクタ 22"/>
          <p:cNvCxnSpPr/>
          <p:nvPr/>
        </p:nvCxnSpPr>
        <p:spPr bwMode="auto">
          <a:xfrm flipV="1">
            <a:off x="5508104"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4" name="直線コネクタ 23"/>
          <p:cNvCxnSpPr/>
          <p:nvPr/>
        </p:nvCxnSpPr>
        <p:spPr bwMode="auto">
          <a:xfrm flipV="1">
            <a:off x="6084168"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5" name="直線コネクタ 24"/>
          <p:cNvCxnSpPr/>
          <p:nvPr/>
        </p:nvCxnSpPr>
        <p:spPr bwMode="auto">
          <a:xfrm flipV="1">
            <a:off x="6660232"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6" name="直線コネクタ 25"/>
          <p:cNvCxnSpPr/>
          <p:nvPr/>
        </p:nvCxnSpPr>
        <p:spPr bwMode="auto">
          <a:xfrm flipV="1">
            <a:off x="7236296"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7" name="直線コネクタ 26"/>
          <p:cNvCxnSpPr/>
          <p:nvPr/>
        </p:nvCxnSpPr>
        <p:spPr bwMode="auto">
          <a:xfrm flipV="1">
            <a:off x="7812360"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sp>
        <p:nvSpPr>
          <p:cNvPr id="33" name="テキスト ボックス 32"/>
          <p:cNvSpPr txBox="1"/>
          <p:nvPr/>
        </p:nvSpPr>
        <p:spPr>
          <a:xfrm>
            <a:off x="342900" y="567055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10</a:t>
            </a:r>
            <a:endParaRPr kumimoji="1" lang="ja-JP" altLang="en-US" sz="1200" dirty="0">
              <a:solidFill>
                <a:srgbClr val="7F7F7F"/>
              </a:solidFill>
              <a:latin typeface="Avenir Book"/>
              <a:cs typeface="Avenir Book"/>
            </a:endParaRPr>
          </a:p>
        </p:txBody>
      </p:sp>
      <p:sp>
        <p:nvSpPr>
          <p:cNvPr id="34" name="テキスト ボックス 33"/>
          <p:cNvSpPr txBox="1"/>
          <p:nvPr/>
        </p:nvSpPr>
        <p:spPr>
          <a:xfrm>
            <a:off x="342900" y="515620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20</a:t>
            </a:r>
            <a:endParaRPr kumimoji="1" lang="ja-JP" altLang="en-US" sz="1200" dirty="0">
              <a:solidFill>
                <a:srgbClr val="7F7F7F"/>
              </a:solidFill>
              <a:latin typeface="Avenir Book"/>
              <a:cs typeface="Avenir Book"/>
            </a:endParaRPr>
          </a:p>
        </p:txBody>
      </p:sp>
      <p:sp>
        <p:nvSpPr>
          <p:cNvPr id="35" name="テキスト ボックス 34"/>
          <p:cNvSpPr txBox="1"/>
          <p:nvPr/>
        </p:nvSpPr>
        <p:spPr>
          <a:xfrm>
            <a:off x="342900" y="466090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30</a:t>
            </a:r>
            <a:endParaRPr kumimoji="1" lang="ja-JP" altLang="en-US" sz="1200" dirty="0">
              <a:solidFill>
                <a:srgbClr val="7F7F7F"/>
              </a:solidFill>
              <a:latin typeface="Avenir Book"/>
              <a:cs typeface="Avenir Book"/>
            </a:endParaRPr>
          </a:p>
        </p:txBody>
      </p:sp>
      <p:sp>
        <p:nvSpPr>
          <p:cNvPr id="36" name="テキスト ボックス 35"/>
          <p:cNvSpPr txBox="1"/>
          <p:nvPr/>
        </p:nvSpPr>
        <p:spPr>
          <a:xfrm>
            <a:off x="342900" y="414655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40</a:t>
            </a:r>
            <a:endParaRPr kumimoji="1" lang="ja-JP" altLang="en-US" sz="1200" dirty="0">
              <a:solidFill>
                <a:srgbClr val="7F7F7F"/>
              </a:solidFill>
              <a:latin typeface="Avenir Book"/>
              <a:cs typeface="Avenir Book"/>
            </a:endParaRPr>
          </a:p>
        </p:txBody>
      </p:sp>
      <p:sp>
        <p:nvSpPr>
          <p:cNvPr id="37" name="テキスト ボックス 36"/>
          <p:cNvSpPr txBox="1"/>
          <p:nvPr/>
        </p:nvSpPr>
        <p:spPr>
          <a:xfrm>
            <a:off x="342900" y="366395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50</a:t>
            </a:r>
            <a:endParaRPr kumimoji="1" lang="ja-JP" altLang="en-US" sz="1200" dirty="0">
              <a:solidFill>
                <a:srgbClr val="7F7F7F"/>
              </a:solidFill>
              <a:latin typeface="Avenir Book"/>
              <a:cs typeface="Avenir Book"/>
            </a:endParaRPr>
          </a:p>
        </p:txBody>
      </p:sp>
      <p:sp>
        <p:nvSpPr>
          <p:cNvPr id="38" name="テキスト ボックス 37"/>
          <p:cNvSpPr txBox="1"/>
          <p:nvPr/>
        </p:nvSpPr>
        <p:spPr>
          <a:xfrm>
            <a:off x="342900" y="314960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60</a:t>
            </a:r>
            <a:endParaRPr kumimoji="1" lang="ja-JP" altLang="en-US" sz="1200" dirty="0">
              <a:solidFill>
                <a:srgbClr val="7F7F7F"/>
              </a:solidFill>
              <a:latin typeface="Avenir Book"/>
              <a:cs typeface="Avenir Book"/>
            </a:endParaRPr>
          </a:p>
        </p:txBody>
      </p:sp>
      <p:sp>
        <p:nvSpPr>
          <p:cNvPr id="39" name="テキスト ボックス 38"/>
          <p:cNvSpPr txBox="1"/>
          <p:nvPr/>
        </p:nvSpPr>
        <p:spPr>
          <a:xfrm>
            <a:off x="342900" y="265430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70</a:t>
            </a:r>
            <a:endParaRPr kumimoji="1" lang="ja-JP" altLang="en-US" sz="1200" dirty="0">
              <a:solidFill>
                <a:srgbClr val="7F7F7F"/>
              </a:solidFill>
              <a:latin typeface="Avenir Book"/>
              <a:cs typeface="Avenir Book"/>
            </a:endParaRPr>
          </a:p>
        </p:txBody>
      </p:sp>
      <p:sp>
        <p:nvSpPr>
          <p:cNvPr id="40" name="テキスト ボックス 39"/>
          <p:cNvSpPr txBox="1"/>
          <p:nvPr/>
        </p:nvSpPr>
        <p:spPr>
          <a:xfrm>
            <a:off x="342900" y="213995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80</a:t>
            </a:r>
            <a:endParaRPr kumimoji="1" lang="ja-JP" altLang="en-US" sz="1200" dirty="0">
              <a:solidFill>
                <a:srgbClr val="7F7F7F"/>
              </a:solidFill>
              <a:latin typeface="Avenir Book"/>
              <a:cs typeface="Avenir Book"/>
            </a:endParaRPr>
          </a:p>
        </p:txBody>
      </p:sp>
      <p:sp>
        <p:nvSpPr>
          <p:cNvPr id="41" name="テキスト ボックス 40"/>
          <p:cNvSpPr txBox="1"/>
          <p:nvPr/>
        </p:nvSpPr>
        <p:spPr>
          <a:xfrm>
            <a:off x="342900" y="1638300"/>
            <a:ext cx="355790"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90</a:t>
            </a:r>
            <a:endParaRPr kumimoji="1" lang="ja-JP" altLang="en-US" sz="1200" dirty="0">
              <a:solidFill>
                <a:srgbClr val="7F7F7F"/>
              </a:solidFill>
              <a:latin typeface="Avenir Book"/>
              <a:cs typeface="Avenir Book"/>
            </a:endParaRPr>
          </a:p>
        </p:txBody>
      </p:sp>
      <p:sp>
        <p:nvSpPr>
          <p:cNvPr id="42" name="テキスト ボックス 41"/>
          <p:cNvSpPr txBox="1"/>
          <p:nvPr/>
        </p:nvSpPr>
        <p:spPr>
          <a:xfrm>
            <a:off x="298450" y="1123950"/>
            <a:ext cx="441351"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100</a:t>
            </a:r>
            <a:endParaRPr kumimoji="1" lang="ja-JP" altLang="en-US" sz="1200" dirty="0">
              <a:solidFill>
                <a:srgbClr val="7F7F7F"/>
              </a:solidFill>
              <a:latin typeface="Avenir Book"/>
              <a:cs typeface="Avenir Book"/>
            </a:endParaRPr>
          </a:p>
        </p:txBody>
      </p:sp>
      <p:sp>
        <p:nvSpPr>
          <p:cNvPr id="46" name="円/楕円 45"/>
          <p:cNvSpPr/>
          <p:nvPr/>
        </p:nvSpPr>
        <p:spPr bwMode="auto">
          <a:xfrm>
            <a:off x="3128268" y="6171406"/>
            <a:ext cx="144016" cy="144016"/>
          </a:xfrm>
          <a:prstGeom prst="ellipse">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66" name="円/楕円 65"/>
          <p:cNvSpPr/>
          <p:nvPr/>
        </p:nvSpPr>
        <p:spPr bwMode="auto">
          <a:xfrm>
            <a:off x="8309868" y="1250156"/>
            <a:ext cx="144016" cy="144016"/>
          </a:xfrm>
          <a:prstGeom prst="ellipse">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68" name="円/楕円 67"/>
          <p:cNvSpPr/>
          <p:nvPr/>
        </p:nvSpPr>
        <p:spPr bwMode="auto">
          <a:xfrm>
            <a:off x="8322568" y="6139656"/>
            <a:ext cx="144016" cy="144016"/>
          </a:xfrm>
          <a:prstGeom prst="ellipse">
            <a:avLst/>
          </a:prstGeom>
          <a:solidFill>
            <a:srgbClr val="80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cxnSp>
        <p:nvCxnSpPr>
          <p:cNvPr id="19" name="直線矢印コネクタ 18"/>
          <p:cNvCxnSpPr>
            <a:stCxn id="46" idx="7"/>
            <a:endCxn id="66" idx="3"/>
          </p:cNvCxnSpPr>
          <p:nvPr/>
        </p:nvCxnSpPr>
        <p:spPr bwMode="auto">
          <a:xfrm flipV="1">
            <a:off x="3251193" y="1373081"/>
            <a:ext cx="5079766" cy="4819416"/>
          </a:xfrm>
          <a:prstGeom prst="straightConnector1">
            <a:avLst/>
          </a:prstGeom>
          <a:solidFill>
            <a:schemeClr val="bg1"/>
          </a:solidFill>
          <a:ln w="38100" cap="flat" cmpd="sng" algn="ctr">
            <a:solidFill>
              <a:srgbClr val="0000FF"/>
            </a:solidFill>
            <a:prstDash val="solid"/>
            <a:round/>
            <a:headEnd type="none" w="med" len="med"/>
            <a:tailEnd type="arrow"/>
          </a:ln>
          <a:effectLst>
            <a:outerShdw blurRad="50800" dist="38100" dir="2700000" algn="tl" rotWithShape="0">
              <a:prstClr val="black">
                <a:alpha val="40000"/>
              </a:prstClr>
            </a:outerShdw>
          </a:effectLst>
        </p:spPr>
      </p:cxnSp>
      <p:cxnSp>
        <p:nvCxnSpPr>
          <p:cNvPr id="71" name="直線矢印コネクタ 70"/>
          <p:cNvCxnSpPr>
            <a:stCxn id="46" idx="6"/>
            <a:endCxn id="68" idx="2"/>
          </p:cNvCxnSpPr>
          <p:nvPr/>
        </p:nvCxnSpPr>
        <p:spPr bwMode="auto">
          <a:xfrm flipV="1">
            <a:off x="3272284" y="6211664"/>
            <a:ext cx="5050284" cy="31750"/>
          </a:xfrm>
          <a:prstGeom prst="straightConnector1">
            <a:avLst/>
          </a:prstGeom>
          <a:solidFill>
            <a:schemeClr val="bg1"/>
          </a:solidFill>
          <a:ln w="38100" cap="flat" cmpd="sng" algn="ctr">
            <a:solidFill>
              <a:srgbClr val="800000"/>
            </a:solidFill>
            <a:prstDash val="solid"/>
            <a:round/>
            <a:headEnd type="none" w="med" len="med"/>
            <a:tailEnd type="arrow"/>
          </a:ln>
          <a:effectLst>
            <a:outerShdw blurRad="50800" dist="38100" dir="2700000" algn="tl" rotWithShape="0">
              <a:prstClr val="black">
                <a:alpha val="40000"/>
              </a:prstClr>
            </a:outerShdw>
          </a:effectLst>
        </p:spPr>
      </p:cxnSp>
      <p:pic>
        <p:nvPicPr>
          <p:cNvPr id="74" name="図 73" descr="hdd.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79022" y="5077801"/>
            <a:ext cx="1188890" cy="1018482"/>
          </a:xfrm>
          <a:prstGeom prst="rect">
            <a:avLst/>
          </a:prstGeom>
        </p:spPr>
      </p:pic>
      <p:sp>
        <p:nvSpPr>
          <p:cNvPr id="53" name="テキスト ボックス 52"/>
          <p:cNvSpPr txBox="1"/>
          <p:nvPr/>
        </p:nvSpPr>
        <p:spPr>
          <a:xfrm>
            <a:off x="5041900" y="1778000"/>
            <a:ext cx="1954381" cy="369332"/>
          </a:xfrm>
          <a:prstGeom prst="rect">
            <a:avLst/>
          </a:prstGeom>
          <a:noFill/>
        </p:spPr>
        <p:txBody>
          <a:bodyPr wrap="none" rtlCol="0">
            <a:spAutoFit/>
          </a:bodyPr>
          <a:lstStyle/>
          <a:p>
            <a:r>
              <a:rPr kumimoji="1" lang="en-US" altLang="ja-JP" dirty="0">
                <a:solidFill>
                  <a:srgbClr val="0000FF"/>
                </a:solidFill>
                <a:latin typeface="メイリオ"/>
                <a:ea typeface="メイリオ"/>
                <a:cs typeface="メイリオ"/>
              </a:rPr>
              <a:t>CPU</a:t>
            </a:r>
            <a:r>
              <a:rPr kumimoji="1" lang="ja-JP" altLang="en-US" dirty="0">
                <a:solidFill>
                  <a:srgbClr val="0000FF"/>
                </a:solidFill>
                <a:latin typeface="メイリオ"/>
                <a:ea typeface="メイリオ"/>
                <a:cs typeface="メイリオ"/>
              </a:rPr>
              <a:t>性能</a:t>
            </a:r>
            <a:r>
              <a:rPr kumimoji="1" lang="en-US" altLang="ja-JP" dirty="0">
                <a:solidFill>
                  <a:srgbClr val="0000FF"/>
                </a:solidFill>
                <a:latin typeface="メイリオ"/>
                <a:ea typeface="メイリオ"/>
                <a:cs typeface="メイリオ"/>
              </a:rPr>
              <a:t>×100</a:t>
            </a:r>
            <a:r>
              <a:rPr kumimoji="1" lang="ja-JP" altLang="en-US" dirty="0">
                <a:solidFill>
                  <a:srgbClr val="0000FF"/>
                </a:solidFill>
                <a:latin typeface="メイリオ"/>
                <a:ea typeface="メイリオ"/>
                <a:cs typeface="メイリオ"/>
              </a:rPr>
              <a:t>倍</a:t>
            </a:r>
          </a:p>
        </p:txBody>
      </p:sp>
      <p:sp>
        <p:nvSpPr>
          <p:cNvPr id="80" name="テキスト ボックス 79"/>
          <p:cNvSpPr txBox="1"/>
          <p:nvPr/>
        </p:nvSpPr>
        <p:spPr>
          <a:xfrm>
            <a:off x="4413250" y="5302250"/>
            <a:ext cx="2584174" cy="369332"/>
          </a:xfrm>
          <a:prstGeom prst="rect">
            <a:avLst/>
          </a:prstGeom>
          <a:noFill/>
        </p:spPr>
        <p:txBody>
          <a:bodyPr wrap="none" rtlCol="0">
            <a:spAutoFit/>
          </a:bodyPr>
          <a:lstStyle/>
          <a:p>
            <a:r>
              <a:rPr kumimoji="1" lang="ja-JP" altLang="en-US" dirty="0">
                <a:solidFill>
                  <a:srgbClr val="800000"/>
                </a:solidFill>
                <a:latin typeface="メイリオ"/>
                <a:ea typeface="メイリオ"/>
                <a:cs typeface="メイリオ"/>
              </a:rPr>
              <a:t>ストレージ性能</a:t>
            </a:r>
            <a:r>
              <a:rPr kumimoji="1" lang="en-US" altLang="ja-JP" dirty="0">
                <a:solidFill>
                  <a:srgbClr val="800000"/>
                </a:solidFill>
                <a:latin typeface="メイリオ"/>
                <a:ea typeface="メイリオ"/>
                <a:cs typeface="メイリオ"/>
              </a:rPr>
              <a:t>×1.2</a:t>
            </a:r>
            <a:r>
              <a:rPr kumimoji="1" lang="ja-JP" altLang="en-US" dirty="0">
                <a:solidFill>
                  <a:srgbClr val="800000"/>
                </a:solidFill>
                <a:latin typeface="メイリオ"/>
                <a:ea typeface="メイリオ"/>
                <a:cs typeface="メイリオ"/>
              </a:rPr>
              <a:t>倍</a:t>
            </a:r>
          </a:p>
        </p:txBody>
      </p:sp>
      <p:sp>
        <p:nvSpPr>
          <p:cNvPr id="54" name="上下矢印 53"/>
          <p:cNvSpPr/>
          <p:nvPr/>
        </p:nvSpPr>
        <p:spPr bwMode="auto">
          <a:xfrm>
            <a:off x="1727200" y="1282700"/>
            <a:ext cx="1384300" cy="4864100"/>
          </a:xfrm>
          <a:prstGeom prst="upDownArrow">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a:ln>
                  <a:noFill/>
                </a:ln>
                <a:solidFill>
                  <a:schemeClr val="bg1"/>
                </a:solidFill>
                <a:effectLst/>
                <a:latin typeface="Arial" charset="0"/>
                <a:ea typeface="HG丸ｺﾞｼｯｸM-PRO" pitchFamily="50" charset="-128"/>
              </a:rPr>
              <a:t>パフォーマンス・ギャップ</a:t>
            </a:r>
          </a:p>
        </p:txBody>
      </p:sp>
      <p:pic>
        <p:nvPicPr>
          <p:cNvPr id="87" name="図 86" descr="03.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86913" y="3315381"/>
            <a:ext cx="1404974" cy="1078819"/>
          </a:xfrm>
          <a:prstGeom prst="rect">
            <a:avLst/>
          </a:prstGeom>
          <a:ln>
            <a:noFill/>
          </a:ln>
          <a:effectLst>
            <a:outerShdw blurRad="292100" dist="139700" dir="2700000" algn="tl" rotWithShape="0">
              <a:srgbClr val="333333">
                <a:alpha val="65000"/>
              </a:srgbClr>
            </a:outerShdw>
          </a:effectLst>
        </p:spPr>
      </p:pic>
      <p:sp>
        <p:nvSpPr>
          <p:cNvPr id="89" name="テキスト ボックス 88"/>
          <p:cNvSpPr txBox="1"/>
          <p:nvPr/>
        </p:nvSpPr>
        <p:spPr>
          <a:xfrm>
            <a:off x="2889250" y="2800350"/>
            <a:ext cx="2723823" cy="507831"/>
          </a:xfrm>
          <a:prstGeom prst="rect">
            <a:avLst/>
          </a:prstGeom>
          <a:noFill/>
        </p:spPr>
        <p:txBody>
          <a:bodyPr wrap="none" rtlCol="0">
            <a:spAutoFit/>
          </a:bodyPr>
          <a:lstStyle/>
          <a:p>
            <a:r>
              <a:rPr kumimoji="1" lang="ja-JP" altLang="en-US" sz="900" dirty="0">
                <a:solidFill>
                  <a:srgbClr val="FF6600"/>
                </a:solidFill>
                <a:latin typeface="メイリオ"/>
                <a:ea typeface="メイリオ"/>
                <a:cs typeface="メイリオ"/>
              </a:rPr>
              <a:t>両者のギャップを埋める手段として注目される</a:t>
            </a:r>
            <a:endParaRPr kumimoji="1" lang="en-US" altLang="ja-JP" sz="900" dirty="0">
              <a:solidFill>
                <a:srgbClr val="FF6600"/>
              </a:solidFill>
              <a:latin typeface="メイリオ"/>
              <a:ea typeface="メイリオ"/>
              <a:cs typeface="メイリオ"/>
            </a:endParaRPr>
          </a:p>
          <a:p>
            <a:r>
              <a:rPr kumimoji="1" lang="ja-JP" altLang="en-US" dirty="0">
                <a:solidFill>
                  <a:srgbClr val="FF6600"/>
                </a:solidFill>
                <a:latin typeface="メイリオ"/>
                <a:ea typeface="メイリオ"/>
                <a:cs typeface="メイリオ"/>
              </a:rPr>
              <a:t>フラッシュ・ストレージ</a:t>
            </a:r>
          </a:p>
        </p:txBody>
      </p:sp>
      <p:pic>
        <p:nvPicPr>
          <p:cNvPr id="16" name="図 1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2995" y="1600102"/>
            <a:ext cx="915931" cy="909481"/>
          </a:xfrm>
          <a:prstGeom prst="rect">
            <a:avLst/>
          </a:prstGeom>
        </p:spPr>
      </p:pic>
      <p:sp>
        <p:nvSpPr>
          <p:cNvPr id="17" name="テキスト ボックス 16"/>
          <p:cNvSpPr txBox="1"/>
          <p:nvPr/>
        </p:nvSpPr>
        <p:spPr>
          <a:xfrm>
            <a:off x="7515146" y="2441740"/>
            <a:ext cx="877163" cy="369332"/>
          </a:xfrm>
          <a:prstGeom prst="rect">
            <a:avLst/>
          </a:prstGeom>
          <a:noFill/>
        </p:spPr>
        <p:txBody>
          <a:bodyPr wrap="none" rtlCol="0">
            <a:spAutoFit/>
          </a:bodyPr>
          <a:lstStyle/>
          <a:p>
            <a:r>
              <a:rPr kumimoji="1" lang="ja-JP" altLang="en-US" dirty="0">
                <a:solidFill>
                  <a:srgbClr val="0070C0"/>
                </a:solidFill>
                <a:latin typeface="Meiryo" charset="-128"/>
                <a:ea typeface="Meiryo" charset="-128"/>
                <a:cs typeface="Meiryo" charset="-128"/>
              </a:rPr>
              <a:t>ナノ秒</a:t>
            </a:r>
          </a:p>
        </p:txBody>
      </p:sp>
      <p:sp>
        <p:nvSpPr>
          <p:cNvPr id="52" name="テキスト ボックス 51"/>
          <p:cNvSpPr txBox="1"/>
          <p:nvPr/>
        </p:nvSpPr>
        <p:spPr>
          <a:xfrm>
            <a:off x="7509111" y="5820221"/>
            <a:ext cx="877163" cy="369332"/>
          </a:xfrm>
          <a:prstGeom prst="rect">
            <a:avLst/>
          </a:prstGeom>
          <a:noFill/>
        </p:spPr>
        <p:txBody>
          <a:bodyPr wrap="none" rtlCol="0">
            <a:spAutoFit/>
          </a:bodyPr>
          <a:lstStyle/>
          <a:p>
            <a:r>
              <a:rPr kumimoji="1" lang="ja-JP" altLang="en-US">
                <a:solidFill>
                  <a:srgbClr val="C00000"/>
                </a:solidFill>
                <a:latin typeface="Meiryo" charset="-128"/>
                <a:ea typeface="Meiryo" charset="-128"/>
                <a:cs typeface="Meiryo" charset="-128"/>
              </a:rPr>
              <a:t>ミリ秒</a:t>
            </a:r>
            <a:endParaRPr kumimoji="1" lang="ja-JP" altLang="en-US" dirty="0">
              <a:solidFill>
                <a:srgbClr val="C00000"/>
              </a:solidFill>
              <a:latin typeface="Meiryo" charset="-128"/>
              <a:ea typeface="Meiryo" charset="-128"/>
              <a:cs typeface="Meiryo" charset="-128"/>
            </a:endParaRPr>
          </a:p>
        </p:txBody>
      </p:sp>
    </p:spTree>
    <p:extLst>
      <p:ext uri="{BB962C8B-B14F-4D97-AF65-F5344CB8AC3E}">
        <p14:creationId xmlns:p14="http://schemas.microsoft.com/office/powerpoint/2010/main" val="1830113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曲折矢印 10"/>
          <p:cNvSpPr/>
          <p:nvPr/>
        </p:nvSpPr>
        <p:spPr bwMode="auto">
          <a:xfrm flipV="1">
            <a:off x="869950" y="3016250"/>
            <a:ext cx="1708150" cy="2895600"/>
          </a:xfrm>
          <a:prstGeom prst="bentArrow">
            <a:avLst/>
          </a:prstGeom>
          <a:solidFill>
            <a:srgbClr val="FF9933"/>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ea typeface="HG丸ｺﾞｼｯｸM-PRO" pitchFamily="50" charset="-128"/>
            </a:endParaRPr>
          </a:p>
        </p:txBody>
      </p:sp>
      <p:sp>
        <p:nvSpPr>
          <p:cNvPr id="2" name="タイトル 1"/>
          <p:cNvSpPr>
            <a:spLocks noGrp="1"/>
          </p:cNvSpPr>
          <p:nvPr>
            <p:ph type="title"/>
          </p:nvPr>
        </p:nvSpPr>
        <p:spPr>
          <a:xfrm>
            <a:off x="152400" y="152400"/>
            <a:ext cx="8991600" cy="533400"/>
          </a:xfrm>
        </p:spPr>
        <p:txBody>
          <a:bodyPr/>
          <a:lstStyle/>
          <a:p>
            <a:r>
              <a:rPr lang="ja-JP" altLang="en-US" dirty="0"/>
              <a:t>フラッシュ</a:t>
            </a:r>
            <a:r>
              <a:rPr lang="en-US" altLang="ja-JP" dirty="0"/>
              <a:t>･</a:t>
            </a:r>
            <a:r>
              <a:rPr lang="ja-JP" altLang="en-US" dirty="0"/>
              <a:t>ストレージ／今後の展開</a:t>
            </a:r>
            <a:r>
              <a:rPr kumimoji="1" lang="ja-JP" altLang="en-US" dirty="0"/>
              <a:t>とその分類</a:t>
            </a:r>
          </a:p>
        </p:txBody>
      </p:sp>
      <p:pic>
        <p:nvPicPr>
          <p:cNvPr id="8" name="図 7" descr="hdd.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5900" y="1308100"/>
            <a:ext cx="1905000" cy="1631950"/>
          </a:xfrm>
          <a:prstGeom prst="rect">
            <a:avLst/>
          </a:prstGeom>
        </p:spPr>
      </p:pic>
      <p:pic>
        <p:nvPicPr>
          <p:cNvPr id="31" name="図 30" descr="080105_sandisc_ss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1500" y="2482850"/>
            <a:ext cx="1657954" cy="1392198"/>
          </a:xfrm>
          <a:prstGeom prst="rect">
            <a:avLst/>
          </a:prstGeom>
        </p:spPr>
      </p:pic>
      <p:sp>
        <p:nvSpPr>
          <p:cNvPr id="34" name="右矢印 33"/>
          <p:cNvSpPr/>
          <p:nvPr/>
        </p:nvSpPr>
        <p:spPr bwMode="auto">
          <a:xfrm rot="1644300">
            <a:off x="1889820" y="2659832"/>
            <a:ext cx="1131529" cy="381000"/>
          </a:xfrm>
          <a:prstGeom prst="rightArrow">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40" name="テキスト ボックス 39"/>
          <p:cNvSpPr txBox="1"/>
          <p:nvPr/>
        </p:nvSpPr>
        <p:spPr>
          <a:xfrm>
            <a:off x="298450" y="3060700"/>
            <a:ext cx="2557110" cy="923330"/>
          </a:xfrm>
          <a:prstGeom prst="rect">
            <a:avLst/>
          </a:prstGeom>
          <a:noFill/>
        </p:spPr>
        <p:txBody>
          <a:bodyPr wrap="none" rtlCol="0">
            <a:spAutoFit/>
          </a:bodyPr>
          <a:lstStyle/>
          <a:p>
            <a:pPr marL="285750" indent="-285750">
              <a:buFont typeface="Wingdings" charset="2"/>
              <a:buChar char="ü"/>
            </a:pPr>
            <a:r>
              <a:rPr kumimoji="1" lang="ja-JP" altLang="en-US" dirty="0">
                <a:solidFill>
                  <a:srgbClr val="0000FF"/>
                </a:solidFill>
              </a:rPr>
              <a:t>大容量化の限界</a:t>
            </a:r>
            <a:endParaRPr kumimoji="1" lang="en-US" altLang="ja-JP" dirty="0">
              <a:solidFill>
                <a:srgbClr val="0000FF"/>
              </a:solidFill>
            </a:endParaRPr>
          </a:p>
          <a:p>
            <a:pPr marL="285750" indent="-285750">
              <a:buFont typeface="Wingdings" charset="2"/>
              <a:buChar char="ü"/>
            </a:pPr>
            <a:r>
              <a:rPr kumimoji="1" lang="ja-JP" altLang="en-US" dirty="0">
                <a:solidFill>
                  <a:srgbClr val="0000FF"/>
                </a:solidFill>
              </a:rPr>
              <a:t>高速化の限界</a:t>
            </a:r>
            <a:endParaRPr kumimoji="1" lang="en-US" altLang="ja-JP" dirty="0">
              <a:solidFill>
                <a:srgbClr val="0000FF"/>
              </a:solidFill>
            </a:endParaRPr>
          </a:p>
          <a:p>
            <a:pPr marL="285750" indent="-285750">
              <a:buFont typeface="Wingdings" charset="2"/>
              <a:buChar char="ü"/>
            </a:pPr>
            <a:r>
              <a:rPr kumimoji="1" lang="ja-JP" altLang="en-US" dirty="0">
                <a:solidFill>
                  <a:srgbClr val="0000FF"/>
                </a:solidFill>
              </a:rPr>
              <a:t>低消費電力化の限界</a:t>
            </a:r>
          </a:p>
        </p:txBody>
      </p:sp>
      <p:sp>
        <p:nvSpPr>
          <p:cNvPr id="37" name="角丸四角形 36"/>
          <p:cNvSpPr/>
          <p:nvPr/>
        </p:nvSpPr>
        <p:spPr bwMode="auto">
          <a:xfrm>
            <a:off x="5181600" y="1295400"/>
            <a:ext cx="3733800" cy="5175250"/>
          </a:xfrm>
          <a:prstGeom prst="roundRect">
            <a:avLst>
              <a:gd name="adj" fmla="val 0"/>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23" name="テキスト ボックス 22"/>
          <p:cNvSpPr txBox="1"/>
          <p:nvPr/>
        </p:nvSpPr>
        <p:spPr>
          <a:xfrm>
            <a:off x="6465703" y="2184400"/>
            <a:ext cx="2031926" cy="492443"/>
          </a:xfrm>
          <a:prstGeom prst="rect">
            <a:avLst/>
          </a:prstGeom>
          <a:noFill/>
        </p:spPr>
        <p:txBody>
          <a:bodyPr wrap="none" rtlCol="0">
            <a:spAutoFit/>
          </a:bodyPr>
          <a:lstStyle/>
          <a:p>
            <a:pPr algn="ctr"/>
            <a:r>
              <a:rPr kumimoji="1" lang="ja-JP" altLang="en-US" sz="1400" dirty="0">
                <a:latin typeface="Arial"/>
                <a:ea typeface="HGP創英角ｺﾞｼｯｸUB"/>
                <a:cs typeface="Arial"/>
              </a:rPr>
              <a:t>サーバーサイド・フラッシュ</a:t>
            </a:r>
          </a:p>
          <a:p>
            <a:pPr algn="ctr"/>
            <a:r>
              <a:rPr lang="en-US" altLang="ja-JP" sz="1200" dirty="0">
                <a:latin typeface="Arial"/>
                <a:ea typeface="HGP創英角ｺﾞｼｯｸUB"/>
                <a:cs typeface="Arial"/>
              </a:rPr>
              <a:t>(</a:t>
            </a:r>
            <a:r>
              <a:rPr lang="en-US" altLang="ja-JP" sz="1200" dirty="0" err="1">
                <a:latin typeface="Arial"/>
                <a:ea typeface="HGP創英角ｺﾞｼｯｸUB"/>
                <a:cs typeface="Arial"/>
              </a:rPr>
              <a:t>PCIe</a:t>
            </a:r>
            <a:r>
              <a:rPr lang="ja-JP" altLang="en-US" sz="1200" dirty="0">
                <a:latin typeface="Arial"/>
                <a:ea typeface="HGP創英角ｺﾞｼｯｸUB"/>
                <a:cs typeface="Arial"/>
              </a:rPr>
              <a:t>フラッシュ</a:t>
            </a:r>
            <a:r>
              <a:rPr lang="en-US" altLang="ja-JP" sz="1200" dirty="0">
                <a:latin typeface="Arial"/>
                <a:ea typeface="HGP創英角ｺﾞｼｯｸUB"/>
                <a:cs typeface="Arial"/>
              </a:rPr>
              <a:t>)</a:t>
            </a:r>
            <a:endParaRPr kumimoji="1" lang="ja-JP" altLang="en-US" sz="1200" dirty="0">
              <a:latin typeface="Arial"/>
              <a:ea typeface="HGP創英角ｺﾞｼｯｸUB"/>
              <a:cs typeface="Arial"/>
            </a:endParaRPr>
          </a:p>
        </p:txBody>
      </p:sp>
      <p:sp>
        <p:nvSpPr>
          <p:cNvPr id="24" name="テキスト ボックス 23"/>
          <p:cNvSpPr txBox="1"/>
          <p:nvPr/>
        </p:nvSpPr>
        <p:spPr>
          <a:xfrm>
            <a:off x="6470650" y="3797300"/>
            <a:ext cx="2350323" cy="276999"/>
          </a:xfrm>
          <a:prstGeom prst="rect">
            <a:avLst/>
          </a:prstGeom>
          <a:noFill/>
        </p:spPr>
        <p:txBody>
          <a:bodyPr wrap="none" rtlCol="0">
            <a:spAutoFit/>
          </a:bodyPr>
          <a:lstStyle/>
          <a:p>
            <a:r>
              <a:rPr kumimoji="1" lang="ja-JP" altLang="en-US" sz="1200" dirty="0">
                <a:latin typeface="HGP創英角ｺﾞｼｯｸUB"/>
                <a:ea typeface="HGP創英角ｺﾞｼｯｸUB"/>
                <a:cs typeface="HGP創英角ｺﾞｼｯｸUB"/>
              </a:rPr>
              <a:t>オールフラッシュ・ストレージ・アレイ</a:t>
            </a:r>
          </a:p>
        </p:txBody>
      </p:sp>
      <p:sp>
        <p:nvSpPr>
          <p:cNvPr id="25" name="テキスト ボックス 24"/>
          <p:cNvSpPr txBox="1"/>
          <p:nvPr/>
        </p:nvSpPr>
        <p:spPr>
          <a:xfrm>
            <a:off x="6540500" y="4984750"/>
            <a:ext cx="2066591" cy="276999"/>
          </a:xfrm>
          <a:prstGeom prst="rect">
            <a:avLst/>
          </a:prstGeom>
          <a:noFill/>
        </p:spPr>
        <p:txBody>
          <a:bodyPr wrap="none" rtlCol="0">
            <a:spAutoFit/>
          </a:bodyPr>
          <a:lstStyle/>
          <a:p>
            <a:r>
              <a:rPr kumimoji="1" lang="ja-JP" altLang="en-US" sz="1200" dirty="0">
                <a:latin typeface="HGP創英角ｺﾞｼｯｸUB"/>
                <a:ea typeface="HGP創英角ｺﾞｼｯｸUB"/>
                <a:cs typeface="HGP創英角ｺﾞｼｯｸUB"/>
              </a:rPr>
              <a:t>ハイブリッド・ストレージ・アレイ</a:t>
            </a:r>
          </a:p>
        </p:txBody>
      </p:sp>
      <p:sp>
        <p:nvSpPr>
          <p:cNvPr id="26" name="テキスト ボックス 25"/>
          <p:cNvSpPr txBox="1"/>
          <p:nvPr/>
        </p:nvSpPr>
        <p:spPr>
          <a:xfrm>
            <a:off x="6483350" y="2711450"/>
            <a:ext cx="2254250" cy="707886"/>
          </a:xfrm>
          <a:prstGeom prst="rect">
            <a:avLst/>
          </a:prstGeom>
          <a:noFill/>
        </p:spPr>
        <p:txBody>
          <a:bodyPr wrap="square" rtlCol="0">
            <a:spAutoFit/>
          </a:bodyPr>
          <a:lstStyle/>
          <a:p>
            <a:r>
              <a:rPr lang="ja-JP" altLang="en-US" sz="800" dirty="0"/>
              <a:t>サーバー内の</a:t>
            </a:r>
            <a:r>
              <a:rPr lang="en-US" altLang="ja-JP" sz="800" dirty="0" err="1"/>
              <a:t>PCIe</a:t>
            </a:r>
            <a:r>
              <a:rPr lang="ja-JP" altLang="en-US" sz="800" dirty="0"/>
              <a:t>（</a:t>
            </a:r>
            <a:r>
              <a:rPr lang="en-US" altLang="ja-JP" sz="800" dirty="0"/>
              <a:t>PCI Express</a:t>
            </a:r>
            <a:r>
              <a:rPr lang="ja-JP" altLang="en-US" sz="800" dirty="0"/>
              <a:t>）ポートに直接接続する、ボード型のフラッシュストレージ製品。「ホストフラッシュ」と呼ばれることも。サーバー内の</a:t>
            </a:r>
            <a:r>
              <a:rPr lang="en-US" altLang="ja-JP" sz="800" dirty="0" err="1"/>
              <a:t>PCIe</a:t>
            </a:r>
            <a:r>
              <a:rPr lang="ja-JP" altLang="en-US" sz="800" dirty="0"/>
              <a:t>ポートに直接接続するので、他のサーバーとの共用はできない。</a:t>
            </a:r>
            <a:endParaRPr kumimoji="1" lang="ja-JP" altLang="en-US" sz="800" dirty="0"/>
          </a:p>
        </p:txBody>
      </p:sp>
      <p:sp>
        <p:nvSpPr>
          <p:cNvPr id="27" name="テキスト ボックス 26"/>
          <p:cNvSpPr txBox="1"/>
          <p:nvPr/>
        </p:nvSpPr>
        <p:spPr>
          <a:xfrm>
            <a:off x="6521450" y="4210050"/>
            <a:ext cx="2165350" cy="461665"/>
          </a:xfrm>
          <a:prstGeom prst="rect">
            <a:avLst/>
          </a:prstGeom>
          <a:noFill/>
        </p:spPr>
        <p:txBody>
          <a:bodyPr wrap="square" rtlCol="0">
            <a:spAutoFit/>
          </a:bodyPr>
          <a:lstStyle/>
          <a:p>
            <a:r>
              <a:rPr lang="ja-JP" altLang="en-US" sz="800" dirty="0"/>
              <a:t>ストレージアレイ内の記憶装置が、すべてフラッシュメモリで構成されたフラッシュストレージ製品。</a:t>
            </a:r>
            <a:endParaRPr kumimoji="1" lang="ja-JP" altLang="en-US" sz="800" dirty="0"/>
          </a:p>
        </p:txBody>
      </p:sp>
      <p:sp>
        <p:nvSpPr>
          <p:cNvPr id="28" name="テキスト ボックス 27"/>
          <p:cNvSpPr txBox="1"/>
          <p:nvPr/>
        </p:nvSpPr>
        <p:spPr>
          <a:xfrm>
            <a:off x="6502400" y="5410200"/>
            <a:ext cx="2254250" cy="584776"/>
          </a:xfrm>
          <a:prstGeom prst="rect">
            <a:avLst/>
          </a:prstGeom>
          <a:noFill/>
        </p:spPr>
        <p:txBody>
          <a:bodyPr wrap="square" rtlCol="0">
            <a:spAutoFit/>
          </a:bodyPr>
          <a:lstStyle/>
          <a:p>
            <a:r>
              <a:rPr lang="ja-JP" altLang="en-US" sz="800" dirty="0"/>
              <a:t>ストレージアレイ内の記憶装置が、フラッシュメモリと</a:t>
            </a:r>
            <a:r>
              <a:rPr lang="en-US" altLang="ja-JP" sz="800" dirty="0"/>
              <a:t>HDD</a:t>
            </a:r>
            <a:r>
              <a:rPr lang="ja-JP" altLang="en-US" sz="800" dirty="0"/>
              <a:t>の混在状態で構成されたフラッシュストレージ製品。</a:t>
            </a:r>
            <a:r>
              <a:rPr lang="en-US" altLang="ja-JP" sz="800" dirty="0"/>
              <a:t>HDD</a:t>
            </a:r>
            <a:r>
              <a:rPr lang="ja-JP" altLang="en-US" sz="800" dirty="0"/>
              <a:t>と混在することでオールフラッシュアレイよりもデータ容量を増やせる。</a:t>
            </a:r>
            <a:endParaRPr kumimoji="1" lang="ja-JP" altLang="en-US" sz="800" dirty="0"/>
          </a:p>
        </p:txBody>
      </p:sp>
      <p:pic>
        <p:nvPicPr>
          <p:cNvPr id="7" name="図 6" descr="05.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2100" y="3695700"/>
            <a:ext cx="1060450" cy="1060450"/>
          </a:xfrm>
          <a:prstGeom prst="rect">
            <a:avLst/>
          </a:prstGeom>
        </p:spPr>
      </p:pic>
      <p:pic>
        <p:nvPicPr>
          <p:cNvPr id="9" name="図 8" descr="03.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97500" y="2297226"/>
            <a:ext cx="1060450" cy="814274"/>
          </a:xfrm>
          <a:prstGeom prst="rect">
            <a:avLst/>
          </a:prstGeom>
        </p:spPr>
      </p:pic>
      <p:pic>
        <p:nvPicPr>
          <p:cNvPr id="10" name="図 9" descr="06.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89550" y="4927600"/>
            <a:ext cx="1212850" cy="1212850"/>
          </a:xfrm>
          <a:prstGeom prst="rect">
            <a:avLst/>
          </a:prstGeom>
        </p:spPr>
      </p:pic>
      <p:sp>
        <p:nvSpPr>
          <p:cNvPr id="32" name="右矢印 31"/>
          <p:cNvSpPr/>
          <p:nvPr/>
        </p:nvSpPr>
        <p:spPr bwMode="auto">
          <a:xfrm>
            <a:off x="2070100" y="1568450"/>
            <a:ext cx="3060054" cy="732498"/>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35" name="テキスト ボックス 34"/>
          <p:cNvSpPr txBox="1"/>
          <p:nvPr/>
        </p:nvSpPr>
        <p:spPr>
          <a:xfrm>
            <a:off x="5700285" y="1466850"/>
            <a:ext cx="2800767" cy="461665"/>
          </a:xfrm>
          <a:prstGeom prst="rect">
            <a:avLst/>
          </a:prstGeom>
          <a:noFill/>
        </p:spPr>
        <p:txBody>
          <a:bodyPr wrap="none" rtlCol="0">
            <a:spAutoFit/>
          </a:bodyPr>
          <a:lstStyle/>
          <a:p>
            <a:pPr algn="ctr"/>
            <a:r>
              <a:rPr kumimoji="1" lang="ja-JP" altLang="en-US" sz="2400" dirty="0">
                <a:solidFill>
                  <a:srgbClr val="0000FF"/>
                </a:solidFill>
                <a:latin typeface="Arial"/>
                <a:ea typeface="HGP創英角ｺﾞｼｯｸUB"/>
                <a:cs typeface="Arial"/>
              </a:rPr>
              <a:t>フラッシュ・ストレージ</a:t>
            </a:r>
          </a:p>
        </p:txBody>
      </p:sp>
      <p:pic>
        <p:nvPicPr>
          <p:cNvPr id="41" name="図 40" descr="hdd.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59063" y="4838700"/>
            <a:ext cx="1927237" cy="1651000"/>
          </a:xfrm>
          <a:prstGeom prst="rect">
            <a:avLst/>
          </a:prstGeom>
        </p:spPr>
      </p:pic>
      <p:sp>
        <p:nvSpPr>
          <p:cNvPr id="42" name="テキスト ボックス 41"/>
          <p:cNvSpPr txBox="1"/>
          <p:nvPr/>
        </p:nvSpPr>
        <p:spPr>
          <a:xfrm>
            <a:off x="558800" y="5886450"/>
            <a:ext cx="2198038" cy="369332"/>
          </a:xfrm>
          <a:prstGeom prst="rect">
            <a:avLst/>
          </a:prstGeom>
          <a:noFill/>
        </p:spPr>
        <p:txBody>
          <a:bodyPr wrap="none" rtlCol="0">
            <a:spAutoFit/>
          </a:bodyPr>
          <a:lstStyle/>
          <a:p>
            <a:pPr marL="285750" indent="-285750">
              <a:buFont typeface="Wingdings" charset="2"/>
              <a:buChar char="Ø"/>
            </a:pPr>
            <a:r>
              <a:rPr kumimoji="1" lang="ja-JP" altLang="en-US" dirty="0">
                <a:solidFill>
                  <a:srgbClr val="800000"/>
                </a:solidFill>
              </a:rPr>
              <a:t>長期・大容量保存</a:t>
            </a:r>
          </a:p>
        </p:txBody>
      </p:sp>
      <p:sp>
        <p:nvSpPr>
          <p:cNvPr id="43" name="テキスト ボックス 42"/>
          <p:cNvSpPr txBox="1"/>
          <p:nvPr/>
        </p:nvSpPr>
        <p:spPr>
          <a:xfrm>
            <a:off x="2933700" y="1371600"/>
            <a:ext cx="1633781" cy="369332"/>
          </a:xfrm>
          <a:prstGeom prst="rect">
            <a:avLst/>
          </a:prstGeom>
          <a:noFill/>
        </p:spPr>
        <p:txBody>
          <a:bodyPr wrap="none" rtlCol="0">
            <a:spAutoFit/>
          </a:bodyPr>
          <a:lstStyle/>
          <a:p>
            <a:pPr marL="285750" indent="-285750">
              <a:buFont typeface="Wingdings" charset="2"/>
              <a:buChar char="Ø"/>
            </a:pPr>
            <a:r>
              <a:rPr kumimoji="1" lang="ja-JP" altLang="en-US" dirty="0">
                <a:solidFill>
                  <a:srgbClr val="0000FF"/>
                </a:solidFill>
              </a:rPr>
              <a:t>高速</a:t>
            </a:r>
            <a:r>
              <a:rPr kumimoji="1" lang="en-US" altLang="ja-JP" dirty="0">
                <a:solidFill>
                  <a:srgbClr val="0000FF"/>
                </a:solidFill>
              </a:rPr>
              <a:t>IO</a:t>
            </a:r>
            <a:r>
              <a:rPr kumimoji="1" lang="ja-JP" altLang="en-US" dirty="0">
                <a:solidFill>
                  <a:srgbClr val="0000FF"/>
                </a:solidFill>
              </a:rPr>
              <a:t>性能</a:t>
            </a:r>
          </a:p>
        </p:txBody>
      </p:sp>
      <p:sp>
        <p:nvSpPr>
          <p:cNvPr id="44" name="テキスト ボックス 43"/>
          <p:cNvSpPr txBox="1"/>
          <p:nvPr/>
        </p:nvSpPr>
        <p:spPr>
          <a:xfrm>
            <a:off x="2914650" y="3905250"/>
            <a:ext cx="1864613" cy="369332"/>
          </a:xfrm>
          <a:prstGeom prst="rect">
            <a:avLst/>
          </a:prstGeom>
          <a:noFill/>
        </p:spPr>
        <p:txBody>
          <a:bodyPr wrap="none" rtlCol="0">
            <a:spAutoFit/>
          </a:bodyPr>
          <a:lstStyle/>
          <a:p>
            <a:pPr marL="285750" indent="-285750">
              <a:buFont typeface="Wingdings" charset="2"/>
              <a:buChar char="Ø"/>
            </a:pPr>
            <a:r>
              <a:rPr kumimoji="1" lang="en-US" altLang="ja-JP" dirty="0">
                <a:solidFill>
                  <a:srgbClr val="0000FF"/>
                </a:solidFill>
              </a:rPr>
              <a:t>HDD</a:t>
            </a:r>
            <a:r>
              <a:rPr kumimoji="1" lang="ja-JP" altLang="en-US" dirty="0">
                <a:solidFill>
                  <a:srgbClr val="0000FF"/>
                </a:solidFill>
              </a:rPr>
              <a:t>互換・</a:t>
            </a:r>
            <a:r>
              <a:rPr kumimoji="1" lang="en-US" altLang="ja-JP" dirty="0">
                <a:solidFill>
                  <a:srgbClr val="0000FF"/>
                </a:solidFill>
              </a:rPr>
              <a:t>PC</a:t>
            </a:r>
            <a:endParaRPr kumimoji="1" lang="ja-JP" altLang="en-US" dirty="0">
              <a:solidFill>
                <a:srgbClr val="0000FF"/>
              </a:solidFill>
            </a:endParaRPr>
          </a:p>
        </p:txBody>
      </p:sp>
    </p:spTree>
    <p:extLst>
      <p:ext uri="{BB962C8B-B14F-4D97-AF65-F5344CB8AC3E}">
        <p14:creationId xmlns:p14="http://schemas.microsoft.com/office/powerpoint/2010/main" val="3974428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フラッシュ</a:t>
            </a:r>
            <a:r>
              <a:rPr lang="en-US" altLang="ja-JP" dirty="0"/>
              <a:t>･</a:t>
            </a:r>
            <a:r>
              <a:rPr lang="ja-JP" altLang="ja-JP" dirty="0"/>
              <a:t>ストレージ／</a:t>
            </a:r>
            <a:r>
              <a:rPr kumimoji="1" lang="ja-JP" altLang="en-US" dirty="0"/>
              <a:t>性能比較と用途</a:t>
            </a:r>
          </a:p>
        </p:txBody>
      </p:sp>
      <p:grpSp>
        <p:nvGrpSpPr>
          <p:cNvPr id="12" name="図形グループ 11"/>
          <p:cNvGrpSpPr/>
          <p:nvPr/>
        </p:nvGrpSpPr>
        <p:grpSpPr>
          <a:xfrm>
            <a:off x="228600" y="914400"/>
            <a:ext cx="4150787" cy="5257800"/>
            <a:chOff x="228600" y="914400"/>
            <a:chExt cx="4150787" cy="5257800"/>
          </a:xfrm>
        </p:grpSpPr>
        <p:sp>
          <p:nvSpPr>
            <p:cNvPr id="51" name="テキスト ボックス 50"/>
            <p:cNvSpPr txBox="1"/>
            <p:nvPr/>
          </p:nvSpPr>
          <p:spPr>
            <a:xfrm>
              <a:off x="3810000" y="5049612"/>
              <a:ext cx="569387" cy="307777"/>
            </a:xfrm>
            <a:prstGeom prst="rect">
              <a:avLst/>
            </a:prstGeom>
            <a:noFill/>
          </p:spPr>
          <p:txBody>
            <a:bodyPr wrap="none" rtlCol="0">
              <a:spAutoFit/>
            </a:bodyPr>
            <a:lstStyle/>
            <a:p>
              <a:pPr algn="ctr"/>
              <a:r>
                <a:rPr kumimoji="1" lang="en-US" altLang="ja-JP" sz="800" dirty="0"/>
                <a:t>SRAM</a:t>
              </a:r>
            </a:p>
            <a:p>
              <a:pPr algn="ctr"/>
              <a:r>
                <a:rPr lang="ja-JP" altLang="en-US" sz="600" dirty="0"/>
                <a:t>キャッシュ</a:t>
              </a:r>
              <a:endParaRPr kumimoji="1" lang="ja-JP" altLang="en-US" sz="600" dirty="0"/>
            </a:p>
          </p:txBody>
        </p:sp>
        <p:grpSp>
          <p:nvGrpSpPr>
            <p:cNvPr id="5" name="図形グループ 4"/>
            <p:cNvGrpSpPr/>
            <p:nvPr/>
          </p:nvGrpSpPr>
          <p:grpSpPr>
            <a:xfrm>
              <a:off x="228600" y="914400"/>
              <a:ext cx="4114800" cy="5257800"/>
              <a:chOff x="228600" y="914400"/>
              <a:chExt cx="4114800" cy="5257800"/>
            </a:xfrm>
          </p:grpSpPr>
          <p:sp>
            <p:nvSpPr>
              <p:cNvPr id="7" name="角丸四角形 6"/>
              <p:cNvSpPr/>
              <p:nvPr/>
            </p:nvSpPr>
            <p:spPr bwMode="auto">
              <a:xfrm>
                <a:off x="3886200" y="5638800"/>
                <a:ext cx="381000" cy="228600"/>
              </a:xfrm>
              <a:prstGeom prst="roundRect">
                <a:avLst>
                  <a:gd name="adj" fmla="val 0"/>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35" name="角丸四角形 34"/>
              <p:cNvSpPr/>
              <p:nvPr/>
            </p:nvSpPr>
            <p:spPr bwMode="auto">
              <a:xfrm>
                <a:off x="3352800" y="5486400"/>
                <a:ext cx="381000" cy="381000"/>
              </a:xfrm>
              <a:prstGeom prst="roundRect">
                <a:avLst>
                  <a:gd name="adj" fmla="val 0"/>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41" name="角丸四角形 40"/>
              <p:cNvSpPr/>
              <p:nvPr/>
            </p:nvSpPr>
            <p:spPr bwMode="auto">
              <a:xfrm>
                <a:off x="2286000" y="4953000"/>
                <a:ext cx="381000" cy="914400"/>
              </a:xfrm>
              <a:prstGeom prst="roundRect">
                <a:avLst>
                  <a:gd name="adj" fmla="val 0"/>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42" name="角丸四角形 41"/>
              <p:cNvSpPr/>
              <p:nvPr/>
            </p:nvSpPr>
            <p:spPr bwMode="auto">
              <a:xfrm>
                <a:off x="2819400" y="5257800"/>
                <a:ext cx="381000" cy="609600"/>
              </a:xfrm>
              <a:prstGeom prst="roundRect">
                <a:avLst>
                  <a:gd name="adj" fmla="val 0"/>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43" name="角丸四角形 42"/>
              <p:cNvSpPr/>
              <p:nvPr/>
            </p:nvSpPr>
            <p:spPr bwMode="auto">
              <a:xfrm>
                <a:off x="990600" y="3352800"/>
                <a:ext cx="381000" cy="2514600"/>
              </a:xfrm>
              <a:prstGeom prst="roundRect">
                <a:avLst>
                  <a:gd name="adj" fmla="val 0"/>
                </a:avLst>
              </a:prstGeom>
              <a:ln>
                <a:headEnd type="none" w="med" len="med"/>
                <a:tailEnd type="none" w="med" len="med"/>
              </a:ln>
              <a:ex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44" name="角丸四角形 43"/>
              <p:cNvSpPr/>
              <p:nvPr/>
            </p:nvSpPr>
            <p:spPr bwMode="auto">
              <a:xfrm>
                <a:off x="457200" y="1676400"/>
                <a:ext cx="381000" cy="4191000"/>
              </a:xfrm>
              <a:prstGeom prst="roundRect">
                <a:avLst>
                  <a:gd name="adj" fmla="val 0"/>
                </a:avLst>
              </a:prstGeom>
              <a:ln>
                <a:headEnd type="none" w="med" len="med"/>
                <a:tailEnd type="none" w="med" len="med"/>
              </a:ln>
              <a:ex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9" name="片側の 2 つの角を丸めた四角形 8"/>
              <p:cNvSpPr/>
              <p:nvPr/>
            </p:nvSpPr>
            <p:spPr bwMode="auto">
              <a:xfrm flipV="1">
                <a:off x="457200" y="5791200"/>
                <a:ext cx="3810000" cy="381000"/>
              </a:xfrm>
              <a:prstGeom prst="round2SameRect">
                <a:avLst/>
              </a:prstGeom>
              <a:gradFill flip="none" rotWithShape="1">
                <a:gsLst>
                  <a:gs pos="0">
                    <a:srgbClr val="FF0000"/>
                  </a:gs>
                  <a:gs pos="100000">
                    <a:srgbClr val="00CCFF"/>
                  </a:gs>
                </a:gsLst>
                <a:lin ang="0" scaled="1"/>
                <a:tileRect/>
              </a:gra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pic>
            <p:nvPicPr>
              <p:cNvPr id="46" name="図 45" descr="hdd.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 y="914400"/>
                <a:ext cx="838200" cy="718058"/>
              </a:xfrm>
              <a:prstGeom prst="rect">
                <a:avLst/>
              </a:prstGeom>
            </p:spPr>
          </p:pic>
          <p:pic>
            <p:nvPicPr>
              <p:cNvPr id="47" name="図 46"/>
              <p:cNvPicPr>
                <a:picLocks noChangeAspect="1"/>
              </p:cNvPicPr>
              <p:nvPr/>
            </p:nvPicPr>
            <p:blipFill>
              <a:blip r:embed="rId3">
                <a:clrChange>
                  <a:clrFrom>
                    <a:srgbClr val="FFFFFF"/>
                  </a:clrFrom>
                  <a:clrTo>
                    <a:srgbClr val="FFFFFF">
                      <a:alpha val="0"/>
                    </a:srgbClr>
                  </a:clrTo>
                </a:clrChange>
              </a:blip>
              <a:stretch>
                <a:fillRect/>
              </a:stretch>
            </p:blipFill>
            <p:spPr>
              <a:xfrm>
                <a:off x="2667000" y="4724400"/>
                <a:ext cx="689548" cy="457200"/>
              </a:xfrm>
              <a:prstGeom prst="rect">
                <a:avLst/>
              </a:prstGeom>
            </p:spPr>
          </p:pic>
          <p:pic>
            <p:nvPicPr>
              <p:cNvPr id="48" name="図 47" descr="080105_sandisc_ssd.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0600" y="2819400"/>
                <a:ext cx="569005" cy="477798"/>
              </a:xfrm>
              <a:prstGeom prst="rect">
                <a:avLst/>
              </a:prstGeom>
            </p:spPr>
          </p:pic>
          <p:pic>
            <p:nvPicPr>
              <p:cNvPr id="50" name="図 49"/>
              <p:cNvPicPr>
                <a:picLocks noChangeAspect="1"/>
              </p:cNvPicPr>
              <p:nvPr/>
            </p:nvPicPr>
            <p:blipFill>
              <a:blip r:embed="rId5">
                <a:clrChange>
                  <a:clrFrom>
                    <a:srgbClr val="FFFFFF"/>
                  </a:clrFrom>
                  <a:clrTo>
                    <a:srgbClr val="FFFFFF">
                      <a:alpha val="0"/>
                    </a:srgbClr>
                  </a:clrTo>
                </a:clrChange>
              </a:blip>
              <a:stretch>
                <a:fillRect/>
              </a:stretch>
            </p:blipFill>
            <p:spPr>
              <a:xfrm>
                <a:off x="2209800" y="4267200"/>
                <a:ext cx="546712" cy="609600"/>
              </a:xfrm>
              <a:prstGeom prst="rect">
                <a:avLst/>
              </a:prstGeom>
            </p:spPr>
          </p:pic>
          <p:pic>
            <p:nvPicPr>
              <p:cNvPr id="10" name="図 9"/>
              <p:cNvPicPr>
                <a:picLocks noChangeAspect="1"/>
              </p:cNvPicPr>
              <p:nvPr/>
            </p:nvPicPr>
            <p:blipFill>
              <a:blip r:embed="rId6"/>
              <a:stretch>
                <a:fillRect/>
              </a:stretch>
            </p:blipFill>
            <p:spPr>
              <a:xfrm>
                <a:off x="3276600" y="5105400"/>
                <a:ext cx="533400" cy="315979"/>
              </a:xfrm>
              <a:prstGeom prst="rect">
                <a:avLst/>
              </a:prstGeom>
            </p:spPr>
          </p:pic>
          <p:pic>
            <p:nvPicPr>
              <p:cNvPr id="11" name="図 10"/>
              <p:cNvPicPr>
                <a:picLocks noChangeAspect="1"/>
              </p:cNvPicPr>
              <p:nvPr/>
            </p:nvPicPr>
            <p:blipFill>
              <a:blip r:embed="rId7"/>
              <a:stretch>
                <a:fillRect/>
              </a:stretch>
            </p:blipFill>
            <p:spPr>
              <a:xfrm>
                <a:off x="3886200" y="5354412"/>
                <a:ext cx="381000" cy="208188"/>
              </a:xfrm>
              <a:prstGeom prst="rect">
                <a:avLst/>
              </a:prstGeom>
            </p:spPr>
          </p:pic>
          <p:sp>
            <p:nvSpPr>
              <p:cNvPr id="16" name="テキスト ボックス 15"/>
              <p:cNvSpPr txBox="1"/>
              <p:nvPr/>
            </p:nvSpPr>
            <p:spPr>
              <a:xfrm>
                <a:off x="3352800" y="4941821"/>
                <a:ext cx="486732" cy="215444"/>
              </a:xfrm>
              <a:prstGeom prst="rect">
                <a:avLst/>
              </a:prstGeom>
              <a:noFill/>
            </p:spPr>
            <p:txBody>
              <a:bodyPr wrap="none" rtlCol="0">
                <a:spAutoFit/>
              </a:bodyPr>
              <a:lstStyle/>
              <a:p>
                <a:pPr algn="ctr"/>
                <a:r>
                  <a:rPr kumimoji="1" lang="en-US" altLang="ja-JP" sz="800" dirty="0"/>
                  <a:t>DRAM</a:t>
                </a:r>
                <a:endParaRPr kumimoji="1" lang="ja-JP" altLang="en-US" sz="800" dirty="0"/>
              </a:p>
            </p:txBody>
          </p:sp>
          <p:sp>
            <p:nvSpPr>
              <p:cNvPr id="17" name="テキスト ボックス 16"/>
              <p:cNvSpPr txBox="1"/>
              <p:nvPr/>
            </p:nvSpPr>
            <p:spPr>
              <a:xfrm>
                <a:off x="457200" y="5867400"/>
                <a:ext cx="736099" cy="215444"/>
              </a:xfrm>
              <a:prstGeom prst="rect">
                <a:avLst/>
              </a:prstGeom>
              <a:noFill/>
            </p:spPr>
            <p:txBody>
              <a:bodyPr wrap="none" rtlCol="0">
                <a:spAutoFit/>
              </a:bodyPr>
              <a:lstStyle/>
              <a:p>
                <a:r>
                  <a:rPr kumimoji="1" lang="ja-JP" altLang="en-US" sz="800" dirty="0">
                    <a:solidFill>
                      <a:srgbClr val="FFFFFF"/>
                    </a:solidFill>
                  </a:rPr>
                  <a:t>ミリ秒</a:t>
                </a:r>
                <a:r>
                  <a:rPr kumimoji="1" lang="en-US" altLang="ja-JP" sz="800" dirty="0">
                    <a:solidFill>
                      <a:srgbClr val="FFFFFF"/>
                    </a:solidFill>
                  </a:rPr>
                  <a:t>(10</a:t>
                </a:r>
                <a:r>
                  <a:rPr kumimoji="1" lang="en-US" altLang="ja-JP" sz="800" baseline="30000" dirty="0">
                    <a:solidFill>
                      <a:srgbClr val="FFFFFF"/>
                    </a:solidFill>
                  </a:rPr>
                  <a:t>-3</a:t>
                </a:r>
                <a:r>
                  <a:rPr kumimoji="1" lang="en-US" altLang="ja-JP" sz="800" dirty="0">
                    <a:solidFill>
                      <a:srgbClr val="FFFFFF"/>
                    </a:solidFill>
                  </a:rPr>
                  <a:t>)</a:t>
                </a:r>
                <a:endParaRPr kumimoji="1" lang="ja-JP" altLang="en-US" sz="800" dirty="0">
                  <a:solidFill>
                    <a:srgbClr val="FFFFFF"/>
                  </a:solidFill>
                </a:endParaRPr>
              </a:p>
            </p:txBody>
          </p:sp>
          <p:sp>
            <p:nvSpPr>
              <p:cNvPr id="52" name="テキスト ボックス 51"/>
              <p:cNvSpPr txBox="1"/>
              <p:nvPr/>
            </p:nvSpPr>
            <p:spPr>
              <a:xfrm>
                <a:off x="2286000" y="5867400"/>
                <a:ext cx="1066800" cy="215444"/>
              </a:xfrm>
              <a:prstGeom prst="rect">
                <a:avLst/>
              </a:prstGeom>
              <a:noFill/>
            </p:spPr>
            <p:txBody>
              <a:bodyPr wrap="square" rtlCol="0">
                <a:spAutoFit/>
              </a:bodyPr>
              <a:lstStyle/>
              <a:p>
                <a:r>
                  <a:rPr kumimoji="1" lang="ja-JP" altLang="en-US" sz="800" dirty="0">
                    <a:solidFill>
                      <a:srgbClr val="FFFFFF"/>
                    </a:solidFill>
                  </a:rPr>
                  <a:t>マイクロ秒</a:t>
                </a:r>
                <a:r>
                  <a:rPr lang="en-US" altLang="ja-JP" sz="800" dirty="0">
                    <a:solidFill>
                      <a:srgbClr val="FFFFFF"/>
                    </a:solidFill>
                  </a:rPr>
                  <a:t>(10</a:t>
                </a:r>
                <a:r>
                  <a:rPr lang="en-US" altLang="ja-JP" sz="800" baseline="30000" dirty="0">
                    <a:solidFill>
                      <a:srgbClr val="FFFFFF"/>
                    </a:solidFill>
                  </a:rPr>
                  <a:t>-6</a:t>
                </a:r>
                <a:r>
                  <a:rPr lang="en-US" altLang="ja-JP" sz="800" dirty="0">
                    <a:solidFill>
                      <a:srgbClr val="FFFFFF"/>
                    </a:solidFill>
                  </a:rPr>
                  <a:t>)</a:t>
                </a:r>
                <a:endParaRPr kumimoji="1" lang="ja-JP" altLang="en-US" sz="800" dirty="0">
                  <a:solidFill>
                    <a:srgbClr val="FFFFFF"/>
                  </a:solidFill>
                </a:endParaRPr>
              </a:p>
            </p:txBody>
          </p:sp>
          <p:sp>
            <p:nvSpPr>
              <p:cNvPr id="53" name="テキスト ボックス 52"/>
              <p:cNvSpPr txBox="1"/>
              <p:nvPr/>
            </p:nvSpPr>
            <p:spPr>
              <a:xfrm>
                <a:off x="3581400" y="5867400"/>
                <a:ext cx="762000" cy="215444"/>
              </a:xfrm>
              <a:prstGeom prst="rect">
                <a:avLst/>
              </a:prstGeom>
              <a:noFill/>
            </p:spPr>
            <p:txBody>
              <a:bodyPr wrap="square" rtlCol="0">
                <a:spAutoFit/>
              </a:bodyPr>
              <a:lstStyle/>
              <a:p>
                <a:r>
                  <a:rPr lang="ja-JP" altLang="en-US" sz="800" dirty="0">
                    <a:solidFill>
                      <a:srgbClr val="FFFFFF"/>
                    </a:solidFill>
                  </a:rPr>
                  <a:t>ナノ</a:t>
                </a:r>
                <a:r>
                  <a:rPr kumimoji="1" lang="ja-JP" altLang="en-US" sz="800" dirty="0">
                    <a:solidFill>
                      <a:srgbClr val="FFFFFF"/>
                    </a:solidFill>
                  </a:rPr>
                  <a:t>秒</a:t>
                </a:r>
                <a:r>
                  <a:rPr lang="en-US" altLang="ja-JP" sz="800" dirty="0">
                    <a:solidFill>
                      <a:srgbClr val="FFFFFF"/>
                    </a:solidFill>
                  </a:rPr>
                  <a:t>(10</a:t>
                </a:r>
                <a:r>
                  <a:rPr lang="en-US" altLang="ja-JP" sz="800" baseline="30000" dirty="0">
                    <a:solidFill>
                      <a:srgbClr val="FFFFFF"/>
                    </a:solidFill>
                  </a:rPr>
                  <a:t>-9</a:t>
                </a:r>
                <a:r>
                  <a:rPr lang="en-US" altLang="ja-JP" sz="800" dirty="0">
                    <a:solidFill>
                      <a:srgbClr val="FFFFFF"/>
                    </a:solidFill>
                  </a:rPr>
                  <a:t>)</a:t>
                </a:r>
                <a:endParaRPr lang="ja-JP" altLang="en-US" sz="800" dirty="0">
                  <a:solidFill>
                    <a:srgbClr val="FFFFFF"/>
                  </a:solidFill>
                </a:endParaRPr>
              </a:p>
            </p:txBody>
          </p:sp>
          <p:cxnSp>
            <p:nvCxnSpPr>
              <p:cNvPr id="20" name="曲線コネクタ 19"/>
              <p:cNvCxnSpPr/>
              <p:nvPr/>
            </p:nvCxnSpPr>
            <p:spPr bwMode="auto">
              <a:xfrm flipV="1">
                <a:off x="381000" y="2362200"/>
                <a:ext cx="533400" cy="152400"/>
              </a:xfrm>
              <a:prstGeom prst="curvedConnector3">
                <a:avLst/>
              </a:prstGeom>
              <a:solidFill>
                <a:schemeClr val="bg1"/>
              </a:solidFill>
              <a:ln w="762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4" name="曲線コネクタ 53"/>
              <p:cNvCxnSpPr/>
              <p:nvPr/>
            </p:nvCxnSpPr>
            <p:spPr bwMode="auto">
              <a:xfrm flipV="1">
                <a:off x="914400" y="3810000"/>
                <a:ext cx="533400" cy="152400"/>
              </a:xfrm>
              <a:prstGeom prst="curvedConnector3">
                <a:avLst/>
              </a:prstGeom>
              <a:solidFill>
                <a:schemeClr val="bg1"/>
              </a:solidFill>
              <a:ln w="762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4" name="左右矢印 63"/>
              <p:cNvSpPr/>
              <p:nvPr/>
            </p:nvSpPr>
            <p:spPr bwMode="auto">
              <a:xfrm>
                <a:off x="1447800" y="4953000"/>
                <a:ext cx="762000" cy="304800"/>
              </a:xfrm>
              <a:prstGeom prst="leftRightArrow">
                <a:avLst/>
              </a:prstGeom>
              <a:solidFill>
                <a:srgbClr val="FF00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65" name="角丸四角形吹き出し 64"/>
              <p:cNvSpPr/>
              <p:nvPr/>
            </p:nvSpPr>
            <p:spPr bwMode="auto">
              <a:xfrm>
                <a:off x="1524000" y="3810000"/>
                <a:ext cx="990600" cy="381000"/>
              </a:xfrm>
              <a:prstGeom prst="wedgeRoundRectCallout">
                <a:avLst>
                  <a:gd name="adj1" fmla="val -19545"/>
                  <a:gd name="adj2" fmla="val 260061"/>
                  <a:gd name="adj3" fmla="val 16667"/>
                </a:avLst>
              </a:prstGeom>
              <a:solidFill>
                <a:srgbClr val="FF66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a:ln>
                      <a:noFill/>
                    </a:ln>
                    <a:solidFill>
                      <a:srgbClr val="FFFFFF"/>
                    </a:solidFill>
                    <a:effectLst/>
                    <a:latin typeface="Arial" charset="0"/>
                    <a:ea typeface="HG丸ｺﾞｼｯｸM-PRO" pitchFamily="50" charset="-128"/>
                  </a:rPr>
                  <a:t>3</a:t>
                </a:r>
                <a:r>
                  <a:rPr kumimoji="0" lang="ja-JP" altLang="en-US" sz="1200" b="0" i="0" u="none" strike="noStrike" cap="none" normalizeH="0" baseline="0" dirty="0">
                    <a:ln>
                      <a:noFill/>
                    </a:ln>
                    <a:solidFill>
                      <a:srgbClr val="FFFFFF"/>
                    </a:solidFill>
                    <a:effectLst/>
                    <a:latin typeface="Arial" charset="0"/>
                    <a:ea typeface="HG丸ｺﾞｼｯｸM-PRO" pitchFamily="50" charset="-128"/>
                  </a:rPr>
                  <a:t>桁の違い</a:t>
                </a:r>
              </a:p>
            </p:txBody>
          </p:sp>
        </p:grpSp>
      </p:grpSp>
      <p:grpSp>
        <p:nvGrpSpPr>
          <p:cNvPr id="4" name="図形グループ 3"/>
          <p:cNvGrpSpPr/>
          <p:nvPr/>
        </p:nvGrpSpPr>
        <p:grpSpPr>
          <a:xfrm>
            <a:off x="4800600" y="1143000"/>
            <a:ext cx="4007370" cy="5202198"/>
            <a:chOff x="4800600" y="1143000"/>
            <a:chExt cx="4007370" cy="5202198"/>
          </a:xfrm>
        </p:grpSpPr>
        <p:sp>
          <p:nvSpPr>
            <p:cNvPr id="3" name="正方形/長方形 2"/>
            <p:cNvSpPr/>
            <p:nvPr/>
          </p:nvSpPr>
          <p:spPr bwMode="auto">
            <a:xfrm>
              <a:off x="4953000" y="5181600"/>
              <a:ext cx="838200" cy="76200"/>
            </a:xfrm>
            <a:prstGeom prst="rect">
              <a:avLst/>
            </a:prstGeom>
            <a:ln>
              <a:headEnd type="none" w="med" len="med"/>
              <a:tailEnd type="none" w="med" len="med"/>
            </a:ln>
            <a:ex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lumMod val="50000"/>
                  </a:schemeClr>
                </a:solidFill>
                <a:effectLst/>
                <a:latin typeface="Arial" charset="0"/>
                <a:ea typeface="HG丸ｺﾞｼｯｸM-PRO" pitchFamily="50" charset="-128"/>
              </a:endParaRPr>
            </a:p>
          </p:txBody>
        </p:sp>
        <p:sp>
          <p:nvSpPr>
            <p:cNvPr id="29" name="正方形/長方形 28"/>
            <p:cNvSpPr/>
            <p:nvPr/>
          </p:nvSpPr>
          <p:spPr bwMode="auto">
            <a:xfrm>
              <a:off x="6324600" y="4648200"/>
              <a:ext cx="838200" cy="609600"/>
            </a:xfrm>
            <a:prstGeom prst="rect">
              <a:avLst/>
            </a:prstGeom>
            <a:ln>
              <a:headEnd type="none" w="med" len="med"/>
              <a:tailEnd type="none" w="med" len="med"/>
            </a:ln>
            <a:ex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lumMod val="50000"/>
                  </a:schemeClr>
                </a:solidFill>
                <a:effectLst/>
                <a:latin typeface="Arial" charset="0"/>
                <a:ea typeface="HG丸ｺﾞｼｯｸM-PRO" pitchFamily="50" charset="-128"/>
              </a:endParaRPr>
            </a:p>
          </p:txBody>
        </p:sp>
        <p:sp>
          <p:nvSpPr>
            <p:cNvPr id="30" name="正方形/長方形 29"/>
            <p:cNvSpPr/>
            <p:nvPr/>
          </p:nvSpPr>
          <p:spPr bwMode="auto">
            <a:xfrm>
              <a:off x="7772400" y="1447800"/>
              <a:ext cx="838200" cy="3810000"/>
            </a:xfrm>
            <a:prstGeom prst="rect">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pic>
          <p:nvPicPr>
            <p:cNvPr id="6" name="図 5" descr="hdd.jpg"/>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00600" y="5410200"/>
              <a:ext cx="1066800" cy="913892"/>
            </a:xfrm>
            <a:prstGeom prst="rect">
              <a:avLst/>
            </a:prstGeom>
          </p:spPr>
        </p:pic>
        <p:pic>
          <p:nvPicPr>
            <p:cNvPr id="14" name="図 13"/>
            <p:cNvPicPr>
              <a:picLocks noChangeAspect="1"/>
            </p:cNvPicPr>
            <p:nvPr/>
          </p:nvPicPr>
          <p:blipFill>
            <a:blip r:embed="rId3">
              <a:clrChange>
                <a:clrFrom>
                  <a:srgbClr val="FFFFFF"/>
                </a:clrFrom>
                <a:clrTo>
                  <a:srgbClr val="FFFFFF">
                    <a:alpha val="0"/>
                  </a:srgbClr>
                </a:clrTo>
              </a:clrChange>
            </a:blip>
            <a:stretch>
              <a:fillRect/>
            </a:stretch>
          </p:blipFill>
          <p:spPr>
            <a:xfrm>
              <a:off x="7543800" y="5486400"/>
              <a:ext cx="1264170" cy="838200"/>
            </a:xfrm>
            <a:prstGeom prst="rect">
              <a:avLst/>
            </a:prstGeom>
          </p:spPr>
        </p:pic>
        <p:pic>
          <p:nvPicPr>
            <p:cNvPr id="31" name="図 30" descr="080105_sandisc_ssd.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4600" y="5486400"/>
              <a:ext cx="1022734" cy="858798"/>
            </a:xfrm>
            <a:prstGeom prst="rect">
              <a:avLst/>
            </a:prstGeom>
          </p:spPr>
        </p:pic>
        <p:sp>
          <p:nvSpPr>
            <p:cNvPr id="66" name="テキスト ボックス 65"/>
            <p:cNvSpPr txBox="1"/>
            <p:nvPr/>
          </p:nvSpPr>
          <p:spPr>
            <a:xfrm>
              <a:off x="5029200" y="4876800"/>
              <a:ext cx="793231" cy="307777"/>
            </a:xfrm>
            <a:prstGeom prst="rect">
              <a:avLst/>
            </a:prstGeom>
            <a:noFill/>
          </p:spPr>
          <p:txBody>
            <a:bodyPr wrap="none" rtlCol="0">
              <a:spAutoFit/>
            </a:bodyPr>
            <a:lstStyle/>
            <a:p>
              <a:r>
                <a:rPr kumimoji="1" lang="ja-JP" altLang="en-US" sz="1400" dirty="0">
                  <a:solidFill>
                    <a:schemeClr val="bg1">
                      <a:lumMod val="50000"/>
                    </a:schemeClr>
                  </a:solidFill>
                </a:rPr>
                <a:t>百</a:t>
              </a:r>
              <a:r>
                <a:rPr lang="en-US" altLang="ja-JP" sz="1400" dirty="0">
                  <a:solidFill>
                    <a:schemeClr val="bg1">
                      <a:lumMod val="50000"/>
                    </a:schemeClr>
                  </a:solidFill>
                </a:rPr>
                <a:t>IOPS</a:t>
              </a:r>
              <a:endParaRPr kumimoji="1" lang="ja-JP" altLang="en-US" sz="1400" dirty="0">
                <a:solidFill>
                  <a:schemeClr val="bg1">
                    <a:lumMod val="50000"/>
                  </a:schemeClr>
                </a:solidFill>
              </a:endParaRPr>
            </a:p>
          </p:txBody>
        </p:sp>
        <p:sp>
          <p:nvSpPr>
            <p:cNvPr id="67" name="テキスト ボックス 66"/>
            <p:cNvSpPr txBox="1"/>
            <p:nvPr/>
          </p:nvSpPr>
          <p:spPr>
            <a:xfrm>
              <a:off x="6267563" y="4343400"/>
              <a:ext cx="972767" cy="307777"/>
            </a:xfrm>
            <a:prstGeom prst="rect">
              <a:avLst/>
            </a:prstGeom>
            <a:noFill/>
          </p:spPr>
          <p:txBody>
            <a:bodyPr wrap="none" rtlCol="0">
              <a:spAutoFit/>
            </a:bodyPr>
            <a:lstStyle/>
            <a:p>
              <a:pPr algn="ctr"/>
              <a:r>
                <a:rPr lang="ja-JP" altLang="en-US" sz="1400" dirty="0">
                  <a:solidFill>
                    <a:schemeClr val="bg1">
                      <a:lumMod val="50000"/>
                    </a:schemeClr>
                  </a:solidFill>
                </a:rPr>
                <a:t>数万</a:t>
              </a:r>
              <a:r>
                <a:rPr lang="en-US" altLang="ja-JP" sz="1400" dirty="0">
                  <a:solidFill>
                    <a:schemeClr val="bg1">
                      <a:lumMod val="50000"/>
                    </a:schemeClr>
                  </a:solidFill>
                </a:rPr>
                <a:t>IOPS</a:t>
              </a:r>
              <a:endParaRPr kumimoji="1" lang="ja-JP" altLang="en-US" sz="1400" dirty="0">
                <a:solidFill>
                  <a:schemeClr val="bg1">
                    <a:lumMod val="50000"/>
                  </a:schemeClr>
                </a:solidFill>
              </a:endParaRPr>
            </a:p>
          </p:txBody>
        </p:sp>
        <p:sp>
          <p:nvSpPr>
            <p:cNvPr id="68" name="テキスト ボックス 67"/>
            <p:cNvSpPr txBox="1"/>
            <p:nvPr/>
          </p:nvSpPr>
          <p:spPr>
            <a:xfrm>
              <a:off x="7626339" y="1143000"/>
              <a:ext cx="1152304" cy="307777"/>
            </a:xfrm>
            <a:prstGeom prst="rect">
              <a:avLst/>
            </a:prstGeom>
            <a:noFill/>
          </p:spPr>
          <p:txBody>
            <a:bodyPr wrap="none" rtlCol="0">
              <a:spAutoFit/>
            </a:bodyPr>
            <a:lstStyle/>
            <a:p>
              <a:pPr algn="ctr"/>
              <a:r>
                <a:rPr lang="ja-JP" altLang="en-US" sz="1400" dirty="0">
                  <a:solidFill>
                    <a:srgbClr val="0000FF"/>
                  </a:solidFill>
                </a:rPr>
                <a:t>数百万</a:t>
              </a:r>
              <a:r>
                <a:rPr lang="en-US" altLang="ja-JP" sz="1400" dirty="0">
                  <a:solidFill>
                    <a:srgbClr val="0000FF"/>
                  </a:solidFill>
                </a:rPr>
                <a:t>IOPS</a:t>
              </a:r>
              <a:endParaRPr kumimoji="1" lang="ja-JP" altLang="en-US" sz="1400" dirty="0">
                <a:solidFill>
                  <a:srgbClr val="0000FF"/>
                </a:solidFill>
              </a:endParaRPr>
            </a:p>
          </p:txBody>
        </p:sp>
      </p:grpSp>
      <p:grpSp>
        <p:nvGrpSpPr>
          <p:cNvPr id="8" name="図形グループ 7"/>
          <p:cNvGrpSpPr/>
          <p:nvPr/>
        </p:nvGrpSpPr>
        <p:grpSpPr>
          <a:xfrm>
            <a:off x="2979256" y="1447800"/>
            <a:ext cx="3185487" cy="2146995"/>
            <a:chOff x="2979256" y="1447800"/>
            <a:chExt cx="3185487" cy="2146995"/>
          </a:xfrm>
        </p:grpSpPr>
        <p:sp>
          <p:nvSpPr>
            <p:cNvPr id="69" name="角丸四角形 68"/>
            <p:cNvSpPr/>
            <p:nvPr/>
          </p:nvSpPr>
          <p:spPr bwMode="auto">
            <a:xfrm>
              <a:off x="3009900" y="1447800"/>
              <a:ext cx="3124200" cy="533400"/>
            </a:xfrm>
            <a:prstGeom prst="roundRect">
              <a:avLst>
                <a:gd name="adj" fmla="val 0"/>
              </a:avLst>
            </a:prstGeom>
            <a:solidFill>
              <a:srgbClr val="FF6666"/>
            </a:solidFill>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Arial" charset="0"/>
                  <a:ea typeface="HG丸ｺﾞｼｯｸM-PRO" pitchFamily="50" charset="-128"/>
                </a:rPr>
                <a:t>メモリー速度に近い</a:t>
              </a:r>
              <a:r>
                <a:rPr kumimoji="0" lang="en-US" altLang="ja-JP" sz="1600" b="0" i="0" u="none" strike="noStrike" cap="none" normalizeH="0" baseline="0" dirty="0">
                  <a:ln>
                    <a:noFill/>
                  </a:ln>
                  <a:solidFill>
                    <a:schemeClr val="bg1"/>
                  </a:solidFill>
                  <a:effectLst/>
                  <a:latin typeface="Arial" charset="0"/>
                  <a:ea typeface="HG丸ｺﾞｼｯｸM-PRO" pitchFamily="50" charset="-128"/>
                </a:rPr>
                <a:t>IO</a:t>
              </a:r>
              <a:r>
                <a:rPr kumimoji="0" lang="ja-JP" altLang="en-US" sz="1600" b="0" i="0" u="none" strike="noStrike" cap="none" normalizeH="0" baseline="0" dirty="0">
                  <a:ln>
                    <a:noFill/>
                  </a:ln>
                  <a:solidFill>
                    <a:schemeClr val="bg1"/>
                  </a:solidFill>
                  <a:effectLst/>
                  <a:latin typeface="Arial" charset="0"/>
                  <a:ea typeface="HG丸ｺﾞｼｯｸM-PRO" pitchFamily="50" charset="-128"/>
                </a:rPr>
                <a:t>速度</a:t>
              </a:r>
            </a:p>
          </p:txBody>
        </p:sp>
        <p:sp>
          <p:nvSpPr>
            <p:cNvPr id="70" name="テキスト ボックス 69"/>
            <p:cNvSpPr txBox="1"/>
            <p:nvPr/>
          </p:nvSpPr>
          <p:spPr>
            <a:xfrm>
              <a:off x="2979256" y="2209800"/>
              <a:ext cx="3185487" cy="1384995"/>
            </a:xfrm>
            <a:prstGeom prst="rect">
              <a:avLst/>
            </a:prstGeom>
            <a:noFill/>
          </p:spPr>
          <p:txBody>
            <a:bodyPr wrap="none" rtlCol="0">
              <a:spAutoFit/>
            </a:bodyPr>
            <a:lstStyle/>
            <a:p>
              <a:pPr marL="457200" indent="-457200">
                <a:buFont typeface="Wingdings" charset="2"/>
                <a:buChar char="v"/>
              </a:pPr>
              <a:r>
                <a:rPr kumimoji="1" lang="ja-JP" altLang="en-US" sz="2800" dirty="0">
                  <a:solidFill>
                    <a:srgbClr val="0000FF"/>
                  </a:solidFill>
                </a:rPr>
                <a:t>仮想化</a:t>
              </a:r>
              <a:r>
                <a:rPr kumimoji="1" lang="en-US" altLang="ja-JP" sz="2800" dirty="0">
                  <a:solidFill>
                    <a:srgbClr val="0000FF"/>
                  </a:solidFill>
                </a:rPr>
                <a:t> </a:t>
              </a:r>
              <a:r>
                <a:rPr kumimoji="1" lang="en-US" altLang="ja-JP" sz="900" dirty="0">
                  <a:solidFill>
                    <a:srgbClr val="0000FF"/>
                  </a:solidFill>
                </a:rPr>
                <a:t>(</a:t>
              </a:r>
              <a:r>
                <a:rPr kumimoji="1" lang="ja-JP" altLang="en-US" sz="900" dirty="0">
                  <a:solidFill>
                    <a:srgbClr val="0000FF"/>
                  </a:solidFill>
                </a:rPr>
                <a:t>サーバーやデスクトップ</a:t>
              </a:r>
              <a:r>
                <a:rPr kumimoji="1" lang="en-US" altLang="ja-JP" sz="900" dirty="0">
                  <a:solidFill>
                    <a:srgbClr val="0000FF"/>
                  </a:solidFill>
                </a:rPr>
                <a:t>)</a:t>
              </a:r>
              <a:endParaRPr kumimoji="1" lang="ja-JP" altLang="en-US" sz="900" dirty="0">
                <a:solidFill>
                  <a:srgbClr val="0000FF"/>
                </a:solidFill>
              </a:endParaRPr>
            </a:p>
            <a:p>
              <a:pPr marL="457200" indent="-457200">
                <a:buFont typeface="Wingdings" charset="2"/>
                <a:buChar char="v"/>
              </a:pPr>
              <a:r>
                <a:rPr lang="ja-JP" altLang="en-US" sz="2800" dirty="0">
                  <a:solidFill>
                    <a:srgbClr val="0000FF"/>
                  </a:solidFill>
                </a:rPr>
                <a:t>データ分析</a:t>
              </a:r>
            </a:p>
            <a:p>
              <a:pPr marL="457200" indent="-457200">
                <a:buFont typeface="Wingdings" charset="2"/>
                <a:buChar char="v"/>
              </a:pPr>
              <a:r>
                <a:rPr kumimoji="1" lang="ja-JP" altLang="en-US" sz="2800" dirty="0">
                  <a:solidFill>
                    <a:srgbClr val="0000FF"/>
                  </a:solidFill>
                </a:rPr>
                <a:t>デーベース処理</a:t>
              </a:r>
            </a:p>
          </p:txBody>
        </p:sp>
      </p:grpSp>
    </p:spTree>
    <p:extLst>
      <p:ext uri="{BB962C8B-B14F-4D97-AF65-F5344CB8AC3E}">
        <p14:creationId xmlns:p14="http://schemas.microsoft.com/office/powerpoint/2010/main" val="92248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4631632" y="3308251"/>
            <a:ext cx="4214193" cy="954155"/>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a:t>ストレージアレイ（</a:t>
            </a:r>
            <a:r>
              <a:rPr kumimoji="1" lang="en-US" altLang="ja-JP" dirty="0"/>
              <a:t>HDD</a:t>
            </a:r>
            <a:r>
              <a:rPr kumimoji="1" lang="ja-JP" altLang="en-US" dirty="0"/>
              <a:t>／</a:t>
            </a:r>
            <a:r>
              <a:rPr kumimoji="1" lang="en-US" altLang="ja-JP" dirty="0"/>
              <a:t>SSD</a:t>
            </a:r>
            <a:r>
              <a:rPr lang="ja-JP" altLang="en-US" dirty="0"/>
              <a:t>／</a:t>
            </a:r>
            <a:r>
              <a:rPr kumimoji="1" lang="ja-JP" altLang="en-US" dirty="0"/>
              <a:t>フラッシュストレージ）</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sp>
        <p:nvSpPr>
          <p:cNvPr id="4" name="正方形/長方形 3"/>
          <p:cNvSpPr/>
          <p:nvPr/>
        </p:nvSpPr>
        <p:spPr>
          <a:xfrm>
            <a:off x="1186069" y="3308251"/>
            <a:ext cx="1045346" cy="954155"/>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CPU</a:t>
            </a: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4909931" y="3404328"/>
            <a:ext cx="914399" cy="76200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SSD</a:t>
            </a:r>
          </a:p>
          <a:p>
            <a:pPr algn="ctr"/>
            <a:r>
              <a:rPr lang="ja-JP" altLang="en-US" sz="800" dirty="0">
                <a:solidFill>
                  <a:srgbClr val="FFFFFF"/>
                </a:solidFill>
                <a:latin typeface="Meiryo" charset="-128"/>
                <a:ea typeface="Meiryo" charset="-128"/>
                <a:cs typeface="Meiryo" charset="-128"/>
              </a:rPr>
              <a:t>コントローラー</a:t>
            </a:r>
            <a:endParaRPr kumimoji="1" lang="ja-JP" altLang="en-US" sz="800" dirty="0">
              <a:solidFill>
                <a:srgbClr val="FFFFFF"/>
              </a:solidFill>
              <a:latin typeface="Meiryo" charset="-128"/>
              <a:ea typeface="Meiryo" charset="-128"/>
              <a:cs typeface="Meiryo" charset="-128"/>
            </a:endParaRPr>
          </a:p>
        </p:txBody>
      </p:sp>
      <p:sp>
        <p:nvSpPr>
          <p:cNvPr id="7" name="正方形/長方形 6"/>
          <p:cNvSpPr/>
          <p:nvPr/>
        </p:nvSpPr>
        <p:spPr>
          <a:xfrm>
            <a:off x="3299790" y="3308251"/>
            <a:ext cx="1045346" cy="95415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RAID</a:t>
            </a:r>
          </a:p>
          <a:p>
            <a:pPr algn="ctr"/>
            <a:r>
              <a:rPr kumimoji="1" lang="ja-JP" altLang="en-US" sz="800" dirty="0">
                <a:solidFill>
                  <a:srgbClr val="FFFFFF"/>
                </a:solidFill>
                <a:latin typeface="Meiryo" charset="-128"/>
                <a:ea typeface="Meiryo" charset="-128"/>
                <a:cs typeface="Meiryo" charset="-128"/>
              </a:rPr>
              <a:t>コントローラー</a:t>
            </a:r>
          </a:p>
        </p:txBody>
      </p:sp>
      <p:sp>
        <p:nvSpPr>
          <p:cNvPr id="8" name="正方形/長方形 7"/>
          <p:cNvSpPr/>
          <p:nvPr/>
        </p:nvSpPr>
        <p:spPr>
          <a:xfrm>
            <a:off x="6029738" y="3404328"/>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9" name="正方形/長方形 8"/>
          <p:cNvSpPr/>
          <p:nvPr/>
        </p:nvSpPr>
        <p:spPr>
          <a:xfrm>
            <a:off x="6029738" y="3835023"/>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10" name="正方形/長方形 9"/>
          <p:cNvSpPr/>
          <p:nvPr/>
        </p:nvSpPr>
        <p:spPr>
          <a:xfrm>
            <a:off x="6937512" y="3404328"/>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11" name="正方形/長方形 10"/>
          <p:cNvSpPr/>
          <p:nvPr/>
        </p:nvSpPr>
        <p:spPr>
          <a:xfrm>
            <a:off x="6937512" y="3835023"/>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12" name="正方形/長方形 11"/>
          <p:cNvSpPr/>
          <p:nvPr/>
        </p:nvSpPr>
        <p:spPr>
          <a:xfrm>
            <a:off x="7845286" y="3404328"/>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13" name="正方形/長方形 12"/>
          <p:cNvSpPr/>
          <p:nvPr/>
        </p:nvSpPr>
        <p:spPr>
          <a:xfrm>
            <a:off x="7845286" y="3835023"/>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cxnSp>
        <p:nvCxnSpPr>
          <p:cNvPr id="26" name="直線コネクタ 25"/>
          <p:cNvCxnSpPr>
            <a:stCxn id="4" idx="3"/>
            <a:endCxn id="7" idx="1"/>
          </p:cNvCxnSpPr>
          <p:nvPr/>
        </p:nvCxnSpPr>
        <p:spPr>
          <a:xfrm>
            <a:off x="2231415" y="3785329"/>
            <a:ext cx="1068375" cy="0"/>
          </a:xfrm>
          <a:prstGeom prst="line">
            <a:avLst/>
          </a:prstGeom>
          <a:ln w="762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0" name="直線コネクタ 29"/>
          <p:cNvCxnSpPr>
            <a:stCxn id="7" idx="3"/>
          </p:cNvCxnSpPr>
          <p:nvPr/>
        </p:nvCxnSpPr>
        <p:spPr>
          <a:xfrm>
            <a:off x="4345136" y="3785329"/>
            <a:ext cx="564795" cy="0"/>
          </a:xfrm>
          <a:prstGeom prst="line">
            <a:avLst/>
          </a:prstGeom>
          <a:ln w="76200">
            <a:solidFill>
              <a:srgbClr val="92D050"/>
            </a:solidFill>
          </a:ln>
        </p:spPr>
        <p:style>
          <a:lnRef idx="2">
            <a:schemeClr val="accent1"/>
          </a:lnRef>
          <a:fillRef idx="0">
            <a:schemeClr val="accent1"/>
          </a:fillRef>
          <a:effectRef idx="1">
            <a:schemeClr val="accent1"/>
          </a:effectRef>
          <a:fontRef idx="minor">
            <a:schemeClr val="tx1"/>
          </a:fontRef>
        </p:style>
      </p:cxnSp>
      <p:sp>
        <p:nvSpPr>
          <p:cNvPr id="35" name="テキスト ボックス 34"/>
          <p:cNvSpPr txBox="1"/>
          <p:nvPr/>
        </p:nvSpPr>
        <p:spPr>
          <a:xfrm>
            <a:off x="2468102" y="3477719"/>
            <a:ext cx="585225" cy="307777"/>
          </a:xfrm>
          <a:prstGeom prst="rect">
            <a:avLst/>
          </a:prstGeom>
          <a:noFill/>
        </p:spPr>
        <p:txBody>
          <a:bodyPr wrap="none" rtlCol="0">
            <a:spAutoFit/>
          </a:bodyPr>
          <a:lstStyle/>
          <a:p>
            <a:r>
              <a:rPr kumimoji="1" lang="en-US" altLang="ja-JP" sz="1400" dirty="0" err="1">
                <a:solidFill>
                  <a:srgbClr val="0070C0"/>
                </a:solidFill>
                <a:latin typeface="Meiryo" charset="-128"/>
                <a:ea typeface="Meiryo" charset="-128"/>
                <a:cs typeface="Meiryo" charset="-128"/>
              </a:rPr>
              <a:t>PCIe</a:t>
            </a:r>
            <a:endParaRPr kumimoji="1" lang="ja-JP" altLang="en-US" sz="1400" dirty="0">
              <a:solidFill>
                <a:srgbClr val="0070C0"/>
              </a:solidFill>
              <a:latin typeface="Meiryo" charset="-128"/>
              <a:ea typeface="Meiryo" charset="-128"/>
              <a:cs typeface="Meiryo" charset="-128"/>
            </a:endParaRPr>
          </a:p>
        </p:txBody>
      </p:sp>
      <p:sp>
        <p:nvSpPr>
          <p:cNvPr id="37" name="テキスト ボックス 36"/>
          <p:cNvSpPr txBox="1"/>
          <p:nvPr/>
        </p:nvSpPr>
        <p:spPr>
          <a:xfrm>
            <a:off x="4356374" y="3477719"/>
            <a:ext cx="534121" cy="307777"/>
          </a:xfrm>
          <a:prstGeom prst="rect">
            <a:avLst/>
          </a:prstGeom>
          <a:noFill/>
        </p:spPr>
        <p:txBody>
          <a:bodyPr wrap="none" rtlCol="0">
            <a:spAutoFit/>
          </a:bodyPr>
          <a:lstStyle/>
          <a:p>
            <a:r>
              <a:rPr kumimoji="1" lang="en-US" altLang="ja-JP" sz="1400">
                <a:solidFill>
                  <a:srgbClr val="00B050"/>
                </a:solidFill>
                <a:latin typeface="Meiryo" charset="-128"/>
                <a:ea typeface="Meiryo" charset="-128"/>
                <a:cs typeface="Meiryo" charset="-128"/>
              </a:rPr>
              <a:t>SAS</a:t>
            </a:r>
            <a:endParaRPr kumimoji="1" lang="ja-JP" altLang="en-US" sz="1400" dirty="0">
              <a:solidFill>
                <a:srgbClr val="00B050"/>
              </a:solidFill>
              <a:latin typeface="Meiryo" charset="-128"/>
              <a:ea typeface="Meiryo" charset="-128"/>
              <a:cs typeface="Meiryo" charset="-128"/>
            </a:endParaRPr>
          </a:p>
        </p:txBody>
      </p:sp>
      <p:sp>
        <p:nvSpPr>
          <p:cNvPr id="38" name="正方形/長方形 37"/>
          <p:cNvSpPr/>
          <p:nvPr/>
        </p:nvSpPr>
        <p:spPr>
          <a:xfrm>
            <a:off x="4631632" y="5175107"/>
            <a:ext cx="4214193" cy="954155"/>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charset="-128"/>
              <a:ea typeface="Meiryo" charset="-128"/>
              <a:cs typeface="Meiryo" charset="-128"/>
            </a:endParaRPr>
          </a:p>
        </p:txBody>
      </p:sp>
      <p:sp>
        <p:nvSpPr>
          <p:cNvPr id="39" name="正方形/長方形 38"/>
          <p:cNvSpPr/>
          <p:nvPr/>
        </p:nvSpPr>
        <p:spPr>
          <a:xfrm>
            <a:off x="1186069" y="5175107"/>
            <a:ext cx="1045346" cy="954155"/>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CPU</a:t>
            </a:r>
            <a:endParaRPr kumimoji="1" lang="ja-JP" altLang="en-US" sz="1200" dirty="0">
              <a:solidFill>
                <a:srgbClr val="FFFFFF"/>
              </a:solidFill>
              <a:latin typeface="Meiryo" charset="-128"/>
              <a:ea typeface="Meiryo" charset="-128"/>
              <a:cs typeface="Meiryo" charset="-128"/>
            </a:endParaRPr>
          </a:p>
        </p:txBody>
      </p:sp>
      <p:sp>
        <p:nvSpPr>
          <p:cNvPr id="40" name="正方形/長方形 39"/>
          <p:cNvSpPr/>
          <p:nvPr/>
        </p:nvSpPr>
        <p:spPr>
          <a:xfrm>
            <a:off x="4909931" y="5271184"/>
            <a:ext cx="914399" cy="76200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Meiryo" charset="-128"/>
                <a:ea typeface="Meiryo" charset="-128"/>
                <a:cs typeface="Meiryo" charset="-128"/>
              </a:rPr>
              <a:t>HDD</a:t>
            </a:r>
            <a:endParaRPr kumimoji="1" lang="en-US" altLang="ja-JP" sz="12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コントローラー</a:t>
            </a:r>
            <a:endParaRPr kumimoji="1" lang="ja-JP" altLang="en-US" sz="800" dirty="0">
              <a:solidFill>
                <a:srgbClr val="FFFFFF"/>
              </a:solidFill>
              <a:latin typeface="Meiryo" charset="-128"/>
              <a:ea typeface="Meiryo" charset="-128"/>
              <a:cs typeface="Meiryo" charset="-128"/>
            </a:endParaRPr>
          </a:p>
        </p:txBody>
      </p:sp>
      <p:sp>
        <p:nvSpPr>
          <p:cNvPr id="41" name="正方形/長方形 40"/>
          <p:cNvSpPr/>
          <p:nvPr/>
        </p:nvSpPr>
        <p:spPr>
          <a:xfrm>
            <a:off x="3299790" y="5175107"/>
            <a:ext cx="1045346" cy="95415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RAID</a:t>
            </a:r>
          </a:p>
          <a:p>
            <a:pPr algn="ctr"/>
            <a:r>
              <a:rPr kumimoji="1" lang="ja-JP" altLang="en-US" sz="800" dirty="0">
                <a:solidFill>
                  <a:srgbClr val="FFFFFF"/>
                </a:solidFill>
                <a:latin typeface="Meiryo" charset="-128"/>
                <a:ea typeface="Meiryo" charset="-128"/>
                <a:cs typeface="Meiryo" charset="-128"/>
              </a:rPr>
              <a:t>コントローラー</a:t>
            </a:r>
          </a:p>
        </p:txBody>
      </p:sp>
      <p:sp>
        <p:nvSpPr>
          <p:cNvPr id="42" name="円柱 41"/>
          <p:cNvSpPr/>
          <p:nvPr/>
        </p:nvSpPr>
        <p:spPr>
          <a:xfrm>
            <a:off x="6029738" y="5271184"/>
            <a:ext cx="821635" cy="33130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HDD</a:t>
            </a:r>
            <a:endParaRPr kumimoji="1" lang="ja-JP" altLang="en-US" sz="800" dirty="0">
              <a:solidFill>
                <a:srgbClr val="FFFFFF"/>
              </a:solidFill>
              <a:latin typeface="Meiryo" charset="-128"/>
              <a:ea typeface="Meiryo" charset="-128"/>
              <a:cs typeface="Meiryo" charset="-128"/>
            </a:endParaRPr>
          </a:p>
        </p:txBody>
      </p:sp>
      <p:sp>
        <p:nvSpPr>
          <p:cNvPr id="43" name="円柱 42"/>
          <p:cNvSpPr/>
          <p:nvPr/>
        </p:nvSpPr>
        <p:spPr>
          <a:xfrm>
            <a:off x="6029738" y="5701879"/>
            <a:ext cx="821635" cy="33130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HDD</a:t>
            </a:r>
            <a:endParaRPr kumimoji="1" lang="ja-JP" altLang="en-US" sz="800" dirty="0">
              <a:solidFill>
                <a:srgbClr val="FFFFFF"/>
              </a:solidFill>
              <a:latin typeface="Meiryo" charset="-128"/>
              <a:ea typeface="Meiryo" charset="-128"/>
              <a:cs typeface="Meiryo" charset="-128"/>
            </a:endParaRPr>
          </a:p>
        </p:txBody>
      </p:sp>
      <p:sp>
        <p:nvSpPr>
          <p:cNvPr id="44" name="円柱 43"/>
          <p:cNvSpPr/>
          <p:nvPr/>
        </p:nvSpPr>
        <p:spPr>
          <a:xfrm>
            <a:off x="6937512" y="5271184"/>
            <a:ext cx="821635" cy="33130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HDD</a:t>
            </a:r>
            <a:endParaRPr kumimoji="1" lang="ja-JP" altLang="en-US" sz="800" dirty="0">
              <a:solidFill>
                <a:srgbClr val="FFFFFF"/>
              </a:solidFill>
              <a:latin typeface="Meiryo" charset="-128"/>
              <a:ea typeface="Meiryo" charset="-128"/>
              <a:cs typeface="Meiryo" charset="-128"/>
            </a:endParaRPr>
          </a:p>
        </p:txBody>
      </p:sp>
      <p:sp>
        <p:nvSpPr>
          <p:cNvPr id="45" name="円柱 44"/>
          <p:cNvSpPr/>
          <p:nvPr/>
        </p:nvSpPr>
        <p:spPr>
          <a:xfrm>
            <a:off x="6937512" y="5701879"/>
            <a:ext cx="821635" cy="33130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HDD</a:t>
            </a:r>
            <a:endParaRPr kumimoji="1" lang="ja-JP" altLang="en-US" sz="800" dirty="0">
              <a:solidFill>
                <a:srgbClr val="FFFFFF"/>
              </a:solidFill>
              <a:latin typeface="Meiryo" charset="-128"/>
              <a:ea typeface="Meiryo" charset="-128"/>
              <a:cs typeface="Meiryo" charset="-128"/>
            </a:endParaRPr>
          </a:p>
        </p:txBody>
      </p:sp>
      <p:sp>
        <p:nvSpPr>
          <p:cNvPr id="46" name="円柱 45"/>
          <p:cNvSpPr/>
          <p:nvPr/>
        </p:nvSpPr>
        <p:spPr>
          <a:xfrm>
            <a:off x="7845286" y="5271184"/>
            <a:ext cx="821635" cy="33130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HDD</a:t>
            </a:r>
            <a:endParaRPr kumimoji="1" lang="ja-JP" altLang="en-US" sz="800" dirty="0">
              <a:solidFill>
                <a:srgbClr val="FFFFFF"/>
              </a:solidFill>
              <a:latin typeface="Meiryo" charset="-128"/>
              <a:ea typeface="Meiryo" charset="-128"/>
              <a:cs typeface="Meiryo" charset="-128"/>
            </a:endParaRPr>
          </a:p>
        </p:txBody>
      </p:sp>
      <p:sp>
        <p:nvSpPr>
          <p:cNvPr id="47" name="円柱 46"/>
          <p:cNvSpPr/>
          <p:nvPr/>
        </p:nvSpPr>
        <p:spPr>
          <a:xfrm>
            <a:off x="7845286" y="5701879"/>
            <a:ext cx="821635" cy="33130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HDD</a:t>
            </a:r>
            <a:endParaRPr kumimoji="1" lang="ja-JP" altLang="en-US" sz="800" dirty="0">
              <a:solidFill>
                <a:srgbClr val="FFFFFF"/>
              </a:solidFill>
              <a:latin typeface="Meiryo" charset="-128"/>
              <a:ea typeface="Meiryo" charset="-128"/>
              <a:cs typeface="Meiryo" charset="-128"/>
            </a:endParaRPr>
          </a:p>
        </p:txBody>
      </p:sp>
      <p:cxnSp>
        <p:nvCxnSpPr>
          <p:cNvPr id="48" name="直線コネクタ 47"/>
          <p:cNvCxnSpPr>
            <a:stCxn id="39" idx="3"/>
            <a:endCxn id="41" idx="1"/>
          </p:cNvCxnSpPr>
          <p:nvPr/>
        </p:nvCxnSpPr>
        <p:spPr>
          <a:xfrm>
            <a:off x="2231415" y="5652185"/>
            <a:ext cx="1068375" cy="0"/>
          </a:xfrm>
          <a:prstGeom prst="line">
            <a:avLst/>
          </a:prstGeom>
          <a:ln w="762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49" name="直線コネクタ 48"/>
          <p:cNvCxnSpPr>
            <a:stCxn id="41" idx="3"/>
          </p:cNvCxnSpPr>
          <p:nvPr/>
        </p:nvCxnSpPr>
        <p:spPr>
          <a:xfrm>
            <a:off x="4345136" y="5652185"/>
            <a:ext cx="564795" cy="0"/>
          </a:xfrm>
          <a:prstGeom prst="line">
            <a:avLst/>
          </a:prstGeom>
          <a:ln w="76200">
            <a:solidFill>
              <a:srgbClr val="92D050"/>
            </a:solidFill>
          </a:ln>
        </p:spPr>
        <p:style>
          <a:lnRef idx="2">
            <a:schemeClr val="accent1"/>
          </a:lnRef>
          <a:fillRef idx="0">
            <a:schemeClr val="accent1"/>
          </a:fillRef>
          <a:effectRef idx="1">
            <a:schemeClr val="accent1"/>
          </a:effectRef>
          <a:fontRef idx="minor">
            <a:schemeClr val="tx1"/>
          </a:fontRef>
        </p:style>
      </p:cxnSp>
      <p:sp>
        <p:nvSpPr>
          <p:cNvPr id="50" name="テキスト ボックス 49"/>
          <p:cNvSpPr txBox="1"/>
          <p:nvPr/>
        </p:nvSpPr>
        <p:spPr>
          <a:xfrm>
            <a:off x="2468102" y="5344575"/>
            <a:ext cx="585225" cy="307777"/>
          </a:xfrm>
          <a:prstGeom prst="rect">
            <a:avLst/>
          </a:prstGeom>
          <a:noFill/>
        </p:spPr>
        <p:txBody>
          <a:bodyPr wrap="none" rtlCol="0">
            <a:spAutoFit/>
          </a:bodyPr>
          <a:lstStyle/>
          <a:p>
            <a:r>
              <a:rPr kumimoji="1" lang="en-US" altLang="ja-JP" sz="1400">
                <a:solidFill>
                  <a:srgbClr val="0070C0"/>
                </a:solidFill>
                <a:latin typeface="Meiryo" charset="-128"/>
                <a:ea typeface="Meiryo" charset="-128"/>
                <a:cs typeface="Meiryo" charset="-128"/>
              </a:rPr>
              <a:t>PCIe</a:t>
            </a:r>
            <a:endParaRPr kumimoji="1" lang="ja-JP" altLang="en-US" sz="1400" dirty="0">
              <a:solidFill>
                <a:srgbClr val="0070C0"/>
              </a:solidFill>
              <a:latin typeface="Meiryo" charset="-128"/>
              <a:ea typeface="Meiryo" charset="-128"/>
              <a:cs typeface="Meiryo" charset="-128"/>
            </a:endParaRPr>
          </a:p>
        </p:txBody>
      </p:sp>
      <p:sp>
        <p:nvSpPr>
          <p:cNvPr id="51" name="テキスト ボックス 50"/>
          <p:cNvSpPr txBox="1"/>
          <p:nvPr/>
        </p:nvSpPr>
        <p:spPr>
          <a:xfrm>
            <a:off x="4356374" y="5344575"/>
            <a:ext cx="534121" cy="307777"/>
          </a:xfrm>
          <a:prstGeom prst="rect">
            <a:avLst/>
          </a:prstGeom>
          <a:noFill/>
        </p:spPr>
        <p:txBody>
          <a:bodyPr wrap="none" rtlCol="0">
            <a:spAutoFit/>
          </a:bodyPr>
          <a:lstStyle/>
          <a:p>
            <a:r>
              <a:rPr kumimoji="1" lang="en-US" altLang="ja-JP" sz="1400">
                <a:solidFill>
                  <a:srgbClr val="00B050"/>
                </a:solidFill>
                <a:latin typeface="Meiryo" charset="-128"/>
                <a:ea typeface="Meiryo" charset="-128"/>
                <a:cs typeface="Meiryo" charset="-128"/>
              </a:rPr>
              <a:t>SAS</a:t>
            </a:r>
            <a:endParaRPr kumimoji="1" lang="ja-JP" altLang="en-US" sz="1400" dirty="0">
              <a:solidFill>
                <a:srgbClr val="00B050"/>
              </a:solidFill>
              <a:latin typeface="Meiryo" charset="-128"/>
              <a:ea typeface="Meiryo" charset="-128"/>
              <a:cs typeface="Meiryo" charset="-128"/>
            </a:endParaRPr>
          </a:p>
        </p:txBody>
      </p:sp>
      <p:sp>
        <p:nvSpPr>
          <p:cNvPr id="52" name="テキスト ボックス 51"/>
          <p:cNvSpPr txBox="1"/>
          <p:nvPr/>
        </p:nvSpPr>
        <p:spPr>
          <a:xfrm>
            <a:off x="1186069" y="4805775"/>
            <a:ext cx="2925801" cy="369332"/>
          </a:xfrm>
          <a:prstGeom prst="rect">
            <a:avLst/>
          </a:prstGeom>
          <a:noFill/>
        </p:spPr>
        <p:txBody>
          <a:bodyPr wrap="none" rtlCol="0">
            <a:spAutoFit/>
          </a:bodyPr>
          <a:lstStyle/>
          <a:p>
            <a:r>
              <a:rPr kumimoji="1" lang="en-US" altLang="ja-JP" dirty="0">
                <a:solidFill>
                  <a:srgbClr val="C00000"/>
                </a:solidFill>
                <a:latin typeface="Meiryo" charset="-128"/>
                <a:ea typeface="Meiryo" charset="-128"/>
                <a:cs typeface="Meiryo" charset="-128"/>
              </a:rPr>
              <a:t>HDD</a:t>
            </a:r>
            <a:r>
              <a:rPr kumimoji="1" lang="ja-JP" altLang="en-US" dirty="0">
                <a:solidFill>
                  <a:srgbClr val="C00000"/>
                </a:solidFill>
                <a:latin typeface="Meiryo" charset="-128"/>
                <a:ea typeface="Meiryo" charset="-128"/>
                <a:cs typeface="Meiryo" charset="-128"/>
              </a:rPr>
              <a:t>（</a:t>
            </a:r>
            <a:r>
              <a:rPr kumimoji="1" lang="en-US" altLang="ja-JP" dirty="0">
                <a:solidFill>
                  <a:srgbClr val="C00000"/>
                </a:solidFill>
                <a:latin typeface="Meiryo" charset="-128"/>
                <a:ea typeface="Meiryo" charset="-128"/>
                <a:cs typeface="Meiryo" charset="-128"/>
              </a:rPr>
              <a:t>Hard Disk Drive</a:t>
            </a:r>
            <a:r>
              <a:rPr kumimoji="1" lang="ja-JP" altLang="en-US" dirty="0">
                <a:solidFill>
                  <a:srgbClr val="C00000"/>
                </a:solidFill>
                <a:latin typeface="Meiryo" charset="-128"/>
                <a:ea typeface="Meiryo" charset="-128"/>
                <a:cs typeface="Meiryo" charset="-128"/>
              </a:rPr>
              <a:t>）</a:t>
            </a:r>
          </a:p>
        </p:txBody>
      </p:sp>
      <p:sp>
        <p:nvSpPr>
          <p:cNvPr id="53" name="テキスト ボックス 52"/>
          <p:cNvSpPr txBox="1"/>
          <p:nvPr/>
        </p:nvSpPr>
        <p:spPr>
          <a:xfrm>
            <a:off x="1186069" y="2932850"/>
            <a:ext cx="2987869" cy="369332"/>
          </a:xfrm>
          <a:prstGeom prst="rect">
            <a:avLst/>
          </a:prstGeom>
          <a:noFill/>
        </p:spPr>
        <p:txBody>
          <a:bodyPr wrap="none" rtlCol="0">
            <a:spAutoFit/>
          </a:bodyPr>
          <a:lstStyle/>
          <a:p>
            <a:r>
              <a:rPr kumimoji="1" lang="en-US" altLang="ja-JP" dirty="0">
                <a:solidFill>
                  <a:srgbClr val="009051"/>
                </a:solidFill>
                <a:latin typeface="Meiryo" charset="-128"/>
                <a:ea typeface="Meiryo" charset="-128"/>
                <a:cs typeface="Meiryo" charset="-128"/>
              </a:rPr>
              <a:t>SSD</a:t>
            </a:r>
            <a:r>
              <a:rPr kumimoji="1" lang="ja-JP" altLang="en-US" dirty="0">
                <a:solidFill>
                  <a:srgbClr val="009051"/>
                </a:solidFill>
                <a:latin typeface="Meiryo" charset="-128"/>
                <a:ea typeface="Meiryo" charset="-128"/>
                <a:cs typeface="Meiryo" charset="-128"/>
              </a:rPr>
              <a:t>（</a:t>
            </a:r>
            <a:r>
              <a:rPr kumimoji="1" lang="en-US" altLang="ja-JP" dirty="0">
                <a:solidFill>
                  <a:srgbClr val="009051"/>
                </a:solidFill>
                <a:latin typeface="Meiryo" charset="-128"/>
                <a:ea typeface="Meiryo" charset="-128"/>
                <a:cs typeface="Meiryo" charset="-128"/>
              </a:rPr>
              <a:t>Solid State Drive</a:t>
            </a:r>
            <a:r>
              <a:rPr kumimoji="1" lang="ja-JP" altLang="en-US" dirty="0">
                <a:solidFill>
                  <a:srgbClr val="009051"/>
                </a:solidFill>
                <a:latin typeface="Meiryo" charset="-128"/>
                <a:ea typeface="Meiryo" charset="-128"/>
                <a:cs typeface="Meiryo" charset="-128"/>
              </a:rPr>
              <a:t>）</a:t>
            </a:r>
          </a:p>
        </p:txBody>
      </p:sp>
      <p:sp>
        <p:nvSpPr>
          <p:cNvPr id="55" name="正方形/長方形 54"/>
          <p:cNvSpPr/>
          <p:nvPr/>
        </p:nvSpPr>
        <p:spPr>
          <a:xfrm>
            <a:off x="4631632" y="1435326"/>
            <a:ext cx="4214193" cy="95415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charset="-128"/>
              <a:ea typeface="Meiryo" charset="-128"/>
              <a:cs typeface="Meiryo" charset="-128"/>
            </a:endParaRPr>
          </a:p>
        </p:txBody>
      </p:sp>
      <p:sp>
        <p:nvSpPr>
          <p:cNvPr id="56" name="正方形/長方形 55"/>
          <p:cNvSpPr/>
          <p:nvPr/>
        </p:nvSpPr>
        <p:spPr>
          <a:xfrm>
            <a:off x="1186069" y="1435326"/>
            <a:ext cx="1045346" cy="954155"/>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CPU</a:t>
            </a:r>
            <a:endParaRPr kumimoji="1" lang="ja-JP" altLang="en-US" sz="1200" dirty="0">
              <a:solidFill>
                <a:srgbClr val="FFFFFF"/>
              </a:solidFill>
              <a:latin typeface="Meiryo" charset="-128"/>
              <a:ea typeface="Meiryo" charset="-128"/>
              <a:cs typeface="Meiryo" charset="-128"/>
            </a:endParaRPr>
          </a:p>
        </p:txBody>
      </p:sp>
      <p:sp>
        <p:nvSpPr>
          <p:cNvPr id="57" name="正方形/長方形 56"/>
          <p:cNvSpPr/>
          <p:nvPr/>
        </p:nvSpPr>
        <p:spPr>
          <a:xfrm>
            <a:off x="4909931" y="1531403"/>
            <a:ext cx="914399" cy="76200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フラッシュ</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専用</a:t>
            </a:r>
            <a:endParaRPr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コントローラー</a:t>
            </a:r>
            <a:endParaRPr kumimoji="1" lang="ja-JP" altLang="en-US" sz="800" dirty="0">
              <a:solidFill>
                <a:srgbClr val="FFFFFF"/>
              </a:solidFill>
              <a:latin typeface="Meiryo" charset="-128"/>
              <a:ea typeface="Meiryo" charset="-128"/>
              <a:cs typeface="Meiryo" charset="-128"/>
            </a:endParaRPr>
          </a:p>
        </p:txBody>
      </p:sp>
      <p:sp>
        <p:nvSpPr>
          <p:cNvPr id="58" name="正方形/長方形 57"/>
          <p:cNvSpPr/>
          <p:nvPr/>
        </p:nvSpPr>
        <p:spPr>
          <a:xfrm>
            <a:off x="6029738" y="1531403"/>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59" name="正方形/長方形 58"/>
          <p:cNvSpPr/>
          <p:nvPr/>
        </p:nvSpPr>
        <p:spPr>
          <a:xfrm>
            <a:off x="6029738" y="1962098"/>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60" name="正方形/長方形 59"/>
          <p:cNvSpPr/>
          <p:nvPr/>
        </p:nvSpPr>
        <p:spPr>
          <a:xfrm>
            <a:off x="6937512" y="1531403"/>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61" name="正方形/長方形 60"/>
          <p:cNvSpPr/>
          <p:nvPr/>
        </p:nvSpPr>
        <p:spPr>
          <a:xfrm>
            <a:off x="6937512" y="1962098"/>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62" name="正方形/長方形 61"/>
          <p:cNvSpPr/>
          <p:nvPr/>
        </p:nvSpPr>
        <p:spPr>
          <a:xfrm>
            <a:off x="7845286" y="1531403"/>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sp>
        <p:nvSpPr>
          <p:cNvPr id="63" name="正方形/長方形 62"/>
          <p:cNvSpPr/>
          <p:nvPr/>
        </p:nvSpPr>
        <p:spPr>
          <a:xfrm>
            <a:off x="7845286" y="1962098"/>
            <a:ext cx="821635" cy="33130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フラッシュ</a:t>
            </a:r>
            <a:endParaRPr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メモリー</a:t>
            </a:r>
          </a:p>
        </p:txBody>
      </p:sp>
      <p:cxnSp>
        <p:nvCxnSpPr>
          <p:cNvPr id="64" name="直線コネクタ 63"/>
          <p:cNvCxnSpPr/>
          <p:nvPr/>
        </p:nvCxnSpPr>
        <p:spPr>
          <a:xfrm flipV="1">
            <a:off x="2231415" y="1912403"/>
            <a:ext cx="2678516" cy="1"/>
          </a:xfrm>
          <a:prstGeom prst="line">
            <a:avLst/>
          </a:prstGeom>
          <a:ln w="76200">
            <a:solidFill>
              <a:srgbClr val="0070C0"/>
            </a:solidFill>
          </a:ln>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2888975" y="1636092"/>
            <a:ext cx="1185581" cy="307777"/>
          </a:xfrm>
          <a:prstGeom prst="rect">
            <a:avLst/>
          </a:prstGeom>
          <a:noFill/>
        </p:spPr>
        <p:txBody>
          <a:bodyPr wrap="none" rtlCol="0">
            <a:spAutoFit/>
          </a:bodyPr>
          <a:lstStyle/>
          <a:p>
            <a:r>
              <a:rPr kumimoji="1" lang="en-US" altLang="ja-JP" sz="1400" dirty="0" err="1">
                <a:solidFill>
                  <a:srgbClr val="0070C0"/>
                </a:solidFill>
                <a:latin typeface="Meiryo" charset="-128"/>
                <a:ea typeface="Meiryo" charset="-128"/>
                <a:cs typeface="Meiryo" charset="-128"/>
              </a:rPr>
              <a:t>PCIe</a:t>
            </a:r>
            <a:r>
              <a:rPr kumimoji="1" lang="en-US" altLang="ja-JP" sz="1400" dirty="0">
                <a:solidFill>
                  <a:srgbClr val="0070C0"/>
                </a:solidFill>
                <a:latin typeface="Meiryo" charset="-128"/>
                <a:ea typeface="Meiryo" charset="-128"/>
                <a:cs typeface="Meiryo" charset="-128"/>
              </a:rPr>
              <a:t>/</a:t>
            </a:r>
            <a:r>
              <a:rPr kumimoji="1" lang="en-US" altLang="ja-JP" sz="1400" dirty="0" err="1">
                <a:solidFill>
                  <a:srgbClr val="0070C0"/>
                </a:solidFill>
                <a:latin typeface="Meiryo" charset="-128"/>
                <a:ea typeface="Meiryo" charset="-128"/>
                <a:cs typeface="Meiryo" charset="-128"/>
              </a:rPr>
              <a:t>NVMe</a:t>
            </a:r>
            <a:endParaRPr kumimoji="1" lang="ja-JP" altLang="en-US" sz="1400" dirty="0">
              <a:solidFill>
                <a:srgbClr val="0070C0"/>
              </a:solidFill>
              <a:latin typeface="Meiryo" charset="-128"/>
              <a:ea typeface="Meiryo" charset="-128"/>
              <a:cs typeface="Meiryo" charset="-128"/>
            </a:endParaRPr>
          </a:p>
        </p:txBody>
      </p:sp>
      <p:sp>
        <p:nvSpPr>
          <p:cNvPr id="66" name="テキスト ボックス 65"/>
          <p:cNvSpPr txBox="1"/>
          <p:nvPr/>
        </p:nvSpPr>
        <p:spPr>
          <a:xfrm>
            <a:off x="1186069" y="1064398"/>
            <a:ext cx="2492990" cy="369332"/>
          </a:xfrm>
          <a:prstGeom prst="rect">
            <a:avLst/>
          </a:prstGeom>
          <a:noFill/>
        </p:spPr>
        <p:txBody>
          <a:bodyPr wrap="none" rtlCol="0">
            <a:spAutoFit/>
          </a:bodyPr>
          <a:lstStyle/>
          <a:p>
            <a:r>
              <a:rPr kumimoji="1" lang="ja-JP" altLang="en-US" dirty="0">
                <a:solidFill>
                  <a:srgbClr val="0432FF"/>
                </a:solidFill>
                <a:latin typeface="Meiryo" charset="-128"/>
                <a:ea typeface="Meiryo" charset="-128"/>
                <a:cs typeface="Meiryo" charset="-128"/>
              </a:rPr>
              <a:t>フラッシュストレージ</a:t>
            </a:r>
          </a:p>
        </p:txBody>
      </p:sp>
      <p:sp>
        <p:nvSpPr>
          <p:cNvPr id="6" name="上矢印 5"/>
          <p:cNvSpPr/>
          <p:nvPr/>
        </p:nvSpPr>
        <p:spPr>
          <a:xfrm>
            <a:off x="277785" y="1064398"/>
            <a:ext cx="728869" cy="5065226"/>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r>
              <a:rPr kumimoji="1" lang="ja-JP" altLang="en-US" sz="1200">
                <a:solidFill>
                  <a:srgbClr val="FFFFFF"/>
                </a:solidFill>
                <a:latin typeface="HGPSoeiKakugothicUB" charset="-128"/>
                <a:ea typeface="HGPSoeiKakugothicUB" charset="-128"/>
                <a:cs typeface="HGPSoeiKakugothicUB" charset="-128"/>
              </a:rPr>
              <a:t>高速</a:t>
            </a:r>
            <a:endParaRPr kumimoji="1" lang="ja-JP" altLang="en-US" sz="1200" dirty="0">
              <a:solidFill>
                <a:srgbClr val="FFFFFF"/>
              </a:solidFill>
              <a:latin typeface="HGPSoeiKakugothicUB" charset="-128"/>
              <a:ea typeface="HGPSoeiKakugothicUB" charset="-128"/>
              <a:cs typeface="HGPSoeiKakugothicUB" charset="-128"/>
            </a:endParaRPr>
          </a:p>
        </p:txBody>
      </p:sp>
      <p:sp>
        <p:nvSpPr>
          <p:cNvPr id="18" name="テキスト ボックス 17"/>
          <p:cNvSpPr txBox="1"/>
          <p:nvPr/>
        </p:nvSpPr>
        <p:spPr>
          <a:xfrm>
            <a:off x="5261400" y="4620617"/>
            <a:ext cx="2954655" cy="276999"/>
          </a:xfrm>
          <a:prstGeom prst="rect">
            <a:avLst/>
          </a:prstGeom>
          <a:noFill/>
        </p:spPr>
        <p:txBody>
          <a:bodyPr wrap="none" rtlCol="0">
            <a:spAutoFit/>
          </a:bodyPr>
          <a:lstStyle/>
          <a:p>
            <a:r>
              <a:rPr kumimoji="1" lang="ja-JP" altLang="en-US" sz="1200" dirty="0">
                <a:solidFill>
                  <a:srgbClr val="009051"/>
                </a:solidFill>
                <a:latin typeface="Meiryo" charset="-128"/>
                <a:ea typeface="Meiryo" charset="-128"/>
                <a:cs typeface="Meiryo" charset="-128"/>
              </a:rPr>
              <a:t>物理的スピードと電子的スピードの違い</a:t>
            </a:r>
          </a:p>
        </p:txBody>
      </p:sp>
      <p:sp>
        <p:nvSpPr>
          <p:cNvPr id="67" name="テキスト ボックス 66"/>
          <p:cNvSpPr txBox="1"/>
          <p:nvPr/>
        </p:nvSpPr>
        <p:spPr>
          <a:xfrm>
            <a:off x="4572000" y="2572793"/>
            <a:ext cx="4339650" cy="461665"/>
          </a:xfrm>
          <a:prstGeom prst="rect">
            <a:avLst/>
          </a:prstGeom>
          <a:noFill/>
        </p:spPr>
        <p:txBody>
          <a:bodyPr wrap="none" rtlCol="0">
            <a:spAutoFit/>
          </a:bodyPr>
          <a:lstStyle/>
          <a:p>
            <a:r>
              <a:rPr kumimoji="1" lang="en-US" altLang="ja-JP" sz="1200" dirty="0">
                <a:solidFill>
                  <a:srgbClr val="0070C0"/>
                </a:solidFill>
                <a:latin typeface="Meiryo" charset="-128"/>
                <a:ea typeface="Meiryo" charset="-128"/>
                <a:cs typeface="Meiryo" charset="-128"/>
              </a:rPr>
              <a:t>HDD</a:t>
            </a:r>
            <a:r>
              <a:rPr kumimoji="1" lang="ja-JP" altLang="en-US" sz="1200" dirty="0">
                <a:solidFill>
                  <a:srgbClr val="0070C0"/>
                </a:solidFill>
                <a:latin typeface="Meiryo" charset="-128"/>
                <a:ea typeface="Meiryo" charset="-128"/>
                <a:cs typeface="Meiryo" charset="-128"/>
              </a:rPr>
              <a:t>代替を前提とした設計か</a:t>
            </a:r>
            <a:endParaRPr kumimoji="1" lang="en-US" altLang="ja-JP" sz="1200" dirty="0">
              <a:solidFill>
                <a:srgbClr val="0070C0"/>
              </a:solidFill>
              <a:latin typeface="Meiryo" charset="-128"/>
              <a:ea typeface="Meiryo" charset="-128"/>
              <a:cs typeface="Meiryo" charset="-128"/>
            </a:endParaRPr>
          </a:p>
          <a:p>
            <a:r>
              <a:rPr kumimoji="1" lang="ja-JP" altLang="en-US" sz="1200" dirty="0">
                <a:solidFill>
                  <a:srgbClr val="0070C0"/>
                </a:solidFill>
                <a:latin typeface="Meiryo" charset="-128"/>
                <a:ea typeface="Meiryo" charset="-128"/>
                <a:cs typeface="Meiryo" charset="-128"/>
              </a:rPr>
              <a:t>フラッシュメモリーの性能に最適化された専用設計かの違い</a:t>
            </a:r>
          </a:p>
        </p:txBody>
      </p:sp>
      <p:sp>
        <p:nvSpPr>
          <p:cNvPr id="16" name="正方形/長方形 15"/>
          <p:cNvSpPr/>
          <p:nvPr/>
        </p:nvSpPr>
        <p:spPr>
          <a:xfrm>
            <a:off x="6334147" y="767522"/>
            <a:ext cx="2577503" cy="584775"/>
          </a:xfrm>
          <a:prstGeom prst="rect">
            <a:avLst/>
          </a:prstGeom>
        </p:spPr>
        <p:txBody>
          <a:bodyPr wrap="square">
            <a:spAutoFit/>
          </a:bodyPr>
          <a:lstStyle/>
          <a:p>
            <a:r>
              <a:rPr lang="en-US" altLang="ja-JP" sz="800" dirty="0" err="1">
                <a:solidFill>
                  <a:schemeClr val="tx1">
                    <a:lumMod val="50000"/>
                    <a:lumOff val="50000"/>
                  </a:schemeClr>
                </a:solidFill>
                <a:latin typeface="Meiryo" charset="-128"/>
                <a:ea typeface="Meiryo" charset="-128"/>
                <a:cs typeface="Meiryo" charset="-128"/>
              </a:rPr>
              <a:t>SATA:Serial</a:t>
            </a:r>
            <a:r>
              <a:rPr lang="en-US" altLang="ja-JP" sz="800" dirty="0">
                <a:solidFill>
                  <a:schemeClr val="tx1">
                    <a:lumMod val="50000"/>
                    <a:lumOff val="50000"/>
                  </a:schemeClr>
                </a:solidFill>
                <a:latin typeface="Meiryo" charset="-128"/>
                <a:ea typeface="Meiryo" charset="-128"/>
                <a:cs typeface="Meiryo" charset="-128"/>
              </a:rPr>
              <a:t> Advanced Technology Attachment</a:t>
            </a:r>
          </a:p>
          <a:p>
            <a:r>
              <a:rPr lang="en-US" altLang="ja-JP" sz="800" dirty="0" err="1">
                <a:solidFill>
                  <a:schemeClr val="tx1">
                    <a:lumMod val="50000"/>
                    <a:lumOff val="50000"/>
                  </a:schemeClr>
                </a:solidFill>
                <a:latin typeface="Meiryo" charset="-128"/>
                <a:ea typeface="Meiryo" charset="-128"/>
                <a:cs typeface="Meiryo" charset="-128"/>
              </a:rPr>
              <a:t>SAS:Serial</a:t>
            </a:r>
            <a:r>
              <a:rPr lang="en-US" altLang="ja-JP" sz="800" dirty="0">
                <a:solidFill>
                  <a:schemeClr val="tx1">
                    <a:lumMod val="50000"/>
                    <a:lumOff val="50000"/>
                  </a:schemeClr>
                </a:solidFill>
                <a:latin typeface="Meiryo" charset="-128"/>
                <a:ea typeface="Meiryo" charset="-128"/>
                <a:cs typeface="Meiryo" charset="-128"/>
              </a:rPr>
              <a:t> Attached SCSI</a:t>
            </a:r>
          </a:p>
          <a:p>
            <a:r>
              <a:rPr lang="en-US" altLang="ja-JP" sz="800" dirty="0" err="1">
                <a:solidFill>
                  <a:schemeClr val="tx1">
                    <a:lumMod val="50000"/>
                    <a:lumOff val="50000"/>
                  </a:schemeClr>
                </a:solidFill>
                <a:latin typeface="Meiryo" charset="-128"/>
                <a:ea typeface="Meiryo" charset="-128"/>
                <a:cs typeface="Meiryo" charset="-128"/>
              </a:rPr>
              <a:t>PCIe:</a:t>
            </a:r>
            <a:r>
              <a:rPr lang="en-US" altLang="ja-JP" sz="800" dirty="0" err="1">
                <a:solidFill>
                  <a:schemeClr val="tx1">
                    <a:lumMod val="50000"/>
                    <a:lumOff val="50000"/>
                  </a:schemeClr>
                </a:solidFill>
              </a:rPr>
              <a:t>Peripheral</a:t>
            </a:r>
            <a:r>
              <a:rPr lang="en-US" altLang="ja-JP" sz="800" dirty="0">
                <a:solidFill>
                  <a:schemeClr val="tx1">
                    <a:lumMod val="50000"/>
                    <a:lumOff val="50000"/>
                  </a:schemeClr>
                </a:solidFill>
              </a:rPr>
              <a:t> Component Interconnect Express</a:t>
            </a:r>
            <a:endParaRPr lang="en-US" altLang="ja-JP" sz="800" dirty="0">
              <a:solidFill>
                <a:schemeClr val="tx1">
                  <a:lumMod val="50000"/>
                  <a:lumOff val="50000"/>
                </a:schemeClr>
              </a:solidFill>
              <a:latin typeface="Meiryo" charset="-128"/>
              <a:ea typeface="Meiryo" charset="-128"/>
              <a:cs typeface="Meiryo" charset="-128"/>
            </a:endParaRPr>
          </a:p>
          <a:p>
            <a:r>
              <a:rPr lang="en-US" altLang="ja-JP" sz="800" dirty="0" err="1">
                <a:solidFill>
                  <a:schemeClr val="tx1">
                    <a:lumMod val="50000"/>
                    <a:lumOff val="50000"/>
                  </a:schemeClr>
                </a:solidFill>
                <a:latin typeface="Meiryo" charset="-128"/>
                <a:ea typeface="Meiryo" charset="-128"/>
                <a:cs typeface="Meiryo" charset="-128"/>
              </a:rPr>
              <a:t>NVMe</a:t>
            </a:r>
            <a:r>
              <a:rPr lang="ja-JP" altLang="en-US" sz="800" dirty="0">
                <a:solidFill>
                  <a:schemeClr val="tx1">
                    <a:lumMod val="50000"/>
                    <a:lumOff val="50000"/>
                  </a:schemeClr>
                </a:solidFill>
                <a:latin typeface="Meiryo" charset="-128"/>
                <a:ea typeface="Meiryo" charset="-128"/>
                <a:cs typeface="Meiryo" charset="-128"/>
              </a:rPr>
              <a:t>：</a:t>
            </a:r>
            <a:r>
              <a:rPr lang="en-US" altLang="ja-JP" sz="800" dirty="0">
                <a:solidFill>
                  <a:schemeClr val="tx1">
                    <a:lumMod val="50000"/>
                    <a:lumOff val="50000"/>
                  </a:schemeClr>
                </a:solidFill>
                <a:latin typeface="Meiryo" charset="-128"/>
                <a:ea typeface="Meiryo" charset="-128"/>
                <a:cs typeface="Meiryo" charset="-128"/>
              </a:rPr>
              <a:t>Non-Volatile Memory Express</a:t>
            </a:r>
            <a:endParaRPr lang="ja-JP" altLang="en-US" sz="8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577414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フラッシュ</a:t>
            </a:r>
            <a:r>
              <a:rPr kumimoji="1" lang="ja-JP" altLang="en-US" dirty="0"/>
              <a:t>とハードディスクの</a:t>
            </a:r>
            <a:r>
              <a:rPr kumimoji="1" lang="en-US" altLang="ja-JP" dirty="0"/>
              <a:t>GB</a:t>
            </a:r>
            <a:r>
              <a:rPr kumimoji="1" lang="ja-JP" altLang="en-US" dirty="0"/>
              <a:t>単価の推移比較</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pic>
        <p:nvPicPr>
          <p:cNvPr id="4" name="図 3"/>
          <p:cNvPicPr>
            <a:picLocks noChangeAspect="1"/>
          </p:cNvPicPr>
          <p:nvPr/>
        </p:nvPicPr>
        <p:blipFill>
          <a:blip r:embed="rId2"/>
          <a:stretch>
            <a:fillRect/>
          </a:stretch>
        </p:blipFill>
        <p:spPr>
          <a:xfrm>
            <a:off x="950794" y="1992535"/>
            <a:ext cx="7242411" cy="2933379"/>
          </a:xfrm>
          <a:prstGeom prst="rect">
            <a:avLst/>
          </a:prstGeom>
        </p:spPr>
      </p:pic>
    </p:spTree>
    <p:extLst>
      <p:ext uri="{BB962C8B-B14F-4D97-AF65-F5344CB8AC3E}">
        <p14:creationId xmlns:p14="http://schemas.microsoft.com/office/powerpoint/2010/main" val="1461818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393824" y="3895250"/>
            <a:ext cx="8317873" cy="117874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ホームベース 17"/>
          <p:cNvSpPr/>
          <p:nvPr/>
        </p:nvSpPr>
        <p:spPr>
          <a:xfrm rot="5400000">
            <a:off x="3614101" y="2181242"/>
            <a:ext cx="2945576" cy="737858"/>
          </a:xfrm>
          <a:prstGeom prst="homePlat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ホームベース 14"/>
          <p:cNvSpPr/>
          <p:nvPr/>
        </p:nvSpPr>
        <p:spPr>
          <a:xfrm rot="5400000">
            <a:off x="-710035" y="2181243"/>
            <a:ext cx="2945577" cy="737858"/>
          </a:xfrm>
          <a:prstGeom prst="homePlate">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フラッシュストレージの最新動向</a:t>
            </a:r>
            <a:endParaRPr kumimoji="1" lang="ja-JP" altLang="en-US" dirty="0"/>
          </a:p>
        </p:txBody>
      </p:sp>
      <p:sp>
        <p:nvSpPr>
          <p:cNvPr id="3" name="スライド番号プレースホルダー 2"/>
          <p:cNvSpPr>
            <a:spLocks noGrp="1"/>
          </p:cNvSpPr>
          <p:nvPr>
            <p:ph type="sldNum" sz="quarter" idx="12"/>
          </p:nvPr>
        </p:nvSpPr>
        <p:spPr>
          <a:xfrm>
            <a:off x="6903081" y="6651136"/>
            <a:ext cx="2133600" cy="217800"/>
          </a:xfrm>
        </p:spPr>
        <p:txBody>
          <a:bodyPr/>
          <a:lstStyle/>
          <a:p>
            <a:fld id="{8FF8CC5D-A65D-5946-99B5-645367A967AD}" type="slidenum">
              <a:rPr kumimoji="1" lang="ja-JP" altLang="en-US" smtClean="0"/>
              <a:t>15</a:t>
            </a:fld>
            <a:endParaRPr kumimoji="1" lang="ja-JP" altLang="en-US"/>
          </a:p>
        </p:txBody>
      </p:sp>
      <p:pic>
        <p:nvPicPr>
          <p:cNvPr id="5" name="図 4"/>
          <p:cNvPicPr>
            <a:picLocks noChangeAspect="1"/>
          </p:cNvPicPr>
          <p:nvPr/>
        </p:nvPicPr>
        <p:blipFill>
          <a:blip r:embed="rId2">
            <a:clrChange>
              <a:clrFrom>
                <a:srgbClr val="FFFFFF"/>
              </a:clrFrom>
              <a:clrTo>
                <a:srgbClr val="FFFFFF">
                  <a:alpha val="0"/>
                </a:srgbClr>
              </a:clrTo>
            </a:clrChange>
          </a:blip>
          <a:stretch>
            <a:fillRect/>
          </a:stretch>
        </p:blipFill>
        <p:spPr>
          <a:xfrm>
            <a:off x="4661035" y="1210042"/>
            <a:ext cx="851705" cy="638779"/>
          </a:xfrm>
          <a:prstGeom prst="rect">
            <a:avLst/>
          </a:prstGeom>
        </p:spPr>
      </p:pic>
      <p:pic>
        <p:nvPicPr>
          <p:cNvPr id="6" name="図 5"/>
          <p:cNvPicPr>
            <a:picLocks noChangeAspect="1"/>
          </p:cNvPicPr>
          <p:nvPr/>
        </p:nvPicPr>
        <p:blipFill>
          <a:blip r:embed="rId3">
            <a:clrChange>
              <a:clrFrom>
                <a:srgbClr val="FFFFFF"/>
              </a:clrFrom>
              <a:clrTo>
                <a:srgbClr val="FFFFFF">
                  <a:alpha val="0"/>
                </a:srgbClr>
              </a:clrTo>
            </a:clrChange>
          </a:blip>
          <a:stretch>
            <a:fillRect/>
          </a:stretch>
        </p:blipFill>
        <p:spPr>
          <a:xfrm>
            <a:off x="393826" y="1280796"/>
            <a:ext cx="737857" cy="562113"/>
          </a:xfrm>
          <a:prstGeom prst="rect">
            <a:avLst/>
          </a:prstGeom>
        </p:spPr>
      </p:pic>
      <p:sp>
        <p:nvSpPr>
          <p:cNvPr id="7" name="テキスト ボックス 6"/>
          <p:cNvSpPr txBox="1"/>
          <p:nvPr/>
        </p:nvSpPr>
        <p:spPr>
          <a:xfrm>
            <a:off x="1140438" y="1377186"/>
            <a:ext cx="3057247" cy="338554"/>
          </a:xfrm>
          <a:prstGeom prst="rect">
            <a:avLst/>
          </a:prstGeom>
          <a:noFill/>
        </p:spPr>
        <p:txBody>
          <a:bodyPr wrap="none" rtlCol="0">
            <a:spAutoFit/>
          </a:bodyPr>
          <a:lstStyle/>
          <a:p>
            <a:r>
              <a:rPr lang="ja-JP" altLang="en-US" sz="1600" b="1" dirty="0">
                <a:solidFill>
                  <a:schemeClr val="tx2">
                    <a:lumMod val="75000"/>
                  </a:schemeClr>
                </a:solidFill>
                <a:latin typeface="Meiryo" charset="-128"/>
                <a:ea typeface="Meiryo" charset="-128"/>
                <a:cs typeface="Meiryo" charset="-128"/>
              </a:rPr>
              <a:t>フラッシュメモリーの高密度化</a:t>
            </a:r>
            <a:endParaRPr kumimoji="1" lang="ja-JP" altLang="en-US" sz="1600" b="1" dirty="0">
              <a:solidFill>
                <a:schemeClr val="tx2">
                  <a:lumMod val="75000"/>
                </a:schemeClr>
              </a:solidFill>
              <a:latin typeface="Meiryo" charset="-128"/>
              <a:ea typeface="Meiryo" charset="-128"/>
              <a:cs typeface="Meiryo" charset="-128"/>
            </a:endParaRPr>
          </a:p>
        </p:txBody>
      </p:sp>
      <p:sp>
        <p:nvSpPr>
          <p:cNvPr id="8" name="テキスト ボックス 7"/>
          <p:cNvSpPr txBox="1"/>
          <p:nvPr/>
        </p:nvSpPr>
        <p:spPr>
          <a:xfrm>
            <a:off x="5477050" y="1377186"/>
            <a:ext cx="2852063" cy="338554"/>
          </a:xfrm>
          <a:prstGeom prst="rect">
            <a:avLst/>
          </a:prstGeom>
          <a:noFill/>
        </p:spPr>
        <p:txBody>
          <a:bodyPr wrap="none" rtlCol="0">
            <a:spAutoFit/>
          </a:bodyPr>
          <a:lstStyle/>
          <a:p>
            <a:r>
              <a:rPr lang="ja-JP" altLang="en-US" sz="1600" b="1" dirty="0">
                <a:solidFill>
                  <a:schemeClr val="accent3">
                    <a:lumMod val="50000"/>
                  </a:schemeClr>
                </a:solidFill>
                <a:latin typeface="Meiryo" charset="-128"/>
                <a:ea typeface="Meiryo" charset="-128"/>
                <a:cs typeface="Meiryo" charset="-128"/>
              </a:rPr>
              <a:t>データ転送規格の高速化対応</a:t>
            </a:r>
            <a:endParaRPr kumimoji="1" lang="ja-JP" altLang="en-US" sz="1600" b="1" dirty="0">
              <a:solidFill>
                <a:schemeClr val="accent3">
                  <a:lumMod val="50000"/>
                </a:schemeClr>
              </a:solidFill>
              <a:latin typeface="Meiryo" charset="-128"/>
              <a:ea typeface="Meiryo" charset="-128"/>
              <a:cs typeface="Meiryo" charset="-128"/>
            </a:endParaRPr>
          </a:p>
        </p:txBody>
      </p:sp>
      <p:sp>
        <p:nvSpPr>
          <p:cNvPr id="9" name="テキスト ボックス 8"/>
          <p:cNvSpPr txBox="1"/>
          <p:nvPr/>
        </p:nvSpPr>
        <p:spPr>
          <a:xfrm>
            <a:off x="642497" y="2001875"/>
            <a:ext cx="2845651" cy="553998"/>
          </a:xfrm>
          <a:prstGeom prst="rect">
            <a:avLst/>
          </a:prstGeom>
          <a:noFill/>
        </p:spPr>
        <p:txBody>
          <a:bodyPr wrap="none" rtlCol="0">
            <a:spAutoFit/>
          </a:bodyPr>
          <a:lstStyle/>
          <a:p>
            <a:r>
              <a:rPr lang="ja-JP" altLang="en-US" b="1" dirty="0">
                <a:solidFill>
                  <a:schemeClr val="tx2">
                    <a:lumMod val="75000"/>
                  </a:schemeClr>
                </a:solidFill>
                <a:latin typeface="Meiryo" charset="-128"/>
                <a:ea typeface="Meiryo" charset="-128"/>
                <a:cs typeface="Meiryo" charset="-128"/>
              </a:rPr>
              <a:t>セルサイズの縮小</a:t>
            </a:r>
            <a:endParaRPr lang="en-US" altLang="ja-JP" b="1" dirty="0">
              <a:solidFill>
                <a:schemeClr val="tx2">
                  <a:lumMod val="75000"/>
                </a:schemeClr>
              </a:solidFill>
              <a:latin typeface="Meiryo" charset="-128"/>
              <a:ea typeface="Meiryo" charset="-128"/>
              <a:cs typeface="Meiryo" charset="-128"/>
            </a:endParaRPr>
          </a:p>
          <a:p>
            <a:pPr marL="171450" indent="-171450">
              <a:buFont typeface="Wingdings" charset="2"/>
              <a:buChar char="Ø"/>
            </a:pPr>
            <a:r>
              <a:rPr lang="ja-JP" altLang="en-US" sz="1200" dirty="0">
                <a:solidFill>
                  <a:schemeClr val="tx2">
                    <a:lumMod val="75000"/>
                  </a:schemeClr>
                </a:solidFill>
                <a:latin typeface="Meiryo" charset="-128"/>
                <a:ea typeface="Meiryo" charset="-128"/>
                <a:cs typeface="Meiryo" charset="-128"/>
              </a:rPr>
              <a:t>現状</a:t>
            </a:r>
            <a:r>
              <a:rPr lang="en-US" altLang="ja-JP" sz="1200" dirty="0">
                <a:solidFill>
                  <a:schemeClr val="tx2">
                    <a:lumMod val="75000"/>
                  </a:schemeClr>
                </a:solidFill>
                <a:latin typeface="Meiryo" charset="-128"/>
                <a:ea typeface="Meiryo" charset="-128"/>
                <a:cs typeface="Meiryo" charset="-128"/>
              </a:rPr>
              <a:t> 15nm</a:t>
            </a:r>
            <a:r>
              <a:rPr lang="ja-JP" altLang="en-US" sz="1200" dirty="0">
                <a:solidFill>
                  <a:schemeClr val="tx2">
                    <a:lumMod val="75000"/>
                  </a:schemeClr>
                </a:solidFill>
                <a:latin typeface="Meiryo" charset="-128"/>
                <a:ea typeface="Meiryo" charset="-128"/>
                <a:cs typeface="Meiryo" charset="-128"/>
              </a:rPr>
              <a:t>の物理限界に達している</a:t>
            </a:r>
            <a:endParaRPr kumimoji="1" lang="ja-JP" altLang="en-US" sz="1200" dirty="0">
              <a:solidFill>
                <a:schemeClr val="tx2">
                  <a:lumMod val="75000"/>
                </a:schemeClr>
              </a:solidFill>
              <a:latin typeface="Meiryo" charset="-128"/>
              <a:ea typeface="Meiryo" charset="-128"/>
              <a:cs typeface="Meiryo" charset="-128"/>
            </a:endParaRPr>
          </a:p>
        </p:txBody>
      </p:sp>
      <p:sp>
        <p:nvSpPr>
          <p:cNvPr id="10" name="テキスト ボックス 9"/>
          <p:cNvSpPr txBox="1"/>
          <p:nvPr/>
        </p:nvSpPr>
        <p:spPr>
          <a:xfrm>
            <a:off x="642497" y="2647580"/>
            <a:ext cx="3435556" cy="1200329"/>
          </a:xfrm>
          <a:prstGeom prst="rect">
            <a:avLst/>
          </a:prstGeom>
          <a:noFill/>
        </p:spPr>
        <p:txBody>
          <a:bodyPr wrap="none" rtlCol="0">
            <a:spAutoFit/>
          </a:bodyPr>
          <a:lstStyle/>
          <a:p>
            <a:r>
              <a:rPr lang="ja-JP" altLang="en-US" b="1" dirty="0">
                <a:solidFill>
                  <a:schemeClr val="tx2">
                    <a:lumMod val="75000"/>
                  </a:schemeClr>
                </a:solidFill>
                <a:latin typeface="Meiryo" charset="-128"/>
                <a:ea typeface="Meiryo" charset="-128"/>
                <a:cs typeface="Meiryo" charset="-128"/>
              </a:rPr>
              <a:t>セル当たりのビット密度向上</a:t>
            </a:r>
            <a:endParaRPr lang="en-US" altLang="ja-JP" b="1" dirty="0">
              <a:solidFill>
                <a:schemeClr val="tx2">
                  <a:lumMod val="75000"/>
                </a:schemeClr>
              </a:solidFill>
              <a:latin typeface="Meiryo" charset="-128"/>
              <a:ea typeface="Meiryo" charset="-128"/>
              <a:cs typeface="Meiryo" charset="-128"/>
            </a:endParaRPr>
          </a:p>
          <a:p>
            <a:pPr marL="314325" lvl="1" indent="-171450">
              <a:buFont typeface="Arial" charset="0"/>
              <a:buChar char="•"/>
            </a:pPr>
            <a:r>
              <a:rPr lang="en-US" altLang="ja-JP" sz="1050" dirty="0">
                <a:solidFill>
                  <a:schemeClr val="tx2">
                    <a:lumMod val="75000"/>
                  </a:schemeClr>
                </a:solidFill>
                <a:latin typeface="Meiryo" charset="-128"/>
                <a:ea typeface="Meiryo" charset="-128"/>
                <a:cs typeface="Meiryo" charset="-128"/>
              </a:rPr>
              <a:t>1</a:t>
            </a:r>
            <a:r>
              <a:rPr lang="ja-JP" altLang="en-US" sz="1050" dirty="0">
                <a:solidFill>
                  <a:schemeClr val="tx2">
                    <a:lumMod val="75000"/>
                  </a:schemeClr>
                </a:solidFill>
                <a:latin typeface="Meiryo" charset="-128"/>
                <a:ea typeface="Meiryo" charset="-128"/>
                <a:cs typeface="Meiryo" charset="-128"/>
              </a:rPr>
              <a:t>ビット　</a:t>
            </a:r>
            <a:r>
              <a:rPr lang="en-US" altLang="ja-JP" sz="1050" dirty="0">
                <a:solidFill>
                  <a:schemeClr val="tx2">
                    <a:lumMod val="75000"/>
                  </a:schemeClr>
                </a:solidFill>
                <a:latin typeface="Meiryo" charset="-128"/>
                <a:ea typeface="Meiryo" charset="-128"/>
                <a:cs typeface="Meiryo" charset="-128"/>
              </a:rPr>
              <a:t>SLC/Single Level Cell</a:t>
            </a:r>
          </a:p>
          <a:p>
            <a:pPr marL="314325" lvl="1" indent="-171450">
              <a:buFont typeface="Arial" charset="0"/>
              <a:buChar char="•"/>
            </a:pPr>
            <a:r>
              <a:rPr kumimoji="1" lang="en-US" altLang="ja-JP" sz="1050" dirty="0">
                <a:solidFill>
                  <a:schemeClr val="tx2">
                    <a:lumMod val="75000"/>
                  </a:schemeClr>
                </a:solidFill>
                <a:latin typeface="Meiryo" charset="-128"/>
                <a:ea typeface="Meiryo" charset="-128"/>
                <a:cs typeface="Meiryo" charset="-128"/>
              </a:rPr>
              <a:t>2</a:t>
            </a:r>
            <a:r>
              <a:rPr kumimoji="1" lang="ja-JP" altLang="en-US" sz="1050" dirty="0">
                <a:solidFill>
                  <a:schemeClr val="tx2">
                    <a:lumMod val="75000"/>
                  </a:schemeClr>
                </a:solidFill>
                <a:latin typeface="Meiryo" charset="-128"/>
                <a:ea typeface="Meiryo" charset="-128"/>
                <a:cs typeface="Meiryo" charset="-128"/>
              </a:rPr>
              <a:t>ビット　</a:t>
            </a:r>
            <a:r>
              <a:rPr kumimoji="1" lang="en-US" altLang="ja-JP" sz="1050" dirty="0">
                <a:solidFill>
                  <a:schemeClr val="tx2">
                    <a:lumMod val="75000"/>
                  </a:schemeClr>
                </a:solidFill>
                <a:latin typeface="Meiryo" charset="-128"/>
                <a:ea typeface="Meiryo" charset="-128"/>
                <a:cs typeface="Meiryo" charset="-128"/>
              </a:rPr>
              <a:t>MLC/Multi Level Cell</a:t>
            </a:r>
          </a:p>
          <a:p>
            <a:pPr marL="314325" lvl="1" indent="-171450">
              <a:buFont typeface="Arial" charset="0"/>
              <a:buChar char="•"/>
            </a:pPr>
            <a:r>
              <a:rPr lang="en-US" altLang="ja-JP" sz="1050" dirty="0">
                <a:solidFill>
                  <a:schemeClr val="tx2">
                    <a:lumMod val="75000"/>
                  </a:schemeClr>
                </a:solidFill>
                <a:latin typeface="Meiryo" charset="-128"/>
                <a:ea typeface="Meiryo" charset="-128"/>
                <a:cs typeface="Meiryo" charset="-128"/>
              </a:rPr>
              <a:t>3</a:t>
            </a:r>
            <a:r>
              <a:rPr lang="ja-JP" altLang="en-US" sz="1050" dirty="0">
                <a:solidFill>
                  <a:schemeClr val="tx2">
                    <a:lumMod val="75000"/>
                  </a:schemeClr>
                </a:solidFill>
                <a:latin typeface="Meiryo" charset="-128"/>
                <a:ea typeface="Meiryo" charset="-128"/>
                <a:cs typeface="Meiryo" charset="-128"/>
              </a:rPr>
              <a:t>ビット　</a:t>
            </a:r>
            <a:r>
              <a:rPr lang="en-US" altLang="ja-JP" sz="1050" dirty="0">
                <a:solidFill>
                  <a:schemeClr val="tx2">
                    <a:lumMod val="75000"/>
                  </a:schemeClr>
                </a:solidFill>
                <a:latin typeface="Meiryo" charset="-128"/>
                <a:ea typeface="Meiryo" charset="-128"/>
                <a:cs typeface="Meiryo" charset="-128"/>
              </a:rPr>
              <a:t>TLC/Triple Level Cell</a:t>
            </a:r>
          </a:p>
          <a:p>
            <a:pPr marL="314325" lvl="1" indent="-171450">
              <a:buFont typeface="Arial" charset="0"/>
              <a:buChar char="•"/>
            </a:pPr>
            <a:r>
              <a:rPr lang="en-US" altLang="ja-JP" sz="1050" dirty="0">
                <a:solidFill>
                  <a:schemeClr val="tx2">
                    <a:lumMod val="75000"/>
                  </a:schemeClr>
                </a:solidFill>
                <a:latin typeface="Meiryo" charset="-128"/>
                <a:ea typeface="Meiryo" charset="-128"/>
                <a:cs typeface="Meiryo" charset="-128"/>
              </a:rPr>
              <a:t>4</a:t>
            </a:r>
            <a:r>
              <a:rPr lang="ja-JP" altLang="en-US" sz="1050" dirty="0">
                <a:solidFill>
                  <a:schemeClr val="tx2">
                    <a:lumMod val="75000"/>
                  </a:schemeClr>
                </a:solidFill>
                <a:latin typeface="Meiryo" charset="-128"/>
                <a:ea typeface="Meiryo" charset="-128"/>
                <a:cs typeface="Meiryo" charset="-128"/>
              </a:rPr>
              <a:t>ビット　</a:t>
            </a:r>
            <a:r>
              <a:rPr lang="en-US" altLang="ja-JP" sz="1050" dirty="0">
                <a:solidFill>
                  <a:schemeClr val="tx2">
                    <a:lumMod val="75000"/>
                  </a:schemeClr>
                </a:solidFill>
                <a:latin typeface="Meiryo" charset="-128"/>
                <a:ea typeface="Meiryo" charset="-128"/>
                <a:cs typeface="Meiryo" charset="-128"/>
              </a:rPr>
              <a:t>QLC/Quad Level Cell</a:t>
            </a:r>
          </a:p>
          <a:p>
            <a:pPr marL="171450" indent="-171450">
              <a:buFont typeface="Wingdings" charset="2"/>
              <a:buChar char="Ø"/>
            </a:pPr>
            <a:r>
              <a:rPr kumimoji="1" lang="ja-JP" altLang="en-US" sz="1200" dirty="0">
                <a:solidFill>
                  <a:schemeClr val="tx2">
                    <a:lumMod val="75000"/>
                  </a:schemeClr>
                </a:solidFill>
                <a:latin typeface="Meiryo" charset="-128"/>
                <a:ea typeface="Meiryo" charset="-128"/>
                <a:cs typeface="Meiryo" charset="-128"/>
              </a:rPr>
              <a:t>ビット数が増える事に書き換え可能数が減少</a:t>
            </a:r>
            <a:endParaRPr kumimoji="1" lang="en-US" altLang="ja-JP" sz="1200" dirty="0">
              <a:solidFill>
                <a:schemeClr val="tx2">
                  <a:lumMod val="75000"/>
                </a:schemeClr>
              </a:solidFill>
              <a:latin typeface="Meiryo" charset="-128"/>
              <a:ea typeface="Meiryo" charset="-128"/>
              <a:cs typeface="Meiryo" charset="-128"/>
            </a:endParaRPr>
          </a:p>
        </p:txBody>
      </p:sp>
      <p:sp>
        <p:nvSpPr>
          <p:cNvPr id="11" name="テキスト ボックス 10"/>
          <p:cNvSpPr txBox="1"/>
          <p:nvPr/>
        </p:nvSpPr>
        <p:spPr>
          <a:xfrm>
            <a:off x="642497" y="4207622"/>
            <a:ext cx="2820003" cy="553998"/>
          </a:xfrm>
          <a:prstGeom prst="rect">
            <a:avLst/>
          </a:prstGeom>
          <a:noFill/>
        </p:spPr>
        <p:txBody>
          <a:bodyPr wrap="none" rtlCol="0">
            <a:spAutoFit/>
          </a:bodyPr>
          <a:lstStyle/>
          <a:p>
            <a:r>
              <a:rPr lang="en-US" altLang="ja-JP" b="1" dirty="0">
                <a:solidFill>
                  <a:schemeClr val="tx2">
                    <a:lumMod val="75000"/>
                  </a:schemeClr>
                </a:solidFill>
                <a:latin typeface="Meiryo" charset="-128"/>
                <a:ea typeface="Meiryo" charset="-128"/>
                <a:cs typeface="Meiryo" charset="-128"/>
              </a:rPr>
              <a:t>3</a:t>
            </a:r>
            <a:r>
              <a:rPr lang="ja-JP" altLang="en-US" b="1" dirty="0">
                <a:solidFill>
                  <a:schemeClr val="tx2">
                    <a:lumMod val="75000"/>
                  </a:schemeClr>
                </a:solidFill>
                <a:latin typeface="Meiryo" charset="-128"/>
                <a:ea typeface="Meiryo" charset="-128"/>
                <a:cs typeface="Meiryo" charset="-128"/>
              </a:rPr>
              <a:t>次元積層化</a:t>
            </a:r>
            <a:endParaRPr lang="en-US" altLang="ja-JP" b="1" dirty="0">
              <a:solidFill>
                <a:schemeClr val="tx2">
                  <a:lumMod val="75000"/>
                </a:schemeClr>
              </a:solidFill>
              <a:latin typeface="Meiryo" charset="-128"/>
              <a:ea typeface="Meiryo" charset="-128"/>
              <a:cs typeface="Meiryo" charset="-128"/>
            </a:endParaRPr>
          </a:p>
          <a:p>
            <a:pPr marL="285750" indent="-285750">
              <a:buFont typeface="Wingdings" charset="2"/>
              <a:buChar char="Ø"/>
            </a:pPr>
            <a:r>
              <a:rPr lang="ja-JP" altLang="en-US" sz="1200" dirty="0">
                <a:solidFill>
                  <a:schemeClr val="tx2">
                    <a:lumMod val="75000"/>
                  </a:schemeClr>
                </a:solidFill>
                <a:latin typeface="Meiryo" charset="-128"/>
                <a:ea typeface="Meiryo" charset="-128"/>
                <a:cs typeface="Meiryo" charset="-128"/>
              </a:rPr>
              <a:t>現在、</a:t>
            </a:r>
            <a:r>
              <a:rPr lang="en-US" altLang="ja-JP" sz="1200" dirty="0">
                <a:solidFill>
                  <a:schemeClr val="tx2">
                    <a:lumMod val="75000"/>
                  </a:schemeClr>
                </a:solidFill>
                <a:latin typeface="Meiryo" charset="-128"/>
                <a:ea typeface="Meiryo" charset="-128"/>
                <a:cs typeface="Meiryo" charset="-128"/>
              </a:rPr>
              <a:t>64</a:t>
            </a:r>
            <a:r>
              <a:rPr lang="ja-JP" altLang="en-US" sz="1200" dirty="0">
                <a:solidFill>
                  <a:schemeClr val="tx2">
                    <a:lumMod val="75000"/>
                  </a:schemeClr>
                </a:solidFill>
                <a:latin typeface="Meiryo" charset="-128"/>
                <a:ea typeface="Meiryo" charset="-128"/>
                <a:cs typeface="Meiryo" charset="-128"/>
              </a:rPr>
              <a:t>層の製品が登場している</a:t>
            </a:r>
            <a:endParaRPr kumimoji="1" lang="en-US" altLang="ja-JP" sz="1200" dirty="0">
              <a:solidFill>
                <a:schemeClr val="tx2">
                  <a:lumMod val="75000"/>
                </a:schemeClr>
              </a:solidFill>
              <a:latin typeface="Meiryo" charset="-128"/>
              <a:ea typeface="Meiryo" charset="-128"/>
              <a:cs typeface="Meiryo" charset="-128"/>
            </a:endParaRPr>
          </a:p>
        </p:txBody>
      </p:sp>
      <p:sp>
        <p:nvSpPr>
          <p:cNvPr id="12" name="テキスト ボックス 11"/>
          <p:cNvSpPr txBox="1"/>
          <p:nvPr/>
        </p:nvSpPr>
        <p:spPr>
          <a:xfrm>
            <a:off x="5013325" y="2425633"/>
            <a:ext cx="3925113" cy="738664"/>
          </a:xfrm>
          <a:prstGeom prst="rect">
            <a:avLst/>
          </a:prstGeom>
          <a:noFill/>
        </p:spPr>
        <p:txBody>
          <a:bodyPr wrap="none" rtlCol="0">
            <a:spAutoFit/>
          </a:bodyPr>
          <a:lstStyle/>
          <a:p>
            <a:r>
              <a:rPr lang="en-US" altLang="ja-JP" b="1" dirty="0">
                <a:solidFill>
                  <a:schemeClr val="accent3">
                    <a:lumMod val="50000"/>
                  </a:schemeClr>
                </a:solidFill>
                <a:latin typeface="Meiryo" charset="-128"/>
                <a:ea typeface="Meiryo" charset="-128"/>
                <a:cs typeface="Meiryo" charset="-128"/>
              </a:rPr>
              <a:t>HDD</a:t>
            </a:r>
            <a:r>
              <a:rPr lang="ja-JP" altLang="en-US" b="1" dirty="0">
                <a:solidFill>
                  <a:schemeClr val="accent3">
                    <a:lumMod val="50000"/>
                  </a:schemeClr>
                </a:solidFill>
                <a:latin typeface="Meiryo" charset="-128"/>
                <a:ea typeface="Meiryo" charset="-128"/>
                <a:cs typeface="Meiryo" charset="-128"/>
              </a:rPr>
              <a:t>やテープ時代の規格を流用</a:t>
            </a:r>
            <a:endParaRPr lang="en-US" altLang="ja-JP" b="1"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en-US" altLang="ja-JP" sz="1200" dirty="0">
                <a:solidFill>
                  <a:schemeClr val="accent3">
                    <a:lumMod val="50000"/>
                  </a:schemeClr>
                </a:solidFill>
                <a:latin typeface="Meiryo" charset="-128"/>
                <a:ea typeface="Meiryo" charset="-128"/>
                <a:cs typeface="Meiryo" charset="-128"/>
              </a:rPr>
              <a:t>SATA(Serial Advanced Technology Attachment)</a:t>
            </a:r>
          </a:p>
          <a:p>
            <a:pPr marL="171450" indent="-171450">
              <a:buFont typeface="Wingdings" charset="2"/>
              <a:buChar char="Ø"/>
            </a:pPr>
            <a:r>
              <a:rPr lang="en-US" altLang="ja-JP" sz="1200" dirty="0">
                <a:solidFill>
                  <a:schemeClr val="accent3">
                    <a:lumMod val="50000"/>
                  </a:schemeClr>
                </a:solidFill>
                <a:latin typeface="Meiryo" charset="-128"/>
                <a:ea typeface="Meiryo" charset="-128"/>
                <a:cs typeface="Meiryo" charset="-128"/>
              </a:rPr>
              <a:t>SAS(Serial Small Computer System Interface)</a:t>
            </a:r>
            <a:endParaRPr kumimoji="1" lang="ja-JP" altLang="en-US" sz="1200" dirty="0">
              <a:solidFill>
                <a:schemeClr val="accent3">
                  <a:lumMod val="50000"/>
                </a:schemeClr>
              </a:solidFill>
              <a:latin typeface="Meiryo" charset="-128"/>
              <a:ea typeface="Meiryo" charset="-128"/>
              <a:cs typeface="Meiryo" charset="-128"/>
            </a:endParaRPr>
          </a:p>
        </p:txBody>
      </p:sp>
      <p:sp>
        <p:nvSpPr>
          <p:cNvPr id="13" name="テキスト ボックス 12"/>
          <p:cNvSpPr txBox="1"/>
          <p:nvPr/>
        </p:nvSpPr>
        <p:spPr>
          <a:xfrm>
            <a:off x="5013325" y="4022956"/>
            <a:ext cx="3502049" cy="923330"/>
          </a:xfrm>
          <a:prstGeom prst="rect">
            <a:avLst/>
          </a:prstGeom>
          <a:noFill/>
        </p:spPr>
        <p:txBody>
          <a:bodyPr wrap="none" rtlCol="0">
            <a:spAutoFit/>
          </a:bodyPr>
          <a:lstStyle/>
          <a:p>
            <a:r>
              <a:rPr lang="ja-JP" altLang="en-US" b="1" dirty="0">
                <a:solidFill>
                  <a:schemeClr val="accent3">
                    <a:lumMod val="50000"/>
                  </a:schemeClr>
                </a:solidFill>
                <a:latin typeface="Meiryo" charset="-128"/>
                <a:ea typeface="Meiryo" charset="-128"/>
                <a:cs typeface="Meiryo" charset="-128"/>
              </a:rPr>
              <a:t>高速ストレージに対応した規格</a:t>
            </a:r>
            <a:endParaRPr lang="en-US" altLang="ja-JP" b="1"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en-US" altLang="ja-JP" sz="1200" dirty="0" err="1">
                <a:solidFill>
                  <a:schemeClr val="accent3">
                    <a:lumMod val="50000"/>
                  </a:schemeClr>
                </a:solidFill>
                <a:latin typeface="Meiryo" charset="-128"/>
                <a:ea typeface="Meiryo" charset="-128"/>
                <a:cs typeface="Meiryo" charset="-128"/>
              </a:rPr>
              <a:t>NVMe</a:t>
            </a:r>
            <a:r>
              <a:rPr lang="en-US" altLang="ja-JP" sz="1200" dirty="0">
                <a:solidFill>
                  <a:schemeClr val="accent3">
                    <a:lumMod val="50000"/>
                  </a:schemeClr>
                </a:solidFill>
                <a:latin typeface="Meiryo" charset="-128"/>
                <a:ea typeface="Meiryo" charset="-128"/>
                <a:cs typeface="Meiryo" charset="-128"/>
              </a:rPr>
              <a:t>(Non-Volatile Memory express)</a:t>
            </a:r>
          </a:p>
          <a:p>
            <a:pPr marL="314325" lvl="1" indent="-171450">
              <a:buFont typeface="Arial" charset="0"/>
              <a:buChar char="•"/>
            </a:pPr>
            <a:r>
              <a:rPr lang="en-US" altLang="ja-JP" sz="1200" dirty="0" err="1">
                <a:solidFill>
                  <a:schemeClr val="accent3">
                    <a:lumMod val="50000"/>
                  </a:schemeClr>
                </a:solidFill>
                <a:latin typeface="Meiryo" charset="-128"/>
                <a:ea typeface="Meiryo" charset="-128"/>
                <a:cs typeface="Meiryo" charset="-128"/>
              </a:rPr>
              <a:t>PCIe</a:t>
            </a:r>
            <a:r>
              <a:rPr lang="ja-JP" altLang="en-US" sz="1200" dirty="0">
                <a:solidFill>
                  <a:schemeClr val="accent3">
                    <a:lumMod val="50000"/>
                  </a:schemeClr>
                </a:solidFill>
                <a:latin typeface="Meiryo" charset="-128"/>
                <a:ea typeface="Meiryo" charset="-128"/>
                <a:cs typeface="Meiryo" charset="-128"/>
              </a:rPr>
              <a:t>接続</a:t>
            </a:r>
            <a:r>
              <a:rPr lang="en-US" altLang="ja-JP" sz="1200" dirty="0">
                <a:solidFill>
                  <a:schemeClr val="accent3">
                    <a:lumMod val="50000"/>
                  </a:schemeClr>
                </a:solidFill>
                <a:latin typeface="Meiryo" charset="-128"/>
                <a:ea typeface="Meiryo" charset="-128"/>
                <a:cs typeface="Meiryo" charset="-128"/>
              </a:rPr>
              <a:t>(</a:t>
            </a:r>
            <a:r>
              <a:rPr lang="en-US" altLang="ja-JP" sz="1200" dirty="0" err="1">
                <a:solidFill>
                  <a:schemeClr val="accent3">
                    <a:lumMod val="50000"/>
                  </a:schemeClr>
                </a:solidFill>
                <a:latin typeface="Meiryo" charset="-128"/>
                <a:ea typeface="Meiryo" charset="-128"/>
                <a:cs typeface="Meiryo" charset="-128"/>
              </a:rPr>
              <a:t>PCIe</a:t>
            </a:r>
            <a:r>
              <a:rPr lang="en-US" altLang="ja-JP" sz="1200" dirty="0">
                <a:solidFill>
                  <a:schemeClr val="accent3">
                    <a:lumMod val="50000"/>
                  </a:schemeClr>
                </a:solidFill>
                <a:latin typeface="Meiryo" charset="-128"/>
                <a:ea typeface="Meiryo" charset="-128"/>
                <a:cs typeface="Meiryo" charset="-128"/>
              </a:rPr>
              <a:t> </a:t>
            </a:r>
            <a:r>
              <a:rPr lang="en-US" altLang="ja-JP" sz="1200" dirty="0" err="1">
                <a:solidFill>
                  <a:schemeClr val="accent3">
                    <a:lumMod val="50000"/>
                  </a:schemeClr>
                </a:solidFill>
                <a:latin typeface="Meiryo" charset="-128"/>
                <a:ea typeface="Meiryo" charset="-128"/>
                <a:cs typeface="Meiryo" charset="-128"/>
              </a:rPr>
              <a:t>baced</a:t>
            </a:r>
            <a:r>
              <a:rPr lang="en-US" altLang="ja-JP" sz="1200" dirty="0">
                <a:solidFill>
                  <a:schemeClr val="accent3">
                    <a:lumMod val="50000"/>
                  </a:schemeClr>
                </a:solidFill>
                <a:latin typeface="Meiryo" charset="-128"/>
                <a:ea typeface="Meiryo" charset="-128"/>
                <a:cs typeface="Meiryo" charset="-128"/>
              </a:rPr>
              <a:t> </a:t>
            </a:r>
            <a:r>
              <a:rPr lang="en-US" altLang="ja-JP" sz="1200" dirty="0" err="1">
                <a:solidFill>
                  <a:schemeClr val="accent3">
                    <a:lumMod val="50000"/>
                  </a:schemeClr>
                </a:solidFill>
                <a:latin typeface="Meiryo" charset="-128"/>
                <a:ea typeface="Meiryo" charset="-128"/>
                <a:cs typeface="Meiryo" charset="-128"/>
              </a:rPr>
              <a:t>NVMe</a:t>
            </a:r>
            <a:r>
              <a:rPr lang="en-US" altLang="ja-JP" sz="1200" dirty="0">
                <a:solidFill>
                  <a:schemeClr val="accent3">
                    <a:lumMod val="50000"/>
                  </a:schemeClr>
                </a:solidFill>
                <a:latin typeface="Meiryo" charset="-128"/>
                <a:ea typeface="Meiryo" charset="-128"/>
                <a:cs typeface="Meiryo" charset="-128"/>
              </a:rPr>
              <a:t>)</a:t>
            </a:r>
          </a:p>
          <a:p>
            <a:pPr marL="314325" lvl="1" indent="-171450">
              <a:buFont typeface="Arial" charset="0"/>
              <a:buChar char="•"/>
            </a:pPr>
            <a:r>
              <a:rPr lang="ja-JP" altLang="en-US" sz="1200" dirty="0">
                <a:solidFill>
                  <a:schemeClr val="accent3">
                    <a:lumMod val="50000"/>
                  </a:schemeClr>
                </a:solidFill>
                <a:latin typeface="Meiryo" charset="-128"/>
                <a:ea typeface="Meiryo" charset="-128"/>
                <a:cs typeface="Meiryo" charset="-128"/>
              </a:rPr>
              <a:t>光ファイバー接続</a:t>
            </a:r>
            <a:r>
              <a:rPr lang="en-US" altLang="ja-JP" sz="1200" dirty="0">
                <a:solidFill>
                  <a:schemeClr val="accent3">
                    <a:lumMod val="50000"/>
                  </a:schemeClr>
                </a:solidFill>
                <a:latin typeface="Meiryo" charset="-128"/>
                <a:ea typeface="Meiryo" charset="-128"/>
                <a:cs typeface="Meiryo" charset="-128"/>
              </a:rPr>
              <a:t>(</a:t>
            </a:r>
            <a:r>
              <a:rPr lang="en-US" altLang="ja-JP" sz="1200" dirty="0" err="1">
                <a:solidFill>
                  <a:schemeClr val="accent3">
                    <a:lumMod val="50000"/>
                  </a:schemeClr>
                </a:solidFill>
                <a:latin typeface="Meiryo" charset="-128"/>
                <a:ea typeface="Meiryo" charset="-128"/>
                <a:cs typeface="Meiryo" charset="-128"/>
              </a:rPr>
              <a:t>NVMe</a:t>
            </a:r>
            <a:r>
              <a:rPr lang="en-US" altLang="ja-JP" sz="1200" dirty="0">
                <a:solidFill>
                  <a:schemeClr val="accent3">
                    <a:lumMod val="50000"/>
                  </a:schemeClr>
                </a:solidFill>
                <a:latin typeface="Meiryo" charset="-128"/>
                <a:ea typeface="Meiryo" charset="-128"/>
                <a:cs typeface="Meiryo" charset="-128"/>
              </a:rPr>
              <a:t> over Fabric)</a:t>
            </a:r>
          </a:p>
        </p:txBody>
      </p:sp>
      <p:pic>
        <p:nvPicPr>
          <p:cNvPr id="19" name="図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877" y="5193760"/>
            <a:ext cx="927034" cy="574761"/>
          </a:xfrm>
          <a:prstGeom prst="rect">
            <a:avLst/>
          </a:prstGeom>
        </p:spPr>
      </p:pic>
      <p:sp>
        <p:nvSpPr>
          <p:cNvPr id="20" name="テキスト ボックス 19"/>
          <p:cNvSpPr txBox="1"/>
          <p:nvPr/>
        </p:nvSpPr>
        <p:spPr>
          <a:xfrm>
            <a:off x="1329911" y="5296474"/>
            <a:ext cx="2852704" cy="369332"/>
          </a:xfrm>
          <a:prstGeom prst="rect">
            <a:avLst/>
          </a:prstGeom>
          <a:noFill/>
        </p:spPr>
        <p:txBody>
          <a:bodyPr wrap="none" rtlCol="0">
            <a:spAutoFit/>
          </a:bodyPr>
          <a:lstStyle/>
          <a:p>
            <a:r>
              <a:rPr lang="en-US" altLang="ja-JP" b="1" dirty="0">
                <a:solidFill>
                  <a:srgbClr val="0070C0"/>
                </a:solidFill>
                <a:latin typeface="Meiryo" charset="-128"/>
                <a:ea typeface="Meiryo" charset="-128"/>
                <a:cs typeface="Meiryo" charset="-128"/>
              </a:rPr>
              <a:t>3D </a:t>
            </a:r>
            <a:r>
              <a:rPr lang="en-US" altLang="ja-JP" b="1" dirty="0" err="1">
                <a:solidFill>
                  <a:srgbClr val="0070C0"/>
                </a:solidFill>
                <a:latin typeface="Meiryo" charset="-128"/>
                <a:ea typeface="Meiryo" charset="-128"/>
                <a:cs typeface="Meiryo" charset="-128"/>
              </a:rPr>
              <a:t>XPoint</a:t>
            </a:r>
            <a:r>
              <a:rPr lang="en-US" altLang="ja-JP" b="1" dirty="0">
                <a:solidFill>
                  <a:srgbClr val="0070C0"/>
                </a:solidFill>
                <a:latin typeface="Meiryo" charset="-128"/>
                <a:ea typeface="Meiryo" charset="-128"/>
                <a:cs typeface="Meiryo" charset="-128"/>
              </a:rPr>
              <a:t> Technology</a:t>
            </a:r>
          </a:p>
        </p:txBody>
      </p:sp>
      <p:sp>
        <p:nvSpPr>
          <p:cNvPr id="22" name="正方形/長方形 21"/>
          <p:cNvSpPr/>
          <p:nvPr/>
        </p:nvSpPr>
        <p:spPr>
          <a:xfrm>
            <a:off x="466253" y="5768520"/>
            <a:ext cx="3921890" cy="584775"/>
          </a:xfrm>
          <a:prstGeom prst="rect">
            <a:avLst/>
          </a:prstGeom>
        </p:spPr>
        <p:txBody>
          <a:bodyPr wrap="square">
            <a:spAutoFit/>
          </a:bodyPr>
          <a:lstStyle/>
          <a:p>
            <a:pPr marL="171450" indent="-171450">
              <a:buFont typeface="Wingdings" charset="2"/>
              <a:buChar char="l"/>
            </a:pPr>
            <a:r>
              <a:rPr lang="ja-JP" altLang="en-US" sz="800" dirty="0">
                <a:solidFill>
                  <a:srgbClr val="0070C0"/>
                </a:solidFill>
              </a:rPr>
              <a:t>インテルとマイクロンによって発表された不揮発性メモリの技術。</a:t>
            </a:r>
            <a:endParaRPr lang="en-US" altLang="ja-JP" sz="800" dirty="0">
              <a:solidFill>
                <a:srgbClr val="0070C0"/>
              </a:solidFill>
            </a:endParaRPr>
          </a:p>
          <a:p>
            <a:pPr marL="171450" indent="-171450">
              <a:buFont typeface="Wingdings" charset="2"/>
              <a:buChar char="l"/>
            </a:pPr>
            <a:r>
              <a:rPr lang="ja-JP" altLang="en-US" sz="800" dirty="0">
                <a:solidFill>
                  <a:srgbClr val="0070C0"/>
                </a:solidFill>
              </a:rPr>
              <a:t>DRAMの凡そ半分の価格、NANDフラッシュに比較すれば4・5倍。</a:t>
            </a:r>
            <a:endParaRPr lang="en-US" altLang="ja-JP" sz="800" dirty="0">
              <a:solidFill>
                <a:srgbClr val="0070C0"/>
              </a:solidFill>
            </a:endParaRPr>
          </a:p>
          <a:p>
            <a:pPr marL="171450" indent="-171450">
              <a:buFont typeface="Wingdings" charset="2"/>
              <a:buChar char="l"/>
            </a:pPr>
            <a:r>
              <a:rPr lang="ja-JP" altLang="en-US" sz="800" dirty="0">
                <a:solidFill>
                  <a:srgbClr val="0070C0"/>
                </a:solidFill>
              </a:rPr>
              <a:t>NANDフラッシュと比較した場合、レイテンシは1/10、書き込み寿命は3倍、書き込み速度は4倍、読み込み速度は3倍に改善され、消費電力は30%に軽減される。</a:t>
            </a:r>
          </a:p>
        </p:txBody>
      </p:sp>
    </p:spTree>
    <p:extLst>
      <p:ext uri="{BB962C8B-B14F-4D97-AF65-F5344CB8AC3E}">
        <p14:creationId xmlns:p14="http://schemas.microsoft.com/office/powerpoint/2010/main" val="809982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3998442" y="5339885"/>
            <a:ext cx="4070648" cy="103732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 name="図 3"/>
          <p:cNvPicPr>
            <a:picLocks noChangeAspect="1"/>
          </p:cNvPicPr>
          <p:nvPr/>
        </p:nvPicPr>
        <p:blipFill>
          <a:blip r:embed="rId2">
            <a:clrChange>
              <a:clrFrom>
                <a:srgbClr val="FFFFFF"/>
              </a:clrFrom>
              <a:clrTo>
                <a:srgbClr val="FFFFFF">
                  <a:alpha val="0"/>
                </a:srgbClr>
              </a:clrTo>
            </a:clrChange>
          </a:blip>
          <a:stretch>
            <a:fillRect/>
          </a:stretch>
        </p:blipFill>
        <p:spPr>
          <a:xfrm>
            <a:off x="7203317" y="5443208"/>
            <a:ext cx="761255" cy="579938"/>
          </a:xfrm>
          <a:prstGeom prst="rect">
            <a:avLst/>
          </a:prstGeom>
        </p:spPr>
      </p:pic>
      <p:sp>
        <p:nvSpPr>
          <p:cNvPr id="9" name="テキスト ボックス 8"/>
          <p:cNvSpPr txBox="1"/>
          <p:nvPr/>
        </p:nvSpPr>
        <p:spPr>
          <a:xfrm>
            <a:off x="5125652" y="6038658"/>
            <a:ext cx="1826141" cy="338554"/>
          </a:xfrm>
          <a:prstGeom prst="rect">
            <a:avLst/>
          </a:prstGeom>
          <a:noFill/>
        </p:spPr>
        <p:txBody>
          <a:bodyPr wrap="none" rtlCol="0">
            <a:spAutoFit/>
          </a:bodyPr>
          <a:lstStyle/>
          <a:p>
            <a:pPr algn="ctr"/>
            <a:r>
              <a:rPr kumimoji="1" lang="ja-JP" altLang="en-US" sz="1600">
                <a:latin typeface="Meiryo" charset="-128"/>
                <a:ea typeface="Meiryo" charset="-128"/>
                <a:cs typeface="Meiryo" charset="-128"/>
              </a:rPr>
              <a:t>フラッシュメモリ</a:t>
            </a:r>
          </a:p>
        </p:txBody>
      </p:sp>
      <p:pic>
        <p:nvPicPr>
          <p:cNvPr id="10" name="図 9"/>
          <p:cNvPicPr>
            <a:picLocks noChangeAspect="1"/>
          </p:cNvPicPr>
          <p:nvPr/>
        </p:nvPicPr>
        <p:blipFill>
          <a:blip r:embed="rId2">
            <a:clrChange>
              <a:clrFrom>
                <a:srgbClr val="FFFFFF"/>
              </a:clrFrom>
              <a:clrTo>
                <a:srgbClr val="FFFFFF">
                  <a:alpha val="0"/>
                </a:srgbClr>
              </a:clrTo>
            </a:clrChange>
          </a:blip>
          <a:stretch>
            <a:fillRect/>
          </a:stretch>
        </p:blipFill>
        <p:spPr>
          <a:xfrm>
            <a:off x="6442062" y="5441673"/>
            <a:ext cx="761255" cy="579938"/>
          </a:xfrm>
          <a:prstGeom prst="rect">
            <a:avLst/>
          </a:prstGeom>
        </p:spPr>
      </p:pic>
      <p:pic>
        <p:nvPicPr>
          <p:cNvPr id="11" name="図 10"/>
          <p:cNvPicPr>
            <a:picLocks noChangeAspect="1"/>
          </p:cNvPicPr>
          <p:nvPr/>
        </p:nvPicPr>
        <p:blipFill>
          <a:blip r:embed="rId2">
            <a:clrChange>
              <a:clrFrom>
                <a:srgbClr val="FFFFFF"/>
              </a:clrFrom>
              <a:clrTo>
                <a:srgbClr val="FFFFFF">
                  <a:alpha val="0"/>
                </a:srgbClr>
              </a:clrTo>
            </a:clrChange>
          </a:blip>
          <a:stretch>
            <a:fillRect/>
          </a:stretch>
        </p:blipFill>
        <p:spPr>
          <a:xfrm>
            <a:off x="5680807" y="5441673"/>
            <a:ext cx="761255" cy="579938"/>
          </a:xfrm>
          <a:prstGeom prst="rect">
            <a:avLst/>
          </a:prstGeom>
        </p:spPr>
      </p:pic>
      <p:pic>
        <p:nvPicPr>
          <p:cNvPr id="12" name="図 11"/>
          <p:cNvPicPr>
            <a:picLocks noChangeAspect="1"/>
          </p:cNvPicPr>
          <p:nvPr/>
        </p:nvPicPr>
        <p:blipFill>
          <a:blip r:embed="rId2">
            <a:clrChange>
              <a:clrFrom>
                <a:srgbClr val="FFFFFF"/>
              </a:clrFrom>
              <a:clrTo>
                <a:srgbClr val="FFFFFF">
                  <a:alpha val="0"/>
                </a:srgbClr>
              </a:clrTo>
            </a:clrChange>
          </a:blip>
          <a:stretch>
            <a:fillRect/>
          </a:stretch>
        </p:blipFill>
        <p:spPr>
          <a:xfrm>
            <a:off x="4919552" y="5441673"/>
            <a:ext cx="761255" cy="579938"/>
          </a:xfrm>
          <a:prstGeom prst="rect">
            <a:avLst/>
          </a:prstGeom>
        </p:spPr>
      </p:pic>
      <p:pic>
        <p:nvPicPr>
          <p:cNvPr id="13" name="図 12"/>
          <p:cNvPicPr>
            <a:picLocks noChangeAspect="1"/>
          </p:cNvPicPr>
          <p:nvPr/>
        </p:nvPicPr>
        <p:blipFill>
          <a:blip r:embed="rId2">
            <a:clrChange>
              <a:clrFrom>
                <a:srgbClr val="FFFFFF"/>
              </a:clrFrom>
              <a:clrTo>
                <a:srgbClr val="FFFFFF">
                  <a:alpha val="0"/>
                </a:srgbClr>
              </a:clrTo>
            </a:clrChange>
          </a:blip>
          <a:stretch>
            <a:fillRect/>
          </a:stretch>
        </p:blipFill>
        <p:spPr>
          <a:xfrm>
            <a:off x="4156562" y="5441673"/>
            <a:ext cx="761255" cy="579938"/>
          </a:xfrm>
          <a:prstGeom prst="rect">
            <a:avLst/>
          </a:prstGeom>
        </p:spPr>
      </p:pic>
      <p:sp>
        <p:nvSpPr>
          <p:cNvPr id="34" name="下矢印 33"/>
          <p:cNvSpPr/>
          <p:nvPr/>
        </p:nvSpPr>
        <p:spPr>
          <a:xfrm>
            <a:off x="4008985" y="4778604"/>
            <a:ext cx="4077886" cy="646022"/>
          </a:xfrm>
          <a:custGeom>
            <a:avLst/>
            <a:gdLst>
              <a:gd name="connsiteX0" fmla="*/ 0 w 484632"/>
              <a:gd name="connsiteY0" fmla="*/ 340289 h 582605"/>
              <a:gd name="connsiteX1" fmla="*/ 121158 w 484632"/>
              <a:gd name="connsiteY1" fmla="*/ 340289 h 582605"/>
              <a:gd name="connsiteX2" fmla="*/ 121158 w 484632"/>
              <a:gd name="connsiteY2" fmla="*/ 0 h 582605"/>
              <a:gd name="connsiteX3" fmla="*/ 363474 w 484632"/>
              <a:gd name="connsiteY3" fmla="*/ 0 h 582605"/>
              <a:gd name="connsiteX4" fmla="*/ 363474 w 484632"/>
              <a:gd name="connsiteY4" fmla="*/ 340289 h 582605"/>
              <a:gd name="connsiteX5" fmla="*/ 484632 w 484632"/>
              <a:gd name="connsiteY5" fmla="*/ 340289 h 582605"/>
              <a:gd name="connsiteX6" fmla="*/ 242316 w 484632"/>
              <a:gd name="connsiteY6" fmla="*/ 582605 h 582605"/>
              <a:gd name="connsiteX7" fmla="*/ 0 w 484632"/>
              <a:gd name="connsiteY7" fmla="*/ 340289 h 582605"/>
              <a:gd name="connsiteX0" fmla="*/ 1787422 w 2272054"/>
              <a:gd name="connsiteY0" fmla="*/ 340289 h 582605"/>
              <a:gd name="connsiteX1" fmla="*/ 1908580 w 2272054"/>
              <a:gd name="connsiteY1" fmla="*/ 340289 h 582605"/>
              <a:gd name="connsiteX2" fmla="*/ 0 w 2272054"/>
              <a:gd name="connsiteY2" fmla="*/ 0 h 582605"/>
              <a:gd name="connsiteX3" fmla="*/ 2150896 w 2272054"/>
              <a:gd name="connsiteY3" fmla="*/ 0 h 582605"/>
              <a:gd name="connsiteX4" fmla="*/ 2150896 w 2272054"/>
              <a:gd name="connsiteY4" fmla="*/ 340289 h 582605"/>
              <a:gd name="connsiteX5" fmla="*/ 2272054 w 2272054"/>
              <a:gd name="connsiteY5" fmla="*/ 340289 h 582605"/>
              <a:gd name="connsiteX6" fmla="*/ 2029738 w 2272054"/>
              <a:gd name="connsiteY6" fmla="*/ 582605 h 582605"/>
              <a:gd name="connsiteX7" fmla="*/ 1787422 w 2272054"/>
              <a:gd name="connsiteY7" fmla="*/ 340289 h 582605"/>
              <a:gd name="connsiteX0" fmla="*/ 1787422 w 4077886"/>
              <a:gd name="connsiteY0" fmla="*/ 352563 h 594879"/>
              <a:gd name="connsiteX1" fmla="*/ 1908580 w 4077886"/>
              <a:gd name="connsiteY1" fmla="*/ 352563 h 594879"/>
              <a:gd name="connsiteX2" fmla="*/ 0 w 4077886"/>
              <a:gd name="connsiteY2" fmla="*/ 12274 h 594879"/>
              <a:gd name="connsiteX3" fmla="*/ 4077886 w 4077886"/>
              <a:gd name="connsiteY3" fmla="*/ 0 h 594879"/>
              <a:gd name="connsiteX4" fmla="*/ 2150896 w 4077886"/>
              <a:gd name="connsiteY4" fmla="*/ 352563 h 594879"/>
              <a:gd name="connsiteX5" fmla="*/ 2272054 w 4077886"/>
              <a:gd name="connsiteY5" fmla="*/ 352563 h 594879"/>
              <a:gd name="connsiteX6" fmla="*/ 2029738 w 4077886"/>
              <a:gd name="connsiteY6" fmla="*/ 594879 h 594879"/>
              <a:gd name="connsiteX7" fmla="*/ 1787422 w 4077886"/>
              <a:gd name="connsiteY7" fmla="*/ 352563 h 594879"/>
              <a:gd name="connsiteX0" fmla="*/ 1787422 w 4077886"/>
              <a:gd name="connsiteY0" fmla="*/ 340289 h 582605"/>
              <a:gd name="connsiteX1" fmla="*/ 1908580 w 4077886"/>
              <a:gd name="connsiteY1" fmla="*/ 340289 h 582605"/>
              <a:gd name="connsiteX2" fmla="*/ 0 w 4077886"/>
              <a:gd name="connsiteY2" fmla="*/ 0 h 582605"/>
              <a:gd name="connsiteX3" fmla="*/ 4077886 w 4077886"/>
              <a:gd name="connsiteY3" fmla="*/ 0 h 582605"/>
              <a:gd name="connsiteX4" fmla="*/ 2150896 w 4077886"/>
              <a:gd name="connsiteY4" fmla="*/ 340289 h 582605"/>
              <a:gd name="connsiteX5" fmla="*/ 2272054 w 4077886"/>
              <a:gd name="connsiteY5" fmla="*/ 340289 h 582605"/>
              <a:gd name="connsiteX6" fmla="*/ 2029738 w 4077886"/>
              <a:gd name="connsiteY6" fmla="*/ 582605 h 582605"/>
              <a:gd name="connsiteX7" fmla="*/ 1787422 w 4077886"/>
              <a:gd name="connsiteY7" fmla="*/ 340289 h 58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7886" h="582605">
                <a:moveTo>
                  <a:pt x="1787422" y="340289"/>
                </a:moveTo>
                <a:lnTo>
                  <a:pt x="1908580" y="340289"/>
                </a:lnTo>
                <a:lnTo>
                  <a:pt x="0" y="0"/>
                </a:lnTo>
                <a:lnTo>
                  <a:pt x="4077886" y="0"/>
                </a:lnTo>
                <a:lnTo>
                  <a:pt x="2150896" y="340289"/>
                </a:lnTo>
                <a:lnTo>
                  <a:pt x="2272054" y="340289"/>
                </a:lnTo>
                <a:lnTo>
                  <a:pt x="2029738" y="582605"/>
                </a:lnTo>
                <a:lnTo>
                  <a:pt x="1787422" y="340289"/>
                </a:lnTo>
                <a:close/>
              </a:path>
            </a:pathLst>
          </a:custGeom>
          <a:gradFill flip="none" rotWithShape="1">
            <a:gsLst>
              <a:gs pos="0">
                <a:schemeClr val="accent6">
                  <a:lumMod val="50000"/>
                </a:schemeClr>
              </a:gs>
              <a:gs pos="63000">
                <a:schemeClr val="accent6">
                  <a:lumMod val="97000"/>
                  <a:lumOff val="3000"/>
                </a:schemeClr>
              </a:gs>
              <a:gs pos="100000">
                <a:schemeClr val="accent6">
                  <a:lumMod val="40000"/>
                  <a:lumOff val="60000"/>
                </a:schemeClr>
              </a:gs>
            </a:gsLst>
            <a:lin ang="162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3998442" y="2203923"/>
            <a:ext cx="4070648" cy="256768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p:cNvPicPr>
            <a:picLocks noChangeAspect="1"/>
          </p:cNvPicPr>
          <p:nvPr/>
        </p:nvPicPr>
        <p:blipFill>
          <a:blip r:embed="rId3">
            <a:clrChange>
              <a:clrFrom>
                <a:srgbClr val="FEFEFE"/>
              </a:clrFrom>
              <a:clrTo>
                <a:srgbClr val="FEFEFE">
                  <a:alpha val="0"/>
                </a:srgbClr>
              </a:clrTo>
            </a:clrChange>
            <a:duotone>
              <a:schemeClr val="accent3">
                <a:shade val="45000"/>
                <a:satMod val="135000"/>
              </a:schemeClr>
              <a:prstClr val="white"/>
            </a:duotone>
          </a:blip>
          <a:stretch>
            <a:fillRect/>
          </a:stretch>
        </p:blipFill>
        <p:spPr>
          <a:xfrm>
            <a:off x="6038723" y="2438641"/>
            <a:ext cx="1959550" cy="1959550"/>
          </a:xfrm>
          <a:prstGeom prst="rect">
            <a:avLst/>
          </a:prstGeom>
        </p:spPr>
      </p:pic>
      <p:pic>
        <p:nvPicPr>
          <p:cNvPr id="7" name="図 6"/>
          <p:cNvPicPr>
            <a:picLocks noChangeAspect="1"/>
          </p:cNvPicPr>
          <p:nvPr/>
        </p:nvPicPr>
        <p:blipFill>
          <a:blip r:embed="rId3">
            <a:clrChange>
              <a:clrFrom>
                <a:srgbClr val="FEFEFE"/>
              </a:clrFrom>
              <a:clrTo>
                <a:srgbClr val="FEFEFE">
                  <a:alpha val="0"/>
                </a:srgbClr>
              </a:clrTo>
            </a:clrChange>
            <a:duotone>
              <a:schemeClr val="accent2">
                <a:shade val="45000"/>
                <a:satMod val="135000"/>
              </a:schemeClr>
              <a:prstClr val="white"/>
            </a:duotone>
          </a:blip>
          <a:stretch>
            <a:fillRect/>
          </a:stretch>
        </p:blipFill>
        <p:spPr>
          <a:xfrm>
            <a:off x="4079173" y="2438641"/>
            <a:ext cx="1959550" cy="1959550"/>
          </a:xfrm>
          <a:prstGeom prst="rect">
            <a:avLst/>
          </a:prstGeom>
        </p:spPr>
      </p:pic>
      <p:sp>
        <p:nvSpPr>
          <p:cNvPr id="2" name="タイトル 1"/>
          <p:cNvSpPr>
            <a:spLocks noGrp="1"/>
          </p:cNvSpPr>
          <p:nvPr>
            <p:ph type="title"/>
          </p:nvPr>
        </p:nvSpPr>
        <p:spPr/>
        <p:txBody>
          <a:bodyPr/>
          <a:lstStyle/>
          <a:p>
            <a:r>
              <a:rPr kumimoji="1" lang="ja-JP" altLang="en-US" dirty="0"/>
              <a:t>インラインでの重複排除／圧縮</a:t>
            </a:r>
          </a:p>
        </p:txBody>
      </p:sp>
      <p:sp>
        <p:nvSpPr>
          <p:cNvPr id="3" name="スライド番号プレースホルダー 2"/>
          <p:cNvSpPr>
            <a:spLocks noGrp="1"/>
          </p:cNvSpPr>
          <p:nvPr>
            <p:ph type="sldNum" sz="quarter" idx="12"/>
          </p:nvPr>
        </p:nvSpPr>
        <p:spPr>
          <a:xfrm>
            <a:off x="8398969" y="6640200"/>
            <a:ext cx="2133600" cy="217800"/>
          </a:xfrm>
        </p:spPr>
        <p:txBody>
          <a:bodyPr/>
          <a:lstStyle/>
          <a:p>
            <a:fld id="{8FF8CC5D-A65D-5946-99B5-645367A967AD}" type="slidenum">
              <a:rPr kumimoji="1" lang="ja-JP" altLang="en-US" smtClean="0"/>
              <a:t>16</a:t>
            </a:fld>
            <a:endParaRPr kumimoji="1" lang="ja-JP" altLang="en-US"/>
          </a:p>
        </p:txBody>
      </p:sp>
      <p:sp>
        <p:nvSpPr>
          <p:cNvPr id="5" name="正方形/長方形 4"/>
          <p:cNvSpPr/>
          <p:nvPr/>
        </p:nvSpPr>
        <p:spPr>
          <a:xfrm>
            <a:off x="4359077" y="4044248"/>
            <a:ext cx="1399742" cy="677108"/>
          </a:xfrm>
          <a:prstGeom prst="rect">
            <a:avLst/>
          </a:prstGeom>
        </p:spPr>
        <p:txBody>
          <a:bodyPr wrap="none">
            <a:spAutoFit/>
          </a:bodyPr>
          <a:lstStyle/>
          <a:p>
            <a:pPr algn="ctr"/>
            <a:r>
              <a:rPr lang="ja-JP" altLang="en-US" sz="2400" dirty="0">
                <a:latin typeface="Meiryo" charset="-128"/>
                <a:ea typeface="Meiryo" charset="-128"/>
                <a:cs typeface="Meiryo" charset="-128"/>
              </a:rPr>
              <a:t>NVRAM </a:t>
            </a:r>
            <a:endParaRPr lang="en-US" altLang="ja-JP" sz="2400" dirty="0">
              <a:latin typeface="Meiryo" charset="-128"/>
              <a:ea typeface="Meiryo" charset="-128"/>
              <a:cs typeface="Meiryo" charset="-128"/>
            </a:endParaRPr>
          </a:p>
          <a:p>
            <a:pPr algn="ctr"/>
            <a:r>
              <a:rPr lang="en-US" altLang="ja-JP" sz="800" dirty="0">
                <a:latin typeface="Meiryo" charset="-128"/>
                <a:ea typeface="Meiryo" charset="-128"/>
                <a:cs typeface="Meiryo" charset="-128"/>
              </a:rPr>
              <a:t>Non-Volatile RAM</a:t>
            </a:r>
          </a:p>
          <a:p>
            <a:pPr algn="ctr"/>
            <a:r>
              <a:rPr lang="ja-JP" altLang="en-US" sz="600" dirty="0">
                <a:latin typeface="Meiryo" charset="-128"/>
                <a:ea typeface="Meiryo" charset="-128"/>
                <a:cs typeface="Meiryo" charset="-128"/>
              </a:rPr>
              <a:t>不揮発性ランダムアクセスメモリ</a:t>
            </a:r>
          </a:p>
        </p:txBody>
      </p:sp>
      <p:sp>
        <p:nvSpPr>
          <p:cNvPr id="8" name="正方形/長方形 7"/>
          <p:cNvSpPr/>
          <p:nvPr/>
        </p:nvSpPr>
        <p:spPr>
          <a:xfrm>
            <a:off x="5881635" y="4044248"/>
            <a:ext cx="2273726" cy="677108"/>
          </a:xfrm>
          <a:prstGeom prst="rect">
            <a:avLst/>
          </a:prstGeom>
        </p:spPr>
        <p:txBody>
          <a:bodyPr wrap="square">
            <a:spAutoFit/>
          </a:bodyPr>
          <a:lstStyle/>
          <a:p>
            <a:pPr algn="ctr"/>
            <a:r>
              <a:rPr lang="ja-JP" altLang="en-US" sz="2400" dirty="0"/>
              <a:t>ASIC</a:t>
            </a:r>
            <a:endParaRPr lang="en-US" altLang="ja-JP" sz="2400" dirty="0"/>
          </a:p>
          <a:p>
            <a:pPr algn="ctr"/>
            <a:r>
              <a:rPr lang="en-US" altLang="ja-JP" sz="800" dirty="0"/>
              <a:t>A</a:t>
            </a:r>
            <a:r>
              <a:rPr lang="ja-JP" altLang="en-US" sz="800" dirty="0"/>
              <a:t>pplication </a:t>
            </a:r>
            <a:r>
              <a:rPr lang="en-US" altLang="ja-JP" sz="800" dirty="0"/>
              <a:t>S</a:t>
            </a:r>
            <a:r>
              <a:rPr lang="ja-JP" altLang="en-US" sz="800" dirty="0"/>
              <a:t>pecific </a:t>
            </a:r>
            <a:r>
              <a:rPr lang="en-US" altLang="ja-JP" sz="800" dirty="0"/>
              <a:t>I</a:t>
            </a:r>
            <a:r>
              <a:rPr lang="ja-JP" altLang="en-US" sz="800" dirty="0"/>
              <a:t>ntegrated </a:t>
            </a:r>
            <a:r>
              <a:rPr lang="en-US" altLang="ja-JP" sz="800" dirty="0"/>
              <a:t>C</a:t>
            </a:r>
            <a:r>
              <a:rPr lang="ja-JP" altLang="en-US" sz="800" dirty="0"/>
              <a:t>ircuit</a:t>
            </a:r>
            <a:endParaRPr lang="en-US" altLang="ja-JP" sz="800" dirty="0"/>
          </a:p>
          <a:p>
            <a:pPr algn="ctr"/>
            <a:r>
              <a:rPr lang="ja-JP" altLang="en-US" sz="600" dirty="0"/>
              <a:t>特定用途向け集積回路</a:t>
            </a:r>
          </a:p>
        </p:txBody>
      </p:sp>
      <p:sp>
        <p:nvSpPr>
          <p:cNvPr id="15" name="テキスト ボックス 14"/>
          <p:cNvSpPr txBox="1"/>
          <p:nvPr/>
        </p:nvSpPr>
        <p:spPr>
          <a:xfrm>
            <a:off x="4864215" y="2335213"/>
            <a:ext cx="2339102" cy="461665"/>
          </a:xfrm>
          <a:prstGeom prst="rect">
            <a:avLst/>
          </a:prstGeom>
          <a:noFill/>
        </p:spPr>
        <p:txBody>
          <a:bodyPr wrap="none" rtlCol="0">
            <a:spAutoFit/>
          </a:bodyPr>
          <a:lstStyle/>
          <a:p>
            <a:pPr algn="ctr"/>
            <a:r>
              <a:rPr kumimoji="1" lang="ja-JP" altLang="en-US" sz="2400" b="1">
                <a:latin typeface="Meiryo" charset="-128"/>
                <a:ea typeface="Meiryo" charset="-128"/>
                <a:cs typeface="Meiryo" charset="-128"/>
              </a:rPr>
              <a:t>重複排除／圧縮</a:t>
            </a:r>
            <a:endParaRPr kumimoji="1" lang="ja-JP" altLang="en-US" sz="2400" b="1" dirty="0">
              <a:latin typeface="Meiryo" charset="-128"/>
              <a:ea typeface="Meiryo" charset="-128"/>
              <a:cs typeface="Meiryo" charset="-128"/>
            </a:endParaRPr>
          </a:p>
        </p:txBody>
      </p:sp>
      <p:sp>
        <p:nvSpPr>
          <p:cNvPr id="17" name="正方形/長方形 16"/>
          <p:cNvSpPr/>
          <p:nvPr/>
        </p:nvSpPr>
        <p:spPr>
          <a:xfrm>
            <a:off x="3998442" y="918290"/>
            <a:ext cx="1224689" cy="75518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 name="正方形/長方形 19"/>
          <p:cNvSpPr/>
          <p:nvPr/>
        </p:nvSpPr>
        <p:spPr>
          <a:xfrm>
            <a:off x="4073941" y="1401518"/>
            <a:ext cx="1087156" cy="209345"/>
          </a:xfrm>
          <a:prstGeom prst="rect">
            <a:avLst/>
          </a:prstGeom>
          <a:solidFill>
            <a:schemeClr val="accent3">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コンピュータ</a:t>
            </a:r>
          </a:p>
        </p:txBody>
      </p:sp>
      <p:sp>
        <p:nvSpPr>
          <p:cNvPr id="21" name="正方形/長方形 20"/>
          <p:cNvSpPr/>
          <p:nvPr/>
        </p:nvSpPr>
        <p:spPr>
          <a:xfrm>
            <a:off x="4073941" y="1198233"/>
            <a:ext cx="1087156" cy="209345"/>
          </a:xfrm>
          <a:prstGeom prst="rect">
            <a:avLst/>
          </a:prstGeom>
          <a:solidFill>
            <a:schemeClr val="accent4">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OS</a:t>
            </a:r>
            <a:endParaRPr kumimoji="1" lang="ja-JP" altLang="en-US" sz="800" dirty="0">
              <a:solidFill>
                <a:srgbClr val="FFFFFF"/>
              </a:solidFill>
              <a:latin typeface="ＭＳ Ｐゴシック"/>
              <a:ea typeface="ＭＳ Ｐゴシック"/>
              <a:cs typeface="ＭＳ Ｐゴシック"/>
            </a:endParaRPr>
          </a:p>
        </p:txBody>
      </p:sp>
      <p:sp>
        <p:nvSpPr>
          <p:cNvPr id="22" name="正方形/長方形 21"/>
          <p:cNvSpPr/>
          <p:nvPr/>
        </p:nvSpPr>
        <p:spPr>
          <a:xfrm>
            <a:off x="4073941" y="990133"/>
            <a:ext cx="1087156" cy="209345"/>
          </a:xfrm>
          <a:prstGeom prst="rect">
            <a:avLst/>
          </a:prstGeom>
          <a:solidFill>
            <a:schemeClr val="accent6">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23" name="正方形/長方形 22"/>
          <p:cNvSpPr/>
          <p:nvPr/>
        </p:nvSpPr>
        <p:spPr>
          <a:xfrm>
            <a:off x="5419646" y="918290"/>
            <a:ext cx="1224689" cy="75518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 name="正方形/長方形 23"/>
          <p:cNvSpPr/>
          <p:nvPr/>
        </p:nvSpPr>
        <p:spPr>
          <a:xfrm>
            <a:off x="5495145" y="1401518"/>
            <a:ext cx="1087156" cy="209345"/>
          </a:xfrm>
          <a:prstGeom prst="rect">
            <a:avLst/>
          </a:prstGeom>
          <a:solidFill>
            <a:schemeClr val="accent3">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コンピュータ</a:t>
            </a:r>
          </a:p>
        </p:txBody>
      </p:sp>
      <p:sp>
        <p:nvSpPr>
          <p:cNvPr id="25" name="正方形/長方形 24"/>
          <p:cNvSpPr/>
          <p:nvPr/>
        </p:nvSpPr>
        <p:spPr>
          <a:xfrm>
            <a:off x="5495145" y="1198233"/>
            <a:ext cx="1087156" cy="209345"/>
          </a:xfrm>
          <a:prstGeom prst="rect">
            <a:avLst/>
          </a:prstGeom>
          <a:solidFill>
            <a:schemeClr val="accent4">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OS</a:t>
            </a:r>
            <a:endParaRPr kumimoji="1" lang="ja-JP" altLang="en-US" sz="800" dirty="0">
              <a:solidFill>
                <a:srgbClr val="FFFFFF"/>
              </a:solidFill>
              <a:latin typeface="ＭＳ Ｐゴシック"/>
              <a:ea typeface="ＭＳ Ｐゴシック"/>
              <a:cs typeface="ＭＳ Ｐゴシック"/>
            </a:endParaRPr>
          </a:p>
        </p:txBody>
      </p:sp>
      <p:sp>
        <p:nvSpPr>
          <p:cNvPr id="26" name="正方形/長方形 25"/>
          <p:cNvSpPr/>
          <p:nvPr/>
        </p:nvSpPr>
        <p:spPr>
          <a:xfrm>
            <a:off x="5495145" y="990133"/>
            <a:ext cx="1087156" cy="209345"/>
          </a:xfrm>
          <a:prstGeom prst="rect">
            <a:avLst/>
          </a:prstGeom>
          <a:solidFill>
            <a:schemeClr val="accent6">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27" name="正方形/長方形 26"/>
          <p:cNvSpPr/>
          <p:nvPr/>
        </p:nvSpPr>
        <p:spPr>
          <a:xfrm>
            <a:off x="6844401" y="912230"/>
            <a:ext cx="1224689" cy="75518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8" name="正方形/長方形 27"/>
          <p:cNvSpPr/>
          <p:nvPr/>
        </p:nvSpPr>
        <p:spPr>
          <a:xfrm>
            <a:off x="6919900" y="1395458"/>
            <a:ext cx="1087156" cy="209345"/>
          </a:xfrm>
          <a:prstGeom prst="rect">
            <a:avLst/>
          </a:prstGeom>
          <a:solidFill>
            <a:schemeClr val="accent3">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コンピュータ</a:t>
            </a:r>
          </a:p>
        </p:txBody>
      </p:sp>
      <p:sp>
        <p:nvSpPr>
          <p:cNvPr id="29" name="正方形/長方形 28"/>
          <p:cNvSpPr/>
          <p:nvPr/>
        </p:nvSpPr>
        <p:spPr>
          <a:xfrm>
            <a:off x="6919900" y="1192173"/>
            <a:ext cx="1087156" cy="209345"/>
          </a:xfrm>
          <a:prstGeom prst="rect">
            <a:avLst/>
          </a:prstGeom>
          <a:solidFill>
            <a:schemeClr val="accent4">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OS</a:t>
            </a:r>
            <a:endParaRPr kumimoji="1" lang="ja-JP" altLang="en-US" sz="800" dirty="0">
              <a:solidFill>
                <a:srgbClr val="FFFFFF"/>
              </a:solidFill>
              <a:latin typeface="ＭＳ Ｐゴシック"/>
              <a:ea typeface="ＭＳ Ｐゴシック"/>
              <a:cs typeface="ＭＳ Ｐゴシック"/>
            </a:endParaRPr>
          </a:p>
        </p:txBody>
      </p:sp>
      <p:sp>
        <p:nvSpPr>
          <p:cNvPr id="30" name="正方形/長方形 29"/>
          <p:cNvSpPr/>
          <p:nvPr/>
        </p:nvSpPr>
        <p:spPr>
          <a:xfrm>
            <a:off x="6919900" y="984073"/>
            <a:ext cx="1087156" cy="209345"/>
          </a:xfrm>
          <a:prstGeom prst="rect">
            <a:avLst/>
          </a:prstGeom>
          <a:solidFill>
            <a:schemeClr val="accent6">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アプリケーション</a:t>
            </a:r>
            <a:endParaRPr kumimoji="1" lang="ja-JP" altLang="en-US" sz="800" dirty="0">
              <a:solidFill>
                <a:srgbClr val="FFFFFF"/>
              </a:solidFill>
              <a:latin typeface="Meiryo" charset="-128"/>
              <a:ea typeface="Meiryo" charset="-128"/>
              <a:cs typeface="Meiryo" charset="-128"/>
            </a:endParaRPr>
          </a:p>
        </p:txBody>
      </p:sp>
      <p:sp>
        <p:nvSpPr>
          <p:cNvPr id="31" name="上下矢印 30"/>
          <p:cNvSpPr/>
          <p:nvPr/>
        </p:nvSpPr>
        <p:spPr>
          <a:xfrm>
            <a:off x="4389378" y="1644958"/>
            <a:ext cx="456281" cy="632610"/>
          </a:xfrm>
          <a:prstGeom prst="upDownArrow">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上下矢印 31"/>
          <p:cNvSpPr/>
          <p:nvPr/>
        </p:nvSpPr>
        <p:spPr>
          <a:xfrm>
            <a:off x="5810581" y="1627911"/>
            <a:ext cx="456281" cy="632610"/>
          </a:xfrm>
          <a:prstGeom prst="upDownArrow">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下矢印 32"/>
          <p:cNvSpPr/>
          <p:nvPr/>
        </p:nvSpPr>
        <p:spPr>
          <a:xfrm>
            <a:off x="7235337" y="1640133"/>
            <a:ext cx="456281" cy="632610"/>
          </a:xfrm>
          <a:prstGeom prst="upDownArrow">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p:cNvSpPr txBox="1"/>
          <p:nvPr/>
        </p:nvSpPr>
        <p:spPr>
          <a:xfrm>
            <a:off x="330732" y="3095250"/>
            <a:ext cx="3416320" cy="646331"/>
          </a:xfrm>
          <a:prstGeom prst="rect">
            <a:avLst/>
          </a:prstGeom>
          <a:noFill/>
        </p:spPr>
        <p:txBody>
          <a:bodyPr wrap="none" rtlCol="0">
            <a:spAutoFit/>
          </a:bodyPr>
          <a:lstStyle/>
          <a:p>
            <a:r>
              <a:rPr kumimoji="1" lang="ja-JP" altLang="en-US" dirty="0">
                <a:latin typeface="Meiryo" charset="-128"/>
                <a:ea typeface="Meiryo" charset="-128"/>
                <a:cs typeface="Meiryo" charset="-128"/>
              </a:rPr>
              <a:t>スピードを犠牲にする</a:t>
            </a:r>
            <a:r>
              <a:rPr kumimoji="1" lang="ja-JP" altLang="en-US">
                <a:latin typeface="Meiryo" charset="-128"/>
                <a:ea typeface="Meiryo" charset="-128"/>
                <a:cs typeface="Meiryo" charset="-128"/>
              </a:rPr>
              <a:t>ことなく</a:t>
            </a:r>
            <a:endParaRPr kumimoji="1" lang="en-US" altLang="ja-JP" dirty="0">
              <a:latin typeface="Meiryo" charset="-128"/>
              <a:ea typeface="Meiryo" charset="-128"/>
              <a:cs typeface="Meiryo" charset="-128"/>
            </a:endParaRPr>
          </a:p>
          <a:p>
            <a:r>
              <a:rPr kumimoji="1" lang="ja-JP" altLang="en-US" dirty="0">
                <a:latin typeface="Meiryo" charset="-128"/>
                <a:ea typeface="Meiryo" charset="-128"/>
                <a:cs typeface="Meiryo" charset="-128"/>
              </a:rPr>
              <a:t>論理的なよう両端かを下げる。</a:t>
            </a:r>
          </a:p>
        </p:txBody>
      </p:sp>
    </p:spTree>
    <p:extLst>
      <p:ext uri="{BB962C8B-B14F-4D97-AF65-F5344CB8AC3E}">
        <p14:creationId xmlns:p14="http://schemas.microsoft.com/office/powerpoint/2010/main" val="356514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Intel Ruler </a:t>
            </a:r>
            <a:r>
              <a:rPr kumimoji="1" lang="ja-JP" altLang="en-US" dirty="0"/>
              <a:t>フォームファクタ</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pic>
        <p:nvPicPr>
          <p:cNvPr id="4" name="図 3"/>
          <p:cNvPicPr>
            <a:picLocks noChangeAspect="1"/>
          </p:cNvPicPr>
          <p:nvPr/>
        </p:nvPicPr>
        <p:blipFill>
          <a:blip r:embed="rId2"/>
          <a:stretch>
            <a:fillRect/>
          </a:stretch>
        </p:blipFill>
        <p:spPr>
          <a:xfrm>
            <a:off x="4782015" y="1539686"/>
            <a:ext cx="3913653" cy="3250196"/>
          </a:xfrm>
          <a:prstGeom prst="rect">
            <a:avLst/>
          </a:prstGeom>
        </p:spPr>
      </p:pic>
      <p:pic>
        <p:nvPicPr>
          <p:cNvPr id="5" name="図 4"/>
          <p:cNvPicPr>
            <a:picLocks noChangeAspect="1"/>
          </p:cNvPicPr>
          <p:nvPr/>
        </p:nvPicPr>
        <p:blipFill>
          <a:blip r:embed="rId3">
            <a:clrChange>
              <a:clrFrom>
                <a:srgbClr val="FEFEFE"/>
              </a:clrFrom>
              <a:clrTo>
                <a:srgbClr val="FEFEFE">
                  <a:alpha val="0"/>
                </a:srgbClr>
              </a:clrTo>
            </a:clrChange>
          </a:blip>
          <a:stretch>
            <a:fillRect/>
          </a:stretch>
        </p:blipFill>
        <p:spPr>
          <a:xfrm>
            <a:off x="5155061" y="4336896"/>
            <a:ext cx="3157396" cy="2014720"/>
          </a:xfrm>
          <a:prstGeom prst="rect">
            <a:avLst/>
          </a:prstGeom>
        </p:spPr>
      </p:pic>
      <p:sp>
        <p:nvSpPr>
          <p:cNvPr id="6" name="テキスト ボックス 5"/>
          <p:cNvSpPr txBox="1"/>
          <p:nvPr/>
        </p:nvSpPr>
        <p:spPr>
          <a:xfrm>
            <a:off x="5113764" y="1154446"/>
            <a:ext cx="3239990"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1U</a:t>
            </a:r>
            <a:r>
              <a:rPr kumimoji="1" lang="ja-JP" altLang="en-US" dirty="0">
                <a:latin typeface="Meiryo" charset="-128"/>
                <a:ea typeface="Meiryo" charset="-128"/>
                <a:cs typeface="Meiryo" charset="-128"/>
              </a:rPr>
              <a:t>サイズに最大</a:t>
            </a:r>
            <a:r>
              <a:rPr kumimoji="1" lang="en-US" altLang="ja-JP" dirty="0">
                <a:latin typeface="Meiryo" charset="-128"/>
                <a:ea typeface="Meiryo" charset="-128"/>
                <a:cs typeface="Meiryo" charset="-128"/>
              </a:rPr>
              <a:t>1PB</a:t>
            </a:r>
            <a:r>
              <a:rPr kumimoji="1" lang="ja-JP" altLang="en-US" dirty="0">
                <a:latin typeface="Meiryo" charset="-128"/>
                <a:ea typeface="Meiryo" charset="-128"/>
                <a:cs typeface="Meiryo" charset="-128"/>
              </a:rPr>
              <a:t>収容可能</a:t>
            </a:r>
          </a:p>
        </p:txBody>
      </p:sp>
      <p:cxnSp>
        <p:nvCxnSpPr>
          <p:cNvPr id="8" name="直線矢印コネクタ 7"/>
          <p:cNvCxnSpPr/>
          <p:nvPr/>
        </p:nvCxnSpPr>
        <p:spPr>
          <a:xfrm flipV="1">
            <a:off x="6624543" y="4336897"/>
            <a:ext cx="561315" cy="570082"/>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pic>
        <p:nvPicPr>
          <p:cNvPr id="10" name="図 9"/>
          <p:cNvPicPr>
            <a:picLocks noChangeAspect="1"/>
          </p:cNvPicPr>
          <p:nvPr/>
        </p:nvPicPr>
        <p:blipFill>
          <a:blip r:embed="rId4"/>
          <a:stretch>
            <a:fillRect/>
          </a:stretch>
        </p:blipFill>
        <p:spPr>
          <a:xfrm>
            <a:off x="324323" y="822264"/>
            <a:ext cx="4247677" cy="4247677"/>
          </a:xfrm>
          <a:prstGeom prst="rect">
            <a:avLst/>
          </a:prstGeom>
        </p:spPr>
      </p:pic>
      <p:cxnSp>
        <p:nvCxnSpPr>
          <p:cNvPr id="11" name="直線矢印コネクタ 10"/>
          <p:cNvCxnSpPr/>
          <p:nvPr/>
        </p:nvCxnSpPr>
        <p:spPr>
          <a:xfrm flipH="1" flipV="1">
            <a:off x="4320681" y="3069125"/>
            <a:ext cx="1090698" cy="12775"/>
          </a:xfrm>
          <a:prstGeom prst="straightConnector1">
            <a:avLst/>
          </a:prstGeom>
          <a:ln w="38100">
            <a:solidFill>
              <a:srgbClr val="00B0F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2" name="正方形/長方形 21"/>
          <p:cNvSpPr/>
          <p:nvPr/>
        </p:nvSpPr>
        <p:spPr>
          <a:xfrm>
            <a:off x="324323" y="5166524"/>
            <a:ext cx="4247677" cy="1061829"/>
          </a:xfrm>
          <a:prstGeom prst="rect">
            <a:avLst/>
          </a:prstGeom>
        </p:spPr>
        <p:txBody>
          <a:bodyPr wrap="square">
            <a:spAutoFit/>
          </a:bodyPr>
          <a:lstStyle/>
          <a:p>
            <a:r>
              <a:rPr lang="ja-JP" altLang="en-US" sz="1050" dirty="0">
                <a:solidFill>
                  <a:srgbClr val="000000"/>
                </a:solidFill>
                <a:latin typeface="Meiryo" charset="-128"/>
                <a:ea typeface="Meiryo" charset="-128"/>
                <a:cs typeface="Meiryo" charset="-128"/>
              </a:rPr>
              <a:t>新しい「</a:t>
            </a:r>
            <a:r>
              <a:rPr lang="en-US" altLang="ja-JP" sz="1050" dirty="0">
                <a:solidFill>
                  <a:srgbClr val="000000"/>
                </a:solidFill>
                <a:latin typeface="Meiryo" charset="-128"/>
                <a:ea typeface="Meiryo" charset="-128"/>
                <a:cs typeface="Meiryo" charset="-128"/>
              </a:rPr>
              <a:t>Ruler</a:t>
            </a:r>
            <a:r>
              <a:rPr lang="ja-JP" altLang="en-US" sz="1050" dirty="0">
                <a:solidFill>
                  <a:srgbClr val="000000"/>
                </a:solidFill>
                <a:latin typeface="Meiryo" charset="-128"/>
                <a:ea typeface="Meiryo" charset="-128"/>
                <a:cs typeface="Meiryo" charset="-128"/>
              </a:rPr>
              <a:t>」フォームファクタは細長い外形を備え、伝統的なハードディスクドライブの時代から続いたレガシーな</a:t>
            </a:r>
            <a:r>
              <a:rPr lang="en-US" altLang="ja-JP" sz="1050" dirty="0">
                <a:solidFill>
                  <a:srgbClr val="000000"/>
                </a:solidFill>
                <a:latin typeface="Meiryo" charset="-128"/>
                <a:ea typeface="Meiryo" charset="-128"/>
                <a:cs typeface="Meiryo" charset="-128"/>
              </a:rPr>
              <a:t>2.5</a:t>
            </a:r>
            <a:r>
              <a:rPr lang="ja-JP" altLang="en-US" sz="1050" dirty="0">
                <a:solidFill>
                  <a:srgbClr val="000000"/>
                </a:solidFill>
                <a:latin typeface="Meiryo" charset="-128"/>
                <a:ea typeface="Meiryo" charset="-128"/>
                <a:cs typeface="Meiryo" charset="-128"/>
              </a:rPr>
              <a:t>インチや</a:t>
            </a:r>
            <a:r>
              <a:rPr lang="en-US" altLang="ja-JP" sz="1050" dirty="0">
                <a:solidFill>
                  <a:srgbClr val="000000"/>
                </a:solidFill>
                <a:latin typeface="Meiryo" charset="-128"/>
                <a:ea typeface="Meiryo" charset="-128"/>
                <a:cs typeface="Meiryo" charset="-128"/>
              </a:rPr>
              <a:t>3.5</a:t>
            </a:r>
            <a:r>
              <a:rPr lang="ja-JP" altLang="en-US" sz="1050" dirty="0">
                <a:solidFill>
                  <a:srgbClr val="000000"/>
                </a:solidFill>
                <a:latin typeface="Meiryo" charset="-128"/>
                <a:ea typeface="Meiryo" charset="-128"/>
                <a:cs typeface="Meiryo" charset="-128"/>
              </a:rPr>
              <a:t>インチのフォームファクタからの移行するものだ。 </a:t>
            </a:r>
            <a:br>
              <a:rPr lang="ja-JP" altLang="en-US" sz="1050" dirty="0">
                <a:latin typeface="Meiryo" charset="-128"/>
                <a:ea typeface="Meiryo" charset="-128"/>
                <a:cs typeface="Meiryo" charset="-128"/>
              </a:rPr>
            </a:br>
            <a:r>
              <a:rPr lang="ja-JP" altLang="en-US" sz="1050" dirty="0">
                <a:solidFill>
                  <a:srgbClr val="000000"/>
                </a:solidFill>
                <a:latin typeface="Meiryo" charset="-128"/>
                <a:ea typeface="Meiryo" charset="-128"/>
                <a:cs typeface="Meiryo" charset="-128"/>
              </a:rPr>
              <a:t>このアドインカード型のフォームファクタは、</a:t>
            </a:r>
            <a:r>
              <a:rPr lang="en-US" altLang="ja-JP" sz="1050" dirty="0" err="1">
                <a:solidFill>
                  <a:srgbClr val="000000"/>
                </a:solidFill>
                <a:latin typeface="Meiryo" charset="-128"/>
                <a:ea typeface="Meiryo" charset="-128"/>
                <a:cs typeface="Meiryo" charset="-128"/>
              </a:rPr>
              <a:t>PCIe</a:t>
            </a:r>
            <a:r>
              <a:rPr lang="ja-JP" altLang="en-US" sz="1050" dirty="0">
                <a:solidFill>
                  <a:srgbClr val="000000"/>
                </a:solidFill>
                <a:latin typeface="Meiryo" charset="-128"/>
                <a:ea typeface="Meiryo" charset="-128"/>
                <a:cs typeface="Meiryo" charset="-128"/>
              </a:rPr>
              <a:t>カードスロットを活用でき、不揮発性ストレージテクノロジーの提供について、形状や大きさとからくる制限を取り除くことになる。</a:t>
            </a:r>
            <a:endParaRPr lang="ja-JP" altLang="en-US" sz="1050" dirty="0">
              <a:latin typeface="Meiryo" charset="-128"/>
              <a:ea typeface="Meiryo" charset="-128"/>
              <a:cs typeface="Meiryo" charset="-128"/>
            </a:endParaRPr>
          </a:p>
        </p:txBody>
      </p:sp>
    </p:spTree>
    <p:extLst>
      <p:ext uri="{BB962C8B-B14F-4D97-AF65-F5344CB8AC3E}">
        <p14:creationId xmlns:p14="http://schemas.microsoft.com/office/powerpoint/2010/main" val="748862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フラッシュ</a:t>
            </a:r>
            <a:r>
              <a:rPr lang="en-US" altLang="ja-JP" dirty="0"/>
              <a:t>･</a:t>
            </a:r>
            <a:r>
              <a:rPr lang="ja-JP" altLang="en-US" dirty="0"/>
              <a:t>ストレージ／ 普及の背景</a:t>
            </a:r>
            <a:endParaRPr kumimoji="1" lang="ja-JP" altLang="en-US" dirty="0"/>
          </a:p>
        </p:txBody>
      </p:sp>
      <p:sp>
        <p:nvSpPr>
          <p:cNvPr id="14" name="角丸四角形 13"/>
          <p:cNvSpPr/>
          <p:nvPr/>
        </p:nvSpPr>
        <p:spPr bwMode="auto">
          <a:xfrm>
            <a:off x="533400" y="2057400"/>
            <a:ext cx="1981200" cy="4038600"/>
          </a:xfrm>
          <a:prstGeom prst="roundRect">
            <a:avLst>
              <a:gd name="adj" fmla="val 0"/>
            </a:avLst>
          </a:prstGeom>
          <a:solidFill>
            <a:srgbClr val="FFFBD2"/>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pic>
        <p:nvPicPr>
          <p:cNvPr id="3" name="図 2"/>
          <p:cNvPicPr>
            <a:picLocks noChangeAspect="1"/>
          </p:cNvPicPr>
          <p:nvPr/>
        </p:nvPicPr>
        <p:blipFill>
          <a:blip r:embed="rId2">
            <a:clrChange>
              <a:clrFrom>
                <a:srgbClr val="FFFFFF"/>
              </a:clrFrom>
              <a:clrTo>
                <a:srgbClr val="FFFFFF">
                  <a:alpha val="0"/>
                </a:srgbClr>
              </a:clrTo>
            </a:clrChange>
          </a:blip>
          <a:stretch>
            <a:fillRect/>
          </a:stretch>
        </p:blipFill>
        <p:spPr>
          <a:xfrm>
            <a:off x="914400" y="5334000"/>
            <a:ext cx="1143000" cy="67294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pic>
      <p:pic>
        <p:nvPicPr>
          <p:cNvPr id="4" name="図 3"/>
          <p:cNvPicPr>
            <a:picLocks noChangeAspect="1"/>
          </p:cNvPicPr>
          <p:nvPr/>
        </p:nvPicPr>
        <p:blipFill>
          <a:blip r:embed="rId3">
            <a:clrChange>
              <a:clrFrom>
                <a:srgbClr val="FFFFFF"/>
              </a:clrFrom>
              <a:clrTo>
                <a:srgbClr val="FFFFFF">
                  <a:alpha val="0"/>
                </a:srgbClr>
              </a:clrTo>
            </a:clrChange>
          </a:blip>
          <a:stretch>
            <a:fillRect/>
          </a:stretch>
        </p:blipFill>
        <p:spPr>
          <a:xfrm>
            <a:off x="990600" y="4800600"/>
            <a:ext cx="519980" cy="56392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pic>
      <p:pic>
        <p:nvPicPr>
          <p:cNvPr id="5" name="図 4"/>
          <p:cNvPicPr>
            <a:picLocks noChangeAspect="1"/>
          </p:cNvPicPr>
          <p:nvPr/>
        </p:nvPicPr>
        <p:blipFill>
          <a:blip r:embed="rId4">
            <a:clrChange>
              <a:clrFrom>
                <a:srgbClr val="FFFFFF"/>
              </a:clrFrom>
              <a:clrTo>
                <a:srgbClr val="FFFFFF">
                  <a:alpha val="0"/>
                </a:srgbClr>
              </a:clrTo>
            </a:clrChange>
          </a:blip>
          <a:stretch>
            <a:fillRect/>
          </a:stretch>
        </p:blipFill>
        <p:spPr>
          <a:xfrm>
            <a:off x="990599" y="3200400"/>
            <a:ext cx="990601" cy="39029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pic>
      <p:pic>
        <p:nvPicPr>
          <p:cNvPr id="6" name="図 5"/>
          <p:cNvPicPr>
            <a:picLocks noChangeAspect="1"/>
          </p:cNvPicPr>
          <p:nvPr/>
        </p:nvPicPr>
        <p:blipFill>
          <a:blip r:embed="rId5">
            <a:clrChange>
              <a:clrFrom>
                <a:srgbClr val="FFFFFF"/>
              </a:clrFrom>
              <a:clrTo>
                <a:srgbClr val="FFFFFF">
                  <a:alpha val="0"/>
                </a:srgbClr>
              </a:clrTo>
            </a:clrChange>
          </a:blip>
          <a:stretch>
            <a:fillRect/>
          </a:stretch>
        </p:blipFill>
        <p:spPr>
          <a:xfrm>
            <a:off x="914400" y="3352800"/>
            <a:ext cx="1161762" cy="129540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pic>
      <p:pic>
        <p:nvPicPr>
          <p:cNvPr id="7" name="図 6"/>
          <p:cNvPicPr>
            <a:picLocks noChangeAspect="1"/>
          </p:cNvPicPr>
          <p:nvPr/>
        </p:nvPicPr>
        <p:blipFill>
          <a:blip r:embed="rId6">
            <a:clrChange>
              <a:clrFrom>
                <a:srgbClr val="FFFFFF"/>
              </a:clrFrom>
              <a:clrTo>
                <a:srgbClr val="FFFFFF">
                  <a:alpha val="0"/>
                </a:srgbClr>
              </a:clrTo>
            </a:clrChange>
          </a:blip>
          <a:stretch>
            <a:fillRect/>
          </a:stretch>
        </p:blipFill>
        <p:spPr>
          <a:xfrm>
            <a:off x="914400" y="2438400"/>
            <a:ext cx="1264170" cy="83820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pic>
      <p:pic>
        <p:nvPicPr>
          <p:cNvPr id="8" name="図 7"/>
          <p:cNvPicPr>
            <a:picLocks noChangeAspect="1"/>
          </p:cNvPicPr>
          <p:nvPr/>
        </p:nvPicPr>
        <p:blipFill>
          <a:blip r:embed="rId7">
            <a:clrChange>
              <a:clrFrom>
                <a:srgbClr val="FFFFFF"/>
              </a:clrFrom>
              <a:clrTo>
                <a:srgbClr val="FFFFFF">
                  <a:alpha val="0"/>
                </a:srgbClr>
              </a:clrTo>
            </a:clrChange>
          </a:blip>
          <a:stretch>
            <a:fillRect/>
          </a:stretch>
        </p:blipFill>
        <p:spPr>
          <a:xfrm>
            <a:off x="976039" y="2133600"/>
            <a:ext cx="1081361" cy="48060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pic>
      <p:sp>
        <p:nvSpPr>
          <p:cNvPr id="9" name="角丸四角形 8"/>
          <p:cNvSpPr/>
          <p:nvPr/>
        </p:nvSpPr>
        <p:spPr bwMode="auto">
          <a:xfrm>
            <a:off x="533400" y="1295400"/>
            <a:ext cx="8143056" cy="533400"/>
          </a:xfrm>
          <a:prstGeom prst="roundRect">
            <a:avLst>
              <a:gd name="adj" fmla="val 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rgbClr val="FFFFFF"/>
                </a:solidFill>
                <a:effectLst/>
                <a:latin typeface="Meiryo" charset="-128"/>
                <a:ea typeface="Meiryo" charset="-128"/>
                <a:cs typeface="Meiryo" charset="-128"/>
              </a:rPr>
              <a:t>大量アクセス</a:t>
            </a:r>
            <a:r>
              <a:rPr kumimoji="0" lang="en-US" altLang="ja-JP" sz="2400" b="0" i="0" u="none" strike="noStrike" cap="none" normalizeH="0" baseline="0" dirty="0">
                <a:ln>
                  <a:noFill/>
                </a:ln>
                <a:solidFill>
                  <a:srgbClr val="FFFFFF"/>
                </a:solidFill>
                <a:effectLst/>
                <a:latin typeface="Meiryo" charset="-128"/>
                <a:ea typeface="Meiryo" charset="-128"/>
                <a:cs typeface="Meiryo" charset="-128"/>
              </a:rPr>
              <a:t>+</a:t>
            </a:r>
            <a:r>
              <a:rPr kumimoji="0" lang="ja-JP" altLang="en-US" sz="2400" b="0" i="0" u="none" strike="noStrike" cap="none" normalizeH="0" baseline="0" dirty="0">
                <a:ln>
                  <a:noFill/>
                </a:ln>
                <a:solidFill>
                  <a:srgbClr val="FFFFFF"/>
                </a:solidFill>
                <a:effectLst/>
                <a:latin typeface="Meiryo" charset="-128"/>
                <a:ea typeface="Meiryo" charset="-128"/>
                <a:cs typeface="Meiryo" charset="-128"/>
              </a:rPr>
              <a:t>高速応答</a:t>
            </a:r>
          </a:p>
        </p:txBody>
      </p:sp>
      <p:sp>
        <p:nvSpPr>
          <p:cNvPr id="21" name="角丸四角形 20"/>
          <p:cNvSpPr/>
          <p:nvPr/>
        </p:nvSpPr>
        <p:spPr bwMode="auto">
          <a:xfrm>
            <a:off x="3347864" y="2060848"/>
            <a:ext cx="2520280" cy="4032448"/>
          </a:xfrm>
          <a:prstGeom prst="roundRect">
            <a:avLst>
              <a:gd name="adj" fmla="val 0"/>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171450" indent="-171450">
              <a:buFont typeface="Wingdings" charset="2"/>
              <a:buChar char="v"/>
            </a:pPr>
            <a:r>
              <a:rPr lang="ja-JP" altLang="en-US" sz="1200" dirty="0">
                <a:latin typeface="Meiryo" charset="-128"/>
                <a:ea typeface="Meiryo" charset="-128"/>
                <a:cs typeface="Meiryo" charset="-128"/>
              </a:rPr>
              <a:t>フラッシュの容量当たり単価が高く</a:t>
            </a:r>
            <a:r>
              <a:rPr lang="en-US" altLang="ja-JP" sz="1200" dirty="0">
                <a:latin typeface="Meiryo" charset="-128"/>
                <a:ea typeface="Meiryo" charset="-128"/>
                <a:cs typeface="Meiryo" charset="-128"/>
              </a:rPr>
              <a:t>HDD</a:t>
            </a:r>
            <a:r>
              <a:rPr lang="ja-JP" altLang="en-US" sz="1200" dirty="0">
                <a:latin typeface="Meiryo" charset="-128"/>
                <a:ea typeface="Meiryo" charset="-128"/>
                <a:cs typeface="Meiryo" charset="-128"/>
              </a:rPr>
              <a:t>との差がなかなか縮まらなかった。</a:t>
            </a:r>
            <a:endParaRPr lang="en-US" altLang="ja-JP" sz="1200" dirty="0">
              <a:latin typeface="Meiryo" charset="-128"/>
              <a:ea typeface="Meiryo" charset="-128"/>
              <a:cs typeface="Meiryo" charset="-128"/>
            </a:endParaRPr>
          </a:p>
          <a:p>
            <a:pPr marL="171450" indent="-171450">
              <a:buFont typeface="Wingdings" charset="2"/>
              <a:buChar char="v"/>
            </a:pPr>
            <a:endParaRPr lang="en-US" altLang="ja-JP" sz="1200" dirty="0">
              <a:latin typeface="Meiryo" charset="-128"/>
              <a:ea typeface="Meiryo" charset="-128"/>
              <a:cs typeface="Meiryo" charset="-128"/>
            </a:endParaRPr>
          </a:p>
          <a:p>
            <a:pPr marL="171450" indent="-171450">
              <a:buFont typeface="Wingdings" charset="2"/>
              <a:buChar char="v"/>
            </a:pPr>
            <a:r>
              <a:rPr lang="ja-JP" altLang="en-US" sz="1200" dirty="0">
                <a:latin typeface="Meiryo" charset="-128"/>
                <a:ea typeface="Meiryo" charset="-128"/>
                <a:cs typeface="Meiryo" charset="-128"/>
              </a:rPr>
              <a:t>フラッシュストレージの特性に起因する信頼性が問題視された。</a:t>
            </a:r>
            <a:endParaRPr lang="en-US" altLang="ja-JP" sz="1200" dirty="0">
              <a:latin typeface="Meiryo" charset="-128"/>
              <a:ea typeface="Meiryo" charset="-128"/>
              <a:cs typeface="Meiryo" charset="-128"/>
            </a:endParaRPr>
          </a:p>
          <a:p>
            <a:pPr marL="171450" indent="-171450">
              <a:buFont typeface="Wingdings" charset="2"/>
              <a:buChar char="v"/>
            </a:pPr>
            <a:endParaRPr lang="en-US" altLang="ja-JP" sz="1200" dirty="0">
              <a:latin typeface="Meiryo" charset="-128"/>
              <a:ea typeface="Meiryo" charset="-128"/>
              <a:cs typeface="Meiryo" charset="-128"/>
            </a:endParaRPr>
          </a:p>
          <a:p>
            <a:pPr marL="171450" indent="-171450">
              <a:buFont typeface="Wingdings" charset="2"/>
              <a:buChar char="v"/>
            </a:pPr>
            <a:r>
              <a:rPr lang="en-US" altLang="ja-JP" sz="1200" dirty="0">
                <a:latin typeface="Meiryo" charset="-128"/>
                <a:ea typeface="Meiryo" charset="-128"/>
                <a:cs typeface="Meiryo" charset="-128"/>
              </a:rPr>
              <a:t>HDD</a:t>
            </a:r>
            <a:r>
              <a:rPr lang="ja-JP" altLang="en-US" sz="1200" dirty="0">
                <a:latin typeface="Meiryo" charset="-128"/>
                <a:ea typeface="Meiryo" charset="-128"/>
                <a:cs typeface="Meiryo" charset="-128"/>
              </a:rPr>
              <a:t>の</a:t>
            </a:r>
            <a:r>
              <a:rPr lang="en-US" altLang="ja-JP" sz="1200" dirty="0">
                <a:latin typeface="Meiryo" charset="-128"/>
                <a:ea typeface="Meiryo" charset="-128"/>
                <a:cs typeface="Meiryo" charset="-128"/>
              </a:rPr>
              <a:t>IF(ATA,SATA</a:t>
            </a:r>
            <a:r>
              <a:rPr lang="ja-JP" altLang="en-US" sz="1200" dirty="0">
                <a:latin typeface="Meiryo" charset="-128"/>
                <a:ea typeface="Meiryo" charset="-128"/>
                <a:cs typeface="Meiryo" charset="-128"/>
              </a:rPr>
              <a:t>など</a:t>
            </a:r>
            <a:r>
              <a:rPr lang="en-US" altLang="ja-JP" sz="1200" dirty="0">
                <a:latin typeface="Meiryo" charset="-128"/>
                <a:ea typeface="Meiryo" charset="-128"/>
                <a:cs typeface="Meiryo" charset="-128"/>
              </a:rPr>
              <a:t>)</a:t>
            </a:r>
            <a:r>
              <a:rPr lang="ja-JP" altLang="en-US" sz="1200" dirty="0">
                <a:latin typeface="Meiryo" charset="-128"/>
                <a:ea typeface="Meiryo" charset="-128"/>
                <a:cs typeface="Meiryo" charset="-128"/>
              </a:rPr>
              <a:t>が普及しフラッシュの特性を活かした仕組みの普及が阻害されていた。</a:t>
            </a:r>
          </a:p>
        </p:txBody>
      </p:sp>
      <p:sp>
        <p:nvSpPr>
          <p:cNvPr id="11" name="角丸四角形 10"/>
          <p:cNvSpPr/>
          <p:nvPr/>
        </p:nvSpPr>
        <p:spPr bwMode="auto">
          <a:xfrm>
            <a:off x="6156176" y="2060848"/>
            <a:ext cx="2520280" cy="4032448"/>
          </a:xfrm>
          <a:prstGeom prst="roundRect">
            <a:avLst>
              <a:gd name="adj" fmla="val 0"/>
            </a:avLst>
          </a:prstGeom>
          <a:solidFill>
            <a:srgbClr val="0070C0"/>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171450" indent="-171450">
              <a:buFont typeface="Wingdings" charset="2"/>
              <a:buChar char="Ø"/>
            </a:pPr>
            <a:r>
              <a:rPr lang="ja-JP" altLang="en-US" sz="1200" dirty="0">
                <a:latin typeface="Meiryo" charset="-128"/>
                <a:ea typeface="Meiryo" charset="-128"/>
                <a:cs typeface="Meiryo" charset="-128"/>
              </a:rPr>
              <a:t>エラー訂正や障害対策の機能がソフトウェア、ファームウェアで対応できるようになり、書き換え回数上限や耐障害性の懸念がほぼ払拭</a:t>
            </a:r>
            <a:endParaRPr lang="en-US" altLang="ja-JP" sz="1200" dirty="0">
              <a:latin typeface="Meiryo" charset="-128"/>
              <a:ea typeface="Meiryo" charset="-128"/>
              <a:cs typeface="Meiryo" charset="-128"/>
            </a:endParaRPr>
          </a:p>
          <a:p>
            <a:pPr marL="171450" indent="-171450">
              <a:buFont typeface="Wingdings" charset="2"/>
              <a:buChar char="Ø"/>
            </a:pPr>
            <a:endParaRPr lang="en-US" altLang="ja-JP" sz="1200" dirty="0">
              <a:latin typeface="Meiryo" charset="-128"/>
              <a:ea typeface="Meiryo" charset="-128"/>
              <a:cs typeface="Meiryo" charset="-128"/>
            </a:endParaRPr>
          </a:p>
          <a:p>
            <a:pPr marL="171450" indent="-171450">
              <a:buFont typeface="Wingdings" charset="2"/>
              <a:buChar char="Ø"/>
            </a:pPr>
            <a:r>
              <a:rPr lang="ja-JP" altLang="en-US" sz="1200" dirty="0">
                <a:latin typeface="Meiryo" charset="-128"/>
                <a:ea typeface="Meiryo" charset="-128"/>
                <a:cs typeface="Meiryo" charset="-128"/>
              </a:rPr>
              <a:t>コンシューマー市場での普及により容量単価が大きく低下</a:t>
            </a:r>
            <a:endParaRPr lang="en-US" altLang="ja-JP" sz="1200" dirty="0">
              <a:latin typeface="Meiryo" charset="-128"/>
              <a:ea typeface="Meiryo" charset="-128"/>
              <a:cs typeface="Meiryo" charset="-128"/>
            </a:endParaRPr>
          </a:p>
          <a:p>
            <a:pPr marL="171450" indent="-171450">
              <a:buFont typeface="Wingdings" charset="2"/>
              <a:buChar char="Ø"/>
            </a:pPr>
            <a:endParaRPr lang="en-US" altLang="ja-JP" sz="1200" dirty="0">
              <a:latin typeface="Meiryo" charset="-128"/>
              <a:ea typeface="Meiryo" charset="-128"/>
              <a:cs typeface="Meiryo" charset="-128"/>
            </a:endParaRPr>
          </a:p>
          <a:p>
            <a:pPr marL="171450" indent="-171450">
              <a:buFont typeface="Wingdings" charset="2"/>
              <a:buChar char="Ø"/>
            </a:pPr>
            <a:r>
              <a:rPr lang="ja-JP" altLang="en-US" sz="1200" dirty="0">
                <a:latin typeface="Meiryo" charset="-128"/>
                <a:ea typeface="Meiryo" charset="-128"/>
                <a:cs typeface="Meiryo" charset="-128"/>
              </a:rPr>
              <a:t>インラインによる重複排除／圧縮の採用と性能の向上</a:t>
            </a:r>
          </a:p>
        </p:txBody>
      </p:sp>
      <p:sp>
        <p:nvSpPr>
          <p:cNvPr id="12" name="右矢印 11"/>
          <p:cNvSpPr/>
          <p:nvPr/>
        </p:nvSpPr>
        <p:spPr bwMode="auto">
          <a:xfrm>
            <a:off x="5940152" y="3603273"/>
            <a:ext cx="301088" cy="720080"/>
          </a:xfrm>
          <a:prstGeom prst="rightArrow">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5" name="ホームベース 14"/>
          <p:cNvSpPr/>
          <p:nvPr/>
        </p:nvSpPr>
        <p:spPr bwMode="auto">
          <a:xfrm>
            <a:off x="2269232" y="2765073"/>
            <a:ext cx="1205880" cy="685800"/>
          </a:xfrm>
          <a:prstGeom prst="homePlate">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charset="-128"/>
                <a:ea typeface="Meiryo" charset="-128"/>
                <a:cs typeface="Meiryo" charset="-128"/>
              </a:rPr>
              <a:t>高速</a:t>
            </a:r>
          </a:p>
          <a:p>
            <a:pPr marL="0" marR="0" indent="0" algn="ctr" defTabSz="914400" rtl="0" eaLnBrk="1" fontAlgn="base" latinLnBrk="0" hangingPunct="1">
              <a:lnSpc>
                <a:spcPct val="100000"/>
              </a:lnSpc>
              <a:spcBef>
                <a:spcPts val="0"/>
              </a:spcBef>
              <a:spcAft>
                <a:spcPct val="0"/>
              </a:spcAft>
              <a:buClrTx/>
              <a:buSzTx/>
              <a:buFontTx/>
              <a:buNone/>
              <a:tabLst/>
            </a:pPr>
            <a:r>
              <a:rPr kumimoji="0" lang="en-US" altLang="ja-JP" sz="800" dirty="0">
                <a:solidFill>
                  <a:srgbClr val="FFFFFF"/>
                </a:solidFill>
                <a:latin typeface="Meiryo" charset="-128"/>
                <a:ea typeface="Meiryo" charset="-128"/>
                <a:cs typeface="Meiryo" charset="-128"/>
              </a:rPr>
              <a:t>HDD</a:t>
            </a:r>
            <a:r>
              <a:rPr kumimoji="0" lang="ja-JP" altLang="en-US" sz="800" dirty="0">
                <a:solidFill>
                  <a:srgbClr val="FFFFFF"/>
                </a:solidFill>
                <a:latin typeface="Meiryo" charset="-128"/>
                <a:ea typeface="Meiryo" charset="-128"/>
                <a:cs typeface="Meiryo" charset="-128"/>
              </a:rPr>
              <a:t>の</a:t>
            </a:r>
            <a:r>
              <a:rPr kumimoji="0" lang="en-US" altLang="ja-JP" sz="800" dirty="0">
                <a:solidFill>
                  <a:srgbClr val="FFFFFF"/>
                </a:solidFill>
                <a:latin typeface="Meiryo" charset="-128"/>
                <a:ea typeface="Meiryo" charset="-128"/>
                <a:cs typeface="Meiryo" charset="-128"/>
              </a:rPr>
              <a:t>1000</a:t>
            </a:r>
            <a:r>
              <a:rPr kumimoji="0" lang="ja-JP" altLang="en-US" sz="800" dirty="0">
                <a:solidFill>
                  <a:srgbClr val="FFFFFF"/>
                </a:solidFill>
                <a:latin typeface="Meiryo" charset="-128"/>
                <a:ea typeface="Meiryo" charset="-128"/>
                <a:cs typeface="Meiryo" charset="-128"/>
              </a:rPr>
              <a:t>倍</a:t>
            </a:r>
            <a:endParaRPr kumimoji="0" lang="ja-JP" altLang="en-US" sz="800" b="0" i="0" u="none" strike="noStrike" cap="none" normalizeH="0" baseline="0" dirty="0">
              <a:ln>
                <a:noFill/>
              </a:ln>
              <a:solidFill>
                <a:srgbClr val="FFFFFF"/>
              </a:solidFill>
              <a:effectLst/>
              <a:latin typeface="Meiryo" charset="-128"/>
              <a:ea typeface="Meiryo" charset="-128"/>
              <a:cs typeface="Meiryo" charset="-128"/>
            </a:endParaRPr>
          </a:p>
        </p:txBody>
      </p:sp>
      <p:sp>
        <p:nvSpPr>
          <p:cNvPr id="60" name="ホームベース 59"/>
          <p:cNvSpPr/>
          <p:nvPr/>
        </p:nvSpPr>
        <p:spPr bwMode="auto">
          <a:xfrm>
            <a:off x="2269232" y="3603273"/>
            <a:ext cx="1205880" cy="685800"/>
          </a:xfrm>
          <a:prstGeom prst="homePlate">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charset="-128"/>
                <a:ea typeface="Meiryo" charset="-128"/>
                <a:cs typeface="Meiryo" charset="-128"/>
              </a:rPr>
              <a:t>高密度</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800" dirty="0">
                <a:solidFill>
                  <a:srgbClr val="FFFFFF"/>
                </a:solidFill>
                <a:latin typeface="Meiryo" charset="-128"/>
                <a:ea typeface="Meiryo" charset="-128"/>
                <a:cs typeface="Meiryo" charset="-128"/>
              </a:rPr>
              <a:t>設置面積</a:t>
            </a:r>
            <a:endParaRPr kumimoji="0" lang="ja-JP" altLang="en-US" sz="800" b="0" i="0" u="none" strike="noStrike" cap="none" normalizeH="0" baseline="0" dirty="0">
              <a:ln>
                <a:noFill/>
              </a:ln>
              <a:solidFill>
                <a:srgbClr val="FFFFFF"/>
              </a:solidFill>
              <a:effectLst/>
              <a:latin typeface="Meiryo" charset="-128"/>
              <a:ea typeface="Meiryo" charset="-128"/>
              <a:cs typeface="Meiryo" charset="-128"/>
            </a:endParaRPr>
          </a:p>
        </p:txBody>
      </p:sp>
      <p:sp>
        <p:nvSpPr>
          <p:cNvPr id="61" name="ホームベース 60"/>
          <p:cNvSpPr/>
          <p:nvPr/>
        </p:nvSpPr>
        <p:spPr bwMode="auto">
          <a:xfrm>
            <a:off x="2269232" y="4441473"/>
            <a:ext cx="1205880" cy="685800"/>
          </a:xfrm>
          <a:prstGeom prst="homePlate">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charset="-128"/>
                <a:ea typeface="Meiryo" charset="-128"/>
                <a:cs typeface="Meiryo" charset="-128"/>
              </a:rPr>
              <a:t>低消費電力</a:t>
            </a:r>
          </a:p>
        </p:txBody>
      </p:sp>
    </p:spTree>
    <p:extLst>
      <p:ext uri="{BB962C8B-B14F-4D97-AF65-F5344CB8AC3E}">
        <p14:creationId xmlns:p14="http://schemas.microsoft.com/office/powerpoint/2010/main" val="103856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フラッシュストレージが注目される理由</a:t>
            </a:r>
          </a:p>
        </p:txBody>
      </p:sp>
      <p:sp>
        <p:nvSpPr>
          <p:cNvPr id="3" name="スライド番号プレースホルダー 2"/>
          <p:cNvSpPr>
            <a:spLocks noGrp="1"/>
          </p:cNvSpPr>
          <p:nvPr>
            <p:ph type="sldNum" sz="quarter" idx="12"/>
          </p:nvPr>
        </p:nvSpPr>
        <p:spPr>
          <a:xfrm>
            <a:off x="6932246" y="7036015"/>
            <a:ext cx="2133600" cy="217800"/>
          </a:xfrm>
        </p:spPr>
        <p:txBody>
          <a:bodyPr/>
          <a:lstStyle/>
          <a:p>
            <a:fld id="{8FF8CC5D-A65D-5946-99B5-645367A967AD}" type="slidenum">
              <a:rPr kumimoji="1" lang="ja-JP" altLang="en-US" smtClean="0"/>
              <a:t>19</a:t>
            </a:fld>
            <a:endParaRPr kumimoji="1" lang="ja-JP" altLang="en-US"/>
          </a:p>
        </p:txBody>
      </p:sp>
      <p:pic>
        <p:nvPicPr>
          <p:cNvPr id="5" name="図 4"/>
          <p:cNvPicPr>
            <a:picLocks noChangeAspect="1"/>
          </p:cNvPicPr>
          <p:nvPr/>
        </p:nvPicPr>
        <p:blipFill>
          <a:blip r:embed="rId2"/>
          <a:stretch>
            <a:fillRect/>
          </a:stretch>
        </p:blipFill>
        <p:spPr>
          <a:xfrm>
            <a:off x="457200" y="1343439"/>
            <a:ext cx="5269396" cy="904846"/>
          </a:xfrm>
          <a:prstGeom prst="rect">
            <a:avLst/>
          </a:prstGeom>
        </p:spPr>
      </p:pic>
      <p:sp>
        <p:nvSpPr>
          <p:cNvPr id="6" name="テキスト ボックス 5"/>
          <p:cNvSpPr txBox="1"/>
          <p:nvPr/>
        </p:nvSpPr>
        <p:spPr>
          <a:xfrm>
            <a:off x="5864087" y="1395752"/>
            <a:ext cx="2826415" cy="800219"/>
          </a:xfrm>
          <a:prstGeom prst="rect">
            <a:avLst/>
          </a:prstGeom>
          <a:noFill/>
        </p:spPr>
        <p:txBody>
          <a:bodyPr wrap="none" rtlCol="0">
            <a:spAutoFit/>
          </a:bodyPr>
          <a:lstStyle/>
          <a:p>
            <a:pPr marL="285750" indent="-285750">
              <a:buFont typeface="Wingdings" charset="2"/>
              <a:buChar char="l"/>
            </a:pPr>
            <a:r>
              <a:rPr kumimoji="1" lang="ja-JP" altLang="en-US" sz="1600" dirty="0">
                <a:solidFill>
                  <a:schemeClr val="tx1">
                    <a:lumMod val="50000"/>
                    <a:lumOff val="50000"/>
                  </a:schemeClr>
                </a:solidFill>
              </a:rPr>
              <a:t>年率</a:t>
            </a:r>
            <a:r>
              <a:rPr kumimoji="1" lang="en-US" altLang="ja-JP" sz="1600" dirty="0">
                <a:solidFill>
                  <a:schemeClr val="tx1">
                    <a:lumMod val="50000"/>
                    <a:lumOff val="50000"/>
                  </a:schemeClr>
                </a:solidFill>
              </a:rPr>
              <a:t>30%〜40%</a:t>
            </a:r>
            <a:r>
              <a:rPr kumimoji="1" lang="ja-JP" altLang="en-US" sz="1600" dirty="0">
                <a:solidFill>
                  <a:schemeClr val="tx1">
                    <a:lumMod val="50000"/>
                    <a:lumOff val="50000"/>
                  </a:schemeClr>
                </a:solidFill>
              </a:rPr>
              <a:t>の容量単価</a:t>
            </a:r>
            <a:endParaRPr kumimoji="1" lang="en-US" altLang="ja-JP" sz="1600" dirty="0">
              <a:solidFill>
                <a:schemeClr val="tx1">
                  <a:lumMod val="50000"/>
                  <a:lumOff val="50000"/>
                </a:schemeClr>
              </a:solidFill>
            </a:endParaRPr>
          </a:p>
          <a:p>
            <a:pPr marL="285750" indent="-285750">
              <a:buFont typeface="Wingdings" charset="2"/>
              <a:buChar char="l"/>
            </a:pPr>
            <a:r>
              <a:rPr lang="ja-JP" altLang="en-US" sz="1600" dirty="0">
                <a:solidFill>
                  <a:schemeClr val="tx1">
                    <a:lumMod val="50000"/>
                    <a:lumOff val="50000"/>
                  </a:schemeClr>
                </a:solidFill>
              </a:rPr>
              <a:t>信頼性・可用性の向上</a:t>
            </a:r>
            <a:endParaRPr lang="en-US" altLang="ja-JP" sz="1600" dirty="0">
              <a:solidFill>
                <a:schemeClr val="tx1">
                  <a:lumMod val="50000"/>
                  <a:lumOff val="50000"/>
                </a:schemeClr>
              </a:solidFill>
            </a:endParaRPr>
          </a:p>
          <a:p>
            <a:r>
              <a:rPr lang="ja-JP" altLang="en-US" sz="1400" dirty="0">
                <a:solidFill>
                  <a:schemeClr val="tx1">
                    <a:lumMod val="50000"/>
                    <a:lumOff val="50000"/>
                  </a:schemeClr>
                </a:solidFill>
              </a:rPr>
              <a:t>　　（</a:t>
            </a:r>
            <a:r>
              <a:rPr lang="en-US" altLang="ja-JP" sz="1400" dirty="0">
                <a:solidFill>
                  <a:schemeClr val="tx1">
                    <a:lumMod val="50000"/>
                    <a:lumOff val="50000"/>
                  </a:schemeClr>
                </a:solidFill>
              </a:rPr>
              <a:t>99.9999%</a:t>
            </a:r>
            <a:r>
              <a:rPr lang="ja-JP" altLang="en-US" sz="1400" dirty="0">
                <a:solidFill>
                  <a:schemeClr val="tx1">
                    <a:lumMod val="50000"/>
                    <a:lumOff val="50000"/>
                  </a:schemeClr>
                </a:solidFill>
              </a:rPr>
              <a:t>＝</a:t>
            </a:r>
            <a:r>
              <a:rPr lang="en-US" altLang="ja-JP" sz="1400" dirty="0">
                <a:solidFill>
                  <a:schemeClr val="tx1">
                    <a:lumMod val="50000"/>
                    <a:lumOff val="50000"/>
                  </a:schemeClr>
                </a:solidFill>
              </a:rPr>
              <a:t>31</a:t>
            </a:r>
            <a:r>
              <a:rPr lang="ja-JP" altLang="en-US" sz="1400" dirty="0">
                <a:solidFill>
                  <a:schemeClr val="tx1">
                    <a:lumMod val="50000"/>
                    <a:lumOff val="50000"/>
                  </a:schemeClr>
                </a:solidFill>
              </a:rPr>
              <a:t>秒停止／年）</a:t>
            </a:r>
            <a:endParaRPr kumimoji="1" lang="ja-JP" altLang="en-US" sz="1400" dirty="0">
              <a:solidFill>
                <a:schemeClr val="tx1">
                  <a:lumMod val="50000"/>
                  <a:lumOff val="50000"/>
                </a:schemeClr>
              </a:solidFill>
            </a:endParaRPr>
          </a:p>
        </p:txBody>
      </p:sp>
      <p:sp>
        <p:nvSpPr>
          <p:cNvPr id="7" name="正方形/長方形 6"/>
          <p:cNvSpPr/>
          <p:nvPr/>
        </p:nvSpPr>
        <p:spPr>
          <a:xfrm>
            <a:off x="2210628" y="2270331"/>
            <a:ext cx="3717684" cy="246221"/>
          </a:xfrm>
          <a:prstGeom prst="rect">
            <a:avLst/>
          </a:prstGeom>
        </p:spPr>
        <p:txBody>
          <a:bodyPr wrap="none">
            <a:spAutoFit/>
          </a:bodyPr>
          <a:lstStyle/>
          <a:p>
            <a:r>
              <a:rPr lang="ja-JP" altLang="en-US" sz="1000" dirty="0">
                <a:solidFill>
                  <a:schemeClr val="tx1">
                    <a:lumMod val="50000"/>
                    <a:lumOff val="50000"/>
                  </a:schemeClr>
                </a:solidFill>
                <a:latin typeface="Meiryo" charset="-128"/>
                <a:ea typeface="Meiryo" charset="-128"/>
                <a:cs typeface="Meiryo" charset="-128"/>
              </a:rPr>
              <a:t>＊</a:t>
            </a:r>
            <a:r>
              <a:rPr lang="en-US" altLang="ja-JP" sz="1000" dirty="0">
                <a:solidFill>
                  <a:schemeClr val="tx1">
                    <a:lumMod val="50000"/>
                    <a:lumOff val="50000"/>
                  </a:schemeClr>
                </a:solidFill>
                <a:latin typeface="Meiryo" charset="-128"/>
                <a:ea typeface="Meiryo" charset="-128"/>
                <a:cs typeface="Meiryo" charset="-128"/>
              </a:rPr>
              <a:t>960GB</a:t>
            </a:r>
            <a:r>
              <a:rPr lang="ja-JP" altLang="en-US" sz="1000" dirty="0">
                <a:solidFill>
                  <a:schemeClr val="tx1">
                    <a:lumMod val="50000"/>
                    <a:lumOff val="50000"/>
                  </a:schemeClr>
                </a:solidFill>
                <a:latin typeface="Meiryo" charset="-128"/>
                <a:ea typeface="Meiryo" charset="-128"/>
                <a:cs typeface="Meiryo" charset="-128"/>
              </a:rPr>
              <a:t>の</a:t>
            </a:r>
            <a:r>
              <a:rPr lang="en-US" altLang="ja-JP" sz="1000" dirty="0">
                <a:solidFill>
                  <a:schemeClr val="tx1">
                    <a:lumMod val="50000"/>
                    <a:lumOff val="50000"/>
                  </a:schemeClr>
                </a:solidFill>
                <a:latin typeface="Meiryo" charset="-128"/>
                <a:ea typeface="Meiryo" charset="-128"/>
                <a:cs typeface="Meiryo" charset="-128"/>
              </a:rPr>
              <a:t>SSD</a:t>
            </a:r>
            <a:r>
              <a:rPr lang="ja-JP" altLang="en-US" sz="1000" dirty="0">
                <a:solidFill>
                  <a:schemeClr val="tx1">
                    <a:lumMod val="50000"/>
                    <a:lumOff val="50000"/>
                  </a:schemeClr>
                </a:solidFill>
                <a:latin typeface="Meiryo" charset="-128"/>
                <a:ea typeface="Meiryo" charset="-128"/>
                <a:cs typeface="Meiryo" charset="-128"/>
              </a:rPr>
              <a:t>が</a:t>
            </a:r>
            <a:r>
              <a:rPr lang="en-US" altLang="ja-JP" sz="1000" dirty="0">
                <a:solidFill>
                  <a:schemeClr val="tx1">
                    <a:lumMod val="50000"/>
                    <a:lumOff val="50000"/>
                  </a:schemeClr>
                </a:solidFill>
                <a:latin typeface="Meiryo" charset="-128"/>
                <a:ea typeface="Meiryo" charset="-128"/>
                <a:cs typeface="Meiryo" charset="-128"/>
              </a:rPr>
              <a:t>24000</a:t>
            </a:r>
            <a:r>
              <a:rPr lang="ja-JP" altLang="en-US" sz="1000" dirty="0">
                <a:solidFill>
                  <a:schemeClr val="tx1">
                    <a:lumMod val="50000"/>
                    <a:lumOff val="50000"/>
                  </a:schemeClr>
                </a:solidFill>
                <a:latin typeface="Meiryo" charset="-128"/>
                <a:ea typeface="Meiryo" charset="-128"/>
                <a:cs typeface="Meiryo" charset="-128"/>
              </a:rPr>
              <a:t>円を切る製品が登場（</a:t>
            </a:r>
            <a:r>
              <a:rPr lang="en-US" altLang="ja-JP" sz="1000" dirty="0">
                <a:solidFill>
                  <a:schemeClr val="tx1">
                    <a:lumMod val="50000"/>
                    <a:lumOff val="50000"/>
                  </a:schemeClr>
                </a:solidFill>
                <a:latin typeface="Meiryo" charset="-128"/>
                <a:ea typeface="Meiryo" charset="-128"/>
                <a:cs typeface="Meiryo" charset="-128"/>
              </a:rPr>
              <a:t>@25</a:t>
            </a:r>
            <a:r>
              <a:rPr lang="ja-JP" altLang="en-US" sz="1000" dirty="0">
                <a:solidFill>
                  <a:schemeClr val="tx1">
                    <a:lumMod val="50000"/>
                    <a:lumOff val="50000"/>
                  </a:schemeClr>
                </a:solidFill>
                <a:latin typeface="Meiryo" charset="-128"/>
                <a:ea typeface="Meiryo" charset="-128"/>
                <a:cs typeface="Meiryo" charset="-128"/>
              </a:rPr>
              <a:t>円</a:t>
            </a:r>
            <a:r>
              <a:rPr lang="en-US" altLang="ja-JP" sz="1000" dirty="0">
                <a:solidFill>
                  <a:schemeClr val="tx1">
                    <a:lumMod val="50000"/>
                    <a:lumOff val="50000"/>
                  </a:schemeClr>
                </a:solidFill>
                <a:latin typeface="Meiryo" charset="-128"/>
                <a:ea typeface="Meiryo" charset="-128"/>
                <a:cs typeface="Meiryo" charset="-128"/>
              </a:rPr>
              <a:t>/GB</a:t>
            </a:r>
            <a:r>
              <a:rPr lang="ja-JP" altLang="en-US" sz="1000" dirty="0">
                <a:solidFill>
                  <a:srgbClr val="000000"/>
                </a:solidFill>
                <a:latin typeface="Meiryo" charset="-128"/>
                <a:ea typeface="Meiryo" charset="-128"/>
                <a:cs typeface="Meiryo" charset="-128"/>
              </a:rPr>
              <a:t>）</a:t>
            </a:r>
            <a:endParaRPr lang="ja-JP" altLang="en-US" sz="1000" dirty="0">
              <a:latin typeface="Meiryo" charset="-128"/>
              <a:ea typeface="Meiryo" charset="-128"/>
              <a:cs typeface="Meiryo" charset="-128"/>
            </a:endParaRPr>
          </a:p>
        </p:txBody>
      </p:sp>
      <p:sp>
        <p:nvSpPr>
          <p:cNvPr id="8" name="テキスト ボックス 7"/>
          <p:cNvSpPr txBox="1"/>
          <p:nvPr/>
        </p:nvSpPr>
        <p:spPr>
          <a:xfrm>
            <a:off x="359008" y="2953178"/>
            <a:ext cx="4782078" cy="1138773"/>
          </a:xfrm>
          <a:prstGeom prst="rect">
            <a:avLst/>
          </a:prstGeom>
          <a:noFill/>
        </p:spPr>
        <p:txBody>
          <a:bodyPr wrap="none" rtlCol="0">
            <a:spAutoFit/>
          </a:bodyPr>
          <a:lstStyle/>
          <a:p>
            <a:r>
              <a:rPr kumimoji="1" lang="ja-JP" altLang="en-US" sz="2000" b="1" dirty="0">
                <a:solidFill>
                  <a:srgbClr val="0070C0"/>
                </a:solidFill>
                <a:latin typeface="Meiryo" charset="-128"/>
                <a:ea typeface="Meiryo" charset="-128"/>
                <a:cs typeface="Meiryo" charset="-128"/>
              </a:rPr>
              <a:t>性能＝</a:t>
            </a:r>
            <a:r>
              <a:rPr kumimoji="1" lang="en-US" altLang="ja-JP" sz="2000" b="1" dirty="0">
                <a:solidFill>
                  <a:srgbClr val="0070C0"/>
                </a:solidFill>
                <a:latin typeface="Meiryo" charset="-128"/>
                <a:ea typeface="Meiryo" charset="-128"/>
                <a:cs typeface="Meiryo" charset="-128"/>
              </a:rPr>
              <a:t>10</a:t>
            </a:r>
            <a:r>
              <a:rPr kumimoji="1" lang="ja-JP" altLang="en-US" sz="2000" b="1" dirty="0">
                <a:solidFill>
                  <a:srgbClr val="0070C0"/>
                </a:solidFill>
                <a:latin typeface="Meiryo" charset="-128"/>
                <a:ea typeface="Meiryo" charset="-128"/>
                <a:cs typeface="Meiryo" charset="-128"/>
              </a:rPr>
              <a:t>倍／運用管理コスト＝</a:t>
            </a:r>
            <a:r>
              <a:rPr kumimoji="1" lang="en-US" altLang="ja-JP" sz="2000" b="1" dirty="0">
                <a:solidFill>
                  <a:srgbClr val="0070C0"/>
                </a:solidFill>
                <a:latin typeface="Meiryo" charset="-128"/>
                <a:ea typeface="Meiryo" charset="-128"/>
                <a:cs typeface="Meiryo" charset="-128"/>
              </a:rPr>
              <a:t>1/3</a:t>
            </a:r>
            <a:endParaRPr lang="en-US" altLang="ja-JP" sz="2000" b="1" dirty="0">
              <a:solidFill>
                <a:srgbClr val="0070C0"/>
              </a:solidFill>
              <a:latin typeface="Meiryo" charset="-128"/>
              <a:ea typeface="Meiryo" charset="-128"/>
              <a:cs typeface="Meiryo" charset="-128"/>
            </a:endParaRPr>
          </a:p>
          <a:p>
            <a:pPr marL="285750" indent="-285750">
              <a:buFont typeface="Wingdings" charset="2"/>
              <a:buChar char="l"/>
            </a:pPr>
            <a:r>
              <a:rPr lang="ja-JP" altLang="en-US" sz="1600" dirty="0">
                <a:solidFill>
                  <a:schemeClr val="tx1">
                    <a:lumMod val="50000"/>
                    <a:lumOff val="50000"/>
                  </a:schemeClr>
                </a:solidFill>
                <a:latin typeface="Meiryo" charset="-128"/>
                <a:ea typeface="Meiryo" charset="-128"/>
                <a:cs typeface="Meiryo" charset="-128"/>
              </a:rPr>
              <a:t>設置面積　</a:t>
            </a:r>
            <a:r>
              <a:rPr lang="en-US" altLang="ja-JP" sz="1600" dirty="0">
                <a:solidFill>
                  <a:schemeClr val="tx1">
                    <a:lumMod val="50000"/>
                    <a:lumOff val="50000"/>
                  </a:schemeClr>
                </a:solidFill>
                <a:latin typeface="Meiryo" charset="-128"/>
                <a:ea typeface="Meiryo" charset="-128"/>
                <a:cs typeface="Meiryo" charset="-128"/>
              </a:rPr>
              <a:t>5</a:t>
            </a:r>
            <a:r>
              <a:rPr lang="ja-JP" altLang="en-US" sz="1600" dirty="0">
                <a:solidFill>
                  <a:schemeClr val="tx1">
                    <a:lumMod val="50000"/>
                    <a:lumOff val="50000"/>
                  </a:schemeClr>
                </a:solidFill>
                <a:latin typeface="Meiryo" charset="-128"/>
                <a:ea typeface="Meiryo" charset="-128"/>
                <a:cs typeface="Meiryo" charset="-128"/>
              </a:rPr>
              <a:t>ラック（</a:t>
            </a:r>
            <a:r>
              <a:rPr lang="en-US" altLang="ja-JP" sz="1600" dirty="0">
                <a:solidFill>
                  <a:schemeClr val="tx1">
                    <a:lumMod val="50000"/>
                    <a:lumOff val="50000"/>
                  </a:schemeClr>
                </a:solidFill>
                <a:latin typeface="Meiryo" charset="-128"/>
                <a:ea typeface="Meiryo" charset="-128"/>
                <a:cs typeface="Meiryo" charset="-128"/>
              </a:rPr>
              <a:t>210U</a:t>
            </a:r>
            <a:r>
              <a:rPr lang="ja-JP" altLang="en-US" sz="1600" dirty="0">
                <a:solidFill>
                  <a:schemeClr val="tx1">
                    <a:lumMod val="50000"/>
                    <a:lumOff val="50000"/>
                  </a:schemeClr>
                </a:solidFill>
                <a:latin typeface="Meiryo" charset="-128"/>
                <a:ea typeface="Meiryo" charset="-128"/>
                <a:cs typeface="Meiryo" charset="-128"/>
              </a:rPr>
              <a:t>＝</a:t>
            </a:r>
            <a:r>
              <a:rPr lang="en-US" altLang="ja-JP" sz="1600" dirty="0">
                <a:solidFill>
                  <a:schemeClr val="tx1">
                    <a:lumMod val="50000"/>
                    <a:lumOff val="50000"/>
                  </a:schemeClr>
                </a:solidFill>
                <a:latin typeface="Meiryo" charset="-128"/>
                <a:ea typeface="Meiryo" charset="-128"/>
                <a:cs typeface="Meiryo" charset="-128"/>
              </a:rPr>
              <a:t>42Ux5</a:t>
            </a:r>
            <a:r>
              <a:rPr lang="ja-JP" altLang="en-US" sz="1600" dirty="0">
                <a:solidFill>
                  <a:schemeClr val="tx1">
                    <a:lumMod val="50000"/>
                    <a:lumOff val="50000"/>
                  </a:schemeClr>
                </a:solidFill>
                <a:latin typeface="Meiryo" charset="-128"/>
                <a:ea typeface="Meiryo" charset="-128"/>
                <a:cs typeface="Meiryo" charset="-128"/>
              </a:rPr>
              <a:t>）→</a:t>
            </a:r>
            <a:r>
              <a:rPr lang="en-US" altLang="ja-JP" sz="1600" dirty="0">
                <a:solidFill>
                  <a:schemeClr val="tx1">
                    <a:lumMod val="50000"/>
                    <a:lumOff val="50000"/>
                  </a:schemeClr>
                </a:solidFill>
                <a:latin typeface="Meiryo" charset="-128"/>
                <a:ea typeface="Meiryo" charset="-128"/>
                <a:cs typeface="Meiryo" charset="-128"/>
              </a:rPr>
              <a:t>3U</a:t>
            </a:r>
          </a:p>
          <a:p>
            <a:pPr marL="285750" indent="-285750">
              <a:buFont typeface="Wingdings" charset="2"/>
              <a:buChar char="l"/>
            </a:pPr>
            <a:r>
              <a:rPr kumimoji="1" lang="ja-JP" altLang="en-US" sz="1600" dirty="0">
                <a:solidFill>
                  <a:schemeClr val="tx1">
                    <a:lumMod val="50000"/>
                    <a:lumOff val="50000"/>
                  </a:schemeClr>
                </a:solidFill>
                <a:latin typeface="Meiryo" charset="-128"/>
                <a:ea typeface="Meiryo" charset="-128"/>
                <a:cs typeface="Meiryo" charset="-128"/>
              </a:rPr>
              <a:t>消費電力　大幅低減（機械稼働→半導体）</a:t>
            </a:r>
            <a:endParaRPr kumimoji="1" lang="en-US" altLang="ja-JP" sz="1600" dirty="0">
              <a:solidFill>
                <a:schemeClr val="tx1">
                  <a:lumMod val="50000"/>
                  <a:lumOff val="50000"/>
                </a:schemeClr>
              </a:solidFill>
              <a:latin typeface="Meiryo" charset="-128"/>
              <a:ea typeface="Meiryo" charset="-128"/>
              <a:cs typeface="Meiryo" charset="-128"/>
            </a:endParaRPr>
          </a:p>
          <a:p>
            <a:pPr marL="285750" indent="-285750">
              <a:buFont typeface="Wingdings" charset="2"/>
              <a:buChar char="l"/>
            </a:pPr>
            <a:r>
              <a:rPr lang="ja-JP" altLang="en-US" sz="1600" dirty="0">
                <a:solidFill>
                  <a:schemeClr val="tx1">
                    <a:lumMod val="50000"/>
                    <a:lumOff val="50000"/>
                  </a:schemeClr>
                </a:solidFill>
                <a:latin typeface="Meiryo" charset="-128"/>
                <a:ea typeface="Meiryo" charset="-128"/>
                <a:cs typeface="Meiryo" charset="-128"/>
              </a:rPr>
              <a:t>発熱量・消費電力が少ないため高密度化が可能</a:t>
            </a:r>
            <a:endParaRPr kumimoji="1" lang="ja-JP" altLang="en-US" sz="1600" dirty="0">
              <a:solidFill>
                <a:schemeClr val="tx1">
                  <a:lumMod val="50000"/>
                  <a:lumOff val="50000"/>
                </a:schemeClr>
              </a:solidFill>
              <a:latin typeface="Meiryo" charset="-128"/>
              <a:ea typeface="Meiryo" charset="-128"/>
              <a:cs typeface="Meiryo" charset="-128"/>
            </a:endParaRPr>
          </a:p>
        </p:txBody>
      </p:sp>
      <p:sp>
        <p:nvSpPr>
          <p:cNvPr id="9" name="テキスト ボックス 8"/>
          <p:cNvSpPr txBox="1"/>
          <p:nvPr/>
        </p:nvSpPr>
        <p:spPr>
          <a:xfrm>
            <a:off x="359008" y="4658754"/>
            <a:ext cx="6482865" cy="1138773"/>
          </a:xfrm>
          <a:prstGeom prst="rect">
            <a:avLst/>
          </a:prstGeom>
          <a:noFill/>
        </p:spPr>
        <p:txBody>
          <a:bodyPr wrap="none" rtlCol="0">
            <a:spAutoFit/>
          </a:bodyPr>
          <a:lstStyle/>
          <a:p>
            <a:r>
              <a:rPr lang="en-US" altLang="ja-JP" sz="2000" b="1" dirty="0">
                <a:solidFill>
                  <a:srgbClr val="0070C0"/>
                </a:solidFill>
                <a:latin typeface="Meiryo" charset="-128"/>
                <a:ea typeface="Meiryo" charset="-128"/>
                <a:cs typeface="Meiryo" charset="-128"/>
              </a:rPr>
              <a:t>I/O</a:t>
            </a:r>
            <a:r>
              <a:rPr lang="ja-JP" altLang="en-US" sz="2000" b="1" dirty="0">
                <a:solidFill>
                  <a:srgbClr val="0070C0"/>
                </a:solidFill>
                <a:latin typeface="Meiryo" charset="-128"/>
                <a:ea typeface="Meiryo" charset="-128"/>
                <a:cs typeface="Meiryo" charset="-128"/>
              </a:rPr>
              <a:t>ボトルネックの解消</a:t>
            </a:r>
            <a:endParaRPr lang="en-US" altLang="ja-JP" sz="2000" b="1" dirty="0">
              <a:solidFill>
                <a:srgbClr val="0070C0"/>
              </a:solidFill>
              <a:latin typeface="Meiryo" charset="-128"/>
              <a:ea typeface="Meiryo" charset="-128"/>
              <a:cs typeface="Meiryo" charset="-128"/>
            </a:endParaRPr>
          </a:p>
          <a:p>
            <a:pPr marL="285750" indent="-285750">
              <a:buFont typeface="Wingdings" charset="2"/>
              <a:buChar char="l"/>
            </a:pPr>
            <a:r>
              <a:rPr lang="ja-JP" altLang="en-US" sz="1600" dirty="0">
                <a:solidFill>
                  <a:schemeClr val="tx1">
                    <a:lumMod val="50000"/>
                    <a:lumOff val="50000"/>
                  </a:schemeClr>
                </a:solidFill>
                <a:latin typeface="Meiryo" charset="-128"/>
                <a:ea typeface="Meiryo" charset="-128"/>
                <a:cs typeface="Meiryo" charset="-128"/>
              </a:rPr>
              <a:t>バッチ処理時間の大幅低減</a:t>
            </a:r>
            <a:endParaRPr lang="en-US" altLang="ja-JP" sz="1600" dirty="0">
              <a:solidFill>
                <a:schemeClr val="tx1">
                  <a:lumMod val="50000"/>
                  <a:lumOff val="50000"/>
                </a:schemeClr>
              </a:solidFill>
              <a:latin typeface="Meiryo" charset="-128"/>
              <a:ea typeface="Meiryo" charset="-128"/>
              <a:cs typeface="Meiryo" charset="-128"/>
            </a:endParaRPr>
          </a:p>
          <a:p>
            <a:pPr marL="285750" indent="-285750">
              <a:buFont typeface="Wingdings" charset="2"/>
              <a:buChar char="l"/>
            </a:pPr>
            <a:r>
              <a:rPr lang="ja-JP" altLang="en-US" sz="1600" dirty="0">
                <a:solidFill>
                  <a:schemeClr val="tx1">
                    <a:lumMod val="50000"/>
                    <a:lumOff val="50000"/>
                  </a:schemeClr>
                </a:solidFill>
                <a:latin typeface="Meiryo" charset="-128"/>
                <a:ea typeface="Meiryo" charset="-128"/>
                <a:cs typeface="Meiryo" charset="-128"/>
              </a:rPr>
              <a:t>ユーザー・レスポンスの改善（</a:t>
            </a:r>
            <a:r>
              <a:rPr lang="en-US" altLang="ja-JP" sz="1600" dirty="0">
                <a:solidFill>
                  <a:schemeClr val="tx1">
                    <a:lumMod val="50000"/>
                    <a:lumOff val="50000"/>
                  </a:schemeClr>
                </a:solidFill>
                <a:latin typeface="Meiryo" charset="-128"/>
                <a:ea typeface="Meiryo" charset="-128"/>
                <a:cs typeface="Meiryo" charset="-128"/>
              </a:rPr>
              <a:t>EC</a:t>
            </a:r>
            <a:r>
              <a:rPr lang="ja-JP" altLang="en-US" sz="1600" dirty="0">
                <a:solidFill>
                  <a:schemeClr val="tx1">
                    <a:lumMod val="50000"/>
                    <a:lumOff val="50000"/>
                  </a:schemeClr>
                </a:solidFill>
                <a:latin typeface="Meiryo" charset="-128"/>
                <a:ea typeface="Meiryo" charset="-128"/>
                <a:cs typeface="Meiryo" charset="-128"/>
              </a:rPr>
              <a:t>、オンライン・トレードなど）</a:t>
            </a:r>
            <a:endParaRPr lang="en-US" altLang="ja-JP" sz="1600" dirty="0">
              <a:solidFill>
                <a:schemeClr val="tx1">
                  <a:lumMod val="50000"/>
                  <a:lumOff val="50000"/>
                </a:schemeClr>
              </a:solidFill>
              <a:latin typeface="Meiryo" charset="-128"/>
              <a:ea typeface="Meiryo" charset="-128"/>
              <a:cs typeface="Meiryo" charset="-128"/>
            </a:endParaRPr>
          </a:p>
          <a:p>
            <a:pPr marL="285750" indent="-285750">
              <a:buFont typeface="Wingdings" charset="2"/>
              <a:buChar char="l"/>
            </a:pPr>
            <a:r>
              <a:rPr lang="en-US" altLang="ja-JP" sz="1600" dirty="0">
                <a:solidFill>
                  <a:schemeClr val="tx1">
                    <a:lumMod val="50000"/>
                    <a:lumOff val="50000"/>
                  </a:schemeClr>
                </a:solidFill>
                <a:latin typeface="Meiryo" charset="-128"/>
                <a:ea typeface="Meiryo" charset="-128"/>
                <a:cs typeface="Meiryo" charset="-128"/>
              </a:rPr>
              <a:t>DB</a:t>
            </a:r>
            <a:r>
              <a:rPr lang="ja-JP" altLang="en-US" sz="1600" dirty="0">
                <a:solidFill>
                  <a:schemeClr val="tx1">
                    <a:lumMod val="50000"/>
                    <a:lumOff val="50000"/>
                  </a:schemeClr>
                </a:solidFill>
                <a:latin typeface="Meiryo" charset="-128"/>
                <a:ea typeface="Meiryo" charset="-128"/>
                <a:cs typeface="Meiryo" charset="-128"/>
              </a:rPr>
              <a:t>ライセンスの削減（契約</a:t>
            </a:r>
            <a:r>
              <a:rPr lang="en-US" altLang="ja-JP" sz="1600" dirty="0">
                <a:solidFill>
                  <a:schemeClr val="tx1">
                    <a:lumMod val="50000"/>
                    <a:lumOff val="50000"/>
                  </a:schemeClr>
                </a:solidFill>
                <a:latin typeface="Meiryo" charset="-128"/>
                <a:ea typeface="Meiryo" charset="-128"/>
                <a:cs typeface="Meiryo" charset="-128"/>
              </a:rPr>
              <a:t>CPU</a:t>
            </a:r>
            <a:r>
              <a:rPr lang="ja-JP" altLang="en-US" sz="1600" dirty="0">
                <a:solidFill>
                  <a:schemeClr val="tx1">
                    <a:lumMod val="50000"/>
                    <a:lumOff val="50000"/>
                  </a:schemeClr>
                </a:solidFill>
                <a:latin typeface="Meiryo" charset="-128"/>
                <a:ea typeface="Meiryo" charset="-128"/>
                <a:cs typeface="Meiryo" charset="-128"/>
              </a:rPr>
              <a:t>コアをフル利用）</a:t>
            </a:r>
            <a:endParaRPr lang="en-US" altLang="ja-JP" sz="1600" dirty="0">
              <a:solidFill>
                <a:schemeClr val="tx1">
                  <a:lumMod val="50000"/>
                  <a:lumOff val="50000"/>
                </a:schemeClr>
              </a:solidFill>
              <a:latin typeface="Meiryo" charset="-128"/>
              <a:ea typeface="Meiryo" charset="-128"/>
              <a:cs typeface="Meiryo"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9142" y="2953178"/>
            <a:ext cx="3446592" cy="1956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0358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正方形/長方形 92"/>
          <p:cNvSpPr/>
          <p:nvPr/>
        </p:nvSpPr>
        <p:spPr>
          <a:xfrm>
            <a:off x="3148173" y="938103"/>
            <a:ext cx="2138424" cy="129420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5581713" y="951497"/>
            <a:ext cx="2807497" cy="1294200"/>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正方形/長方形 91"/>
          <p:cNvSpPr/>
          <p:nvPr/>
        </p:nvSpPr>
        <p:spPr>
          <a:xfrm>
            <a:off x="757178" y="947379"/>
            <a:ext cx="2138424" cy="129420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柱 48"/>
          <p:cNvSpPr/>
          <p:nvPr/>
        </p:nvSpPr>
        <p:spPr>
          <a:xfrm>
            <a:off x="754788" y="4321936"/>
            <a:ext cx="7634421" cy="1153105"/>
          </a:xfrm>
          <a:prstGeom prst="can">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Data Lake</a:t>
            </a:r>
            <a:endParaRPr kumimoji="1" lang="ja-JP" altLang="en-US" sz="24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非構造化データ／オブジェクトストア</a:t>
            </a:r>
          </a:p>
        </p:txBody>
      </p:sp>
      <p:sp>
        <p:nvSpPr>
          <p:cNvPr id="2" name="タイトル 1"/>
          <p:cNvSpPr>
            <a:spLocks noGrp="1"/>
          </p:cNvSpPr>
          <p:nvPr>
            <p:ph type="title"/>
          </p:nvPr>
        </p:nvSpPr>
        <p:spPr/>
        <p:txBody>
          <a:bodyPr/>
          <a:lstStyle/>
          <a:p>
            <a:r>
              <a:rPr kumimoji="1" lang="ja-JP" altLang="en-US" dirty="0"/>
              <a:t>データ量の爆発的増大</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sp>
        <p:nvSpPr>
          <p:cNvPr id="5" name="正方形/長方形 4"/>
          <p:cNvSpPr/>
          <p:nvPr/>
        </p:nvSpPr>
        <p:spPr>
          <a:xfrm>
            <a:off x="1656973" y="1544785"/>
            <a:ext cx="996780" cy="59029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1345994" y="1480765"/>
            <a:ext cx="996780" cy="59029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22656" y="1416745"/>
            <a:ext cx="996780" cy="59029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柱 7"/>
          <p:cNvSpPr/>
          <p:nvPr/>
        </p:nvSpPr>
        <p:spPr>
          <a:xfrm>
            <a:off x="2118294" y="2387540"/>
            <a:ext cx="535459" cy="535459"/>
          </a:xfrm>
          <a:prstGeom prst="can">
            <a:avLst/>
          </a:prstGeom>
          <a:solidFill>
            <a:schemeClr val="accent3">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 name="円柱 23"/>
          <p:cNvSpPr/>
          <p:nvPr/>
        </p:nvSpPr>
        <p:spPr>
          <a:xfrm>
            <a:off x="1570476" y="2387541"/>
            <a:ext cx="535459" cy="535459"/>
          </a:xfrm>
          <a:prstGeom prst="can">
            <a:avLst/>
          </a:prstGeom>
          <a:solidFill>
            <a:schemeClr val="accent3">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6" name="円柱 25"/>
          <p:cNvSpPr/>
          <p:nvPr/>
        </p:nvSpPr>
        <p:spPr>
          <a:xfrm>
            <a:off x="1022658" y="2390539"/>
            <a:ext cx="535459" cy="535459"/>
          </a:xfrm>
          <a:prstGeom prst="can">
            <a:avLst/>
          </a:prstGeom>
          <a:solidFill>
            <a:schemeClr val="accent3">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30" name="直線矢印コネクタ 29"/>
          <p:cNvCxnSpPr>
            <a:endCxn id="26" idx="1"/>
          </p:cNvCxnSpPr>
          <p:nvPr/>
        </p:nvCxnSpPr>
        <p:spPr>
          <a:xfrm>
            <a:off x="1290387" y="2007043"/>
            <a:ext cx="1" cy="383496"/>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p:cNvCxnSpPr>
            <a:stCxn id="6" idx="2"/>
            <a:endCxn id="24" idx="1"/>
          </p:cNvCxnSpPr>
          <p:nvPr/>
        </p:nvCxnSpPr>
        <p:spPr>
          <a:xfrm flipH="1">
            <a:off x="1838206" y="2071063"/>
            <a:ext cx="6178" cy="316478"/>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直線矢印コネクタ 33"/>
          <p:cNvCxnSpPr/>
          <p:nvPr/>
        </p:nvCxnSpPr>
        <p:spPr>
          <a:xfrm>
            <a:off x="2386023" y="2135083"/>
            <a:ext cx="2058" cy="268973"/>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37" name="正方形/長方形 36"/>
          <p:cNvSpPr/>
          <p:nvPr/>
        </p:nvSpPr>
        <p:spPr>
          <a:xfrm>
            <a:off x="1022657" y="3309494"/>
            <a:ext cx="1631095" cy="76611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charset="-128"/>
                <a:ea typeface="Meiryo" charset="-128"/>
                <a:cs typeface="Meiryo" charset="-128"/>
              </a:rPr>
              <a:t>ETL</a:t>
            </a:r>
          </a:p>
          <a:p>
            <a:pPr algn="ctr"/>
            <a:r>
              <a:rPr kumimoji="1" lang="ja-JP" altLang="en-US" sz="1200" dirty="0">
                <a:solidFill>
                  <a:srgbClr val="FFFFFF"/>
                </a:solidFill>
                <a:latin typeface="Meiryo" charset="-128"/>
                <a:ea typeface="Meiryo" charset="-128"/>
                <a:cs typeface="Meiryo" charset="-128"/>
              </a:rPr>
              <a:t>解析に必要なデータ</a:t>
            </a:r>
          </a:p>
          <a:p>
            <a:pPr algn="ctr"/>
            <a:r>
              <a:rPr kumimoji="1" lang="ja-JP" altLang="en-US" sz="1200" dirty="0">
                <a:solidFill>
                  <a:srgbClr val="FFFFFF"/>
                </a:solidFill>
                <a:latin typeface="Meiryo" charset="-128"/>
                <a:ea typeface="Meiryo" charset="-128"/>
                <a:cs typeface="Meiryo" charset="-128"/>
              </a:rPr>
              <a:t>を選別・抽出</a:t>
            </a:r>
          </a:p>
        </p:txBody>
      </p:sp>
      <p:sp>
        <p:nvSpPr>
          <p:cNvPr id="38" name="円柱 37"/>
          <p:cNvSpPr/>
          <p:nvPr/>
        </p:nvSpPr>
        <p:spPr>
          <a:xfrm>
            <a:off x="1022658" y="4652116"/>
            <a:ext cx="1631094" cy="675105"/>
          </a:xfrm>
          <a:prstGeom prst="can">
            <a:avLst/>
          </a:prstGeom>
          <a:solidFill>
            <a:srgbClr val="33ACBD"/>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charset="-128"/>
                <a:ea typeface="Meiryo" charset="-128"/>
                <a:cs typeface="Meiryo" charset="-128"/>
              </a:rPr>
              <a:t>DWH</a:t>
            </a:r>
          </a:p>
          <a:p>
            <a:pPr algn="ctr"/>
            <a:r>
              <a:rPr kumimoji="1" lang="en-US" altLang="ja-JP" sz="1000" dirty="0">
                <a:solidFill>
                  <a:srgbClr val="FFFFFF"/>
                </a:solidFill>
                <a:latin typeface="Meiryo" charset="-128"/>
                <a:ea typeface="Meiryo" charset="-128"/>
                <a:cs typeface="Meiryo" charset="-128"/>
              </a:rPr>
              <a:t>Data</a:t>
            </a:r>
            <a:r>
              <a:rPr lang="en-US" altLang="ja-JP" sz="1000" dirty="0">
                <a:solidFill>
                  <a:srgbClr val="FFFFFF"/>
                </a:solidFill>
                <a:latin typeface="Meiryo" charset="-128"/>
                <a:ea typeface="Meiryo" charset="-128"/>
                <a:cs typeface="Meiryo" charset="-128"/>
              </a:rPr>
              <a:t> </a:t>
            </a:r>
            <a:r>
              <a:rPr kumimoji="1" lang="en-US" altLang="ja-JP" sz="1000" dirty="0" err="1">
                <a:solidFill>
                  <a:srgbClr val="FFFFFF"/>
                </a:solidFill>
                <a:latin typeface="Meiryo" charset="-128"/>
                <a:ea typeface="Meiryo" charset="-128"/>
                <a:cs typeface="Meiryo" charset="-128"/>
              </a:rPr>
              <a:t>Warehous</a:t>
            </a:r>
            <a:endParaRPr kumimoji="1" lang="ja-JP" altLang="en-US" sz="1000" dirty="0">
              <a:solidFill>
                <a:srgbClr val="FFFFFF"/>
              </a:solidFill>
              <a:latin typeface="Meiryo" charset="-128"/>
              <a:ea typeface="Meiryo" charset="-128"/>
              <a:cs typeface="Meiryo" charset="-128"/>
            </a:endParaRPr>
          </a:p>
        </p:txBody>
      </p:sp>
      <p:cxnSp>
        <p:nvCxnSpPr>
          <p:cNvPr id="39" name="直線矢印コネクタ 38"/>
          <p:cNvCxnSpPr>
            <a:stCxn id="37" idx="2"/>
            <a:endCxn id="38" idx="1"/>
          </p:cNvCxnSpPr>
          <p:nvPr/>
        </p:nvCxnSpPr>
        <p:spPr>
          <a:xfrm>
            <a:off x="1838205" y="4075613"/>
            <a:ext cx="0" cy="576503"/>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stCxn id="24" idx="3"/>
            <a:endCxn id="37" idx="0"/>
          </p:cNvCxnSpPr>
          <p:nvPr/>
        </p:nvCxnSpPr>
        <p:spPr>
          <a:xfrm flipH="1">
            <a:off x="1838205" y="2923000"/>
            <a:ext cx="1" cy="386494"/>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pic>
        <p:nvPicPr>
          <p:cNvPr id="51" name="図 50"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35383" y="1461982"/>
            <a:ext cx="792088" cy="543647"/>
          </a:xfrm>
          <a:prstGeom prst="rect">
            <a:avLst/>
          </a:prstGeom>
        </p:spPr>
      </p:pic>
      <p:grpSp>
        <p:nvGrpSpPr>
          <p:cNvPr id="56" name="図形グループ 55"/>
          <p:cNvGrpSpPr/>
          <p:nvPr/>
        </p:nvGrpSpPr>
        <p:grpSpPr>
          <a:xfrm>
            <a:off x="6784522" y="1433679"/>
            <a:ext cx="499492" cy="545661"/>
            <a:chOff x="6372200" y="5494210"/>
            <a:chExt cx="499492" cy="545661"/>
          </a:xfrm>
        </p:grpSpPr>
        <p:sp>
          <p:nvSpPr>
            <p:cNvPr id="57" name="角丸四角形 56"/>
            <p:cNvSpPr/>
            <p:nvPr/>
          </p:nvSpPr>
          <p:spPr>
            <a:xfrm>
              <a:off x="6372200" y="549421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459736" y="5554842"/>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角丸四角形 58"/>
            <p:cNvSpPr/>
            <p:nvPr/>
          </p:nvSpPr>
          <p:spPr>
            <a:xfrm>
              <a:off x="6516216" y="5622525"/>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0" name="図形グループ 59"/>
          <p:cNvGrpSpPr/>
          <p:nvPr/>
        </p:nvGrpSpPr>
        <p:grpSpPr>
          <a:xfrm>
            <a:off x="7416551" y="1416745"/>
            <a:ext cx="661093" cy="584299"/>
            <a:chOff x="7511307" y="5626752"/>
            <a:chExt cx="499492" cy="445407"/>
          </a:xfrm>
        </p:grpSpPr>
        <p:sp>
          <p:nvSpPr>
            <p:cNvPr id="61" name="台形 60"/>
            <p:cNvSpPr/>
            <p:nvPr/>
          </p:nvSpPr>
          <p:spPr>
            <a:xfrm>
              <a:off x="7651007" y="5973287"/>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角丸四角形 61"/>
            <p:cNvSpPr/>
            <p:nvPr/>
          </p:nvSpPr>
          <p:spPr>
            <a:xfrm>
              <a:off x="7511307" y="5626752"/>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角丸四角形 62"/>
            <p:cNvSpPr/>
            <p:nvPr/>
          </p:nvSpPr>
          <p:spPr>
            <a:xfrm>
              <a:off x="7562107" y="5672301"/>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6" name="正方形/長方形 65"/>
          <p:cNvSpPr/>
          <p:nvPr/>
        </p:nvSpPr>
        <p:spPr>
          <a:xfrm>
            <a:off x="4032505" y="1544785"/>
            <a:ext cx="996780" cy="59029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p:cNvSpPr/>
          <p:nvPr/>
        </p:nvSpPr>
        <p:spPr>
          <a:xfrm>
            <a:off x="3721526" y="1480765"/>
            <a:ext cx="996780" cy="59029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p:cNvSpPr/>
          <p:nvPr/>
        </p:nvSpPr>
        <p:spPr>
          <a:xfrm>
            <a:off x="3398188" y="1416745"/>
            <a:ext cx="996780" cy="59029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円柱 68"/>
          <p:cNvSpPr/>
          <p:nvPr/>
        </p:nvSpPr>
        <p:spPr>
          <a:xfrm>
            <a:off x="4493826" y="2387540"/>
            <a:ext cx="535459" cy="535459"/>
          </a:xfrm>
          <a:prstGeom prst="can">
            <a:avLst/>
          </a:prstGeom>
          <a:solidFill>
            <a:srgbClr val="E6D6A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0" name="円柱 69"/>
          <p:cNvSpPr/>
          <p:nvPr/>
        </p:nvSpPr>
        <p:spPr>
          <a:xfrm>
            <a:off x="3946008" y="2387541"/>
            <a:ext cx="535459" cy="535459"/>
          </a:xfrm>
          <a:prstGeom prst="can">
            <a:avLst/>
          </a:prstGeom>
          <a:solidFill>
            <a:srgbClr val="E6D6A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1" name="円柱 70"/>
          <p:cNvSpPr/>
          <p:nvPr/>
        </p:nvSpPr>
        <p:spPr>
          <a:xfrm>
            <a:off x="3398190" y="2390539"/>
            <a:ext cx="535459" cy="535459"/>
          </a:xfrm>
          <a:prstGeom prst="can">
            <a:avLst/>
          </a:prstGeom>
          <a:solidFill>
            <a:srgbClr val="E6D6A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72" name="直線矢印コネクタ 71"/>
          <p:cNvCxnSpPr>
            <a:endCxn id="71" idx="1"/>
          </p:cNvCxnSpPr>
          <p:nvPr/>
        </p:nvCxnSpPr>
        <p:spPr>
          <a:xfrm>
            <a:off x="3665919" y="2007043"/>
            <a:ext cx="1" cy="383496"/>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3" name="直線矢印コネクタ 72"/>
          <p:cNvCxnSpPr>
            <a:stCxn id="67" idx="2"/>
            <a:endCxn id="70" idx="1"/>
          </p:cNvCxnSpPr>
          <p:nvPr/>
        </p:nvCxnSpPr>
        <p:spPr>
          <a:xfrm flipH="1">
            <a:off x="4213738" y="2071063"/>
            <a:ext cx="6178" cy="316478"/>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4" name="直線矢印コネクタ 73"/>
          <p:cNvCxnSpPr/>
          <p:nvPr/>
        </p:nvCxnSpPr>
        <p:spPr>
          <a:xfrm>
            <a:off x="4761555" y="2135083"/>
            <a:ext cx="2058" cy="268973"/>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1" name="直線矢印コネクタ 80"/>
          <p:cNvCxnSpPr>
            <a:stCxn id="70" idx="3"/>
          </p:cNvCxnSpPr>
          <p:nvPr/>
        </p:nvCxnSpPr>
        <p:spPr>
          <a:xfrm flipH="1">
            <a:off x="4213737" y="2923000"/>
            <a:ext cx="1" cy="1595907"/>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p:nvPr/>
        </p:nvCxnSpPr>
        <p:spPr>
          <a:xfrm>
            <a:off x="6295670" y="2154193"/>
            <a:ext cx="1" cy="2364714"/>
          </a:xfrm>
          <a:prstGeom prst="straightConnector1">
            <a:avLst/>
          </a:prstGeom>
          <a:ln>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8" name="正方形/長方形 97"/>
          <p:cNvSpPr/>
          <p:nvPr/>
        </p:nvSpPr>
        <p:spPr>
          <a:xfrm>
            <a:off x="754788" y="5741332"/>
            <a:ext cx="7634421" cy="820936"/>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charset="-128"/>
                <a:ea typeface="Meiryo" charset="-128"/>
                <a:cs typeface="Meiryo" charset="-128"/>
              </a:rPr>
              <a:t>アナリティクス</a:t>
            </a:r>
            <a:endParaRPr kumimoji="1" lang="ja-JP" altLang="en-US" sz="2400" dirty="0">
              <a:solidFill>
                <a:srgbClr val="FFFFFF"/>
              </a:solidFill>
              <a:latin typeface="Meiryo" charset="-128"/>
              <a:ea typeface="Meiryo" charset="-128"/>
              <a:cs typeface="Meiryo" charset="-128"/>
            </a:endParaRPr>
          </a:p>
        </p:txBody>
      </p:sp>
      <p:sp>
        <p:nvSpPr>
          <p:cNvPr id="99" name="正方形/長方形 98"/>
          <p:cNvSpPr/>
          <p:nvPr/>
        </p:nvSpPr>
        <p:spPr>
          <a:xfrm>
            <a:off x="1022656" y="5860641"/>
            <a:ext cx="1631095" cy="630775"/>
          </a:xfrm>
          <a:prstGeom prst="rect">
            <a:avLst/>
          </a:prstGeom>
          <a:solidFill>
            <a:srgbClr val="0070C0"/>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BI</a:t>
            </a:r>
          </a:p>
          <a:p>
            <a:pPr algn="ctr"/>
            <a:r>
              <a:rPr lang="en-US" altLang="ja-JP" sz="1000" dirty="0">
                <a:solidFill>
                  <a:srgbClr val="FFFFFF"/>
                </a:solidFill>
                <a:latin typeface="Meiryo" charset="-128"/>
                <a:ea typeface="Meiryo" charset="-128"/>
                <a:cs typeface="Meiryo" charset="-128"/>
              </a:rPr>
              <a:t>Business Intelligence</a:t>
            </a:r>
            <a:endParaRPr kumimoji="1" lang="ja-JP" altLang="en-US" sz="1000" dirty="0">
              <a:solidFill>
                <a:srgbClr val="FFFFFF"/>
              </a:solidFill>
              <a:latin typeface="Meiryo" charset="-128"/>
              <a:ea typeface="Meiryo" charset="-128"/>
              <a:cs typeface="Meiryo" charset="-128"/>
            </a:endParaRPr>
          </a:p>
        </p:txBody>
      </p:sp>
      <p:cxnSp>
        <p:nvCxnSpPr>
          <p:cNvPr id="108" name="直線矢印コネクタ 107"/>
          <p:cNvCxnSpPr/>
          <p:nvPr/>
        </p:nvCxnSpPr>
        <p:spPr>
          <a:xfrm>
            <a:off x="7034268" y="2152911"/>
            <a:ext cx="1" cy="2364714"/>
          </a:xfrm>
          <a:prstGeom prst="straightConnector1">
            <a:avLst/>
          </a:prstGeom>
          <a:ln>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直線矢印コネクタ 108"/>
          <p:cNvCxnSpPr/>
          <p:nvPr/>
        </p:nvCxnSpPr>
        <p:spPr>
          <a:xfrm>
            <a:off x="7746558" y="2151645"/>
            <a:ext cx="1" cy="2364714"/>
          </a:xfrm>
          <a:prstGeom prst="straightConnector1">
            <a:avLst/>
          </a:prstGeom>
          <a:ln>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p:nvPr/>
        </p:nvCxnSpPr>
        <p:spPr>
          <a:xfrm flipH="1">
            <a:off x="2387411" y="2920001"/>
            <a:ext cx="1" cy="386494"/>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p:nvPr/>
        </p:nvCxnSpPr>
        <p:spPr>
          <a:xfrm flipH="1">
            <a:off x="1287213" y="2903032"/>
            <a:ext cx="1" cy="386494"/>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64" name="直線矢印コネクタ 63"/>
          <p:cNvCxnSpPr/>
          <p:nvPr/>
        </p:nvCxnSpPr>
        <p:spPr>
          <a:xfrm>
            <a:off x="1838205" y="5382641"/>
            <a:ext cx="0" cy="478000"/>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a:stCxn id="49" idx="3"/>
            <a:endCxn id="98" idx="0"/>
          </p:cNvCxnSpPr>
          <p:nvPr/>
        </p:nvCxnSpPr>
        <p:spPr>
          <a:xfrm>
            <a:off x="4571999" y="5475041"/>
            <a:ext cx="0" cy="2662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6" name="直線矢印コネクタ 75"/>
          <p:cNvCxnSpPr/>
          <p:nvPr/>
        </p:nvCxnSpPr>
        <p:spPr>
          <a:xfrm flipH="1">
            <a:off x="4761555" y="2920452"/>
            <a:ext cx="1" cy="1595907"/>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flipH="1">
            <a:off x="3652409" y="2927167"/>
            <a:ext cx="1" cy="1595907"/>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7" name="正方形/長方形 96"/>
          <p:cNvSpPr/>
          <p:nvPr/>
        </p:nvSpPr>
        <p:spPr>
          <a:xfrm>
            <a:off x="3148173" y="3289526"/>
            <a:ext cx="5241037" cy="766119"/>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全てのデータを収集</a:t>
            </a:r>
            <a:endParaRPr kumimoji="1" lang="ja-JP" altLang="en-US" sz="1200" dirty="0">
              <a:solidFill>
                <a:srgbClr val="FFFFFF"/>
              </a:solidFill>
              <a:latin typeface="Meiryo" charset="-128"/>
              <a:ea typeface="Meiryo" charset="-128"/>
              <a:cs typeface="Meiryo" charset="-128"/>
            </a:endParaRPr>
          </a:p>
        </p:txBody>
      </p:sp>
      <p:sp>
        <p:nvSpPr>
          <p:cNvPr id="25" name="テキスト ボックス 24"/>
          <p:cNvSpPr txBox="1"/>
          <p:nvPr/>
        </p:nvSpPr>
        <p:spPr>
          <a:xfrm>
            <a:off x="759092" y="1071733"/>
            <a:ext cx="2136509" cy="316341"/>
          </a:xfrm>
          <a:prstGeom prst="rect">
            <a:avLst/>
          </a:prstGeom>
          <a:noFill/>
        </p:spPr>
        <p:txBody>
          <a:bodyPr wrap="square" rtlCol="0">
            <a:spAutoFit/>
          </a:bodyPr>
          <a:lstStyle/>
          <a:p>
            <a:pPr algn="ctr"/>
            <a:r>
              <a:rPr kumimoji="1" lang="ja-JP" altLang="en-US" sz="1400">
                <a:solidFill>
                  <a:schemeClr val="accent3">
                    <a:lumMod val="50000"/>
                  </a:schemeClr>
                </a:solidFill>
                <a:latin typeface="Meiryo" charset="-128"/>
                <a:ea typeface="Meiryo" charset="-128"/>
                <a:cs typeface="Meiryo" charset="-128"/>
              </a:rPr>
              <a:t>業務アプリケーション</a:t>
            </a:r>
            <a:endParaRPr kumimoji="1" lang="ja-JP" altLang="en-US" sz="1400" dirty="0">
              <a:solidFill>
                <a:schemeClr val="accent3">
                  <a:lumMod val="50000"/>
                </a:schemeClr>
              </a:solidFill>
              <a:latin typeface="Meiryo" charset="-128"/>
              <a:ea typeface="Meiryo" charset="-128"/>
              <a:cs typeface="Meiryo" charset="-128"/>
            </a:endParaRPr>
          </a:p>
        </p:txBody>
      </p:sp>
      <p:sp>
        <p:nvSpPr>
          <p:cNvPr id="79" name="テキスト ボックス 78"/>
          <p:cNvSpPr txBox="1"/>
          <p:nvPr/>
        </p:nvSpPr>
        <p:spPr>
          <a:xfrm>
            <a:off x="3150088" y="1071733"/>
            <a:ext cx="2136509" cy="316341"/>
          </a:xfrm>
          <a:prstGeom prst="rect">
            <a:avLst/>
          </a:prstGeom>
          <a:noFill/>
        </p:spPr>
        <p:txBody>
          <a:bodyPr wrap="square" rtlCol="0">
            <a:spAutoFit/>
          </a:bodyPr>
          <a:lstStyle/>
          <a:p>
            <a:pPr algn="ctr"/>
            <a:r>
              <a:rPr kumimoji="1" lang="en-US" altLang="ja-JP" sz="1400">
                <a:solidFill>
                  <a:schemeClr val="accent6">
                    <a:lumMod val="50000"/>
                  </a:schemeClr>
                </a:solidFill>
                <a:latin typeface="Meiryo" charset="-128"/>
                <a:ea typeface="Meiryo" charset="-128"/>
                <a:cs typeface="Meiryo" charset="-128"/>
              </a:rPr>
              <a:t>Web</a:t>
            </a:r>
            <a:r>
              <a:rPr kumimoji="1" lang="ja-JP" altLang="en-US" sz="1400" dirty="0">
                <a:solidFill>
                  <a:schemeClr val="accent6">
                    <a:lumMod val="50000"/>
                  </a:schemeClr>
                </a:solidFill>
                <a:latin typeface="Meiryo" charset="-128"/>
                <a:ea typeface="Meiryo" charset="-128"/>
                <a:cs typeface="Meiryo" charset="-128"/>
              </a:rPr>
              <a:t>アプリケーション</a:t>
            </a:r>
          </a:p>
        </p:txBody>
      </p:sp>
      <p:sp>
        <p:nvSpPr>
          <p:cNvPr id="80" name="テキスト ボックス 79"/>
          <p:cNvSpPr txBox="1"/>
          <p:nvPr/>
        </p:nvSpPr>
        <p:spPr>
          <a:xfrm>
            <a:off x="5581714" y="1072037"/>
            <a:ext cx="2807495" cy="307777"/>
          </a:xfrm>
          <a:prstGeom prst="rect">
            <a:avLst/>
          </a:prstGeom>
          <a:noFill/>
        </p:spPr>
        <p:txBody>
          <a:bodyPr wrap="square" rtlCol="0">
            <a:spAutoFit/>
          </a:bodyPr>
          <a:lstStyle/>
          <a:p>
            <a:pPr algn="ctr"/>
            <a:r>
              <a:rPr kumimoji="1" lang="en-US" altLang="ja-JP" sz="1400">
                <a:solidFill>
                  <a:srgbClr val="7030A0"/>
                </a:solidFill>
                <a:latin typeface="Meiryo" charset="-128"/>
                <a:ea typeface="Meiryo" charset="-128"/>
                <a:cs typeface="Meiryo" charset="-128"/>
              </a:rPr>
              <a:t>IoT</a:t>
            </a:r>
            <a:r>
              <a:rPr kumimoji="1" lang="ja-JP" altLang="en-US" sz="1400" dirty="0">
                <a:solidFill>
                  <a:srgbClr val="7030A0"/>
                </a:solidFill>
                <a:latin typeface="Meiryo" charset="-128"/>
                <a:ea typeface="Meiryo" charset="-128"/>
                <a:cs typeface="Meiryo" charset="-128"/>
              </a:rPr>
              <a:t>アプリケーション</a:t>
            </a:r>
          </a:p>
        </p:txBody>
      </p:sp>
      <p:sp>
        <p:nvSpPr>
          <p:cNvPr id="83" name="正方形/長方形 82"/>
          <p:cNvSpPr/>
          <p:nvPr/>
        </p:nvSpPr>
        <p:spPr>
          <a:xfrm>
            <a:off x="6446549" y="5876774"/>
            <a:ext cx="1631095" cy="630775"/>
          </a:xfrm>
          <a:prstGeom prst="rect">
            <a:avLst/>
          </a:prstGeom>
          <a:solidFill>
            <a:srgbClr val="FF6666"/>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AI</a:t>
            </a:r>
          </a:p>
          <a:p>
            <a:pPr algn="ctr"/>
            <a:r>
              <a:rPr lang="en-US" altLang="ja-JP" sz="1000" dirty="0">
                <a:solidFill>
                  <a:srgbClr val="FFFFFF"/>
                </a:solidFill>
                <a:latin typeface="Meiryo" charset="-128"/>
                <a:ea typeface="Meiryo" charset="-128"/>
                <a:cs typeface="Meiryo" charset="-128"/>
              </a:rPr>
              <a:t>Artificial Intelligence</a:t>
            </a:r>
            <a:endParaRPr kumimoji="1" lang="ja-JP" altLang="en-US" sz="1000" dirty="0">
              <a:solidFill>
                <a:srgbClr val="FFFFFF"/>
              </a:solidFill>
              <a:latin typeface="Meiryo" charset="-128"/>
              <a:ea typeface="Meiryo" charset="-128"/>
              <a:cs typeface="Meiryo" charset="-128"/>
            </a:endParaRPr>
          </a:p>
        </p:txBody>
      </p:sp>
      <p:sp>
        <p:nvSpPr>
          <p:cNvPr id="29" name="四角形吹き出し 28"/>
          <p:cNvSpPr/>
          <p:nvPr/>
        </p:nvSpPr>
        <p:spPr>
          <a:xfrm>
            <a:off x="6446549" y="5096864"/>
            <a:ext cx="2309524" cy="511322"/>
          </a:xfrm>
          <a:prstGeom prst="wedgeRectCallout">
            <a:avLst>
              <a:gd name="adj1" fmla="val -4003"/>
              <a:gd name="adj2" fmla="val 108307"/>
            </a:avLst>
          </a:prstGeom>
          <a:solidFill>
            <a:schemeClr val="accent2">
              <a:lumMod val="60000"/>
              <a:lumOff val="40000"/>
            </a:schemeClr>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Data Lake(Big Data)</a:t>
            </a:r>
            <a:r>
              <a:rPr lang="ja-JP" altLang="en-US" sz="1200" dirty="0">
                <a:solidFill>
                  <a:srgbClr val="FFFFFF"/>
                </a:solidFill>
                <a:latin typeface="Meiryo" charset="-128"/>
                <a:ea typeface="Meiryo" charset="-128"/>
                <a:cs typeface="Meiryo" charset="-128"/>
              </a:rPr>
              <a:t>を解析し</a:t>
            </a:r>
          </a:p>
          <a:p>
            <a:pPr algn="ctr"/>
            <a:r>
              <a:rPr kumimoji="1" lang="ja-JP" altLang="en-US" sz="1200" dirty="0">
                <a:solidFill>
                  <a:srgbClr val="FFFFFF"/>
                </a:solidFill>
                <a:latin typeface="Meiryo" charset="-128"/>
                <a:ea typeface="Meiryo" charset="-128"/>
                <a:cs typeface="Meiryo" charset="-128"/>
              </a:rPr>
              <a:t>規則や構造、関係性を探索</a:t>
            </a:r>
          </a:p>
        </p:txBody>
      </p:sp>
    </p:spTree>
    <p:extLst>
      <p:ext uri="{BB962C8B-B14F-4D97-AF65-F5344CB8AC3E}">
        <p14:creationId xmlns:p14="http://schemas.microsoft.com/office/powerpoint/2010/main" val="1999386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フリーフォーム 318"/>
          <p:cNvSpPr/>
          <p:nvPr/>
        </p:nvSpPr>
        <p:spPr>
          <a:xfrm>
            <a:off x="1026583" y="1268761"/>
            <a:ext cx="593089" cy="2808312"/>
          </a:xfrm>
          <a:custGeom>
            <a:avLst/>
            <a:gdLst>
              <a:gd name="connsiteX0" fmla="*/ 74084 w 582084"/>
              <a:gd name="connsiteY0" fmla="*/ 455083 h 2804583"/>
              <a:gd name="connsiteX1" fmla="*/ 550334 w 582084"/>
              <a:gd name="connsiteY1" fmla="*/ 0 h 2804583"/>
              <a:gd name="connsiteX2" fmla="*/ 582084 w 582084"/>
              <a:gd name="connsiteY2" fmla="*/ 2804583 h 2804583"/>
              <a:gd name="connsiteX3" fmla="*/ 0 w 582084"/>
              <a:gd name="connsiteY3" fmla="*/ 476250 h 2804583"/>
              <a:gd name="connsiteX0" fmla="*/ 74084 w 585800"/>
              <a:gd name="connsiteY0" fmla="*/ 455083 h 2804583"/>
              <a:gd name="connsiteX1" fmla="*/ 585800 w 585800"/>
              <a:gd name="connsiteY1" fmla="*/ 0 h 2804583"/>
              <a:gd name="connsiteX2" fmla="*/ 582084 w 585800"/>
              <a:gd name="connsiteY2" fmla="*/ 2804583 h 2804583"/>
              <a:gd name="connsiteX3" fmla="*/ 0 w 585800"/>
              <a:gd name="connsiteY3" fmla="*/ 476250 h 2804583"/>
              <a:gd name="connsiteX0" fmla="*/ 74084 w 589907"/>
              <a:gd name="connsiteY0" fmla="*/ 455083 h 2804583"/>
              <a:gd name="connsiteX1" fmla="*/ 585800 w 589907"/>
              <a:gd name="connsiteY1" fmla="*/ 0 h 2804583"/>
              <a:gd name="connsiteX2" fmla="*/ 582084 w 589907"/>
              <a:gd name="connsiteY2" fmla="*/ 2804583 h 2804583"/>
              <a:gd name="connsiteX3" fmla="*/ 0 w 589907"/>
              <a:gd name="connsiteY3" fmla="*/ 476250 h 2804583"/>
              <a:gd name="connsiteX0" fmla="*/ 14972 w 589908"/>
              <a:gd name="connsiteY0" fmla="*/ 465652 h 2804583"/>
              <a:gd name="connsiteX1" fmla="*/ 585800 w 589908"/>
              <a:gd name="connsiteY1" fmla="*/ 0 h 2804583"/>
              <a:gd name="connsiteX2" fmla="*/ 582084 w 589908"/>
              <a:gd name="connsiteY2" fmla="*/ 2804583 h 2804583"/>
              <a:gd name="connsiteX3" fmla="*/ 0 w 589908"/>
              <a:gd name="connsiteY3" fmla="*/ 476250 h 2804583"/>
            </a:gdLst>
            <a:ahLst/>
            <a:cxnLst>
              <a:cxn ang="0">
                <a:pos x="connsiteX0" y="connsiteY0"/>
              </a:cxn>
              <a:cxn ang="0">
                <a:pos x="connsiteX1" y="connsiteY1"/>
              </a:cxn>
              <a:cxn ang="0">
                <a:pos x="connsiteX2" y="connsiteY2"/>
              </a:cxn>
              <a:cxn ang="0">
                <a:pos x="connsiteX3" y="connsiteY3"/>
              </a:cxn>
            </a:cxnLst>
            <a:rect l="l" t="t" r="r" b="b"/>
            <a:pathLst>
              <a:path w="589908" h="2804583">
                <a:moveTo>
                  <a:pt x="14972" y="465652"/>
                </a:moveTo>
                <a:lnTo>
                  <a:pt x="585800" y="0"/>
                </a:lnTo>
                <a:cubicBezTo>
                  <a:pt x="596383" y="934861"/>
                  <a:pt x="583323" y="1869722"/>
                  <a:pt x="582084" y="2804583"/>
                </a:cubicBezTo>
                <a:lnTo>
                  <a:pt x="0" y="476250"/>
                </a:lnTo>
              </a:path>
            </a:pathLst>
          </a:custGeom>
          <a:gradFill flip="none" rotWithShape="1">
            <a:gsLst>
              <a:gs pos="0">
                <a:srgbClr val="0000FF"/>
              </a:gs>
              <a:gs pos="100000">
                <a:srgbClr val="FFFFFF"/>
              </a:gs>
            </a:gsLst>
            <a:lin ang="0" scaled="1"/>
            <a:tileRect/>
          </a:gradFill>
          <a:ln>
            <a:noFill/>
          </a:ln>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304" name="ホームベース 303"/>
          <p:cNvSpPr/>
          <p:nvPr/>
        </p:nvSpPr>
        <p:spPr bwMode="auto">
          <a:xfrm flipH="1">
            <a:off x="5148064" y="5733256"/>
            <a:ext cx="3579440" cy="685800"/>
          </a:xfrm>
          <a:prstGeom prst="homePlate">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ソフトウェア</a:t>
            </a:r>
            <a:r>
              <a:rPr kumimoji="0" lang="ja-JP" altLang="en-US" sz="1200" dirty="0">
                <a:solidFill>
                  <a:schemeClr val="bg1"/>
                </a:solidFill>
                <a:latin typeface="Meiryo" charset="-128"/>
                <a:ea typeface="Meiryo" charset="-128"/>
                <a:cs typeface="Meiryo" charset="-128"/>
              </a:rPr>
              <a:t>として提供される場合と</a:t>
            </a:r>
          </a:p>
          <a:p>
            <a:pPr algn="ctr">
              <a:spcBef>
                <a:spcPct val="20000"/>
              </a:spcBef>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アプライアンスとして提供される場合</a:t>
            </a:r>
          </a:p>
        </p:txBody>
      </p:sp>
      <p:sp>
        <p:nvSpPr>
          <p:cNvPr id="305" name="ホームベース 304"/>
          <p:cNvSpPr/>
          <p:nvPr/>
        </p:nvSpPr>
        <p:spPr bwMode="auto">
          <a:xfrm flipH="1">
            <a:off x="5148064" y="4293096"/>
            <a:ext cx="3579440" cy="685800"/>
          </a:xfrm>
          <a:prstGeom prst="homePlate">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ja-JP" altLang="en-US" sz="1200" dirty="0">
                <a:solidFill>
                  <a:schemeClr val="bg1"/>
                </a:solidFill>
                <a:latin typeface="Meiryo" charset="-128"/>
                <a:ea typeface="Meiryo" charset="-128"/>
                <a:cs typeface="Meiryo" charset="-128"/>
              </a:rPr>
              <a:t>ハードディスクなどの不揮発性媒体である</a:t>
            </a:r>
          </a:p>
          <a:p>
            <a:pPr algn="ctr">
              <a:spcBef>
                <a:spcPts val="0"/>
              </a:spcBef>
            </a:pPr>
            <a:r>
              <a:rPr kumimoji="0" lang="ja-JP" altLang="en-US" sz="1200" dirty="0">
                <a:solidFill>
                  <a:schemeClr val="bg1"/>
                </a:solidFill>
                <a:latin typeface="Meiryo" charset="-128"/>
                <a:ea typeface="Meiryo" charset="-128"/>
                <a:cs typeface="Meiryo" charset="-128"/>
              </a:rPr>
              <a:t>二次記憶</a:t>
            </a:r>
            <a:r>
              <a:rPr kumimoji="0" lang="ja-JP" altLang="ja-JP" sz="1200" dirty="0">
                <a:solidFill>
                  <a:schemeClr val="bg1"/>
                </a:solidFill>
                <a:latin typeface="Meiryo" charset="-128"/>
                <a:ea typeface="Meiryo" charset="-128"/>
                <a:cs typeface="Meiryo" charset="-128"/>
              </a:rPr>
              <a:t>（</a:t>
            </a:r>
            <a:r>
              <a:rPr kumimoji="0" lang="ja-JP" altLang="en-US" sz="1200" dirty="0">
                <a:solidFill>
                  <a:schemeClr val="bg1"/>
                </a:solidFill>
                <a:latin typeface="Meiryo" charset="-128"/>
                <a:ea typeface="Meiryo" charset="-128"/>
                <a:cs typeface="Meiryo" charset="-128"/>
              </a:rPr>
              <a:t>ストレージ）にリアルタイムで</a:t>
            </a:r>
          </a:p>
          <a:p>
            <a:pPr algn="ctr">
              <a:spcBef>
                <a:spcPts val="0"/>
              </a:spcBef>
            </a:pPr>
            <a:r>
              <a:rPr kumimoji="0" lang="ja-JP" altLang="en-US" sz="1200" dirty="0">
                <a:solidFill>
                  <a:schemeClr val="bg1"/>
                </a:solidFill>
                <a:latin typeface="Meiryo" charset="-128"/>
                <a:ea typeface="Meiryo" charset="-128"/>
                <a:cs typeface="Meiryo" charset="-128"/>
              </a:rPr>
              <a:t>データの永続化を行わない</a:t>
            </a:r>
            <a:endParaRPr kumimoji="0" lang="ja-JP" altLang="en-US" sz="1000" b="0" i="0" u="none" strike="noStrike" cap="none" normalizeH="0" baseline="0" dirty="0">
              <a:ln>
                <a:noFill/>
              </a:ln>
              <a:solidFill>
                <a:schemeClr val="bg1"/>
              </a:solidFill>
              <a:effectLst/>
              <a:latin typeface="Meiryo" charset="-128"/>
              <a:ea typeface="Meiryo" charset="-128"/>
              <a:cs typeface="Meiryo" charset="-128"/>
            </a:endParaRPr>
          </a:p>
        </p:txBody>
      </p:sp>
      <p:sp>
        <p:nvSpPr>
          <p:cNvPr id="306" name="ホームベース 305"/>
          <p:cNvSpPr/>
          <p:nvPr/>
        </p:nvSpPr>
        <p:spPr bwMode="auto">
          <a:xfrm flipH="1">
            <a:off x="5148064" y="5013176"/>
            <a:ext cx="3579440" cy="685800"/>
          </a:xfrm>
          <a:prstGeom prst="homePlate">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リセットや電源が切断されても</a:t>
            </a:r>
            <a:endParaRPr kumimoji="0" lang="en-US" altLang="ja-JP" sz="1200" b="0" i="0" u="none" strike="noStrike" cap="none" normalizeH="0" baseline="0" dirty="0">
              <a:ln>
                <a:noFill/>
              </a:ln>
              <a:solidFill>
                <a:schemeClr val="bg1"/>
              </a:solidFill>
              <a:effectLst/>
              <a:latin typeface="Meiryo" charset="-128"/>
              <a:ea typeface="Meiryo" charset="-128"/>
              <a:cs typeface="Meiryo" charset="-128"/>
            </a:endParaRPr>
          </a:p>
          <a:p>
            <a:pPr algn="ctr">
              <a:spcBef>
                <a:spcPct val="20000"/>
              </a:spcBef>
            </a:pPr>
            <a:r>
              <a:rPr kumimoji="0" lang="ja-JP" altLang="en-US" sz="1200" dirty="0">
                <a:solidFill>
                  <a:schemeClr val="bg1"/>
                </a:solidFill>
                <a:latin typeface="Meiryo" charset="-128"/>
                <a:ea typeface="Meiryo" charset="-128"/>
                <a:cs typeface="Meiryo" charset="-128"/>
              </a:rPr>
              <a:t>ログとスナップショットからデータを</a:t>
            </a:r>
            <a:r>
              <a:rPr kumimoji="0" lang="ja-JP" altLang="en-US" sz="1200" b="0" i="0" u="none" strike="noStrike" cap="none" normalizeH="0" baseline="0" dirty="0">
                <a:ln>
                  <a:noFill/>
                </a:ln>
                <a:solidFill>
                  <a:schemeClr val="bg1"/>
                </a:solidFill>
                <a:effectLst/>
                <a:latin typeface="Meiryo" charset="-128"/>
                <a:ea typeface="Meiryo" charset="-128"/>
                <a:cs typeface="Meiryo" charset="-128"/>
              </a:rPr>
              <a:t>復元</a:t>
            </a:r>
          </a:p>
        </p:txBody>
      </p:sp>
      <p:sp>
        <p:nvSpPr>
          <p:cNvPr id="26" name="角丸四角形 25"/>
          <p:cNvSpPr/>
          <p:nvPr/>
        </p:nvSpPr>
        <p:spPr bwMode="auto">
          <a:xfrm>
            <a:off x="1547664" y="1268760"/>
            <a:ext cx="3024336" cy="2808312"/>
          </a:xfrm>
          <a:prstGeom prst="roundRect">
            <a:avLst>
              <a:gd name="adj" fmla="val 0"/>
            </a:avLst>
          </a:prstGeom>
          <a:solidFill>
            <a:srgbClr val="CCFFCC"/>
          </a:solidFill>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a:t>インメモリー・データベース</a:t>
            </a:r>
          </a:p>
        </p:txBody>
      </p:sp>
      <p:pic>
        <p:nvPicPr>
          <p:cNvPr id="6" name="Picture 117" descr="MCj0431637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68760"/>
            <a:ext cx="1106432" cy="108441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 name="図形グループ 3"/>
          <p:cNvGrpSpPr/>
          <p:nvPr/>
        </p:nvGrpSpPr>
        <p:grpSpPr>
          <a:xfrm>
            <a:off x="1802458" y="2780928"/>
            <a:ext cx="2448272" cy="1152128"/>
            <a:chOff x="2090490" y="3573016"/>
            <a:chExt cx="2448272" cy="1152128"/>
          </a:xfrm>
        </p:grpSpPr>
        <p:sp>
          <p:nvSpPr>
            <p:cNvPr id="34" name="正方形/長方形 33"/>
            <p:cNvSpPr/>
            <p:nvPr/>
          </p:nvSpPr>
          <p:spPr bwMode="auto">
            <a:xfrm>
              <a:off x="2090490"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35" name="正方形/長方形 34"/>
            <p:cNvSpPr/>
            <p:nvPr/>
          </p:nvSpPr>
          <p:spPr bwMode="auto">
            <a:xfrm>
              <a:off x="2234506"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36" name="正方形/長方形 35"/>
            <p:cNvSpPr/>
            <p:nvPr/>
          </p:nvSpPr>
          <p:spPr bwMode="auto">
            <a:xfrm>
              <a:off x="2378522"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37" name="正方形/長方形 36"/>
            <p:cNvSpPr/>
            <p:nvPr/>
          </p:nvSpPr>
          <p:spPr bwMode="auto">
            <a:xfrm>
              <a:off x="2522538"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38" name="正方形/長方形 37"/>
            <p:cNvSpPr/>
            <p:nvPr/>
          </p:nvSpPr>
          <p:spPr bwMode="auto">
            <a:xfrm>
              <a:off x="2666554"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39" name="正方形/長方形 38"/>
            <p:cNvSpPr/>
            <p:nvPr/>
          </p:nvSpPr>
          <p:spPr bwMode="auto">
            <a:xfrm>
              <a:off x="2810570"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0" name="正方形/長方形 39"/>
            <p:cNvSpPr/>
            <p:nvPr/>
          </p:nvSpPr>
          <p:spPr bwMode="auto">
            <a:xfrm>
              <a:off x="2954586"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1" name="正方形/長方形 40"/>
            <p:cNvSpPr/>
            <p:nvPr/>
          </p:nvSpPr>
          <p:spPr bwMode="auto">
            <a:xfrm>
              <a:off x="3098602"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2" name="正方形/長方形 41"/>
            <p:cNvSpPr/>
            <p:nvPr/>
          </p:nvSpPr>
          <p:spPr bwMode="auto">
            <a:xfrm>
              <a:off x="3242618"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3" name="正方形/長方形 42"/>
            <p:cNvSpPr/>
            <p:nvPr/>
          </p:nvSpPr>
          <p:spPr bwMode="auto">
            <a:xfrm>
              <a:off x="3386634"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4" name="正方形/長方形 43"/>
            <p:cNvSpPr/>
            <p:nvPr/>
          </p:nvSpPr>
          <p:spPr bwMode="auto">
            <a:xfrm>
              <a:off x="3530650"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5" name="正方形/長方形 44"/>
            <p:cNvSpPr/>
            <p:nvPr/>
          </p:nvSpPr>
          <p:spPr bwMode="auto">
            <a:xfrm>
              <a:off x="3674666"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6" name="正方形/長方形 45"/>
            <p:cNvSpPr/>
            <p:nvPr/>
          </p:nvSpPr>
          <p:spPr bwMode="auto">
            <a:xfrm>
              <a:off x="3818682"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7" name="正方形/長方形 46"/>
            <p:cNvSpPr/>
            <p:nvPr/>
          </p:nvSpPr>
          <p:spPr bwMode="auto">
            <a:xfrm>
              <a:off x="3962698"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8" name="正方形/長方形 47"/>
            <p:cNvSpPr/>
            <p:nvPr/>
          </p:nvSpPr>
          <p:spPr bwMode="auto">
            <a:xfrm>
              <a:off x="4106714"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49" name="正方形/長方形 48"/>
            <p:cNvSpPr/>
            <p:nvPr/>
          </p:nvSpPr>
          <p:spPr bwMode="auto">
            <a:xfrm>
              <a:off x="4250730"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50" name="正方形/長方形 49"/>
            <p:cNvSpPr/>
            <p:nvPr/>
          </p:nvSpPr>
          <p:spPr bwMode="auto">
            <a:xfrm>
              <a:off x="4394746" y="3710599"/>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66" name="正方形/長方形 65"/>
            <p:cNvSpPr/>
            <p:nvPr/>
          </p:nvSpPr>
          <p:spPr bwMode="auto">
            <a:xfrm>
              <a:off x="2090490"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67" name="正方形/長方形 66"/>
            <p:cNvSpPr/>
            <p:nvPr/>
          </p:nvSpPr>
          <p:spPr bwMode="auto">
            <a:xfrm>
              <a:off x="2234506"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68" name="正方形/長方形 67"/>
            <p:cNvSpPr/>
            <p:nvPr/>
          </p:nvSpPr>
          <p:spPr bwMode="auto">
            <a:xfrm>
              <a:off x="2378522"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69" name="正方形/長方形 68"/>
            <p:cNvSpPr/>
            <p:nvPr/>
          </p:nvSpPr>
          <p:spPr bwMode="auto">
            <a:xfrm>
              <a:off x="2522538"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0" name="正方形/長方形 69"/>
            <p:cNvSpPr/>
            <p:nvPr/>
          </p:nvSpPr>
          <p:spPr bwMode="auto">
            <a:xfrm>
              <a:off x="2666554"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1" name="正方形/長方形 70"/>
            <p:cNvSpPr/>
            <p:nvPr/>
          </p:nvSpPr>
          <p:spPr bwMode="auto">
            <a:xfrm>
              <a:off x="2810570"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2" name="正方形/長方形 71"/>
            <p:cNvSpPr/>
            <p:nvPr/>
          </p:nvSpPr>
          <p:spPr bwMode="auto">
            <a:xfrm>
              <a:off x="2954586"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3" name="正方形/長方形 72"/>
            <p:cNvSpPr/>
            <p:nvPr/>
          </p:nvSpPr>
          <p:spPr bwMode="auto">
            <a:xfrm>
              <a:off x="3098602"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4" name="正方形/長方形 73"/>
            <p:cNvSpPr/>
            <p:nvPr/>
          </p:nvSpPr>
          <p:spPr bwMode="auto">
            <a:xfrm>
              <a:off x="3242618"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5" name="正方形/長方形 74"/>
            <p:cNvSpPr/>
            <p:nvPr/>
          </p:nvSpPr>
          <p:spPr bwMode="auto">
            <a:xfrm>
              <a:off x="3386634"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6" name="正方形/長方形 75"/>
            <p:cNvSpPr/>
            <p:nvPr/>
          </p:nvSpPr>
          <p:spPr bwMode="auto">
            <a:xfrm>
              <a:off x="3530650"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7" name="正方形/長方形 76"/>
            <p:cNvSpPr/>
            <p:nvPr/>
          </p:nvSpPr>
          <p:spPr bwMode="auto">
            <a:xfrm>
              <a:off x="3674666"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8" name="正方形/長方形 77"/>
            <p:cNvSpPr/>
            <p:nvPr/>
          </p:nvSpPr>
          <p:spPr bwMode="auto">
            <a:xfrm>
              <a:off x="3818682"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79" name="正方形/長方形 78"/>
            <p:cNvSpPr/>
            <p:nvPr/>
          </p:nvSpPr>
          <p:spPr bwMode="auto">
            <a:xfrm>
              <a:off x="3962698"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80" name="正方形/長方形 79"/>
            <p:cNvSpPr/>
            <p:nvPr/>
          </p:nvSpPr>
          <p:spPr bwMode="auto">
            <a:xfrm>
              <a:off x="4106714"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81" name="正方形/長方形 80"/>
            <p:cNvSpPr/>
            <p:nvPr/>
          </p:nvSpPr>
          <p:spPr bwMode="auto">
            <a:xfrm>
              <a:off x="4250730"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82" name="正方形/長方形 81"/>
            <p:cNvSpPr/>
            <p:nvPr/>
          </p:nvSpPr>
          <p:spPr bwMode="auto">
            <a:xfrm>
              <a:off x="4394746" y="357301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98" name="正方形/長方形 97"/>
            <p:cNvSpPr/>
            <p:nvPr/>
          </p:nvSpPr>
          <p:spPr bwMode="auto">
            <a:xfrm>
              <a:off x="2090490"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99" name="正方形/長方形 98"/>
            <p:cNvSpPr/>
            <p:nvPr/>
          </p:nvSpPr>
          <p:spPr bwMode="auto">
            <a:xfrm>
              <a:off x="2234506"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0" name="正方形/長方形 99"/>
            <p:cNvSpPr/>
            <p:nvPr/>
          </p:nvSpPr>
          <p:spPr bwMode="auto">
            <a:xfrm>
              <a:off x="2378522"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1" name="正方形/長方形 100"/>
            <p:cNvSpPr/>
            <p:nvPr/>
          </p:nvSpPr>
          <p:spPr bwMode="auto">
            <a:xfrm>
              <a:off x="2522538"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2" name="正方形/長方形 101"/>
            <p:cNvSpPr/>
            <p:nvPr/>
          </p:nvSpPr>
          <p:spPr bwMode="auto">
            <a:xfrm>
              <a:off x="2666554"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3" name="正方形/長方形 102"/>
            <p:cNvSpPr/>
            <p:nvPr/>
          </p:nvSpPr>
          <p:spPr bwMode="auto">
            <a:xfrm>
              <a:off x="2810570"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4" name="正方形/長方形 103"/>
            <p:cNvSpPr/>
            <p:nvPr/>
          </p:nvSpPr>
          <p:spPr bwMode="auto">
            <a:xfrm>
              <a:off x="2954586"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5" name="正方形/長方形 104"/>
            <p:cNvSpPr/>
            <p:nvPr/>
          </p:nvSpPr>
          <p:spPr bwMode="auto">
            <a:xfrm>
              <a:off x="3098602"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6" name="正方形/長方形 105"/>
            <p:cNvSpPr/>
            <p:nvPr/>
          </p:nvSpPr>
          <p:spPr bwMode="auto">
            <a:xfrm>
              <a:off x="3242618"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7" name="正方形/長方形 106"/>
            <p:cNvSpPr/>
            <p:nvPr/>
          </p:nvSpPr>
          <p:spPr bwMode="auto">
            <a:xfrm>
              <a:off x="3386634"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8" name="正方形/長方形 107"/>
            <p:cNvSpPr/>
            <p:nvPr/>
          </p:nvSpPr>
          <p:spPr bwMode="auto">
            <a:xfrm>
              <a:off x="3530650"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09" name="正方形/長方形 108"/>
            <p:cNvSpPr/>
            <p:nvPr/>
          </p:nvSpPr>
          <p:spPr bwMode="auto">
            <a:xfrm>
              <a:off x="3674666"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10" name="正方形/長方形 109"/>
            <p:cNvSpPr/>
            <p:nvPr/>
          </p:nvSpPr>
          <p:spPr bwMode="auto">
            <a:xfrm>
              <a:off x="3818682"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11" name="正方形/長方形 110"/>
            <p:cNvSpPr/>
            <p:nvPr/>
          </p:nvSpPr>
          <p:spPr bwMode="auto">
            <a:xfrm>
              <a:off x="3962698"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12" name="正方形/長方形 111"/>
            <p:cNvSpPr/>
            <p:nvPr/>
          </p:nvSpPr>
          <p:spPr bwMode="auto">
            <a:xfrm>
              <a:off x="4106714"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13" name="正方形/長方形 112"/>
            <p:cNvSpPr/>
            <p:nvPr/>
          </p:nvSpPr>
          <p:spPr bwMode="auto">
            <a:xfrm>
              <a:off x="4250730"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14" name="正方形/長方形 113"/>
            <p:cNvSpPr/>
            <p:nvPr/>
          </p:nvSpPr>
          <p:spPr bwMode="auto">
            <a:xfrm>
              <a:off x="4394746" y="3998631"/>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0" name="正方形/長方形 129"/>
            <p:cNvSpPr/>
            <p:nvPr/>
          </p:nvSpPr>
          <p:spPr bwMode="auto">
            <a:xfrm>
              <a:off x="2090490"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1" name="正方形/長方形 130"/>
            <p:cNvSpPr/>
            <p:nvPr/>
          </p:nvSpPr>
          <p:spPr bwMode="auto">
            <a:xfrm>
              <a:off x="2234506"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2" name="正方形/長方形 131"/>
            <p:cNvSpPr/>
            <p:nvPr/>
          </p:nvSpPr>
          <p:spPr bwMode="auto">
            <a:xfrm>
              <a:off x="2378522"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3" name="正方形/長方形 132"/>
            <p:cNvSpPr/>
            <p:nvPr/>
          </p:nvSpPr>
          <p:spPr bwMode="auto">
            <a:xfrm>
              <a:off x="2522538"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4" name="正方形/長方形 133"/>
            <p:cNvSpPr/>
            <p:nvPr/>
          </p:nvSpPr>
          <p:spPr bwMode="auto">
            <a:xfrm>
              <a:off x="2666554"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5" name="正方形/長方形 134"/>
            <p:cNvSpPr/>
            <p:nvPr/>
          </p:nvSpPr>
          <p:spPr bwMode="auto">
            <a:xfrm>
              <a:off x="2810570"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6" name="正方形/長方形 135"/>
            <p:cNvSpPr/>
            <p:nvPr/>
          </p:nvSpPr>
          <p:spPr bwMode="auto">
            <a:xfrm>
              <a:off x="2954586"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7" name="正方形/長方形 136"/>
            <p:cNvSpPr/>
            <p:nvPr/>
          </p:nvSpPr>
          <p:spPr bwMode="auto">
            <a:xfrm>
              <a:off x="3098602"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8" name="正方形/長方形 137"/>
            <p:cNvSpPr/>
            <p:nvPr/>
          </p:nvSpPr>
          <p:spPr bwMode="auto">
            <a:xfrm>
              <a:off x="3242618"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39" name="正方形/長方形 138"/>
            <p:cNvSpPr/>
            <p:nvPr/>
          </p:nvSpPr>
          <p:spPr bwMode="auto">
            <a:xfrm>
              <a:off x="3386634"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40" name="正方形/長方形 139"/>
            <p:cNvSpPr/>
            <p:nvPr/>
          </p:nvSpPr>
          <p:spPr bwMode="auto">
            <a:xfrm>
              <a:off x="3530650"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41" name="正方形/長方形 140"/>
            <p:cNvSpPr/>
            <p:nvPr/>
          </p:nvSpPr>
          <p:spPr bwMode="auto">
            <a:xfrm>
              <a:off x="3674666"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42" name="正方形/長方形 141"/>
            <p:cNvSpPr/>
            <p:nvPr/>
          </p:nvSpPr>
          <p:spPr bwMode="auto">
            <a:xfrm>
              <a:off x="3818682"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43" name="正方形/長方形 142"/>
            <p:cNvSpPr/>
            <p:nvPr/>
          </p:nvSpPr>
          <p:spPr bwMode="auto">
            <a:xfrm>
              <a:off x="3962698"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44" name="正方形/長方形 143"/>
            <p:cNvSpPr/>
            <p:nvPr/>
          </p:nvSpPr>
          <p:spPr bwMode="auto">
            <a:xfrm>
              <a:off x="4106714"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45" name="正方形/長方形 144"/>
            <p:cNvSpPr/>
            <p:nvPr/>
          </p:nvSpPr>
          <p:spPr bwMode="auto">
            <a:xfrm>
              <a:off x="4250730"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46" name="正方形/長方形 145"/>
            <p:cNvSpPr/>
            <p:nvPr/>
          </p:nvSpPr>
          <p:spPr bwMode="auto">
            <a:xfrm>
              <a:off x="4394746" y="386104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62" name="正方形/長方形 161"/>
            <p:cNvSpPr/>
            <p:nvPr/>
          </p:nvSpPr>
          <p:spPr bwMode="auto">
            <a:xfrm>
              <a:off x="2090490"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63" name="正方形/長方形 162"/>
            <p:cNvSpPr/>
            <p:nvPr/>
          </p:nvSpPr>
          <p:spPr bwMode="auto">
            <a:xfrm>
              <a:off x="2234506"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64" name="正方形/長方形 163"/>
            <p:cNvSpPr/>
            <p:nvPr/>
          </p:nvSpPr>
          <p:spPr bwMode="auto">
            <a:xfrm>
              <a:off x="2378522"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65" name="正方形/長方形 164"/>
            <p:cNvSpPr/>
            <p:nvPr/>
          </p:nvSpPr>
          <p:spPr bwMode="auto">
            <a:xfrm>
              <a:off x="2522538"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66" name="正方形/長方形 165"/>
            <p:cNvSpPr/>
            <p:nvPr/>
          </p:nvSpPr>
          <p:spPr bwMode="auto">
            <a:xfrm>
              <a:off x="2666554"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67" name="正方形/長方形 166"/>
            <p:cNvSpPr/>
            <p:nvPr/>
          </p:nvSpPr>
          <p:spPr bwMode="auto">
            <a:xfrm>
              <a:off x="2810570"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68" name="正方形/長方形 167"/>
            <p:cNvSpPr/>
            <p:nvPr/>
          </p:nvSpPr>
          <p:spPr bwMode="auto">
            <a:xfrm>
              <a:off x="2954586"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69" name="正方形/長方形 168"/>
            <p:cNvSpPr/>
            <p:nvPr/>
          </p:nvSpPr>
          <p:spPr bwMode="auto">
            <a:xfrm>
              <a:off x="3098602"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0" name="正方形/長方形 169"/>
            <p:cNvSpPr/>
            <p:nvPr/>
          </p:nvSpPr>
          <p:spPr bwMode="auto">
            <a:xfrm>
              <a:off x="3242618"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1" name="正方形/長方形 170"/>
            <p:cNvSpPr/>
            <p:nvPr/>
          </p:nvSpPr>
          <p:spPr bwMode="auto">
            <a:xfrm>
              <a:off x="3386634"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2" name="正方形/長方形 171"/>
            <p:cNvSpPr/>
            <p:nvPr/>
          </p:nvSpPr>
          <p:spPr bwMode="auto">
            <a:xfrm>
              <a:off x="3530650"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3" name="正方形/長方形 172"/>
            <p:cNvSpPr/>
            <p:nvPr/>
          </p:nvSpPr>
          <p:spPr bwMode="auto">
            <a:xfrm>
              <a:off x="3674666"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4" name="正方形/長方形 173"/>
            <p:cNvSpPr/>
            <p:nvPr/>
          </p:nvSpPr>
          <p:spPr bwMode="auto">
            <a:xfrm>
              <a:off x="3818682"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5" name="正方形/長方形 174"/>
            <p:cNvSpPr/>
            <p:nvPr/>
          </p:nvSpPr>
          <p:spPr bwMode="auto">
            <a:xfrm>
              <a:off x="3962698"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6" name="正方形/長方形 175"/>
            <p:cNvSpPr/>
            <p:nvPr/>
          </p:nvSpPr>
          <p:spPr bwMode="auto">
            <a:xfrm>
              <a:off x="4106714"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7" name="正方形/長方形 176"/>
            <p:cNvSpPr/>
            <p:nvPr/>
          </p:nvSpPr>
          <p:spPr bwMode="auto">
            <a:xfrm>
              <a:off x="4250730"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78" name="正方形/長方形 177"/>
            <p:cNvSpPr/>
            <p:nvPr/>
          </p:nvSpPr>
          <p:spPr bwMode="auto">
            <a:xfrm>
              <a:off x="4394746" y="4293096"/>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94" name="正方形/長方形 193"/>
            <p:cNvSpPr/>
            <p:nvPr/>
          </p:nvSpPr>
          <p:spPr bwMode="auto">
            <a:xfrm>
              <a:off x="2090490"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95" name="正方形/長方形 194"/>
            <p:cNvSpPr/>
            <p:nvPr/>
          </p:nvSpPr>
          <p:spPr bwMode="auto">
            <a:xfrm>
              <a:off x="2234506"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96" name="正方形/長方形 195"/>
            <p:cNvSpPr/>
            <p:nvPr/>
          </p:nvSpPr>
          <p:spPr bwMode="auto">
            <a:xfrm>
              <a:off x="2378522"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97" name="正方形/長方形 196"/>
            <p:cNvSpPr/>
            <p:nvPr/>
          </p:nvSpPr>
          <p:spPr bwMode="auto">
            <a:xfrm>
              <a:off x="2522538"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98" name="正方形/長方形 197"/>
            <p:cNvSpPr/>
            <p:nvPr/>
          </p:nvSpPr>
          <p:spPr bwMode="auto">
            <a:xfrm>
              <a:off x="2666554"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199" name="正方形/長方形 198"/>
            <p:cNvSpPr/>
            <p:nvPr/>
          </p:nvSpPr>
          <p:spPr bwMode="auto">
            <a:xfrm>
              <a:off x="2810570"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0" name="正方形/長方形 199"/>
            <p:cNvSpPr/>
            <p:nvPr/>
          </p:nvSpPr>
          <p:spPr bwMode="auto">
            <a:xfrm>
              <a:off x="2954586"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1" name="正方形/長方形 200"/>
            <p:cNvSpPr/>
            <p:nvPr/>
          </p:nvSpPr>
          <p:spPr bwMode="auto">
            <a:xfrm>
              <a:off x="3098602"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2" name="正方形/長方形 201"/>
            <p:cNvSpPr/>
            <p:nvPr/>
          </p:nvSpPr>
          <p:spPr bwMode="auto">
            <a:xfrm>
              <a:off x="3242618"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3" name="正方形/長方形 202"/>
            <p:cNvSpPr/>
            <p:nvPr/>
          </p:nvSpPr>
          <p:spPr bwMode="auto">
            <a:xfrm>
              <a:off x="3386634"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4" name="正方形/長方形 203"/>
            <p:cNvSpPr/>
            <p:nvPr/>
          </p:nvSpPr>
          <p:spPr bwMode="auto">
            <a:xfrm>
              <a:off x="3530650"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5" name="正方形/長方形 204"/>
            <p:cNvSpPr/>
            <p:nvPr/>
          </p:nvSpPr>
          <p:spPr bwMode="auto">
            <a:xfrm>
              <a:off x="3674666"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6" name="正方形/長方形 205"/>
            <p:cNvSpPr/>
            <p:nvPr/>
          </p:nvSpPr>
          <p:spPr bwMode="auto">
            <a:xfrm>
              <a:off x="3818682"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7" name="正方形/長方形 206"/>
            <p:cNvSpPr/>
            <p:nvPr/>
          </p:nvSpPr>
          <p:spPr bwMode="auto">
            <a:xfrm>
              <a:off x="3962698"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8" name="正方形/長方形 207"/>
            <p:cNvSpPr/>
            <p:nvPr/>
          </p:nvSpPr>
          <p:spPr bwMode="auto">
            <a:xfrm>
              <a:off x="4106714"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09" name="正方形/長方形 208"/>
            <p:cNvSpPr/>
            <p:nvPr/>
          </p:nvSpPr>
          <p:spPr bwMode="auto">
            <a:xfrm>
              <a:off x="4250730"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10" name="正方形/長方形 209"/>
            <p:cNvSpPr/>
            <p:nvPr/>
          </p:nvSpPr>
          <p:spPr bwMode="auto">
            <a:xfrm>
              <a:off x="4394746" y="4155513"/>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26" name="正方形/長方形 225"/>
            <p:cNvSpPr/>
            <p:nvPr/>
          </p:nvSpPr>
          <p:spPr bwMode="auto">
            <a:xfrm>
              <a:off x="2090490"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27" name="正方形/長方形 226"/>
            <p:cNvSpPr/>
            <p:nvPr/>
          </p:nvSpPr>
          <p:spPr bwMode="auto">
            <a:xfrm>
              <a:off x="2234506"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28" name="正方形/長方形 227"/>
            <p:cNvSpPr/>
            <p:nvPr/>
          </p:nvSpPr>
          <p:spPr bwMode="auto">
            <a:xfrm>
              <a:off x="2378522"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29" name="正方形/長方形 228"/>
            <p:cNvSpPr/>
            <p:nvPr/>
          </p:nvSpPr>
          <p:spPr bwMode="auto">
            <a:xfrm>
              <a:off x="2522538"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0" name="正方形/長方形 229"/>
            <p:cNvSpPr/>
            <p:nvPr/>
          </p:nvSpPr>
          <p:spPr bwMode="auto">
            <a:xfrm>
              <a:off x="2666554"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1" name="正方形/長方形 230"/>
            <p:cNvSpPr/>
            <p:nvPr/>
          </p:nvSpPr>
          <p:spPr bwMode="auto">
            <a:xfrm>
              <a:off x="2810570"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2" name="正方形/長方形 231"/>
            <p:cNvSpPr/>
            <p:nvPr/>
          </p:nvSpPr>
          <p:spPr bwMode="auto">
            <a:xfrm>
              <a:off x="2954586"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3" name="正方形/長方形 232"/>
            <p:cNvSpPr/>
            <p:nvPr/>
          </p:nvSpPr>
          <p:spPr bwMode="auto">
            <a:xfrm>
              <a:off x="3098602"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4" name="正方形/長方形 233"/>
            <p:cNvSpPr/>
            <p:nvPr/>
          </p:nvSpPr>
          <p:spPr bwMode="auto">
            <a:xfrm>
              <a:off x="3242618"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5" name="正方形/長方形 234"/>
            <p:cNvSpPr/>
            <p:nvPr/>
          </p:nvSpPr>
          <p:spPr bwMode="auto">
            <a:xfrm>
              <a:off x="3386634"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6" name="正方形/長方形 235"/>
            <p:cNvSpPr/>
            <p:nvPr/>
          </p:nvSpPr>
          <p:spPr bwMode="auto">
            <a:xfrm>
              <a:off x="3530650"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7" name="正方形/長方形 236"/>
            <p:cNvSpPr/>
            <p:nvPr/>
          </p:nvSpPr>
          <p:spPr bwMode="auto">
            <a:xfrm>
              <a:off x="3674666"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8" name="正方形/長方形 237"/>
            <p:cNvSpPr/>
            <p:nvPr/>
          </p:nvSpPr>
          <p:spPr bwMode="auto">
            <a:xfrm>
              <a:off x="3818682"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39" name="正方形/長方形 238"/>
            <p:cNvSpPr/>
            <p:nvPr/>
          </p:nvSpPr>
          <p:spPr bwMode="auto">
            <a:xfrm>
              <a:off x="3962698"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40" name="正方形/長方形 239"/>
            <p:cNvSpPr/>
            <p:nvPr/>
          </p:nvSpPr>
          <p:spPr bwMode="auto">
            <a:xfrm>
              <a:off x="4106714"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41" name="正方形/長方形 240"/>
            <p:cNvSpPr/>
            <p:nvPr/>
          </p:nvSpPr>
          <p:spPr bwMode="auto">
            <a:xfrm>
              <a:off x="4250730"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42" name="正方形/長方形 241"/>
            <p:cNvSpPr/>
            <p:nvPr/>
          </p:nvSpPr>
          <p:spPr bwMode="auto">
            <a:xfrm>
              <a:off x="4394746" y="4581128"/>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58" name="正方形/長方形 257"/>
            <p:cNvSpPr/>
            <p:nvPr/>
          </p:nvSpPr>
          <p:spPr bwMode="auto">
            <a:xfrm>
              <a:off x="2090490"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59" name="正方形/長方形 258"/>
            <p:cNvSpPr/>
            <p:nvPr/>
          </p:nvSpPr>
          <p:spPr bwMode="auto">
            <a:xfrm>
              <a:off x="2234506"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0" name="正方形/長方形 259"/>
            <p:cNvSpPr/>
            <p:nvPr/>
          </p:nvSpPr>
          <p:spPr bwMode="auto">
            <a:xfrm>
              <a:off x="2378522"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1" name="正方形/長方形 260"/>
            <p:cNvSpPr/>
            <p:nvPr/>
          </p:nvSpPr>
          <p:spPr bwMode="auto">
            <a:xfrm>
              <a:off x="2522538"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2" name="正方形/長方形 261"/>
            <p:cNvSpPr/>
            <p:nvPr/>
          </p:nvSpPr>
          <p:spPr bwMode="auto">
            <a:xfrm>
              <a:off x="2666554"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3" name="正方形/長方形 262"/>
            <p:cNvSpPr/>
            <p:nvPr/>
          </p:nvSpPr>
          <p:spPr bwMode="auto">
            <a:xfrm>
              <a:off x="2810570"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4" name="正方形/長方形 263"/>
            <p:cNvSpPr/>
            <p:nvPr/>
          </p:nvSpPr>
          <p:spPr bwMode="auto">
            <a:xfrm>
              <a:off x="2954586"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5" name="正方形/長方形 264"/>
            <p:cNvSpPr/>
            <p:nvPr/>
          </p:nvSpPr>
          <p:spPr bwMode="auto">
            <a:xfrm>
              <a:off x="3098602"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6" name="正方形/長方形 265"/>
            <p:cNvSpPr/>
            <p:nvPr/>
          </p:nvSpPr>
          <p:spPr bwMode="auto">
            <a:xfrm>
              <a:off x="3242618"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7" name="正方形/長方形 266"/>
            <p:cNvSpPr/>
            <p:nvPr/>
          </p:nvSpPr>
          <p:spPr bwMode="auto">
            <a:xfrm>
              <a:off x="3386634"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8" name="正方形/長方形 267"/>
            <p:cNvSpPr/>
            <p:nvPr/>
          </p:nvSpPr>
          <p:spPr bwMode="auto">
            <a:xfrm>
              <a:off x="3530650"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69" name="正方形/長方形 268"/>
            <p:cNvSpPr/>
            <p:nvPr/>
          </p:nvSpPr>
          <p:spPr bwMode="auto">
            <a:xfrm>
              <a:off x="3674666"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70" name="正方形/長方形 269"/>
            <p:cNvSpPr/>
            <p:nvPr/>
          </p:nvSpPr>
          <p:spPr bwMode="auto">
            <a:xfrm>
              <a:off x="3818682"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71" name="正方形/長方形 270"/>
            <p:cNvSpPr/>
            <p:nvPr/>
          </p:nvSpPr>
          <p:spPr bwMode="auto">
            <a:xfrm>
              <a:off x="3962698"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72" name="正方形/長方形 271"/>
            <p:cNvSpPr/>
            <p:nvPr/>
          </p:nvSpPr>
          <p:spPr bwMode="auto">
            <a:xfrm>
              <a:off x="4106714"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73" name="正方形/長方形 272"/>
            <p:cNvSpPr/>
            <p:nvPr/>
          </p:nvSpPr>
          <p:spPr bwMode="auto">
            <a:xfrm>
              <a:off x="4250730"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sp>
          <p:nvSpPr>
            <p:cNvPr id="274" name="正方形/長方形 273"/>
            <p:cNvSpPr/>
            <p:nvPr/>
          </p:nvSpPr>
          <p:spPr bwMode="auto">
            <a:xfrm>
              <a:off x="4394746" y="4443545"/>
              <a:ext cx="144016" cy="144016"/>
            </a:xfrm>
            <a:prstGeom prst="rect">
              <a:avLst/>
            </a:prstGeom>
            <a:ln>
              <a:solidFill>
                <a:schemeClr val="bg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Meiryo" charset="-128"/>
                <a:ea typeface="Meiryo" charset="-128"/>
                <a:cs typeface="Meiryo" charset="-128"/>
              </a:endParaRPr>
            </a:p>
          </p:txBody>
        </p:sp>
      </p:grpSp>
      <p:sp>
        <p:nvSpPr>
          <p:cNvPr id="291" name="角丸四角形 290"/>
          <p:cNvSpPr/>
          <p:nvPr/>
        </p:nvSpPr>
        <p:spPr bwMode="auto">
          <a:xfrm>
            <a:off x="1763688" y="2060848"/>
            <a:ext cx="2520280" cy="648072"/>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800" b="0" i="0" u="none" strike="noStrike" cap="none" normalizeH="0" baseline="0" dirty="0">
                <a:ln>
                  <a:noFill/>
                </a:ln>
                <a:solidFill>
                  <a:schemeClr val="bg1"/>
                </a:solidFill>
                <a:effectLst/>
                <a:latin typeface="Meiryo" charset="-128"/>
                <a:ea typeface="Meiryo" charset="-128"/>
                <a:cs typeface="Meiryo" charset="-128"/>
              </a:rPr>
              <a:t>DBMS</a:t>
            </a:r>
            <a:endParaRPr kumimoji="0" lang="ja-JP" altLang="en-US" sz="2800" b="0" i="0" u="none" strike="noStrike" cap="none" normalizeH="0" baseline="0" dirty="0">
              <a:ln>
                <a:noFill/>
              </a:ln>
              <a:solidFill>
                <a:schemeClr val="bg1"/>
              </a:solidFill>
              <a:effectLst/>
              <a:latin typeface="Meiryo" charset="-128"/>
              <a:ea typeface="Meiryo" charset="-128"/>
              <a:cs typeface="Meiryo" charset="-128"/>
            </a:endParaRPr>
          </a:p>
        </p:txBody>
      </p:sp>
      <p:sp>
        <p:nvSpPr>
          <p:cNvPr id="292" name="テキスト ボックス 291"/>
          <p:cNvSpPr txBox="1"/>
          <p:nvPr/>
        </p:nvSpPr>
        <p:spPr>
          <a:xfrm>
            <a:off x="1661559" y="1484784"/>
            <a:ext cx="2682145" cy="369332"/>
          </a:xfrm>
          <a:prstGeom prst="rect">
            <a:avLst/>
          </a:prstGeom>
          <a:noFill/>
        </p:spPr>
        <p:txBody>
          <a:bodyPr wrap="none" rtlCol="0">
            <a:spAutoFit/>
          </a:bodyPr>
          <a:lstStyle/>
          <a:p>
            <a:pPr algn="ctr"/>
            <a:r>
              <a:rPr lang="ja-JP" altLang="en-US" dirty="0">
                <a:solidFill>
                  <a:srgbClr val="0000FF"/>
                </a:solidFill>
                <a:latin typeface="Meiryo" charset="-128"/>
                <a:ea typeface="Meiryo" charset="-128"/>
                <a:cs typeface="Meiryo" charset="-128"/>
              </a:rPr>
              <a:t>揮発性メモリー</a:t>
            </a:r>
            <a:r>
              <a:rPr lang="en-US" altLang="ja-JP" dirty="0">
                <a:solidFill>
                  <a:srgbClr val="0000FF"/>
                </a:solidFill>
                <a:latin typeface="Meiryo" charset="-128"/>
                <a:ea typeface="Meiryo" charset="-128"/>
                <a:cs typeface="Meiryo" charset="-128"/>
              </a:rPr>
              <a:t>(DRAM)</a:t>
            </a:r>
            <a:endParaRPr kumimoji="1" lang="ja-JP" altLang="en-US" dirty="0">
              <a:solidFill>
                <a:srgbClr val="0000FF"/>
              </a:solidFill>
              <a:latin typeface="Meiryo" charset="-128"/>
              <a:ea typeface="Meiryo" charset="-128"/>
              <a:cs typeface="Meiryo" charset="-128"/>
            </a:endParaRPr>
          </a:p>
        </p:txBody>
      </p:sp>
      <p:cxnSp>
        <p:nvCxnSpPr>
          <p:cNvPr id="15" name="曲線コネクタ 14"/>
          <p:cNvCxnSpPr>
            <a:stCxn id="3" idx="4"/>
            <a:endCxn id="26" idx="3"/>
          </p:cNvCxnSpPr>
          <p:nvPr/>
        </p:nvCxnSpPr>
        <p:spPr bwMode="auto">
          <a:xfrm flipH="1" flipV="1">
            <a:off x="4572000" y="2672916"/>
            <a:ext cx="1" cy="3276364"/>
          </a:xfrm>
          <a:prstGeom prst="curvedConnector3">
            <a:avLst>
              <a:gd name="adj1" fmla="val -22860000000"/>
            </a:avLst>
          </a:prstGeom>
          <a:solidFill>
            <a:schemeClr val="bg1"/>
          </a:solidFill>
          <a:ln w="38100" cap="flat" cmpd="sng" algn="ctr">
            <a:solidFill>
              <a:srgbClr val="FF0000"/>
            </a:solidFill>
            <a:prstDash val="sysDash"/>
            <a:round/>
            <a:headEnd type="none" w="med" len="med"/>
            <a:tailEnd type="triangle"/>
          </a:ln>
          <a:effectLst/>
        </p:spPr>
      </p:cxnSp>
      <p:cxnSp>
        <p:nvCxnSpPr>
          <p:cNvPr id="295" name="曲線コネクタ 294"/>
          <p:cNvCxnSpPr>
            <a:stCxn id="293" idx="2"/>
            <a:endCxn id="26" idx="1"/>
          </p:cNvCxnSpPr>
          <p:nvPr/>
        </p:nvCxnSpPr>
        <p:spPr bwMode="auto">
          <a:xfrm rot="10800000">
            <a:off x="1547665" y="2672916"/>
            <a:ext cx="1" cy="3276364"/>
          </a:xfrm>
          <a:prstGeom prst="curvedConnector3">
            <a:avLst>
              <a:gd name="adj1" fmla="val 22860100000"/>
            </a:avLst>
          </a:prstGeom>
          <a:solidFill>
            <a:schemeClr val="bg1"/>
          </a:solidFill>
          <a:ln w="38100" cap="flat" cmpd="sng" algn="ctr">
            <a:solidFill>
              <a:srgbClr val="FF0000"/>
            </a:solidFill>
            <a:prstDash val="sysDash"/>
            <a:round/>
            <a:headEnd type="none" w="med" len="med"/>
            <a:tailEnd type="triangle"/>
          </a:ln>
          <a:effectLst/>
        </p:spPr>
      </p:cxnSp>
      <p:grpSp>
        <p:nvGrpSpPr>
          <p:cNvPr id="323" name="図形グループ 322"/>
          <p:cNvGrpSpPr/>
          <p:nvPr/>
        </p:nvGrpSpPr>
        <p:grpSpPr>
          <a:xfrm>
            <a:off x="1547664" y="4077072"/>
            <a:ext cx="3024337" cy="2376264"/>
            <a:chOff x="1547664" y="4077072"/>
            <a:chExt cx="3024337" cy="2376264"/>
          </a:xfrm>
        </p:grpSpPr>
        <p:sp>
          <p:nvSpPr>
            <p:cNvPr id="3" name="フローチャート: 磁気ディスク 2"/>
            <p:cNvSpPr/>
            <p:nvPr/>
          </p:nvSpPr>
          <p:spPr bwMode="auto">
            <a:xfrm>
              <a:off x="3203849" y="5445224"/>
              <a:ext cx="1368152" cy="1008112"/>
            </a:xfrm>
            <a:prstGeom prst="flowChartMagneticDisk">
              <a:avLst/>
            </a:prstGeom>
            <a:gradFill>
              <a:gsLst>
                <a:gs pos="0">
                  <a:srgbClr val="CCFF99"/>
                </a:gs>
                <a:gs pos="43000">
                  <a:srgbClr val="C4E59F"/>
                </a:gs>
                <a:gs pos="100000">
                  <a:srgbClr val="CCFFCC"/>
                </a:gs>
              </a:gsLst>
            </a:gradFill>
            <a:ln>
              <a:solidFill>
                <a:srgbClr val="00800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endParaRPr kumimoji="0" lang="en-US" altLang="ja-JP" sz="1400" b="0" i="0" u="none" strike="noStrike" cap="none" normalizeH="0" baseline="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chemeClr val="accent3">
                      <a:lumMod val="50000"/>
                    </a:schemeClr>
                  </a:solidFill>
                  <a:effectLst/>
                  <a:latin typeface="Meiryo" charset="-128"/>
                  <a:ea typeface="Meiryo" charset="-128"/>
                  <a:cs typeface="Meiryo" charset="-128"/>
                </a:rPr>
                <a:t>スナップ</a:t>
              </a:r>
              <a:endParaRPr kumimoji="0" lang="en-US" altLang="ja-JP" sz="1400" b="0" i="0" u="none" strike="noStrike" cap="none" normalizeH="0" baseline="0" dirty="0">
                <a:ln>
                  <a:noFill/>
                </a:ln>
                <a:solidFill>
                  <a:schemeClr val="accent3">
                    <a:lumMod val="50000"/>
                  </a:schemeClr>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chemeClr val="accent3">
                      <a:lumMod val="50000"/>
                    </a:schemeClr>
                  </a:solidFill>
                  <a:effectLst/>
                  <a:latin typeface="Meiryo" charset="-128"/>
                  <a:ea typeface="Meiryo" charset="-128"/>
                  <a:cs typeface="Meiryo" charset="-128"/>
                </a:rPr>
                <a:t>ショット</a:t>
              </a:r>
            </a:p>
          </p:txBody>
        </p:sp>
        <p:sp>
          <p:nvSpPr>
            <p:cNvPr id="293" name="フローチャート: 磁気ディスク 292"/>
            <p:cNvSpPr/>
            <p:nvPr/>
          </p:nvSpPr>
          <p:spPr bwMode="auto">
            <a:xfrm>
              <a:off x="1547665" y="5445224"/>
              <a:ext cx="1368152" cy="1008112"/>
            </a:xfrm>
            <a:prstGeom prst="flowChartMagneticDisk">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rgbClr val="C00000"/>
                  </a:solidFill>
                  <a:effectLst/>
                  <a:latin typeface="Meiryo" charset="-128"/>
                  <a:ea typeface="Meiryo" charset="-128"/>
                  <a:cs typeface="Meiryo" charset="-128"/>
                </a:rPr>
                <a:t>ログ</a:t>
              </a:r>
            </a:p>
          </p:txBody>
        </p:sp>
        <p:cxnSp>
          <p:nvCxnSpPr>
            <p:cNvPr id="7" name="直線矢印コネクタ 6"/>
            <p:cNvCxnSpPr>
              <a:stCxn id="26" idx="2"/>
              <a:endCxn id="293" idx="1"/>
            </p:cNvCxnSpPr>
            <p:nvPr/>
          </p:nvCxnSpPr>
          <p:spPr bwMode="auto">
            <a:xfrm flipH="1">
              <a:off x="2231741" y="4077072"/>
              <a:ext cx="828091" cy="1368152"/>
            </a:xfrm>
            <a:prstGeom prst="straightConnector1">
              <a:avLst/>
            </a:prstGeom>
            <a:solidFill>
              <a:schemeClr val="bg1"/>
            </a:solidFill>
            <a:ln w="76200" cap="flat" cmpd="sng" algn="ctr">
              <a:solidFill>
                <a:srgbClr val="0000FF"/>
              </a:solidFill>
              <a:prstDash val="solid"/>
              <a:round/>
              <a:headEnd type="none" w="med" len="med"/>
              <a:tailEnd type="triangle"/>
            </a:ln>
            <a:effectLst/>
          </p:spPr>
        </p:cxnSp>
        <p:cxnSp>
          <p:nvCxnSpPr>
            <p:cNvPr id="294" name="直線矢印コネクタ 293"/>
            <p:cNvCxnSpPr>
              <a:stCxn id="26" idx="2"/>
              <a:endCxn id="3" idx="1"/>
            </p:cNvCxnSpPr>
            <p:nvPr/>
          </p:nvCxnSpPr>
          <p:spPr bwMode="auto">
            <a:xfrm>
              <a:off x="3059832" y="4077072"/>
              <a:ext cx="828093" cy="1368152"/>
            </a:xfrm>
            <a:prstGeom prst="straightConnector1">
              <a:avLst/>
            </a:prstGeom>
            <a:solidFill>
              <a:schemeClr val="bg1"/>
            </a:solidFill>
            <a:ln w="76200" cap="flat" cmpd="sng" algn="ctr">
              <a:solidFill>
                <a:srgbClr val="008000"/>
              </a:solidFill>
              <a:prstDash val="solid"/>
              <a:round/>
              <a:headEnd type="none" w="med" len="med"/>
              <a:tailEnd type="triangle"/>
            </a:ln>
            <a:effectLst/>
          </p:spPr>
        </p:cxnSp>
        <p:sp>
          <p:nvSpPr>
            <p:cNvPr id="28" name="テキスト ボックス 27"/>
            <p:cNvSpPr txBox="1"/>
            <p:nvPr/>
          </p:nvSpPr>
          <p:spPr>
            <a:xfrm>
              <a:off x="1547664" y="4509120"/>
              <a:ext cx="1082348" cy="307777"/>
            </a:xfrm>
            <a:prstGeom prst="rect">
              <a:avLst/>
            </a:prstGeom>
            <a:noFill/>
          </p:spPr>
          <p:txBody>
            <a:bodyPr wrap="none" rtlCol="0">
              <a:spAutoFit/>
            </a:bodyPr>
            <a:lstStyle/>
            <a:p>
              <a:r>
                <a:rPr kumimoji="1" lang="ja-JP" altLang="en-US" sz="1400" dirty="0">
                  <a:solidFill>
                    <a:srgbClr val="0000FF"/>
                  </a:solidFill>
                  <a:latin typeface="Meiryo" charset="-128"/>
                  <a:ea typeface="Meiryo" charset="-128"/>
                  <a:cs typeface="Meiryo" charset="-128"/>
                </a:rPr>
                <a:t>データ更新</a:t>
              </a:r>
            </a:p>
          </p:txBody>
        </p:sp>
        <p:sp>
          <p:nvSpPr>
            <p:cNvPr id="300" name="テキスト ボックス 299"/>
            <p:cNvSpPr txBox="1"/>
            <p:nvPr/>
          </p:nvSpPr>
          <p:spPr>
            <a:xfrm>
              <a:off x="3664496" y="4365104"/>
              <a:ext cx="902811" cy="738664"/>
            </a:xfrm>
            <a:prstGeom prst="rect">
              <a:avLst/>
            </a:prstGeom>
            <a:noFill/>
          </p:spPr>
          <p:txBody>
            <a:bodyPr wrap="none" rtlCol="0">
              <a:spAutoFit/>
            </a:bodyPr>
            <a:lstStyle/>
            <a:p>
              <a:pPr algn="r"/>
              <a:r>
                <a:rPr kumimoji="1" lang="ja-JP" altLang="en-US" sz="1400" dirty="0">
                  <a:solidFill>
                    <a:srgbClr val="008000"/>
                  </a:solidFill>
                  <a:latin typeface="Meiryo" charset="-128"/>
                  <a:ea typeface="Meiryo" charset="-128"/>
                  <a:cs typeface="Meiryo" charset="-128"/>
                </a:rPr>
                <a:t>定期的</a:t>
              </a:r>
              <a:endParaRPr kumimoji="1" lang="en-US" altLang="ja-JP" sz="1400" dirty="0">
                <a:solidFill>
                  <a:srgbClr val="008000"/>
                </a:solidFill>
                <a:latin typeface="Meiryo" charset="-128"/>
                <a:ea typeface="Meiryo" charset="-128"/>
                <a:cs typeface="Meiryo" charset="-128"/>
              </a:endParaRPr>
            </a:p>
            <a:p>
              <a:pPr algn="r"/>
              <a:r>
                <a:rPr kumimoji="1" lang="ja-JP" altLang="en-US" sz="1400" dirty="0">
                  <a:solidFill>
                    <a:srgbClr val="008000"/>
                  </a:solidFill>
                  <a:latin typeface="Meiryo" charset="-128"/>
                  <a:ea typeface="Meiryo" charset="-128"/>
                  <a:cs typeface="Meiryo" charset="-128"/>
                </a:rPr>
                <a:t>セーフ</a:t>
              </a:r>
              <a:endParaRPr kumimoji="1" lang="en-US" altLang="ja-JP" sz="1400" dirty="0">
                <a:solidFill>
                  <a:srgbClr val="008000"/>
                </a:solidFill>
                <a:latin typeface="Meiryo" charset="-128"/>
                <a:ea typeface="Meiryo" charset="-128"/>
                <a:cs typeface="Meiryo" charset="-128"/>
              </a:endParaRPr>
            </a:p>
            <a:p>
              <a:pPr algn="r"/>
              <a:r>
                <a:rPr kumimoji="1" lang="ja-JP" altLang="en-US" sz="1400" dirty="0">
                  <a:solidFill>
                    <a:srgbClr val="008000"/>
                  </a:solidFill>
                  <a:latin typeface="Meiryo" charset="-128"/>
                  <a:ea typeface="Meiryo" charset="-128"/>
                  <a:cs typeface="Meiryo" charset="-128"/>
                </a:rPr>
                <a:t>ポイント</a:t>
              </a:r>
            </a:p>
          </p:txBody>
        </p:sp>
      </p:grpSp>
      <p:grpSp>
        <p:nvGrpSpPr>
          <p:cNvPr id="322" name="図形グループ 321"/>
          <p:cNvGrpSpPr/>
          <p:nvPr/>
        </p:nvGrpSpPr>
        <p:grpSpPr>
          <a:xfrm>
            <a:off x="5220071" y="1268760"/>
            <a:ext cx="3528393" cy="2808312"/>
            <a:chOff x="5076055" y="1268760"/>
            <a:chExt cx="3528393" cy="2808312"/>
          </a:xfrm>
          <a:solidFill>
            <a:srgbClr val="FF6666"/>
          </a:solidFill>
        </p:grpSpPr>
        <p:sp>
          <p:nvSpPr>
            <p:cNvPr id="313" name="角丸四角形 312"/>
            <p:cNvSpPr/>
            <p:nvPr/>
          </p:nvSpPr>
          <p:spPr bwMode="auto">
            <a:xfrm>
              <a:off x="5076055" y="1268760"/>
              <a:ext cx="3528392" cy="2808312"/>
            </a:xfrm>
            <a:prstGeom prst="roundRect">
              <a:avLst>
                <a:gd name="adj" fmla="val 0"/>
              </a:avLst>
            </a:prstGeom>
            <a:grpFill/>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31" name="テキスト ボックス 30"/>
            <p:cNvSpPr txBox="1"/>
            <p:nvPr/>
          </p:nvSpPr>
          <p:spPr>
            <a:xfrm>
              <a:off x="5076055" y="2924944"/>
              <a:ext cx="3528392" cy="923330"/>
            </a:xfrm>
            <a:prstGeom prst="rect">
              <a:avLst/>
            </a:prstGeom>
            <a:grpFill/>
          </p:spPr>
          <p:txBody>
            <a:bodyPr wrap="square" rtlCol="0">
              <a:spAutoFit/>
            </a:bodyPr>
            <a:lstStyle/>
            <a:p>
              <a:pPr algn="ctr"/>
              <a:r>
                <a:rPr kumimoji="1" lang="en-US" altLang="ja-JP" sz="1800" dirty="0">
                  <a:solidFill>
                    <a:srgbClr val="FFFFFF"/>
                  </a:solidFill>
                  <a:effectLst/>
                  <a:latin typeface="Meiryo" charset="-128"/>
                  <a:ea typeface="Meiryo" charset="-128"/>
                  <a:cs typeface="Meiryo" charset="-128"/>
                </a:rPr>
                <a:t> SAP HANA, IBM </a:t>
              </a:r>
              <a:r>
                <a:rPr kumimoji="1" lang="en-US" altLang="ja-JP" sz="1800" dirty="0" err="1">
                  <a:solidFill>
                    <a:srgbClr val="FFFFFF"/>
                  </a:solidFill>
                  <a:effectLst/>
                  <a:latin typeface="Meiryo" charset="-128"/>
                  <a:ea typeface="Meiryo" charset="-128"/>
                  <a:cs typeface="Meiryo" charset="-128"/>
                </a:rPr>
                <a:t>solidDB</a:t>
              </a:r>
              <a:endParaRPr kumimoji="1" lang="ja-JP" altLang="en-US" sz="1800" dirty="0">
                <a:solidFill>
                  <a:srgbClr val="FFFFFF"/>
                </a:solidFill>
                <a:effectLst/>
                <a:latin typeface="Meiryo" charset="-128"/>
                <a:ea typeface="Meiryo" charset="-128"/>
                <a:cs typeface="Meiryo" charset="-128"/>
              </a:endParaRPr>
            </a:p>
            <a:p>
              <a:pPr algn="ctr"/>
              <a:r>
                <a:rPr kumimoji="1" lang="en-US" altLang="ja-JP" sz="1800" dirty="0">
                  <a:solidFill>
                    <a:srgbClr val="FFFFFF"/>
                  </a:solidFill>
                  <a:effectLst/>
                  <a:latin typeface="Meiryo" charset="-128"/>
                  <a:ea typeface="Meiryo" charset="-128"/>
                  <a:cs typeface="Meiryo" charset="-128"/>
                </a:rPr>
                <a:t>Oracle </a:t>
              </a:r>
              <a:r>
                <a:rPr kumimoji="1" lang="en-US" altLang="ja-JP" sz="1800" dirty="0" err="1">
                  <a:solidFill>
                    <a:srgbClr val="FFFFFF"/>
                  </a:solidFill>
                  <a:effectLst/>
                  <a:latin typeface="Meiryo" charset="-128"/>
                  <a:ea typeface="Meiryo" charset="-128"/>
                  <a:cs typeface="Meiryo" charset="-128"/>
                </a:rPr>
                <a:t>TimeTen</a:t>
              </a:r>
              <a:r>
                <a:rPr kumimoji="1" lang="en-US" altLang="ja-JP" sz="1800" dirty="0">
                  <a:solidFill>
                    <a:srgbClr val="FFFFFF"/>
                  </a:solidFill>
                  <a:effectLst/>
                  <a:latin typeface="Meiryo" charset="-128"/>
                  <a:ea typeface="Meiryo" charset="-128"/>
                  <a:cs typeface="Meiryo" charset="-128"/>
                </a:rPr>
                <a:t>, </a:t>
              </a:r>
              <a:r>
                <a:rPr kumimoji="1" lang="en-US" altLang="ja-JP" sz="1800" dirty="0" err="1">
                  <a:solidFill>
                    <a:srgbClr val="FFFFFF"/>
                  </a:solidFill>
                  <a:effectLst/>
                  <a:latin typeface="Meiryo" charset="-128"/>
                  <a:ea typeface="Meiryo" charset="-128"/>
                  <a:cs typeface="Meiryo" charset="-128"/>
                </a:rPr>
                <a:t>Altibase</a:t>
              </a:r>
              <a:endParaRPr kumimoji="1" lang="en-US" altLang="ja-JP" sz="1800" dirty="0">
                <a:solidFill>
                  <a:srgbClr val="FFFFFF"/>
                </a:solidFill>
                <a:effectLst/>
                <a:latin typeface="Meiryo" charset="-128"/>
                <a:ea typeface="Meiryo" charset="-128"/>
                <a:cs typeface="Meiryo" charset="-128"/>
              </a:endParaRPr>
            </a:p>
            <a:p>
              <a:pPr algn="ctr"/>
              <a:r>
                <a:rPr kumimoji="1" lang="ja-JP" altLang="en-US" sz="1800" dirty="0">
                  <a:solidFill>
                    <a:srgbClr val="FFFFFF"/>
                  </a:solidFill>
                  <a:effectLst/>
                  <a:latin typeface="Meiryo" charset="-128"/>
                  <a:ea typeface="Meiryo" charset="-128"/>
                  <a:cs typeface="Meiryo" charset="-128"/>
                </a:rPr>
                <a:t>・・・</a:t>
              </a:r>
              <a:r>
                <a:rPr kumimoji="1" lang="en-US" altLang="ja-JP" sz="1800" dirty="0">
                  <a:solidFill>
                    <a:srgbClr val="FFFFFF"/>
                  </a:solidFill>
                  <a:effectLst/>
                  <a:latin typeface="Meiryo" charset="-128"/>
                  <a:ea typeface="Meiryo" charset="-128"/>
                  <a:cs typeface="Meiryo" charset="-128"/>
                </a:rPr>
                <a:t> </a:t>
              </a:r>
              <a:endParaRPr kumimoji="1" lang="ja-JP" altLang="en-US" sz="1800" dirty="0">
                <a:solidFill>
                  <a:srgbClr val="FFFFFF"/>
                </a:solidFill>
                <a:effectLst/>
                <a:latin typeface="Meiryo" charset="-128"/>
                <a:ea typeface="Meiryo" charset="-128"/>
                <a:cs typeface="Meiryo" charset="-128"/>
              </a:endParaRPr>
            </a:p>
          </p:txBody>
        </p:sp>
        <p:sp>
          <p:nvSpPr>
            <p:cNvPr id="307" name="テキスト ボックス 306"/>
            <p:cNvSpPr txBox="1"/>
            <p:nvPr/>
          </p:nvSpPr>
          <p:spPr>
            <a:xfrm>
              <a:off x="5076056" y="1628800"/>
              <a:ext cx="3528392" cy="923330"/>
            </a:xfrm>
            <a:prstGeom prst="rect">
              <a:avLst/>
            </a:prstGeom>
            <a:grpFill/>
          </p:spPr>
          <p:txBody>
            <a:bodyPr wrap="square" rtlCol="0">
              <a:spAutoFit/>
            </a:bodyPr>
            <a:lstStyle/>
            <a:p>
              <a:pPr algn="ctr"/>
              <a:r>
                <a:rPr kumimoji="1" lang="en-US" altLang="ja-JP" sz="1800" dirty="0">
                  <a:solidFill>
                    <a:srgbClr val="FFFFFF"/>
                  </a:solidFill>
                  <a:effectLst/>
                  <a:latin typeface="Meiryo" charset="-128"/>
                  <a:ea typeface="Meiryo" charset="-128"/>
                  <a:cs typeface="Meiryo" charset="-128"/>
                </a:rPr>
                <a:t>DRAM</a:t>
              </a:r>
              <a:r>
                <a:rPr kumimoji="1" lang="ja-JP" altLang="en-US" sz="1800" dirty="0">
                  <a:solidFill>
                    <a:srgbClr val="FFFFFF"/>
                  </a:solidFill>
                  <a:effectLst/>
                  <a:latin typeface="Meiryo" charset="-128"/>
                  <a:ea typeface="Meiryo" charset="-128"/>
                  <a:cs typeface="Meiryo" charset="-128"/>
                </a:rPr>
                <a:t>などの揮発性メモリーの</a:t>
              </a:r>
            </a:p>
            <a:p>
              <a:pPr algn="ctr"/>
              <a:r>
                <a:rPr kumimoji="1" lang="ja-JP" altLang="en-US" sz="1800" dirty="0">
                  <a:solidFill>
                    <a:srgbClr val="FFFFFF"/>
                  </a:solidFill>
                  <a:effectLst/>
                  <a:latin typeface="Meiryo" charset="-128"/>
                  <a:ea typeface="Meiryo" charset="-128"/>
                  <a:cs typeface="Meiryo" charset="-128"/>
                </a:rPr>
                <a:t>一次記憶</a:t>
              </a:r>
              <a:r>
                <a:rPr lang="ja-JP" altLang="ja-JP" sz="1800" dirty="0">
                  <a:solidFill>
                    <a:srgbClr val="FFFFFF"/>
                  </a:solidFill>
                  <a:effectLst/>
                  <a:latin typeface="Meiryo" charset="-128"/>
                  <a:ea typeface="Meiryo" charset="-128"/>
                  <a:cs typeface="Meiryo" charset="-128"/>
                </a:rPr>
                <a:t>（</a:t>
              </a:r>
              <a:r>
                <a:rPr lang="ja-JP" altLang="en-US" sz="1800" dirty="0">
                  <a:solidFill>
                    <a:srgbClr val="FFFFFF"/>
                  </a:solidFill>
                  <a:effectLst/>
                  <a:latin typeface="Meiryo" charset="-128"/>
                  <a:ea typeface="Meiryo" charset="-128"/>
                  <a:cs typeface="Meiryo" charset="-128"/>
                </a:rPr>
                <a:t>主記憶装置）に</a:t>
              </a:r>
              <a:endParaRPr lang="en-US" altLang="ja-JP" sz="1800" dirty="0">
                <a:solidFill>
                  <a:srgbClr val="FFFFFF"/>
                </a:solidFill>
                <a:effectLst/>
                <a:latin typeface="Meiryo" charset="-128"/>
                <a:ea typeface="Meiryo" charset="-128"/>
                <a:cs typeface="Meiryo" charset="-128"/>
              </a:endParaRPr>
            </a:p>
            <a:p>
              <a:pPr algn="ctr"/>
              <a:r>
                <a:rPr lang="ja-JP" altLang="en-US" sz="1800" dirty="0">
                  <a:solidFill>
                    <a:srgbClr val="FFFFFF"/>
                  </a:solidFill>
                  <a:effectLst/>
                  <a:latin typeface="Meiryo" charset="-128"/>
                  <a:ea typeface="Meiryo" charset="-128"/>
                  <a:cs typeface="Meiryo" charset="-128"/>
                </a:rPr>
                <a:t>データを保持・処理</a:t>
              </a:r>
              <a:endParaRPr kumimoji="1" lang="ja-JP" altLang="en-US" sz="1800" dirty="0">
                <a:solidFill>
                  <a:srgbClr val="FFFFFF"/>
                </a:solidFill>
                <a:effectLst/>
                <a:latin typeface="Meiryo" charset="-128"/>
                <a:ea typeface="Meiryo" charset="-128"/>
                <a:cs typeface="Meiryo" charset="-128"/>
              </a:endParaRPr>
            </a:p>
          </p:txBody>
        </p:sp>
      </p:grpSp>
      <p:sp>
        <p:nvSpPr>
          <p:cNvPr id="325" name="テキスト ボックス 324"/>
          <p:cNvSpPr txBox="1"/>
          <p:nvPr/>
        </p:nvSpPr>
        <p:spPr>
          <a:xfrm>
            <a:off x="2168523" y="2996952"/>
            <a:ext cx="1723550" cy="707886"/>
          </a:xfrm>
          <a:prstGeom prst="rect">
            <a:avLst/>
          </a:prstGeom>
          <a:noFill/>
        </p:spPr>
        <p:txBody>
          <a:bodyPr wrap="none" rtlCol="0">
            <a:spAutoFit/>
          </a:bodyPr>
          <a:lstStyle/>
          <a:p>
            <a:pPr algn="ctr"/>
            <a:r>
              <a:rPr kumimoji="1" lang="ja-JP" altLang="en-US" sz="4000" dirty="0">
                <a:solidFill>
                  <a:schemeClr val="bg1"/>
                </a:solidFill>
                <a:effectLst>
                  <a:glow rad="228600">
                    <a:schemeClr val="accent2">
                      <a:satMod val="175000"/>
                      <a:alpha val="40000"/>
                    </a:schemeClr>
                  </a:glow>
                </a:effectLst>
                <a:latin typeface="Meiryo" charset="-128"/>
                <a:ea typeface="Meiryo" charset="-128"/>
                <a:cs typeface="Meiryo" charset="-128"/>
              </a:rPr>
              <a:t>データ</a:t>
            </a:r>
          </a:p>
        </p:txBody>
      </p:sp>
    </p:spTree>
    <p:extLst>
      <p:ext uri="{BB962C8B-B14F-4D97-AF65-F5344CB8AC3E}">
        <p14:creationId xmlns:p14="http://schemas.microsoft.com/office/powerpoint/2010/main" val="1779418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5C41DF-B734-2A4A-A90C-370F6508950F}"/>
              </a:ext>
            </a:extLst>
          </p:cNvPr>
          <p:cNvSpPr>
            <a:spLocks noGrp="1"/>
          </p:cNvSpPr>
          <p:nvPr>
            <p:ph type="title"/>
          </p:nvPr>
        </p:nvSpPr>
        <p:spPr/>
        <p:txBody>
          <a:bodyPr/>
          <a:lstStyle/>
          <a:p>
            <a:r>
              <a:rPr kumimoji="1" lang="en-US" altLang="ja-JP" dirty="0"/>
              <a:t>HTAP</a:t>
            </a:r>
            <a:r>
              <a:rPr kumimoji="1" lang="ja-JP" altLang="en-US"/>
              <a:t>とは何か？</a:t>
            </a:r>
          </a:p>
        </p:txBody>
      </p:sp>
      <p:sp>
        <p:nvSpPr>
          <p:cNvPr id="3" name="スライド番号プレースホルダー 2">
            <a:extLst>
              <a:ext uri="{FF2B5EF4-FFF2-40B4-BE49-F238E27FC236}">
                <a16:creationId xmlns:a16="http://schemas.microsoft.com/office/drawing/2014/main" id="{38DA230A-2A6B-104E-BB14-EC5CB0B8A696}"/>
              </a:ext>
            </a:extLst>
          </p:cNvPr>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sp>
        <p:nvSpPr>
          <p:cNvPr id="4" name="正方形/長方形 3">
            <a:extLst>
              <a:ext uri="{FF2B5EF4-FFF2-40B4-BE49-F238E27FC236}">
                <a16:creationId xmlns:a16="http://schemas.microsoft.com/office/drawing/2014/main" id="{FD485DAC-0193-7E49-BED1-C854E9387B3D}"/>
              </a:ext>
            </a:extLst>
          </p:cNvPr>
          <p:cNvSpPr/>
          <p:nvPr/>
        </p:nvSpPr>
        <p:spPr>
          <a:xfrm>
            <a:off x="662786" y="1135329"/>
            <a:ext cx="7818427" cy="147285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CC91CFB-4109-9B48-A7A7-FF79D99B1C86}"/>
              </a:ext>
            </a:extLst>
          </p:cNvPr>
          <p:cNvSpPr/>
          <p:nvPr/>
        </p:nvSpPr>
        <p:spPr>
          <a:xfrm>
            <a:off x="662783" y="3460829"/>
            <a:ext cx="7818427" cy="289350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磁気ディスク 5">
            <a:extLst>
              <a:ext uri="{FF2B5EF4-FFF2-40B4-BE49-F238E27FC236}">
                <a16:creationId xmlns:a16="http://schemas.microsoft.com/office/drawing/2014/main" id="{AAE01752-4433-4B4B-8424-F5DCBFB105AC}"/>
              </a:ext>
            </a:extLst>
          </p:cNvPr>
          <p:cNvSpPr/>
          <p:nvPr/>
        </p:nvSpPr>
        <p:spPr>
          <a:xfrm>
            <a:off x="1863041" y="1390280"/>
            <a:ext cx="1614008" cy="920537"/>
          </a:xfrm>
          <a:prstGeom prst="flowChartMagneticDisk">
            <a:avLst/>
          </a:prstGeom>
          <a:solidFill>
            <a:schemeClr val="accent3">
              <a:lumMod val="75000"/>
            </a:schemeClr>
          </a:solidFill>
          <a:ln w="127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磁気ディスク 6">
            <a:extLst>
              <a:ext uri="{FF2B5EF4-FFF2-40B4-BE49-F238E27FC236}">
                <a16:creationId xmlns:a16="http://schemas.microsoft.com/office/drawing/2014/main" id="{7277B436-4309-0A46-AD86-42BDE10AFE23}"/>
              </a:ext>
            </a:extLst>
          </p:cNvPr>
          <p:cNvSpPr/>
          <p:nvPr/>
        </p:nvSpPr>
        <p:spPr>
          <a:xfrm>
            <a:off x="5679860" y="1390280"/>
            <a:ext cx="1614008" cy="920537"/>
          </a:xfrm>
          <a:prstGeom prst="flowChartMagneticDisk">
            <a:avLst/>
          </a:prstGeom>
          <a:solidFill>
            <a:srgbClr val="0070C0"/>
          </a:solidFill>
          <a:ln w="127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F5A6DDB7-2AB7-0F43-927F-C0DDF70FC0F2}"/>
              </a:ext>
            </a:extLst>
          </p:cNvPr>
          <p:cNvSpPr/>
          <p:nvPr/>
        </p:nvSpPr>
        <p:spPr>
          <a:xfrm>
            <a:off x="3892252" y="1301023"/>
            <a:ext cx="1372405" cy="1141466"/>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右矢印 7">
            <a:extLst>
              <a:ext uri="{FF2B5EF4-FFF2-40B4-BE49-F238E27FC236}">
                <a16:creationId xmlns:a16="http://schemas.microsoft.com/office/drawing/2014/main" id="{404AAE1C-87C6-5B4F-A85C-975677B6CA84}"/>
              </a:ext>
            </a:extLst>
          </p:cNvPr>
          <p:cNvSpPr/>
          <p:nvPr/>
        </p:nvSpPr>
        <p:spPr>
          <a:xfrm>
            <a:off x="3497834" y="1459742"/>
            <a:ext cx="2159852" cy="791663"/>
          </a:xfrm>
          <a:prstGeom prst="rightArrow">
            <a:avLst>
              <a:gd name="adj1" fmla="val 50000"/>
              <a:gd name="adj2" fmla="val 36822"/>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FD8643C2-EEC2-2041-AC03-A5C27CFCB322}"/>
              </a:ext>
            </a:extLst>
          </p:cNvPr>
          <p:cNvSpPr txBox="1"/>
          <p:nvPr/>
        </p:nvSpPr>
        <p:spPr>
          <a:xfrm>
            <a:off x="4037280" y="1675511"/>
            <a:ext cx="1082348" cy="430887"/>
          </a:xfrm>
          <a:prstGeom prst="rect">
            <a:avLst/>
          </a:prstGeom>
          <a:noFill/>
        </p:spPr>
        <p:txBody>
          <a:bodyPr wrap="none" rtlCol="0">
            <a:spAutoFit/>
          </a:bodyPr>
          <a:lstStyle/>
          <a:p>
            <a:pPr algn="ctr"/>
            <a:r>
              <a:rPr lang="ja-JP" altLang="en-US" sz="1400" b="1">
                <a:solidFill>
                  <a:schemeClr val="bg1"/>
                </a:solidFill>
                <a:latin typeface="Meiryo" panose="020B0604030504040204" pitchFamily="34" charset="-128"/>
                <a:ea typeface="Meiryo" panose="020B0604030504040204" pitchFamily="34" charset="-128"/>
              </a:rPr>
              <a:t>バッチ処理</a:t>
            </a:r>
            <a:endParaRPr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日次・週次など</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9DB827B3-00BC-0149-84BD-1BDCB03B0FAC}"/>
              </a:ext>
            </a:extLst>
          </p:cNvPr>
          <p:cNvSpPr txBox="1"/>
          <p:nvPr/>
        </p:nvSpPr>
        <p:spPr>
          <a:xfrm>
            <a:off x="4295671" y="1329378"/>
            <a:ext cx="552652" cy="338554"/>
          </a:xfrm>
          <a:prstGeom prst="rect">
            <a:avLst/>
          </a:prstGeom>
          <a:noFill/>
        </p:spPr>
        <p:txBody>
          <a:bodyPr wrap="none" rtlCol="0">
            <a:spAutoFit/>
          </a:bodyPr>
          <a:lstStyle/>
          <a:p>
            <a:pPr algn="ctr"/>
            <a:r>
              <a:rPr lang="en-US" altLang="ja-JP" sz="1600" dirty="0">
                <a:solidFill>
                  <a:schemeClr val="bg1"/>
                </a:solidFill>
                <a:latin typeface="Meiryo" panose="020B0604030504040204" pitchFamily="34" charset="-128"/>
                <a:ea typeface="Meiryo" panose="020B0604030504040204" pitchFamily="34" charset="-128"/>
              </a:rPr>
              <a:t>ETL</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161E232B-BA43-AF42-95AB-3752C78D2812}"/>
              </a:ext>
            </a:extLst>
          </p:cNvPr>
          <p:cNvSpPr txBox="1"/>
          <p:nvPr/>
        </p:nvSpPr>
        <p:spPr>
          <a:xfrm>
            <a:off x="3879342" y="2175345"/>
            <a:ext cx="1385315" cy="215444"/>
          </a:xfrm>
          <a:prstGeom prst="rect">
            <a:avLst/>
          </a:prstGeom>
          <a:noFill/>
        </p:spPr>
        <p:txBody>
          <a:bodyPr wrap="none" rtlCol="0">
            <a:spAutoFit/>
          </a:bodyPr>
          <a:lstStyle/>
          <a:p>
            <a:pPr algn="ctr"/>
            <a:r>
              <a:rPr lang="en-US" altLang="ja-JP" sz="800" dirty="0">
                <a:solidFill>
                  <a:schemeClr val="bg1"/>
                </a:solidFill>
                <a:latin typeface="Meiryo" panose="020B0604030504040204" pitchFamily="34" charset="-128"/>
                <a:ea typeface="Meiryo" panose="020B0604030504040204" pitchFamily="34" charset="-128"/>
              </a:rPr>
              <a:t>Extract/Transform/Load</a:t>
            </a:r>
          </a:p>
        </p:txBody>
      </p:sp>
      <p:sp>
        <p:nvSpPr>
          <p:cNvPr id="13" name="テキスト ボックス 12">
            <a:extLst>
              <a:ext uri="{FF2B5EF4-FFF2-40B4-BE49-F238E27FC236}">
                <a16:creationId xmlns:a16="http://schemas.microsoft.com/office/drawing/2014/main" id="{5277C743-DA14-D647-88EC-8044EF5BB634}"/>
              </a:ext>
            </a:extLst>
          </p:cNvPr>
          <p:cNvSpPr txBox="1"/>
          <p:nvPr/>
        </p:nvSpPr>
        <p:spPr>
          <a:xfrm>
            <a:off x="1885215" y="1759847"/>
            <a:ext cx="1569660" cy="415498"/>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業務系データベース</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lang="en-US" altLang="ja-JP" sz="900" dirty="0">
                <a:solidFill>
                  <a:schemeClr val="bg1"/>
                </a:solidFill>
                <a:latin typeface="Meiryo" panose="020B0604030504040204" pitchFamily="34" charset="-128"/>
                <a:ea typeface="Meiryo" panose="020B0604030504040204" pitchFamily="34" charset="-128"/>
              </a:rPr>
              <a:t>ERP</a:t>
            </a:r>
            <a:r>
              <a:rPr lang="ja-JP" altLang="en-US" sz="900">
                <a:solidFill>
                  <a:schemeClr val="bg1"/>
                </a:solidFill>
                <a:latin typeface="Meiryo" panose="020B0604030504040204" pitchFamily="34" charset="-128"/>
                <a:ea typeface="Meiryo" panose="020B0604030504040204" pitchFamily="34" charset="-128"/>
              </a:rPr>
              <a:t>、個別業務システム</a:t>
            </a:r>
            <a:endParaRPr kumimoji="1" lang="ja-JP" altLang="en-US" sz="9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BC3687FA-80CB-B84C-A3A5-59F492368DB2}"/>
              </a:ext>
            </a:extLst>
          </p:cNvPr>
          <p:cNvSpPr txBox="1"/>
          <p:nvPr/>
        </p:nvSpPr>
        <p:spPr>
          <a:xfrm>
            <a:off x="5702034" y="1759847"/>
            <a:ext cx="1569660" cy="415498"/>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分析系データベース</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lang="en-US" altLang="ja-JP" sz="900" dirty="0">
                <a:solidFill>
                  <a:schemeClr val="bg1"/>
                </a:solidFill>
                <a:latin typeface="Meiryo" panose="020B0604030504040204" pitchFamily="34" charset="-128"/>
                <a:ea typeface="Meiryo" panose="020B0604030504040204" pitchFamily="34" charset="-128"/>
              </a:rPr>
              <a:t>DWH</a:t>
            </a:r>
            <a:r>
              <a:rPr lang="ja-JP" altLang="en-US" sz="900">
                <a:solidFill>
                  <a:schemeClr val="bg1"/>
                </a:solidFill>
                <a:latin typeface="Meiryo" panose="020B0604030504040204" pitchFamily="34" charset="-128"/>
                <a:ea typeface="Meiryo" panose="020B0604030504040204" pitchFamily="34" charset="-128"/>
              </a:rPr>
              <a:t>、データマート</a:t>
            </a:r>
            <a:endParaRPr kumimoji="1" lang="ja-JP" altLang="en-US" sz="900">
              <a:solidFill>
                <a:schemeClr val="bg1"/>
              </a:solidFill>
              <a:latin typeface="Meiryo" panose="020B0604030504040204" pitchFamily="34" charset="-128"/>
              <a:ea typeface="Meiryo" panose="020B0604030504040204" pitchFamily="34" charset="-128"/>
            </a:endParaRPr>
          </a:p>
        </p:txBody>
      </p:sp>
      <p:pic>
        <p:nvPicPr>
          <p:cNvPr id="15" name="図 14">
            <a:extLst>
              <a:ext uri="{FF2B5EF4-FFF2-40B4-BE49-F238E27FC236}">
                <a16:creationId xmlns:a16="http://schemas.microsoft.com/office/drawing/2014/main" id="{088C975C-C1EF-0D46-972E-089DEA21E57D}"/>
              </a:ext>
            </a:extLst>
          </p:cNvPr>
          <p:cNvPicPr>
            <a:picLocks noChangeAspect="1"/>
          </p:cNvPicPr>
          <p:nvPr/>
        </p:nvPicPr>
        <p:blipFill>
          <a:blip r:embed="rId2"/>
          <a:stretch>
            <a:fillRect/>
          </a:stretch>
        </p:blipFill>
        <p:spPr>
          <a:xfrm>
            <a:off x="1885215" y="2750458"/>
            <a:ext cx="564847" cy="568107"/>
          </a:xfrm>
          <a:prstGeom prst="rect">
            <a:avLst/>
          </a:prstGeom>
        </p:spPr>
      </p:pic>
      <p:pic>
        <p:nvPicPr>
          <p:cNvPr id="16" name="図 15">
            <a:extLst>
              <a:ext uri="{FF2B5EF4-FFF2-40B4-BE49-F238E27FC236}">
                <a16:creationId xmlns:a16="http://schemas.microsoft.com/office/drawing/2014/main" id="{95759DDC-01B3-7D43-8DB2-C0CDCC2F186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636901" y="2641212"/>
            <a:ext cx="786593" cy="786593"/>
          </a:xfrm>
          <a:prstGeom prst="rect">
            <a:avLst/>
          </a:prstGeom>
        </p:spPr>
      </p:pic>
      <p:sp>
        <p:nvSpPr>
          <p:cNvPr id="17" name="テキスト ボックス 16">
            <a:extLst>
              <a:ext uri="{FF2B5EF4-FFF2-40B4-BE49-F238E27FC236}">
                <a16:creationId xmlns:a16="http://schemas.microsoft.com/office/drawing/2014/main" id="{C40C2BFF-5471-9543-8EFD-570EAD0AAC7D}"/>
              </a:ext>
            </a:extLst>
          </p:cNvPr>
          <p:cNvSpPr txBox="1"/>
          <p:nvPr/>
        </p:nvSpPr>
        <p:spPr>
          <a:xfrm>
            <a:off x="2450062" y="2806436"/>
            <a:ext cx="1107996" cy="461665"/>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業務処理</a:t>
            </a:r>
            <a:endParaRPr kumimoji="1" lang="en-US" altLang="ja-JP" dirty="0">
              <a:latin typeface="Meiryo" panose="020B0604030504040204" pitchFamily="34" charset="-128"/>
              <a:ea typeface="Meiryo" panose="020B0604030504040204" pitchFamily="34" charset="-128"/>
            </a:endParaRPr>
          </a:p>
          <a:p>
            <a:pPr algn="ctr"/>
            <a:r>
              <a:rPr lang="ja-JP" altLang="en-US" sz="600">
                <a:latin typeface="Meiryo" panose="020B0604030504040204" pitchFamily="34" charset="-128"/>
                <a:ea typeface="Meiryo" panose="020B0604030504040204" pitchFamily="34" charset="-128"/>
              </a:rPr>
              <a:t>販売管理、生産管理など</a:t>
            </a:r>
            <a:endParaRPr kumimoji="1" lang="ja-JP" altLang="en-US" sz="600">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0A0F215D-2D4F-4240-9581-C0ED86872BF4}"/>
              </a:ext>
            </a:extLst>
          </p:cNvPr>
          <p:cNvSpPr txBox="1"/>
          <p:nvPr/>
        </p:nvSpPr>
        <p:spPr>
          <a:xfrm>
            <a:off x="6297906" y="2806436"/>
            <a:ext cx="1107996" cy="461665"/>
          </a:xfrm>
          <a:prstGeom prst="rect">
            <a:avLst/>
          </a:prstGeom>
          <a:noFill/>
        </p:spPr>
        <p:txBody>
          <a:bodyPr wrap="none" rtlCol="0">
            <a:spAutoFit/>
          </a:bodyPr>
          <a:lstStyle/>
          <a:p>
            <a:pPr algn="ctr"/>
            <a:r>
              <a:rPr kumimoji="1" lang="ja-JP" altLang="en-US">
                <a:latin typeface="Meiryo" panose="020B0604030504040204" pitchFamily="34" charset="-128"/>
                <a:ea typeface="Meiryo" panose="020B0604030504040204" pitchFamily="34" charset="-128"/>
              </a:rPr>
              <a:t>分析処理</a:t>
            </a:r>
            <a:endParaRPr kumimoji="1" lang="en-US" altLang="ja-JP" dirty="0">
              <a:latin typeface="Meiryo" panose="020B0604030504040204" pitchFamily="34" charset="-128"/>
              <a:ea typeface="Meiryo" panose="020B0604030504040204" pitchFamily="34" charset="-128"/>
            </a:endParaRPr>
          </a:p>
          <a:p>
            <a:pPr algn="ctr"/>
            <a:r>
              <a:rPr lang="ja-JP" altLang="en-US" sz="600">
                <a:latin typeface="Meiryo" panose="020B0604030504040204" pitchFamily="34" charset="-128"/>
                <a:ea typeface="Meiryo" panose="020B0604030504040204" pitchFamily="34" charset="-128"/>
              </a:rPr>
              <a:t>販売予測、品質管理など</a:t>
            </a:r>
            <a:endParaRPr kumimoji="1" lang="ja-JP" altLang="en-US" sz="600">
              <a:latin typeface="Meiryo" panose="020B0604030504040204" pitchFamily="34" charset="-128"/>
              <a:ea typeface="Meiryo" panose="020B0604030504040204" pitchFamily="34" charset="-128"/>
            </a:endParaRPr>
          </a:p>
        </p:txBody>
      </p:sp>
      <p:sp>
        <p:nvSpPr>
          <p:cNvPr id="19" name="フローチャート: 磁気ディスク 18">
            <a:extLst>
              <a:ext uri="{FF2B5EF4-FFF2-40B4-BE49-F238E27FC236}">
                <a16:creationId xmlns:a16="http://schemas.microsoft.com/office/drawing/2014/main" id="{AAD8B19A-120C-4641-A0E3-1698579713F7}"/>
              </a:ext>
            </a:extLst>
          </p:cNvPr>
          <p:cNvSpPr/>
          <p:nvPr/>
        </p:nvSpPr>
        <p:spPr>
          <a:xfrm>
            <a:off x="3407910" y="3703964"/>
            <a:ext cx="2341085" cy="1056191"/>
          </a:xfrm>
          <a:prstGeom prst="flowChartMagneticDisk">
            <a:avLst/>
          </a:prstGeom>
          <a:solidFill>
            <a:srgbClr val="7030A0"/>
          </a:solidFill>
          <a:ln w="127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C4E123DC-B73D-264C-ABD0-CAAEF141D375}"/>
              </a:ext>
            </a:extLst>
          </p:cNvPr>
          <p:cNvSpPr txBox="1"/>
          <p:nvPr/>
        </p:nvSpPr>
        <p:spPr>
          <a:xfrm>
            <a:off x="3793622" y="4171488"/>
            <a:ext cx="1569660" cy="415498"/>
          </a:xfrm>
          <a:prstGeom prst="rect">
            <a:avLst/>
          </a:prstGeom>
          <a:noFill/>
        </p:spPr>
        <p:txBody>
          <a:bodyPr wrap="none" rtlCol="0">
            <a:spAutoFit/>
          </a:bodyPr>
          <a:lstStyle/>
          <a:p>
            <a:pPr algn="ctr"/>
            <a:r>
              <a:rPr kumimoji="1" lang="en-US" altLang="ja-JP" sz="1200" b="1" dirty="0">
                <a:solidFill>
                  <a:schemeClr val="bg1"/>
                </a:solidFill>
                <a:latin typeface="Meiryo" panose="020B0604030504040204" pitchFamily="34" charset="-128"/>
                <a:ea typeface="Meiryo" panose="020B0604030504040204" pitchFamily="34" charset="-128"/>
              </a:rPr>
              <a:t>HTAP</a:t>
            </a:r>
            <a:r>
              <a:rPr kumimoji="1" lang="ja-JP" altLang="en-US" sz="1200" b="1">
                <a:solidFill>
                  <a:schemeClr val="bg1"/>
                </a:solidFill>
                <a:latin typeface="Meiryo" panose="020B0604030504040204" pitchFamily="34" charset="-128"/>
                <a:ea typeface="Meiryo" panose="020B0604030504040204" pitchFamily="34" charset="-128"/>
              </a:rPr>
              <a:t>データベース</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lang="ja-JP" altLang="en-US" sz="900">
                <a:solidFill>
                  <a:schemeClr val="bg1"/>
                </a:solidFill>
                <a:latin typeface="Meiryo" panose="020B0604030504040204" pitchFamily="34" charset="-128"/>
                <a:ea typeface="Meiryo" panose="020B0604030504040204" pitchFamily="34" charset="-128"/>
              </a:rPr>
              <a:t>業務処理・分析処理の統合</a:t>
            </a:r>
            <a:endParaRPr kumimoji="1" lang="ja-JP" altLang="en-US" sz="90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44C550D2-21AD-D34F-8319-F7F7587B028B}"/>
              </a:ext>
            </a:extLst>
          </p:cNvPr>
          <p:cNvSpPr/>
          <p:nvPr/>
        </p:nvSpPr>
        <p:spPr>
          <a:xfrm>
            <a:off x="662784" y="4878295"/>
            <a:ext cx="7818426" cy="569387"/>
          </a:xfrm>
          <a:prstGeom prst="rect">
            <a:avLst/>
          </a:prstGeom>
        </p:spPr>
        <p:txBody>
          <a:bodyPr wrap="square">
            <a:spAutoFit/>
          </a:bodyPr>
          <a:lstStyle/>
          <a:p>
            <a:pPr algn="ctr"/>
            <a:r>
              <a:rPr lang="ja-JP" altLang="en-US" sz="2000" b="1">
                <a:solidFill>
                  <a:srgbClr val="7030A0"/>
                </a:solidFill>
                <a:latin typeface="Meiryo" panose="020B0604030504040204" pitchFamily="34" charset="-128"/>
                <a:ea typeface="Meiryo" panose="020B0604030504040204" pitchFamily="34" charset="-128"/>
              </a:rPr>
              <a:t>HTAP：</a:t>
            </a:r>
            <a:r>
              <a:rPr lang="ja-JP" altLang="en-US" sz="2000">
                <a:solidFill>
                  <a:srgbClr val="7030A0"/>
                </a:solidFill>
                <a:latin typeface="Meiryo" panose="020B0604030504040204" pitchFamily="34" charset="-128"/>
                <a:ea typeface="Meiryo" panose="020B0604030504040204" pitchFamily="34" charset="-128"/>
              </a:rPr>
              <a:t>Hybrid Transaction／Analytical Processing</a:t>
            </a:r>
            <a:r>
              <a:rPr lang="ja-JP" altLang="en-US" sz="1200">
                <a:solidFill>
                  <a:srgbClr val="7030A0"/>
                </a:solidFill>
                <a:latin typeface="Meiryo" panose="020B0604030504040204" pitchFamily="34" charset="-128"/>
                <a:ea typeface="Meiryo" panose="020B0604030504040204" pitchFamily="34" charset="-128"/>
              </a:rPr>
              <a:t>（エッチ・タップ）</a:t>
            </a:r>
            <a:endParaRPr lang="en-US" altLang="ja-JP" sz="1200" dirty="0">
              <a:solidFill>
                <a:srgbClr val="7030A0"/>
              </a:solidFill>
              <a:latin typeface="Meiryo" panose="020B0604030504040204" pitchFamily="34" charset="-128"/>
              <a:ea typeface="Meiryo" panose="020B0604030504040204" pitchFamily="34" charset="-128"/>
            </a:endParaRPr>
          </a:p>
          <a:p>
            <a:pPr algn="ctr"/>
            <a:r>
              <a:rPr lang="ja-JP" altLang="en-US" sz="1100">
                <a:solidFill>
                  <a:srgbClr val="7030A0"/>
                </a:solidFill>
                <a:latin typeface="Meiryo" panose="020B0604030504040204" pitchFamily="34" charset="-128"/>
                <a:ea typeface="Meiryo" panose="020B0604030504040204" pitchFamily="34" charset="-128"/>
              </a:rPr>
              <a:t>「トランザクション処理と分析処理を同じインメモリデータベース上で処理する」という考えに基づく技術や製品</a:t>
            </a:r>
          </a:p>
        </p:txBody>
      </p:sp>
      <p:sp>
        <p:nvSpPr>
          <p:cNvPr id="22" name="上矢印 21">
            <a:extLst>
              <a:ext uri="{FF2B5EF4-FFF2-40B4-BE49-F238E27FC236}">
                <a16:creationId xmlns:a16="http://schemas.microsoft.com/office/drawing/2014/main" id="{7C0FB519-967C-734B-8302-43DA985C9179}"/>
              </a:ext>
            </a:extLst>
          </p:cNvPr>
          <p:cNvSpPr/>
          <p:nvPr/>
        </p:nvSpPr>
        <p:spPr>
          <a:xfrm>
            <a:off x="2469040" y="2365077"/>
            <a:ext cx="402009" cy="359669"/>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上矢印 22">
            <a:extLst>
              <a:ext uri="{FF2B5EF4-FFF2-40B4-BE49-F238E27FC236}">
                <a16:creationId xmlns:a16="http://schemas.microsoft.com/office/drawing/2014/main" id="{6EBA1C73-6E3E-B443-BB2C-0BB2C7DB8880}"/>
              </a:ext>
            </a:extLst>
          </p:cNvPr>
          <p:cNvSpPr/>
          <p:nvPr/>
        </p:nvSpPr>
        <p:spPr>
          <a:xfrm>
            <a:off x="6285859" y="2361362"/>
            <a:ext cx="402009" cy="359669"/>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曲折矢印 23">
            <a:extLst>
              <a:ext uri="{FF2B5EF4-FFF2-40B4-BE49-F238E27FC236}">
                <a16:creationId xmlns:a16="http://schemas.microsoft.com/office/drawing/2014/main" id="{F7504D18-3822-2848-A478-2B717957D233}"/>
              </a:ext>
            </a:extLst>
          </p:cNvPr>
          <p:cNvSpPr/>
          <p:nvPr/>
        </p:nvSpPr>
        <p:spPr>
          <a:xfrm flipV="1">
            <a:off x="2571366" y="3318565"/>
            <a:ext cx="766567" cy="1112756"/>
          </a:xfrm>
          <a:prstGeom prst="bentArrow">
            <a:avLst>
              <a:gd name="adj1" fmla="val 26601"/>
              <a:gd name="adj2" fmla="val 25000"/>
              <a:gd name="adj3" fmla="val 25000"/>
              <a:gd name="adj4" fmla="val 4375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5" name="曲折矢印 24">
            <a:extLst>
              <a:ext uri="{FF2B5EF4-FFF2-40B4-BE49-F238E27FC236}">
                <a16:creationId xmlns:a16="http://schemas.microsoft.com/office/drawing/2014/main" id="{5A8DC0B2-3E71-0B4A-9D30-3E1230972AE5}"/>
              </a:ext>
            </a:extLst>
          </p:cNvPr>
          <p:cNvSpPr/>
          <p:nvPr/>
        </p:nvSpPr>
        <p:spPr>
          <a:xfrm flipH="1" flipV="1">
            <a:off x="5818972" y="3322397"/>
            <a:ext cx="766567" cy="1112756"/>
          </a:xfrm>
          <a:prstGeom prst="bentArrow">
            <a:avLst>
              <a:gd name="adj1" fmla="val 26601"/>
              <a:gd name="adj2" fmla="val 25000"/>
              <a:gd name="adj3" fmla="val 25000"/>
              <a:gd name="adj4" fmla="val 4375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6" name="正方形/長方形 25">
            <a:extLst>
              <a:ext uri="{FF2B5EF4-FFF2-40B4-BE49-F238E27FC236}">
                <a16:creationId xmlns:a16="http://schemas.microsoft.com/office/drawing/2014/main" id="{BA180910-EA89-F545-9000-791640D5687F}"/>
              </a:ext>
            </a:extLst>
          </p:cNvPr>
          <p:cNvSpPr/>
          <p:nvPr/>
        </p:nvSpPr>
        <p:spPr>
          <a:xfrm>
            <a:off x="2571366" y="5531682"/>
            <a:ext cx="5909844" cy="461665"/>
          </a:xfrm>
          <a:prstGeom prst="rect">
            <a:avLst/>
          </a:prstGeom>
        </p:spPr>
        <p:txBody>
          <a:bodyPr wrap="square">
            <a:spAutoFit/>
          </a:bodyPr>
          <a:lstStyle/>
          <a:p>
            <a:r>
              <a:rPr lang="ja-JP" altLang="en-US" sz="1200" b="1">
                <a:solidFill>
                  <a:srgbClr val="7030A0"/>
                </a:solidFill>
                <a:latin typeface="Meiryo" panose="020B0604030504040204" pitchFamily="34" charset="-128"/>
                <a:ea typeface="Meiryo" panose="020B0604030504040204" pitchFamily="34" charset="-128"/>
              </a:rPr>
              <a:t>意志決定支援型</a:t>
            </a:r>
            <a:r>
              <a:rPr lang="ja-JP" altLang="en-US" sz="1200">
                <a:solidFill>
                  <a:srgbClr val="7030A0"/>
                </a:solidFill>
                <a:latin typeface="Meiryo" panose="020B0604030504040204" pitchFamily="34" charset="-128"/>
                <a:ea typeface="Meiryo" panose="020B0604030504040204" pitchFamily="34" charset="-128"/>
              </a:rPr>
              <a:t>：人間が素早く判断できるよう支援</a:t>
            </a:r>
            <a:endParaRPr lang="en-US" altLang="ja-JP" sz="1200" dirty="0">
              <a:solidFill>
                <a:srgbClr val="7030A0"/>
              </a:solidFill>
              <a:latin typeface="Meiryo" panose="020B0604030504040204" pitchFamily="34" charset="-128"/>
              <a:ea typeface="Meiryo" panose="020B0604030504040204" pitchFamily="34" charset="-128"/>
            </a:endParaRPr>
          </a:p>
          <a:p>
            <a:r>
              <a:rPr lang="ja-JP" altLang="en-US" sz="1200" b="1">
                <a:solidFill>
                  <a:srgbClr val="7030A0"/>
                </a:solidFill>
                <a:latin typeface="Meiryo" panose="020B0604030504040204" pitchFamily="34" charset="-128"/>
                <a:ea typeface="Meiryo" panose="020B0604030504040204" pitchFamily="34" charset="-128"/>
              </a:rPr>
              <a:t>インプロセス型</a:t>
            </a:r>
            <a:r>
              <a:rPr lang="ja-JP" altLang="en-US" sz="1200">
                <a:solidFill>
                  <a:srgbClr val="7030A0"/>
                </a:solidFill>
                <a:latin typeface="Meiryo" panose="020B0604030504040204" pitchFamily="34" charset="-128"/>
                <a:ea typeface="Meiryo" panose="020B0604030504040204" pitchFamily="34" charset="-128"/>
              </a:rPr>
              <a:t>：価格設定や生産調整などを人間が介在せず業務プロセスに反映</a:t>
            </a:r>
            <a:r>
              <a:rPr lang="en-US" altLang="ja-JP" sz="1200" baseline="30000" dirty="0">
                <a:solidFill>
                  <a:srgbClr val="7030A0"/>
                </a:solidFill>
                <a:latin typeface="Meiryo" panose="020B0604030504040204" pitchFamily="34" charset="-128"/>
                <a:ea typeface="Meiryo" panose="020B0604030504040204" pitchFamily="34" charset="-128"/>
              </a:rPr>
              <a:t>※</a:t>
            </a:r>
            <a:endParaRPr lang="ja-JP" altLang="en-US" sz="1200" baseline="30000">
              <a:solidFill>
                <a:srgbClr val="7030A0"/>
              </a:solidFill>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4114AB04-04B7-F547-AEB1-480882623EA1}"/>
              </a:ext>
            </a:extLst>
          </p:cNvPr>
          <p:cNvSpPr/>
          <p:nvPr/>
        </p:nvSpPr>
        <p:spPr>
          <a:xfrm>
            <a:off x="960522" y="5531682"/>
            <a:ext cx="1415772" cy="461665"/>
          </a:xfrm>
          <a:prstGeom prst="rect">
            <a:avLst/>
          </a:prstGeom>
        </p:spPr>
        <p:txBody>
          <a:bodyPr wrap="none">
            <a:spAutoFit/>
          </a:bodyPr>
          <a:lstStyle/>
          <a:p>
            <a:r>
              <a:rPr lang="ja-JP" altLang="en-US" sz="1200" b="1">
                <a:solidFill>
                  <a:srgbClr val="7030A0"/>
                </a:solidFill>
                <a:latin typeface="Meiryo" panose="020B0604030504040204" pitchFamily="34" charset="-128"/>
                <a:ea typeface="Meiryo" panose="020B0604030504040204" pitchFamily="34" charset="-128"/>
              </a:rPr>
              <a:t>業務処理の結果を</a:t>
            </a:r>
            <a:endParaRPr lang="en-US" altLang="ja-JP" sz="1200" b="1" dirty="0">
              <a:solidFill>
                <a:srgbClr val="7030A0"/>
              </a:solidFill>
              <a:latin typeface="Meiryo" panose="020B0604030504040204" pitchFamily="34" charset="-128"/>
              <a:ea typeface="Meiryo" panose="020B0604030504040204" pitchFamily="34" charset="-128"/>
            </a:endParaRPr>
          </a:p>
          <a:p>
            <a:r>
              <a:rPr lang="ja-JP" altLang="en-US" sz="1200" b="1">
                <a:solidFill>
                  <a:srgbClr val="7030A0"/>
                </a:solidFill>
                <a:latin typeface="Meiryo" panose="020B0604030504040204" pitchFamily="34" charset="-128"/>
                <a:ea typeface="Meiryo" panose="020B0604030504040204" pitchFamily="34" charset="-128"/>
              </a:rPr>
              <a:t>リアルタイム分析</a:t>
            </a:r>
            <a:endParaRPr lang="ja-JP" altLang="en-US" sz="1200" b="1">
              <a:solidFill>
                <a:srgbClr val="7030A0"/>
              </a:solidFill>
            </a:endParaRPr>
          </a:p>
        </p:txBody>
      </p:sp>
      <p:sp>
        <p:nvSpPr>
          <p:cNvPr id="28" name="右矢印 27">
            <a:extLst>
              <a:ext uri="{FF2B5EF4-FFF2-40B4-BE49-F238E27FC236}">
                <a16:creationId xmlns:a16="http://schemas.microsoft.com/office/drawing/2014/main" id="{05D8681D-A1E2-6F4D-B724-B8832385784B}"/>
              </a:ext>
            </a:extLst>
          </p:cNvPr>
          <p:cNvSpPr/>
          <p:nvPr/>
        </p:nvSpPr>
        <p:spPr>
          <a:xfrm>
            <a:off x="2302648" y="5525779"/>
            <a:ext cx="312982" cy="467568"/>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A756DCC0-6B71-6C4C-8C30-ADF3AE1F32E7}"/>
              </a:ext>
            </a:extLst>
          </p:cNvPr>
          <p:cNvSpPr/>
          <p:nvPr/>
        </p:nvSpPr>
        <p:spPr>
          <a:xfrm>
            <a:off x="2810701" y="5944813"/>
            <a:ext cx="5480267" cy="338554"/>
          </a:xfrm>
          <a:prstGeom prst="rect">
            <a:avLst/>
          </a:prstGeom>
        </p:spPr>
        <p:txBody>
          <a:bodyPr wrap="square">
            <a:spAutoFit/>
          </a:bodyPr>
          <a:lstStyle/>
          <a:p>
            <a:r>
              <a:rPr lang="ja-JP" altLang="en-US" sz="800">
                <a:solidFill>
                  <a:srgbClr val="7030A0"/>
                </a:solidFill>
                <a:latin typeface="Meiryo" panose="020B0604030504040204" pitchFamily="34" charset="-128"/>
                <a:ea typeface="Meiryo" panose="020B0604030504040204" pitchFamily="34" charset="-128"/>
              </a:rPr>
              <a:t>不良製品が生まれる前に自動で調整をかける、金融の不正取引を見つけて中断する、与信判断の際に、明らかに問題がないものはスルーして、人間の判断が必要なものだけを人間に振るなどを実現</a:t>
            </a:r>
          </a:p>
        </p:txBody>
      </p:sp>
      <p:sp>
        <p:nvSpPr>
          <p:cNvPr id="30" name="テキスト ボックス 29">
            <a:extLst>
              <a:ext uri="{FF2B5EF4-FFF2-40B4-BE49-F238E27FC236}">
                <a16:creationId xmlns:a16="http://schemas.microsoft.com/office/drawing/2014/main" id="{14378B75-D8EE-3848-9931-6FA63E2820E4}"/>
              </a:ext>
            </a:extLst>
          </p:cNvPr>
          <p:cNvSpPr txBox="1"/>
          <p:nvPr/>
        </p:nvSpPr>
        <p:spPr>
          <a:xfrm>
            <a:off x="2670044" y="5944813"/>
            <a:ext cx="287258" cy="215444"/>
          </a:xfrm>
          <a:prstGeom prst="rect">
            <a:avLst/>
          </a:prstGeom>
          <a:noFill/>
        </p:spPr>
        <p:txBody>
          <a:bodyPr wrap="none" rtlCol="0">
            <a:spAutoFit/>
          </a:bodyPr>
          <a:lstStyle/>
          <a:p>
            <a:r>
              <a:rPr kumimoji="1" lang="en-US" altLang="ja-JP" sz="800" dirty="0">
                <a:solidFill>
                  <a:srgbClr val="7030A0"/>
                </a:solidFill>
                <a:latin typeface="Meiryo" panose="020B0604030504040204" pitchFamily="34" charset="-128"/>
                <a:ea typeface="Meiryo" panose="020B0604030504040204" pitchFamily="34" charset="-128"/>
              </a:rPr>
              <a:t>※</a:t>
            </a:r>
            <a:endParaRPr kumimoji="1" lang="ja-JP" altLang="en-US" sz="800">
              <a:solidFill>
                <a:srgbClr val="7030A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29987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アーキテクチャーから見るストレージの違い</a:t>
            </a:r>
          </a:p>
        </p:txBody>
      </p:sp>
      <p:sp>
        <p:nvSpPr>
          <p:cNvPr id="6" name="正方形/長方形 5"/>
          <p:cNvSpPr/>
          <p:nvPr/>
        </p:nvSpPr>
        <p:spPr>
          <a:xfrm>
            <a:off x="383557" y="1037138"/>
            <a:ext cx="4114800" cy="3234153"/>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4695294" y="1037766"/>
            <a:ext cx="4114800" cy="3234153"/>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矢印コネクタ 8"/>
          <p:cNvCxnSpPr/>
          <p:nvPr/>
        </p:nvCxnSpPr>
        <p:spPr>
          <a:xfrm flipV="1">
            <a:off x="383557" y="1037138"/>
            <a:ext cx="0" cy="3234153"/>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 name="直線矢印コネクタ 9"/>
          <p:cNvCxnSpPr/>
          <p:nvPr/>
        </p:nvCxnSpPr>
        <p:spPr>
          <a:xfrm>
            <a:off x="383556" y="4271291"/>
            <a:ext cx="4114801" cy="0"/>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3" name="フリーフォーム 12"/>
          <p:cNvSpPr/>
          <p:nvPr/>
        </p:nvSpPr>
        <p:spPr>
          <a:xfrm>
            <a:off x="443391" y="1742814"/>
            <a:ext cx="3995130" cy="1928466"/>
          </a:xfrm>
          <a:custGeom>
            <a:avLst/>
            <a:gdLst>
              <a:gd name="connsiteX0" fmla="*/ 0 w 3995130"/>
              <a:gd name="connsiteY0" fmla="*/ 1928466 h 1928466"/>
              <a:gd name="connsiteX1" fmla="*/ 1718335 w 3995130"/>
              <a:gd name="connsiteY1" fmla="*/ 283773 h 1928466"/>
              <a:gd name="connsiteX2" fmla="*/ 3995130 w 3995130"/>
              <a:gd name="connsiteY2" fmla="*/ 1475 h 1928466"/>
              <a:gd name="connsiteX3" fmla="*/ 3995130 w 3995130"/>
              <a:gd name="connsiteY3" fmla="*/ 1475 h 1928466"/>
              <a:gd name="connsiteX4" fmla="*/ 3995130 w 3995130"/>
              <a:gd name="connsiteY4" fmla="*/ 1475 h 1928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5130" h="1928466">
                <a:moveTo>
                  <a:pt x="0" y="1928466"/>
                </a:moveTo>
                <a:cubicBezTo>
                  <a:pt x="526240" y="1266702"/>
                  <a:pt x="1052480" y="604938"/>
                  <a:pt x="1718335" y="283773"/>
                </a:cubicBezTo>
                <a:cubicBezTo>
                  <a:pt x="2384190" y="-37392"/>
                  <a:pt x="3995130" y="1475"/>
                  <a:pt x="3995130" y="1475"/>
                </a:cubicBezTo>
                <a:lnTo>
                  <a:pt x="3995130" y="1475"/>
                </a:lnTo>
                <a:lnTo>
                  <a:pt x="3995130" y="1475"/>
                </a:lnTo>
              </a:path>
            </a:pathLst>
          </a:custGeom>
          <a:noFill/>
          <a:ln>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正方形/長方形 13"/>
          <p:cNvSpPr/>
          <p:nvPr/>
        </p:nvSpPr>
        <p:spPr>
          <a:xfrm>
            <a:off x="681196" y="3464039"/>
            <a:ext cx="926675"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コントローラー</a:t>
            </a:r>
          </a:p>
        </p:txBody>
      </p:sp>
      <p:sp>
        <p:nvSpPr>
          <p:cNvPr id="15" name="円柱 14"/>
          <p:cNvSpPr/>
          <p:nvPr/>
        </p:nvSpPr>
        <p:spPr>
          <a:xfrm>
            <a:off x="681196" y="3898530"/>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柱 15"/>
          <p:cNvSpPr/>
          <p:nvPr/>
        </p:nvSpPr>
        <p:spPr>
          <a:xfrm>
            <a:off x="681196" y="3667788"/>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1969180" y="2292049"/>
            <a:ext cx="926675"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コントローラー</a:t>
            </a:r>
            <a:endParaRPr kumimoji="1" lang="ja-JP" altLang="en-US" sz="800" dirty="0">
              <a:solidFill>
                <a:srgbClr val="FFFFFF"/>
              </a:solidFill>
              <a:latin typeface="Meiryo" charset="-128"/>
              <a:ea typeface="Meiryo" charset="-128"/>
              <a:cs typeface="Meiryo" charset="-128"/>
            </a:endParaRPr>
          </a:p>
        </p:txBody>
      </p:sp>
      <p:sp>
        <p:nvSpPr>
          <p:cNvPr id="20" name="円柱 19"/>
          <p:cNvSpPr/>
          <p:nvPr/>
        </p:nvSpPr>
        <p:spPr>
          <a:xfrm>
            <a:off x="1969180" y="3188024"/>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円柱 20"/>
          <p:cNvSpPr/>
          <p:nvPr/>
        </p:nvSpPr>
        <p:spPr>
          <a:xfrm>
            <a:off x="1969180" y="2957282"/>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円柱 17"/>
          <p:cNvSpPr/>
          <p:nvPr/>
        </p:nvSpPr>
        <p:spPr>
          <a:xfrm>
            <a:off x="1969180" y="2726540"/>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柱 18"/>
          <p:cNvSpPr/>
          <p:nvPr/>
        </p:nvSpPr>
        <p:spPr>
          <a:xfrm>
            <a:off x="1969180" y="2495798"/>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3257164" y="1849534"/>
            <a:ext cx="926675"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コントローラー</a:t>
            </a:r>
            <a:endParaRPr kumimoji="1" lang="ja-JP" altLang="en-US" sz="800" dirty="0">
              <a:solidFill>
                <a:srgbClr val="FFFFFF"/>
              </a:solidFill>
              <a:latin typeface="Meiryo" charset="-128"/>
              <a:ea typeface="Meiryo" charset="-128"/>
              <a:cs typeface="Meiryo" charset="-128"/>
            </a:endParaRPr>
          </a:p>
        </p:txBody>
      </p:sp>
      <p:sp>
        <p:nvSpPr>
          <p:cNvPr id="27" name="円柱 26"/>
          <p:cNvSpPr/>
          <p:nvPr/>
        </p:nvSpPr>
        <p:spPr>
          <a:xfrm>
            <a:off x="3257164" y="3206992"/>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柱 27"/>
          <p:cNvSpPr/>
          <p:nvPr/>
        </p:nvSpPr>
        <p:spPr>
          <a:xfrm>
            <a:off x="3257164" y="2976250"/>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円柱 22"/>
          <p:cNvSpPr/>
          <p:nvPr/>
        </p:nvSpPr>
        <p:spPr>
          <a:xfrm>
            <a:off x="3257164" y="2745509"/>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柱 23"/>
          <p:cNvSpPr/>
          <p:nvPr/>
        </p:nvSpPr>
        <p:spPr>
          <a:xfrm>
            <a:off x="3257164" y="2514767"/>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柱 24"/>
          <p:cNvSpPr/>
          <p:nvPr/>
        </p:nvSpPr>
        <p:spPr>
          <a:xfrm>
            <a:off x="3257164" y="2284025"/>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円柱 25"/>
          <p:cNvSpPr/>
          <p:nvPr/>
        </p:nvSpPr>
        <p:spPr>
          <a:xfrm>
            <a:off x="3257164" y="2053283"/>
            <a:ext cx="926675" cy="257047"/>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364589" y="1037137"/>
            <a:ext cx="369332" cy="488324"/>
          </a:xfrm>
          <a:prstGeom prst="rect">
            <a:avLst/>
          </a:prstGeom>
          <a:noFill/>
        </p:spPr>
        <p:txBody>
          <a:bodyPr vert="eaVert" wrap="square" rtlCol="0">
            <a:spAutoFit/>
          </a:bodyPr>
          <a:lstStyle/>
          <a:p>
            <a:r>
              <a:rPr kumimoji="1" lang="ja-JP" altLang="en-US" sz="1200">
                <a:solidFill>
                  <a:srgbClr val="0070C0"/>
                </a:solidFill>
                <a:latin typeface="Meiryo" charset="-128"/>
                <a:ea typeface="Meiryo" charset="-128"/>
                <a:cs typeface="Meiryo" charset="-128"/>
              </a:rPr>
              <a:t>性能</a:t>
            </a:r>
          </a:p>
        </p:txBody>
      </p:sp>
      <p:cxnSp>
        <p:nvCxnSpPr>
          <p:cNvPr id="31" name="直線矢印コネクタ 30"/>
          <p:cNvCxnSpPr/>
          <p:nvPr/>
        </p:nvCxnSpPr>
        <p:spPr>
          <a:xfrm flipV="1">
            <a:off x="4695294" y="1037138"/>
            <a:ext cx="0" cy="3234153"/>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3" name="テキスト ボックス 32"/>
          <p:cNvSpPr txBox="1"/>
          <p:nvPr/>
        </p:nvSpPr>
        <p:spPr>
          <a:xfrm>
            <a:off x="4676326" y="1037137"/>
            <a:ext cx="369332" cy="488324"/>
          </a:xfrm>
          <a:prstGeom prst="rect">
            <a:avLst/>
          </a:prstGeom>
          <a:noFill/>
        </p:spPr>
        <p:txBody>
          <a:bodyPr vert="eaVert" wrap="square" rtlCol="0">
            <a:spAutoFit/>
          </a:bodyPr>
          <a:lstStyle/>
          <a:p>
            <a:r>
              <a:rPr kumimoji="1" lang="ja-JP" altLang="en-US" sz="1200">
                <a:solidFill>
                  <a:srgbClr val="0070C0"/>
                </a:solidFill>
                <a:latin typeface="Meiryo" charset="-128"/>
                <a:ea typeface="Meiryo" charset="-128"/>
                <a:cs typeface="Meiryo" charset="-128"/>
              </a:rPr>
              <a:t>性能</a:t>
            </a:r>
          </a:p>
        </p:txBody>
      </p:sp>
      <p:cxnSp>
        <p:nvCxnSpPr>
          <p:cNvPr id="36" name="直線矢印コネクタ 35"/>
          <p:cNvCxnSpPr/>
          <p:nvPr/>
        </p:nvCxnSpPr>
        <p:spPr>
          <a:xfrm flipV="1">
            <a:off x="4779699" y="1437974"/>
            <a:ext cx="3921844" cy="2433151"/>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7" name="正方形/長方形 36"/>
          <p:cNvSpPr/>
          <p:nvPr/>
        </p:nvSpPr>
        <p:spPr>
          <a:xfrm>
            <a:off x="5163924" y="3651771"/>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40" name="正方形/長方形 39"/>
          <p:cNvSpPr/>
          <p:nvPr/>
        </p:nvSpPr>
        <p:spPr>
          <a:xfrm>
            <a:off x="5523476" y="3651771"/>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cxnSp>
        <p:nvCxnSpPr>
          <p:cNvPr id="44" name="カギ線コネクタ 43"/>
          <p:cNvCxnSpPr>
            <a:stCxn id="37" idx="0"/>
            <a:endCxn id="40" idx="0"/>
          </p:cNvCxnSpPr>
          <p:nvPr/>
        </p:nvCxnSpPr>
        <p:spPr>
          <a:xfrm rot="5400000" flipH="1" flipV="1">
            <a:off x="5516445" y="3471995"/>
            <a:ext cx="12700" cy="359552"/>
          </a:xfrm>
          <a:prstGeom prst="bentConnector3">
            <a:avLst>
              <a:gd name="adj1" fmla="val 688591"/>
            </a:avLst>
          </a:prstGeom>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55" name="正方形/長方形 54"/>
          <p:cNvSpPr/>
          <p:nvPr/>
        </p:nvSpPr>
        <p:spPr>
          <a:xfrm>
            <a:off x="5906052" y="2902247"/>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56" name="円柱 55"/>
          <p:cNvSpPr/>
          <p:nvPr/>
        </p:nvSpPr>
        <p:spPr>
          <a:xfrm>
            <a:off x="5906052" y="3263015"/>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57" name="円柱 56"/>
          <p:cNvSpPr/>
          <p:nvPr/>
        </p:nvSpPr>
        <p:spPr>
          <a:xfrm>
            <a:off x="5906052" y="3105997"/>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58" name="正方形/長方形 57"/>
          <p:cNvSpPr/>
          <p:nvPr/>
        </p:nvSpPr>
        <p:spPr>
          <a:xfrm>
            <a:off x="6265604" y="2902247"/>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59" name="円柱 58"/>
          <p:cNvSpPr/>
          <p:nvPr/>
        </p:nvSpPr>
        <p:spPr>
          <a:xfrm>
            <a:off x="6265604" y="3263015"/>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60" name="円柱 59"/>
          <p:cNvSpPr/>
          <p:nvPr/>
        </p:nvSpPr>
        <p:spPr>
          <a:xfrm>
            <a:off x="6265604" y="3105997"/>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61" name="カギ線コネクタ 60"/>
          <p:cNvCxnSpPr>
            <a:stCxn id="55" idx="0"/>
            <a:endCxn id="58" idx="0"/>
          </p:cNvCxnSpPr>
          <p:nvPr/>
        </p:nvCxnSpPr>
        <p:spPr>
          <a:xfrm rot="5400000" flipH="1" flipV="1">
            <a:off x="6258573" y="2722471"/>
            <a:ext cx="12700" cy="359552"/>
          </a:xfrm>
          <a:prstGeom prst="bentConnector3">
            <a:avLst>
              <a:gd name="adj1" fmla="val 640268"/>
            </a:avLst>
          </a:prstGeom>
        </p:spPr>
        <p:style>
          <a:lnRef idx="2">
            <a:schemeClr val="accent1"/>
          </a:lnRef>
          <a:fillRef idx="0">
            <a:schemeClr val="accent1"/>
          </a:fillRef>
          <a:effectRef idx="1">
            <a:schemeClr val="accent1"/>
          </a:effectRef>
          <a:fontRef idx="minor">
            <a:schemeClr val="tx1"/>
          </a:fontRef>
        </p:style>
      </p:cxnSp>
      <p:sp>
        <p:nvSpPr>
          <p:cNvPr id="62" name="正方形/長方形 61"/>
          <p:cNvSpPr/>
          <p:nvPr/>
        </p:nvSpPr>
        <p:spPr>
          <a:xfrm>
            <a:off x="6628996" y="2905755"/>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63" name="円柱 62"/>
          <p:cNvSpPr/>
          <p:nvPr/>
        </p:nvSpPr>
        <p:spPr>
          <a:xfrm>
            <a:off x="6628996" y="3266523"/>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64" name="円柱 63"/>
          <p:cNvSpPr/>
          <p:nvPr/>
        </p:nvSpPr>
        <p:spPr>
          <a:xfrm>
            <a:off x="6628996" y="3109505"/>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65" name="正方形/長方形 64"/>
          <p:cNvSpPr/>
          <p:nvPr/>
        </p:nvSpPr>
        <p:spPr>
          <a:xfrm>
            <a:off x="6988548" y="2905755"/>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66" name="円柱 65"/>
          <p:cNvSpPr/>
          <p:nvPr/>
        </p:nvSpPr>
        <p:spPr>
          <a:xfrm>
            <a:off x="6988548" y="3266523"/>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67" name="円柱 66"/>
          <p:cNvSpPr/>
          <p:nvPr/>
        </p:nvSpPr>
        <p:spPr>
          <a:xfrm>
            <a:off x="6988548" y="3109505"/>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68" name="カギ線コネクタ 67"/>
          <p:cNvCxnSpPr>
            <a:stCxn id="62" idx="0"/>
            <a:endCxn id="65" idx="0"/>
          </p:cNvCxnSpPr>
          <p:nvPr/>
        </p:nvCxnSpPr>
        <p:spPr>
          <a:xfrm rot="5400000" flipH="1" flipV="1">
            <a:off x="6981517" y="2725979"/>
            <a:ext cx="12700" cy="359552"/>
          </a:xfrm>
          <a:prstGeom prst="bentConnector3">
            <a:avLst>
              <a:gd name="adj1" fmla="val 640268"/>
            </a:avLst>
          </a:prstGeom>
        </p:spPr>
        <p:style>
          <a:lnRef idx="2">
            <a:schemeClr val="accent1"/>
          </a:lnRef>
          <a:fillRef idx="0">
            <a:schemeClr val="accent1"/>
          </a:fillRef>
          <a:effectRef idx="1">
            <a:schemeClr val="accent1"/>
          </a:effectRef>
          <a:fontRef idx="minor">
            <a:schemeClr val="tx1"/>
          </a:fontRef>
        </p:style>
      </p:cxnSp>
      <p:cxnSp>
        <p:nvCxnSpPr>
          <p:cNvPr id="69" name="カギ線コネクタ 68"/>
          <p:cNvCxnSpPr>
            <a:stCxn id="58" idx="0"/>
            <a:endCxn id="62" idx="0"/>
          </p:cNvCxnSpPr>
          <p:nvPr/>
        </p:nvCxnSpPr>
        <p:spPr>
          <a:xfrm rot="16200000" flipH="1">
            <a:off x="6618291" y="2722305"/>
            <a:ext cx="3508" cy="363392"/>
          </a:xfrm>
          <a:prstGeom prst="bentConnector3">
            <a:avLst>
              <a:gd name="adj1" fmla="val -2143016"/>
            </a:avLst>
          </a:prstGeom>
        </p:spPr>
        <p:style>
          <a:lnRef idx="2">
            <a:schemeClr val="accent1"/>
          </a:lnRef>
          <a:fillRef idx="0">
            <a:schemeClr val="accent1"/>
          </a:fillRef>
          <a:effectRef idx="1">
            <a:schemeClr val="accent1"/>
          </a:effectRef>
          <a:fontRef idx="minor">
            <a:schemeClr val="tx1"/>
          </a:fontRef>
        </p:style>
      </p:cxnSp>
      <p:sp>
        <p:nvSpPr>
          <p:cNvPr id="73" name="正方形/長方形 72"/>
          <p:cNvSpPr/>
          <p:nvPr/>
        </p:nvSpPr>
        <p:spPr>
          <a:xfrm>
            <a:off x="6476866" y="2035935"/>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74" name="円柱 73"/>
          <p:cNvSpPr/>
          <p:nvPr/>
        </p:nvSpPr>
        <p:spPr>
          <a:xfrm>
            <a:off x="6476866" y="2396703"/>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75" name="円柱 74"/>
          <p:cNvSpPr/>
          <p:nvPr/>
        </p:nvSpPr>
        <p:spPr>
          <a:xfrm>
            <a:off x="6476866" y="2239685"/>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76" name="正方形/長方形 75"/>
          <p:cNvSpPr/>
          <p:nvPr/>
        </p:nvSpPr>
        <p:spPr>
          <a:xfrm>
            <a:off x="6836418" y="2035935"/>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77" name="円柱 76"/>
          <p:cNvSpPr/>
          <p:nvPr/>
        </p:nvSpPr>
        <p:spPr>
          <a:xfrm>
            <a:off x="6836418" y="2396703"/>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78" name="円柱 77"/>
          <p:cNvSpPr/>
          <p:nvPr/>
        </p:nvSpPr>
        <p:spPr>
          <a:xfrm>
            <a:off x="6836418" y="2239685"/>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79" name="カギ線コネクタ 78"/>
          <p:cNvCxnSpPr>
            <a:stCxn id="73" idx="0"/>
            <a:endCxn id="76" idx="0"/>
          </p:cNvCxnSpPr>
          <p:nvPr/>
        </p:nvCxnSpPr>
        <p:spPr>
          <a:xfrm rot="5400000" flipH="1" flipV="1">
            <a:off x="6829387" y="1856159"/>
            <a:ext cx="12700" cy="359552"/>
          </a:xfrm>
          <a:prstGeom prst="bentConnector3">
            <a:avLst>
              <a:gd name="adj1" fmla="val 640268"/>
            </a:avLst>
          </a:prstGeom>
        </p:spPr>
        <p:style>
          <a:lnRef idx="2">
            <a:schemeClr val="accent1"/>
          </a:lnRef>
          <a:fillRef idx="0">
            <a:schemeClr val="accent1"/>
          </a:fillRef>
          <a:effectRef idx="1">
            <a:schemeClr val="accent1"/>
          </a:effectRef>
          <a:fontRef idx="minor">
            <a:schemeClr val="tx1"/>
          </a:fontRef>
        </p:style>
      </p:cxnSp>
      <p:sp>
        <p:nvSpPr>
          <p:cNvPr id="80" name="正方形/長方形 79"/>
          <p:cNvSpPr/>
          <p:nvPr/>
        </p:nvSpPr>
        <p:spPr>
          <a:xfrm>
            <a:off x="7199810" y="2039443"/>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81" name="円柱 80"/>
          <p:cNvSpPr/>
          <p:nvPr/>
        </p:nvSpPr>
        <p:spPr>
          <a:xfrm>
            <a:off x="7199810" y="2400211"/>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82" name="円柱 81"/>
          <p:cNvSpPr/>
          <p:nvPr/>
        </p:nvSpPr>
        <p:spPr>
          <a:xfrm>
            <a:off x="7199810" y="2243193"/>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83" name="正方形/長方形 82"/>
          <p:cNvSpPr/>
          <p:nvPr/>
        </p:nvSpPr>
        <p:spPr>
          <a:xfrm>
            <a:off x="7559362" y="2039443"/>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84" name="円柱 83"/>
          <p:cNvSpPr/>
          <p:nvPr/>
        </p:nvSpPr>
        <p:spPr>
          <a:xfrm>
            <a:off x="7559362" y="2400211"/>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85" name="円柱 84"/>
          <p:cNvSpPr/>
          <p:nvPr/>
        </p:nvSpPr>
        <p:spPr>
          <a:xfrm>
            <a:off x="7559362" y="2243193"/>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86" name="カギ線コネクタ 85"/>
          <p:cNvCxnSpPr>
            <a:stCxn id="80" idx="0"/>
            <a:endCxn id="83" idx="0"/>
          </p:cNvCxnSpPr>
          <p:nvPr/>
        </p:nvCxnSpPr>
        <p:spPr>
          <a:xfrm rot="5400000" flipH="1" flipV="1">
            <a:off x="7552331" y="1859667"/>
            <a:ext cx="12700" cy="359552"/>
          </a:xfrm>
          <a:prstGeom prst="bentConnector3">
            <a:avLst>
              <a:gd name="adj1" fmla="val 640276"/>
            </a:avLst>
          </a:prstGeom>
        </p:spPr>
        <p:style>
          <a:lnRef idx="2">
            <a:schemeClr val="accent1"/>
          </a:lnRef>
          <a:fillRef idx="0">
            <a:schemeClr val="accent1"/>
          </a:fillRef>
          <a:effectRef idx="1">
            <a:schemeClr val="accent1"/>
          </a:effectRef>
          <a:fontRef idx="minor">
            <a:schemeClr val="tx1"/>
          </a:fontRef>
        </p:style>
      </p:cxnSp>
      <p:cxnSp>
        <p:nvCxnSpPr>
          <p:cNvPr id="87" name="カギ線コネクタ 86"/>
          <p:cNvCxnSpPr>
            <a:stCxn id="76" idx="0"/>
            <a:endCxn id="80" idx="0"/>
          </p:cNvCxnSpPr>
          <p:nvPr/>
        </p:nvCxnSpPr>
        <p:spPr>
          <a:xfrm rot="16200000" flipH="1">
            <a:off x="7189105" y="1855993"/>
            <a:ext cx="3508" cy="363392"/>
          </a:xfrm>
          <a:prstGeom prst="bentConnector3">
            <a:avLst>
              <a:gd name="adj1" fmla="val -2143016"/>
            </a:avLst>
          </a:prstGeom>
        </p:spPr>
        <p:style>
          <a:lnRef idx="2">
            <a:schemeClr val="accent1"/>
          </a:lnRef>
          <a:fillRef idx="0">
            <a:schemeClr val="accent1"/>
          </a:fillRef>
          <a:effectRef idx="1">
            <a:schemeClr val="accent1"/>
          </a:effectRef>
          <a:fontRef idx="minor">
            <a:schemeClr val="tx1"/>
          </a:fontRef>
        </p:style>
      </p:cxnSp>
      <p:sp>
        <p:nvSpPr>
          <p:cNvPr id="88" name="正方形/長方形 87"/>
          <p:cNvSpPr/>
          <p:nvPr/>
        </p:nvSpPr>
        <p:spPr>
          <a:xfrm>
            <a:off x="7922132" y="2043368"/>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89" name="円柱 88"/>
          <p:cNvSpPr/>
          <p:nvPr/>
        </p:nvSpPr>
        <p:spPr>
          <a:xfrm>
            <a:off x="7922132" y="2404136"/>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90" name="円柱 89"/>
          <p:cNvSpPr/>
          <p:nvPr/>
        </p:nvSpPr>
        <p:spPr>
          <a:xfrm>
            <a:off x="7922132" y="2247118"/>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91" name="カギ線コネクタ 90"/>
          <p:cNvCxnSpPr>
            <a:endCxn id="88" idx="0"/>
          </p:cNvCxnSpPr>
          <p:nvPr/>
        </p:nvCxnSpPr>
        <p:spPr>
          <a:xfrm rot="5400000" flipH="1" flipV="1">
            <a:off x="7915101" y="1863592"/>
            <a:ext cx="12700" cy="359552"/>
          </a:xfrm>
          <a:prstGeom prst="bentConnector3">
            <a:avLst>
              <a:gd name="adj1" fmla="val 688591"/>
            </a:avLst>
          </a:prstGeom>
        </p:spPr>
        <p:style>
          <a:lnRef idx="2">
            <a:schemeClr val="accent1"/>
          </a:lnRef>
          <a:fillRef idx="0">
            <a:schemeClr val="accent1"/>
          </a:fillRef>
          <a:effectRef idx="1">
            <a:schemeClr val="accent1"/>
          </a:effectRef>
          <a:fontRef idx="minor">
            <a:schemeClr val="tx1"/>
          </a:fontRef>
        </p:style>
      </p:cxnSp>
      <p:sp>
        <p:nvSpPr>
          <p:cNvPr id="96" name="テキスト ボックス 95"/>
          <p:cNvSpPr txBox="1"/>
          <p:nvPr/>
        </p:nvSpPr>
        <p:spPr>
          <a:xfrm>
            <a:off x="846613" y="1063250"/>
            <a:ext cx="3188686" cy="307777"/>
          </a:xfrm>
          <a:prstGeom prst="rect">
            <a:avLst/>
          </a:prstGeom>
          <a:noFill/>
        </p:spPr>
        <p:txBody>
          <a:bodyPr wrap="square" rtlCol="0">
            <a:spAutoFit/>
          </a:bodyPr>
          <a:lstStyle/>
          <a:p>
            <a:pPr algn="ctr"/>
            <a:r>
              <a:rPr kumimoji="1" lang="ja-JP" altLang="en-US" sz="1400" b="1">
                <a:solidFill>
                  <a:srgbClr val="0070C0"/>
                </a:solidFill>
                <a:latin typeface="Meiryo" charset="-128"/>
                <a:ea typeface="Meiryo" charset="-128"/>
                <a:cs typeface="Meiryo" charset="-128"/>
              </a:rPr>
              <a:t>スケールアップ・アーキテクチャ</a:t>
            </a:r>
            <a:endParaRPr kumimoji="1" lang="ja-JP" altLang="en-US" sz="1400" b="1" dirty="0">
              <a:solidFill>
                <a:srgbClr val="0070C0"/>
              </a:solidFill>
              <a:latin typeface="Meiryo" charset="-128"/>
              <a:ea typeface="Meiryo" charset="-128"/>
              <a:cs typeface="Meiryo" charset="-128"/>
            </a:endParaRPr>
          </a:p>
        </p:txBody>
      </p:sp>
      <p:sp>
        <p:nvSpPr>
          <p:cNvPr id="97" name="テキスト ボックス 96"/>
          <p:cNvSpPr txBox="1"/>
          <p:nvPr/>
        </p:nvSpPr>
        <p:spPr>
          <a:xfrm>
            <a:off x="5182849" y="1064338"/>
            <a:ext cx="3188686" cy="307777"/>
          </a:xfrm>
          <a:prstGeom prst="rect">
            <a:avLst/>
          </a:prstGeom>
          <a:noFill/>
        </p:spPr>
        <p:txBody>
          <a:bodyPr wrap="square" rtlCol="0">
            <a:spAutoFit/>
          </a:bodyPr>
          <a:lstStyle/>
          <a:p>
            <a:pPr algn="ctr"/>
            <a:r>
              <a:rPr kumimoji="1" lang="ja-JP" altLang="en-US" sz="1400" b="1" dirty="0">
                <a:solidFill>
                  <a:srgbClr val="0070C0"/>
                </a:solidFill>
                <a:latin typeface="Meiryo" charset="-128"/>
                <a:ea typeface="Meiryo" charset="-128"/>
                <a:cs typeface="Meiryo" charset="-128"/>
              </a:rPr>
              <a:t>スケールアウト・アーキテクチャ</a:t>
            </a:r>
          </a:p>
        </p:txBody>
      </p:sp>
      <p:sp>
        <p:nvSpPr>
          <p:cNvPr id="100" name="正方形/長方形 99"/>
          <p:cNvSpPr/>
          <p:nvPr/>
        </p:nvSpPr>
        <p:spPr>
          <a:xfrm>
            <a:off x="8284202" y="2043057"/>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101" name="円柱 100"/>
          <p:cNvSpPr/>
          <p:nvPr/>
        </p:nvSpPr>
        <p:spPr>
          <a:xfrm>
            <a:off x="8284202" y="2403825"/>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02" name="円柱 101"/>
          <p:cNvSpPr/>
          <p:nvPr/>
        </p:nvSpPr>
        <p:spPr>
          <a:xfrm>
            <a:off x="8284202" y="2246807"/>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103" name="カギ線コネクタ 102"/>
          <p:cNvCxnSpPr>
            <a:endCxn id="100" idx="0"/>
          </p:cNvCxnSpPr>
          <p:nvPr/>
        </p:nvCxnSpPr>
        <p:spPr>
          <a:xfrm rot="5400000" flipH="1" flipV="1">
            <a:off x="8277171" y="1863281"/>
            <a:ext cx="12700" cy="359552"/>
          </a:xfrm>
          <a:prstGeom prst="bentConnector3">
            <a:avLst>
              <a:gd name="adj1" fmla="val 688591"/>
            </a:avLst>
          </a:prstGeom>
        </p:spPr>
        <p:style>
          <a:lnRef idx="2">
            <a:schemeClr val="accent1"/>
          </a:lnRef>
          <a:fillRef idx="0">
            <a:schemeClr val="accent1"/>
          </a:fillRef>
          <a:effectRef idx="1">
            <a:schemeClr val="accent1"/>
          </a:effectRef>
          <a:fontRef idx="minor">
            <a:schemeClr val="tx1"/>
          </a:fontRef>
        </p:style>
      </p:cxnSp>
      <p:sp>
        <p:nvSpPr>
          <p:cNvPr id="135" name="三角形 134"/>
          <p:cNvSpPr/>
          <p:nvPr/>
        </p:nvSpPr>
        <p:spPr>
          <a:xfrm>
            <a:off x="5664207" y="3851513"/>
            <a:ext cx="2152825" cy="1491885"/>
          </a:xfrm>
          <a:prstGeom prst="triangle">
            <a:avLst/>
          </a:prstGeom>
          <a:gradFill flip="none" rotWithShape="1">
            <a:gsLst>
              <a:gs pos="0">
                <a:schemeClr val="tx2">
                  <a:lumMod val="60000"/>
                  <a:lumOff val="40000"/>
                </a:schemeClr>
              </a:gs>
              <a:gs pos="37000">
                <a:schemeClr val="tx2">
                  <a:lumMod val="40000"/>
                  <a:lumOff val="60000"/>
                </a:schemeClr>
              </a:gs>
              <a:gs pos="100000">
                <a:srgbClr val="33ACBD">
                  <a:tint val="23500"/>
                  <a:satMod val="160000"/>
                </a:srgbClr>
              </a:gs>
            </a:gsLst>
            <a:lin ang="54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スライド番号プレースホルダー 2"/>
          <p:cNvSpPr>
            <a:spLocks noGrp="1"/>
          </p:cNvSpPr>
          <p:nvPr>
            <p:ph type="sldNum" sz="quarter" idx="12"/>
          </p:nvPr>
        </p:nvSpPr>
        <p:spPr>
          <a:xfrm>
            <a:off x="6927340" y="6659494"/>
            <a:ext cx="2133600" cy="217800"/>
          </a:xfrm>
        </p:spPr>
        <p:txBody>
          <a:bodyPr/>
          <a:lstStyle/>
          <a:p>
            <a:fld id="{8FF8CC5D-A65D-5946-99B5-645367A967AD}" type="slidenum">
              <a:rPr kumimoji="1" lang="ja-JP" altLang="en-US" smtClean="0"/>
              <a:t>3</a:t>
            </a:fld>
            <a:endParaRPr kumimoji="1" lang="ja-JP" altLang="en-US"/>
          </a:p>
        </p:txBody>
      </p:sp>
      <p:sp>
        <p:nvSpPr>
          <p:cNvPr id="30" name="テキスト ボックス 29"/>
          <p:cNvSpPr txBox="1"/>
          <p:nvPr/>
        </p:nvSpPr>
        <p:spPr>
          <a:xfrm>
            <a:off x="3990943" y="4017077"/>
            <a:ext cx="581057" cy="276999"/>
          </a:xfrm>
          <a:prstGeom prst="rect">
            <a:avLst/>
          </a:prstGeom>
          <a:noFill/>
        </p:spPr>
        <p:txBody>
          <a:bodyPr vert="horz" wrap="square" rtlCol="0">
            <a:spAutoFit/>
          </a:bodyPr>
          <a:lstStyle/>
          <a:p>
            <a:r>
              <a:rPr lang="ja-JP" altLang="en-US" sz="1200">
                <a:solidFill>
                  <a:srgbClr val="0070C0"/>
                </a:solidFill>
                <a:latin typeface="Meiryo" charset="-128"/>
                <a:ea typeface="Meiryo" charset="-128"/>
                <a:cs typeface="Meiryo" charset="-128"/>
              </a:rPr>
              <a:t>容量</a:t>
            </a:r>
            <a:endParaRPr kumimoji="1" lang="ja-JP" altLang="en-US" sz="1200" dirty="0">
              <a:solidFill>
                <a:srgbClr val="0070C0"/>
              </a:solidFill>
              <a:latin typeface="Meiryo" charset="-128"/>
              <a:ea typeface="Meiryo" charset="-128"/>
              <a:cs typeface="Meiryo" charset="-128"/>
            </a:endParaRPr>
          </a:p>
        </p:txBody>
      </p:sp>
      <p:cxnSp>
        <p:nvCxnSpPr>
          <p:cNvPr id="32" name="直線矢印コネクタ 31"/>
          <p:cNvCxnSpPr/>
          <p:nvPr/>
        </p:nvCxnSpPr>
        <p:spPr>
          <a:xfrm>
            <a:off x="4695293" y="4271291"/>
            <a:ext cx="4114801" cy="0"/>
          </a:xfrm>
          <a:prstGeom prst="straightConnector1">
            <a:avLst/>
          </a:prstGeom>
          <a:ln>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4" name="テキスト ボックス 33"/>
          <p:cNvSpPr txBox="1"/>
          <p:nvPr/>
        </p:nvSpPr>
        <p:spPr>
          <a:xfrm>
            <a:off x="8302680" y="4017077"/>
            <a:ext cx="581057" cy="276999"/>
          </a:xfrm>
          <a:prstGeom prst="rect">
            <a:avLst/>
          </a:prstGeom>
          <a:noFill/>
        </p:spPr>
        <p:txBody>
          <a:bodyPr vert="horz" wrap="square" rtlCol="0">
            <a:spAutoFit/>
          </a:bodyPr>
          <a:lstStyle/>
          <a:p>
            <a:r>
              <a:rPr lang="ja-JP" altLang="en-US" sz="1200">
                <a:solidFill>
                  <a:srgbClr val="0070C0"/>
                </a:solidFill>
                <a:latin typeface="Meiryo" charset="-128"/>
                <a:ea typeface="Meiryo" charset="-128"/>
                <a:cs typeface="Meiryo" charset="-128"/>
              </a:rPr>
              <a:t>容量</a:t>
            </a:r>
            <a:endParaRPr kumimoji="1" lang="ja-JP" altLang="en-US" sz="1200" dirty="0">
              <a:solidFill>
                <a:srgbClr val="0070C0"/>
              </a:solidFill>
              <a:latin typeface="Meiryo" charset="-128"/>
              <a:ea typeface="Meiryo" charset="-128"/>
              <a:cs typeface="Meiryo" charset="-128"/>
            </a:endParaRPr>
          </a:p>
        </p:txBody>
      </p:sp>
      <p:sp>
        <p:nvSpPr>
          <p:cNvPr id="38" name="円柱 37"/>
          <p:cNvSpPr/>
          <p:nvPr/>
        </p:nvSpPr>
        <p:spPr>
          <a:xfrm>
            <a:off x="5163924" y="4012539"/>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39" name="円柱 38"/>
          <p:cNvSpPr/>
          <p:nvPr/>
        </p:nvSpPr>
        <p:spPr>
          <a:xfrm>
            <a:off x="5163924" y="3855521"/>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1" name="円柱 40"/>
          <p:cNvSpPr/>
          <p:nvPr/>
        </p:nvSpPr>
        <p:spPr>
          <a:xfrm>
            <a:off x="5523476" y="4012539"/>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2" name="円柱 41"/>
          <p:cNvSpPr/>
          <p:nvPr/>
        </p:nvSpPr>
        <p:spPr>
          <a:xfrm>
            <a:off x="5523476" y="3855521"/>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05" name="正方形/長方形 104"/>
          <p:cNvSpPr/>
          <p:nvPr/>
        </p:nvSpPr>
        <p:spPr>
          <a:xfrm>
            <a:off x="5665749" y="5786831"/>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106" name="円柱 105"/>
          <p:cNvSpPr/>
          <p:nvPr/>
        </p:nvSpPr>
        <p:spPr>
          <a:xfrm>
            <a:off x="5665749" y="6147599"/>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07" name="円柱 106"/>
          <p:cNvSpPr/>
          <p:nvPr/>
        </p:nvSpPr>
        <p:spPr>
          <a:xfrm>
            <a:off x="5665749" y="5990581"/>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08" name="正方形/長方形 107"/>
          <p:cNvSpPr/>
          <p:nvPr/>
        </p:nvSpPr>
        <p:spPr>
          <a:xfrm>
            <a:off x="6025301" y="5786831"/>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109" name="円柱 108"/>
          <p:cNvSpPr/>
          <p:nvPr/>
        </p:nvSpPr>
        <p:spPr>
          <a:xfrm>
            <a:off x="6025301" y="6147599"/>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10" name="円柱 109"/>
          <p:cNvSpPr/>
          <p:nvPr/>
        </p:nvSpPr>
        <p:spPr>
          <a:xfrm>
            <a:off x="6025301" y="5990581"/>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111" name="カギ線コネクタ 110"/>
          <p:cNvCxnSpPr>
            <a:stCxn id="105" idx="0"/>
            <a:endCxn id="108" idx="0"/>
          </p:cNvCxnSpPr>
          <p:nvPr/>
        </p:nvCxnSpPr>
        <p:spPr>
          <a:xfrm rot="5400000" flipH="1" flipV="1">
            <a:off x="6018270" y="5607055"/>
            <a:ext cx="12700" cy="359552"/>
          </a:xfrm>
          <a:prstGeom prst="bentConnector3">
            <a:avLst>
              <a:gd name="adj1" fmla="val 640268"/>
            </a:avLst>
          </a:prstGeom>
        </p:spPr>
        <p:style>
          <a:lnRef idx="2">
            <a:schemeClr val="accent1"/>
          </a:lnRef>
          <a:fillRef idx="0">
            <a:schemeClr val="accent1"/>
          </a:fillRef>
          <a:effectRef idx="1">
            <a:schemeClr val="accent1"/>
          </a:effectRef>
          <a:fontRef idx="minor">
            <a:schemeClr val="tx1"/>
          </a:fontRef>
        </p:style>
      </p:cxnSp>
      <p:sp>
        <p:nvSpPr>
          <p:cNvPr id="112" name="正方形/長方形 111"/>
          <p:cNvSpPr/>
          <p:nvPr/>
        </p:nvSpPr>
        <p:spPr>
          <a:xfrm>
            <a:off x="6388693" y="5790339"/>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113" name="円柱 112"/>
          <p:cNvSpPr/>
          <p:nvPr/>
        </p:nvSpPr>
        <p:spPr>
          <a:xfrm>
            <a:off x="6388693" y="6151107"/>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14" name="円柱 113"/>
          <p:cNvSpPr/>
          <p:nvPr/>
        </p:nvSpPr>
        <p:spPr>
          <a:xfrm>
            <a:off x="6388693" y="5994089"/>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15" name="正方形/長方形 114"/>
          <p:cNvSpPr/>
          <p:nvPr/>
        </p:nvSpPr>
        <p:spPr>
          <a:xfrm>
            <a:off x="6748245" y="5790339"/>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116" name="円柱 115"/>
          <p:cNvSpPr/>
          <p:nvPr/>
        </p:nvSpPr>
        <p:spPr>
          <a:xfrm>
            <a:off x="6748245" y="6151107"/>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17" name="円柱 116"/>
          <p:cNvSpPr/>
          <p:nvPr/>
        </p:nvSpPr>
        <p:spPr>
          <a:xfrm>
            <a:off x="6748245" y="5994089"/>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118" name="カギ線コネクタ 117"/>
          <p:cNvCxnSpPr>
            <a:stCxn id="112" idx="0"/>
            <a:endCxn id="115" idx="0"/>
          </p:cNvCxnSpPr>
          <p:nvPr/>
        </p:nvCxnSpPr>
        <p:spPr>
          <a:xfrm rot="5400000" flipH="1" flipV="1">
            <a:off x="6741214" y="5610563"/>
            <a:ext cx="12700" cy="359552"/>
          </a:xfrm>
          <a:prstGeom prst="bentConnector3">
            <a:avLst>
              <a:gd name="adj1" fmla="val 640276"/>
            </a:avLst>
          </a:prstGeom>
        </p:spPr>
        <p:style>
          <a:lnRef idx="2">
            <a:schemeClr val="accent1"/>
          </a:lnRef>
          <a:fillRef idx="0">
            <a:schemeClr val="accent1"/>
          </a:fillRef>
          <a:effectRef idx="1">
            <a:schemeClr val="accent1"/>
          </a:effectRef>
          <a:fontRef idx="minor">
            <a:schemeClr val="tx1"/>
          </a:fontRef>
        </p:style>
      </p:cxnSp>
      <p:cxnSp>
        <p:nvCxnSpPr>
          <p:cNvPr id="119" name="カギ線コネクタ 118"/>
          <p:cNvCxnSpPr>
            <a:stCxn id="108" idx="0"/>
            <a:endCxn id="112" idx="0"/>
          </p:cNvCxnSpPr>
          <p:nvPr/>
        </p:nvCxnSpPr>
        <p:spPr>
          <a:xfrm rot="16200000" flipH="1">
            <a:off x="6377988" y="5606889"/>
            <a:ext cx="3508" cy="363392"/>
          </a:xfrm>
          <a:prstGeom prst="bentConnector3">
            <a:avLst>
              <a:gd name="adj1" fmla="val -2143016"/>
            </a:avLst>
          </a:prstGeom>
        </p:spPr>
        <p:style>
          <a:lnRef idx="2">
            <a:schemeClr val="accent1"/>
          </a:lnRef>
          <a:fillRef idx="0">
            <a:schemeClr val="accent1"/>
          </a:fillRef>
          <a:effectRef idx="1">
            <a:schemeClr val="accent1"/>
          </a:effectRef>
          <a:fontRef idx="minor">
            <a:schemeClr val="tx1"/>
          </a:fontRef>
        </p:style>
      </p:cxnSp>
      <p:sp>
        <p:nvSpPr>
          <p:cNvPr id="120" name="正方形/長方形 119"/>
          <p:cNvSpPr/>
          <p:nvPr/>
        </p:nvSpPr>
        <p:spPr>
          <a:xfrm>
            <a:off x="7111015" y="5794264"/>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121" name="円柱 120"/>
          <p:cNvSpPr/>
          <p:nvPr/>
        </p:nvSpPr>
        <p:spPr>
          <a:xfrm>
            <a:off x="7111015" y="6155032"/>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22" name="円柱 121"/>
          <p:cNvSpPr/>
          <p:nvPr/>
        </p:nvSpPr>
        <p:spPr>
          <a:xfrm>
            <a:off x="7111015" y="5998014"/>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123" name="カギ線コネクタ 122"/>
          <p:cNvCxnSpPr>
            <a:endCxn id="120" idx="0"/>
          </p:cNvCxnSpPr>
          <p:nvPr/>
        </p:nvCxnSpPr>
        <p:spPr>
          <a:xfrm rot="5400000" flipH="1" flipV="1">
            <a:off x="7103984" y="5614488"/>
            <a:ext cx="12700" cy="359552"/>
          </a:xfrm>
          <a:prstGeom prst="bentConnector3">
            <a:avLst>
              <a:gd name="adj1" fmla="val 688591"/>
            </a:avLst>
          </a:prstGeom>
        </p:spPr>
        <p:style>
          <a:lnRef idx="2">
            <a:schemeClr val="accent1"/>
          </a:lnRef>
          <a:fillRef idx="0">
            <a:schemeClr val="accent1"/>
          </a:fillRef>
          <a:effectRef idx="1">
            <a:schemeClr val="accent1"/>
          </a:effectRef>
          <a:fontRef idx="minor">
            <a:schemeClr val="tx1"/>
          </a:fontRef>
        </p:style>
      </p:cxnSp>
      <p:sp>
        <p:nvSpPr>
          <p:cNvPr id="124" name="正方形/長方形 123"/>
          <p:cNvSpPr/>
          <p:nvPr/>
        </p:nvSpPr>
        <p:spPr>
          <a:xfrm>
            <a:off x="7473085" y="5793953"/>
            <a:ext cx="345489" cy="18410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600" dirty="0">
                <a:solidFill>
                  <a:srgbClr val="FFFFFF"/>
                </a:solidFill>
                <a:latin typeface="Meiryo" charset="-128"/>
                <a:ea typeface="Meiryo" charset="-128"/>
                <a:cs typeface="Meiryo" charset="-128"/>
              </a:rPr>
              <a:t>CTL</a:t>
            </a:r>
            <a:endParaRPr kumimoji="1" lang="ja-JP" altLang="en-US" sz="600" dirty="0">
              <a:solidFill>
                <a:srgbClr val="FFFFFF"/>
              </a:solidFill>
              <a:latin typeface="Meiryo" charset="-128"/>
              <a:ea typeface="Meiryo" charset="-128"/>
              <a:cs typeface="Meiryo" charset="-128"/>
            </a:endParaRPr>
          </a:p>
        </p:txBody>
      </p:sp>
      <p:sp>
        <p:nvSpPr>
          <p:cNvPr id="125" name="円柱 124"/>
          <p:cNvSpPr/>
          <p:nvPr/>
        </p:nvSpPr>
        <p:spPr>
          <a:xfrm>
            <a:off x="7473085" y="6154721"/>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126" name="円柱 125"/>
          <p:cNvSpPr/>
          <p:nvPr/>
        </p:nvSpPr>
        <p:spPr>
          <a:xfrm>
            <a:off x="7473085" y="5997703"/>
            <a:ext cx="345490" cy="183324"/>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127" name="カギ線コネクタ 126"/>
          <p:cNvCxnSpPr>
            <a:endCxn id="124" idx="0"/>
          </p:cNvCxnSpPr>
          <p:nvPr/>
        </p:nvCxnSpPr>
        <p:spPr>
          <a:xfrm rot="5400000" flipH="1" flipV="1">
            <a:off x="7466054" y="5614177"/>
            <a:ext cx="12700" cy="359552"/>
          </a:xfrm>
          <a:prstGeom prst="bentConnector3">
            <a:avLst>
              <a:gd name="adj1" fmla="val 688591"/>
            </a:avLst>
          </a:prstGeom>
        </p:spPr>
        <p:style>
          <a:lnRef idx="2">
            <a:schemeClr val="accent1"/>
          </a:lnRef>
          <a:fillRef idx="0">
            <a:schemeClr val="accent1"/>
          </a:fillRef>
          <a:effectRef idx="1">
            <a:schemeClr val="accent1"/>
          </a:effectRef>
          <a:fontRef idx="minor">
            <a:schemeClr val="tx1"/>
          </a:fontRef>
        </p:style>
      </p:cxnSp>
      <p:sp>
        <p:nvSpPr>
          <p:cNvPr id="128" name="正方形/長方形 127"/>
          <p:cNvSpPr/>
          <p:nvPr/>
        </p:nvSpPr>
        <p:spPr>
          <a:xfrm>
            <a:off x="5664208" y="5340470"/>
            <a:ext cx="2152826" cy="3972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共有メモリー</a:t>
            </a:r>
            <a:endParaRPr kumimoji="1" lang="ja-JP" altLang="en-US" sz="1200" dirty="0">
              <a:solidFill>
                <a:srgbClr val="FFFFFF"/>
              </a:solidFill>
              <a:latin typeface="ＭＳ Ｐゴシック"/>
              <a:ea typeface="ＭＳ Ｐゴシック"/>
              <a:cs typeface="ＭＳ Ｐゴシック"/>
            </a:endParaRPr>
          </a:p>
        </p:txBody>
      </p:sp>
      <p:sp>
        <p:nvSpPr>
          <p:cNvPr id="134" name="正方形/長方形 133"/>
          <p:cNvSpPr/>
          <p:nvPr/>
        </p:nvSpPr>
        <p:spPr>
          <a:xfrm>
            <a:off x="5664208" y="4818420"/>
            <a:ext cx="2152825" cy="236929"/>
          </a:xfrm>
          <a:prstGeom prst="rect">
            <a:avLst/>
          </a:prstGeom>
          <a:noFill/>
          <a:ln>
            <a:solidFill>
              <a:srgbClr val="0070C0"/>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0070C0"/>
                </a:solidFill>
                <a:latin typeface="ＭＳ Ｐゴシック"/>
                <a:ea typeface="ＭＳ Ｐゴシック"/>
                <a:cs typeface="ＭＳ Ｐゴシック"/>
              </a:rPr>
              <a:t>サーバー・アクセス</a:t>
            </a:r>
            <a:endParaRPr kumimoji="1" lang="ja-JP" altLang="en-US" sz="1200" dirty="0">
              <a:solidFill>
                <a:srgbClr val="0070C0"/>
              </a:solidFill>
              <a:latin typeface="ＭＳ Ｐゴシック"/>
              <a:ea typeface="ＭＳ Ｐゴシック"/>
              <a:cs typeface="ＭＳ Ｐゴシック"/>
            </a:endParaRPr>
          </a:p>
        </p:txBody>
      </p:sp>
      <p:sp>
        <p:nvSpPr>
          <p:cNvPr id="133" name="上下矢印 132"/>
          <p:cNvSpPr/>
          <p:nvPr/>
        </p:nvSpPr>
        <p:spPr>
          <a:xfrm>
            <a:off x="6592279" y="5006299"/>
            <a:ext cx="310570" cy="408252"/>
          </a:xfrm>
          <a:prstGeom prst="upDown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正方形/長方形 135"/>
          <p:cNvSpPr/>
          <p:nvPr/>
        </p:nvSpPr>
        <p:spPr>
          <a:xfrm>
            <a:off x="4949636" y="4343225"/>
            <a:ext cx="3595856" cy="307777"/>
          </a:xfrm>
          <a:prstGeom prst="rect">
            <a:avLst/>
          </a:prstGeom>
          <a:noFill/>
        </p:spPr>
        <p:txBody>
          <a:bodyPr wrap="square" rtlCol="0">
            <a:spAutoFit/>
          </a:bodyPr>
          <a:lstStyle/>
          <a:p>
            <a:pPr algn="ctr"/>
            <a:r>
              <a:rPr lang="ja-JP" altLang="en-US" sz="1400" b="1">
                <a:solidFill>
                  <a:srgbClr val="C00000"/>
                </a:solidFill>
                <a:latin typeface="Meiryo" charset="-128"/>
                <a:ea typeface="Meiryo" charset="-128"/>
                <a:cs typeface="Meiryo" charset="-128"/>
              </a:rPr>
              <a:t>密結合型スケールアウトアーキテクチャー</a:t>
            </a:r>
          </a:p>
        </p:txBody>
      </p:sp>
      <p:sp>
        <p:nvSpPr>
          <p:cNvPr id="137" name="正方形/長方形 136"/>
          <p:cNvSpPr/>
          <p:nvPr/>
        </p:nvSpPr>
        <p:spPr>
          <a:xfrm>
            <a:off x="2257248" y="6463260"/>
            <a:ext cx="6890646" cy="215444"/>
          </a:xfrm>
          <a:prstGeom prst="rect">
            <a:avLst/>
          </a:prstGeom>
        </p:spPr>
        <p:txBody>
          <a:bodyPr wrap="square">
            <a:spAutoFit/>
          </a:bodyPr>
          <a:lstStyle/>
          <a:p>
            <a:pPr algn="r"/>
            <a:r>
              <a:rPr lang="ja-JP" altLang="en-US" sz="800" dirty="0">
                <a:solidFill>
                  <a:schemeClr val="tx1">
                    <a:lumMod val="50000"/>
                    <a:lumOff val="50000"/>
                  </a:schemeClr>
                </a:solidFill>
                <a:latin typeface="Meiryo" charset="-128"/>
                <a:ea typeface="Meiryo" charset="-128"/>
                <a:cs typeface="Meiryo" charset="-128"/>
              </a:rPr>
              <a:t>「</a:t>
            </a:r>
            <a:r>
              <a:rPr lang="ja-JP" altLang="en-US" sz="800" b="1" dirty="0">
                <a:solidFill>
                  <a:schemeClr val="tx1">
                    <a:lumMod val="50000"/>
                    <a:lumOff val="50000"/>
                  </a:schemeClr>
                </a:solidFill>
                <a:latin typeface="Meiryo" charset="-128"/>
                <a:ea typeface="Meiryo" charset="-128"/>
                <a:cs typeface="Meiryo" charset="-128"/>
              </a:rPr>
              <a:t>基礎から学べる！最新ストレージ技術と</a:t>
            </a:r>
            <a:r>
              <a:rPr lang="ja-JP" altLang="en-US" sz="800" b="1">
                <a:solidFill>
                  <a:schemeClr val="tx1">
                    <a:lumMod val="50000"/>
                    <a:lumOff val="50000"/>
                  </a:schemeClr>
                </a:solidFill>
                <a:latin typeface="Meiryo" charset="-128"/>
                <a:ea typeface="Meiryo" charset="-128"/>
                <a:cs typeface="Meiryo" charset="-128"/>
              </a:rPr>
              <a:t>選択ガイド</a:t>
            </a:r>
            <a:r>
              <a:rPr lang="ja-JP" altLang="en-US" sz="80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を参考に作成　http://itpro.nikkeibp.co.jp/atclact/active/14/100700086/</a:t>
            </a:r>
          </a:p>
        </p:txBody>
      </p:sp>
      <p:sp>
        <p:nvSpPr>
          <p:cNvPr id="4" name="四角形吹き出し 3"/>
          <p:cNvSpPr/>
          <p:nvPr/>
        </p:nvSpPr>
        <p:spPr>
          <a:xfrm>
            <a:off x="580495" y="1766686"/>
            <a:ext cx="1208789" cy="349804"/>
          </a:xfrm>
          <a:prstGeom prst="wedgeRectCallout">
            <a:avLst>
              <a:gd name="adj1" fmla="val 83400"/>
              <a:gd name="adj2" fmla="val -9431"/>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コントローラー性能が</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ボトルネック</a:t>
            </a:r>
          </a:p>
        </p:txBody>
      </p:sp>
    </p:spTree>
    <p:extLst>
      <p:ext uri="{BB962C8B-B14F-4D97-AF65-F5344CB8AC3E}">
        <p14:creationId xmlns:p14="http://schemas.microsoft.com/office/powerpoint/2010/main" val="1704743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アーキテクチャーから見るストレージの違い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1945136213"/>
              </p:ext>
            </p:extLst>
          </p:nvPr>
        </p:nvGraphicFramePr>
        <p:xfrm>
          <a:off x="1030831" y="1534899"/>
          <a:ext cx="7082338" cy="4084320"/>
        </p:xfrm>
        <a:graphic>
          <a:graphicData uri="http://schemas.openxmlformats.org/drawingml/2006/table">
            <a:tbl>
              <a:tblPr>
                <a:effectLst>
                  <a:outerShdw blurRad="50800" dist="38100" dir="2700000" algn="tl" rotWithShape="0">
                    <a:prstClr val="black">
                      <a:alpha val="40000"/>
                    </a:prstClr>
                  </a:outerShdw>
                </a:effectLst>
              </a:tblPr>
              <a:tblGrid>
                <a:gridCol w="1595938">
                  <a:extLst>
                    <a:ext uri="{9D8B030D-6E8A-4147-A177-3AD203B41FA5}">
                      <a16:colId xmlns:a16="http://schemas.microsoft.com/office/drawing/2014/main" val="20000"/>
                    </a:ext>
                  </a:extLst>
                </a:gridCol>
                <a:gridCol w="2129509">
                  <a:extLst>
                    <a:ext uri="{9D8B030D-6E8A-4147-A177-3AD203B41FA5}">
                      <a16:colId xmlns:a16="http://schemas.microsoft.com/office/drawing/2014/main" val="20001"/>
                    </a:ext>
                  </a:extLst>
                </a:gridCol>
                <a:gridCol w="1620145">
                  <a:extLst>
                    <a:ext uri="{9D8B030D-6E8A-4147-A177-3AD203B41FA5}">
                      <a16:colId xmlns:a16="http://schemas.microsoft.com/office/drawing/2014/main" val="20002"/>
                    </a:ext>
                  </a:extLst>
                </a:gridCol>
                <a:gridCol w="1736746">
                  <a:extLst>
                    <a:ext uri="{9D8B030D-6E8A-4147-A177-3AD203B41FA5}">
                      <a16:colId xmlns:a16="http://schemas.microsoft.com/office/drawing/2014/main" val="20003"/>
                    </a:ext>
                  </a:extLst>
                </a:gridCol>
              </a:tblGrid>
              <a:tr h="0">
                <a:tc rowSpan="2">
                  <a:txBody>
                    <a:bodyPr/>
                    <a:lstStyle/>
                    <a:p>
                      <a:pPr algn="ctr"/>
                      <a:r>
                        <a:rPr lang="sk-SK" sz="1200" b="0" dirty="0">
                          <a:solidFill>
                            <a:srgbClr val="FFFFFF"/>
                          </a:solidFill>
                          <a:effectLst/>
                          <a:latin typeface="Meiryo" charset="-128"/>
                          <a:ea typeface="Meiryo" charset="-128"/>
                          <a:cs typeface="Meiryo" charset="-128"/>
                        </a:rPr>
                        <a:t> </a:t>
                      </a:r>
                      <a:r>
                        <a:rPr lang="ja-JP" altLang="en-US" sz="1200" b="0" dirty="0">
                          <a:solidFill>
                            <a:srgbClr val="FFFFFF"/>
                          </a:solidFill>
                          <a:effectLst/>
                          <a:latin typeface="Meiryo" charset="-128"/>
                          <a:ea typeface="Meiryo" charset="-128"/>
                          <a:cs typeface="Meiryo" charset="-128"/>
                        </a:rPr>
                        <a:t>要件／方式</a:t>
                      </a:r>
                      <a:endParaRPr lang="sk-SK" sz="1200" b="0" dirty="0">
                        <a:solidFill>
                          <a:srgbClr val="FFFFFF"/>
                        </a:solidFill>
                        <a:effectLst/>
                        <a:latin typeface="Meiryo" charset="-128"/>
                        <a:ea typeface="Meiryo" charset="-128"/>
                        <a:cs typeface="Meiryo" charset="-128"/>
                      </a:endParaRP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4496D3"/>
                    </a:solidFill>
                  </a:tcPr>
                </a:tc>
                <a:tc rowSpan="2">
                  <a:txBody>
                    <a:bodyPr/>
                    <a:lstStyle/>
                    <a:p>
                      <a:pPr algn="ctr"/>
                      <a:r>
                        <a:rPr lang="ja-JP" altLang="en-US" sz="1200" b="0">
                          <a:solidFill>
                            <a:srgbClr val="FFFFFF"/>
                          </a:solidFill>
                          <a:effectLst/>
                          <a:latin typeface="Meiryo" charset="-128"/>
                          <a:ea typeface="Meiryo" charset="-128"/>
                          <a:cs typeface="Meiryo" charset="-128"/>
                        </a:rPr>
                        <a:t>スケールアップ</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4496D3"/>
                    </a:solidFill>
                  </a:tcPr>
                </a:tc>
                <a:tc gridSpan="2">
                  <a:txBody>
                    <a:bodyPr/>
                    <a:lstStyle/>
                    <a:p>
                      <a:pPr algn="ctr"/>
                      <a:r>
                        <a:rPr lang="ja-JP" altLang="en-US" sz="1200" b="0">
                          <a:solidFill>
                            <a:srgbClr val="FFFFFF"/>
                          </a:solidFill>
                          <a:effectLst/>
                          <a:latin typeface="Meiryo" charset="-128"/>
                          <a:ea typeface="Meiryo" charset="-128"/>
                          <a:cs typeface="Meiryo" charset="-128"/>
                        </a:rPr>
                        <a:t>スケールアウト</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4496D3"/>
                    </a:solidFill>
                  </a:tcPr>
                </a:tc>
                <a:tc hMerge="1">
                  <a:txBody>
                    <a:bodyPr/>
                    <a:lstStyle/>
                    <a:p>
                      <a:endParaRPr kumimoji="1" lang="ja-JP" altLang="en-US"/>
                    </a:p>
                  </a:txBody>
                  <a:tcPr/>
                </a:tc>
                <a:extLst>
                  <a:ext uri="{0D108BD9-81ED-4DB2-BD59-A6C34878D82A}">
                    <a16:rowId xmlns:a16="http://schemas.microsoft.com/office/drawing/2014/main" val="10000"/>
                  </a:ext>
                </a:extLst>
              </a:tr>
              <a:tr h="0">
                <a:tc vMerge="1">
                  <a:txBody>
                    <a:bodyPr/>
                    <a:lstStyle/>
                    <a:p>
                      <a:endParaRPr kumimoji="1" lang="ja-JP" altLang="en-US"/>
                    </a:p>
                  </a:txBody>
                  <a:tcPr/>
                </a:tc>
                <a:tc vMerge="1">
                  <a:txBody>
                    <a:bodyPr/>
                    <a:lstStyle/>
                    <a:p>
                      <a:endParaRPr kumimoji="1" lang="ja-JP" altLang="en-US"/>
                    </a:p>
                  </a:txBody>
                  <a:tcPr/>
                </a:tc>
                <a:tc>
                  <a:txBody>
                    <a:bodyPr/>
                    <a:lstStyle/>
                    <a:p>
                      <a:pPr algn="ctr"/>
                      <a:r>
                        <a:rPr lang="ja-JP" altLang="en-US" sz="1200" b="0">
                          <a:solidFill>
                            <a:srgbClr val="FFFFFF"/>
                          </a:solidFill>
                          <a:effectLst/>
                          <a:latin typeface="Meiryo" charset="-128"/>
                          <a:ea typeface="Meiryo" charset="-128"/>
                          <a:cs typeface="Meiryo" charset="-128"/>
                        </a:rPr>
                        <a:t>密結合型</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4496D3"/>
                    </a:solidFill>
                  </a:tcPr>
                </a:tc>
                <a:tc>
                  <a:txBody>
                    <a:bodyPr/>
                    <a:lstStyle/>
                    <a:p>
                      <a:pPr algn="ctr"/>
                      <a:r>
                        <a:rPr lang="ja-JP" altLang="en-US" sz="1200" b="0">
                          <a:solidFill>
                            <a:srgbClr val="FFFFFF"/>
                          </a:solidFill>
                          <a:effectLst/>
                          <a:latin typeface="Meiryo" charset="-128"/>
                          <a:ea typeface="Meiryo" charset="-128"/>
                          <a:cs typeface="Meiryo" charset="-128"/>
                        </a:rPr>
                        <a:t>疎結合型</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4496D3"/>
                    </a:solidFill>
                  </a:tcPr>
                </a:tc>
                <a:extLst>
                  <a:ext uri="{0D108BD9-81ED-4DB2-BD59-A6C34878D82A}">
                    <a16:rowId xmlns:a16="http://schemas.microsoft.com/office/drawing/2014/main" val="10001"/>
                  </a:ext>
                </a:extLst>
              </a:tr>
              <a:tr h="0">
                <a:tc>
                  <a:txBody>
                    <a:bodyPr/>
                    <a:lstStyle/>
                    <a:p>
                      <a:pPr algn="ctr"/>
                      <a:r>
                        <a:rPr lang="ja-JP" altLang="en-US" sz="1200" b="0">
                          <a:effectLst/>
                          <a:latin typeface="Meiryo" charset="-128"/>
                          <a:ea typeface="Meiryo" charset="-128"/>
                          <a:cs typeface="Meiryo" charset="-128"/>
                        </a:rPr>
                        <a:t>拡張方式</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0F0F0"/>
                    </a:solidFill>
                  </a:tcPr>
                </a:tc>
                <a:tc>
                  <a:txBody>
                    <a:bodyPr/>
                    <a:lstStyle/>
                    <a:p>
                      <a:r>
                        <a:rPr lang="ja-JP" altLang="en-US" sz="1200" dirty="0">
                          <a:effectLst/>
                          <a:latin typeface="Meiryo" charset="-128"/>
                          <a:ea typeface="Meiryo" charset="-128"/>
                          <a:cs typeface="Meiryo" charset="-128"/>
                        </a:rPr>
                        <a:t>ディスクドライブの増設</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a:effectLst/>
                          <a:latin typeface="Meiryo" charset="-128"/>
                          <a:ea typeface="Meiryo" charset="-128"/>
                          <a:cs typeface="Meiryo" charset="-128"/>
                        </a:rPr>
                        <a:t>ノード単位の増設</a:t>
                      </a:r>
                      <a:r>
                        <a:rPr lang="en-US" altLang="ja-JP" sz="1200" baseline="30000">
                          <a:effectLst/>
                          <a:latin typeface="Meiryo" charset="-128"/>
                          <a:ea typeface="Meiryo" charset="-128"/>
                          <a:cs typeface="Meiryo" charset="-128"/>
                        </a:rPr>
                        <a:t>(*1)</a:t>
                      </a:r>
                      <a:br>
                        <a:rPr lang="ja-JP" altLang="en-US" sz="1200">
                          <a:effectLst/>
                          <a:latin typeface="Meiryo" charset="-128"/>
                          <a:ea typeface="Meiryo" charset="-128"/>
                          <a:cs typeface="Meiryo" charset="-128"/>
                        </a:rPr>
                      </a:br>
                      <a:r>
                        <a:rPr lang="ja-JP" altLang="en-US" sz="1200">
                          <a:effectLst/>
                          <a:latin typeface="Meiryo" charset="-128"/>
                          <a:ea typeface="Meiryo" charset="-128"/>
                          <a:cs typeface="Meiryo" charset="-128"/>
                        </a:rPr>
                        <a:t>容量と性能が同時に拡張可能</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a:effectLst/>
                          <a:latin typeface="Meiryo" charset="-128"/>
                          <a:ea typeface="Meiryo" charset="-128"/>
                          <a:cs typeface="Meiryo" charset="-128"/>
                        </a:rPr>
                        <a:t>ノード単位の増設</a:t>
                      </a:r>
                      <a:br>
                        <a:rPr lang="ja-JP" altLang="en-US" sz="1200">
                          <a:effectLst/>
                          <a:latin typeface="Meiryo" charset="-128"/>
                          <a:ea typeface="Meiryo" charset="-128"/>
                          <a:cs typeface="Meiryo" charset="-128"/>
                        </a:rPr>
                      </a:br>
                      <a:r>
                        <a:rPr lang="ja-JP" altLang="en-US" sz="1200">
                          <a:effectLst/>
                          <a:latin typeface="Meiryo" charset="-128"/>
                          <a:ea typeface="Meiryo" charset="-128"/>
                          <a:cs typeface="Meiryo" charset="-128"/>
                        </a:rPr>
                        <a:t>容量と性能が同時に拡張可能</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0">
                <a:tc>
                  <a:txBody>
                    <a:bodyPr/>
                    <a:lstStyle/>
                    <a:p>
                      <a:pPr algn="ctr"/>
                      <a:r>
                        <a:rPr lang="ja-JP" altLang="en-US" sz="1200" b="0">
                          <a:effectLst/>
                          <a:latin typeface="Meiryo" charset="-128"/>
                          <a:ea typeface="Meiryo" charset="-128"/>
                          <a:cs typeface="Meiryo" charset="-128"/>
                        </a:rPr>
                        <a:t>性能上限</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0F0F0"/>
                    </a:solidFill>
                  </a:tcPr>
                </a:tc>
                <a:tc>
                  <a:txBody>
                    <a:bodyPr/>
                    <a:lstStyle/>
                    <a:p>
                      <a:r>
                        <a:rPr lang="ja-JP" altLang="en-US" sz="1200">
                          <a:effectLst/>
                          <a:latin typeface="Meiryo" charset="-128"/>
                          <a:ea typeface="Meiryo" charset="-128"/>
                          <a:cs typeface="Meiryo" charset="-128"/>
                        </a:rPr>
                        <a:t>コントローラ性能が上限</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a:effectLst/>
                          <a:latin typeface="Meiryo" charset="-128"/>
                          <a:ea typeface="Meiryo" charset="-128"/>
                          <a:cs typeface="Meiryo" charset="-128"/>
                        </a:rPr>
                        <a:t>ノード数の上限</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dirty="0">
                          <a:effectLst/>
                          <a:latin typeface="Meiryo" charset="-128"/>
                          <a:ea typeface="Meiryo" charset="-128"/>
                          <a:cs typeface="Meiryo" charset="-128"/>
                        </a:rPr>
                        <a:t>ノード数の上限</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0">
                <a:tc>
                  <a:txBody>
                    <a:bodyPr/>
                    <a:lstStyle/>
                    <a:p>
                      <a:pPr algn="ctr"/>
                      <a:r>
                        <a:rPr lang="ja-JP" altLang="en-US" sz="1200" b="0">
                          <a:effectLst/>
                          <a:latin typeface="Meiryo" charset="-128"/>
                          <a:ea typeface="Meiryo" charset="-128"/>
                          <a:cs typeface="Meiryo" charset="-128"/>
                        </a:rPr>
                        <a:t>性能特性</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0F0F0"/>
                    </a:solidFill>
                  </a:tcPr>
                </a:tc>
                <a:tc>
                  <a:txBody>
                    <a:bodyPr/>
                    <a:lstStyle/>
                    <a:p>
                      <a:r>
                        <a:rPr lang="ja-JP" altLang="en-US" sz="1200">
                          <a:effectLst/>
                          <a:latin typeface="Meiryo" charset="-128"/>
                          <a:ea typeface="Meiryo" charset="-128"/>
                          <a:cs typeface="Meiryo" charset="-128"/>
                        </a:rPr>
                        <a:t>レスポンスタイムが短い</a:t>
                      </a:r>
                      <a:br>
                        <a:rPr lang="ja-JP" altLang="en-US" sz="1200">
                          <a:effectLst/>
                          <a:latin typeface="Meiryo" charset="-128"/>
                          <a:ea typeface="Meiryo" charset="-128"/>
                          <a:cs typeface="Meiryo" charset="-128"/>
                        </a:rPr>
                      </a:br>
                      <a:r>
                        <a:rPr lang="ja-JP" altLang="en-US" sz="1200">
                          <a:effectLst/>
                          <a:latin typeface="Meiryo" charset="-128"/>
                          <a:ea typeface="Meiryo" charset="-128"/>
                          <a:cs typeface="Meiryo" charset="-128"/>
                        </a:rPr>
                        <a:t>ランダム</a:t>
                      </a:r>
                      <a:r>
                        <a:rPr lang="en-US" altLang="ja-JP" sz="1200">
                          <a:effectLst/>
                          <a:latin typeface="Meiryo" charset="-128"/>
                          <a:ea typeface="Meiryo" charset="-128"/>
                          <a:cs typeface="Meiryo" charset="-128"/>
                        </a:rPr>
                        <a:t>I/O</a:t>
                      </a:r>
                      <a:r>
                        <a:rPr lang="ja-JP" altLang="en-US" sz="1200">
                          <a:effectLst/>
                          <a:latin typeface="Meiryo" charset="-128"/>
                          <a:ea typeface="Meiryo" charset="-128"/>
                          <a:cs typeface="Meiryo" charset="-128"/>
                        </a:rPr>
                        <a:t>に強い</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a:effectLst/>
                          <a:latin typeface="Meiryo" charset="-128"/>
                          <a:ea typeface="Meiryo" charset="-128"/>
                          <a:cs typeface="Meiryo" charset="-128"/>
                        </a:rPr>
                        <a:t>レスポンスタイムが短い</a:t>
                      </a:r>
                      <a:br>
                        <a:rPr lang="ja-JP" altLang="en-US" sz="1200">
                          <a:effectLst/>
                          <a:latin typeface="Meiryo" charset="-128"/>
                          <a:ea typeface="Meiryo" charset="-128"/>
                          <a:cs typeface="Meiryo" charset="-128"/>
                        </a:rPr>
                      </a:br>
                      <a:r>
                        <a:rPr lang="ja-JP" altLang="en-US" sz="1200">
                          <a:effectLst/>
                          <a:latin typeface="Meiryo" charset="-128"/>
                          <a:ea typeface="Meiryo" charset="-128"/>
                          <a:cs typeface="Meiryo" charset="-128"/>
                        </a:rPr>
                        <a:t>ランダム</a:t>
                      </a:r>
                      <a:r>
                        <a:rPr lang="en-US" altLang="ja-JP" sz="1200">
                          <a:effectLst/>
                          <a:latin typeface="Meiryo" charset="-128"/>
                          <a:ea typeface="Meiryo" charset="-128"/>
                          <a:cs typeface="Meiryo" charset="-128"/>
                        </a:rPr>
                        <a:t>I/O</a:t>
                      </a:r>
                      <a:r>
                        <a:rPr lang="ja-JP" altLang="en-US" sz="1200">
                          <a:effectLst/>
                          <a:latin typeface="Meiryo" charset="-128"/>
                          <a:ea typeface="Meiryo" charset="-128"/>
                          <a:cs typeface="Meiryo" charset="-128"/>
                        </a:rPr>
                        <a:t>に強い</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a:effectLst/>
                          <a:latin typeface="Meiryo" charset="-128"/>
                          <a:ea typeface="Meiryo" charset="-128"/>
                          <a:cs typeface="Meiryo" charset="-128"/>
                        </a:rPr>
                        <a:t>レスポンスタイムが長い</a:t>
                      </a:r>
                      <a:br>
                        <a:rPr lang="ja-JP" altLang="en-US" sz="1200">
                          <a:effectLst/>
                          <a:latin typeface="Meiryo" charset="-128"/>
                          <a:ea typeface="Meiryo" charset="-128"/>
                          <a:cs typeface="Meiryo" charset="-128"/>
                        </a:rPr>
                      </a:br>
                      <a:r>
                        <a:rPr lang="ja-JP" altLang="en-US" sz="1200">
                          <a:effectLst/>
                          <a:latin typeface="Meiryo" charset="-128"/>
                          <a:ea typeface="Meiryo" charset="-128"/>
                          <a:cs typeface="Meiryo" charset="-128"/>
                        </a:rPr>
                        <a:t>シーケンシャル</a:t>
                      </a:r>
                      <a:r>
                        <a:rPr lang="en-US" altLang="ja-JP" sz="1200">
                          <a:effectLst/>
                          <a:latin typeface="Meiryo" charset="-128"/>
                          <a:ea typeface="Meiryo" charset="-128"/>
                          <a:cs typeface="Meiryo" charset="-128"/>
                        </a:rPr>
                        <a:t>I/O</a:t>
                      </a:r>
                      <a:r>
                        <a:rPr lang="ja-JP" altLang="en-US" sz="1200">
                          <a:effectLst/>
                          <a:latin typeface="Meiryo" charset="-128"/>
                          <a:ea typeface="Meiryo" charset="-128"/>
                          <a:cs typeface="Meiryo" charset="-128"/>
                        </a:rPr>
                        <a:t>に強い</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0">
                <a:tc>
                  <a:txBody>
                    <a:bodyPr/>
                    <a:lstStyle/>
                    <a:p>
                      <a:pPr algn="ctr"/>
                      <a:r>
                        <a:rPr lang="ja-JP" altLang="en-US" sz="1200" b="0">
                          <a:effectLst/>
                          <a:latin typeface="Meiryo" charset="-128"/>
                          <a:ea typeface="Meiryo" charset="-128"/>
                          <a:cs typeface="Meiryo" charset="-128"/>
                        </a:rPr>
                        <a:t>コントローラー</a:t>
                      </a:r>
                      <a:br>
                        <a:rPr lang="ja-JP" altLang="en-US" sz="1200" b="0">
                          <a:effectLst/>
                          <a:latin typeface="Meiryo" charset="-128"/>
                          <a:ea typeface="Meiryo" charset="-128"/>
                          <a:cs typeface="Meiryo" charset="-128"/>
                        </a:rPr>
                      </a:br>
                      <a:r>
                        <a:rPr lang="ja-JP" altLang="en-US" sz="1200" b="0">
                          <a:effectLst/>
                          <a:latin typeface="Meiryo" charset="-128"/>
                          <a:ea typeface="Meiryo" charset="-128"/>
                          <a:cs typeface="Meiryo" charset="-128"/>
                        </a:rPr>
                        <a:t>障害時影響</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0F0F0"/>
                    </a:solidFill>
                  </a:tcPr>
                </a:tc>
                <a:tc>
                  <a:txBody>
                    <a:bodyPr/>
                    <a:lstStyle/>
                    <a:p>
                      <a:r>
                        <a:rPr lang="en-US" altLang="ja-JP" sz="1200">
                          <a:effectLst/>
                          <a:latin typeface="Meiryo" charset="-128"/>
                          <a:ea typeface="Meiryo" charset="-128"/>
                          <a:cs typeface="Meiryo" charset="-128"/>
                        </a:rPr>
                        <a:t>50</a:t>
                      </a:r>
                      <a:r>
                        <a:rPr lang="ja-JP" altLang="en-US" sz="1200">
                          <a:effectLst/>
                          <a:latin typeface="Meiryo" charset="-128"/>
                          <a:ea typeface="Meiryo" charset="-128"/>
                          <a:cs typeface="Meiryo" charset="-128"/>
                        </a:rPr>
                        <a:t>％の性能低下</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en-US" altLang="ja-JP" sz="1200">
                          <a:effectLst/>
                          <a:latin typeface="Meiryo" charset="-128"/>
                          <a:ea typeface="Meiryo" charset="-128"/>
                          <a:cs typeface="Meiryo" charset="-128"/>
                        </a:rPr>
                        <a:t>1/N</a:t>
                      </a:r>
                      <a:r>
                        <a:rPr lang="ja-JP" altLang="en-US" sz="1200">
                          <a:effectLst/>
                          <a:latin typeface="Meiryo" charset="-128"/>
                          <a:ea typeface="Meiryo" charset="-128"/>
                          <a:cs typeface="Meiryo" charset="-128"/>
                        </a:rPr>
                        <a:t>の性能低下</a:t>
                      </a:r>
                      <a:br>
                        <a:rPr lang="ja-JP" altLang="en-US" sz="1200">
                          <a:effectLst/>
                          <a:latin typeface="Meiryo" charset="-128"/>
                          <a:ea typeface="Meiryo" charset="-128"/>
                          <a:cs typeface="Meiryo" charset="-128"/>
                        </a:rPr>
                      </a:br>
                      <a:r>
                        <a:rPr lang="ja-JP" altLang="en-US" sz="1200">
                          <a:effectLst/>
                          <a:latin typeface="Meiryo" charset="-128"/>
                          <a:ea typeface="Meiryo" charset="-128"/>
                          <a:cs typeface="Meiryo" charset="-128"/>
                        </a:rPr>
                        <a:t>（</a:t>
                      </a:r>
                      <a:r>
                        <a:rPr lang="en-US" altLang="ja-JP" sz="1200">
                          <a:effectLst/>
                          <a:latin typeface="Meiryo" charset="-128"/>
                          <a:ea typeface="Meiryo" charset="-128"/>
                          <a:cs typeface="Meiryo" charset="-128"/>
                        </a:rPr>
                        <a:t>N=</a:t>
                      </a:r>
                      <a:r>
                        <a:rPr lang="ja-JP" altLang="en-US" sz="1200">
                          <a:effectLst/>
                          <a:latin typeface="Meiryo" charset="-128"/>
                          <a:ea typeface="Meiryo" charset="-128"/>
                          <a:cs typeface="Meiryo" charset="-128"/>
                        </a:rPr>
                        <a:t>コントローラ数）</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en-US" altLang="ja-JP" sz="1200">
                          <a:effectLst/>
                          <a:latin typeface="Meiryo" charset="-128"/>
                          <a:ea typeface="Meiryo" charset="-128"/>
                          <a:cs typeface="Meiryo" charset="-128"/>
                        </a:rPr>
                        <a:t>1/N</a:t>
                      </a:r>
                      <a:r>
                        <a:rPr lang="ja-JP" altLang="en-US" sz="1200">
                          <a:effectLst/>
                          <a:latin typeface="Meiryo" charset="-128"/>
                          <a:ea typeface="Meiryo" charset="-128"/>
                          <a:cs typeface="Meiryo" charset="-128"/>
                        </a:rPr>
                        <a:t>の性能低下</a:t>
                      </a:r>
                      <a:br>
                        <a:rPr lang="ja-JP" altLang="en-US" sz="1200">
                          <a:effectLst/>
                          <a:latin typeface="Meiryo" charset="-128"/>
                          <a:ea typeface="Meiryo" charset="-128"/>
                          <a:cs typeface="Meiryo" charset="-128"/>
                        </a:rPr>
                      </a:br>
                      <a:r>
                        <a:rPr lang="ja-JP" altLang="en-US" sz="1200">
                          <a:effectLst/>
                          <a:latin typeface="Meiryo" charset="-128"/>
                          <a:ea typeface="Meiryo" charset="-128"/>
                          <a:cs typeface="Meiryo" charset="-128"/>
                        </a:rPr>
                        <a:t>（</a:t>
                      </a:r>
                      <a:r>
                        <a:rPr lang="en-US" altLang="ja-JP" sz="1200">
                          <a:effectLst/>
                          <a:latin typeface="Meiryo" charset="-128"/>
                          <a:ea typeface="Meiryo" charset="-128"/>
                          <a:cs typeface="Meiryo" charset="-128"/>
                        </a:rPr>
                        <a:t>N=</a:t>
                      </a:r>
                      <a:r>
                        <a:rPr lang="ja-JP" altLang="en-US" sz="1200">
                          <a:effectLst/>
                          <a:latin typeface="Meiryo" charset="-128"/>
                          <a:ea typeface="Meiryo" charset="-128"/>
                          <a:cs typeface="Meiryo" charset="-128"/>
                        </a:rPr>
                        <a:t>ノード数）</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0">
                <a:tc>
                  <a:txBody>
                    <a:bodyPr/>
                    <a:lstStyle/>
                    <a:p>
                      <a:pPr algn="ctr"/>
                      <a:r>
                        <a:rPr lang="ja-JP" altLang="en-US" sz="1200" b="0">
                          <a:effectLst/>
                          <a:latin typeface="Meiryo" charset="-128"/>
                          <a:ea typeface="Meiryo" charset="-128"/>
                          <a:cs typeface="Meiryo" charset="-128"/>
                        </a:rPr>
                        <a:t>容量規模</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0F0F0"/>
                    </a:solidFill>
                  </a:tcPr>
                </a:tc>
                <a:tc>
                  <a:txBody>
                    <a:bodyPr/>
                    <a:lstStyle/>
                    <a:p>
                      <a:r>
                        <a:rPr lang="ja-JP" altLang="en-US" sz="1200">
                          <a:effectLst/>
                          <a:latin typeface="Meiryo" charset="-128"/>
                          <a:ea typeface="Meiryo" charset="-128"/>
                          <a:cs typeface="Meiryo" charset="-128"/>
                        </a:rPr>
                        <a:t>中規模（目安：数百テラバイト）</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a:effectLst/>
                          <a:latin typeface="Meiryo" charset="-128"/>
                          <a:ea typeface="Meiryo" charset="-128"/>
                          <a:cs typeface="Meiryo" charset="-128"/>
                        </a:rPr>
                        <a:t>大規模の対応が可能</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a:effectLst/>
                          <a:latin typeface="Meiryo" charset="-128"/>
                          <a:ea typeface="Meiryo" charset="-128"/>
                          <a:cs typeface="Meiryo" charset="-128"/>
                        </a:rPr>
                        <a:t>大規模の対応が可能</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0">
                <a:tc>
                  <a:txBody>
                    <a:bodyPr/>
                    <a:lstStyle/>
                    <a:p>
                      <a:pPr algn="ctr"/>
                      <a:r>
                        <a:rPr lang="ja-JP" altLang="en-US" sz="1200" b="0">
                          <a:effectLst/>
                          <a:latin typeface="Meiryo" charset="-128"/>
                          <a:ea typeface="Meiryo" charset="-128"/>
                          <a:cs typeface="Meiryo" charset="-128"/>
                        </a:rPr>
                        <a:t>適用シーン</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0F0F0"/>
                    </a:solidFill>
                  </a:tcPr>
                </a:tc>
                <a:tc>
                  <a:txBody>
                    <a:bodyPr/>
                    <a:lstStyle/>
                    <a:p>
                      <a:r>
                        <a:rPr lang="ja-JP" altLang="en-US" sz="1200">
                          <a:effectLst/>
                          <a:latin typeface="Meiryo" charset="-128"/>
                          <a:ea typeface="Meiryo" charset="-128"/>
                          <a:cs typeface="Meiryo" charset="-128"/>
                        </a:rPr>
                        <a:t>データベース、仮想環境、ファイルサーバー、グループウェアなど多目的での利用が可能</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a:effectLst/>
                          <a:latin typeface="Meiryo" charset="-128"/>
                          <a:ea typeface="Meiryo" charset="-128"/>
                          <a:cs typeface="Meiryo" charset="-128"/>
                        </a:rPr>
                        <a:t>ミッションクリティカル基幹業務</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tc>
                  <a:txBody>
                    <a:bodyPr/>
                    <a:lstStyle/>
                    <a:p>
                      <a:r>
                        <a:rPr lang="ja-JP" altLang="en-US" sz="1200" dirty="0">
                          <a:effectLst/>
                          <a:latin typeface="Meiryo" charset="-128"/>
                          <a:ea typeface="Meiryo" charset="-128"/>
                          <a:cs typeface="Meiryo" charset="-128"/>
                        </a:rPr>
                        <a:t>大規模ファイルサーバー、デジタルメディアコンテンツ保管、ビデオサーベランスなど</a:t>
                      </a:r>
                    </a:p>
                  </a:txBody>
                  <a:tcPr marL="38100" marR="38100" marT="38100" marB="38100"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
        <p:nvSpPr>
          <p:cNvPr id="6" name="正方形/長方形 5"/>
          <p:cNvSpPr/>
          <p:nvPr/>
        </p:nvSpPr>
        <p:spPr>
          <a:xfrm>
            <a:off x="2257248" y="6463260"/>
            <a:ext cx="6890646" cy="215444"/>
          </a:xfrm>
          <a:prstGeom prst="rect">
            <a:avLst/>
          </a:prstGeom>
        </p:spPr>
        <p:txBody>
          <a:bodyPr wrap="square">
            <a:spAutoFit/>
          </a:bodyPr>
          <a:lstStyle/>
          <a:p>
            <a:pPr algn="r"/>
            <a:r>
              <a:rPr lang="ja-JP" altLang="en-US" sz="800" dirty="0">
                <a:solidFill>
                  <a:schemeClr val="tx1">
                    <a:lumMod val="50000"/>
                    <a:lumOff val="50000"/>
                  </a:schemeClr>
                </a:solidFill>
                <a:latin typeface="Meiryo" charset="-128"/>
                <a:ea typeface="Meiryo" charset="-128"/>
                <a:cs typeface="Meiryo" charset="-128"/>
              </a:rPr>
              <a:t>「</a:t>
            </a:r>
            <a:r>
              <a:rPr lang="ja-JP" altLang="en-US" sz="800" b="1" dirty="0">
                <a:solidFill>
                  <a:schemeClr val="tx1">
                    <a:lumMod val="50000"/>
                    <a:lumOff val="50000"/>
                  </a:schemeClr>
                </a:solidFill>
                <a:latin typeface="Meiryo" charset="-128"/>
                <a:ea typeface="Meiryo" charset="-128"/>
                <a:cs typeface="Meiryo" charset="-128"/>
              </a:rPr>
              <a:t>基礎から学べる！最新ストレージ技術と</a:t>
            </a:r>
            <a:r>
              <a:rPr lang="ja-JP" altLang="en-US" sz="800" b="1">
                <a:solidFill>
                  <a:schemeClr val="tx1">
                    <a:lumMod val="50000"/>
                    <a:lumOff val="50000"/>
                  </a:schemeClr>
                </a:solidFill>
                <a:latin typeface="Meiryo" charset="-128"/>
                <a:ea typeface="Meiryo" charset="-128"/>
                <a:cs typeface="Meiryo" charset="-128"/>
              </a:rPr>
              <a:t>選択ガイド</a:t>
            </a:r>
            <a:r>
              <a:rPr lang="ja-JP" altLang="en-US" sz="80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を参考に作成　http://itpro.nikkeibp.co.jp/atclact/active/14/100700086/</a:t>
            </a:r>
          </a:p>
        </p:txBody>
      </p:sp>
    </p:spTree>
    <p:extLst>
      <p:ext uri="{BB962C8B-B14F-4D97-AF65-F5344CB8AC3E}">
        <p14:creationId xmlns:p14="http://schemas.microsoft.com/office/powerpoint/2010/main" val="1484891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4668221" y="1055549"/>
            <a:ext cx="4035020" cy="5240923"/>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サーバー・ベースド・ストレージ</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sp>
        <p:nvSpPr>
          <p:cNvPr id="4" name="正方形/長方形 3"/>
          <p:cNvSpPr/>
          <p:nvPr/>
        </p:nvSpPr>
        <p:spPr>
          <a:xfrm>
            <a:off x="457200" y="1055549"/>
            <a:ext cx="4035020" cy="524092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柱 4"/>
          <p:cNvSpPr/>
          <p:nvPr/>
        </p:nvSpPr>
        <p:spPr>
          <a:xfrm>
            <a:off x="1717208" y="3398704"/>
            <a:ext cx="1534228" cy="939860"/>
          </a:xfrm>
          <a:prstGeom prst="can">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専用</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ストレージ</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デバイス</a:t>
            </a:r>
            <a:endParaRPr kumimoji="1" lang="ja-JP" altLang="en-US" sz="1200" dirty="0">
              <a:solidFill>
                <a:srgbClr val="FFFFFF"/>
              </a:solidFill>
              <a:latin typeface="Meiryo" charset="-128"/>
              <a:ea typeface="Meiryo" charset="-128"/>
              <a:cs typeface="Meiryo" charset="-128"/>
            </a:endParaRPr>
          </a:p>
        </p:txBody>
      </p:sp>
      <p:grpSp>
        <p:nvGrpSpPr>
          <p:cNvPr id="6" name="図形グループ 5"/>
          <p:cNvGrpSpPr/>
          <p:nvPr/>
        </p:nvGrpSpPr>
        <p:grpSpPr>
          <a:xfrm>
            <a:off x="900635" y="1837602"/>
            <a:ext cx="816573" cy="347133"/>
            <a:chOff x="6769100" y="1390650"/>
            <a:chExt cx="317500" cy="157483"/>
          </a:xfrm>
        </p:grpSpPr>
        <p:sp>
          <p:nvSpPr>
            <p:cNvPr id="7" name="正方形/長方形 6"/>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コネクタ 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 name="図形グループ 9"/>
          <p:cNvGrpSpPr/>
          <p:nvPr/>
        </p:nvGrpSpPr>
        <p:grpSpPr>
          <a:xfrm>
            <a:off x="2076036" y="1837602"/>
            <a:ext cx="816573" cy="347133"/>
            <a:chOff x="6769100" y="1390650"/>
            <a:chExt cx="317500" cy="157483"/>
          </a:xfrm>
        </p:grpSpPr>
        <p:sp>
          <p:nvSpPr>
            <p:cNvPr id="11" name="正方形/長方形 10"/>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 name="直線コネクタ 1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 name="図形グループ 13"/>
          <p:cNvGrpSpPr/>
          <p:nvPr/>
        </p:nvGrpSpPr>
        <p:grpSpPr>
          <a:xfrm>
            <a:off x="3251437" y="1838549"/>
            <a:ext cx="816573" cy="347133"/>
            <a:chOff x="6769100" y="1390650"/>
            <a:chExt cx="317500" cy="157483"/>
          </a:xfrm>
        </p:grpSpPr>
        <p:sp>
          <p:nvSpPr>
            <p:cNvPr id="15" name="正方形/長方形 14"/>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楕円 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コネクタ 1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8" name="フローチャート: 磁気ディスク 17"/>
          <p:cNvSpPr/>
          <p:nvPr/>
        </p:nvSpPr>
        <p:spPr>
          <a:xfrm>
            <a:off x="1331533" y="2054551"/>
            <a:ext cx="494969" cy="441501"/>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9" name="フローチャート: 磁気ディスク 18"/>
          <p:cNvSpPr/>
          <p:nvPr/>
        </p:nvSpPr>
        <p:spPr>
          <a:xfrm>
            <a:off x="2231612" y="2058987"/>
            <a:ext cx="494969" cy="441501"/>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 name="フローチャート: 磁気ディスク 19"/>
          <p:cNvSpPr/>
          <p:nvPr/>
        </p:nvSpPr>
        <p:spPr>
          <a:xfrm>
            <a:off x="3142778" y="2055352"/>
            <a:ext cx="494969" cy="441501"/>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 name="左右矢印 20"/>
          <p:cNvSpPr/>
          <p:nvPr/>
        </p:nvSpPr>
        <p:spPr>
          <a:xfrm rot="5400000">
            <a:off x="1970712" y="2893179"/>
            <a:ext cx="1027219" cy="294862"/>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左右矢印 21"/>
          <p:cNvSpPr/>
          <p:nvPr/>
        </p:nvSpPr>
        <p:spPr>
          <a:xfrm rot="4007238">
            <a:off x="1265642" y="2884729"/>
            <a:ext cx="1080470" cy="294862"/>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6" name="図形グループ 25"/>
          <p:cNvGrpSpPr/>
          <p:nvPr/>
        </p:nvGrpSpPr>
        <p:grpSpPr>
          <a:xfrm>
            <a:off x="5111656" y="1837602"/>
            <a:ext cx="816573" cy="347133"/>
            <a:chOff x="6769100" y="1390650"/>
            <a:chExt cx="317500" cy="157483"/>
          </a:xfrm>
        </p:grpSpPr>
        <p:sp>
          <p:nvSpPr>
            <p:cNvPr id="27" name="正方形/長方形 26"/>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 name="直線コネクタ 2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 name="図形グループ 29"/>
          <p:cNvGrpSpPr/>
          <p:nvPr/>
        </p:nvGrpSpPr>
        <p:grpSpPr>
          <a:xfrm>
            <a:off x="6287057" y="1837602"/>
            <a:ext cx="816573" cy="347133"/>
            <a:chOff x="6769100" y="1390650"/>
            <a:chExt cx="317500" cy="157483"/>
          </a:xfrm>
        </p:grpSpPr>
        <p:sp>
          <p:nvSpPr>
            <p:cNvPr id="31" name="正方形/長方形 30"/>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3" name="直線コネクタ 3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4" name="図形グループ 33"/>
          <p:cNvGrpSpPr/>
          <p:nvPr/>
        </p:nvGrpSpPr>
        <p:grpSpPr>
          <a:xfrm>
            <a:off x="7462458" y="1838549"/>
            <a:ext cx="816573" cy="347133"/>
            <a:chOff x="6769100" y="1390650"/>
            <a:chExt cx="317500" cy="157483"/>
          </a:xfrm>
        </p:grpSpPr>
        <p:sp>
          <p:nvSpPr>
            <p:cNvPr id="35" name="正方形/長方形 34"/>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 name="直線コネクタ 3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8" name="フローチャート: 磁気ディスク 37"/>
          <p:cNvSpPr/>
          <p:nvPr/>
        </p:nvSpPr>
        <p:spPr>
          <a:xfrm>
            <a:off x="5542554" y="2054551"/>
            <a:ext cx="494969" cy="441501"/>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9" name="フローチャート: 磁気ディスク 38"/>
          <p:cNvSpPr/>
          <p:nvPr/>
        </p:nvSpPr>
        <p:spPr>
          <a:xfrm>
            <a:off x="6448728" y="2058987"/>
            <a:ext cx="494969" cy="441501"/>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0" name="フローチャート: 磁気ディスク 39"/>
          <p:cNvSpPr/>
          <p:nvPr/>
        </p:nvSpPr>
        <p:spPr>
          <a:xfrm>
            <a:off x="7353164" y="2062277"/>
            <a:ext cx="494969" cy="441501"/>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44" name="図形グループ 43"/>
          <p:cNvGrpSpPr/>
          <p:nvPr/>
        </p:nvGrpSpPr>
        <p:grpSpPr>
          <a:xfrm>
            <a:off x="5111656" y="5156879"/>
            <a:ext cx="816573" cy="347133"/>
            <a:chOff x="6769100" y="1390650"/>
            <a:chExt cx="317500" cy="157483"/>
          </a:xfrm>
        </p:grpSpPr>
        <p:sp>
          <p:nvSpPr>
            <p:cNvPr id="45" name="正方形/長方形 44"/>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コネクタ 4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8" name="図形グループ 47"/>
          <p:cNvGrpSpPr/>
          <p:nvPr/>
        </p:nvGrpSpPr>
        <p:grpSpPr>
          <a:xfrm>
            <a:off x="6287057" y="5156879"/>
            <a:ext cx="816573" cy="347133"/>
            <a:chOff x="6769100" y="1390650"/>
            <a:chExt cx="317500" cy="157483"/>
          </a:xfrm>
        </p:grpSpPr>
        <p:sp>
          <p:nvSpPr>
            <p:cNvPr id="49" name="正方形/長方形 48"/>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1" name="直線コネクタ 5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 name="図形グループ 51"/>
          <p:cNvGrpSpPr/>
          <p:nvPr/>
        </p:nvGrpSpPr>
        <p:grpSpPr>
          <a:xfrm>
            <a:off x="7462458" y="5157826"/>
            <a:ext cx="816573" cy="347133"/>
            <a:chOff x="6769100" y="1390650"/>
            <a:chExt cx="317500" cy="157483"/>
          </a:xfrm>
        </p:grpSpPr>
        <p:sp>
          <p:nvSpPr>
            <p:cNvPr id="53" name="正方形/長方形 52"/>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9" name="左右矢印 58"/>
          <p:cNvSpPr/>
          <p:nvPr/>
        </p:nvSpPr>
        <p:spPr>
          <a:xfrm rot="17592762" flipH="1">
            <a:off x="2620945" y="2884729"/>
            <a:ext cx="1080470" cy="294862"/>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柱 24"/>
          <p:cNvSpPr/>
          <p:nvPr/>
        </p:nvSpPr>
        <p:spPr>
          <a:xfrm>
            <a:off x="5928229" y="3398704"/>
            <a:ext cx="1534228" cy="939860"/>
          </a:xfrm>
          <a:prstGeom prst="can">
            <a:avLst/>
          </a:prstGeom>
          <a:solidFill>
            <a:srgbClr val="0070C0">
              <a:alpha val="47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左右矢印 59"/>
          <p:cNvSpPr/>
          <p:nvPr/>
        </p:nvSpPr>
        <p:spPr>
          <a:xfrm rot="5400000">
            <a:off x="6172123" y="2893175"/>
            <a:ext cx="1027216" cy="294862"/>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左右矢印 60"/>
          <p:cNvSpPr/>
          <p:nvPr/>
        </p:nvSpPr>
        <p:spPr>
          <a:xfrm rot="4007238">
            <a:off x="5467051" y="2884727"/>
            <a:ext cx="1080470" cy="294862"/>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左右矢印 61"/>
          <p:cNvSpPr/>
          <p:nvPr/>
        </p:nvSpPr>
        <p:spPr>
          <a:xfrm rot="17592762" flipH="1">
            <a:off x="6822354" y="2884727"/>
            <a:ext cx="1080470" cy="294862"/>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三角形 64"/>
          <p:cNvSpPr/>
          <p:nvPr/>
        </p:nvSpPr>
        <p:spPr>
          <a:xfrm>
            <a:off x="5536287" y="4032663"/>
            <a:ext cx="2311846" cy="941608"/>
          </a:xfrm>
          <a:prstGeom prst="triangle">
            <a:avLst/>
          </a:prstGeom>
          <a:gradFill flip="none" rotWithShape="1">
            <a:gsLst>
              <a:gs pos="0">
                <a:srgbClr val="0070C0"/>
              </a:gs>
              <a:gs pos="57000">
                <a:schemeClr val="tx2">
                  <a:lumMod val="40000"/>
                  <a:lumOff val="60000"/>
                </a:schemeClr>
              </a:gs>
              <a:gs pos="93000">
                <a:schemeClr val="accent1">
                  <a:lumMod val="20000"/>
                  <a:lumOff val="80000"/>
                </a:schemeClr>
              </a:gs>
            </a:gsLst>
            <a:lin ang="54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ローチャート: 磁気ディスク 55"/>
          <p:cNvSpPr/>
          <p:nvPr/>
        </p:nvSpPr>
        <p:spPr>
          <a:xfrm>
            <a:off x="5536738" y="4785363"/>
            <a:ext cx="494969" cy="441501"/>
          </a:xfrm>
          <a:prstGeom prst="flowChartMagneticDisk">
            <a:avLst/>
          </a:prstGeom>
          <a:solidFill>
            <a:srgbClr val="C00000"/>
          </a:solidFill>
          <a:ln w="12700" cmpd="sng">
            <a:solidFill>
              <a:schemeClr val="bg1">
                <a:lumMod val="95000"/>
              </a:schemeClr>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7" name="フローチャート: 磁気ディスク 56"/>
          <p:cNvSpPr/>
          <p:nvPr/>
        </p:nvSpPr>
        <p:spPr>
          <a:xfrm>
            <a:off x="6449671" y="4785363"/>
            <a:ext cx="494969" cy="441501"/>
          </a:xfrm>
          <a:prstGeom prst="flowChartMagneticDisk">
            <a:avLst/>
          </a:prstGeom>
          <a:solidFill>
            <a:srgbClr val="C00000"/>
          </a:solidFill>
          <a:ln w="12700" cmpd="sng">
            <a:solidFill>
              <a:schemeClr val="bg1">
                <a:lumMod val="95000"/>
              </a:schemeClr>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3" name="フローチャート: 磁気ディスク 62"/>
          <p:cNvSpPr/>
          <p:nvPr/>
        </p:nvSpPr>
        <p:spPr>
          <a:xfrm>
            <a:off x="7353164" y="4785161"/>
            <a:ext cx="494969" cy="441501"/>
          </a:xfrm>
          <a:prstGeom prst="flowChartMagneticDisk">
            <a:avLst/>
          </a:prstGeom>
          <a:solidFill>
            <a:srgbClr val="C00000"/>
          </a:solidFill>
          <a:ln w="12700" cmpd="sng">
            <a:solidFill>
              <a:schemeClr val="bg1">
                <a:lumMod val="95000"/>
              </a:schemeClr>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6" name="テキスト ボックス 65"/>
          <p:cNvSpPr txBox="1"/>
          <p:nvPr/>
        </p:nvSpPr>
        <p:spPr>
          <a:xfrm>
            <a:off x="6208677" y="3686173"/>
            <a:ext cx="954107" cy="646331"/>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論理</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ストレージ</a:t>
            </a:r>
            <a:endParaRPr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デバイス</a:t>
            </a:r>
          </a:p>
        </p:txBody>
      </p:sp>
      <p:sp>
        <p:nvSpPr>
          <p:cNvPr id="67" name="テキスト ボックス 66"/>
          <p:cNvSpPr txBox="1"/>
          <p:nvPr/>
        </p:nvSpPr>
        <p:spPr>
          <a:xfrm>
            <a:off x="5536288" y="4410887"/>
            <a:ext cx="2236510" cy="400110"/>
          </a:xfrm>
          <a:prstGeom prst="rect">
            <a:avLst/>
          </a:prstGeom>
          <a:noFill/>
        </p:spPr>
        <p:txBody>
          <a:bodyPr wrap="none" rtlCol="0">
            <a:spAutoFit/>
          </a:bodyPr>
          <a:lstStyle/>
          <a:p>
            <a:pPr algn="ctr"/>
            <a:r>
              <a:rPr kumimoji="1" lang="ja-JP" altLang="en-US" sz="1000" dirty="0">
                <a:solidFill>
                  <a:srgbClr val="002060"/>
                </a:solidFill>
                <a:latin typeface="Meiryo" charset="-128"/>
                <a:ea typeface="Meiryo" charset="-128"/>
                <a:cs typeface="Meiryo" charset="-128"/>
              </a:rPr>
              <a:t>汎用サーバーのストレージを束ねて</a:t>
            </a:r>
            <a:endParaRPr kumimoji="1" lang="en-US" altLang="ja-JP" sz="1000" dirty="0">
              <a:solidFill>
                <a:srgbClr val="002060"/>
              </a:solidFill>
              <a:latin typeface="Meiryo" charset="-128"/>
              <a:ea typeface="Meiryo" charset="-128"/>
              <a:cs typeface="Meiryo" charset="-128"/>
            </a:endParaRPr>
          </a:p>
          <a:p>
            <a:pPr algn="ctr"/>
            <a:r>
              <a:rPr kumimoji="1" lang="ja-JP" altLang="en-US" sz="1000" dirty="0">
                <a:solidFill>
                  <a:srgbClr val="002060"/>
                </a:solidFill>
                <a:latin typeface="Meiryo" charset="-128"/>
                <a:ea typeface="Meiryo" charset="-128"/>
                <a:cs typeface="Meiryo" charset="-128"/>
              </a:rPr>
              <a:t>ひとつの共有ストレージとして扱う</a:t>
            </a:r>
          </a:p>
        </p:txBody>
      </p:sp>
      <p:sp>
        <p:nvSpPr>
          <p:cNvPr id="68" name="テキスト ボックス 67"/>
          <p:cNvSpPr txBox="1"/>
          <p:nvPr/>
        </p:nvSpPr>
        <p:spPr>
          <a:xfrm>
            <a:off x="1168481" y="4410887"/>
            <a:ext cx="2621230" cy="400110"/>
          </a:xfrm>
          <a:prstGeom prst="rect">
            <a:avLst/>
          </a:prstGeom>
          <a:noFill/>
        </p:spPr>
        <p:txBody>
          <a:bodyPr wrap="none" rtlCol="0">
            <a:spAutoFit/>
          </a:bodyPr>
          <a:lstStyle/>
          <a:p>
            <a:pPr algn="ctr"/>
            <a:r>
              <a:rPr kumimoji="1" lang="ja-JP" altLang="en-US" sz="1000" dirty="0">
                <a:solidFill>
                  <a:srgbClr val="002060"/>
                </a:solidFill>
                <a:latin typeface="Meiryo" charset="-128"/>
                <a:ea typeface="Meiryo" charset="-128"/>
                <a:cs typeface="Meiryo" charset="-128"/>
              </a:rPr>
              <a:t>ストレージ・アレイなどの専用デバイスで</a:t>
            </a:r>
            <a:endParaRPr kumimoji="1" lang="en-US" altLang="ja-JP" sz="1000" dirty="0">
              <a:solidFill>
                <a:srgbClr val="002060"/>
              </a:solidFill>
              <a:latin typeface="Meiryo" charset="-128"/>
              <a:ea typeface="Meiryo" charset="-128"/>
              <a:cs typeface="Meiryo" charset="-128"/>
            </a:endParaRPr>
          </a:p>
          <a:p>
            <a:pPr algn="ctr"/>
            <a:r>
              <a:rPr kumimoji="1" lang="ja-JP" altLang="en-US" sz="1000" dirty="0">
                <a:solidFill>
                  <a:srgbClr val="002060"/>
                </a:solidFill>
                <a:latin typeface="Meiryo" charset="-128"/>
                <a:ea typeface="Meiryo" charset="-128"/>
                <a:cs typeface="Meiryo" charset="-128"/>
              </a:rPr>
              <a:t>共有ストレージを実現する</a:t>
            </a:r>
          </a:p>
        </p:txBody>
      </p:sp>
      <p:sp>
        <p:nvSpPr>
          <p:cNvPr id="69" name="テキスト ボックス 68"/>
          <p:cNvSpPr txBox="1"/>
          <p:nvPr/>
        </p:nvSpPr>
        <p:spPr>
          <a:xfrm>
            <a:off x="457200" y="1119838"/>
            <a:ext cx="4035020" cy="369332"/>
          </a:xfrm>
          <a:prstGeom prst="rect">
            <a:avLst/>
          </a:prstGeom>
          <a:noFill/>
        </p:spPr>
        <p:txBody>
          <a:bodyPr wrap="square" rtlCol="0">
            <a:spAutoFit/>
          </a:bodyPr>
          <a:lstStyle/>
          <a:p>
            <a:pPr algn="ctr"/>
            <a:r>
              <a:rPr kumimoji="1" lang="ja-JP" altLang="en-US">
                <a:solidFill>
                  <a:srgbClr val="0070C0"/>
                </a:solidFill>
                <a:latin typeface="Meiryo" charset="-128"/>
                <a:ea typeface="Meiryo" charset="-128"/>
                <a:cs typeface="Meiryo" charset="-128"/>
              </a:rPr>
              <a:t>専用デバイスによる共有</a:t>
            </a:r>
            <a:r>
              <a:rPr kumimoji="1" lang="ja-JP" altLang="en-US" dirty="0">
                <a:solidFill>
                  <a:srgbClr val="0070C0"/>
                </a:solidFill>
                <a:latin typeface="Meiryo" charset="-128"/>
                <a:ea typeface="Meiryo" charset="-128"/>
                <a:cs typeface="Meiryo" charset="-128"/>
              </a:rPr>
              <a:t>ストレージ</a:t>
            </a:r>
          </a:p>
        </p:txBody>
      </p:sp>
      <p:sp>
        <p:nvSpPr>
          <p:cNvPr id="70" name="テキスト ボックス 69"/>
          <p:cNvSpPr txBox="1"/>
          <p:nvPr/>
        </p:nvSpPr>
        <p:spPr>
          <a:xfrm>
            <a:off x="4668221" y="1117738"/>
            <a:ext cx="4035020" cy="369332"/>
          </a:xfrm>
          <a:prstGeom prst="rect">
            <a:avLst/>
          </a:prstGeom>
          <a:noFill/>
        </p:spPr>
        <p:txBody>
          <a:bodyPr wrap="square" rtlCol="0">
            <a:spAutoFit/>
          </a:bodyPr>
          <a:lstStyle/>
          <a:p>
            <a:pPr algn="ctr"/>
            <a:r>
              <a:rPr kumimoji="1" lang="ja-JP" altLang="en-US" dirty="0">
                <a:solidFill>
                  <a:srgbClr val="0070C0"/>
                </a:solidFill>
                <a:latin typeface="Meiryo" charset="-128"/>
                <a:ea typeface="Meiryo" charset="-128"/>
                <a:cs typeface="Meiryo" charset="-128"/>
              </a:rPr>
              <a:t>サーバーベースド・ストレージ</a:t>
            </a:r>
          </a:p>
        </p:txBody>
      </p:sp>
      <p:sp>
        <p:nvSpPr>
          <p:cNvPr id="71" name="テキスト ボックス 70"/>
          <p:cNvSpPr txBox="1"/>
          <p:nvPr/>
        </p:nvSpPr>
        <p:spPr>
          <a:xfrm>
            <a:off x="1699490" y="5783003"/>
            <a:ext cx="1569661" cy="369332"/>
          </a:xfrm>
          <a:prstGeom prst="rect">
            <a:avLst/>
          </a:prstGeom>
          <a:noFill/>
        </p:spPr>
        <p:txBody>
          <a:bodyPr wrap="none" rtlCol="0">
            <a:spAutoFit/>
          </a:bodyPr>
          <a:lstStyle/>
          <a:p>
            <a:pPr algn="ctr"/>
            <a:r>
              <a:rPr lang="ja-JP" altLang="en-US">
                <a:solidFill>
                  <a:srgbClr val="00B050"/>
                </a:solidFill>
                <a:latin typeface="Meiryo" charset="-128"/>
                <a:ea typeface="Meiryo" charset="-128"/>
                <a:cs typeface="Meiryo" charset="-128"/>
              </a:rPr>
              <a:t>高価だが高速</a:t>
            </a:r>
            <a:endParaRPr kumimoji="1" lang="ja-JP" altLang="en-US" dirty="0">
              <a:solidFill>
                <a:srgbClr val="00B050"/>
              </a:solidFill>
              <a:latin typeface="Meiryo" charset="-128"/>
              <a:ea typeface="Meiryo" charset="-128"/>
              <a:cs typeface="Meiryo" charset="-128"/>
            </a:endParaRPr>
          </a:p>
        </p:txBody>
      </p:sp>
      <p:sp>
        <p:nvSpPr>
          <p:cNvPr id="72" name="テキスト ボックス 71"/>
          <p:cNvSpPr txBox="1"/>
          <p:nvPr/>
        </p:nvSpPr>
        <p:spPr>
          <a:xfrm>
            <a:off x="5092986" y="5777855"/>
            <a:ext cx="3185487" cy="369332"/>
          </a:xfrm>
          <a:prstGeom prst="rect">
            <a:avLst/>
          </a:prstGeom>
          <a:noFill/>
        </p:spPr>
        <p:txBody>
          <a:bodyPr wrap="none" rtlCol="0">
            <a:spAutoFit/>
          </a:bodyPr>
          <a:lstStyle/>
          <a:p>
            <a:pPr algn="ctr"/>
            <a:r>
              <a:rPr lang="ja-JP" altLang="en-US" dirty="0">
                <a:solidFill>
                  <a:srgbClr val="00B050"/>
                </a:solidFill>
                <a:latin typeface="Meiryo" charset="-128"/>
                <a:ea typeface="Meiryo" charset="-128"/>
                <a:cs typeface="Meiryo" charset="-128"/>
              </a:rPr>
              <a:t>安価で低速だが拡張性が高い</a:t>
            </a:r>
            <a:endParaRPr kumimoji="1" lang="ja-JP" altLang="en-US" dirty="0">
              <a:solidFill>
                <a:srgbClr val="00B050"/>
              </a:solidFill>
              <a:latin typeface="Meiryo" charset="-128"/>
              <a:ea typeface="Meiryo" charset="-128"/>
              <a:cs typeface="Meiryo" charset="-128"/>
            </a:endParaRPr>
          </a:p>
        </p:txBody>
      </p:sp>
      <p:sp>
        <p:nvSpPr>
          <p:cNvPr id="73" name="正方形/長方形 72"/>
          <p:cNvSpPr/>
          <p:nvPr/>
        </p:nvSpPr>
        <p:spPr>
          <a:xfrm>
            <a:off x="2257248" y="6463260"/>
            <a:ext cx="6890646" cy="215444"/>
          </a:xfrm>
          <a:prstGeom prst="rect">
            <a:avLst/>
          </a:prstGeom>
        </p:spPr>
        <p:txBody>
          <a:bodyPr wrap="square">
            <a:spAutoFit/>
          </a:bodyPr>
          <a:lstStyle/>
          <a:p>
            <a:pPr algn="r"/>
            <a:r>
              <a:rPr lang="ja-JP" altLang="en-US" sz="800" dirty="0">
                <a:solidFill>
                  <a:schemeClr val="tx1">
                    <a:lumMod val="50000"/>
                    <a:lumOff val="50000"/>
                  </a:schemeClr>
                </a:solidFill>
                <a:latin typeface="Meiryo" charset="-128"/>
                <a:ea typeface="Meiryo" charset="-128"/>
                <a:cs typeface="Meiryo" charset="-128"/>
              </a:rPr>
              <a:t>「</a:t>
            </a:r>
            <a:r>
              <a:rPr lang="ja-JP" altLang="en-US" sz="800" b="1" dirty="0">
                <a:solidFill>
                  <a:schemeClr val="tx1">
                    <a:lumMod val="50000"/>
                    <a:lumOff val="50000"/>
                  </a:schemeClr>
                </a:solidFill>
                <a:latin typeface="Meiryo" charset="-128"/>
                <a:ea typeface="Meiryo" charset="-128"/>
                <a:cs typeface="Meiryo" charset="-128"/>
              </a:rPr>
              <a:t>基礎から学べる！最新ストレージ技術と</a:t>
            </a:r>
            <a:r>
              <a:rPr lang="ja-JP" altLang="en-US" sz="800" b="1">
                <a:solidFill>
                  <a:schemeClr val="tx1">
                    <a:lumMod val="50000"/>
                    <a:lumOff val="50000"/>
                  </a:schemeClr>
                </a:solidFill>
                <a:latin typeface="Meiryo" charset="-128"/>
                <a:ea typeface="Meiryo" charset="-128"/>
                <a:cs typeface="Meiryo" charset="-128"/>
              </a:rPr>
              <a:t>選択ガイド</a:t>
            </a:r>
            <a:r>
              <a:rPr lang="ja-JP" altLang="en-US" sz="80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を参考に作成　http://itpro.nikkeibp.co.jp/atclact/active/14/100700086/</a:t>
            </a:r>
          </a:p>
        </p:txBody>
      </p:sp>
    </p:spTree>
    <p:extLst>
      <p:ext uri="{BB962C8B-B14F-4D97-AF65-F5344CB8AC3E}">
        <p14:creationId xmlns:p14="http://schemas.microsoft.com/office/powerpoint/2010/main" val="204429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正方形/長方形 139"/>
          <p:cNvSpPr/>
          <p:nvPr/>
        </p:nvSpPr>
        <p:spPr>
          <a:xfrm>
            <a:off x="5933627" y="895989"/>
            <a:ext cx="2534545" cy="5547769"/>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フローチャート: 磁気ディスク 164"/>
          <p:cNvSpPr/>
          <p:nvPr/>
        </p:nvSpPr>
        <p:spPr>
          <a:xfrm>
            <a:off x="6259652" y="3963206"/>
            <a:ext cx="1759149" cy="922264"/>
          </a:xfrm>
          <a:prstGeom prst="flowChartMagneticDisk">
            <a:avLst/>
          </a:prstGeom>
          <a:solidFill>
            <a:schemeClr val="tx2">
              <a:lumMod val="40000"/>
              <a:lumOff val="60000"/>
              <a:alpha val="68000"/>
            </a:schemeClr>
          </a:solidFill>
          <a:ln w="12700" cmpd="sng">
            <a:solidFill>
              <a:schemeClr val="bg1"/>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54" name="正方形/長方形 253"/>
          <p:cNvSpPr/>
          <p:nvPr/>
        </p:nvSpPr>
        <p:spPr>
          <a:xfrm>
            <a:off x="6460928" y="4548205"/>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91" name="図 190"/>
          <p:cNvPicPr>
            <a:picLocks noChangeAspect="1"/>
          </p:cNvPicPr>
          <p:nvPr/>
        </p:nvPicPr>
        <p:blipFill>
          <a:blip r:embed="rId2">
            <a:clrChange>
              <a:clrFrom>
                <a:srgbClr val="FEFEFE"/>
              </a:clrFrom>
              <a:clrTo>
                <a:srgbClr val="FEFEFE">
                  <a:alpha val="0"/>
                </a:srgbClr>
              </a:clrTo>
            </a:clrChange>
          </a:blip>
          <a:stretch>
            <a:fillRect/>
          </a:stretch>
        </p:blipFill>
        <p:spPr>
          <a:xfrm>
            <a:off x="6451723" y="4561003"/>
            <a:ext cx="293088" cy="212632"/>
          </a:xfrm>
          <a:prstGeom prst="rect">
            <a:avLst/>
          </a:prstGeom>
        </p:spPr>
      </p:pic>
      <p:sp>
        <p:nvSpPr>
          <p:cNvPr id="255" name="正方形/長方形 254"/>
          <p:cNvSpPr/>
          <p:nvPr/>
        </p:nvSpPr>
        <p:spPr>
          <a:xfrm>
            <a:off x="6828914" y="4541660"/>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正方形/長方形 255"/>
          <p:cNvSpPr/>
          <p:nvPr/>
        </p:nvSpPr>
        <p:spPr>
          <a:xfrm>
            <a:off x="7200539" y="4548205"/>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正方形/長方形 256"/>
          <p:cNvSpPr/>
          <p:nvPr/>
        </p:nvSpPr>
        <p:spPr>
          <a:xfrm>
            <a:off x="7574280" y="4541660"/>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672577" y="895989"/>
            <a:ext cx="2534545" cy="554776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アクセス方式の違いから見るストレージ</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sp>
        <p:nvSpPr>
          <p:cNvPr id="65" name="テキスト ボックス 64"/>
          <p:cNvSpPr txBox="1"/>
          <p:nvPr/>
        </p:nvSpPr>
        <p:spPr>
          <a:xfrm>
            <a:off x="672577" y="960859"/>
            <a:ext cx="2534545" cy="307777"/>
          </a:xfrm>
          <a:prstGeom prst="rect">
            <a:avLst/>
          </a:prstGeom>
          <a:noFill/>
        </p:spPr>
        <p:txBody>
          <a:bodyPr wrap="square" rtlCol="0">
            <a:spAutoFit/>
          </a:bodyPr>
          <a:lstStyle/>
          <a:p>
            <a:pPr algn="ctr"/>
            <a:r>
              <a:rPr kumimoji="1" lang="ja-JP" altLang="en-US" sz="1400" b="1" dirty="0">
                <a:solidFill>
                  <a:srgbClr val="C00000"/>
                </a:solidFill>
                <a:latin typeface="Meiryo" charset="-128"/>
                <a:ea typeface="Meiryo" charset="-128"/>
                <a:cs typeface="Meiryo" charset="-128"/>
              </a:rPr>
              <a:t>ブロック・ストレージ</a:t>
            </a:r>
          </a:p>
        </p:txBody>
      </p:sp>
      <p:sp>
        <p:nvSpPr>
          <p:cNvPr id="68" name="正方形/長方形 67"/>
          <p:cNvSpPr/>
          <p:nvPr/>
        </p:nvSpPr>
        <p:spPr>
          <a:xfrm>
            <a:off x="3304727" y="895989"/>
            <a:ext cx="2534545" cy="554776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9" name="図形グループ 68"/>
          <p:cNvGrpSpPr/>
          <p:nvPr/>
        </p:nvGrpSpPr>
        <p:grpSpPr>
          <a:xfrm>
            <a:off x="3692305" y="1518948"/>
            <a:ext cx="1133184" cy="486419"/>
            <a:chOff x="6769100" y="1390650"/>
            <a:chExt cx="317500" cy="157483"/>
          </a:xfrm>
        </p:grpSpPr>
        <p:sp>
          <p:nvSpPr>
            <p:cNvPr id="70" name="正方形/長方形 69"/>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円/楕円 7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2" name="直線コネクタ 7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3" name="フローチャート: 磁気ディスク 72"/>
          <p:cNvSpPr/>
          <p:nvPr/>
        </p:nvSpPr>
        <p:spPr>
          <a:xfrm>
            <a:off x="4290277" y="1615279"/>
            <a:ext cx="1161177" cy="922264"/>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74" name="図形グループ 73"/>
          <p:cNvGrpSpPr/>
          <p:nvPr/>
        </p:nvGrpSpPr>
        <p:grpSpPr>
          <a:xfrm>
            <a:off x="4431735" y="1992146"/>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75" name="正方形/長方形 74"/>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台形 75"/>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7" name="図形グループ 76"/>
          <p:cNvGrpSpPr/>
          <p:nvPr/>
        </p:nvGrpSpPr>
        <p:grpSpPr>
          <a:xfrm>
            <a:off x="4764493" y="1992814"/>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78" name="正方形/長方形 77"/>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台形 78"/>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0" name="図形グループ 79"/>
          <p:cNvGrpSpPr/>
          <p:nvPr/>
        </p:nvGrpSpPr>
        <p:grpSpPr>
          <a:xfrm>
            <a:off x="4771540" y="2242282"/>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81" name="正方形/長方形 80"/>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台形 81"/>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3" name="図形グループ 82"/>
          <p:cNvGrpSpPr/>
          <p:nvPr/>
        </p:nvGrpSpPr>
        <p:grpSpPr>
          <a:xfrm>
            <a:off x="5106119" y="1992327"/>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84" name="正方形/長方形 83"/>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台形 84"/>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6" name="図形グループ 85"/>
          <p:cNvGrpSpPr/>
          <p:nvPr/>
        </p:nvGrpSpPr>
        <p:grpSpPr>
          <a:xfrm>
            <a:off x="5106119" y="2242282"/>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87" name="正方形/長方形 86"/>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台形 87"/>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89" name="直線コネクタ 88"/>
          <p:cNvCxnSpPr>
            <a:stCxn id="78" idx="3"/>
            <a:endCxn id="84" idx="1"/>
          </p:cNvCxnSpPr>
          <p:nvPr/>
        </p:nvCxnSpPr>
        <p:spPr>
          <a:xfrm flipV="1">
            <a:off x="4936327" y="2082986"/>
            <a:ext cx="169792" cy="48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0" name="直線コネクタ 89"/>
          <p:cNvCxnSpPr>
            <a:stCxn id="75" idx="3"/>
            <a:endCxn id="78" idx="1"/>
          </p:cNvCxnSpPr>
          <p:nvPr/>
        </p:nvCxnSpPr>
        <p:spPr>
          <a:xfrm>
            <a:off x="4603569" y="2082805"/>
            <a:ext cx="160924" cy="66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1" name="カギ線コネクタ 90"/>
          <p:cNvCxnSpPr>
            <a:stCxn id="78" idx="3"/>
            <a:endCxn id="87" idx="1"/>
          </p:cNvCxnSpPr>
          <p:nvPr/>
        </p:nvCxnSpPr>
        <p:spPr>
          <a:xfrm>
            <a:off x="4936327" y="2083473"/>
            <a:ext cx="169792" cy="249468"/>
          </a:xfrm>
          <a:prstGeom prst="bentConnector3">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2" name="カギ線コネクタ 91"/>
          <p:cNvCxnSpPr>
            <a:stCxn id="75" idx="3"/>
            <a:endCxn id="81" idx="1"/>
          </p:cNvCxnSpPr>
          <p:nvPr/>
        </p:nvCxnSpPr>
        <p:spPr>
          <a:xfrm>
            <a:off x="4603569" y="2082805"/>
            <a:ext cx="167971" cy="250136"/>
          </a:xfrm>
          <a:prstGeom prst="bentConnector3">
            <a:avLst>
              <a:gd name="adj1" fmla="val 50000"/>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3" name="フローチャート: 磁気ディスク 92"/>
          <p:cNvSpPr/>
          <p:nvPr/>
        </p:nvSpPr>
        <p:spPr>
          <a:xfrm>
            <a:off x="3664767" y="3976799"/>
            <a:ext cx="1758578" cy="922264"/>
          </a:xfrm>
          <a:prstGeom prst="flowChartMagneticDisk">
            <a:avLst/>
          </a:prstGeom>
          <a:solidFill>
            <a:schemeClr val="tx2">
              <a:lumMod val="40000"/>
              <a:lumOff val="60000"/>
              <a:alpha val="68000"/>
            </a:schemeClr>
          </a:solidFill>
          <a:ln w="12700" cmpd="sng">
            <a:solidFill>
              <a:schemeClr val="bg1"/>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18" name="テキスト ボックス 117"/>
          <p:cNvSpPr txBox="1"/>
          <p:nvPr/>
        </p:nvSpPr>
        <p:spPr>
          <a:xfrm>
            <a:off x="3304727" y="960859"/>
            <a:ext cx="2534545" cy="307777"/>
          </a:xfrm>
          <a:prstGeom prst="rect">
            <a:avLst/>
          </a:prstGeom>
          <a:noFill/>
        </p:spPr>
        <p:txBody>
          <a:bodyPr wrap="square" rtlCol="0">
            <a:spAutoFit/>
          </a:bodyPr>
          <a:lstStyle/>
          <a:p>
            <a:pPr algn="ctr"/>
            <a:r>
              <a:rPr kumimoji="1" lang="ja-JP" altLang="en-US" sz="1400" b="1" dirty="0">
                <a:solidFill>
                  <a:schemeClr val="accent6">
                    <a:lumMod val="75000"/>
                  </a:schemeClr>
                </a:solidFill>
                <a:latin typeface="Meiryo" charset="-128"/>
                <a:ea typeface="Meiryo" charset="-128"/>
                <a:cs typeface="Meiryo" charset="-128"/>
              </a:rPr>
              <a:t>ファイル・ストレージ</a:t>
            </a:r>
          </a:p>
        </p:txBody>
      </p:sp>
      <p:sp>
        <p:nvSpPr>
          <p:cNvPr id="119" name="上下矢印 118"/>
          <p:cNvSpPr/>
          <p:nvPr/>
        </p:nvSpPr>
        <p:spPr>
          <a:xfrm>
            <a:off x="4352564" y="2516709"/>
            <a:ext cx="443431" cy="1695605"/>
          </a:xfrm>
          <a:prstGeom prst="upDown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p:cNvSpPr/>
          <p:nvPr/>
        </p:nvSpPr>
        <p:spPr>
          <a:xfrm>
            <a:off x="3697959" y="2948221"/>
            <a:ext cx="1759148" cy="23934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chemeClr val="bg1"/>
                </a:solidFill>
                <a:latin typeface="Meiryo" charset="-128"/>
                <a:ea typeface="Meiryo" charset="-128"/>
                <a:cs typeface="Meiryo" charset="-128"/>
              </a:rPr>
              <a:t>ファイル単位</a:t>
            </a:r>
          </a:p>
        </p:txBody>
      </p:sp>
      <p:grpSp>
        <p:nvGrpSpPr>
          <p:cNvPr id="121" name="図形グループ 120"/>
          <p:cNvGrpSpPr/>
          <p:nvPr/>
        </p:nvGrpSpPr>
        <p:grpSpPr>
          <a:xfrm>
            <a:off x="4111356" y="4347272"/>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22" name="正方形/長方形 121"/>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台形 122"/>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4" name="図形グループ 123"/>
          <p:cNvGrpSpPr/>
          <p:nvPr/>
        </p:nvGrpSpPr>
        <p:grpSpPr>
          <a:xfrm>
            <a:off x="4444114" y="4347940"/>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25" name="正方形/長方形 124"/>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台形 125"/>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7" name="図形グループ 126"/>
          <p:cNvGrpSpPr/>
          <p:nvPr/>
        </p:nvGrpSpPr>
        <p:grpSpPr>
          <a:xfrm>
            <a:off x="4451161" y="4597408"/>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28" name="正方形/長方形 127"/>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台形 128"/>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0" name="図形グループ 129"/>
          <p:cNvGrpSpPr/>
          <p:nvPr/>
        </p:nvGrpSpPr>
        <p:grpSpPr>
          <a:xfrm>
            <a:off x="4785740" y="4347453"/>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31" name="正方形/長方形 130"/>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台形 131"/>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3" name="図形グループ 132"/>
          <p:cNvGrpSpPr/>
          <p:nvPr/>
        </p:nvGrpSpPr>
        <p:grpSpPr>
          <a:xfrm>
            <a:off x="4785740" y="4597408"/>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34" name="正方形/長方形 133"/>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台形 134"/>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36" name="直線コネクタ 135"/>
          <p:cNvCxnSpPr>
            <a:stCxn id="125" idx="3"/>
            <a:endCxn id="131" idx="1"/>
          </p:cNvCxnSpPr>
          <p:nvPr/>
        </p:nvCxnSpPr>
        <p:spPr>
          <a:xfrm flipV="1">
            <a:off x="4615948" y="4438112"/>
            <a:ext cx="169792" cy="48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7" name="直線コネクタ 136"/>
          <p:cNvCxnSpPr>
            <a:stCxn id="122" idx="3"/>
            <a:endCxn id="125" idx="1"/>
          </p:cNvCxnSpPr>
          <p:nvPr/>
        </p:nvCxnSpPr>
        <p:spPr>
          <a:xfrm>
            <a:off x="4283190" y="4437931"/>
            <a:ext cx="160924" cy="66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8" name="カギ線コネクタ 137"/>
          <p:cNvCxnSpPr>
            <a:stCxn id="125" idx="3"/>
            <a:endCxn id="134" idx="1"/>
          </p:cNvCxnSpPr>
          <p:nvPr/>
        </p:nvCxnSpPr>
        <p:spPr>
          <a:xfrm>
            <a:off x="4615948" y="4438599"/>
            <a:ext cx="169792" cy="249468"/>
          </a:xfrm>
          <a:prstGeom prst="bentConnector3">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9" name="カギ線コネクタ 138"/>
          <p:cNvCxnSpPr>
            <a:stCxn id="122" idx="3"/>
            <a:endCxn id="128" idx="1"/>
          </p:cNvCxnSpPr>
          <p:nvPr/>
        </p:nvCxnSpPr>
        <p:spPr>
          <a:xfrm>
            <a:off x="4283190" y="4437931"/>
            <a:ext cx="167971" cy="250136"/>
          </a:xfrm>
          <a:prstGeom prst="bentConnector3">
            <a:avLst>
              <a:gd name="adj1" fmla="val 50000"/>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6" name="テキスト ボックス 165"/>
          <p:cNvSpPr txBox="1"/>
          <p:nvPr/>
        </p:nvSpPr>
        <p:spPr>
          <a:xfrm>
            <a:off x="5933627" y="960859"/>
            <a:ext cx="2534545" cy="307777"/>
          </a:xfrm>
          <a:prstGeom prst="rect">
            <a:avLst/>
          </a:prstGeom>
          <a:noFill/>
        </p:spPr>
        <p:txBody>
          <a:bodyPr wrap="square" rtlCol="0">
            <a:spAutoFit/>
          </a:bodyPr>
          <a:lstStyle/>
          <a:p>
            <a:pPr algn="ctr"/>
            <a:r>
              <a:rPr kumimoji="1" lang="ja-JP" altLang="en-US" sz="1400" b="1" dirty="0">
                <a:solidFill>
                  <a:schemeClr val="accent3">
                    <a:lumMod val="75000"/>
                  </a:schemeClr>
                </a:solidFill>
                <a:latin typeface="Meiryo" charset="-128"/>
                <a:ea typeface="Meiryo" charset="-128"/>
                <a:cs typeface="Meiryo" charset="-128"/>
              </a:rPr>
              <a:t>オブジェクト・ストレージ</a:t>
            </a:r>
          </a:p>
        </p:txBody>
      </p:sp>
      <p:sp>
        <p:nvSpPr>
          <p:cNvPr id="188" name="正方形/長方形 187"/>
          <p:cNvSpPr/>
          <p:nvPr/>
        </p:nvSpPr>
        <p:spPr>
          <a:xfrm>
            <a:off x="6456376" y="4336938"/>
            <a:ext cx="288435" cy="15956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Arial" charset="0"/>
                <a:ea typeface="Arial" charset="0"/>
                <a:cs typeface="Arial" charset="0"/>
              </a:rPr>
              <a:t>ID</a:t>
            </a:r>
            <a:endParaRPr kumimoji="1" lang="ja-JP" altLang="en-US" sz="800" dirty="0">
              <a:solidFill>
                <a:srgbClr val="FFFFFF"/>
              </a:solidFill>
              <a:latin typeface="Arial" charset="0"/>
              <a:ea typeface="Arial" charset="0"/>
              <a:cs typeface="Arial" charset="0"/>
            </a:endParaRPr>
          </a:p>
        </p:txBody>
      </p:sp>
      <p:pic>
        <p:nvPicPr>
          <p:cNvPr id="189" name="図 188"/>
          <p:cNvPicPr>
            <a:picLocks noChangeAspect="1"/>
          </p:cNvPicPr>
          <p:nvPr/>
        </p:nvPicPr>
        <p:blipFill>
          <a:blip r:embed="rId3">
            <a:clrChange>
              <a:clrFrom>
                <a:srgbClr val="FEFEFE"/>
              </a:clrFrom>
              <a:clrTo>
                <a:srgbClr val="FEFEFE">
                  <a:alpha val="0"/>
                </a:srgbClr>
              </a:clrTo>
            </a:clrChange>
          </a:blip>
          <a:stretch>
            <a:fillRect/>
          </a:stretch>
        </p:blipFill>
        <p:spPr>
          <a:xfrm>
            <a:off x="7569015" y="4548729"/>
            <a:ext cx="288777" cy="237101"/>
          </a:xfrm>
          <a:prstGeom prst="rect">
            <a:avLst/>
          </a:prstGeom>
        </p:spPr>
      </p:pic>
      <p:pic>
        <p:nvPicPr>
          <p:cNvPr id="190" name="図 189"/>
          <p:cNvPicPr>
            <a:picLocks noChangeAspect="1"/>
          </p:cNvPicPr>
          <p:nvPr/>
        </p:nvPicPr>
        <p:blipFill>
          <a:blip r:embed="rId4">
            <a:clrChange>
              <a:clrFrom>
                <a:srgbClr val="FEFEFE"/>
              </a:clrFrom>
              <a:clrTo>
                <a:srgbClr val="FEFEFE">
                  <a:alpha val="0"/>
                </a:srgbClr>
              </a:clrTo>
            </a:clrChange>
          </a:blip>
          <a:stretch>
            <a:fillRect/>
          </a:stretch>
        </p:blipFill>
        <p:spPr>
          <a:xfrm>
            <a:off x="7222276" y="4555951"/>
            <a:ext cx="231004" cy="222655"/>
          </a:xfrm>
          <a:prstGeom prst="rect">
            <a:avLst/>
          </a:prstGeom>
        </p:spPr>
      </p:pic>
      <p:pic>
        <p:nvPicPr>
          <p:cNvPr id="192" name="図 191"/>
          <p:cNvPicPr>
            <a:picLocks noChangeAspect="1"/>
          </p:cNvPicPr>
          <p:nvPr/>
        </p:nvPicPr>
        <p:blipFill>
          <a:blip r:embed="rId5">
            <a:clrChange>
              <a:clrFrom>
                <a:srgbClr val="FEFEFE"/>
              </a:clrFrom>
              <a:clrTo>
                <a:srgbClr val="FEFEFE">
                  <a:alpha val="0"/>
                </a:srgbClr>
              </a:clrTo>
            </a:clrChange>
          </a:blip>
          <a:stretch>
            <a:fillRect/>
          </a:stretch>
        </p:blipFill>
        <p:spPr>
          <a:xfrm>
            <a:off x="6835051" y="4538819"/>
            <a:ext cx="253951" cy="228271"/>
          </a:xfrm>
          <a:prstGeom prst="rect">
            <a:avLst/>
          </a:prstGeom>
        </p:spPr>
      </p:pic>
      <p:sp>
        <p:nvSpPr>
          <p:cNvPr id="193" name="正方形/長方形 192"/>
          <p:cNvSpPr/>
          <p:nvPr/>
        </p:nvSpPr>
        <p:spPr>
          <a:xfrm>
            <a:off x="6828914" y="4336238"/>
            <a:ext cx="288435" cy="15956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a:solidFill>
                  <a:srgbClr val="FFFFFF"/>
                </a:solidFill>
                <a:latin typeface="Arial" charset="0"/>
                <a:ea typeface="Arial" charset="0"/>
                <a:cs typeface="Arial" charset="0"/>
              </a:rPr>
              <a:t>ID</a:t>
            </a:r>
            <a:endParaRPr kumimoji="1" lang="ja-JP" altLang="en-US" sz="800" dirty="0">
              <a:solidFill>
                <a:srgbClr val="FFFFFF"/>
              </a:solidFill>
              <a:latin typeface="Arial" charset="0"/>
              <a:ea typeface="Arial" charset="0"/>
              <a:cs typeface="Arial" charset="0"/>
            </a:endParaRPr>
          </a:p>
        </p:txBody>
      </p:sp>
      <p:sp>
        <p:nvSpPr>
          <p:cNvPr id="194" name="正方形/長方形 193"/>
          <p:cNvSpPr/>
          <p:nvPr/>
        </p:nvSpPr>
        <p:spPr>
          <a:xfrm>
            <a:off x="7200540" y="4336238"/>
            <a:ext cx="288435" cy="15956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Arial" charset="0"/>
                <a:ea typeface="Arial" charset="0"/>
                <a:cs typeface="Arial" charset="0"/>
              </a:rPr>
              <a:t>ID</a:t>
            </a:r>
            <a:endParaRPr kumimoji="1" lang="ja-JP" altLang="en-US" sz="800" dirty="0">
              <a:solidFill>
                <a:srgbClr val="FFFFFF"/>
              </a:solidFill>
              <a:latin typeface="Arial" charset="0"/>
              <a:ea typeface="Arial" charset="0"/>
              <a:cs typeface="Arial" charset="0"/>
            </a:endParaRPr>
          </a:p>
        </p:txBody>
      </p:sp>
      <p:sp>
        <p:nvSpPr>
          <p:cNvPr id="195" name="正方形/長方形 194"/>
          <p:cNvSpPr/>
          <p:nvPr/>
        </p:nvSpPr>
        <p:spPr>
          <a:xfrm>
            <a:off x="7569357" y="4341163"/>
            <a:ext cx="288435" cy="15956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a:solidFill>
                  <a:srgbClr val="FFFFFF"/>
                </a:solidFill>
                <a:latin typeface="Arial" charset="0"/>
                <a:ea typeface="Arial" charset="0"/>
                <a:cs typeface="Arial" charset="0"/>
              </a:rPr>
              <a:t>ID</a:t>
            </a:r>
            <a:endParaRPr kumimoji="1" lang="ja-JP" altLang="en-US" sz="800" dirty="0">
              <a:solidFill>
                <a:srgbClr val="FFFFFF"/>
              </a:solidFill>
              <a:latin typeface="Arial" charset="0"/>
              <a:ea typeface="Arial" charset="0"/>
              <a:cs typeface="Arial" charset="0"/>
            </a:endParaRPr>
          </a:p>
        </p:txBody>
      </p:sp>
      <p:grpSp>
        <p:nvGrpSpPr>
          <p:cNvPr id="278" name="図形グループ 277"/>
          <p:cNvGrpSpPr/>
          <p:nvPr/>
        </p:nvGrpSpPr>
        <p:grpSpPr>
          <a:xfrm>
            <a:off x="1031005" y="3963206"/>
            <a:ext cx="1758578" cy="922264"/>
            <a:chOff x="938950" y="3963206"/>
            <a:chExt cx="1758578" cy="922264"/>
          </a:xfrm>
        </p:grpSpPr>
        <p:sp>
          <p:nvSpPr>
            <p:cNvPr id="37" name="フローチャート: 磁気ディスク 36"/>
            <p:cNvSpPr/>
            <p:nvPr/>
          </p:nvSpPr>
          <p:spPr>
            <a:xfrm>
              <a:off x="938950" y="3963206"/>
              <a:ext cx="1758578" cy="922264"/>
            </a:xfrm>
            <a:prstGeom prst="flowChartMagneticDisk">
              <a:avLst/>
            </a:prstGeom>
            <a:solidFill>
              <a:schemeClr val="tx2">
                <a:lumMod val="40000"/>
                <a:lumOff val="60000"/>
                <a:alpha val="68000"/>
              </a:schemeClr>
            </a:solidFill>
            <a:ln w="12700" cmpd="sng">
              <a:solidFill>
                <a:schemeClr val="bg1"/>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8" name="正方形/長方形 37"/>
            <p:cNvSpPr/>
            <p:nvPr/>
          </p:nvSpPr>
          <p:spPr>
            <a:xfrm>
              <a:off x="1249196"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1409238"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p:cNvSpPr/>
            <p:nvPr/>
          </p:nvSpPr>
          <p:spPr>
            <a:xfrm>
              <a:off x="1575417"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p:cNvSpPr/>
            <p:nvPr/>
          </p:nvSpPr>
          <p:spPr>
            <a:xfrm>
              <a:off x="1739291"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1898851"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2065030"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p:cNvSpPr/>
            <p:nvPr/>
          </p:nvSpPr>
          <p:spPr>
            <a:xfrm>
              <a:off x="1249196"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1409238"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p:cNvSpPr/>
            <p:nvPr/>
          </p:nvSpPr>
          <p:spPr>
            <a:xfrm>
              <a:off x="1575417"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p:cNvSpPr/>
            <p:nvPr/>
          </p:nvSpPr>
          <p:spPr>
            <a:xfrm>
              <a:off x="1739291"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p:cNvSpPr/>
            <p:nvPr/>
          </p:nvSpPr>
          <p:spPr>
            <a:xfrm>
              <a:off x="1898851"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2065030"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1249196"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p:cNvSpPr/>
            <p:nvPr/>
          </p:nvSpPr>
          <p:spPr>
            <a:xfrm>
              <a:off x="1409238"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1575417"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739291"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1898851"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2065030"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1249196"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1409238"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p:cNvSpPr/>
            <p:nvPr/>
          </p:nvSpPr>
          <p:spPr>
            <a:xfrm>
              <a:off x="1575417"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1739291"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1898851"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2065030"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正方形/長方形 195"/>
            <p:cNvSpPr/>
            <p:nvPr/>
          </p:nvSpPr>
          <p:spPr>
            <a:xfrm>
              <a:off x="2224142"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正方形/長方形 196"/>
            <p:cNvSpPr/>
            <p:nvPr/>
          </p:nvSpPr>
          <p:spPr>
            <a:xfrm>
              <a:off x="2224142"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正方形/長方形 197"/>
            <p:cNvSpPr/>
            <p:nvPr/>
          </p:nvSpPr>
          <p:spPr>
            <a:xfrm>
              <a:off x="2224142"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正方形/長方形 198"/>
            <p:cNvSpPr/>
            <p:nvPr/>
          </p:nvSpPr>
          <p:spPr>
            <a:xfrm>
              <a:off x="2224142"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0" name="図形グループ 199"/>
          <p:cNvGrpSpPr/>
          <p:nvPr/>
        </p:nvGrpSpPr>
        <p:grpSpPr>
          <a:xfrm>
            <a:off x="1055185" y="1524625"/>
            <a:ext cx="1133184" cy="486419"/>
            <a:chOff x="6769100" y="1390650"/>
            <a:chExt cx="317500" cy="157483"/>
          </a:xfrm>
        </p:grpSpPr>
        <p:sp>
          <p:nvSpPr>
            <p:cNvPr id="201" name="正方形/長方形 200"/>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円/楕円 20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3" name="直線コネクタ 20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04" name="フローチャート: 磁気ディスク 203"/>
          <p:cNvSpPr/>
          <p:nvPr/>
        </p:nvSpPr>
        <p:spPr>
          <a:xfrm>
            <a:off x="1653157" y="1620956"/>
            <a:ext cx="1161177" cy="922264"/>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05" name="図形グループ 204"/>
          <p:cNvGrpSpPr/>
          <p:nvPr/>
        </p:nvGrpSpPr>
        <p:grpSpPr>
          <a:xfrm>
            <a:off x="1794615" y="1997823"/>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206" name="正方形/長方形 205"/>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台形 206"/>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8" name="図形グループ 207"/>
          <p:cNvGrpSpPr/>
          <p:nvPr/>
        </p:nvGrpSpPr>
        <p:grpSpPr>
          <a:xfrm>
            <a:off x="2127373" y="1998491"/>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209" name="正方形/長方形 208"/>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台形 209"/>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1" name="図形グループ 210"/>
          <p:cNvGrpSpPr/>
          <p:nvPr/>
        </p:nvGrpSpPr>
        <p:grpSpPr>
          <a:xfrm>
            <a:off x="2134420" y="2247959"/>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212" name="正方形/長方形 211"/>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台形 212"/>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4" name="図形グループ 213"/>
          <p:cNvGrpSpPr/>
          <p:nvPr/>
        </p:nvGrpSpPr>
        <p:grpSpPr>
          <a:xfrm>
            <a:off x="2468999" y="1998004"/>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215" name="正方形/長方形 214"/>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台形 215"/>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7" name="図形グループ 216"/>
          <p:cNvGrpSpPr/>
          <p:nvPr/>
        </p:nvGrpSpPr>
        <p:grpSpPr>
          <a:xfrm>
            <a:off x="2468999" y="2247959"/>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218" name="正方形/長方形 217"/>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台形 218"/>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220" name="直線コネクタ 219"/>
          <p:cNvCxnSpPr>
            <a:stCxn id="209" idx="3"/>
            <a:endCxn id="215" idx="1"/>
          </p:cNvCxnSpPr>
          <p:nvPr/>
        </p:nvCxnSpPr>
        <p:spPr>
          <a:xfrm flipV="1">
            <a:off x="2299207" y="2088663"/>
            <a:ext cx="169792" cy="48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1" name="直線コネクタ 220"/>
          <p:cNvCxnSpPr>
            <a:stCxn id="206" idx="3"/>
            <a:endCxn id="209" idx="1"/>
          </p:cNvCxnSpPr>
          <p:nvPr/>
        </p:nvCxnSpPr>
        <p:spPr>
          <a:xfrm>
            <a:off x="1966449" y="2088482"/>
            <a:ext cx="160924" cy="66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2" name="カギ線コネクタ 221"/>
          <p:cNvCxnSpPr>
            <a:stCxn id="209" idx="3"/>
            <a:endCxn id="218" idx="1"/>
          </p:cNvCxnSpPr>
          <p:nvPr/>
        </p:nvCxnSpPr>
        <p:spPr>
          <a:xfrm>
            <a:off x="2299207" y="2089150"/>
            <a:ext cx="169792" cy="249468"/>
          </a:xfrm>
          <a:prstGeom prst="bentConnector3">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3" name="カギ線コネクタ 222"/>
          <p:cNvCxnSpPr>
            <a:stCxn id="206" idx="3"/>
            <a:endCxn id="212" idx="1"/>
          </p:cNvCxnSpPr>
          <p:nvPr/>
        </p:nvCxnSpPr>
        <p:spPr>
          <a:xfrm>
            <a:off x="1966449" y="2088482"/>
            <a:ext cx="167971" cy="250136"/>
          </a:xfrm>
          <a:prstGeom prst="bentConnector3">
            <a:avLst>
              <a:gd name="adj1" fmla="val 50000"/>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4" name="上下矢印 223"/>
          <p:cNvSpPr/>
          <p:nvPr/>
        </p:nvSpPr>
        <p:spPr>
          <a:xfrm>
            <a:off x="1715444" y="2522386"/>
            <a:ext cx="443431" cy="1695605"/>
          </a:xfrm>
          <a:prstGeom prst="upDown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5" name="図形グループ 224"/>
          <p:cNvGrpSpPr/>
          <p:nvPr/>
        </p:nvGrpSpPr>
        <p:grpSpPr>
          <a:xfrm>
            <a:off x="6304269" y="1524491"/>
            <a:ext cx="1133184" cy="486419"/>
            <a:chOff x="6769100" y="1390650"/>
            <a:chExt cx="317500" cy="157483"/>
          </a:xfrm>
        </p:grpSpPr>
        <p:sp>
          <p:nvSpPr>
            <p:cNvPr id="226" name="正方形/長方形 225"/>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円/楕円 22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8" name="直線コネクタ 22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29" name="フローチャート: 磁気ディスク 228"/>
          <p:cNvSpPr/>
          <p:nvPr/>
        </p:nvSpPr>
        <p:spPr>
          <a:xfrm>
            <a:off x="6902241" y="1620822"/>
            <a:ext cx="1161177" cy="922264"/>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9" name="上下矢印 248"/>
          <p:cNvSpPr/>
          <p:nvPr/>
        </p:nvSpPr>
        <p:spPr>
          <a:xfrm>
            <a:off x="6964528" y="2522252"/>
            <a:ext cx="443431" cy="1695605"/>
          </a:xfrm>
          <a:prstGeom prst="upDown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p:cNvSpPr/>
          <p:nvPr/>
        </p:nvSpPr>
        <p:spPr>
          <a:xfrm>
            <a:off x="1055186" y="2942001"/>
            <a:ext cx="1759148" cy="23934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chemeClr val="bg1"/>
                </a:solidFill>
                <a:latin typeface="Meiryo" charset="-128"/>
                <a:ea typeface="Meiryo" charset="-128"/>
                <a:cs typeface="Meiryo" charset="-128"/>
              </a:rPr>
              <a:t>ブロック単位</a:t>
            </a:r>
            <a:endParaRPr kumimoji="1" lang="ja-JP" altLang="en-US" sz="1050" dirty="0">
              <a:solidFill>
                <a:schemeClr val="bg1"/>
              </a:solidFill>
              <a:latin typeface="Meiryo" charset="-128"/>
              <a:ea typeface="Meiryo" charset="-128"/>
              <a:cs typeface="Meiryo" charset="-128"/>
            </a:endParaRPr>
          </a:p>
        </p:txBody>
      </p:sp>
      <p:sp>
        <p:nvSpPr>
          <p:cNvPr id="168" name="正方形/長方形 167"/>
          <p:cNvSpPr/>
          <p:nvPr/>
        </p:nvSpPr>
        <p:spPr>
          <a:xfrm>
            <a:off x="6304998" y="2942001"/>
            <a:ext cx="1759148" cy="23934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chemeClr val="bg1"/>
                </a:solidFill>
                <a:latin typeface="Meiryo" charset="-128"/>
                <a:ea typeface="Meiryo" charset="-128"/>
                <a:cs typeface="Meiryo" charset="-128"/>
              </a:rPr>
              <a:t>オブジェクト単位</a:t>
            </a:r>
          </a:p>
        </p:txBody>
      </p:sp>
      <p:sp>
        <p:nvSpPr>
          <p:cNvPr id="258" name="正方形/長方形 257"/>
          <p:cNvSpPr/>
          <p:nvPr/>
        </p:nvSpPr>
        <p:spPr>
          <a:xfrm>
            <a:off x="7174799" y="1988127"/>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59" name="図 258"/>
          <p:cNvPicPr>
            <a:picLocks noChangeAspect="1"/>
          </p:cNvPicPr>
          <p:nvPr/>
        </p:nvPicPr>
        <p:blipFill>
          <a:blip r:embed="rId2">
            <a:clrChange>
              <a:clrFrom>
                <a:srgbClr val="FEFEFE"/>
              </a:clrFrom>
              <a:clrTo>
                <a:srgbClr val="FEFEFE">
                  <a:alpha val="0"/>
                </a:srgbClr>
              </a:clrTo>
            </a:clrChange>
          </a:blip>
          <a:stretch>
            <a:fillRect/>
          </a:stretch>
        </p:blipFill>
        <p:spPr>
          <a:xfrm>
            <a:off x="7165594" y="2000925"/>
            <a:ext cx="293088" cy="212632"/>
          </a:xfrm>
          <a:prstGeom prst="rect">
            <a:avLst/>
          </a:prstGeom>
        </p:spPr>
      </p:pic>
      <p:sp>
        <p:nvSpPr>
          <p:cNvPr id="260" name="正方形/長方形 259"/>
          <p:cNvSpPr/>
          <p:nvPr/>
        </p:nvSpPr>
        <p:spPr>
          <a:xfrm>
            <a:off x="7542785" y="1981582"/>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1" name="正方形/長方形 260"/>
          <p:cNvSpPr/>
          <p:nvPr/>
        </p:nvSpPr>
        <p:spPr>
          <a:xfrm>
            <a:off x="7170935" y="2251852"/>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2" name="正方形/長方形 261"/>
          <p:cNvSpPr/>
          <p:nvPr/>
        </p:nvSpPr>
        <p:spPr>
          <a:xfrm>
            <a:off x="7544676" y="2245307"/>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63" name="図 262"/>
          <p:cNvPicPr>
            <a:picLocks noChangeAspect="1"/>
          </p:cNvPicPr>
          <p:nvPr/>
        </p:nvPicPr>
        <p:blipFill>
          <a:blip r:embed="rId3">
            <a:clrChange>
              <a:clrFrom>
                <a:srgbClr val="FEFEFE"/>
              </a:clrFrom>
              <a:clrTo>
                <a:srgbClr val="FEFEFE">
                  <a:alpha val="0"/>
                </a:srgbClr>
              </a:clrTo>
            </a:clrChange>
          </a:blip>
          <a:stretch>
            <a:fillRect/>
          </a:stretch>
        </p:blipFill>
        <p:spPr>
          <a:xfrm>
            <a:off x="7539411" y="2252376"/>
            <a:ext cx="288777" cy="237101"/>
          </a:xfrm>
          <a:prstGeom prst="rect">
            <a:avLst/>
          </a:prstGeom>
        </p:spPr>
      </p:pic>
      <p:pic>
        <p:nvPicPr>
          <p:cNvPr id="264" name="図 263"/>
          <p:cNvPicPr>
            <a:picLocks noChangeAspect="1"/>
          </p:cNvPicPr>
          <p:nvPr/>
        </p:nvPicPr>
        <p:blipFill>
          <a:blip r:embed="rId4">
            <a:clrChange>
              <a:clrFrom>
                <a:srgbClr val="FEFEFE"/>
              </a:clrFrom>
              <a:clrTo>
                <a:srgbClr val="FEFEFE">
                  <a:alpha val="0"/>
                </a:srgbClr>
              </a:clrTo>
            </a:clrChange>
          </a:blip>
          <a:stretch>
            <a:fillRect/>
          </a:stretch>
        </p:blipFill>
        <p:spPr>
          <a:xfrm>
            <a:off x="7192672" y="2259598"/>
            <a:ext cx="231004" cy="222655"/>
          </a:xfrm>
          <a:prstGeom prst="rect">
            <a:avLst/>
          </a:prstGeom>
        </p:spPr>
      </p:pic>
      <p:pic>
        <p:nvPicPr>
          <p:cNvPr id="265" name="図 264"/>
          <p:cNvPicPr>
            <a:picLocks noChangeAspect="1"/>
          </p:cNvPicPr>
          <p:nvPr/>
        </p:nvPicPr>
        <p:blipFill>
          <a:blip r:embed="rId5">
            <a:clrChange>
              <a:clrFrom>
                <a:srgbClr val="FEFEFE"/>
              </a:clrFrom>
              <a:clrTo>
                <a:srgbClr val="FEFEFE">
                  <a:alpha val="0"/>
                </a:srgbClr>
              </a:clrTo>
            </a:clrChange>
          </a:blip>
          <a:stretch>
            <a:fillRect/>
          </a:stretch>
        </p:blipFill>
        <p:spPr>
          <a:xfrm>
            <a:off x="7548922" y="1978741"/>
            <a:ext cx="253951" cy="228271"/>
          </a:xfrm>
          <a:prstGeom prst="rect">
            <a:avLst/>
          </a:prstGeom>
        </p:spPr>
      </p:pic>
      <p:sp>
        <p:nvSpPr>
          <p:cNvPr id="268" name="Rectangle 1"/>
          <p:cNvSpPr>
            <a:spLocks noChangeArrowheads="1"/>
          </p:cNvSpPr>
          <p:nvPr/>
        </p:nvSpPr>
        <p:spPr bwMode="auto">
          <a:xfrm>
            <a:off x="1738410" y="165018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800" b="0" i="0" u="none" strike="noStrike" cap="none" normalizeH="0" baseline="0">
                <a:ln>
                  <a:noFill/>
                </a:ln>
                <a:solidFill>
                  <a:schemeClr val="tx1"/>
                </a:solidFill>
                <a:effectLst/>
                <a:latin typeface="Arial" charset="0"/>
              </a:rPr>
            </a:br>
            <a:endParaRPr kumimoji="0" lang="ja-JP" altLang="ja-JP" sz="1800" b="0" i="0" u="none" strike="noStrike" cap="none" normalizeH="0" baseline="0">
              <a:ln>
                <a:noFill/>
              </a:ln>
              <a:solidFill>
                <a:schemeClr val="tx1"/>
              </a:solidFill>
              <a:effectLst/>
              <a:latin typeface="Arial" charset="0"/>
            </a:endParaRPr>
          </a:p>
        </p:txBody>
      </p:sp>
      <p:sp>
        <p:nvSpPr>
          <p:cNvPr id="269" name="テキスト ボックス 268"/>
          <p:cNvSpPr txBox="1"/>
          <p:nvPr/>
        </p:nvSpPr>
        <p:spPr>
          <a:xfrm>
            <a:off x="851484" y="5163666"/>
            <a:ext cx="2165978" cy="113107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ストレージの拡張性：</a:t>
            </a:r>
            <a:r>
              <a:rPr kumimoji="1" lang="ja-JP" altLang="en-US" sz="1200" dirty="0">
                <a:solidFill>
                  <a:srgbClr val="0070C0"/>
                </a:solidFill>
                <a:latin typeface="Arial" charset="0"/>
                <a:ea typeface="Arial" charset="0"/>
                <a:cs typeface="Arial" charset="0"/>
              </a:rPr>
              <a:t>〇</a:t>
            </a:r>
            <a:endParaRPr kumimoji="1" lang="en-US" altLang="ja-JP" sz="1200" dirty="0">
              <a:solidFill>
                <a:srgbClr val="0070C0"/>
              </a:solidFill>
              <a:latin typeface="Arial" charset="0"/>
              <a:ea typeface="Arial" charset="0"/>
              <a:cs typeface="Arial" charset="0"/>
            </a:endParaRPr>
          </a:p>
          <a:p>
            <a:r>
              <a:rPr lang="ja-JP" altLang="en-US" sz="1200" dirty="0">
                <a:solidFill>
                  <a:srgbClr val="0070C0"/>
                </a:solidFill>
                <a:latin typeface="Meiryo" charset="-128"/>
                <a:ea typeface="Meiryo" charset="-128"/>
                <a:cs typeface="Meiryo" charset="-128"/>
              </a:rPr>
              <a:t>レスポンスタイム</a:t>
            </a:r>
            <a:r>
              <a:rPr lang="en-US" altLang="ja-JP" sz="1200" dirty="0">
                <a:solidFill>
                  <a:srgbClr val="0070C0"/>
                </a:solidFill>
                <a:latin typeface="Meiryo" charset="-128"/>
                <a:ea typeface="Meiryo" charset="-128"/>
                <a:cs typeface="Meiryo" charset="-128"/>
              </a:rPr>
              <a:t>	</a:t>
            </a:r>
            <a:r>
              <a:rPr lang="ja-JP" altLang="en-US" sz="1200" dirty="0">
                <a:solidFill>
                  <a:srgbClr val="0070C0"/>
                </a:solidFill>
                <a:latin typeface="Meiryo" charset="-128"/>
                <a:ea typeface="Meiryo" charset="-128"/>
                <a:cs typeface="Meiryo" charset="-128"/>
              </a:rPr>
              <a:t>：</a:t>
            </a:r>
            <a:r>
              <a:rPr lang="ja-JP" altLang="en-US" sz="1200" dirty="0">
                <a:solidFill>
                  <a:srgbClr val="0070C0"/>
                </a:solidFill>
                <a:latin typeface="Arial" charset="0"/>
                <a:ea typeface="Arial" charset="0"/>
                <a:cs typeface="Arial" charset="0"/>
              </a:rPr>
              <a:t>◎</a:t>
            </a:r>
            <a:endParaRPr lang="en-US" altLang="ja-JP" sz="1200" dirty="0">
              <a:solidFill>
                <a:srgbClr val="0070C0"/>
              </a:solidFill>
              <a:latin typeface="Arial" charset="0"/>
              <a:ea typeface="Arial" charset="0"/>
              <a:cs typeface="Arial" charset="0"/>
            </a:endParaRPr>
          </a:p>
          <a:p>
            <a:r>
              <a:rPr kumimoji="1" lang="ja-JP" altLang="en-US" sz="1200" dirty="0">
                <a:solidFill>
                  <a:srgbClr val="0070C0"/>
                </a:solidFill>
                <a:latin typeface="Meiryo" charset="-128"/>
                <a:ea typeface="Meiryo" charset="-128"/>
                <a:cs typeface="Meiryo" charset="-128"/>
              </a:rPr>
              <a:t>主な用途</a:t>
            </a:r>
            <a:r>
              <a:rPr kumimoji="1" lang="en-US" altLang="ja-JP" sz="1200" dirty="0">
                <a:solidFill>
                  <a:srgbClr val="0070C0"/>
                </a:solidFill>
                <a:latin typeface="Meiryo" charset="-128"/>
                <a:ea typeface="Meiryo" charset="-128"/>
                <a:cs typeface="Meiryo" charset="-128"/>
              </a:rPr>
              <a:t>		</a:t>
            </a:r>
            <a:r>
              <a:rPr kumimoji="1" lang="ja-JP" altLang="en-US" sz="1200" dirty="0">
                <a:solidFill>
                  <a:srgbClr val="0070C0"/>
                </a:solidFill>
                <a:latin typeface="Meiryo" charset="-128"/>
                <a:ea typeface="Meiryo" charset="-128"/>
                <a:cs typeface="Meiryo" charset="-128"/>
              </a:rPr>
              <a:t>：</a:t>
            </a:r>
            <a:endParaRPr kumimoji="1" lang="en-US" altLang="ja-JP" sz="1200" dirty="0">
              <a:solidFill>
                <a:srgbClr val="0070C0"/>
              </a:solidFill>
              <a:latin typeface="Meiryo" charset="-128"/>
              <a:ea typeface="Meiryo" charset="-128"/>
              <a:cs typeface="Meiryo" charset="-128"/>
            </a:endParaRPr>
          </a:p>
          <a:p>
            <a:pPr marL="628650" lvl="1" indent="-171450">
              <a:buFont typeface="Wingdings" charset="2"/>
              <a:buChar char="Ø"/>
            </a:pPr>
            <a:r>
              <a:rPr lang="ja-JP" altLang="en-US" sz="1050" dirty="0">
                <a:solidFill>
                  <a:srgbClr val="0070C0"/>
                </a:solidFill>
                <a:latin typeface="Meiryo" charset="-128"/>
                <a:ea typeface="Meiryo" charset="-128"/>
                <a:cs typeface="Meiryo" charset="-128"/>
              </a:rPr>
              <a:t>データベース</a:t>
            </a:r>
            <a:endParaRPr lang="en-US" altLang="ja-JP" sz="1050" dirty="0">
              <a:solidFill>
                <a:srgbClr val="0070C0"/>
              </a:solidFill>
              <a:latin typeface="Meiryo" charset="-128"/>
              <a:ea typeface="Meiryo" charset="-128"/>
              <a:cs typeface="Meiryo" charset="-128"/>
            </a:endParaRPr>
          </a:p>
          <a:p>
            <a:pPr marL="628650" lvl="1" indent="-171450">
              <a:buFont typeface="Wingdings" charset="2"/>
              <a:buChar char="Ø"/>
            </a:pPr>
            <a:r>
              <a:rPr kumimoji="1" lang="ja-JP" altLang="en-US" sz="1050" dirty="0">
                <a:solidFill>
                  <a:srgbClr val="0070C0"/>
                </a:solidFill>
                <a:latin typeface="Meiryo" charset="-128"/>
                <a:ea typeface="Meiryo" charset="-128"/>
                <a:cs typeface="Meiryo" charset="-128"/>
              </a:rPr>
              <a:t>仮想環境</a:t>
            </a:r>
            <a:endParaRPr kumimoji="1" lang="en-US" altLang="ja-JP" sz="1050" dirty="0">
              <a:solidFill>
                <a:srgbClr val="0070C0"/>
              </a:solidFill>
              <a:latin typeface="Meiryo" charset="-128"/>
              <a:ea typeface="Meiryo" charset="-128"/>
              <a:cs typeface="Meiryo" charset="-128"/>
            </a:endParaRPr>
          </a:p>
          <a:p>
            <a:pPr marL="628650" lvl="1" indent="-171450">
              <a:buFont typeface="Wingdings" charset="2"/>
              <a:buChar char="Ø"/>
            </a:pPr>
            <a:r>
              <a:rPr lang="ja-JP" altLang="en-US" sz="1050" dirty="0">
                <a:solidFill>
                  <a:srgbClr val="0070C0"/>
                </a:solidFill>
                <a:latin typeface="Meiryo" charset="-128"/>
                <a:ea typeface="Meiryo" charset="-128"/>
                <a:cs typeface="Meiryo" charset="-128"/>
              </a:rPr>
              <a:t>基幹業務システムなど</a:t>
            </a:r>
            <a:endParaRPr kumimoji="1" lang="ja-JP" altLang="en-US" sz="1050" dirty="0">
              <a:solidFill>
                <a:srgbClr val="0070C0"/>
              </a:solidFill>
              <a:latin typeface="Meiryo" charset="-128"/>
              <a:ea typeface="Meiryo" charset="-128"/>
              <a:cs typeface="Meiryo" charset="-128"/>
            </a:endParaRPr>
          </a:p>
        </p:txBody>
      </p:sp>
      <p:sp>
        <p:nvSpPr>
          <p:cNvPr id="270" name="テキスト ボックス 269"/>
          <p:cNvSpPr txBox="1"/>
          <p:nvPr/>
        </p:nvSpPr>
        <p:spPr>
          <a:xfrm>
            <a:off x="3360569" y="5166188"/>
            <a:ext cx="2441694" cy="113107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ストレージの拡張性：</a:t>
            </a:r>
            <a:r>
              <a:rPr kumimoji="1" lang="ja-JP" altLang="en-US" sz="1200" dirty="0">
                <a:solidFill>
                  <a:srgbClr val="0070C0"/>
                </a:solidFill>
                <a:latin typeface="Arial" charset="0"/>
                <a:ea typeface="Arial" charset="0"/>
                <a:cs typeface="Arial" charset="0"/>
              </a:rPr>
              <a:t>〇</a:t>
            </a:r>
            <a:endParaRPr kumimoji="1" lang="en-US" altLang="ja-JP" sz="1200" dirty="0">
              <a:solidFill>
                <a:srgbClr val="0070C0"/>
              </a:solidFill>
              <a:latin typeface="Arial" charset="0"/>
              <a:ea typeface="Arial" charset="0"/>
              <a:cs typeface="Arial" charset="0"/>
            </a:endParaRPr>
          </a:p>
          <a:p>
            <a:r>
              <a:rPr lang="ja-JP" altLang="en-US" sz="1200" dirty="0">
                <a:solidFill>
                  <a:srgbClr val="0070C0"/>
                </a:solidFill>
                <a:latin typeface="Meiryo" charset="-128"/>
                <a:ea typeface="Meiryo" charset="-128"/>
                <a:cs typeface="Meiryo" charset="-128"/>
              </a:rPr>
              <a:t>レスポンスタイム</a:t>
            </a:r>
            <a:r>
              <a:rPr lang="en-US" altLang="ja-JP" sz="1200" dirty="0">
                <a:solidFill>
                  <a:srgbClr val="0070C0"/>
                </a:solidFill>
                <a:latin typeface="Meiryo" charset="-128"/>
                <a:ea typeface="Meiryo" charset="-128"/>
                <a:cs typeface="Meiryo" charset="-128"/>
              </a:rPr>
              <a:t>	</a:t>
            </a:r>
            <a:r>
              <a:rPr lang="ja-JP" altLang="en-US" sz="1200" dirty="0">
                <a:solidFill>
                  <a:srgbClr val="0070C0"/>
                </a:solidFill>
                <a:latin typeface="Meiryo" charset="-128"/>
                <a:ea typeface="Meiryo" charset="-128"/>
                <a:cs typeface="Meiryo" charset="-128"/>
              </a:rPr>
              <a:t>：</a:t>
            </a:r>
            <a:r>
              <a:rPr lang="ja-JP" altLang="en-US" sz="1200" dirty="0">
                <a:solidFill>
                  <a:srgbClr val="0070C0"/>
                </a:solidFill>
                <a:latin typeface="Arial" charset="0"/>
                <a:ea typeface="Arial" charset="0"/>
                <a:cs typeface="Arial" charset="0"/>
              </a:rPr>
              <a:t>〇</a:t>
            </a:r>
            <a:endParaRPr lang="en-US" altLang="ja-JP" sz="1200" dirty="0">
              <a:solidFill>
                <a:srgbClr val="0070C0"/>
              </a:solidFill>
              <a:latin typeface="Arial" charset="0"/>
              <a:ea typeface="Arial" charset="0"/>
              <a:cs typeface="Arial" charset="0"/>
            </a:endParaRPr>
          </a:p>
          <a:p>
            <a:r>
              <a:rPr kumimoji="1" lang="ja-JP" altLang="en-US" sz="1200" dirty="0">
                <a:solidFill>
                  <a:srgbClr val="0070C0"/>
                </a:solidFill>
                <a:latin typeface="Meiryo" charset="-128"/>
                <a:ea typeface="Meiryo" charset="-128"/>
                <a:cs typeface="Meiryo" charset="-128"/>
              </a:rPr>
              <a:t>主な用途</a:t>
            </a:r>
            <a:r>
              <a:rPr kumimoji="1" lang="en-US" altLang="ja-JP" sz="1200" dirty="0">
                <a:solidFill>
                  <a:srgbClr val="0070C0"/>
                </a:solidFill>
                <a:latin typeface="Meiryo" charset="-128"/>
                <a:ea typeface="Meiryo" charset="-128"/>
                <a:cs typeface="Meiryo" charset="-128"/>
              </a:rPr>
              <a:t>		</a:t>
            </a:r>
            <a:r>
              <a:rPr kumimoji="1" lang="ja-JP" altLang="en-US" sz="1200" dirty="0">
                <a:solidFill>
                  <a:srgbClr val="0070C0"/>
                </a:solidFill>
                <a:latin typeface="Meiryo" charset="-128"/>
                <a:ea typeface="Meiryo" charset="-128"/>
                <a:cs typeface="Meiryo" charset="-128"/>
              </a:rPr>
              <a:t>：</a:t>
            </a:r>
            <a:endParaRPr kumimoji="1" lang="en-US" altLang="ja-JP" sz="1200" dirty="0">
              <a:solidFill>
                <a:srgbClr val="0070C0"/>
              </a:solidFill>
              <a:latin typeface="Meiryo" charset="-128"/>
              <a:ea typeface="Meiryo" charset="-128"/>
              <a:cs typeface="Meiryo" charset="-128"/>
            </a:endParaRPr>
          </a:p>
          <a:p>
            <a:pPr marL="628650" lvl="1" indent="-171450">
              <a:buFont typeface="Wingdings" charset="2"/>
              <a:buChar char="Ø"/>
            </a:pPr>
            <a:r>
              <a:rPr lang="ja-JP" altLang="en-US" sz="1050" dirty="0">
                <a:solidFill>
                  <a:srgbClr val="0070C0"/>
                </a:solidFill>
                <a:latin typeface="Meiryo" charset="-128"/>
                <a:ea typeface="Meiryo" charset="-128"/>
                <a:cs typeface="Meiryo" charset="-128"/>
              </a:rPr>
              <a:t>ファイルサーバー（</a:t>
            </a:r>
            <a:r>
              <a:rPr lang="en-US" altLang="ja-JP" sz="1050" dirty="0">
                <a:solidFill>
                  <a:srgbClr val="0070C0"/>
                </a:solidFill>
                <a:latin typeface="Meiryo" charset="-128"/>
                <a:ea typeface="Meiryo" charset="-128"/>
                <a:cs typeface="Meiryo" charset="-128"/>
              </a:rPr>
              <a:t>NAS</a:t>
            </a:r>
            <a:r>
              <a:rPr lang="ja-JP" altLang="en-US" sz="1050" dirty="0">
                <a:solidFill>
                  <a:srgbClr val="0070C0"/>
                </a:solidFill>
                <a:latin typeface="Meiryo" charset="-128"/>
                <a:ea typeface="Meiryo" charset="-128"/>
                <a:cs typeface="Meiryo" charset="-128"/>
              </a:rPr>
              <a:t>）</a:t>
            </a:r>
            <a:endParaRPr lang="en-US" altLang="ja-JP" sz="1050" dirty="0">
              <a:solidFill>
                <a:srgbClr val="0070C0"/>
              </a:solidFill>
              <a:latin typeface="Meiryo" charset="-128"/>
              <a:ea typeface="Meiryo" charset="-128"/>
              <a:cs typeface="Meiryo" charset="-128"/>
            </a:endParaRPr>
          </a:p>
          <a:p>
            <a:pPr marL="628650" lvl="1" indent="-171450">
              <a:buFont typeface="Wingdings" charset="2"/>
              <a:buChar char="Ø"/>
            </a:pPr>
            <a:r>
              <a:rPr kumimoji="1" lang="ja-JP" altLang="en-US" sz="1050" dirty="0">
                <a:solidFill>
                  <a:srgbClr val="0070C0"/>
                </a:solidFill>
                <a:latin typeface="Meiryo" charset="-128"/>
                <a:ea typeface="Meiryo" charset="-128"/>
                <a:cs typeface="Meiryo" charset="-128"/>
              </a:rPr>
              <a:t>仮想環境</a:t>
            </a:r>
            <a:endParaRPr kumimoji="1" lang="en-US" altLang="ja-JP" sz="1050" dirty="0">
              <a:solidFill>
                <a:srgbClr val="0070C0"/>
              </a:solidFill>
              <a:latin typeface="Meiryo" charset="-128"/>
              <a:ea typeface="Meiryo" charset="-128"/>
              <a:cs typeface="Meiryo" charset="-128"/>
            </a:endParaRPr>
          </a:p>
          <a:p>
            <a:pPr marL="628650" lvl="1" indent="-171450">
              <a:buFont typeface="Wingdings" charset="2"/>
              <a:buChar char="Ø"/>
            </a:pPr>
            <a:r>
              <a:rPr lang="ja-JP" altLang="en-US" sz="1050" dirty="0">
                <a:solidFill>
                  <a:srgbClr val="0070C0"/>
                </a:solidFill>
                <a:latin typeface="Meiryo" charset="-128"/>
                <a:ea typeface="Meiryo" charset="-128"/>
                <a:cs typeface="Meiryo" charset="-128"/>
              </a:rPr>
              <a:t>データアーカイブなど</a:t>
            </a:r>
            <a:endParaRPr kumimoji="1" lang="ja-JP" altLang="en-US" sz="1050" dirty="0">
              <a:solidFill>
                <a:srgbClr val="0070C0"/>
              </a:solidFill>
              <a:latin typeface="Meiryo" charset="-128"/>
              <a:ea typeface="Meiryo" charset="-128"/>
              <a:cs typeface="Meiryo" charset="-128"/>
            </a:endParaRPr>
          </a:p>
        </p:txBody>
      </p:sp>
      <p:sp>
        <p:nvSpPr>
          <p:cNvPr id="271" name="テキスト ボックス 270"/>
          <p:cNvSpPr txBox="1"/>
          <p:nvPr/>
        </p:nvSpPr>
        <p:spPr>
          <a:xfrm>
            <a:off x="6082035" y="5163665"/>
            <a:ext cx="2300630" cy="113107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ストレージの拡張性：</a:t>
            </a:r>
            <a:r>
              <a:rPr kumimoji="1" lang="ja-JP" altLang="en-US" sz="1200" dirty="0">
                <a:solidFill>
                  <a:srgbClr val="0070C0"/>
                </a:solidFill>
                <a:latin typeface="Arial" charset="0"/>
                <a:ea typeface="Arial" charset="0"/>
                <a:cs typeface="Arial" charset="0"/>
              </a:rPr>
              <a:t>◎</a:t>
            </a:r>
            <a:endParaRPr kumimoji="1" lang="en-US" altLang="ja-JP" sz="1200" dirty="0">
              <a:solidFill>
                <a:srgbClr val="0070C0"/>
              </a:solidFill>
              <a:latin typeface="Arial" charset="0"/>
              <a:ea typeface="Arial" charset="0"/>
              <a:cs typeface="Arial" charset="0"/>
            </a:endParaRPr>
          </a:p>
          <a:p>
            <a:r>
              <a:rPr lang="ja-JP" altLang="en-US" sz="1200" dirty="0">
                <a:solidFill>
                  <a:srgbClr val="0070C0"/>
                </a:solidFill>
                <a:latin typeface="Meiryo" charset="-128"/>
                <a:ea typeface="Meiryo" charset="-128"/>
                <a:cs typeface="Meiryo" charset="-128"/>
              </a:rPr>
              <a:t>レスポンスタイム</a:t>
            </a:r>
            <a:r>
              <a:rPr lang="en-US" altLang="ja-JP" sz="1200" dirty="0">
                <a:solidFill>
                  <a:srgbClr val="0070C0"/>
                </a:solidFill>
                <a:latin typeface="Meiryo" charset="-128"/>
                <a:ea typeface="Meiryo" charset="-128"/>
                <a:cs typeface="Meiryo" charset="-128"/>
              </a:rPr>
              <a:t>	</a:t>
            </a:r>
            <a:r>
              <a:rPr lang="ja-JP" altLang="en-US" sz="1200" dirty="0">
                <a:solidFill>
                  <a:srgbClr val="0070C0"/>
                </a:solidFill>
                <a:latin typeface="Meiryo" charset="-128"/>
                <a:ea typeface="Meiryo" charset="-128"/>
                <a:cs typeface="Meiryo" charset="-128"/>
              </a:rPr>
              <a:t>：</a:t>
            </a:r>
            <a:r>
              <a:rPr lang="ja-JP" altLang="en-US" sz="1200" dirty="0">
                <a:solidFill>
                  <a:srgbClr val="0070C0"/>
                </a:solidFill>
                <a:latin typeface="Arial" charset="0"/>
                <a:ea typeface="Arial" charset="0"/>
                <a:cs typeface="Arial" charset="0"/>
              </a:rPr>
              <a:t>△</a:t>
            </a:r>
            <a:endParaRPr lang="en-US" altLang="ja-JP" sz="1200" dirty="0">
              <a:solidFill>
                <a:srgbClr val="0070C0"/>
              </a:solidFill>
              <a:latin typeface="Arial" charset="0"/>
              <a:ea typeface="Arial" charset="0"/>
              <a:cs typeface="Arial" charset="0"/>
            </a:endParaRPr>
          </a:p>
          <a:p>
            <a:r>
              <a:rPr kumimoji="1" lang="ja-JP" altLang="en-US" sz="1200" dirty="0">
                <a:solidFill>
                  <a:srgbClr val="0070C0"/>
                </a:solidFill>
                <a:latin typeface="Meiryo" charset="-128"/>
                <a:ea typeface="Meiryo" charset="-128"/>
                <a:cs typeface="Meiryo" charset="-128"/>
              </a:rPr>
              <a:t>主な用途</a:t>
            </a:r>
            <a:r>
              <a:rPr kumimoji="1" lang="en-US" altLang="ja-JP" sz="1200" dirty="0">
                <a:solidFill>
                  <a:srgbClr val="0070C0"/>
                </a:solidFill>
                <a:latin typeface="Meiryo" charset="-128"/>
                <a:ea typeface="Meiryo" charset="-128"/>
                <a:cs typeface="Meiryo" charset="-128"/>
              </a:rPr>
              <a:t>		</a:t>
            </a:r>
            <a:r>
              <a:rPr kumimoji="1" lang="ja-JP" altLang="en-US" sz="1200" dirty="0">
                <a:solidFill>
                  <a:srgbClr val="0070C0"/>
                </a:solidFill>
                <a:latin typeface="Meiryo" charset="-128"/>
                <a:ea typeface="Meiryo" charset="-128"/>
                <a:cs typeface="Meiryo" charset="-128"/>
              </a:rPr>
              <a:t>：</a:t>
            </a:r>
            <a:endParaRPr kumimoji="1" lang="en-US" altLang="ja-JP" sz="1200" dirty="0">
              <a:solidFill>
                <a:srgbClr val="0070C0"/>
              </a:solidFill>
              <a:latin typeface="Meiryo" charset="-128"/>
              <a:ea typeface="Meiryo" charset="-128"/>
              <a:cs typeface="Meiryo" charset="-128"/>
            </a:endParaRPr>
          </a:p>
          <a:p>
            <a:pPr marL="628650" lvl="1" indent="-171450">
              <a:buFont typeface="Wingdings" charset="2"/>
              <a:buChar char="Ø"/>
            </a:pPr>
            <a:r>
              <a:rPr lang="ja-JP" altLang="en-US" sz="1050" dirty="0">
                <a:solidFill>
                  <a:srgbClr val="0070C0"/>
                </a:solidFill>
                <a:latin typeface="Meiryo" charset="-128"/>
                <a:ea typeface="Meiryo" charset="-128"/>
                <a:cs typeface="Meiryo" charset="-128"/>
              </a:rPr>
              <a:t>デジタルコンテンツ保存</a:t>
            </a:r>
            <a:endParaRPr lang="en-US" altLang="ja-JP" sz="1050" dirty="0">
              <a:solidFill>
                <a:srgbClr val="0070C0"/>
              </a:solidFill>
              <a:latin typeface="Meiryo" charset="-128"/>
              <a:ea typeface="Meiryo" charset="-128"/>
              <a:cs typeface="Meiryo" charset="-128"/>
            </a:endParaRPr>
          </a:p>
          <a:p>
            <a:pPr marL="628650" lvl="1" indent="-171450">
              <a:buFont typeface="Wingdings" charset="2"/>
              <a:buChar char="Ø"/>
            </a:pPr>
            <a:r>
              <a:rPr lang="ja-JP" altLang="en-US" sz="1050" dirty="0">
                <a:solidFill>
                  <a:srgbClr val="0070C0"/>
                </a:solidFill>
                <a:latin typeface="Meiryo" charset="-128"/>
                <a:ea typeface="Meiryo" charset="-128"/>
                <a:cs typeface="Meiryo" charset="-128"/>
              </a:rPr>
              <a:t>オンライン・ストレージ</a:t>
            </a:r>
            <a:endParaRPr kumimoji="1" lang="en-US" altLang="ja-JP" sz="1050" dirty="0">
              <a:solidFill>
                <a:srgbClr val="0070C0"/>
              </a:solidFill>
              <a:latin typeface="Meiryo" charset="-128"/>
              <a:ea typeface="Meiryo" charset="-128"/>
              <a:cs typeface="Meiryo" charset="-128"/>
            </a:endParaRPr>
          </a:p>
          <a:p>
            <a:pPr marL="628650" lvl="1" indent="-171450">
              <a:buFont typeface="Wingdings" charset="2"/>
              <a:buChar char="Ø"/>
            </a:pPr>
            <a:r>
              <a:rPr lang="ja-JP" altLang="en-US" sz="1050" dirty="0">
                <a:solidFill>
                  <a:srgbClr val="0070C0"/>
                </a:solidFill>
                <a:latin typeface="Meiryo" charset="-128"/>
                <a:ea typeface="Meiryo" charset="-128"/>
                <a:cs typeface="Meiryo" charset="-128"/>
              </a:rPr>
              <a:t>データアーカイブなど</a:t>
            </a:r>
            <a:endParaRPr kumimoji="1" lang="ja-JP" altLang="en-US" sz="1050" dirty="0">
              <a:solidFill>
                <a:srgbClr val="0070C0"/>
              </a:solidFill>
              <a:latin typeface="Meiryo" charset="-128"/>
              <a:ea typeface="Meiryo" charset="-128"/>
              <a:cs typeface="Meiryo" charset="-128"/>
            </a:endParaRPr>
          </a:p>
        </p:txBody>
      </p:sp>
      <p:sp>
        <p:nvSpPr>
          <p:cNvPr id="272" name="正方形/長方形 271"/>
          <p:cNvSpPr/>
          <p:nvPr/>
        </p:nvSpPr>
        <p:spPr>
          <a:xfrm>
            <a:off x="3697959" y="3366114"/>
            <a:ext cx="1759148" cy="23934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NFS,CIFS,SMB</a:t>
            </a:r>
            <a:endParaRPr kumimoji="1" lang="ja-JP" altLang="en-US" sz="1050" dirty="0">
              <a:solidFill>
                <a:schemeClr val="bg1"/>
              </a:solidFill>
              <a:latin typeface="Meiryo" charset="-128"/>
              <a:ea typeface="Meiryo" charset="-128"/>
              <a:cs typeface="Meiryo" charset="-128"/>
            </a:endParaRPr>
          </a:p>
        </p:txBody>
      </p:sp>
      <p:sp>
        <p:nvSpPr>
          <p:cNvPr id="273" name="正方形/長方形 272"/>
          <p:cNvSpPr/>
          <p:nvPr/>
        </p:nvSpPr>
        <p:spPr>
          <a:xfrm>
            <a:off x="1055186" y="3359894"/>
            <a:ext cx="1759148" cy="239340"/>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err="1">
                <a:solidFill>
                  <a:schemeClr val="bg1"/>
                </a:solidFill>
                <a:latin typeface="Meiryo" charset="-128"/>
                <a:ea typeface="Meiryo" charset="-128"/>
                <a:cs typeface="Meiryo" charset="-128"/>
              </a:rPr>
              <a:t>FC,FCoE,iSCSI</a:t>
            </a:r>
            <a:endParaRPr kumimoji="1" lang="ja-JP" altLang="en-US" sz="1050" dirty="0">
              <a:solidFill>
                <a:schemeClr val="bg1"/>
              </a:solidFill>
              <a:latin typeface="Meiryo" charset="-128"/>
              <a:ea typeface="Meiryo" charset="-128"/>
              <a:cs typeface="Meiryo" charset="-128"/>
            </a:endParaRPr>
          </a:p>
        </p:txBody>
      </p:sp>
      <p:sp>
        <p:nvSpPr>
          <p:cNvPr id="274" name="正方形/長方形 273"/>
          <p:cNvSpPr/>
          <p:nvPr/>
        </p:nvSpPr>
        <p:spPr>
          <a:xfrm>
            <a:off x="6304998" y="3359894"/>
            <a:ext cx="1759148" cy="23934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50" dirty="0">
                <a:solidFill>
                  <a:schemeClr val="bg1"/>
                </a:solidFill>
                <a:latin typeface="Meiryo" charset="-128"/>
                <a:ea typeface="Meiryo" charset="-128"/>
                <a:cs typeface="Meiryo" charset="-128"/>
              </a:rPr>
              <a:t>HTTP/HTTPS</a:t>
            </a:r>
            <a:endParaRPr kumimoji="1" lang="ja-JP" altLang="en-US" sz="1050" dirty="0">
              <a:solidFill>
                <a:schemeClr val="bg1"/>
              </a:solidFill>
              <a:latin typeface="Meiryo" charset="-128"/>
              <a:ea typeface="Meiryo" charset="-128"/>
              <a:cs typeface="Meiryo" charset="-128"/>
            </a:endParaRPr>
          </a:p>
        </p:txBody>
      </p:sp>
      <p:sp>
        <p:nvSpPr>
          <p:cNvPr id="275" name="テキスト ボックス 274"/>
          <p:cNvSpPr txBox="1"/>
          <p:nvPr/>
        </p:nvSpPr>
        <p:spPr>
          <a:xfrm>
            <a:off x="7282435" y="3598400"/>
            <a:ext cx="780983" cy="215444"/>
          </a:xfrm>
          <a:prstGeom prst="rect">
            <a:avLst/>
          </a:prstGeom>
          <a:noFill/>
        </p:spPr>
        <p:txBody>
          <a:bodyPr wrap="none" rtlCol="0">
            <a:spAutoFit/>
          </a:bodyPr>
          <a:lstStyle/>
          <a:p>
            <a:r>
              <a:rPr kumimoji="1" lang="en-US" altLang="ja-JP" sz="800" dirty="0">
                <a:solidFill>
                  <a:srgbClr val="0070C0"/>
                </a:solidFill>
              </a:rPr>
              <a:t>IP</a:t>
            </a:r>
            <a:r>
              <a:rPr lang="ja-JP" altLang="en-US" sz="800" dirty="0">
                <a:solidFill>
                  <a:srgbClr val="0070C0"/>
                </a:solidFill>
              </a:rPr>
              <a:t>ネットワーク</a:t>
            </a:r>
            <a:endParaRPr kumimoji="1" lang="ja-JP" altLang="en-US" sz="800" dirty="0">
              <a:solidFill>
                <a:srgbClr val="0070C0"/>
              </a:solidFill>
            </a:endParaRPr>
          </a:p>
        </p:txBody>
      </p:sp>
      <p:sp>
        <p:nvSpPr>
          <p:cNvPr id="276" name="テキスト ボックス 275"/>
          <p:cNvSpPr txBox="1"/>
          <p:nvPr/>
        </p:nvSpPr>
        <p:spPr>
          <a:xfrm>
            <a:off x="4668162" y="3604518"/>
            <a:ext cx="780983" cy="215444"/>
          </a:xfrm>
          <a:prstGeom prst="rect">
            <a:avLst/>
          </a:prstGeom>
          <a:noFill/>
        </p:spPr>
        <p:txBody>
          <a:bodyPr wrap="none" rtlCol="0">
            <a:spAutoFit/>
          </a:bodyPr>
          <a:lstStyle/>
          <a:p>
            <a:r>
              <a:rPr kumimoji="1" lang="en-US" altLang="ja-JP" sz="800" dirty="0">
                <a:solidFill>
                  <a:srgbClr val="0070C0"/>
                </a:solidFill>
              </a:rPr>
              <a:t>IP</a:t>
            </a:r>
            <a:r>
              <a:rPr lang="ja-JP" altLang="en-US" sz="800" dirty="0">
                <a:solidFill>
                  <a:srgbClr val="0070C0"/>
                </a:solidFill>
              </a:rPr>
              <a:t>ネットワーク</a:t>
            </a:r>
            <a:endParaRPr kumimoji="1" lang="ja-JP" altLang="en-US" sz="800" dirty="0">
              <a:solidFill>
                <a:srgbClr val="0070C0"/>
              </a:solidFill>
            </a:endParaRPr>
          </a:p>
        </p:txBody>
      </p:sp>
      <p:sp>
        <p:nvSpPr>
          <p:cNvPr id="277" name="テキスト ボックス 276"/>
          <p:cNvSpPr txBox="1"/>
          <p:nvPr/>
        </p:nvSpPr>
        <p:spPr>
          <a:xfrm>
            <a:off x="2049211" y="3598400"/>
            <a:ext cx="907621" cy="338554"/>
          </a:xfrm>
          <a:prstGeom prst="rect">
            <a:avLst/>
          </a:prstGeom>
          <a:noFill/>
        </p:spPr>
        <p:txBody>
          <a:bodyPr wrap="none" rtlCol="0">
            <a:spAutoFit/>
          </a:bodyPr>
          <a:lstStyle/>
          <a:p>
            <a:r>
              <a:rPr kumimoji="1" lang="ja-JP" altLang="en-US" sz="800" dirty="0">
                <a:solidFill>
                  <a:srgbClr val="FF6666"/>
                </a:solidFill>
              </a:rPr>
              <a:t>高速</a:t>
            </a:r>
            <a:r>
              <a:rPr lang="ja-JP" altLang="en-US" sz="800" dirty="0">
                <a:solidFill>
                  <a:srgbClr val="FF6666"/>
                </a:solidFill>
              </a:rPr>
              <a:t>ネットワーク</a:t>
            </a:r>
            <a:endParaRPr lang="en-US" altLang="ja-JP" sz="800" dirty="0">
              <a:solidFill>
                <a:srgbClr val="FF6666"/>
              </a:solidFill>
            </a:endParaRPr>
          </a:p>
          <a:p>
            <a:r>
              <a:rPr kumimoji="1" lang="en-US" altLang="ja-JP" sz="800" dirty="0">
                <a:solidFill>
                  <a:srgbClr val="FF6666"/>
                </a:solidFill>
              </a:rPr>
              <a:t>(SAN</a:t>
            </a:r>
            <a:r>
              <a:rPr kumimoji="1" lang="ja-JP" altLang="en-US" sz="800" dirty="0">
                <a:solidFill>
                  <a:srgbClr val="FF6666"/>
                </a:solidFill>
              </a:rPr>
              <a:t>など</a:t>
            </a:r>
            <a:r>
              <a:rPr kumimoji="1" lang="en-US" altLang="ja-JP" sz="800" dirty="0">
                <a:solidFill>
                  <a:srgbClr val="FF6666"/>
                </a:solidFill>
              </a:rPr>
              <a:t>)</a:t>
            </a:r>
            <a:endParaRPr kumimoji="1" lang="ja-JP" altLang="en-US" sz="800" dirty="0">
              <a:solidFill>
                <a:srgbClr val="FF6666"/>
              </a:solidFill>
            </a:endParaRPr>
          </a:p>
        </p:txBody>
      </p:sp>
      <p:sp>
        <p:nvSpPr>
          <p:cNvPr id="279" name="正方形/長方形 278"/>
          <p:cNvSpPr/>
          <p:nvPr/>
        </p:nvSpPr>
        <p:spPr>
          <a:xfrm>
            <a:off x="2257248" y="6463260"/>
            <a:ext cx="6890646" cy="215444"/>
          </a:xfrm>
          <a:prstGeom prst="rect">
            <a:avLst/>
          </a:prstGeom>
        </p:spPr>
        <p:txBody>
          <a:bodyPr wrap="square">
            <a:spAutoFit/>
          </a:bodyPr>
          <a:lstStyle/>
          <a:p>
            <a:pPr algn="r"/>
            <a:r>
              <a:rPr lang="ja-JP" altLang="en-US" sz="800" dirty="0">
                <a:solidFill>
                  <a:schemeClr val="tx1">
                    <a:lumMod val="50000"/>
                    <a:lumOff val="50000"/>
                  </a:schemeClr>
                </a:solidFill>
                <a:latin typeface="Meiryo" charset="-128"/>
                <a:ea typeface="Meiryo" charset="-128"/>
                <a:cs typeface="Meiryo" charset="-128"/>
              </a:rPr>
              <a:t>「</a:t>
            </a:r>
            <a:r>
              <a:rPr lang="ja-JP" altLang="en-US" sz="800" b="1" dirty="0">
                <a:solidFill>
                  <a:schemeClr val="tx1">
                    <a:lumMod val="50000"/>
                    <a:lumOff val="50000"/>
                  </a:schemeClr>
                </a:solidFill>
                <a:latin typeface="Meiryo" charset="-128"/>
                <a:ea typeface="Meiryo" charset="-128"/>
                <a:cs typeface="Meiryo" charset="-128"/>
              </a:rPr>
              <a:t>基礎から学べる！最新ストレージ技術と</a:t>
            </a:r>
            <a:r>
              <a:rPr lang="ja-JP" altLang="en-US" sz="800" b="1">
                <a:solidFill>
                  <a:schemeClr val="tx1">
                    <a:lumMod val="50000"/>
                    <a:lumOff val="50000"/>
                  </a:schemeClr>
                </a:solidFill>
                <a:latin typeface="Meiryo" charset="-128"/>
                <a:ea typeface="Meiryo" charset="-128"/>
                <a:cs typeface="Meiryo" charset="-128"/>
              </a:rPr>
              <a:t>選択ガイド</a:t>
            </a:r>
            <a:r>
              <a:rPr lang="ja-JP" altLang="en-US" sz="80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を参考に作成　http://itpro.nikkeibp.co.jp/atclact/active/14/100700086/</a:t>
            </a:r>
          </a:p>
        </p:txBody>
      </p:sp>
    </p:spTree>
    <p:extLst>
      <p:ext uri="{BB962C8B-B14F-4D97-AF65-F5344CB8AC3E}">
        <p14:creationId xmlns:p14="http://schemas.microsoft.com/office/powerpoint/2010/main" val="935461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正方形/長方形 156"/>
          <p:cNvSpPr/>
          <p:nvPr/>
        </p:nvSpPr>
        <p:spPr>
          <a:xfrm>
            <a:off x="5933627" y="895989"/>
            <a:ext cx="2534545" cy="5547769"/>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91" name="図形グループ 190"/>
          <p:cNvGrpSpPr/>
          <p:nvPr/>
        </p:nvGrpSpPr>
        <p:grpSpPr>
          <a:xfrm>
            <a:off x="6304269" y="4090174"/>
            <a:ext cx="1758578" cy="922264"/>
            <a:chOff x="938950" y="3963206"/>
            <a:chExt cx="1758578" cy="922264"/>
          </a:xfrm>
        </p:grpSpPr>
        <p:sp>
          <p:nvSpPr>
            <p:cNvPr id="192" name="フローチャート: 磁気ディスク 191"/>
            <p:cNvSpPr/>
            <p:nvPr/>
          </p:nvSpPr>
          <p:spPr>
            <a:xfrm>
              <a:off x="938950" y="3963206"/>
              <a:ext cx="1758578" cy="922264"/>
            </a:xfrm>
            <a:prstGeom prst="flowChartMagneticDisk">
              <a:avLst/>
            </a:prstGeom>
            <a:solidFill>
              <a:schemeClr val="bg1">
                <a:lumMod val="85000"/>
                <a:alpha val="68000"/>
              </a:schemeClr>
            </a:solidFill>
            <a:ln w="12700" cmpd="sng">
              <a:solidFill>
                <a:schemeClr val="bg1"/>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93" name="正方形/長方形 192"/>
            <p:cNvSpPr/>
            <p:nvPr/>
          </p:nvSpPr>
          <p:spPr>
            <a:xfrm>
              <a:off x="1249196"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正方形/長方形 193"/>
            <p:cNvSpPr/>
            <p:nvPr/>
          </p:nvSpPr>
          <p:spPr>
            <a:xfrm>
              <a:off x="1409238"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5" name="正方形/長方形 194"/>
            <p:cNvSpPr/>
            <p:nvPr/>
          </p:nvSpPr>
          <p:spPr>
            <a:xfrm>
              <a:off x="1575417"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正方形/長方形 195"/>
            <p:cNvSpPr/>
            <p:nvPr/>
          </p:nvSpPr>
          <p:spPr>
            <a:xfrm>
              <a:off x="1739291"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正方形/長方形 196"/>
            <p:cNvSpPr/>
            <p:nvPr/>
          </p:nvSpPr>
          <p:spPr>
            <a:xfrm>
              <a:off x="1898851"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正方形/長方形 197"/>
            <p:cNvSpPr/>
            <p:nvPr/>
          </p:nvSpPr>
          <p:spPr>
            <a:xfrm>
              <a:off x="2065030"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正方形/長方形 198"/>
            <p:cNvSpPr/>
            <p:nvPr/>
          </p:nvSpPr>
          <p:spPr>
            <a:xfrm>
              <a:off x="1249196"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正方形/長方形 199"/>
            <p:cNvSpPr/>
            <p:nvPr/>
          </p:nvSpPr>
          <p:spPr>
            <a:xfrm>
              <a:off x="1409238"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正方形/長方形 200"/>
            <p:cNvSpPr/>
            <p:nvPr/>
          </p:nvSpPr>
          <p:spPr>
            <a:xfrm>
              <a:off x="1575417"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正方形/長方形 201"/>
            <p:cNvSpPr/>
            <p:nvPr/>
          </p:nvSpPr>
          <p:spPr>
            <a:xfrm>
              <a:off x="1739291"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正方形/長方形 202"/>
            <p:cNvSpPr/>
            <p:nvPr/>
          </p:nvSpPr>
          <p:spPr>
            <a:xfrm>
              <a:off x="1898851"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正方形/長方形 203"/>
            <p:cNvSpPr/>
            <p:nvPr/>
          </p:nvSpPr>
          <p:spPr>
            <a:xfrm>
              <a:off x="2065030"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1249196"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正方形/長方形 205"/>
            <p:cNvSpPr/>
            <p:nvPr/>
          </p:nvSpPr>
          <p:spPr>
            <a:xfrm>
              <a:off x="1409238"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正方形/長方形 206"/>
            <p:cNvSpPr/>
            <p:nvPr/>
          </p:nvSpPr>
          <p:spPr>
            <a:xfrm>
              <a:off x="1575417"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1739291"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正方形/長方形 208"/>
            <p:cNvSpPr/>
            <p:nvPr/>
          </p:nvSpPr>
          <p:spPr>
            <a:xfrm>
              <a:off x="1898851"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正方形/長方形 209"/>
            <p:cNvSpPr/>
            <p:nvPr/>
          </p:nvSpPr>
          <p:spPr>
            <a:xfrm>
              <a:off x="2065030"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正方形/長方形 210"/>
            <p:cNvSpPr/>
            <p:nvPr/>
          </p:nvSpPr>
          <p:spPr>
            <a:xfrm>
              <a:off x="1249196"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正方形/長方形 211"/>
            <p:cNvSpPr/>
            <p:nvPr/>
          </p:nvSpPr>
          <p:spPr>
            <a:xfrm>
              <a:off x="1409238"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正方形/長方形 212"/>
            <p:cNvSpPr/>
            <p:nvPr/>
          </p:nvSpPr>
          <p:spPr>
            <a:xfrm>
              <a:off x="1575417"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4" name="正方形/長方形 213"/>
            <p:cNvSpPr/>
            <p:nvPr/>
          </p:nvSpPr>
          <p:spPr>
            <a:xfrm>
              <a:off x="1739291"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正方形/長方形 214"/>
            <p:cNvSpPr/>
            <p:nvPr/>
          </p:nvSpPr>
          <p:spPr>
            <a:xfrm>
              <a:off x="1898851"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正方形/長方形 215"/>
            <p:cNvSpPr/>
            <p:nvPr/>
          </p:nvSpPr>
          <p:spPr>
            <a:xfrm>
              <a:off x="2065030"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p:cNvSpPr/>
            <p:nvPr/>
          </p:nvSpPr>
          <p:spPr>
            <a:xfrm>
              <a:off x="2224142"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正方形/長方形 217"/>
            <p:cNvSpPr/>
            <p:nvPr/>
          </p:nvSpPr>
          <p:spPr>
            <a:xfrm>
              <a:off x="2224142"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正方形/長方形 218"/>
            <p:cNvSpPr/>
            <p:nvPr/>
          </p:nvSpPr>
          <p:spPr>
            <a:xfrm>
              <a:off x="2224142"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正方形/長方形 219"/>
            <p:cNvSpPr/>
            <p:nvPr/>
          </p:nvSpPr>
          <p:spPr>
            <a:xfrm>
              <a:off x="2224142"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3" name="正方形/長方形 152"/>
          <p:cNvSpPr/>
          <p:nvPr/>
        </p:nvSpPr>
        <p:spPr>
          <a:xfrm>
            <a:off x="647187" y="895989"/>
            <a:ext cx="2534545" cy="554776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テキスト ボックス 153"/>
          <p:cNvSpPr txBox="1"/>
          <p:nvPr/>
        </p:nvSpPr>
        <p:spPr>
          <a:xfrm>
            <a:off x="647187" y="960859"/>
            <a:ext cx="2534545" cy="307777"/>
          </a:xfrm>
          <a:prstGeom prst="rect">
            <a:avLst/>
          </a:prstGeom>
          <a:noFill/>
        </p:spPr>
        <p:txBody>
          <a:bodyPr wrap="square" rtlCol="0">
            <a:spAutoFit/>
          </a:bodyPr>
          <a:lstStyle/>
          <a:p>
            <a:pPr algn="ctr"/>
            <a:r>
              <a:rPr kumimoji="1" lang="ja-JP" altLang="en-US" sz="1400" b="1" dirty="0">
                <a:solidFill>
                  <a:srgbClr val="C00000"/>
                </a:solidFill>
                <a:latin typeface="Meiryo" charset="-128"/>
                <a:ea typeface="Meiryo" charset="-128"/>
                <a:cs typeface="Meiryo" charset="-128"/>
              </a:rPr>
              <a:t>ブロック・ストレージ</a:t>
            </a:r>
          </a:p>
        </p:txBody>
      </p:sp>
      <p:sp>
        <p:nvSpPr>
          <p:cNvPr id="73" name="正方形/長方形 72"/>
          <p:cNvSpPr/>
          <p:nvPr/>
        </p:nvSpPr>
        <p:spPr>
          <a:xfrm>
            <a:off x="3304727" y="895989"/>
            <a:ext cx="2534545" cy="554776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3" name="図形グループ 122"/>
          <p:cNvGrpSpPr/>
          <p:nvPr/>
        </p:nvGrpSpPr>
        <p:grpSpPr>
          <a:xfrm>
            <a:off x="3703464" y="4084571"/>
            <a:ext cx="1758578" cy="922264"/>
            <a:chOff x="938950" y="3963206"/>
            <a:chExt cx="1758578" cy="922264"/>
          </a:xfrm>
        </p:grpSpPr>
        <p:sp>
          <p:nvSpPr>
            <p:cNvPr id="124" name="フローチャート: 磁気ディスク 123"/>
            <p:cNvSpPr/>
            <p:nvPr/>
          </p:nvSpPr>
          <p:spPr>
            <a:xfrm>
              <a:off x="938950" y="3963206"/>
              <a:ext cx="1758578" cy="922264"/>
            </a:xfrm>
            <a:prstGeom prst="flowChartMagneticDisk">
              <a:avLst/>
            </a:prstGeom>
            <a:solidFill>
              <a:schemeClr val="bg1">
                <a:lumMod val="85000"/>
                <a:alpha val="68000"/>
              </a:schemeClr>
            </a:solidFill>
            <a:ln w="12700" cmpd="sng">
              <a:solidFill>
                <a:schemeClr val="bg1"/>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25" name="正方形/長方形 124"/>
            <p:cNvSpPr/>
            <p:nvPr/>
          </p:nvSpPr>
          <p:spPr>
            <a:xfrm>
              <a:off x="1249196"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正方形/長方形 125"/>
            <p:cNvSpPr/>
            <p:nvPr/>
          </p:nvSpPr>
          <p:spPr>
            <a:xfrm>
              <a:off x="1409238"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正方形/長方形 126"/>
            <p:cNvSpPr/>
            <p:nvPr/>
          </p:nvSpPr>
          <p:spPr>
            <a:xfrm>
              <a:off x="1575417"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正方形/長方形 127"/>
            <p:cNvSpPr/>
            <p:nvPr/>
          </p:nvSpPr>
          <p:spPr>
            <a:xfrm>
              <a:off x="1739291"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正方形/長方形 128"/>
            <p:cNvSpPr/>
            <p:nvPr/>
          </p:nvSpPr>
          <p:spPr>
            <a:xfrm>
              <a:off x="1898851"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2065030"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p:cNvSpPr/>
            <p:nvPr/>
          </p:nvSpPr>
          <p:spPr>
            <a:xfrm>
              <a:off x="1249196"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p:cNvSpPr/>
            <p:nvPr/>
          </p:nvSpPr>
          <p:spPr>
            <a:xfrm>
              <a:off x="1409238"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正方形/長方形 132"/>
            <p:cNvSpPr/>
            <p:nvPr/>
          </p:nvSpPr>
          <p:spPr>
            <a:xfrm>
              <a:off x="1575417"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正方形/長方形 133"/>
            <p:cNvSpPr/>
            <p:nvPr/>
          </p:nvSpPr>
          <p:spPr>
            <a:xfrm>
              <a:off x="1739291"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正方形/長方形 134"/>
            <p:cNvSpPr/>
            <p:nvPr/>
          </p:nvSpPr>
          <p:spPr>
            <a:xfrm>
              <a:off x="1898851"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正方形/長方形 135"/>
            <p:cNvSpPr/>
            <p:nvPr/>
          </p:nvSpPr>
          <p:spPr>
            <a:xfrm>
              <a:off x="2065030"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正方形/長方形 136"/>
            <p:cNvSpPr/>
            <p:nvPr/>
          </p:nvSpPr>
          <p:spPr>
            <a:xfrm>
              <a:off x="1249196"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正方形/長方形 137"/>
            <p:cNvSpPr/>
            <p:nvPr/>
          </p:nvSpPr>
          <p:spPr>
            <a:xfrm>
              <a:off x="1409238"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正方形/長方形 138"/>
            <p:cNvSpPr/>
            <p:nvPr/>
          </p:nvSpPr>
          <p:spPr>
            <a:xfrm>
              <a:off x="1575417"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正方形/長方形 139"/>
            <p:cNvSpPr/>
            <p:nvPr/>
          </p:nvSpPr>
          <p:spPr>
            <a:xfrm>
              <a:off x="1739291"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正方形/長方形 140"/>
            <p:cNvSpPr/>
            <p:nvPr/>
          </p:nvSpPr>
          <p:spPr>
            <a:xfrm>
              <a:off x="1898851"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正方形/長方形 141"/>
            <p:cNvSpPr/>
            <p:nvPr/>
          </p:nvSpPr>
          <p:spPr>
            <a:xfrm>
              <a:off x="2065030"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正方形/長方形 142"/>
            <p:cNvSpPr/>
            <p:nvPr/>
          </p:nvSpPr>
          <p:spPr>
            <a:xfrm>
              <a:off x="1249196"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正方形/長方形 143"/>
            <p:cNvSpPr/>
            <p:nvPr/>
          </p:nvSpPr>
          <p:spPr>
            <a:xfrm>
              <a:off x="1409238"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正方形/長方形 144"/>
            <p:cNvSpPr/>
            <p:nvPr/>
          </p:nvSpPr>
          <p:spPr>
            <a:xfrm>
              <a:off x="1575417"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正方形/長方形 145"/>
            <p:cNvSpPr/>
            <p:nvPr/>
          </p:nvSpPr>
          <p:spPr>
            <a:xfrm>
              <a:off x="1739291"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正方形/長方形 146"/>
            <p:cNvSpPr/>
            <p:nvPr/>
          </p:nvSpPr>
          <p:spPr>
            <a:xfrm>
              <a:off x="1898851"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p:cNvSpPr/>
            <p:nvPr/>
          </p:nvSpPr>
          <p:spPr>
            <a:xfrm>
              <a:off x="2065030"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正方形/長方形 148"/>
            <p:cNvSpPr/>
            <p:nvPr/>
          </p:nvSpPr>
          <p:spPr>
            <a:xfrm>
              <a:off x="2224142"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正方形/長方形 149"/>
            <p:cNvSpPr/>
            <p:nvPr/>
          </p:nvSpPr>
          <p:spPr>
            <a:xfrm>
              <a:off x="2224142"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正方形/長方形 150"/>
            <p:cNvSpPr/>
            <p:nvPr/>
          </p:nvSpPr>
          <p:spPr>
            <a:xfrm>
              <a:off x="2224142"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正方形/長方形 151"/>
            <p:cNvSpPr/>
            <p:nvPr/>
          </p:nvSpPr>
          <p:spPr>
            <a:xfrm>
              <a:off x="2224142"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p:cNvSpPr>
            <a:spLocks noGrp="1"/>
          </p:cNvSpPr>
          <p:nvPr>
            <p:ph type="title"/>
          </p:nvPr>
        </p:nvSpPr>
        <p:spPr/>
        <p:txBody>
          <a:bodyPr/>
          <a:lstStyle/>
          <a:p>
            <a:r>
              <a:rPr lang="ja-JP" altLang="en-US" dirty="0"/>
              <a:t>アクセス方式の違いから見るストレージ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sp>
        <p:nvSpPr>
          <p:cNvPr id="4" name="フローチャート: 磁気ディスク 3"/>
          <p:cNvSpPr/>
          <p:nvPr/>
        </p:nvSpPr>
        <p:spPr>
          <a:xfrm>
            <a:off x="1011551" y="3963206"/>
            <a:ext cx="1758578" cy="922264"/>
          </a:xfrm>
          <a:prstGeom prst="flowChartMagneticDisk">
            <a:avLst/>
          </a:prstGeom>
          <a:solidFill>
            <a:schemeClr val="tx2">
              <a:lumMod val="40000"/>
              <a:lumOff val="60000"/>
              <a:alpha val="68000"/>
            </a:schemeClr>
          </a:solidFill>
          <a:ln w="12700" cmpd="sng">
            <a:solidFill>
              <a:schemeClr val="bg1"/>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60" name="図形グループ 59"/>
          <p:cNvGrpSpPr/>
          <p:nvPr/>
        </p:nvGrpSpPr>
        <p:grpSpPr>
          <a:xfrm>
            <a:off x="1321797" y="4337049"/>
            <a:ext cx="1134506" cy="417308"/>
            <a:chOff x="1249196" y="4337049"/>
            <a:chExt cx="1134506" cy="417308"/>
          </a:xfrm>
        </p:grpSpPr>
        <p:sp>
          <p:nvSpPr>
            <p:cNvPr id="5" name="正方形/長方形 4"/>
            <p:cNvSpPr/>
            <p:nvPr/>
          </p:nvSpPr>
          <p:spPr>
            <a:xfrm>
              <a:off x="1249196"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1409238"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575417"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1739291"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898851"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2065030" y="4337049"/>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1249196"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409238"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1575417" y="4441376"/>
              <a:ext cx="159560" cy="104327"/>
            </a:xfrm>
            <a:prstGeom prst="rect">
              <a:avLst/>
            </a:prstGeom>
            <a:solidFill>
              <a:srgbClr val="66FFCC"/>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1739291"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1898851"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2065030"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1249196"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1409238"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575417"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1739291"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1898851"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2065030" y="4545703"/>
              <a:ext cx="159560" cy="104327"/>
            </a:xfrm>
            <a:prstGeom prst="rect">
              <a:avLst/>
            </a:prstGeom>
            <a:solidFill>
              <a:srgbClr val="66FFCC"/>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1249196"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1409238"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p:cNvSpPr/>
            <p:nvPr/>
          </p:nvSpPr>
          <p:spPr>
            <a:xfrm>
              <a:off x="1575417"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1739291"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1898851"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2065030"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2224142" y="4337049"/>
              <a:ext cx="159560" cy="104327"/>
            </a:xfrm>
            <a:prstGeom prst="rect">
              <a:avLst/>
            </a:prstGeom>
            <a:solidFill>
              <a:srgbClr val="66FFCC"/>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2224142" y="4441376"/>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p:cNvSpPr/>
            <p:nvPr/>
          </p:nvSpPr>
          <p:spPr>
            <a:xfrm>
              <a:off x="2224142" y="4545703"/>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2224142" y="4650030"/>
              <a:ext cx="159560" cy="104327"/>
            </a:xfrm>
            <a:prstGeom prst="rect">
              <a:avLst/>
            </a:prstGeom>
            <a:solidFill>
              <a:srgbClr val="C00000"/>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 name="図形グループ 32"/>
          <p:cNvGrpSpPr/>
          <p:nvPr/>
        </p:nvGrpSpPr>
        <p:grpSpPr>
          <a:xfrm>
            <a:off x="1035731" y="1524625"/>
            <a:ext cx="1133184" cy="486419"/>
            <a:chOff x="6769100" y="1390650"/>
            <a:chExt cx="317500" cy="157483"/>
          </a:xfrm>
        </p:grpSpPr>
        <p:sp>
          <p:nvSpPr>
            <p:cNvPr id="34" name="正方形/長方形 33"/>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円/楕円 3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6" name="直線コネクタ 3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7" name="フローチャート: 磁気ディスク 36"/>
          <p:cNvSpPr/>
          <p:nvPr/>
        </p:nvSpPr>
        <p:spPr>
          <a:xfrm>
            <a:off x="1633703" y="1620956"/>
            <a:ext cx="1161177" cy="922264"/>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38" name="図形グループ 37"/>
          <p:cNvGrpSpPr/>
          <p:nvPr/>
        </p:nvGrpSpPr>
        <p:grpSpPr>
          <a:xfrm>
            <a:off x="1775161" y="1997823"/>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39" name="正方形/長方形 38"/>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台形 39"/>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 name="図形グループ 40"/>
          <p:cNvGrpSpPr/>
          <p:nvPr/>
        </p:nvGrpSpPr>
        <p:grpSpPr>
          <a:xfrm>
            <a:off x="2107919" y="1998491"/>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42" name="正方形/長方形 41"/>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台形 42"/>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2114966" y="2247959"/>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45" name="正方形/長方形 44"/>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台形 45"/>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7" name="図形グループ 46"/>
          <p:cNvGrpSpPr/>
          <p:nvPr/>
        </p:nvGrpSpPr>
        <p:grpSpPr>
          <a:xfrm>
            <a:off x="2449545" y="1998004"/>
            <a:ext cx="171834" cy="153423"/>
            <a:chOff x="1761294" y="3350754"/>
            <a:chExt cx="362078" cy="270024"/>
          </a:xfrm>
          <a:solidFill>
            <a:srgbClr val="66FFCC"/>
          </a:solidFill>
          <a:effectLst>
            <a:outerShdw blurRad="50800" dist="38100" dir="2700000" algn="tl" rotWithShape="0">
              <a:prstClr val="black">
                <a:alpha val="40000"/>
              </a:prstClr>
            </a:outerShdw>
          </a:effectLst>
        </p:grpSpPr>
        <p:sp>
          <p:nvSpPr>
            <p:cNvPr id="48" name="正方形/長方形 47"/>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台形 48"/>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0" name="図形グループ 49"/>
          <p:cNvGrpSpPr/>
          <p:nvPr/>
        </p:nvGrpSpPr>
        <p:grpSpPr>
          <a:xfrm>
            <a:off x="2449545" y="2247959"/>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51" name="正方形/長方形 50"/>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台形 51"/>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53" name="直線コネクタ 52"/>
          <p:cNvCxnSpPr/>
          <p:nvPr/>
        </p:nvCxnSpPr>
        <p:spPr>
          <a:xfrm flipV="1">
            <a:off x="2279753" y="2088663"/>
            <a:ext cx="169792" cy="48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直線コネクタ 53"/>
          <p:cNvCxnSpPr/>
          <p:nvPr/>
        </p:nvCxnSpPr>
        <p:spPr>
          <a:xfrm>
            <a:off x="1946995" y="2088482"/>
            <a:ext cx="160924" cy="66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 name="カギ線コネクタ 54"/>
          <p:cNvCxnSpPr/>
          <p:nvPr/>
        </p:nvCxnSpPr>
        <p:spPr>
          <a:xfrm>
            <a:off x="2279753" y="2089150"/>
            <a:ext cx="169792" cy="249468"/>
          </a:xfrm>
          <a:prstGeom prst="bentConnector3">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6" name="カギ線コネクタ 55"/>
          <p:cNvCxnSpPr/>
          <p:nvPr/>
        </p:nvCxnSpPr>
        <p:spPr>
          <a:xfrm>
            <a:off x="1946995" y="2088482"/>
            <a:ext cx="167971" cy="250136"/>
          </a:xfrm>
          <a:prstGeom prst="bentConnector3">
            <a:avLst>
              <a:gd name="adj1" fmla="val 50000"/>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7" name="上下矢印 56"/>
          <p:cNvSpPr/>
          <p:nvPr/>
        </p:nvSpPr>
        <p:spPr>
          <a:xfrm>
            <a:off x="1695990" y="2522386"/>
            <a:ext cx="443431" cy="1695605"/>
          </a:xfrm>
          <a:prstGeom prst="upDown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1035732" y="2942000"/>
            <a:ext cx="1759148" cy="57711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chemeClr val="bg1"/>
                </a:solidFill>
                <a:latin typeface="Meiryo" charset="-128"/>
                <a:ea typeface="Meiryo" charset="-128"/>
                <a:cs typeface="Meiryo" charset="-128"/>
              </a:rPr>
              <a:t>ファイル・システム</a:t>
            </a:r>
            <a:endParaRPr kumimoji="1" lang="en-US" altLang="ja-JP" sz="1050" dirty="0">
              <a:solidFill>
                <a:schemeClr val="bg1"/>
              </a:solidFill>
              <a:latin typeface="Meiryo" charset="-128"/>
              <a:ea typeface="Meiryo" charset="-128"/>
              <a:cs typeface="Meiryo" charset="-128"/>
            </a:endParaRPr>
          </a:p>
          <a:p>
            <a:pPr algn="ctr"/>
            <a:endParaRPr lang="en-US" altLang="ja-JP" sz="1050" dirty="0">
              <a:solidFill>
                <a:schemeClr val="bg1"/>
              </a:solidFill>
              <a:latin typeface="Meiryo" charset="-128"/>
              <a:ea typeface="Meiryo" charset="-128"/>
              <a:cs typeface="Meiryo" charset="-128"/>
            </a:endParaRPr>
          </a:p>
          <a:p>
            <a:pPr algn="ctr"/>
            <a:endParaRPr kumimoji="1" lang="ja-JP" altLang="en-US" sz="1050" dirty="0">
              <a:solidFill>
                <a:schemeClr val="bg1"/>
              </a:solidFill>
              <a:latin typeface="Meiryo" charset="-128"/>
              <a:ea typeface="Meiryo" charset="-128"/>
              <a:cs typeface="Meiryo" charset="-128"/>
            </a:endParaRPr>
          </a:p>
        </p:txBody>
      </p:sp>
      <p:grpSp>
        <p:nvGrpSpPr>
          <p:cNvPr id="62" name="図形グループ 61"/>
          <p:cNvGrpSpPr/>
          <p:nvPr/>
        </p:nvGrpSpPr>
        <p:grpSpPr>
          <a:xfrm>
            <a:off x="1255415" y="3240039"/>
            <a:ext cx="171834" cy="153423"/>
            <a:chOff x="1761294" y="3350754"/>
            <a:chExt cx="362078" cy="270024"/>
          </a:xfrm>
          <a:solidFill>
            <a:srgbClr val="66FFCC"/>
          </a:solidFill>
          <a:effectLst>
            <a:outerShdw blurRad="50800" dist="38100" dir="2700000" algn="tl" rotWithShape="0">
              <a:prstClr val="black">
                <a:alpha val="40000"/>
              </a:prstClr>
            </a:outerShdw>
          </a:effectLst>
        </p:grpSpPr>
        <p:sp>
          <p:nvSpPr>
            <p:cNvPr id="63" name="正方形/長方形 62"/>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台形 63"/>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5" name="右矢印 64"/>
          <p:cNvSpPr/>
          <p:nvPr/>
        </p:nvSpPr>
        <p:spPr>
          <a:xfrm>
            <a:off x="1547785" y="3230555"/>
            <a:ext cx="147286" cy="177971"/>
          </a:xfrm>
          <a:prstGeom prst="rightArrow">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7" name="図 66"/>
          <p:cNvPicPr>
            <a:picLocks noChangeAspect="1"/>
          </p:cNvPicPr>
          <p:nvPr/>
        </p:nvPicPr>
        <p:blipFill>
          <a:blip r:embed="rId2"/>
          <a:stretch>
            <a:fillRect/>
          </a:stretch>
        </p:blipFill>
        <p:spPr>
          <a:xfrm>
            <a:off x="1730700" y="3230555"/>
            <a:ext cx="292100" cy="241300"/>
          </a:xfrm>
          <a:prstGeom prst="rect">
            <a:avLst/>
          </a:prstGeom>
        </p:spPr>
      </p:pic>
      <p:sp>
        <p:nvSpPr>
          <p:cNvPr id="68" name="加算記号 67"/>
          <p:cNvSpPr/>
          <p:nvPr/>
        </p:nvSpPr>
        <p:spPr>
          <a:xfrm>
            <a:off x="1949269" y="3249525"/>
            <a:ext cx="119557" cy="134453"/>
          </a:xfrm>
          <a:prstGeom prst="mathPlus">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9" name="図 68"/>
          <p:cNvPicPr>
            <a:picLocks noChangeAspect="1"/>
          </p:cNvPicPr>
          <p:nvPr/>
        </p:nvPicPr>
        <p:blipFill>
          <a:blip r:embed="rId2"/>
          <a:stretch>
            <a:fillRect/>
          </a:stretch>
        </p:blipFill>
        <p:spPr>
          <a:xfrm>
            <a:off x="2056375" y="3228958"/>
            <a:ext cx="292100" cy="241300"/>
          </a:xfrm>
          <a:prstGeom prst="rect">
            <a:avLst/>
          </a:prstGeom>
        </p:spPr>
      </p:pic>
      <p:sp>
        <p:nvSpPr>
          <p:cNvPr id="70" name="加算記号 69"/>
          <p:cNvSpPr/>
          <p:nvPr/>
        </p:nvSpPr>
        <p:spPr>
          <a:xfrm>
            <a:off x="2274526" y="3249525"/>
            <a:ext cx="119557" cy="134453"/>
          </a:xfrm>
          <a:prstGeom prst="mathPlus">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1" name="図 70"/>
          <p:cNvPicPr>
            <a:picLocks noChangeAspect="1"/>
          </p:cNvPicPr>
          <p:nvPr/>
        </p:nvPicPr>
        <p:blipFill>
          <a:blip r:embed="rId2"/>
          <a:stretch>
            <a:fillRect/>
          </a:stretch>
        </p:blipFill>
        <p:spPr>
          <a:xfrm>
            <a:off x="2378219" y="3230555"/>
            <a:ext cx="292100" cy="241300"/>
          </a:xfrm>
          <a:prstGeom prst="rect">
            <a:avLst/>
          </a:prstGeom>
        </p:spPr>
      </p:pic>
      <p:sp>
        <p:nvSpPr>
          <p:cNvPr id="72" name="テキスト ボックス 71"/>
          <p:cNvSpPr txBox="1"/>
          <p:nvPr/>
        </p:nvSpPr>
        <p:spPr>
          <a:xfrm>
            <a:off x="647188" y="5107083"/>
            <a:ext cx="2534544" cy="861774"/>
          </a:xfrm>
          <a:prstGeom prst="rect">
            <a:avLst/>
          </a:prstGeom>
          <a:noFill/>
        </p:spPr>
        <p:txBody>
          <a:bodyPr wrap="square" rtlCol="0">
            <a:spAutoFit/>
          </a:bodyPr>
          <a:lstStyle/>
          <a:p>
            <a:r>
              <a:rPr lang="ja-JP" altLang="en-US" sz="1000" dirty="0">
                <a:solidFill>
                  <a:srgbClr val="0070C0"/>
                </a:solidFill>
                <a:latin typeface="Meiryo" charset="-128"/>
                <a:ea typeface="Meiryo" charset="-128"/>
                <a:cs typeface="Meiryo" charset="-128"/>
              </a:rPr>
              <a:t>ブロック単位（</a:t>
            </a:r>
            <a:r>
              <a:rPr lang="en-US" altLang="ja-JP" sz="1000" dirty="0">
                <a:solidFill>
                  <a:srgbClr val="0070C0"/>
                </a:solidFill>
                <a:latin typeface="Meiryo" charset="-128"/>
                <a:ea typeface="Meiryo" charset="-128"/>
                <a:cs typeface="Meiryo" charset="-128"/>
              </a:rPr>
              <a:t>4KB/8KB</a:t>
            </a:r>
            <a:r>
              <a:rPr lang="ja-JP" altLang="en-US" sz="1000" dirty="0">
                <a:solidFill>
                  <a:srgbClr val="0070C0"/>
                </a:solidFill>
                <a:latin typeface="Meiryo" charset="-128"/>
                <a:ea typeface="Meiryo" charset="-128"/>
                <a:cs typeface="Meiryo" charset="-128"/>
              </a:rPr>
              <a:t>）で区分し、ファイル・システムで</a:t>
            </a:r>
            <a:r>
              <a:rPr kumimoji="1" lang="ja-JP" altLang="en-US" sz="1000" dirty="0">
                <a:solidFill>
                  <a:srgbClr val="0070C0"/>
                </a:solidFill>
                <a:latin typeface="Meiryo" charset="-128"/>
                <a:ea typeface="Meiryo" charset="-128"/>
                <a:cs typeface="Meiryo" charset="-128"/>
              </a:rPr>
              <a:t>ファイルとブロックを紐付け。</a:t>
            </a:r>
            <a:endParaRPr kumimoji="1" lang="en-US" altLang="ja-JP" sz="1000" dirty="0">
              <a:solidFill>
                <a:srgbClr val="0070C0"/>
              </a:solidFill>
              <a:latin typeface="Meiryo" charset="-128"/>
              <a:ea typeface="Meiryo" charset="-128"/>
              <a:cs typeface="Meiryo" charset="-128"/>
            </a:endParaRPr>
          </a:p>
          <a:p>
            <a:r>
              <a:rPr lang="ja-JP" altLang="en-US" sz="1000" dirty="0">
                <a:solidFill>
                  <a:srgbClr val="0070C0"/>
                </a:solidFill>
                <a:latin typeface="Meiryo" charset="-128"/>
                <a:ea typeface="Meiryo" charset="-128"/>
                <a:cs typeface="Meiryo" charset="-128"/>
              </a:rPr>
              <a:t>ローカル・ストレージと同様に高速でアクセスできることを目的とする。</a:t>
            </a:r>
            <a:endParaRPr kumimoji="1" lang="ja-JP" altLang="en-US" sz="1000" dirty="0">
              <a:solidFill>
                <a:srgbClr val="0070C0"/>
              </a:solidFill>
              <a:latin typeface="Meiryo" charset="-128"/>
              <a:ea typeface="Meiryo" charset="-128"/>
              <a:cs typeface="Meiryo" charset="-128"/>
            </a:endParaRPr>
          </a:p>
        </p:txBody>
      </p:sp>
      <p:grpSp>
        <p:nvGrpSpPr>
          <p:cNvPr id="74" name="図形グループ 73"/>
          <p:cNvGrpSpPr/>
          <p:nvPr/>
        </p:nvGrpSpPr>
        <p:grpSpPr>
          <a:xfrm>
            <a:off x="3692305" y="1518948"/>
            <a:ext cx="1133184" cy="486419"/>
            <a:chOff x="6769100" y="1390650"/>
            <a:chExt cx="317500" cy="157483"/>
          </a:xfrm>
        </p:grpSpPr>
        <p:sp>
          <p:nvSpPr>
            <p:cNvPr id="75" name="正方形/長方形 74"/>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円/楕円 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7" name="直線コネクタ 7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8" name="フローチャート: 磁気ディスク 77"/>
          <p:cNvSpPr/>
          <p:nvPr/>
        </p:nvSpPr>
        <p:spPr>
          <a:xfrm>
            <a:off x="4290277" y="1615279"/>
            <a:ext cx="1161177" cy="922264"/>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79" name="図形グループ 78"/>
          <p:cNvGrpSpPr/>
          <p:nvPr/>
        </p:nvGrpSpPr>
        <p:grpSpPr>
          <a:xfrm>
            <a:off x="4431735" y="1992146"/>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80" name="正方形/長方形 79"/>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台形 80"/>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2" name="図形グループ 81"/>
          <p:cNvGrpSpPr/>
          <p:nvPr/>
        </p:nvGrpSpPr>
        <p:grpSpPr>
          <a:xfrm>
            <a:off x="4764493" y="1992814"/>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83" name="正方形/長方形 82"/>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台形 83"/>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5" name="図形グループ 84"/>
          <p:cNvGrpSpPr/>
          <p:nvPr/>
        </p:nvGrpSpPr>
        <p:grpSpPr>
          <a:xfrm>
            <a:off x="4771540" y="2242282"/>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86" name="正方形/長方形 85"/>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台形 86"/>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8" name="図形グループ 87"/>
          <p:cNvGrpSpPr/>
          <p:nvPr/>
        </p:nvGrpSpPr>
        <p:grpSpPr>
          <a:xfrm>
            <a:off x="5106119" y="1992327"/>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89" name="正方形/長方形 88"/>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台形 89"/>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1" name="図形グループ 90"/>
          <p:cNvGrpSpPr/>
          <p:nvPr/>
        </p:nvGrpSpPr>
        <p:grpSpPr>
          <a:xfrm>
            <a:off x="5106119" y="2242282"/>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92" name="正方形/長方形 91"/>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台形 92"/>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94" name="直線コネクタ 93"/>
          <p:cNvCxnSpPr/>
          <p:nvPr/>
        </p:nvCxnSpPr>
        <p:spPr>
          <a:xfrm flipV="1">
            <a:off x="4936327" y="2082986"/>
            <a:ext cx="169792" cy="48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5" name="直線コネクタ 94"/>
          <p:cNvCxnSpPr/>
          <p:nvPr/>
        </p:nvCxnSpPr>
        <p:spPr>
          <a:xfrm>
            <a:off x="4603569" y="2082805"/>
            <a:ext cx="160924" cy="66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6" name="カギ線コネクタ 95"/>
          <p:cNvCxnSpPr/>
          <p:nvPr/>
        </p:nvCxnSpPr>
        <p:spPr>
          <a:xfrm>
            <a:off x="4936327" y="2083473"/>
            <a:ext cx="169792" cy="249468"/>
          </a:xfrm>
          <a:prstGeom prst="bentConnector3">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7" name="カギ線コネクタ 96"/>
          <p:cNvCxnSpPr/>
          <p:nvPr/>
        </p:nvCxnSpPr>
        <p:spPr>
          <a:xfrm>
            <a:off x="4603569" y="2082805"/>
            <a:ext cx="167971" cy="250136"/>
          </a:xfrm>
          <a:prstGeom prst="bentConnector3">
            <a:avLst>
              <a:gd name="adj1" fmla="val 50000"/>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8" name="フローチャート: 磁気ディスク 97"/>
          <p:cNvSpPr/>
          <p:nvPr/>
        </p:nvSpPr>
        <p:spPr>
          <a:xfrm>
            <a:off x="3664767" y="3976799"/>
            <a:ext cx="1758578" cy="922264"/>
          </a:xfrm>
          <a:prstGeom prst="flowChartMagneticDisk">
            <a:avLst/>
          </a:prstGeom>
          <a:solidFill>
            <a:schemeClr val="tx2">
              <a:lumMod val="40000"/>
              <a:lumOff val="60000"/>
              <a:alpha val="68000"/>
            </a:schemeClr>
          </a:solidFill>
          <a:ln w="12700" cmpd="sng">
            <a:solidFill>
              <a:schemeClr val="bg1"/>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99" name="テキスト ボックス 98"/>
          <p:cNvSpPr txBox="1"/>
          <p:nvPr/>
        </p:nvSpPr>
        <p:spPr>
          <a:xfrm>
            <a:off x="3304727" y="960859"/>
            <a:ext cx="2534545" cy="307777"/>
          </a:xfrm>
          <a:prstGeom prst="rect">
            <a:avLst/>
          </a:prstGeom>
          <a:noFill/>
        </p:spPr>
        <p:txBody>
          <a:bodyPr wrap="square" rtlCol="0">
            <a:spAutoFit/>
          </a:bodyPr>
          <a:lstStyle/>
          <a:p>
            <a:pPr algn="ctr"/>
            <a:r>
              <a:rPr kumimoji="1" lang="ja-JP" altLang="en-US" sz="1400" b="1" dirty="0">
                <a:solidFill>
                  <a:schemeClr val="accent6">
                    <a:lumMod val="75000"/>
                  </a:schemeClr>
                </a:solidFill>
                <a:latin typeface="Meiryo" charset="-128"/>
                <a:ea typeface="Meiryo" charset="-128"/>
                <a:cs typeface="Meiryo" charset="-128"/>
              </a:rPr>
              <a:t>ファイル・ストレージ</a:t>
            </a:r>
          </a:p>
        </p:txBody>
      </p:sp>
      <p:sp>
        <p:nvSpPr>
          <p:cNvPr id="100" name="上下矢印 99"/>
          <p:cNvSpPr/>
          <p:nvPr/>
        </p:nvSpPr>
        <p:spPr>
          <a:xfrm>
            <a:off x="4352564" y="2516709"/>
            <a:ext cx="443431" cy="1695605"/>
          </a:xfrm>
          <a:prstGeom prst="upDown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正方形/長方形 100"/>
          <p:cNvSpPr/>
          <p:nvPr/>
        </p:nvSpPr>
        <p:spPr>
          <a:xfrm>
            <a:off x="3697960" y="2942486"/>
            <a:ext cx="1725386" cy="57662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ü"/>
            </a:pPr>
            <a:r>
              <a:rPr kumimoji="1" lang="ja-JP" altLang="en-US" sz="800" dirty="0">
                <a:solidFill>
                  <a:schemeClr val="bg1"/>
                </a:solidFill>
                <a:latin typeface="Meiryo" charset="-128"/>
                <a:ea typeface="Meiryo" charset="-128"/>
                <a:cs typeface="Meiryo" charset="-128"/>
              </a:rPr>
              <a:t>認証サーバー介し権限を確認</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ü"/>
            </a:pPr>
            <a:r>
              <a:rPr lang="ja-JP" altLang="en-US" sz="800" dirty="0">
                <a:solidFill>
                  <a:schemeClr val="bg1"/>
                </a:solidFill>
                <a:latin typeface="Meiryo" charset="-128"/>
                <a:ea typeface="Meiryo" charset="-128"/>
                <a:cs typeface="Meiryo" charset="-128"/>
              </a:rPr>
              <a:t>プロトコルの違いを変換</a:t>
            </a:r>
            <a:endParaRPr lang="en-US" altLang="ja-JP" sz="800" dirty="0">
              <a:solidFill>
                <a:schemeClr val="bg1"/>
              </a:solidFill>
              <a:latin typeface="Meiryo" charset="-128"/>
              <a:ea typeface="Meiryo" charset="-128"/>
              <a:cs typeface="Meiryo" charset="-128"/>
            </a:endParaRPr>
          </a:p>
        </p:txBody>
      </p:sp>
      <p:grpSp>
        <p:nvGrpSpPr>
          <p:cNvPr id="102" name="図形グループ 101"/>
          <p:cNvGrpSpPr/>
          <p:nvPr/>
        </p:nvGrpSpPr>
        <p:grpSpPr>
          <a:xfrm>
            <a:off x="4111356" y="4347272"/>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03" name="正方形/長方形 102"/>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台形 103"/>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5" name="図形グループ 104"/>
          <p:cNvGrpSpPr/>
          <p:nvPr/>
        </p:nvGrpSpPr>
        <p:grpSpPr>
          <a:xfrm>
            <a:off x="4444114" y="4347940"/>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06" name="正方形/長方形 105"/>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台形 106"/>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図形グループ 107"/>
          <p:cNvGrpSpPr/>
          <p:nvPr/>
        </p:nvGrpSpPr>
        <p:grpSpPr>
          <a:xfrm>
            <a:off x="4451161" y="4597408"/>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09" name="正方形/長方形 108"/>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台形 109"/>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1" name="図形グループ 110"/>
          <p:cNvGrpSpPr/>
          <p:nvPr/>
        </p:nvGrpSpPr>
        <p:grpSpPr>
          <a:xfrm>
            <a:off x="4785740" y="4347453"/>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12" name="正方形/長方形 111"/>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台形 112"/>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4" name="図形グループ 113"/>
          <p:cNvGrpSpPr/>
          <p:nvPr/>
        </p:nvGrpSpPr>
        <p:grpSpPr>
          <a:xfrm>
            <a:off x="4785740" y="4597408"/>
            <a:ext cx="171834" cy="153423"/>
            <a:chOff x="1761294" y="3350754"/>
            <a:chExt cx="362078" cy="270024"/>
          </a:xfrm>
          <a:solidFill>
            <a:srgbClr val="FFC000"/>
          </a:solidFill>
          <a:effectLst>
            <a:outerShdw blurRad="50800" dist="38100" dir="2700000" algn="tl" rotWithShape="0">
              <a:prstClr val="black">
                <a:alpha val="40000"/>
              </a:prstClr>
            </a:outerShdw>
          </a:effectLst>
        </p:grpSpPr>
        <p:sp>
          <p:nvSpPr>
            <p:cNvPr id="115" name="正方形/長方形 114"/>
            <p:cNvSpPr/>
            <p:nvPr/>
          </p:nvSpPr>
          <p:spPr>
            <a:xfrm>
              <a:off x="1761294" y="3399849"/>
              <a:ext cx="362078" cy="220929"/>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台形 115"/>
            <p:cNvSpPr/>
            <p:nvPr/>
          </p:nvSpPr>
          <p:spPr>
            <a:xfrm>
              <a:off x="1779705" y="3350754"/>
              <a:ext cx="110464" cy="49096"/>
            </a:xfrm>
            <a:prstGeom prst="trapezoid">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17" name="直線コネクタ 116"/>
          <p:cNvCxnSpPr/>
          <p:nvPr/>
        </p:nvCxnSpPr>
        <p:spPr>
          <a:xfrm flipV="1">
            <a:off x="4615948" y="4438112"/>
            <a:ext cx="169792" cy="48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8" name="直線コネクタ 117"/>
          <p:cNvCxnSpPr/>
          <p:nvPr/>
        </p:nvCxnSpPr>
        <p:spPr>
          <a:xfrm>
            <a:off x="4283190" y="4437931"/>
            <a:ext cx="160924" cy="66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9" name="カギ線コネクタ 118"/>
          <p:cNvCxnSpPr/>
          <p:nvPr/>
        </p:nvCxnSpPr>
        <p:spPr>
          <a:xfrm>
            <a:off x="4615948" y="4438599"/>
            <a:ext cx="169792" cy="249468"/>
          </a:xfrm>
          <a:prstGeom prst="bentConnector3">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0" name="カギ線コネクタ 119"/>
          <p:cNvCxnSpPr/>
          <p:nvPr/>
        </p:nvCxnSpPr>
        <p:spPr>
          <a:xfrm>
            <a:off x="4283190" y="4437931"/>
            <a:ext cx="167971" cy="250136"/>
          </a:xfrm>
          <a:prstGeom prst="bentConnector3">
            <a:avLst>
              <a:gd name="adj1" fmla="val 50000"/>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5" name="テキスト ボックス 154"/>
          <p:cNvSpPr txBox="1"/>
          <p:nvPr/>
        </p:nvSpPr>
        <p:spPr>
          <a:xfrm>
            <a:off x="3304727" y="5103205"/>
            <a:ext cx="2534545" cy="707886"/>
          </a:xfrm>
          <a:prstGeom prst="rect">
            <a:avLst/>
          </a:prstGeom>
          <a:noFill/>
        </p:spPr>
        <p:txBody>
          <a:bodyPr wrap="square" rtlCol="0">
            <a:spAutoFit/>
          </a:bodyPr>
          <a:lstStyle/>
          <a:p>
            <a:r>
              <a:rPr lang="ja-JP" altLang="en-US" sz="1000" dirty="0">
                <a:solidFill>
                  <a:srgbClr val="0070C0"/>
                </a:solidFill>
                <a:latin typeface="Meiryo" charset="-128"/>
                <a:ea typeface="Meiryo" charset="-128"/>
                <a:cs typeface="Meiryo" charset="-128"/>
              </a:rPr>
              <a:t>ブロック・ストレージに比べオーバーヘッドが大きくアクセスに時間はかかる。</a:t>
            </a:r>
            <a:endParaRPr lang="en-US" altLang="ja-JP" sz="1000" dirty="0">
              <a:solidFill>
                <a:srgbClr val="0070C0"/>
              </a:solidFill>
              <a:latin typeface="Meiryo" charset="-128"/>
              <a:ea typeface="Meiryo" charset="-128"/>
              <a:cs typeface="Meiryo" charset="-128"/>
            </a:endParaRPr>
          </a:p>
          <a:p>
            <a:r>
              <a:rPr kumimoji="1" lang="ja-JP" altLang="en-US" sz="1000" dirty="0">
                <a:solidFill>
                  <a:srgbClr val="0070C0"/>
                </a:solidFill>
                <a:latin typeface="Meiryo" charset="-128"/>
                <a:ea typeface="Meiryo" charset="-128"/>
                <a:cs typeface="Meiryo" charset="-128"/>
              </a:rPr>
              <a:t>複数ユーザーとのファイル共有（</a:t>
            </a:r>
            <a:r>
              <a:rPr kumimoji="1" lang="en-US" altLang="ja-JP" sz="1000" dirty="0">
                <a:solidFill>
                  <a:srgbClr val="0070C0"/>
                </a:solidFill>
                <a:latin typeface="Meiryo" charset="-128"/>
                <a:ea typeface="Meiryo" charset="-128"/>
                <a:cs typeface="Meiryo" charset="-128"/>
              </a:rPr>
              <a:t>NAS</a:t>
            </a:r>
            <a:r>
              <a:rPr kumimoji="1" lang="ja-JP" altLang="en-US" sz="1000" dirty="0">
                <a:solidFill>
                  <a:srgbClr val="0070C0"/>
                </a:solidFill>
                <a:latin typeface="Meiryo" charset="-128"/>
                <a:ea typeface="Meiryo" charset="-128"/>
                <a:cs typeface="Meiryo" charset="-128"/>
              </a:rPr>
              <a:t>）を目的に使われる。</a:t>
            </a:r>
          </a:p>
        </p:txBody>
      </p:sp>
      <p:sp>
        <p:nvSpPr>
          <p:cNvPr id="158" name="フローチャート: 磁気ディスク 157"/>
          <p:cNvSpPr/>
          <p:nvPr/>
        </p:nvSpPr>
        <p:spPr>
          <a:xfrm>
            <a:off x="6259652" y="3963206"/>
            <a:ext cx="1759149" cy="922264"/>
          </a:xfrm>
          <a:prstGeom prst="flowChartMagneticDisk">
            <a:avLst/>
          </a:prstGeom>
          <a:solidFill>
            <a:schemeClr val="tx2">
              <a:lumMod val="40000"/>
              <a:lumOff val="60000"/>
              <a:alpha val="68000"/>
            </a:schemeClr>
          </a:solidFill>
          <a:ln w="12700" cmpd="sng">
            <a:solidFill>
              <a:schemeClr val="bg1"/>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59" name="正方形/長方形 158"/>
          <p:cNvSpPr/>
          <p:nvPr/>
        </p:nvSpPr>
        <p:spPr>
          <a:xfrm>
            <a:off x="6632852" y="4560988"/>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0" name="図 159"/>
          <p:cNvPicPr>
            <a:picLocks noChangeAspect="1"/>
          </p:cNvPicPr>
          <p:nvPr/>
        </p:nvPicPr>
        <p:blipFill>
          <a:blip r:embed="rId3">
            <a:clrChange>
              <a:clrFrom>
                <a:srgbClr val="FEFEFE"/>
              </a:clrFrom>
              <a:clrTo>
                <a:srgbClr val="FEFEFE">
                  <a:alpha val="0"/>
                </a:srgbClr>
              </a:clrTo>
            </a:clrChange>
          </a:blip>
          <a:stretch>
            <a:fillRect/>
          </a:stretch>
        </p:blipFill>
        <p:spPr>
          <a:xfrm>
            <a:off x="6623647" y="4573786"/>
            <a:ext cx="293088" cy="212632"/>
          </a:xfrm>
          <a:prstGeom prst="rect">
            <a:avLst/>
          </a:prstGeom>
        </p:spPr>
      </p:pic>
      <p:sp>
        <p:nvSpPr>
          <p:cNvPr id="164" name="スライド番号プレースホルダー 2"/>
          <p:cNvSpPr txBox="1">
            <a:spLocks/>
          </p:cNvSpPr>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7</a:t>
            </a:fld>
            <a:endParaRPr lang="ja-JP" altLang="en-US"/>
          </a:p>
        </p:txBody>
      </p:sp>
      <p:sp>
        <p:nvSpPr>
          <p:cNvPr id="165" name="テキスト ボックス 164"/>
          <p:cNvSpPr txBox="1"/>
          <p:nvPr/>
        </p:nvSpPr>
        <p:spPr>
          <a:xfrm>
            <a:off x="5933627" y="960859"/>
            <a:ext cx="2534545" cy="307777"/>
          </a:xfrm>
          <a:prstGeom prst="rect">
            <a:avLst/>
          </a:prstGeom>
          <a:noFill/>
        </p:spPr>
        <p:txBody>
          <a:bodyPr wrap="square" rtlCol="0">
            <a:spAutoFit/>
          </a:bodyPr>
          <a:lstStyle/>
          <a:p>
            <a:pPr algn="ctr"/>
            <a:r>
              <a:rPr kumimoji="1" lang="ja-JP" altLang="en-US" sz="1400" b="1" dirty="0">
                <a:solidFill>
                  <a:schemeClr val="accent3">
                    <a:lumMod val="75000"/>
                  </a:schemeClr>
                </a:solidFill>
                <a:latin typeface="Meiryo" charset="-128"/>
                <a:ea typeface="Meiryo" charset="-128"/>
                <a:cs typeface="Meiryo" charset="-128"/>
              </a:rPr>
              <a:t>オブジェクト・ストレージ</a:t>
            </a:r>
          </a:p>
        </p:txBody>
      </p:sp>
      <p:sp>
        <p:nvSpPr>
          <p:cNvPr id="166" name="正方形/長方形 165"/>
          <p:cNvSpPr/>
          <p:nvPr/>
        </p:nvSpPr>
        <p:spPr>
          <a:xfrm>
            <a:off x="6628300" y="4332099"/>
            <a:ext cx="1133085" cy="19445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オブジェクト</a:t>
            </a:r>
            <a:r>
              <a:rPr kumimoji="1" lang="en-US" altLang="ja-JP" sz="800" dirty="0">
                <a:solidFill>
                  <a:srgbClr val="FFFFFF"/>
                </a:solidFill>
                <a:latin typeface="Meiryo" charset="-128"/>
                <a:ea typeface="Meiryo" charset="-128"/>
                <a:cs typeface="Meiryo" charset="-128"/>
              </a:rPr>
              <a:t>ID</a:t>
            </a:r>
            <a:endParaRPr kumimoji="1" lang="ja-JP" altLang="en-US" sz="800" dirty="0">
              <a:solidFill>
                <a:srgbClr val="FFFFFF"/>
              </a:solidFill>
              <a:latin typeface="Meiryo" charset="-128"/>
              <a:ea typeface="Meiryo" charset="-128"/>
              <a:cs typeface="Meiryo" charset="-128"/>
            </a:endParaRPr>
          </a:p>
        </p:txBody>
      </p:sp>
      <p:grpSp>
        <p:nvGrpSpPr>
          <p:cNvPr id="173" name="図形グループ 172"/>
          <p:cNvGrpSpPr/>
          <p:nvPr/>
        </p:nvGrpSpPr>
        <p:grpSpPr>
          <a:xfrm>
            <a:off x="6304269" y="1524491"/>
            <a:ext cx="1133184" cy="486419"/>
            <a:chOff x="6769100" y="1390650"/>
            <a:chExt cx="317500" cy="157483"/>
          </a:xfrm>
        </p:grpSpPr>
        <p:sp>
          <p:nvSpPr>
            <p:cNvPr id="174" name="正方形/長方形 173"/>
            <p:cNvSpPr/>
            <p:nvPr/>
          </p:nvSpPr>
          <p:spPr>
            <a:xfrm>
              <a:off x="6769100" y="1390650"/>
              <a:ext cx="317500" cy="15748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円/楕円 1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6" name="直線コネクタ 17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77" name="フローチャート: 磁気ディスク 176"/>
          <p:cNvSpPr/>
          <p:nvPr/>
        </p:nvSpPr>
        <p:spPr>
          <a:xfrm>
            <a:off x="6902241" y="1620822"/>
            <a:ext cx="1161177" cy="922264"/>
          </a:xfrm>
          <a:prstGeom prst="flowChartMagneticDisk">
            <a:avLst/>
          </a:prstGeom>
          <a:solidFill>
            <a:srgbClr val="595959">
              <a:alpha val="50196"/>
            </a:srgbClr>
          </a:solidFill>
          <a:ln w="12700" cmpd="sng">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78" name="上下矢印 177"/>
          <p:cNvSpPr/>
          <p:nvPr/>
        </p:nvSpPr>
        <p:spPr>
          <a:xfrm>
            <a:off x="6964528" y="2522252"/>
            <a:ext cx="443431" cy="1695605"/>
          </a:xfrm>
          <a:prstGeom prst="upDown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正方形/長方形 178"/>
          <p:cNvSpPr/>
          <p:nvPr/>
        </p:nvSpPr>
        <p:spPr>
          <a:xfrm>
            <a:off x="6304998" y="2942001"/>
            <a:ext cx="1757849" cy="57711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HTTP/HTTPS</a:t>
            </a:r>
            <a:r>
              <a:rPr kumimoji="1" lang="ja-JP" altLang="en-US" sz="1050" dirty="0">
                <a:solidFill>
                  <a:schemeClr val="bg1"/>
                </a:solidFill>
                <a:latin typeface="Meiryo" charset="-128"/>
                <a:ea typeface="Meiryo" charset="-128"/>
                <a:cs typeface="Meiryo" charset="-128"/>
              </a:rPr>
              <a:t>でオブジェクトをストレージへ送信</a:t>
            </a:r>
          </a:p>
        </p:txBody>
      </p:sp>
      <p:sp>
        <p:nvSpPr>
          <p:cNvPr id="180" name="正方形/長方形 179"/>
          <p:cNvSpPr/>
          <p:nvPr/>
        </p:nvSpPr>
        <p:spPr>
          <a:xfrm>
            <a:off x="7174799" y="1988127"/>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81" name="図 180"/>
          <p:cNvPicPr>
            <a:picLocks noChangeAspect="1"/>
          </p:cNvPicPr>
          <p:nvPr/>
        </p:nvPicPr>
        <p:blipFill>
          <a:blip r:embed="rId3">
            <a:clrChange>
              <a:clrFrom>
                <a:srgbClr val="FEFEFE"/>
              </a:clrFrom>
              <a:clrTo>
                <a:srgbClr val="FEFEFE">
                  <a:alpha val="0"/>
                </a:srgbClr>
              </a:clrTo>
            </a:clrChange>
          </a:blip>
          <a:stretch>
            <a:fillRect/>
          </a:stretch>
        </p:blipFill>
        <p:spPr>
          <a:xfrm>
            <a:off x="7165594" y="2000925"/>
            <a:ext cx="293088" cy="212632"/>
          </a:xfrm>
          <a:prstGeom prst="rect">
            <a:avLst/>
          </a:prstGeom>
        </p:spPr>
      </p:pic>
      <p:sp>
        <p:nvSpPr>
          <p:cNvPr id="182" name="正方形/長方形 181"/>
          <p:cNvSpPr/>
          <p:nvPr/>
        </p:nvSpPr>
        <p:spPr>
          <a:xfrm>
            <a:off x="7542785" y="1981582"/>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正方形/長方形 182"/>
          <p:cNvSpPr/>
          <p:nvPr/>
        </p:nvSpPr>
        <p:spPr>
          <a:xfrm>
            <a:off x="7170935" y="2251852"/>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正方形/長方形 183"/>
          <p:cNvSpPr/>
          <p:nvPr/>
        </p:nvSpPr>
        <p:spPr>
          <a:xfrm>
            <a:off x="7544676" y="2245307"/>
            <a:ext cx="288435" cy="2254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85" name="図 184"/>
          <p:cNvPicPr>
            <a:picLocks noChangeAspect="1"/>
          </p:cNvPicPr>
          <p:nvPr/>
        </p:nvPicPr>
        <p:blipFill>
          <a:blip r:embed="rId4">
            <a:clrChange>
              <a:clrFrom>
                <a:srgbClr val="FEFEFE"/>
              </a:clrFrom>
              <a:clrTo>
                <a:srgbClr val="FEFEFE">
                  <a:alpha val="0"/>
                </a:srgbClr>
              </a:clrTo>
            </a:clrChange>
          </a:blip>
          <a:stretch>
            <a:fillRect/>
          </a:stretch>
        </p:blipFill>
        <p:spPr>
          <a:xfrm>
            <a:off x="7539411" y="2252376"/>
            <a:ext cx="288777" cy="237101"/>
          </a:xfrm>
          <a:prstGeom prst="rect">
            <a:avLst/>
          </a:prstGeom>
        </p:spPr>
      </p:pic>
      <p:pic>
        <p:nvPicPr>
          <p:cNvPr id="186" name="図 185"/>
          <p:cNvPicPr>
            <a:picLocks noChangeAspect="1"/>
          </p:cNvPicPr>
          <p:nvPr/>
        </p:nvPicPr>
        <p:blipFill>
          <a:blip r:embed="rId5">
            <a:clrChange>
              <a:clrFrom>
                <a:srgbClr val="FEFEFE"/>
              </a:clrFrom>
              <a:clrTo>
                <a:srgbClr val="FEFEFE">
                  <a:alpha val="0"/>
                </a:srgbClr>
              </a:clrTo>
            </a:clrChange>
          </a:blip>
          <a:stretch>
            <a:fillRect/>
          </a:stretch>
        </p:blipFill>
        <p:spPr>
          <a:xfrm>
            <a:off x="7192672" y="2259598"/>
            <a:ext cx="231004" cy="222655"/>
          </a:xfrm>
          <a:prstGeom prst="rect">
            <a:avLst/>
          </a:prstGeom>
        </p:spPr>
      </p:pic>
      <p:pic>
        <p:nvPicPr>
          <p:cNvPr id="187" name="図 186"/>
          <p:cNvPicPr>
            <a:picLocks noChangeAspect="1"/>
          </p:cNvPicPr>
          <p:nvPr/>
        </p:nvPicPr>
        <p:blipFill>
          <a:blip r:embed="rId6">
            <a:clrChange>
              <a:clrFrom>
                <a:srgbClr val="FEFEFE"/>
              </a:clrFrom>
              <a:clrTo>
                <a:srgbClr val="FEFEFE">
                  <a:alpha val="0"/>
                </a:srgbClr>
              </a:clrTo>
            </a:clrChange>
          </a:blip>
          <a:stretch>
            <a:fillRect/>
          </a:stretch>
        </p:blipFill>
        <p:spPr>
          <a:xfrm>
            <a:off x="7548922" y="1978741"/>
            <a:ext cx="253951" cy="228271"/>
          </a:xfrm>
          <a:prstGeom prst="rect">
            <a:avLst/>
          </a:prstGeom>
        </p:spPr>
      </p:pic>
      <p:sp>
        <p:nvSpPr>
          <p:cNvPr id="221" name="正方形/長方形 220"/>
          <p:cNvSpPr/>
          <p:nvPr/>
        </p:nvSpPr>
        <p:spPr>
          <a:xfrm>
            <a:off x="6976475" y="4560988"/>
            <a:ext cx="784910" cy="22319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メタデータ</a:t>
            </a:r>
            <a:endParaRPr kumimoji="1" lang="ja-JP" altLang="en-US" sz="800" dirty="0">
              <a:solidFill>
                <a:srgbClr val="FFFFFF"/>
              </a:solidFill>
              <a:latin typeface="Meiryo" charset="-128"/>
              <a:ea typeface="Meiryo" charset="-128"/>
              <a:cs typeface="Meiryo" charset="-128"/>
            </a:endParaRPr>
          </a:p>
        </p:txBody>
      </p:sp>
      <p:sp>
        <p:nvSpPr>
          <p:cNvPr id="222" name="正方形/長方形 221"/>
          <p:cNvSpPr/>
          <p:nvPr/>
        </p:nvSpPr>
        <p:spPr>
          <a:xfrm>
            <a:off x="5933627" y="5101480"/>
            <a:ext cx="2534545" cy="1015663"/>
          </a:xfrm>
          <a:prstGeom prst="rect">
            <a:avLst/>
          </a:prstGeom>
          <a:noFill/>
        </p:spPr>
        <p:txBody>
          <a:bodyPr wrap="square" rtlCol="0">
            <a:spAutoFit/>
          </a:bodyPr>
          <a:lstStyle/>
          <a:p>
            <a:r>
              <a:rPr lang="ja-JP" altLang="en-US" sz="1000" dirty="0">
                <a:solidFill>
                  <a:srgbClr val="0070C0"/>
                </a:solidFill>
                <a:latin typeface="Meiryo" charset="-128"/>
                <a:ea typeface="Meiryo" charset="-128"/>
                <a:cs typeface="Meiryo" charset="-128"/>
              </a:rPr>
              <a:t>ノード追加により容易に容量を追加でき、非常に拡張性が高い。階層構造がないため制限なく無数のコンテンツを保管することができる。変更頻度が少ないデータや膨大なデータ保管に向いている。アーカイブ（長期保存）</a:t>
            </a:r>
            <a:r>
              <a:rPr lang="ja-JP" altLang="en-US" sz="1000">
                <a:solidFill>
                  <a:srgbClr val="0070C0"/>
                </a:solidFill>
                <a:latin typeface="Meiryo" charset="-128"/>
                <a:ea typeface="Meiryo" charset="-128"/>
                <a:cs typeface="Meiryo" charset="-128"/>
              </a:rPr>
              <a:t>には最適。</a:t>
            </a:r>
            <a:endParaRPr lang="ja-JP" altLang="en-US" sz="1000" dirty="0">
              <a:solidFill>
                <a:srgbClr val="0070C0"/>
              </a:solidFill>
              <a:latin typeface="Meiryo" charset="-128"/>
              <a:ea typeface="Meiryo" charset="-128"/>
              <a:cs typeface="Meiryo" charset="-128"/>
            </a:endParaRPr>
          </a:p>
        </p:txBody>
      </p:sp>
      <p:sp>
        <p:nvSpPr>
          <p:cNvPr id="223" name="四角形吹き出し 222"/>
          <p:cNvSpPr/>
          <p:nvPr/>
        </p:nvSpPr>
        <p:spPr>
          <a:xfrm>
            <a:off x="7851435" y="3614237"/>
            <a:ext cx="982793" cy="954107"/>
          </a:xfrm>
          <a:prstGeom prst="wedgeRectCallout">
            <a:avLst>
              <a:gd name="adj1" fmla="val -59548"/>
              <a:gd name="adj2" fmla="val 62500"/>
            </a:avLst>
          </a:prstGeom>
          <a:solidFill>
            <a:srgbClr val="00B050">
              <a:alpha val="44000"/>
            </a:srgbClr>
          </a:solidFill>
          <a:effectLst>
            <a:outerShdw blurRad="50800" dist="38100" dir="2700000" algn="tl" rotWithShape="0">
              <a:prstClr val="black">
                <a:alpha val="79000"/>
              </a:prstClr>
            </a:outerShdw>
          </a:effectLst>
        </p:spPr>
        <p:txBody>
          <a:bodyPr wrap="square">
            <a:spAutoFit/>
          </a:bodyPr>
          <a:lstStyle/>
          <a:p>
            <a:r>
              <a:rPr lang="ja-JP" altLang="en-US" sz="800" dirty="0">
                <a:solidFill>
                  <a:schemeClr val="bg1"/>
                </a:solidFill>
                <a:latin typeface="Meiryo" charset="-128"/>
                <a:ea typeface="Meiryo" charset="-128"/>
                <a:cs typeface="Meiryo" charset="-128"/>
              </a:rPr>
              <a:t>ファイル名</a:t>
            </a:r>
            <a:endParaRPr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ファイルサイズ</a:t>
            </a:r>
            <a:endParaRPr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作成日付</a:t>
            </a:r>
            <a:endParaRPr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患者名</a:t>
            </a:r>
            <a:endParaRPr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患者ID</a:t>
            </a:r>
            <a:endParaRPr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診療科</a:t>
            </a:r>
            <a:endParaRPr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主治医など</a:t>
            </a:r>
          </a:p>
        </p:txBody>
      </p:sp>
      <p:sp>
        <p:nvSpPr>
          <p:cNvPr id="224" name="正方形/長方形 223"/>
          <p:cNvSpPr/>
          <p:nvPr/>
        </p:nvSpPr>
        <p:spPr>
          <a:xfrm>
            <a:off x="2257248" y="6463260"/>
            <a:ext cx="6890646" cy="215444"/>
          </a:xfrm>
          <a:prstGeom prst="rect">
            <a:avLst/>
          </a:prstGeom>
        </p:spPr>
        <p:txBody>
          <a:bodyPr wrap="square">
            <a:spAutoFit/>
          </a:bodyPr>
          <a:lstStyle/>
          <a:p>
            <a:pPr algn="r"/>
            <a:r>
              <a:rPr lang="ja-JP" altLang="en-US" sz="800" dirty="0">
                <a:solidFill>
                  <a:schemeClr val="tx1">
                    <a:lumMod val="50000"/>
                    <a:lumOff val="50000"/>
                  </a:schemeClr>
                </a:solidFill>
                <a:latin typeface="Meiryo" charset="-128"/>
                <a:ea typeface="Meiryo" charset="-128"/>
                <a:cs typeface="Meiryo" charset="-128"/>
              </a:rPr>
              <a:t>「</a:t>
            </a:r>
            <a:r>
              <a:rPr lang="ja-JP" altLang="en-US" sz="800" b="1" dirty="0">
                <a:solidFill>
                  <a:schemeClr val="tx1">
                    <a:lumMod val="50000"/>
                    <a:lumOff val="50000"/>
                  </a:schemeClr>
                </a:solidFill>
                <a:latin typeface="Meiryo" charset="-128"/>
                <a:ea typeface="Meiryo" charset="-128"/>
                <a:cs typeface="Meiryo" charset="-128"/>
              </a:rPr>
              <a:t>基礎から学べる！最新ストレージ技術と</a:t>
            </a:r>
            <a:r>
              <a:rPr lang="ja-JP" altLang="en-US" sz="800" b="1">
                <a:solidFill>
                  <a:schemeClr val="tx1">
                    <a:lumMod val="50000"/>
                    <a:lumOff val="50000"/>
                  </a:schemeClr>
                </a:solidFill>
                <a:latin typeface="Meiryo" charset="-128"/>
                <a:ea typeface="Meiryo" charset="-128"/>
                <a:cs typeface="Meiryo" charset="-128"/>
              </a:rPr>
              <a:t>選択ガイド</a:t>
            </a:r>
            <a:r>
              <a:rPr lang="ja-JP" altLang="en-US" sz="80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を参考に作成　http://itpro.nikkeibp.co.jp/atclact/active/14/100700086/</a:t>
            </a:r>
          </a:p>
        </p:txBody>
      </p:sp>
    </p:spTree>
    <p:extLst>
      <p:ext uri="{BB962C8B-B14F-4D97-AF65-F5344CB8AC3E}">
        <p14:creationId xmlns:p14="http://schemas.microsoft.com/office/powerpoint/2010/main" val="913447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ストレージ仮想化</a:t>
            </a:r>
          </a:p>
        </p:txBody>
      </p:sp>
      <p:sp>
        <p:nvSpPr>
          <p:cNvPr id="5" name="AutoShape 3"/>
          <p:cNvSpPr>
            <a:spLocks noChangeArrowheads="1"/>
          </p:cNvSpPr>
          <p:nvPr/>
        </p:nvSpPr>
        <p:spPr bwMode="auto">
          <a:xfrm>
            <a:off x="457200" y="1485900"/>
            <a:ext cx="2473834" cy="2086490"/>
          </a:xfrm>
          <a:prstGeom prst="roundRect">
            <a:avLst>
              <a:gd name="adj" fmla="val 0"/>
            </a:avLst>
          </a:prstGeom>
          <a:solidFill>
            <a:schemeClr val="accent6">
              <a:lumMod val="60000"/>
              <a:lumOff val="40000"/>
            </a:schemeClr>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6" name="AutoShape 5"/>
          <p:cNvSpPr>
            <a:spLocks noChangeArrowheads="1"/>
          </p:cNvSpPr>
          <p:nvPr/>
        </p:nvSpPr>
        <p:spPr bwMode="auto">
          <a:xfrm>
            <a:off x="599165" y="2230953"/>
            <a:ext cx="692674" cy="960436"/>
          </a:xfrm>
          <a:prstGeom prst="can">
            <a:avLst>
              <a:gd name="adj" fmla="val 31883"/>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7" name="AutoShape 6"/>
          <p:cNvSpPr>
            <a:spLocks noChangeArrowheads="1"/>
          </p:cNvSpPr>
          <p:nvPr/>
        </p:nvSpPr>
        <p:spPr bwMode="auto">
          <a:xfrm>
            <a:off x="599165" y="1895990"/>
            <a:ext cx="692674" cy="533400"/>
          </a:xfrm>
          <a:prstGeom prst="can">
            <a:avLst>
              <a:gd name="adj" fmla="val 49403"/>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8" name="Text Box 7"/>
          <p:cNvSpPr txBox="1">
            <a:spLocks noChangeArrowheads="1"/>
          </p:cNvSpPr>
          <p:nvPr/>
        </p:nvSpPr>
        <p:spPr bwMode="auto">
          <a:xfrm>
            <a:off x="599165" y="21547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2TB</a:t>
            </a:r>
            <a:endParaRPr lang="ja-JP" altLang="en-US" sz="1200" dirty="0">
              <a:solidFill>
                <a:schemeClr val="bg1"/>
              </a:solidFill>
              <a:latin typeface="メイリオ"/>
              <a:ea typeface="メイリオ"/>
              <a:cs typeface="メイリオ"/>
            </a:endParaRPr>
          </a:p>
        </p:txBody>
      </p:sp>
      <p:sp>
        <p:nvSpPr>
          <p:cNvPr id="9" name="Text Box 8"/>
          <p:cNvSpPr txBox="1">
            <a:spLocks noChangeArrowheads="1"/>
          </p:cNvSpPr>
          <p:nvPr/>
        </p:nvSpPr>
        <p:spPr bwMode="auto">
          <a:xfrm>
            <a:off x="605515"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0" name="AutoShape 9"/>
          <p:cNvSpPr>
            <a:spLocks noChangeArrowheads="1"/>
          </p:cNvSpPr>
          <p:nvPr/>
        </p:nvSpPr>
        <p:spPr bwMode="auto">
          <a:xfrm>
            <a:off x="1360750" y="2329218"/>
            <a:ext cx="692674" cy="862171"/>
          </a:xfrm>
          <a:prstGeom prst="can">
            <a:avLst>
              <a:gd name="adj" fmla="val 30966"/>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1" name="AutoShape 10"/>
          <p:cNvSpPr>
            <a:spLocks noChangeArrowheads="1"/>
          </p:cNvSpPr>
          <p:nvPr/>
        </p:nvSpPr>
        <p:spPr bwMode="auto">
          <a:xfrm>
            <a:off x="1360750" y="1895990"/>
            <a:ext cx="692674" cy="631310"/>
          </a:xfrm>
          <a:prstGeom prst="can">
            <a:avLst>
              <a:gd name="adj" fmla="val 38889"/>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2" name="Text Box 11"/>
          <p:cNvSpPr txBox="1">
            <a:spLocks noChangeArrowheads="1"/>
          </p:cNvSpPr>
          <p:nvPr/>
        </p:nvSpPr>
        <p:spPr bwMode="auto">
          <a:xfrm>
            <a:off x="1366350" y="2154752"/>
            <a:ext cx="658551"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3TB</a:t>
            </a:r>
            <a:endParaRPr lang="ja-JP" altLang="en-US" sz="1200" dirty="0">
              <a:solidFill>
                <a:schemeClr val="bg1"/>
              </a:solidFill>
              <a:latin typeface="メイリオ"/>
              <a:ea typeface="メイリオ"/>
              <a:cs typeface="メイリオ"/>
            </a:endParaRPr>
          </a:p>
        </p:txBody>
      </p:sp>
      <p:sp>
        <p:nvSpPr>
          <p:cNvPr id="13" name="Text Box 12"/>
          <p:cNvSpPr txBox="1">
            <a:spLocks noChangeArrowheads="1"/>
          </p:cNvSpPr>
          <p:nvPr/>
        </p:nvSpPr>
        <p:spPr bwMode="auto">
          <a:xfrm>
            <a:off x="1367100"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4" name="AutoShape 13"/>
          <p:cNvSpPr>
            <a:spLocks noChangeArrowheads="1"/>
          </p:cNvSpPr>
          <p:nvPr/>
        </p:nvSpPr>
        <p:spPr bwMode="auto">
          <a:xfrm>
            <a:off x="2114551" y="2400974"/>
            <a:ext cx="692674" cy="790416"/>
          </a:xfrm>
          <a:prstGeom prst="can">
            <a:avLst>
              <a:gd name="adj" fmla="val 33717"/>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5" name="AutoShape 14"/>
          <p:cNvSpPr>
            <a:spLocks noChangeArrowheads="1"/>
          </p:cNvSpPr>
          <p:nvPr/>
        </p:nvSpPr>
        <p:spPr bwMode="auto">
          <a:xfrm>
            <a:off x="2114551" y="1895990"/>
            <a:ext cx="692674" cy="721798"/>
          </a:xfrm>
          <a:prstGeom prst="can">
            <a:avLst>
              <a:gd name="adj" fmla="val 35288"/>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6" name="Text Box 15"/>
          <p:cNvSpPr txBox="1">
            <a:spLocks noChangeArrowheads="1"/>
          </p:cNvSpPr>
          <p:nvPr/>
        </p:nvSpPr>
        <p:spPr bwMode="auto">
          <a:xfrm>
            <a:off x="2114550" y="2154752"/>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7" name="Text Box 16"/>
          <p:cNvSpPr txBox="1">
            <a:spLocks noChangeArrowheads="1"/>
          </p:cNvSpPr>
          <p:nvPr/>
        </p:nvSpPr>
        <p:spPr bwMode="auto">
          <a:xfrm>
            <a:off x="2120901"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a:solidFill>
                  <a:schemeClr val="bg1"/>
                </a:solidFill>
                <a:latin typeface="メイリオ"/>
                <a:ea typeface="メイリオ"/>
                <a:cs typeface="メイリオ"/>
              </a:rPr>
              <a:t>実データ</a:t>
            </a:r>
          </a:p>
        </p:txBody>
      </p:sp>
      <p:sp>
        <p:nvSpPr>
          <p:cNvPr id="19" name="Text Box 18"/>
          <p:cNvSpPr txBox="1">
            <a:spLocks noChangeArrowheads="1"/>
          </p:cNvSpPr>
          <p:nvPr/>
        </p:nvSpPr>
        <p:spPr bwMode="auto">
          <a:xfrm>
            <a:off x="599165"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0" name="Text Box 19"/>
          <p:cNvSpPr txBox="1">
            <a:spLocks noChangeArrowheads="1"/>
          </p:cNvSpPr>
          <p:nvPr/>
        </p:nvSpPr>
        <p:spPr bwMode="auto">
          <a:xfrm>
            <a:off x="1360750"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1" name="Text Box 20"/>
          <p:cNvSpPr txBox="1">
            <a:spLocks noChangeArrowheads="1"/>
          </p:cNvSpPr>
          <p:nvPr/>
        </p:nvSpPr>
        <p:spPr bwMode="auto">
          <a:xfrm>
            <a:off x="2133601"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7" name="Text Box 26"/>
          <p:cNvSpPr txBox="1">
            <a:spLocks noChangeArrowheads="1"/>
          </p:cNvSpPr>
          <p:nvPr/>
        </p:nvSpPr>
        <p:spPr bwMode="auto">
          <a:xfrm>
            <a:off x="457200" y="3231633"/>
            <a:ext cx="2473834"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29" name="Rectangle 28"/>
          <p:cNvSpPr>
            <a:spLocks noChangeArrowheads="1"/>
          </p:cNvSpPr>
          <p:nvPr/>
        </p:nvSpPr>
        <p:spPr bwMode="auto">
          <a:xfrm>
            <a:off x="457200" y="962540"/>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ブロック仮想化</a:t>
            </a:r>
          </a:p>
        </p:txBody>
      </p:sp>
      <p:sp>
        <p:nvSpPr>
          <p:cNvPr id="61" name="AutoShape 3"/>
          <p:cNvSpPr>
            <a:spLocks noChangeArrowheads="1"/>
          </p:cNvSpPr>
          <p:nvPr/>
        </p:nvSpPr>
        <p:spPr bwMode="auto">
          <a:xfrm>
            <a:off x="457200" y="3793093"/>
            <a:ext cx="2473834" cy="2049463"/>
          </a:xfrm>
          <a:prstGeom prst="roundRect">
            <a:avLst>
              <a:gd name="adj" fmla="val 0"/>
            </a:avLst>
          </a:prstGeom>
          <a:solidFill>
            <a:srgbClr val="CCFFCC"/>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62" name="AutoShape 5"/>
          <p:cNvSpPr>
            <a:spLocks noChangeArrowheads="1"/>
          </p:cNvSpPr>
          <p:nvPr/>
        </p:nvSpPr>
        <p:spPr bwMode="auto">
          <a:xfrm>
            <a:off x="596901" y="4548030"/>
            <a:ext cx="2205793" cy="913526"/>
          </a:xfrm>
          <a:prstGeom prst="can">
            <a:avLst>
              <a:gd name="adj" fmla="val 34502"/>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63" name="AutoShape 6"/>
          <p:cNvSpPr>
            <a:spLocks noChangeArrowheads="1"/>
          </p:cNvSpPr>
          <p:nvPr/>
        </p:nvSpPr>
        <p:spPr bwMode="auto">
          <a:xfrm>
            <a:off x="599165" y="4166157"/>
            <a:ext cx="2205794" cy="674688"/>
          </a:xfrm>
          <a:prstGeom prst="can">
            <a:avLst>
              <a:gd name="adj" fmla="val 49403"/>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64" name="Text Box 7"/>
          <p:cNvSpPr txBox="1">
            <a:spLocks noChangeArrowheads="1"/>
          </p:cNvSpPr>
          <p:nvPr/>
        </p:nvSpPr>
        <p:spPr bwMode="auto">
          <a:xfrm>
            <a:off x="599166" y="4548030"/>
            <a:ext cx="220579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10TB</a:t>
            </a:r>
            <a:endParaRPr lang="ja-JP" altLang="en-US" sz="1200" dirty="0">
              <a:solidFill>
                <a:schemeClr val="bg1"/>
              </a:solidFill>
              <a:latin typeface="メイリオ"/>
              <a:ea typeface="メイリオ"/>
              <a:cs typeface="メイリオ"/>
            </a:endParaRPr>
          </a:p>
        </p:txBody>
      </p:sp>
      <p:sp>
        <p:nvSpPr>
          <p:cNvPr id="65" name="Text Box 8"/>
          <p:cNvSpPr txBox="1">
            <a:spLocks noChangeArrowheads="1"/>
          </p:cNvSpPr>
          <p:nvPr/>
        </p:nvSpPr>
        <p:spPr bwMode="auto">
          <a:xfrm>
            <a:off x="599165" y="4233964"/>
            <a:ext cx="220579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75" name="Text Box 19"/>
          <p:cNvSpPr txBox="1">
            <a:spLocks noChangeArrowheads="1"/>
          </p:cNvSpPr>
          <p:nvPr/>
        </p:nvSpPr>
        <p:spPr bwMode="auto">
          <a:xfrm>
            <a:off x="1360750" y="385804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dirty="0">
                <a:solidFill>
                  <a:srgbClr val="0000FF"/>
                </a:solidFill>
                <a:latin typeface="メイリオ"/>
                <a:ea typeface="メイリオ"/>
                <a:cs typeface="メイリオ"/>
              </a:rPr>
              <a:t>30TB</a:t>
            </a:r>
            <a:endParaRPr lang="ja-JP" altLang="en-US" sz="1200" dirty="0">
              <a:solidFill>
                <a:srgbClr val="0000FF"/>
              </a:solidFill>
              <a:latin typeface="メイリオ"/>
              <a:ea typeface="メイリオ"/>
              <a:cs typeface="メイリオ"/>
            </a:endParaRPr>
          </a:p>
        </p:txBody>
      </p:sp>
      <p:sp>
        <p:nvSpPr>
          <p:cNvPr id="77" name="Text Box 26"/>
          <p:cNvSpPr txBox="1">
            <a:spLocks noChangeArrowheads="1"/>
          </p:cNvSpPr>
          <p:nvPr/>
        </p:nvSpPr>
        <p:spPr bwMode="auto">
          <a:xfrm>
            <a:off x="343001" y="5501800"/>
            <a:ext cx="2734741"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78" name="Text Box 15"/>
          <p:cNvSpPr txBox="1">
            <a:spLocks noChangeArrowheads="1"/>
          </p:cNvSpPr>
          <p:nvPr/>
        </p:nvSpPr>
        <p:spPr bwMode="auto">
          <a:xfrm>
            <a:off x="601430"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8TB</a:t>
            </a:r>
            <a:endParaRPr lang="ja-JP" altLang="en-US" sz="1200" dirty="0">
              <a:solidFill>
                <a:schemeClr val="bg1"/>
              </a:solidFill>
              <a:latin typeface="メイリオ"/>
              <a:ea typeface="メイリオ"/>
              <a:cs typeface="メイリオ"/>
            </a:endParaRPr>
          </a:p>
        </p:txBody>
      </p:sp>
      <p:sp>
        <p:nvSpPr>
          <p:cNvPr id="79" name="Text Box 15"/>
          <p:cNvSpPr txBox="1">
            <a:spLocks noChangeArrowheads="1"/>
          </p:cNvSpPr>
          <p:nvPr/>
        </p:nvSpPr>
        <p:spPr bwMode="auto">
          <a:xfrm>
            <a:off x="1363015" y="2810390"/>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7TB</a:t>
            </a:r>
            <a:endParaRPr lang="ja-JP" altLang="en-US" sz="1200" dirty="0">
              <a:solidFill>
                <a:schemeClr val="bg1"/>
              </a:solidFill>
              <a:latin typeface="メイリオ"/>
              <a:ea typeface="メイリオ"/>
              <a:cs typeface="メイリオ"/>
            </a:endParaRPr>
          </a:p>
        </p:txBody>
      </p:sp>
      <p:sp>
        <p:nvSpPr>
          <p:cNvPr id="80" name="Text Box 15"/>
          <p:cNvSpPr txBox="1">
            <a:spLocks noChangeArrowheads="1"/>
          </p:cNvSpPr>
          <p:nvPr/>
        </p:nvSpPr>
        <p:spPr bwMode="auto">
          <a:xfrm>
            <a:off x="2133601"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81" name="Text Box 7"/>
          <p:cNvSpPr txBox="1">
            <a:spLocks noChangeArrowheads="1"/>
          </p:cNvSpPr>
          <p:nvPr/>
        </p:nvSpPr>
        <p:spPr bwMode="auto">
          <a:xfrm>
            <a:off x="596900" y="4980544"/>
            <a:ext cx="2205794" cy="46166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1200" dirty="0">
                <a:solidFill>
                  <a:schemeClr val="bg1"/>
                </a:solidFill>
                <a:latin typeface="メイリオ"/>
                <a:ea typeface="メイリオ"/>
                <a:cs typeface="メイリオ"/>
              </a:rPr>
              <a:t>未使用領域</a:t>
            </a:r>
            <a:endParaRPr lang="en-US" altLang="ja-JP" sz="1200" dirty="0">
              <a:solidFill>
                <a:schemeClr val="bg1"/>
              </a:solidFill>
              <a:latin typeface="メイリオ"/>
              <a:ea typeface="メイリオ"/>
              <a:cs typeface="メイリオ"/>
            </a:endParaRPr>
          </a:p>
          <a:p>
            <a:pPr algn="ctr"/>
            <a:r>
              <a:rPr lang="en-US" altLang="ja-JP" sz="1200" dirty="0">
                <a:solidFill>
                  <a:schemeClr val="bg1"/>
                </a:solidFill>
                <a:latin typeface="メイリオ"/>
                <a:ea typeface="メイリオ"/>
                <a:cs typeface="メイリオ"/>
              </a:rPr>
              <a:t>20TB</a:t>
            </a:r>
            <a:endParaRPr lang="ja-JP" altLang="en-US" sz="1200" dirty="0">
              <a:solidFill>
                <a:schemeClr val="bg1"/>
              </a:solidFill>
              <a:latin typeface="メイリオ"/>
              <a:ea typeface="メイリオ"/>
              <a:cs typeface="メイリオ"/>
            </a:endParaRPr>
          </a:p>
        </p:txBody>
      </p:sp>
      <p:sp>
        <p:nvSpPr>
          <p:cNvPr id="82" name="Text Box 29"/>
          <p:cNvSpPr txBox="1">
            <a:spLocks noChangeArrowheads="1"/>
          </p:cNvSpPr>
          <p:nvPr/>
        </p:nvSpPr>
        <p:spPr bwMode="auto">
          <a:xfrm>
            <a:off x="457200" y="6007100"/>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ボリュームの仮想化</a:t>
            </a:r>
          </a:p>
        </p:txBody>
      </p:sp>
      <p:sp>
        <p:nvSpPr>
          <p:cNvPr id="184" name="上矢印 183"/>
          <p:cNvSpPr/>
          <p:nvPr/>
        </p:nvSpPr>
        <p:spPr>
          <a:xfrm>
            <a:off x="1316824"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nvGrpSpPr>
          <p:cNvPr id="3" name="図形グループ 2"/>
          <p:cNvGrpSpPr/>
          <p:nvPr/>
        </p:nvGrpSpPr>
        <p:grpSpPr>
          <a:xfrm>
            <a:off x="3077742" y="962540"/>
            <a:ext cx="2947958" cy="5444670"/>
            <a:chOff x="3077742" y="962540"/>
            <a:chExt cx="2947958" cy="5444670"/>
          </a:xfrm>
        </p:grpSpPr>
        <p:sp>
          <p:nvSpPr>
            <p:cNvPr id="83" name="AutoShape 3"/>
            <p:cNvSpPr>
              <a:spLocks noChangeArrowheads="1"/>
            </p:cNvSpPr>
            <p:nvPr/>
          </p:nvSpPr>
          <p:spPr bwMode="auto">
            <a:xfrm>
              <a:off x="3335083" y="1485900"/>
              <a:ext cx="2473834" cy="2086490"/>
            </a:xfrm>
            <a:prstGeom prst="roundRect">
              <a:avLst>
                <a:gd name="adj" fmla="val 0"/>
              </a:avLst>
            </a:prstGeom>
            <a:solidFill>
              <a:schemeClr val="accent6">
                <a:lumMod val="60000"/>
                <a:lumOff val="40000"/>
              </a:schemeClr>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96" name="Text Box 18"/>
            <p:cNvSpPr txBox="1">
              <a:spLocks noChangeArrowheads="1"/>
            </p:cNvSpPr>
            <p:nvPr/>
          </p:nvSpPr>
          <p:spPr bwMode="auto">
            <a:xfrm>
              <a:off x="3477048"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7" name="Text Box 19"/>
            <p:cNvSpPr txBox="1">
              <a:spLocks noChangeArrowheads="1"/>
            </p:cNvSpPr>
            <p:nvPr/>
          </p:nvSpPr>
          <p:spPr bwMode="auto">
            <a:xfrm>
              <a:off x="4238633"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8" name="Text Box 20"/>
            <p:cNvSpPr txBox="1">
              <a:spLocks noChangeArrowheads="1"/>
            </p:cNvSpPr>
            <p:nvPr/>
          </p:nvSpPr>
          <p:spPr bwMode="auto">
            <a:xfrm>
              <a:off x="5011484"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9" name="Text Box 26"/>
            <p:cNvSpPr txBox="1">
              <a:spLocks noChangeArrowheads="1"/>
            </p:cNvSpPr>
            <p:nvPr/>
          </p:nvSpPr>
          <p:spPr bwMode="auto">
            <a:xfrm>
              <a:off x="3335083" y="3231633"/>
              <a:ext cx="2473834"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100" name="Rectangle 28"/>
            <p:cNvSpPr>
              <a:spLocks noChangeArrowheads="1"/>
            </p:cNvSpPr>
            <p:nvPr/>
          </p:nvSpPr>
          <p:spPr bwMode="auto">
            <a:xfrm>
              <a:off x="3077742" y="962540"/>
              <a:ext cx="2947958"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シンプロビジョニング</a:t>
              </a:r>
            </a:p>
          </p:txBody>
        </p:sp>
        <p:sp>
          <p:nvSpPr>
            <p:cNvPr id="101" name="AutoShape 3"/>
            <p:cNvSpPr>
              <a:spLocks noChangeArrowheads="1"/>
            </p:cNvSpPr>
            <p:nvPr/>
          </p:nvSpPr>
          <p:spPr bwMode="auto">
            <a:xfrm>
              <a:off x="3335083" y="3793093"/>
              <a:ext cx="2473834" cy="2049463"/>
            </a:xfrm>
            <a:prstGeom prst="roundRect">
              <a:avLst>
                <a:gd name="adj" fmla="val 0"/>
              </a:avLst>
            </a:prstGeom>
            <a:solidFill>
              <a:schemeClr val="accent5">
                <a:lumMod val="20000"/>
                <a:lumOff val="80000"/>
              </a:schemeClr>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102" name="AutoShape 5"/>
            <p:cNvSpPr>
              <a:spLocks noChangeArrowheads="1"/>
            </p:cNvSpPr>
            <p:nvPr/>
          </p:nvSpPr>
          <p:spPr bwMode="auto">
            <a:xfrm>
              <a:off x="3474783" y="4548030"/>
              <a:ext cx="2216675" cy="913526"/>
            </a:xfrm>
            <a:prstGeom prst="can">
              <a:avLst>
                <a:gd name="adj" fmla="val 33564"/>
              </a:avLst>
            </a:prstGeom>
            <a:solidFill>
              <a:srgbClr val="BFBFBF"/>
            </a:solidFill>
            <a:ln w="12700" cmpd="sng">
              <a:solidFill>
                <a:schemeClr val="tx1">
                  <a:lumMod val="65000"/>
                  <a:lumOff val="35000"/>
                </a:schemeClr>
              </a:solidFill>
              <a:prstDash val="sysDash"/>
              <a:round/>
              <a:headEnd/>
              <a:tailEnd/>
            </a:ln>
            <a:effectLst/>
            <a:extLst/>
          </p:spPr>
          <p:txBody>
            <a:bodyPr wrap="none" anchor="ctr"/>
            <a:lstStyle/>
            <a:p>
              <a:endParaRPr lang="ja-JP" altLang="en-US" sz="800">
                <a:latin typeface="メイリオ"/>
                <a:ea typeface="メイリオ"/>
                <a:cs typeface="メイリオ"/>
              </a:endParaRPr>
            </a:p>
          </p:txBody>
        </p:sp>
        <p:sp>
          <p:nvSpPr>
            <p:cNvPr id="103" name="AutoShape 6"/>
            <p:cNvSpPr>
              <a:spLocks noChangeArrowheads="1"/>
            </p:cNvSpPr>
            <p:nvPr/>
          </p:nvSpPr>
          <p:spPr bwMode="auto">
            <a:xfrm>
              <a:off x="3477048" y="4166157"/>
              <a:ext cx="2205794" cy="674688"/>
            </a:xfrm>
            <a:prstGeom prst="can">
              <a:avLst>
                <a:gd name="adj" fmla="val 49403"/>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04" name="Text Box 7"/>
            <p:cNvSpPr txBox="1">
              <a:spLocks noChangeArrowheads="1"/>
            </p:cNvSpPr>
            <p:nvPr/>
          </p:nvSpPr>
          <p:spPr bwMode="auto">
            <a:xfrm>
              <a:off x="3477049" y="4548030"/>
              <a:ext cx="220579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10TB</a:t>
              </a:r>
              <a:endParaRPr lang="ja-JP" altLang="en-US" sz="1200" dirty="0">
                <a:solidFill>
                  <a:schemeClr val="bg1"/>
                </a:solidFill>
                <a:latin typeface="メイリオ"/>
                <a:ea typeface="メイリオ"/>
                <a:cs typeface="メイリオ"/>
              </a:endParaRPr>
            </a:p>
          </p:txBody>
        </p:sp>
        <p:sp>
          <p:nvSpPr>
            <p:cNvPr id="105" name="Text Box 8"/>
            <p:cNvSpPr txBox="1">
              <a:spLocks noChangeArrowheads="1"/>
            </p:cNvSpPr>
            <p:nvPr/>
          </p:nvSpPr>
          <p:spPr bwMode="auto">
            <a:xfrm>
              <a:off x="3477048" y="4233964"/>
              <a:ext cx="220579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06" name="Text Box 19"/>
            <p:cNvSpPr txBox="1">
              <a:spLocks noChangeArrowheads="1"/>
            </p:cNvSpPr>
            <p:nvPr/>
          </p:nvSpPr>
          <p:spPr bwMode="auto">
            <a:xfrm>
              <a:off x="4238633" y="385804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dirty="0">
                  <a:solidFill>
                    <a:srgbClr val="0000FF"/>
                  </a:solidFill>
                  <a:latin typeface="メイリオ"/>
                  <a:ea typeface="メイリオ"/>
                  <a:cs typeface="メイリオ"/>
                </a:rPr>
                <a:t>30TB</a:t>
              </a:r>
              <a:endParaRPr lang="ja-JP" altLang="en-US" sz="1200" dirty="0">
                <a:solidFill>
                  <a:srgbClr val="0000FF"/>
                </a:solidFill>
                <a:latin typeface="メイリオ"/>
                <a:ea typeface="メイリオ"/>
                <a:cs typeface="メイリオ"/>
              </a:endParaRPr>
            </a:p>
          </p:txBody>
        </p:sp>
        <p:sp>
          <p:nvSpPr>
            <p:cNvPr id="107" name="Text Box 26"/>
            <p:cNvSpPr txBox="1">
              <a:spLocks noChangeArrowheads="1"/>
            </p:cNvSpPr>
            <p:nvPr/>
          </p:nvSpPr>
          <p:spPr bwMode="auto">
            <a:xfrm>
              <a:off x="3149600" y="5501800"/>
              <a:ext cx="2876100"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111" name="Text Box 7"/>
            <p:cNvSpPr txBox="1">
              <a:spLocks noChangeArrowheads="1"/>
            </p:cNvSpPr>
            <p:nvPr/>
          </p:nvSpPr>
          <p:spPr bwMode="auto">
            <a:xfrm>
              <a:off x="3474783" y="4980544"/>
              <a:ext cx="220579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endParaRPr lang="ja-JP" altLang="en-US" sz="1200" dirty="0">
                <a:solidFill>
                  <a:schemeClr val="bg1"/>
                </a:solidFill>
                <a:latin typeface="メイリオ"/>
                <a:ea typeface="メイリオ"/>
                <a:cs typeface="メイリオ"/>
              </a:endParaRPr>
            </a:p>
          </p:txBody>
        </p:sp>
        <p:sp>
          <p:nvSpPr>
            <p:cNvPr id="112" name="Text Box 29"/>
            <p:cNvSpPr txBox="1">
              <a:spLocks noChangeArrowheads="1"/>
            </p:cNvSpPr>
            <p:nvPr/>
          </p:nvSpPr>
          <p:spPr bwMode="auto">
            <a:xfrm>
              <a:off x="3335083" y="6007100"/>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容量の仮想化</a:t>
              </a:r>
            </a:p>
          </p:txBody>
        </p:sp>
        <p:sp>
          <p:nvSpPr>
            <p:cNvPr id="113" name="Text Box 7"/>
            <p:cNvSpPr txBox="1">
              <a:spLocks noChangeArrowheads="1"/>
            </p:cNvSpPr>
            <p:nvPr/>
          </p:nvSpPr>
          <p:spPr bwMode="auto">
            <a:xfrm>
              <a:off x="3469103" y="4980544"/>
              <a:ext cx="2205794" cy="46166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1200" dirty="0">
                  <a:solidFill>
                    <a:schemeClr val="bg1"/>
                  </a:solidFill>
                  <a:latin typeface="メイリオ"/>
                  <a:ea typeface="メイリオ"/>
                  <a:cs typeface="メイリオ"/>
                </a:rPr>
                <a:t>未使用領域</a:t>
              </a:r>
              <a:endParaRPr lang="en-US" altLang="ja-JP" sz="1200" dirty="0">
                <a:solidFill>
                  <a:schemeClr val="bg1"/>
                </a:solidFill>
                <a:latin typeface="メイリオ"/>
                <a:ea typeface="メイリオ"/>
                <a:cs typeface="メイリオ"/>
              </a:endParaRPr>
            </a:p>
            <a:p>
              <a:pPr algn="ctr"/>
              <a:r>
                <a:rPr lang="en-US" altLang="ja-JP" sz="1200" dirty="0">
                  <a:solidFill>
                    <a:schemeClr val="bg1"/>
                  </a:solidFill>
                  <a:latin typeface="メイリオ"/>
                  <a:ea typeface="メイリオ"/>
                  <a:cs typeface="メイリオ"/>
                </a:rPr>
                <a:t>0TB</a:t>
              </a:r>
              <a:endParaRPr lang="ja-JP" altLang="en-US" sz="1200" dirty="0">
                <a:solidFill>
                  <a:schemeClr val="bg1"/>
                </a:solidFill>
                <a:latin typeface="メイリオ"/>
                <a:ea typeface="メイリオ"/>
                <a:cs typeface="メイリオ"/>
              </a:endParaRPr>
            </a:p>
          </p:txBody>
        </p:sp>
        <p:sp>
          <p:nvSpPr>
            <p:cNvPr id="114" name="四角形吹き出し 113"/>
            <p:cNvSpPr/>
            <p:nvPr/>
          </p:nvSpPr>
          <p:spPr>
            <a:xfrm>
              <a:off x="3149600" y="4889500"/>
              <a:ext cx="882650" cy="425450"/>
            </a:xfrm>
            <a:prstGeom prst="wedgeRectCallout">
              <a:avLst>
                <a:gd name="adj1" fmla="val 66937"/>
                <a:gd name="adj2" fmla="val -30037"/>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メイリオ"/>
                  <a:ea typeface="メイリオ"/>
                  <a:cs typeface="メイリオ"/>
                </a:rPr>
                <a:t>必要な時に</a:t>
              </a:r>
              <a:endParaRPr kumimoji="1" lang="en-US" altLang="ja-JP" sz="1000" dirty="0">
                <a:solidFill>
                  <a:srgbClr val="FFFFFF"/>
                </a:solidFill>
                <a:latin typeface="メイリオ"/>
                <a:ea typeface="メイリオ"/>
                <a:cs typeface="メイリオ"/>
              </a:endParaRPr>
            </a:p>
            <a:p>
              <a:pPr algn="ctr"/>
              <a:r>
                <a:rPr kumimoji="1" lang="ja-JP" altLang="en-US" sz="1000" dirty="0">
                  <a:solidFill>
                    <a:srgbClr val="FFFFFF"/>
                  </a:solidFill>
                  <a:latin typeface="メイリオ"/>
                  <a:ea typeface="メイリオ"/>
                  <a:cs typeface="メイリオ"/>
                </a:rPr>
                <a:t>追加</a:t>
              </a:r>
            </a:p>
          </p:txBody>
        </p:sp>
        <p:sp>
          <p:nvSpPr>
            <p:cNvPr id="115" name="AutoShape 5"/>
            <p:cNvSpPr>
              <a:spLocks noChangeArrowheads="1"/>
            </p:cNvSpPr>
            <p:nvPr/>
          </p:nvSpPr>
          <p:spPr bwMode="auto">
            <a:xfrm>
              <a:off x="3469103" y="2230953"/>
              <a:ext cx="692674" cy="960436"/>
            </a:xfrm>
            <a:prstGeom prst="can">
              <a:avLst>
                <a:gd name="adj" fmla="val 31883"/>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16" name="AutoShape 6"/>
            <p:cNvSpPr>
              <a:spLocks noChangeArrowheads="1"/>
            </p:cNvSpPr>
            <p:nvPr/>
          </p:nvSpPr>
          <p:spPr bwMode="auto">
            <a:xfrm>
              <a:off x="3469103" y="1895990"/>
              <a:ext cx="692674" cy="533400"/>
            </a:xfrm>
            <a:prstGeom prst="can">
              <a:avLst>
                <a:gd name="adj" fmla="val 49403"/>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17" name="Text Box 7"/>
            <p:cNvSpPr txBox="1">
              <a:spLocks noChangeArrowheads="1"/>
            </p:cNvSpPr>
            <p:nvPr/>
          </p:nvSpPr>
          <p:spPr bwMode="auto">
            <a:xfrm>
              <a:off x="3469103" y="21547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2TB</a:t>
              </a:r>
              <a:endParaRPr lang="ja-JP" altLang="en-US" sz="1200" dirty="0">
                <a:solidFill>
                  <a:schemeClr val="bg1"/>
                </a:solidFill>
                <a:latin typeface="メイリオ"/>
                <a:ea typeface="メイリオ"/>
                <a:cs typeface="メイリオ"/>
              </a:endParaRPr>
            </a:p>
          </p:txBody>
        </p:sp>
        <p:sp>
          <p:nvSpPr>
            <p:cNvPr id="118" name="Text Box 8"/>
            <p:cNvSpPr txBox="1">
              <a:spLocks noChangeArrowheads="1"/>
            </p:cNvSpPr>
            <p:nvPr/>
          </p:nvSpPr>
          <p:spPr bwMode="auto">
            <a:xfrm>
              <a:off x="3475453"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19" name="AutoShape 9"/>
            <p:cNvSpPr>
              <a:spLocks noChangeArrowheads="1"/>
            </p:cNvSpPr>
            <p:nvPr/>
          </p:nvSpPr>
          <p:spPr bwMode="auto">
            <a:xfrm>
              <a:off x="4230688" y="2329218"/>
              <a:ext cx="692674" cy="862171"/>
            </a:xfrm>
            <a:prstGeom prst="can">
              <a:avLst>
                <a:gd name="adj" fmla="val 30966"/>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20" name="AutoShape 10"/>
            <p:cNvSpPr>
              <a:spLocks noChangeArrowheads="1"/>
            </p:cNvSpPr>
            <p:nvPr/>
          </p:nvSpPr>
          <p:spPr bwMode="auto">
            <a:xfrm>
              <a:off x="4230688" y="1895990"/>
              <a:ext cx="692674" cy="631310"/>
            </a:xfrm>
            <a:prstGeom prst="can">
              <a:avLst>
                <a:gd name="adj" fmla="val 38889"/>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21" name="Text Box 11"/>
            <p:cNvSpPr txBox="1">
              <a:spLocks noChangeArrowheads="1"/>
            </p:cNvSpPr>
            <p:nvPr/>
          </p:nvSpPr>
          <p:spPr bwMode="auto">
            <a:xfrm>
              <a:off x="4236288" y="2154752"/>
              <a:ext cx="658551"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3TB</a:t>
              </a:r>
              <a:endParaRPr lang="ja-JP" altLang="en-US" sz="1200" dirty="0">
                <a:solidFill>
                  <a:schemeClr val="bg1"/>
                </a:solidFill>
                <a:latin typeface="メイリオ"/>
                <a:ea typeface="メイリオ"/>
                <a:cs typeface="メイリオ"/>
              </a:endParaRPr>
            </a:p>
          </p:txBody>
        </p:sp>
        <p:sp>
          <p:nvSpPr>
            <p:cNvPr id="122" name="Text Box 12"/>
            <p:cNvSpPr txBox="1">
              <a:spLocks noChangeArrowheads="1"/>
            </p:cNvSpPr>
            <p:nvPr/>
          </p:nvSpPr>
          <p:spPr bwMode="auto">
            <a:xfrm>
              <a:off x="4237038"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23" name="AutoShape 13"/>
            <p:cNvSpPr>
              <a:spLocks noChangeArrowheads="1"/>
            </p:cNvSpPr>
            <p:nvPr/>
          </p:nvSpPr>
          <p:spPr bwMode="auto">
            <a:xfrm>
              <a:off x="4984489" y="2400974"/>
              <a:ext cx="692674" cy="790416"/>
            </a:xfrm>
            <a:prstGeom prst="can">
              <a:avLst>
                <a:gd name="adj" fmla="val 33717"/>
              </a:avLst>
            </a:prstGeom>
            <a:solidFill>
              <a:schemeClr val="tx2">
                <a:lumMod val="40000"/>
                <a:lumOff val="6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24" name="AutoShape 14"/>
            <p:cNvSpPr>
              <a:spLocks noChangeArrowheads="1"/>
            </p:cNvSpPr>
            <p:nvPr/>
          </p:nvSpPr>
          <p:spPr bwMode="auto">
            <a:xfrm>
              <a:off x="4984489" y="1895990"/>
              <a:ext cx="692674" cy="721798"/>
            </a:xfrm>
            <a:prstGeom prst="can">
              <a:avLst>
                <a:gd name="adj" fmla="val 35288"/>
              </a:avLst>
            </a:prstGeom>
            <a:solidFill>
              <a:srgbClr val="0000FF"/>
            </a:solidFill>
            <a:ln w="12700" cmpd="sng">
              <a:solidFill>
                <a:schemeClr val="bg1"/>
              </a:solidFill>
              <a:round/>
              <a:headEnd/>
              <a:tailEnd/>
            </a:ln>
            <a:effectLst/>
            <a:extLst/>
          </p:spPr>
          <p:txBody>
            <a:bodyPr wrap="none" anchor="ctr"/>
            <a:lstStyle/>
            <a:p>
              <a:endParaRPr lang="ja-JP" altLang="en-US" sz="800">
                <a:latin typeface="メイリオ"/>
                <a:ea typeface="メイリオ"/>
                <a:cs typeface="メイリオ"/>
              </a:endParaRPr>
            </a:p>
          </p:txBody>
        </p:sp>
        <p:sp>
          <p:nvSpPr>
            <p:cNvPr id="125" name="Text Box 15"/>
            <p:cNvSpPr txBox="1">
              <a:spLocks noChangeArrowheads="1"/>
            </p:cNvSpPr>
            <p:nvPr/>
          </p:nvSpPr>
          <p:spPr bwMode="auto">
            <a:xfrm>
              <a:off x="4984488" y="2154752"/>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26" name="Text Box 16"/>
            <p:cNvSpPr txBox="1">
              <a:spLocks noChangeArrowheads="1"/>
            </p:cNvSpPr>
            <p:nvPr/>
          </p:nvSpPr>
          <p:spPr bwMode="auto">
            <a:xfrm>
              <a:off x="4990839"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a:solidFill>
                    <a:schemeClr val="bg1"/>
                  </a:solidFill>
                  <a:latin typeface="メイリオ"/>
                  <a:ea typeface="メイリオ"/>
                  <a:cs typeface="メイリオ"/>
                </a:rPr>
                <a:t>実データ</a:t>
              </a:r>
            </a:p>
          </p:txBody>
        </p:sp>
        <p:sp>
          <p:nvSpPr>
            <p:cNvPr id="127" name="Text Box 15"/>
            <p:cNvSpPr txBox="1">
              <a:spLocks noChangeArrowheads="1"/>
            </p:cNvSpPr>
            <p:nvPr/>
          </p:nvSpPr>
          <p:spPr bwMode="auto">
            <a:xfrm>
              <a:off x="3471368"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8TB</a:t>
              </a:r>
              <a:endParaRPr lang="ja-JP" altLang="en-US" sz="1200" dirty="0">
                <a:solidFill>
                  <a:schemeClr val="bg1"/>
                </a:solidFill>
                <a:latin typeface="メイリオ"/>
                <a:ea typeface="メイリオ"/>
                <a:cs typeface="メイリオ"/>
              </a:endParaRPr>
            </a:p>
          </p:txBody>
        </p:sp>
        <p:sp>
          <p:nvSpPr>
            <p:cNvPr id="128" name="Text Box 15"/>
            <p:cNvSpPr txBox="1">
              <a:spLocks noChangeArrowheads="1"/>
            </p:cNvSpPr>
            <p:nvPr/>
          </p:nvSpPr>
          <p:spPr bwMode="auto">
            <a:xfrm>
              <a:off x="4232953" y="2810390"/>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7TB</a:t>
              </a:r>
              <a:endParaRPr lang="ja-JP" altLang="en-US" sz="1200" dirty="0">
                <a:solidFill>
                  <a:schemeClr val="bg1"/>
                </a:solidFill>
                <a:latin typeface="メイリオ"/>
                <a:ea typeface="メイリオ"/>
                <a:cs typeface="メイリオ"/>
              </a:endParaRPr>
            </a:p>
          </p:txBody>
        </p:sp>
        <p:sp>
          <p:nvSpPr>
            <p:cNvPr id="129" name="Text Box 15"/>
            <p:cNvSpPr txBox="1">
              <a:spLocks noChangeArrowheads="1"/>
            </p:cNvSpPr>
            <p:nvPr/>
          </p:nvSpPr>
          <p:spPr bwMode="auto">
            <a:xfrm>
              <a:off x="4998784"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85" name="上矢印 184"/>
            <p:cNvSpPr/>
            <p:nvPr/>
          </p:nvSpPr>
          <p:spPr>
            <a:xfrm>
              <a:off x="4194175"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 name="図形グループ 3"/>
          <p:cNvGrpSpPr/>
          <p:nvPr/>
        </p:nvGrpSpPr>
        <p:grpSpPr>
          <a:xfrm>
            <a:off x="5951826" y="960337"/>
            <a:ext cx="3012561" cy="5444670"/>
            <a:chOff x="5951826" y="960337"/>
            <a:chExt cx="3012561" cy="5444670"/>
          </a:xfrm>
        </p:grpSpPr>
        <p:sp>
          <p:nvSpPr>
            <p:cNvPr id="136" name="AutoShape 3"/>
            <p:cNvSpPr>
              <a:spLocks noChangeArrowheads="1"/>
            </p:cNvSpPr>
            <p:nvPr/>
          </p:nvSpPr>
          <p:spPr bwMode="auto">
            <a:xfrm>
              <a:off x="6224333" y="3790890"/>
              <a:ext cx="2473834" cy="2049463"/>
            </a:xfrm>
            <a:prstGeom prst="roundRect">
              <a:avLst>
                <a:gd name="adj" fmla="val 0"/>
              </a:avLst>
            </a:prstGeom>
            <a:solidFill>
              <a:srgbClr val="E6D6AF"/>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175" name="AutoShape 13"/>
            <p:cNvSpPr>
              <a:spLocks noChangeArrowheads="1"/>
            </p:cNvSpPr>
            <p:nvPr/>
          </p:nvSpPr>
          <p:spPr bwMode="auto">
            <a:xfrm>
              <a:off x="6393152" y="4134383"/>
              <a:ext cx="2141248" cy="1326514"/>
            </a:xfrm>
            <a:prstGeom prst="can">
              <a:avLst>
                <a:gd name="adj" fmla="val 22707"/>
              </a:avLst>
            </a:prstGeom>
            <a:solidFill>
              <a:schemeClr val="accent5">
                <a:lumMod val="60000"/>
                <a:lumOff val="4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82" name="Rectangle 34"/>
            <p:cNvSpPr>
              <a:spLocks noChangeArrowheads="1"/>
            </p:cNvSpPr>
            <p:nvPr/>
          </p:nvSpPr>
          <p:spPr bwMode="auto">
            <a:xfrm>
              <a:off x="6890790" y="4594445"/>
              <a:ext cx="1154660" cy="663098"/>
            </a:xfrm>
            <a:prstGeom prst="rect">
              <a:avLst/>
            </a:prstGeom>
            <a:solidFill>
              <a:schemeClr val="accent6">
                <a:lumMod val="60000"/>
                <a:lumOff val="40000"/>
              </a:schemeClr>
            </a:solidFill>
            <a:ln w="19050" algn="ctr">
              <a:noFill/>
              <a:miter lim="800000"/>
              <a:headEnd/>
              <a:tailEnd/>
            </a:ln>
            <a:effectLst>
              <a:outerShdw blurRad="50800" dist="38100" dir="2700000" algn="tl" rotWithShape="0">
                <a:prstClr val="black">
                  <a:alpha val="40000"/>
                </a:prstClr>
              </a:outerShdw>
            </a:effectLst>
            <a:extLst/>
          </p:spPr>
          <p:txBody>
            <a:bodyPr wrap="none" anchor="ctr"/>
            <a:lstStyle/>
            <a:p>
              <a:endParaRPr lang="ja-JP" altLang="en-US" sz="800">
                <a:latin typeface="メイリオ"/>
                <a:ea typeface="メイリオ"/>
                <a:cs typeface="メイリオ"/>
              </a:endParaRPr>
            </a:p>
          </p:txBody>
        </p:sp>
        <p:sp>
          <p:nvSpPr>
            <p:cNvPr id="130" name="AutoShape 3"/>
            <p:cNvSpPr>
              <a:spLocks noChangeArrowheads="1"/>
            </p:cNvSpPr>
            <p:nvPr/>
          </p:nvSpPr>
          <p:spPr bwMode="auto">
            <a:xfrm>
              <a:off x="6224333" y="1483697"/>
              <a:ext cx="2473834" cy="2086490"/>
            </a:xfrm>
            <a:prstGeom prst="roundRect">
              <a:avLst>
                <a:gd name="adj" fmla="val 0"/>
              </a:avLst>
            </a:prstGeom>
            <a:solidFill>
              <a:schemeClr val="accent4">
                <a:lumMod val="40000"/>
                <a:lumOff val="60000"/>
              </a:schemeClr>
            </a:solidFill>
            <a:ln w="38100" algn="ctr">
              <a:noFill/>
              <a:prstDash val="sysDot"/>
              <a:round/>
              <a:headEnd/>
              <a:tailEnd/>
            </a:ln>
            <a:effectLst>
              <a:outerShdw blurRad="50800" dist="38100" dir="2700000" algn="tl" rotWithShape="0">
                <a:prstClr val="black">
                  <a:alpha val="40000"/>
                </a:prstClr>
              </a:outerShdw>
            </a:effectLst>
            <a:extLst/>
          </p:spPr>
          <p:txBody>
            <a:bodyPr wrap="none" anchor="ctr"/>
            <a:lstStyle/>
            <a:p>
              <a:endParaRPr lang="ja-JP" altLang="en-US">
                <a:latin typeface="メイリオ"/>
                <a:ea typeface="メイリオ"/>
                <a:cs typeface="メイリオ"/>
              </a:endParaRPr>
            </a:p>
          </p:txBody>
        </p:sp>
        <p:sp>
          <p:nvSpPr>
            <p:cNvPr id="174" name="AutoShape 13"/>
            <p:cNvSpPr>
              <a:spLocks noChangeArrowheads="1"/>
            </p:cNvSpPr>
            <p:nvPr/>
          </p:nvSpPr>
          <p:spPr bwMode="auto">
            <a:xfrm>
              <a:off x="6393152" y="1864875"/>
              <a:ext cx="2141248" cy="1326514"/>
            </a:xfrm>
            <a:prstGeom prst="can">
              <a:avLst>
                <a:gd name="adj" fmla="val 22707"/>
              </a:avLst>
            </a:prstGeom>
            <a:solidFill>
              <a:schemeClr val="accent5">
                <a:lumMod val="60000"/>
                <a:lumOff val="40000"/>
              </a:schemeClr>
            </a:solidFill>
            <a:ln w="12700" cmpd="sng">
              <a:solidFill>
                <a:schemeClr val="bg1"/>
              </a:solidFill>
              <a:round/>
              <a:headEnd/>
              <a:tailEnd/>
            </a:ln>
            <a:effectLst/>
            <a:extLst/>
          </p:spPr>
          <p:txBody>
            <a:bodyPr wrap="none" anchor="ctr"/>
            <a:lstStyle/>
            <a:p>
              <a:endParaRPr lang="ja-JP" altLang="en-US" sz="1200">
                <a:latin typeface="メイリオ"/>
                <a:ea typeface="メイリオ"/>
                <a:cs typeface="メイリオ"/>
              </a:endParaRPr>
            </a:p>
          </p:txBody>
        </p:sp>
        <p:sp>
          <p:nvSpPr>
            <p:cNvPr id="134" name="Text Box 26"/>
            <p:cNvSpPr txBox="1">
              <a:spLocks noChangeArrowheads="1"/>
            </p:cNvSpPr>
            <p:nvPr/>
          </p:nvSpPr>
          <p:spPr bwMode="auto">
            <a:xfrm>
              <a:off x="6224333" y="3229430"/>
              <a:ext cx="2473834"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135" name="Rectangle 28"/>
            <p:cNvSpPr>
              <a:spLocks noChangeArrowheads="1"/>
            </p:cNvSpPr>
            <p:nvPr/>
          </p:nvSpPr>
          <p:spPr bwMode="auto">
            <a:xfrm>
              <a:off x="6224333" y="960337"/>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重複排除</a:t>
              </a:r>
            </a:p>
          </p:txBody>
        </p:sp>
        <p:sp>
          <p:nvSpPr>
            <p:cNvPr id="142" name="Text Box 26"/>
            <p:cNvSpPr txBox="1">
              <a:spLocks noChangeArrowheads="1"/>
            </p:cNvSpPr>
            <p:nvPr/>
          </p:nvSpPr>
          <p:spPr bwMode="auto">
            <a:xfrm>
              <a:off x="5951826" y="5499597"/>
              <a:ext cx="3012561"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144" name="Text Box 29"/>
            <p:cNvSpPr txBox="1">
              <a:spLocks noChangeArrowheads="1"/>
            </p:cNvSpPr>
            <p:nvPr/>
          </p:nvSpPr>
          <p:spPr bwMode="auto">
            <a:xfrm>
              <a:off x="6224333" y="6004897"/>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データ容量の削減</a:t>
              </a:r>
            </a:p>
          </p:txBody>
        </p:sp>
        <p:sp>
          <p:nvSpPr>
            <p:cNvPr id="162" name="Rectangle 35"/>
            <p:cNvSpPr>
              <a:spLocks noChangeArrowheads="1"/>
            </p:cNvSpPr>
            <p:nvPr/>
          </p:nvSpPr>
          <p:spPr bwMode="auto">
            <a:xfrm>
              <a:off x="7558447" y="2355191"/>
              <a:ext cx="667657" cy="663098"/>
            </a:xfrm>
            <a:prstGeom prst="rect">
              <a:avLst/>
            </a:prstGeom>
            <a:solidFill>
              <a:srgbClr val="CCFF99"/>
            </a:solidFill>
            <a:ln w="19050" algn="ctr">
              <a:noFill/>
              <a:miter lim="800000"/>
              <a:headEnd/>
              <a:tailEnd/>
            </a:ln>
            <a:effectLst>
              <a:outerShdw dist="35921" dir="2700000" algn="ctr" rotWithShape="0">
                <a:schemeClr val="bg1">
                  <a:lumMod val="50000"/>
                </a:schemeClr>
              </a:outerShdw>
            </a:effectLst>
            <a:extLst/>
          </p:spPr>
          <p:txBody>
            <a:bodyPr wrap="none" anchor="ctr"/>
            <a:lstStyle/>
            <a:p>
              <a:endParaRPr lang="ja-JP" altLang="en-US" sz="800">
                <a:latin typeface="メイリオ"/>
                <a:ea typeface="メイリオ"/>
                <a:cs typeface="メイリオ"/>
              </a:endParaRPr>
            </a:p>
          </p:txBody>
        </p:sp>
        <p:sp>
          <p:nvSpPr>
            <p:cNvPr id="163" name="Rectangle 34"/>
            <p:cNvSpPr>
              <a:spLocks noChangeArrowheads="1"/>
            </p:cNvSpPr>
            <p:nvPr/>
          </p:nvSpPr>
          <p:spPr bwMode="auto">
            <a:xfrm>
              <a:off x="6751997" y="2350789"/>
              <a:ext cx="667657" cy="663098"/>
            </a:xfrm>
            <a:prstGeom prst="rect">
              <a:avLst/>
            </a:prstGeom>
            <a:solidFill>
              <a:srgbClr val="FFFF00"/>
            </a:solidFill>
            <a:ln w="19050" algn="ctr">
              <a:noFill/>
              <a:miter lim="800000"/>
              <a:headEnd/>
              <a:tailEnd/>
            </a:ln>
            <a:effectLst>
              <a:outerShdw blurRad="50800" dist="38100" dir="2700000" algn="tl" rotWithShape="0">
                <a:prstClr val="black">
                  <a:alpha val="40000"/>
                </a:prstClr>
              </a:outerShdw>
            </a:effectLst>
            <a:extLst/>
          </p:spPr>
          <p:txBody>
            <a:bodyPr wrap="none" anchor="ctr"/>
            <a:lstStyle/>
            <a:p>
              <a:endParaRPr lang="ja-JP" altLang="en-US" sz="800">
                <a:latin typeface="メイリオ"/>
                <a:ea typeface="メイリオ"/>
                <a:cs typeface="メイリオ"/>
              </a:endParaRPr>
            </a:p>
          </p:txBody>
        </p:sp>
        <p:sp>
          <p:nvSpPr>
            <p:cNvPr id="164" name="Rectangle 13"/>
            <p:cNvSpPr>
              <a:spLocks noChangeArrowheads="1"/>
            </p:cNvSpPr>
            <p:nvPr/>
          </p:nvSpPr>
          <p:spPr bwMode="auto">
            <a:xfrm>
              <a:off x="7127554" y="2768399"/>
              <a:ext cx="222249" cy="185221"/>
            </a:xfrm>
            <a:prstGeom prst="rect">
              <a:avLst/>
            </a:prstGeom>
            <a:solidFill>
              <a:schemeClr val="accent1"/>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D</a:t>
              </a:r>
            </a:p>
          </p:txBody>
        </p:sp>
        <p:sp>
          <p:nvSpPr>
            <p:cNvPr id="165" name="Rectangle 16"/>
            <p:cNvSpPr>
              <a:spLocks noChangeArrowheads="1"/>
            </p:cNvSpPr>
            <p:nvPr/>
          </p:nvSpPr>
          <p:spPr bwMode="auto">
            <a:xfrm>
              <a:off x="6828198" y="2553990"/>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A</a:t>
              </a:r>
            </a:p>
          </p:txBody>
        </p:sp>
        <p:sp>
          <p:nvSpPr>
            <p:cNvPr id="166" name="Rectangle 17"/>
            <p:cNvSpPr>
              <a:spLocks noChangeArrowheads="1"/>
            </p:cNvSpPr>
            <p:nvPr/>
          </p:nvSpPr>
          <p:spPr bwMode="auto">
            <a:xfrm>
              <a:off x="7127554" y="2553990"/>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B</a:t>
              </a:r>
            </a:p>
          </p:txBody>
        </p:sp>
        <p:sp>
          <p:nvSpPr>
            <p:cNvPr id="167" name="Rectangle 25"/>
            <p:cNvSpPr>
              <a:spLocks noChangeArrowheads="1"/>
            </p:cNvSpPr>
            <p:nvPr/>
          </p:nvSpPr>
          <p:spPr bwMode="auto">
            <a:xfrm>
              <a:off x="6828198" y="2768399"/>
              <a:ext cx="222249" cy="185221"/>
            </a:xfrm>
            <a:prstGeom prst="rect">
              <a:avLst/>
            </a:prstGeom>
            <a:solidFill>
              <a:srgbClr val="FF9900"/>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C</a:t>
              </a:r>
            </a:p>
          </p:txBody>
        </p:sp>
        <p:sp>
          <p:nvSpPr>
            <p:cNvPr id="168" name="Rectangle 26"/>
            <p:cNvSpPr>
              <a:spLocks noChangeArrowheads="1"/>
            </p:cNvSpPr>
            <p:nvPr/>
          </p:nvSpPr>
          <p:spPr bwMode="auto">
            <a:xfrm>
              <a:off x="7634648" y="2768399"/>
              <a:ext cx="222249" cy="185221"/>
            </a:xfrm>
            <a:prstGeom prst="rect">
              <a:avLst/>
            </a:prstGeom>
            <a:solidFill>
              <a:schemeClr val="folHlink"/>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E</a:t>
              </a:r>
            </a:p>
          </p:txBody>
        </p:sp>
        <p:sp>
          <p:nvSpPr>
            <p:cNvPr id="169" name="Rectangle 30"/>
            <p:cNvSpPr>
              <a:spLocks noChangeArrowheads="1"/>
            </p:cNvSpPr>
            <p:nvPr/>
          </p:nvSpPr>
          <p:spPr bwMode="auto">
            <a:xfrm>
              <a:off x="7934004" y="2768399"/>
              <a:ext cx="222249" cy="185221"/>
            </a:xfrm>
            <a:prstGeom prst="rect">
              <a:avLst/>
            </a:prstGeom>
            <a:solidFill>
              <a:srgbClr val="FF0000"/>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F</a:t>
              </a:r>
            </a:p>
          </p:txBody>
        </p:sp>
        <p:sp>
          <p:nvSpPr>
            <p:cNvPr id="170" name="Rectangle 31"/>
            <p:cNvSpPr>
              <a:spLocks noChangeArrowheads="1"/>
            </p:cNvSpPr>
            <p:nvPr/>
          </p:nvSpPr>
          <p:spPr bwMode="auto">
            <a:xfrm>
              <a:off x="7634648" y="2548829"/>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A</a:t>
              </a:r>
            </a:p>
          </p:txBody>
        </p:sp>
        <p:sp>
          <p:nvSpPr>
            <p:cNvPr id="171" name="Rectangle 32"/>
            <p:cNvSpPr>
              <a:spLocks noChangeArrowheads="1"/>
            </p:cNvSpPr>
            <p:nvPr/>
          </p:nvSpPr>
          <p:spPr bwMode="auto">
            <a:xfrm>
              <a:off x="7934004" y="2545891"/>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B</a:t>
              </a:r>
            </a:p>
          </p:txBody>
        </p:sp>
        <p:sp>
          <p:nvSpPr>
            <p:cNvPr id="172" name="Text Box 36"/>
            <p:cNvSpPr txBox="1">
              <a:spLocks noChangeArrowheads="1"/>
            </p:cNvSpPr>
            <p:nvPr/>
          </p:nvSpPr>
          <p:spPr bwMode="auto">
            <a:xfrm>
              <a:off x="7558447" y="2355191"/>
              <a:ext cx="658719" cy="338554"/>
            </a:xfrm>
            <a:prstGeom prst="rect">
              <a:avLst/>
            </a:prstGeom>
            <a:noFill/>
            <a:ln w="38100" algn="ctr">
              <a:noFill/>
              <a:miter lim="800000"/>
              <a:headEnd/>
              <a:tailEnd/>
            </a:ln>
            <a:effectLst>
              <a:outerShdw dist="35921" dir="2700000" algn="ctr" rotWithShape="0">
                <a:schemeClr val="bg2"/>
              </a:outerShdw>
            </a:effectLst>
            <a:extLst>
              <a:ext uri="{909E8E84-426E-40dd-AFC4-6F175D3DCCD1}">
                <a14:hiddenFill xmlns:a14="http://schemas.microsoft.com/office/drawing/2010/main" xmlns="">
                  <a:solidFill>
                    <a:schemeClr val="bg1"/>
                  </a:solidFill>
                </a14:hiddenFill>
              </a:ext>
            </a:extLst>
          </p:spPr>
          <p:txBody>
            <a:bodyPr wrap="square">
              <a:spAutoFit/>
            </a:bodyPr>
            <a:lstStyle/>
            <a:p>
              <a:pPr algn="ctr"/>
              <a:r>
                <a:rPr lang="ja-JP" altLang="en-US" sz="800" dirty="0">
                  <a:solidFill>
                    <a:srgbClr val="3366FF"/>
                  </a:solidFill>
                  <a:latin typeface="メイリオ"/>
                  <a:ea typeface="メイリオ"/>
                  <a:cs typeface="メイリオ"/>
                </a:rPr>
                <a:t>ファイル２</a:t>
              </a:r>
            </a:p>
          </p:txBody>
        </p:sp>
        <p:sp>
          <p:nvSpPr>
            <p:cNvPr id="173" name="Text Box 37"/>
            <p:cNvSpPr txBox="1">
              <a:spLocks noChangeArrowheads="1"/>
            </p:cNvSpPr>
            <p:nvPr/>
          </p:nvSpPr>
          <p:spPr bwMode="auto">
            <a:xfrm>
              <a:off x="6751997" y="2350789"/>
              <a:ext cx="660307" cy="18466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600" dirty="0">
                  <a:solidFill>
                    <a:srgbClr val="3366FF"/>
                  </a:solidFill>
                  <a:latin typeface="メイリオ"/>
                  <a:ea typeface="メイリオ"/>
                  <a:cs typeface="メイリオ"/>
                </a:rPr>
                <a:t>ファイル１</a:t>
              </a:r>
            </a:p>
          </p:txBody>
        </p:sp>
        <p:sp>
          <p:nvSpPr>
            <p:cNvPr id="176" name="Rectangle 13"/>
            <p:cNvSpPr>
              <a:spLocks noChangeArrowheads="1"/>
            </p:cNvSpPr>
            <p:nvPr/>
          </p:nvSpPr>
          <p:spPr bwMode="auto">
            <a:xfrm>
              <a:off x="7059651" y="4980544"/>
              <a:ext cx="222249" cy="185221"/>
            </a:xfrm>
            <a:prstGeom prst="rect">
              <a:avLst/>
            </a:prstGeom>
            <a:solidFill>
              <a:schemeClr val="accent1"/>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D</a:t>
              </a:r>
            </a:p>
          </p:txBody>
        </p:sp>
        <p:sp>
          <p:nvSpPr>
            <p:cNvPr id="177" name="Rectangle 16"/>
            <p:cNvSpPr>
              <a:spLocks noChangeArrowheads="1"/>
            </p:cNvSpPr>
            <p:nvPr/>
          </p:nvSpPr>
          <p:spPr bwMode="auto">
            <a:xfrm>
              <a:off x="7059651" y="4725891"/>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A</a:t>
              </a:r>
            </a:p>
          </p:txBody>
        </p:sp>
        <p:sp>
          <p:nvSpPr>
            <p:cNvPr id="178" name="Rectangle 17"/>
            <p:cNvSpPr>
              <a:spLocks noChangeArrowheads="1"/>
            </p:cNvSpPr>
            <p:nvPr/>
          </p:nvSpPr>
          <p:spPr bwMode="auto">
            <a:xfrm>
              <a:off x="7359007" y="4725891"/>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B</a:t>
              </a:r>
            </a:p>
          </p:txBody>
        </p:sp>
        <p:sp>
          <p:nvSpPr>
            <p:cNvPr id="179" name="Rectangle 25"/>
            <p:cNvSpPr>
              <a:spLocks noChangeArrowheads="1"/>
            </p:cNvSpPr>
            <p:nvPr/>
          </p:nvSpPr>
          <p:spPr bwMode="auto">
            <a:xfrm>
              <a:off x="7643757" y="4725891"/>
              <a:ext cx="222249" cy="185221"/>
            </a:xfrm>
            <a:prstGeom prst="rect">
              <a:avLst/>
            </a:prstGeom>
            <a:solidFill>
              <a:srgbClr val="FF9900"/>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C</a:t>
              </a:r>
            </a:p>
          </p:txBody>
        </p:sp>
        <p:sp>
          <p:nvSpPr>
            <p:cNvPr id="180" name="Rectangle 26"/>
            <p:cNvSpPr>
              <a:spLocks noChangeArrowheads="1"/>
            </p:cNvSpPr>
            <p:nvPr/>
          </p:nvSpPr>
          <p:spPr bwMode="auto">
            <a:xfrm>
              <a:off x="7359007" y="4980544"/>
              <a:ext cx="222249" cy="185221"/>
            </a:xfrm>
            <a:prstGeom prst="rect">
              <a:avLst/>
            </a:prstGeom>
            <a:solidFill>
              <a:schemeClr val="folHlink"/>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E</a:t>
              </a:r>
            </a:p>
          </p:txBody>
        </p:sp>
        <p:sp>
          <p:nvSpPr>
            <p:cNvPr id="181" name="Rectangle 30"/>
            <p:cNvSpPr>
              <a:spLocks noChangeArrowheads="1"/>
            </p:cNvSpPr>
            <p:nvPr/>
          </p:nvSpPr>
          <p:spPr bwMode="auto">
            <a:xfrm>
              <a:off x="7643757" y="4980544"/>
              <a:ext cx="222249" cy="185221"/>
            </a:xfrm>
            <a:prstGeom prst="rect">
              <a:avLst/>
            </a:prstGeom>
            <a:solidFill>
              <a:srgbClr val="FF0000"/>
            </a:solidFill>
            <a:ln w="38100" algn="ctr">
              <a:noFill/>
              <a:miter lim="800000"/>
              <a:headEnd/>
              <a:tailEnd/>
            </a:ln>
            <a:effectLst>
              <a:outerShdw blurRad="50800" dist="38100" dir="2700000" algn="tl" rotWithShape="0">
                <a:prstClr val="black">
                  <a:alpha val="40000"/>
                </a:prstClr>
              </a:outerShdw>
            </a:effectLst>
            <a:extLst/>
          </p:spPr>
          <p:txBody>
            <a:bodyPr wrap="none" anchor="ctr"/>
            <a:lstStyle/>
            <a:p>
              <a:pPr algn="ctr"/>
              <a:r>
                <a:rPr lang="en-US" altLang="ja-JP" sz="800">
                  <a:solidFill>
                    <a:schemeClr val="bg1"/>
                  </a:solidFill>
                  <a:latin typeface="メイリオ"/>
                  <a:ea typeface="メイリオ"/>
                  <a:cs typeface="メイリオ"/>
                </a:rPr>
                <a:t>F</a:t>
              </a:r>
            </a:p>
          </p:txBody>
        </p:sp>
        <p:sp>
          <p:nvSpPr>
            <p:cNvPr id="183" name="四角形吹き出し 182"/>
            <p:cNvSpPr/>
            <p:nvPr/>
          </p:nvSpPr>
          <p:spPr>
            <a:xfrm>
              <a:off x="5951827" y="4889243"/>
              <a:ext cx="882650" cy="425450"/>
            </a:xfrm>
            <a:prstGeom prst="wedgeRectCallout">
              <a:avLst>
                <a:gd name="adj1" fmla="val 66937"/>
                <a:gd name="adj2" fmla="val -30037"/>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メイリオ"/>
                  <a:ea typeface="メイリオ"/>
                  <a:cs typeface="メイリオ"/>
                </a:rPr>
                <a:t>重複</a:t>
              </a:r>
              <a:r>
                <a:rPr kumimoji="1" lang="ja-JP" altLang="en-US" sz="1000">
                  <a:solidFill>
                    <a:srgbClr val="FFFFFF"/>
                  </a:solidFill>
                  <a:latin typeface="メイリオ"/>
                  <a:ea typeface="メイリオ"/>
                  <a:cs typeface="メイリオ"/>
                </a:rPr>
                <a:t>データを排除</a:t>
              </a:r>
              <a:endParaRPr kumimoji="1" lang="ja-JP" altLang="en-US" sz="1000" dirty="0">
                <a:solidFill>
                  <a:srgbClr val="FFFFFF"/>
                </a:solidFill>
                <a:latin typeface="メイリオ"/>
                <a:ea typeface="メイリオ"/>
                <a:cs typeface="メイリオ"/>
              </a:endParaRPr>
            </a:p>
          </p:txBody>
        </p:sp>
        <p:sp>
          <p:nvSpPr>
            <p:cNvPr id="186" name="上矢印 185"/>
            <p:cNvSpPr/>
            <p:nvPr/>
          </p:nvSpPr>
          <p:spPr>
            <a:xfrm>
              <a:off x="7059651"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Tree>
    <p:extLst>
      <p:ext uri="{BB962C8B-B14F-4D97-AF65-F5344CB8AC3E}">
        <p14:creationId xmlns:p14="http://schemas.microsoft.com/office/powerpoint/2010/main" val="2299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ストレージ性能の推移</a:t>
            </a:r>
            <a:r>
              <a:rPr lang="ja-JP" altLang="en-US" dirty="0"/>
              <a:t>／</a:t>
            </a:r>
            <a:r>
              <a:rPr lang="en-US" altLang="ja-JP" dirty="0"/>
              <a:t>1</a:t>
            </a:r>
            <a:r>
              <a:rPr lang="ja-JP" altLang="en-US" dirty="0"/>
              <a:t>台当たりの容量</a:t>
            </a:r>
            <a:endParaRPr kumimoji="1" lang="ja-JP" altLang="en-US" dirty="0"/>
          </a:p>
        </p:txBody>
      </p:sp>
      <p:sp>
        <p:nvSpPr>
          <p:cNvPr id="3" name="正方形/長方形 2"/>
          <p:cNvSpPr/>
          <p:nvPr/>
        </p:nvSpPr>
        <p:spPr bwMode="auto">
          <a:xfrm>
            <a:off x="684647" y="4797152"/>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4" name="正方形/長方形 3"/>
          <p:cNvSpPr/>
          <p:nvPr/>
        </p:nvSpPr>
        <p:spPr bwMode="auto">
          <a:xfrm>
            <a:off x="684647" y="4293096"/>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5" name="正方形/長方形 4"/>
          <p:cNvSpPr/>
          <p:nvPr/>
        </p:nvSpPr>
        <p:spPr bwMode="auto">
          <a:xfrm>
            <a:off x="684647" y="3789040"/>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6" name="正方形/長方形 5"/>
          <p:cNvSpPr/>
          <p:nvPr/>
        </p:nvSpPr>
        <p:spPr bwMode="auto">
          <a:xfrm>
            <a:off x="684647" y="3284984"/>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7" name="正方形/長方形 6"/>
          <p:cNvSpPr/>
          <p:nvPr/>
        </p:nvSpPr>
        <p:spPr bwMode="auto">
          <a:xfrm>
            <a:off x="684647" y="2780928"/>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8" name="正方形/長方形 7"/>
          <p:cNvSpPr/>
          <p:nvPr/>
        </p:nvSpPr>
        <p:spPr bwMode="auto">
          <a:xfrm>
            <a:off x="684647" y="2276872"/>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9" name="正方形/長方形 8"/>
          <p:cNvSpPr/>
          <p:nvPr/>
        </p:nvSpPr>
        <p:spPr bwMode="auto">
          <a:xfrm>
            <a:off x="684647" y="1772816"/>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0" name="正方形/長方形 9"/>
          <p:cNvSpPr/>
          <p:nvPr/>
        </p:nvSpPr>
        <p:spPr bwMode="auto">
          <a:xfrm>
            <a:off x="684647" y="1268760"/>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1" name="正方形/長方形 10"/>
          <p:cNvSpPr/>
          <p:nvPr/>
        </p:nvSpPr>
        <p:spPr bwMode="auto">
          <a:xfrm>
            <a:off x="684647" y="5805264"/>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2" name="正方形/長方形 11"/>
          <p:cNvSpPr/>
          <p:nvPr/>
        </p:nvSpPr>
        <p:spPr bwMode="auto">
          <a:xfrm>
            <a:off x="684647" y="5301208"/>
            <a:ext cx="7704856" cy="504056"/>
          </a:xfrm>
          <a:prstGeom prst="rect">
            <a:avLst/>
          </a:prstGeom>
          <a:solidFill>
            <a:schemeClr val="bg1"/>
          </a:solid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3" name="正方形/長方形 12"/>
          <p:cNvSpPr/>
          <p:nvPr/>
        </p:nvSpPr>
        <p:spPr bwMode="auto">
          <a:xfrm>
            <a:off x="684647" y="1268760"/>
            <a:ext cx="7704856" cy="5040560"/>
          </a:xfrm>
          <a:prstGeom prst="rect">
            <a:avLst/>
          </a:prstGeom>
          <a:gradFill flip="none" rotWithShape="1">
            <a:gsLst>
              <a:gs pos="31000">
                <a:schemeClr val="bg1">
                  <a:alpha val="45000"/>
                </a:schemeClr>
              </a:gs>
              <a:gs pos="100000">
                <a:srgbClr val="0000FF">
                  <a:alpha val="47000"/>
                </a:srgbClr>
              </a:gs>
            </a:gsLst>
            <a:lin ang="19140000" scaled="0"/>
            <a:tileRect/>
          </a:gra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14" name="テキスト ボックス 13"/>
          <p:cNvSpPr txBox="1"/>
          <p:nvPr/>
        </p:nvSpPr>
        <p:spPr>
          <a:xfrm>
            <a:off x="2970931" y="6309320"/>
            <a:ext cx="5673349" cy="261610"/>
          </a:xfrm>
          <a:prstGeom prst="rect">
            <a:avLst/>
          </a:prstGeom>
          <a:noFill/>
        </p:spPr>
        <p:txBody>
          <a:bodyPr wrap="none" rtlCol="0">
            <a:spAutoFit/>
          </a:bodyPr>
          <a:lstStyle/>
          <a:p>
            <a:pPr algn="r"/>
            <a:r>
              <a:rPr kumimoji="1" lang="en-US" altLang="ja-JP" sz="1100" dirty="0">
                <a:solidFill>
                  <a:schemeClr val="tx1">
                    <a:lumMod val="50000"/>
                    <a:lumOff val="50000"/>
                  </a:schemeClr>
                </a:solidFill>
                <a:latin typeface="Avenir Book"/>
                <a:cs typeface="Avenir Book"/>
              </a:rPr>
              <a:t>2008      2009      2010       2011       2012       2013       2014       2015       2016       2017</a:t>
            </a:r>
            <a:endParaRPr kumimoji="1" lang="ja-JP" altLang="en-US" sz="1100" dirty="0">
              <a:solidFill>
                <a:schemeClr val="tx1">
                  <a:lumMod val="50000"/>
                  <a:lumOff val="50000"/>
                </a:schemeClr>
              </a:solidFill>
              <a:latin typeface="Avenir Book"/>
              <a:cs typeface="Avenir Book"/>
            </a:endParaRPr>
          </a:p>
        </p:txBody>
      </p:sp>
      <p:sp>
        <p:nvSpPr>
          <p:cNvPr id="16" name="テキスト ボックス 15"/>
          <p:cNvSpPr txBox="1"/>
          <p:nvPr/>
        </p:nvSpPr>
        <p:spPr>
          <a:xfrm>
            <a:off x="395536" y="6309320"/>
            <a:ext cx="526913" cy="276999"/>
          </a:xfrm>
          <a:prstGeom prst="rect">
            <a:avLst/>
          </a:prstGeom>
          <a:noFill/>
        </p:spPr>
        <p:txBody>
          <a:bodyPr wrap="none" rtlCol="0">
            <a:spAutoFit/>
          </a:bodyPr>
          <a:lstStyle/>
          <a:p>
            <a:r>
              <a:rPr kumimoji="1" lang="en-US" altLang="ja-JP" sz="1200" dirty="0">
                <a:solidFill>
                  <a:schemeClr val="tx1">
                    <a:lumMod val="50000"/>
                    <a:lumOff val="50000"/>
                  </a:schemeClr>
                </a:solidFill>
                <a:latin typeface="Avenir Book"/>
                <a:cs typeface="Avenir Book"/>
              </a:rPr>
              <a:t>1980</a:t>
            </a:r>
            <a:endParaRPr kumimoji="1" lang="ja-JP" altLang="en-US" sz="1200" dirty="0">
              <a:solidFill>
                <a:schemeClr val="tx1">
                  <a:lumMod val="50000"/>
                  <a:lumOff val="50000"/>
                </a:schemeClr>
              </a:solidFill>
              <a:latin typeface="Avenir Book"/>
              <a:cs typeface="Avenir Book"/>
            </a:endParaRPr>
          </a:p>
        </p:txBody>
      </p:sp>
      <p:cxnSp>
        <p:nvCxnSpPr>
          <p:cNvPr id="18" name="直線コネクタ 17"/>
          <p:cNvCxnSpPr/>
          <p:nvPr/>
        </p:nvCxnSpPr>
        <p:spPr bwMode="auto">
          <a:xfrm flipV="1">
            <a:off x="3203848"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0" name="直線コネクタ 19"/>
          <p:cNvCxnSpPr/>
          <p:nvPr/>
        </p:nvCxnSpPr>
        <p:spPr bwMode="auto">
          <a:xfrm flipV="1">
            <a:off x="3779912"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1" name="直線コネクタ 20"/>
          <p:cNvCxnSpPr/>
          <p:nvPr/>
        </p:nvCxnSpPr>
        <p:spPr bwMode="auto">
          <a:xfrm flipV="1">
            <a:off x="4355976"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2" name="直線コネクタ 21"/>
          <p:cNvCxnSpPr/>
          <p:nvPr/>
        </p:nvCxnSpPr>
        <p:spPr bwMode="auto">
          <a:xfrm flipV="1">
            <a:off x="4932040"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3" name="直線コネクタ 22"/>
          <p:cNvCxnSpPr/>
          <p:nvPr/>
        </p:nvCxnSpPr>
        <p:spPr bwMode="auto">
          <a:xfrm flipV="1">
            <a:off x="5508104"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4" name="直線コネクタ 23"/>
          <p:cNvCxnSpPr/>
          <p:nvPr/>
        </p:nvCxnSpPr>
        <p:spPr bwMode="auto">
          <a:xfrm flipV="1">
            <a:off x="6084168"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5" name="直線コネクタ 24"/>
          <p:cNvCxnSpPr/>
          <p:nvPr/>
        </p:nvCxnSpPr>
        <p:spPr bwMode="auto">
          <a:xfrm flipV="1">
            <a:off x="6660232"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6" name="直線コネクタ 25"/>
          <p:cNvCxnSpPr/>
          <p:nvPr/>
        </p:nvCxnSpPr>
        <p:spPr bwMode="auto">
          <a:xfrm flipV="1">
            <a:off x="7236296"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cxnSp>
        <p:nvCxnSpPr>
          <p:cNvPr id="27" name="直線コネクタ 26"/>
          <p:cNvCxnSpPr/>
          <p:nvPr/>
        </p:nvCxnSpPr>
        <p:spPr bwMode="auto">
          <a:xfrm flipV="1">
            <a:off x="7812360" y="1268760"/>
            <a:ext cx="0" cy="5040560"/>
          </a:xfrm>
          <a:prstGeom prst="line">
            <a:avLst/>
          </a:prstGeom>
          <a:solidFill>
            <a:schemeClr val="bg1"/>
          </a:solidFill>
          <a:ln w="12700" cap="flat" cmpd="sng" algn="ctr">
            <a:solidFill>
              <a:schemeClr val="bg1">
                <a:lumMod val="50000"/>
              </a:schemeClr>
            </a:solidFill>
            <a:prstDash val="solid"/>
            <a:round/>
            <a:headEnd type="none" w="med" len="med"/>
            <a:tailEnd type="none" w="med" len="med"/>
          </a:ln>
          <a:effectLst/>
        </p:spPr>
      </p:cxnSp>
      <p:sp>
        <p:nvSpPr>
          <p:cNvPr id="29" name="円/楕円 28"/>
          <p:cNvSpPr/>
          <p:nvPr/>
        </p:nvSpPr>
        <p:spPr bwMode="auto">
          <a:xfrm>
            <a:off x="4846569" y="5877272"/>
            <a:ext cx="144016" cy="144016"/>
          </a:xfrm>
          <a:prstGeom prst="ellipse">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31" name="円/楕円 30"/>
          <p:cNvSpPr/>
          <p:nvPr/>
        </p:nvSpPr>
        <p:spPr bwMode="auto">
          <a:xfrm>
            <a:off x="6003897" y="5214984"/>
            <a:ext cx="144016" cy="144016"/>
          </a:xfrm>
          <a:prstGeom prst="ellipse">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33" name="テキスト ボックス 32"/>
          <p:cNvSpPr txBox="1"/>
          <p:nvPr/>
        </p:nvSpPr>
        <p:spPr>
          <a:xfrm>
            <a:off x="412750" y="5670550"/>
            <a:ext cx="269626"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5</a:t>
            </a:r>
            <a:endParaRPr kumimoji="1" lang="ja-JP" altLang="en-US" sz="1200" dirty="0">
              <a:solidFill>
                <a:srgbClr val="7F7F7F"/>
              </a:solidFill>
              <a:latin typeface="Avenir Book"/>
              <a:cs typeface="Avenir Book"/>
            </a:endParaRPr>
          </a:p>
        </p:txBody>
      </p:sp>
      <p:sp>
        <p:nvSpPr>
          <p:cNvPr id="34" name="テキスト ボックス 33"/>
          <p:cNvSpPr txBox="1"/>
          <p:nvPr/>
        </p:nvSpPr>
        <p:spPr>
          <a:xfrm>
            <a:off x="412750" y="5156200"/>
            <a:ext cx="269626"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6</a:t>
            </a:r>
            <a:endParaRPr kumimoji="1" lang="ja-JP" altLang="en-US" sz="1200" dirty="0">
              <a:solidFill>
                <a:srgbClr val="7F7F7F"/>
              </a:solidFill>
              <a:latin typeface="Avenir Book"/>
              <a:cs typeface="Avenir Book"/>
            </a:endParaRPr>
          </a:p>
        </p:txBody>
      </p:sp>
      <p:sp>
        <p:nvSpPr>
          <p:cNvPr id="35" name="テキスト ボックス 34"/>
          <p:cNvSpPr txBox="1"/>
          <p:nvPr/>
        </p:nvSpPr>
        <p:spPr>
          <a:xfrm>
            <a:off x="412750" y="4660900"/>
            <a:ext cx="269626"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7</a:t>
            </a:r>
            <a:endParaRPr kumimoji="1" lang="ja-JP" altLang="en-US" sz="1200" dirty="0">
              <a:solidFill>
                <a:srgbClr val="7F7F7F"/>
              </a:solidFill>
              <a:latin typeface="Avenir Book"/>
              <a:cs typeface="Avenir Book"/>
            </a:endParaRPr>
          </a:p>
        </p:txBody>
      </p:sp>
      <p:sp>
        <p:nvSpPr>
          <p:cNvPr id="36" name="テキスト ボックス 35"/>
          <p:cNvSpPr txBox="1"/>
          <p:nvPr/>
        </p:nvSpPr>
        <p:spPr>
          <a:xfrm>
            <a:off x="412750" y="4146550"/>
            <a:ext cx="269626"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8</a:t>
            </a:r>
            <a:endParaRPr kumimoji="1" lang="ja-JP" altLang="en-US" sz="1200" dirty="0">
              <a:solidFill>
                <a:srgbClr val="7F7F7F"/>
              </a:solidFill>
              <a:latin typeface="Avenir Book"/>
              <a:cs typeface="Avenir Book"/>
            </a:endParaRPr>
          </a:p>
        </p:txBody>
      </p:sp>
      <p:sp>
        <p:nvSpPr>
          <p:cNvPr id="37" name="テキスト ボックス 36"/>
          <p:cNvSpPr txBox="1"/>
          <p:nvPr/>
        </p:nvSpPr>
        <p:spPr>
          <a:xfrm>
            <a:off x="412750" y="3663950"/>
            <a:ext cx="269626"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9</a:t>
            </a:r>
            <a:endParaRPr kumimoji="1" lang="ja-JP" altLang="en-US" sz="1200" dirty="0">
              <a:solidFill>
                <a:srgbClr val="7F7F7F"/>
              </a:solidFill>
              <a:latin typeface="Avenir Book"/>
              <a:cs typeface="Avenir Book"/>
            </a:endParaRPr>
          </a:p>
        </p:txBody>
      </p:sp>
      <p:sp>
        <p:nvSpPr>
          <p:cNvPr id="38" name="テキスト ボックス 37"/>
          <p:cNvSpPr txBox="1"/>
          <p:nvPr/>
        </p:nvSpPr>
        <p:spPr>
          <a:xfrm>
            <a:off x="412750" y="3149600"/>
            <a:ext cx="354584"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10</a:t>
            </a:r>
            <a:endParaRPr kumimoji="1" lang="ja-JP" altLang="en-US" sz="1200" dirty="0">
              <a:solidFill>
                <a:srgbClr val="7F7F7F"/>
              </a:solidFill>
              <a:latin typeface="Avenir Book"/>
              <a:cs typeface="Avenir Book"/>
            </a:endParaRPr>
          </a:p>
        </p:txBody>
      </p:sp>
      <p:sp>
        <p:nvSpPr>
          <p:cNvPr id="39" name="テキスト ボックス 38"/>
          <p:cNvSpPr txBox="1"/>
          <p:nvPr/>
        </p:nvSpPr>
        <p:spPr>
          <a:xfrm>
            <a:off x="412750" y="2654300"/>
            <a:ext cx="354584"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11</a:t>
            </a:r>
            <a:endParaRPr kumimoji="1" lang="ja-JP" altLang="en-US" sz="1200" dirty="0">
              <a:solidFill>
                <a:srgbClr val="7F7F7F"/>
              </a:solidFill>
              <a:latin typeface="Avenir Book"/>
              <a:cs typeface="Avenir Book"/>
            </a:endParaRPr>
          </a:p>
        </p:txBody>
      </p:sp>
      <p:sp>
        <p:nvSpPr>
          <p:cNvPr id="40" name="テキスト ボックス 39"/>
          <p:cNvSpPr txBox="1"/>
          <p:nvPr/>
        </p:nvSpPr>
        <p:spPr>
          <a:xfrm>
            <a:off x="412750" y="2139950"/>
            <a:ext cx="354584"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12</a:t>
            </a:r>
            <a:endParaRPr kumimoji="1" lang="ja-JP" altLang="en-US" sz="1200" dirty="0">
              <a:solidFill>
                <a:srgbClr val="7F7F7F"/>
              </a:solidFill>
              <a:latin typeface="Avenir Book"/>
              <a:cs typeface="Avenir Book"/>
            </a:endParaRPr>
          </a:p>
        </p:txBody>
      </p:sp>
      <p:sp>
        <p:nvSpPr>
          <p:cNvPr id="41" name="テキスト ボックス 40"/>
          <p:cNvSpPr txBox="1"/>
          <p:nvPr/>
        </p:nvSpPr>
        <p:spPr>
          <a:xfrm>
            <a:off x="412750" y="1638300"/>
            <a:ext cx="354584"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13</a:t>
            </a:r>
            <a:endParaRPr kumimoji="1" lang="ja-JP" altLang="en-US" sz="1200" dirty="0">
              <a:solidFill>
                <a:srgbClr val="7F7F7F"/>
              </a:solidFill>
              <a:latin typeface="Avenir Book"/>
              <a:cs typeface="Avenir Book"/>
            </a:endParaRPr>
          </a:p>
        </p:txBody>
      </p:sp>
      <p:sp>
        <p:nvSpPr>
          <p:cNvPr id="42" name="テキスト ボックス 41"/>
          <p:cNvSpPr txBox="1"/>
          <p:nvPr/>
        </p:nvSpPr>
        <p:spPr>
          <a:xfrm>
            <a:off x="368300" y="1123950"/>
            <a:ext cx="354584" cy="276999"/>
          </a:xfrm>
          <a:prstGeom prst="rect">
            <a:avLst/>
          </a:prstGeom>
          <a:noFill/>
        </p:spPr>
        <p:txBody>
          <a:bodyPr wrap="none" rtlCol="0">
            <a:spAutoFit/>
          </a:bodyPr>
          <a:lstStyle/>
          <a:p>
            <a:r>
              <a:rPr kumimoji="1" lang="en-US" altLang="ja-JP" sz="1200" dirty="0">
                <a:solidFill>
                  <a:srgbClr val="7F7F7F"/>
                </a:solidFill>
                <a:latin typeface="Avenir Book"/>
                <a:cs typeface="Avenir Book"/>
              </a:rPr>
              <a:t>14</a:t>
            </a:r>
            <a:endParaRPr kumimoji="1" lang="ja-JP" altLang="en-US" sz="1200" dirty="0">
              <a:solidFill>
                <a:srgbClr val="7F7F7F"/>
              </a:solidFill>
              <a:latin typeface="Avenir Book"/>
              <a:cs typeface="Avenir Book"/>
            </a:endParaRPr>
          </a:p>
        </p:txBody>
      </p:sp>
      <p:sp>
        <p:nvSpPr>
          <p:cNvPr id="43" name="円/楕円 42"/>
          <p:cNvSpPr/>
          <p:nvPr/>
        </p:nvSpPr>
        <p:spPr bwMode="auto">
          <a:xfrm>
            <a:off x="6587146" y="3206026"/>
            <a:ext cx="144016" cy="144016"/>
          </a:xfrm>
          <a:prstGeom prst="ellipse">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45" name="円/楕円 44"/>
          <p:cNvSpPr/>
          <p:nvPr/>
        </p:nvSpPr>
        <p:spPr bwMode="auto">
          <a:xfrm>
            <a:off x="8309868" y="1199356"/>
            <a:ext cx="144016" cy="144016"/>
          </a:xfrm>
          <a:prstGeom prst="ellipse">
            <a:avLst/>
          </a:prstGeom>
          <a:solidFill>
            <a:srgbClr val="FFA89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46" name="円/楕円 45"/>
          <p:cNvSpPr/>
          <p:nvPr/>
        </p:nvSpPr>
        <p:spPr bwMode="auto">
          <a:xfrm>
            <a:off x="620018" y="6234906"/>
            <a:ext cx="144016" cy="144016"/>
          </a:xfrm>
          <a:prstGeom prst="ellipse">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47" name="円/楕円 46"/>
          <p:cNvSpPr/>
          <p:nvPr/>
        </p:nvSpPr>
        <p:spPr bwMode="auto">
          <a:xfrm>
            <a:off x="3712344" y="6085171"/>
            <a:ext cx="144016" cy="144016"/>
          </a:xfrm>
          <a:prstGeom prst="ellipse">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sp>
        <p:nvSpPr>
          <p:cNvPr id="48" name="円/楕円 47"/>
          <p:cNvSpPr/>
          <p:nvPr/>
        </p:nvSpPr>
        <p:spPr bwMode="auto">
          <a:xfrm>
            <a:off x="3132919" y="6140543"/>
            <a:ext cx="144016" cy="144016"/>
          </a:xfrm>
          <a:prstGeom prst="ellipse">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a:ln>
                <a:noFill/>
              </a:ln>
              <a:solidFill>
                <a:srgbClr val="484848"/>
              </a:solidFill>
              <a:effectLst/>
              <a:latin typeface="Arial" charset="0"/>
              <a:ea typeface="HG丸ｺﾞｼｯｸM-PRO" pitchFamily="50" charset="-128"/>
            </a:endParaRPr>
          </a:p>
        </p:txBody>
      </p:sp>
      <p:cxnSp>
        <p:nvCxnSpPr>
          <p:cNvPr id="51" name="直線矢印コネクタ 50"/>
          <p:cNvCxnSpPr>
            <a:stCxn id="48" idx="6"/>
            <a:endCxn id="47" idx="2"/>
          </p:cNvCxnSpPr>
          <p:nvPr/>
        </p:nvCxnSpPr>
        <p:spPr bwMode="auto">
          <a:xfrm flipV="1">
            <a:off x="3276935" y="6157179"/>
            <a:ext cx="435409" cy="55372"/>
          </a:xfrm>
          <a:prstGeom prst="straightConnector1">
            <a:avLst/>
          </a:prstGeom>
          <a:solidFill>
            <a:schemeClr val="bg1"/>
          </a:solidFill>
          <a:ln w="9525" cap="flat" cmpd="sng" algn="ctr">
            <a:solidFill>
              <a:srgbClr val="800000"/>
            </a:solidFill>
            <a:prstDash val="solid"/>
            <a:round/>
            <a:headEnd type="none" w="med" len="med"/>
            <a:tailEnd type="none"/>
          </a:ln>
          <a:effectLst/>
        </p:spPr>
      </p:cxnSp>
      <p:cxnSp>
        <p:nvCxnSpPr>
          <p:cNvPr id="56" name="直線矢印コネクタ 55"/>
          <p:cNvCxnSpPr>
            <a:stCxn id="47" idx="6"/>
            <a:endCxn id="29" idx="2"/>
          </p:cNvCxnSpPr>
          <p:nvPr/>
        </p:nvCxnSpPr>
        <p:spPr bwMode="auto">
          <a:xfrm flipV="1">
            <a:off x="3856360" y="5949280"/>
            <a:ext cx="990209" cy="207899"/>
          </a:xfrm>
          <a:prstGeom prst="straightConnector1">
            <a:avLst/>
          </a:prstGeom>
          <a:solidFill>
            <a:schemeClr val="bg1"/>
          </a:solidFill>
          <a:ln w="9525" cap="flat" cmpd="sng" algn="ctr">
            <a:solidFill>
              <a:srgbClr val="800000"/>
            </a:solidFill>
            <a:prstDash val="solid"/>
            <a:round/>
            <a:headEnd type="none" w="med" len="med"/>
            <a:tailEnd type="none"/>
          </a:ln>
          <a:effectLst/>
        </p:spPr>
      </p:cxnSp>
      <p:cxnSp>
        <p:nvCxnSpPr>
          <p:cNvPr id="62" name="直線矢印コネクタ 61"/>
          <p:cNvCxnSpPr>
            <a:stCxn id="29" idx="6"/>
            <a:endCxn id="31" idx="3"/>
          </p:cNvCxnSpPr>
          <p:nvPr/>
        </p:nvCxnSpPr>
        <p:spPr bwMode="auto">
          <a:xfrm flipV="1">
            <a:off x="4990585" y="5337909"/>
            <a:ext cx="1034403" cy="611371"/>
          </a:xfrm>
          <a:prstGeom prst="straightConnector1">
            <a:avLst/>
          </a:prstGeom>
          <a:solidFill>
            <a:schemeClr val="bg1"/>
          </a:solidFill>
          <a:ln w="9525" cap="flat" cmpd="sng" algn="ctr">
            <a:solidFill>
              <a:srgbClr val="800000"/>
            </a:solidFill>
            <a:prstDash val="solid"/>
            <a:round/>
            <a:headEnd type="none" w="med" len="med"/>
            <a:tailEnd type="none"/>
          </a:ln>
          <a:effectLst/>
        </p:spPr>
      </p:cxnSp>
      <p:cxnSp>
        <p:nvCxnSpPr>
          <p:cNvPr id="69" name="直線矢印コネクタ 68"/>
          <p:cNvCxnSpPr>
            <a:stCxn id="31" idx="7"/>
            <a:endCxn id="43" idx="4"/>
          </p:cNvCxnSpPr>
          <p:nvPr/>
        </p:nvCxnSpPr>
        <p:spPr bwMode="auto">
          <a:xfrm flipV="1">
            <a:off x="6126822" y="3350042"/>
            <a:ext cx="532332" cy="1886033"/>
          </a:xfrm>
          <a:prstGeom prst="straightConnector1">
            <a:avLst/>
          </a:prstGeom>
          <a:solidFill>
            <a:schemeClr val="bg1"/>
          </a:solidFill>
          <a:ln w="9525" cap="flat" cmpd="sng" algn="ctr">
            <a:solidFill>
              <a:srgbClr val="800000"/>
            </a:solidFill>
            <a:prstDash val="solid"/>
            <a:round/>
            <a:headEnd type="none" w="med" len="med"/>
            <a:tailEnd type="none"/>
          </a:ln>
          <a:effectLst/>
        </p:spPr>
      </p:cxnSp>
      <p:cxnSp>
        <p:nvCxnSpPr>
          <p:cNvPr id="79" name="直線矢印コネクタ 78"/>
          <p:cNvCxnSpPr>
            <a:stCxn id="43" idx="7"/>
            <a:endCxn id="45" idx="3"/>
          </p:cNvCxnSpPr>
          <p:nvPr/>
        </p:nvCxnSpPr>
        <p:spPr bwMode="auto">
          <a:xfrm flipV="1">
            <a:off x="6710071" y="1322281"/>
            <a:ext cx="1620888" cy="1904836"/>
          </a:xfrm>
          <a:prstGeom prst="straightConnector1">
            <a:avLst/>
          </a:prstGeom>
          <a:solidFill>
            <a:schemeClr val="bg1"/>
          </a:solidFill>
          <a:ln w="9525" cap="flat" cmpd="sng" algn="ctr">
            <a:solidFill>
              <a:srgbClr val="800000"/>
            </a:solidFill>
            <a:prstDash val="sysDash"/>
            <a:round/>
            <a:headEnd type="none" w="med" len="med"/>
            <a:tailEnd type="none"/>
          </a:ln>
          <a:effectLst/>
        </p:spPr>
      </p:cxnSp>
      <p:sp>
        <p:nvSpPr>
          <p:cNvPr id="83" name="テキスト ボックス 82"/>
          <p:cNvSpPr txBox="1"/>
          <p:nvPr/>
        </p:nvSpPr>
        <p:spPr>
          <a:xfrm>
            <a:off x="299585" y="6212551"/>
            <a:ext cx="402674" cy="215444"/>
          </a:xfrm>
          <a:prstGeom prst="rect">
            <a:avLst/>
          </a:prstGeom>
          <a:noFill/>
        </p:spPr>
        <p:txBody>
          <a:bodyPr wrap="none" rtlCol="0">
            <a:spAutoFit/>
          </a:bodyPr>
          <a:lstStyle/>
          <a:p>
            <a:r>
              <a:rPr kumimoji="1" lang="en-US" altLang="ja-JP" sz="800" dirty="0">
                <a:solidFill>
                  <a:srgbClr val="FF9933"/>
                </a:solidFill>
                <a:latin typeface="Avenir Book"/>
                <a:cs typeface="Avenir Book"/>
              </a:rPr>
              <a:t>5MB</a:t>
            </a:r>
            <a:endParaRPr kumimoji="1" lang="ja-JP" altLang="en-US" sz="800" dirty="0">
              <a:solidFill>
                <a:srgbClr val="FF9933"/>
              </a:solidFill>
              <a:latin typeface="Avenir Book"/>
              <a:cs typeface="Avenir Book"/>
            </a:endParaRPr>
          </a:p>
        </p:txBody>
      </p:sp>
      <p:sp>
        <p:nvSpPr>
          <p:cNvPr id="84" name="上矢印 83"/>
          <p:cNvSpPr/>
          <p:nvPr/>
        </p:nvSpPr>
        <p:spPr bwMode="auto">
          <a:xfrm>
            <a:off x="2616200" y="1263650"/>
            <a:ext cx="609600" cy="4913678"/>
          </a:xfrm>
          <a:prstGeom prst="upArrow">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chemeClr val="bg1"/>
                </a:solidFill>
                <a:effectLst/>
                <a:ea typeface="HG丸ｺﾞｼｯｸM-PRO" pitchFamily="50" charset="-128"/>
              </a:rPr>
              <a:t>容量</a:t>
            </a:r>
            <a:r>
              <a:rPr kumimoji="0" lang="ja-JP" altLang="ja-JP" sz="1200" dirty="0">
                <a:solidFill>
                  <a:schemeClr val="bg1"/>
                </a:solidFill>
                <a:ea typeface="HG丸ｺﾞｼｯｸM-PRO" pitchFamily="50" charset="-128"/>
              </a:rPr>
              <a:t>　</a:t>
            </a:r>
            <a:r>
              <a:rPr kumimoji="0" lang="ja-JP" altLang="en-US" sz="1200" dirty="0">
                <a:solidFill>
                  <a:schemeClr val="bg1"/>
                </a:solidFill>
                <a:ea typeface="HG丸ｺﾞｼｯｸM-PRO" pitchFamily="50" charset="-128"/>
              </a:rPr>
              <a:t>　倍</a:t>
            </a:r>
            <a:endParaRPr kumimoji="0" lang="ja-JP" altLang="en-US" sz="1200" b="0" i="0" u="none" strike="noStrike" cap="none" normalizeH="0" baseline="0" dirty="0">
              <a:ln>
                <a:noFill/>
              </a:ln>
              <a:solidFill>
                <a:schemeClr val="bg1"/>
              </a:solidFill>
              <a:effectLst/>
              <a:ea typeface="HG丸ｺﾞｼｯｸM-PRO" pitchFamily="50" charset="-128"/>
            </a:endParaRPr>
          </a:p>
        </p:txBody>
      </p:sp>
      <p:sp>
        <p:nvSpPr>
          <p:cNvPr id="85" name="上矢印 84"/>
          <p:cNvSpPr/>
          <p:nvPr/>
        </p:nvSpPr>
        <p:spPr bwMode="auto">
          <a:xfrm>
            <a:off x="1936750" y="4121150"/>
            <a:ext cx="609600" cy="2056178"/>
          </a:xfrm>
          <a:prstGeom prst="upArrow">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ea typeface="HG丸ｺﾞｼｯｸM-PRO" pitchFamily="50" charset="-128"/>
              </a:rPr>
              <a:t>速度</a:t>
            </a:r>
            <a:r>
              <a:rPr kumimoji="0" lang="en-US" altLang="ja-JP" sz="1600" b="0" i="0" u="none" strike="noStrike" cap="none" normalizeH="0" baseline="0" dirty="0">
                <a:ln>
                  <a:noFill/>
                </a:ln>
                <a:solidFill>
                  <a:srgbClr val="FFFFFF"/>
                </a:solidFill>
                <a:effectLst/>
                <a:ea typeface="HG丸ｺﾞｼｯｸM-PRO" pitchFamily="50" charset="-128"/>
              </a:rPr>
              <a:t> </a:t>
            </a:r>
            <a:r>
              <a:rPr kumimoji="0" lang="ja-JP" altLang="en-US" sz="1600" b="0" i="0" u="none" strike="noStrike" cap="none" normalizeH="0" baseline="0" dirty="0">
                <a:ln>
                  <a:noFill/>
                </a:ln>
                <a:solidFill>
                  <a:srgbClr val="FFFFFF"/>
                </a:solidFill>
                <a:effectLst/>
                <a:ea typeface="HG丸ｺﾞｼｯｸM-PRO" pitchFamily="50" charset="-128"/>
              </a:rPr>
              <a:t>４</a:t>
            </a:r>
            <a:r>
              <a:rPr kumimoji="0" lang="en-US" altLang="ja-JP" sz="1600" b="0" i="0" u="none" strike="noStrike" cap="none" normalizeH="0" baseline="0" dirty="0">
                <a:ln>
                  <a:noFill/>
                </a:ln>
                <a:solidFill>
                  <a:srgbClr val="FFFFFF"/>
                </a:solidFill>
                <a:effectLst/>
                <a:ea typeface="HG丸ｺﾞｼｯｸM-PRO" pitchFamily="50" charset="-128"/>
              </a:rPr>
              <a:t> </a:t>
            </a:r>
            <a:r>
              <a:rPr kumimoji="0" lang="ja-JP" altLang="en-US" sz="1200" dirty="0">
                <a:solidFill>
                  <a:srgbClr val="FFFFFF"/>
                </a:solidFill>
                <a:ea typeface="HG丸ｺﾞｼｯｸM-PRO" pitchFamily="50" charset="-128"/>
              </a:rPr>
              <a:t>倍</a:t>
            </a:r>
            <a:endParaRPr kumimoji="0" lang="ja-JP" altLang="en-US" sz="1200" b="0" i="0" u="none" strike="noStrike" cap="none" normalizeH="0" baseline="0" dirty="0">
              <a:ln>
                <a:noFill/>
              </a:ln>
              <a:solidFill>
                <a:srgbClr val="FFFFFF"/>
              </a:solidFill>
              <a:effectLst/>
              <a:ea typeface="HG丸ｺﾞｼｯｸM-PRO" pitchFamily="50" charset="-128"/>
            </a:endParaRPr>
          </a:p>
        </p:txBody>
      </p:sp>
      <p:sp>
        <p:nvSpPr>
          <p:cNvPr id="86" name="テキスト ボックス 85"/>
          <p:cNvSpPr txBox="1"/>
          <p:nvPr/>
        </p:nvSpPr>
        <p:spPr>
          <a:xfrm>
            <a:off x="2724472" y="3685051"/>
            <a:ext cx="393056" cy="338554"/>
          </a:xfrm>
          <a:prstGeom prst="rect">
            <a:avLst/>
          </a:prstGeom>
          <a:noFill/>
        </p:spPr>
        <p:txBody>
          <a:bodyPr wrap="none" rtlCol="0">
            <a:spAutoFit/>
          </a:bodyPr>
          <a:lstStyle/>
          <a:p>
            <a:r>
              <a:rPr kumimoji="1" lang="en-US" altLang="ja-JP" sz="1600" dirty="0">
                <a:solidFill>
                  <a:srgbClr val="FFFFFF"/>
                </a:solidFill>
              </a:rPr>
              <a:t>14</a:t>
            </a:r>
            <a:endParaRPr kumimoji="1" lang="ja-JP" altLang="en-US" sz="1600" dirty="0">
              <a:solidFill>
                <a:srgbClr val="FFFFFF"/>
              </a:solidFill>
            </a:endParaRPr>
          </a:p>
        </p:txBody>
      </p:sp>
      <p:sp>
        <p:nvSpPr>
          <p:cNvPr id="88" name="上矢印 87"/>
          <p:cNvSpPr/>
          <p:nvPr/>
        </p:nvSpPr>
        <p:spPr bwMode="auto">
          <a:xfrm>
            <a:off x="1231900" y="5460999"/>
            <a:ext cx="609600" cy="716329"/>
          </a:xfrm>
          <a:prstGeom prst="upArrow">
            <a:avLst/>
          </a:prstGeom>
          <a:solidFill>
            <a:srgbClr val="80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sz="800" b="0" i="0" u="none" strike="noStrike" cap="none" normalizeH="0" baseline="0" dirty="0">
              <a:ln>
                <a:noFill/>
              </a:ln>
              <a:solidFill>
                <a:srgbClr val="FFFFFF"/>
              </a:solidFill>
              <a:effectLst/>
              <a:ea typeface="HG丸ｺﾞｼｯｸM-PRO" pitchFamily="50" charset="-128"/>
            </a:endParaRPr>
          </a:p>
        </p:txBody>
      </p:sp>
      <p:sp>
        <p:nvSpPr>
          <p:cNvPr id="90" name="テキスト ボックス 89"/>
          <p:cNvSpPr txBox="1"/>
          <p:nvPr/>
        </p:nvSpPr>
        <p:spPr>
          <a:xfrm>
            <a:off x="1143000" y="5118100"/>
            <a:ext cx="800219" cy="400110"/>
          </a:xfrm>
          <a:prstGeom prst="rect">
            <a:avLst/>
          </a:prstGeom>
          <a:noFill/>
        </p:spPr>
        <p:txBody>
          <a:bodyPr wrap="none" rtlCol="0">
            <a:spAutoFit/>
          </a:bodyPr>
          <a:lstStyle/>
          <a:p>
            <a:pPr algn="ctr"/>
            <a:r>
              <a:rPr kumimoji="1" lang="ja-JP" altLang="en-US" sz="800" dirty="0">
                <a:solidFill>
                  <a:srgbClr val="800000"/>
                </a:solidFill>
                <a:latin typeface="HG丸ｺﾞｼｯｸM-PRO"/>
                <a:ea typeface="HG丸ｺﾞｼｯｸM-PRO"/>
                <a:cs typeface="HG丸ｺﾞｼｯｸM-PRO"/>
              </a:rPr>
              <a:t>アクセス性能</a:t>
            </a:r>
            <a:endParaRPr kumimoji="1" lang="en-US" altLang="ja-JP" sz="800" dirty="0">
              <a:solidFill>
                <a:srgbClr val="800000"/>
              </a:solidFill>
              <a:latin typeface="HG丸ｺﾞｼｯｸM-PRO"/>
              <a:ea typeface="HG丸ｺﾞｼｯｸM-PRO"/>
              <a:cs typeface="HG丸ｺﾞｼｯｸM-PRO"/>
            </a:endParaRPr>
          </a:p>
          <a:p>
            <a:pPr algn="ctr"/>
            <a:r>
              <a:rPr lang="en-US" altLang="ja-JP" sz="1200" dirty="0">
                <a:solidFill>
                  <a:srgbClr val="800000"/>
                </a:solidFill>
                <a:latin typeface="HG丸ｺﾞｼｯｸM-PRO"/>
                <a:ea typeface="HG丸ｺﾞｼｯｸM-PRO"/>
                <a:cs typeface="HG丸ｺﾞｼｯｸM-PRO"/>
              </a:rPr>
              <a:t>1.2</a:t>
            </a:r>
            <a:r>
              <a:rPr lang="ja-JP" altLang="en-US" sz="1200" dirty="0">
                <a:solidFill>
                  <a:srgbClr val="800000"/>
                </a:solidFill>
                <a:latin typeface="HG丸ｺﾞｼｯｸM-PRO"/>
                <a:ea typeface="HG丸ｺﾞｼｯｸM-PRO"/>
                <a:cs typeface="HG丸ｺﾞｼｯｸM-PRO"/>
              </a:rPr>
              <a:t>倍</a:t>
            </a:r>
            <a:endParaRPr kumimoji="1" lang="ja-JP" altLang="en-US" sz="1200" dirty="0">
              <a:solidFill>
                <a:srgbClr val="800000"/>
              </a:solidFill>
              <a:latin typeface="HG丸ｺﾞｼｯｸM-PRO"/>
              <a:ea typeface="HG丸ｺﾞｼｯｸM-PRO"/>
              <a:cs typeface="HG丸ｺﾞｼｯｸM-PRO"/>
            </a:endParaRPr>
          </a:p>
        </p:txBody>
      </p:sp>
      <p:sp>
        <p:nvSpPr>
          <p:cNvPr id="92" name="テキスト ボックス 91"/>
          <p:cNvSpPr txBox="1"/>
          <p:nvPr/>
        </p:nvSpPr>
        <p:spPr>
          <a:xfrm>
            <a:off x="2066878" y="5695950"/>
            <a:ext cx="355837" cy="276999"/>
          </a:xfrm>
          <a:prstGeom prst="rect">
            <a:avLst/>
          </a:prstGeom>
          <a:noFill/>
        </p:spPr>
        <p:txBody>
          <a:bodyPr wrap="none" rtlCol="0">
            <a:spAutoFit/>
          </a:bodyPr>
          <a:lstStyle/>
          <a:p>
            <a:pPr algn="ctr"/>
            <a:r>
              <a:rPr kumimoji="1" lang="en-US" altLang="ja-JP" sz="600" dirty="0">
                <a:solidFill>
                  <a:schemeClr val="bg1"/>
                </a:solidFill>
              </a:rPr>
              <a:t>3600</a:t>
            </a:r>
          </a:p>
          <a:p>
            <a:pPr algn="ctr"/>
            <a:r>
              <a:rPr kumimoji="1" lang="en-US" altLang="ja-JP" sz="600" dirty="0">
                <a:solidFill>
                  <a:schemeClr val="bg1"/>
                </a:solidFill>
              </a:rPr>
              <a:t>rpm</a:t>
            </a:r>
            <a:endParaRPr kumimoji="1" lang="ja-JP" altLang="en-US" sz="600" dirty="0">
              <a:solidFill>
                <a:schemeClr val="bg1"/>
              </a:solidFill>
            </a:endParaRPr>
          </a:p>
        </p:txBody>
      </p:sp>
      <p:sp>
        <p:nvSpPr>
          <p:cNvPr id="93" name="テキスト ボックス 92"/>
          <p:cNvSpPr txBox="1"/>
          <p:nvPr/>
        </p:nvSpPr>
        <p:spPr>
          <a:xfrm>
            <a:off x="2045482" y="4216400"/>
            <a:ext cx="398629" cy="276999"/>
          </a:xfrm>
          <a:prstGeom prst="rect">
            <a:avLst/>
          </a:prstGeom>
          <a:noFill/>
        </p:spPr>
        <p:txBody>
          <a:bodyPr wrap="none" rtlCol="0">
            <a:spAutoFit/>
          </a:bodyPr>
          <a:lstStyle/>
          <a:p>
            <a:pPr algn="ctr"/>
            <a:r>
              <a:rPr kumimoji="1" lang="en-US" altLang="ja-JP" sz="600" dirty="0">
                <a:solidFill>
                  <a:schemeClr val="bg1"/>
                </a:solidFill>
              </a:rPr>
              <a:t>15000</a:t>
            </a:r>
          </a:p>
          <a:p>
            <a:pPr algn="ctr"/>
            <a:r>
              <a:rPr kumimoji="1" lang="en-US" altLang="ja-JP" sz="600" dirty="0">
                <a:solidFill>
                  <a:schemeClr val="bg1"/>
                </a:solidFill>
              </a:rPr>
              <a:t>rpm</a:t>
            </a:r>
            <a:endParaRPr kumimoji="1" lang="ja-JP" altLang="en-US" sz="600" dirty="0">
              <a:solidFill>
                <a:schemeClr val="bg1"/>
              </a:solidFill>
            </a:endParaRPr>
          </a:p>
        </p:txBody>
      </p:sp>
      <p:sp>
        <p:nvSpPr>
          <p:cNvPr id="94" name="テキスト ボックス 93"/>
          <p:cNvSpPr txBox="1"/>
          <p:nvPr/>
        </p:nvSpPr>
        <p:spPr>
          <a:xfrm>
            <a:off x="685800" y="1022350"/>
            <a:ext cx="511635" cy="230832"/>
          </a:xfrm>
          <a:prstGeom prst="rect">
            <a:avLst/>
          </a:prstGeom>
          <a:noFill/>
        </p:spPr>
        <p:txBody>
          <a:bodyPr wrap="none" rtlCol="0">
            <a:spAutoFit/>
          </a:bodyPr>
          <a:lstStyle/>
          <a:p>
            <a:r>
              <a:rPr kumimoji="1" lang="en-US" altLang="ja-JP" sz="900" dirty="0">
                <a:solidFill>
                  <a:srgbClr val="7F7F7F"/>
                </a:solidFill>
                <a:latin typeface="Avenir Book"/>
                <a:cs typeface="Avenir Book"/>
              </a:rPr>
              <a:t>T byte</a:t>
            </a:r>
            <a:endParaRPr kumimoji="1" lang="ja-JP" altLang="en-US" sz="900" dirty="0">
              <a:solidFill>
                <a:srgbClr val="7F7F7F"/>
              </a:solidFill>
              <a:latin typeface="Avenir Book"/>
              <a:cs typeface="Avenir Book"/>
            </a:endParaRPr>
          </a:p>
        </p:txBody>
      </p:sp>
      <p:cxnSp>
        <p:nvCxnSpPr>
          <p:cNvPr id="71" name="直線コネクタ 70"/>
          <p:cNvCxnSpPr>
            <a:endCxn id="48" idx="2"/>
          </p:cNvCxnSpPr>
          <p:nvPr/>
        </p:nvCxnSpPr>
        <p:spPr>
          <a:xfrm>
            <a:off x="1313299" y="6212551"/>
            <a:ext cx="1819620" cy="0"/>
          </a:xfrm>
          <a:prstGeom prst="line">
            <a:avLst/>
          </a:prstGeom>
          <a:ln w="12700">
            <a:solidFill>
              <a:schemeClr val="accent6">
                <a:lumMod val="75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50" name="直線矢印コネクタ 49"/>
          <p:cNvCxnSpPr>
            <a:stCxn id="46" idx="6"/>
            <a:endCxn id="48" idx="2"/>
          </p:cNvCxnSpPr>
          <p:nvPr/>
        </p:nvCxnSpPr>
        <p:spPr bwMode="auto">
          <a:xfrm flipV="1">
            <a:off x="764034" y="6212551"/>
            <a:ext cx="2368885" cy="94363"/>
          </a:xfrm>
          <a:prstGeom prst="straightConnector1">
            <a:avLst/>
          </a:prstGeom>
          <a:solidFill>
            <a:schemeClr val="bg1"/>
          </a:solidFill>
          <a:ln w="9525" cap="flat" cmpd="sng" algn="ctr">
            <a:solidFill>
              <a:schemeClr val="bg1">
                <a:lumMod val="50000"/>
              </a:schemeClr>
            </a:solidFill>
            <a:prstDash val="sysDash"/>
            <a:round/>
            <a:headEnd type="none" w="med" len="med"/>
            <a:tailEnd type="none"/>
          </a:ln>
          <a:effectLst/>
        </p:spPr>
      </p:cxnSp>
    </p:spTree>
    <p:extLst>
      <p:ext uri="{BB962C8B-B14F-4D97-AF65-F5344CB8AC3E}">
        <p14:creationId xmlns:p14="http://schemas.microsoft.com/office/powerpoint/2010/main" val="1128495048"/>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defRPr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7460</TotalTime>
  <Words>2310</Words>
  <Application>Microsoft Macintosh PowerPoint</Application>
  <PresentationFormat>画面に合わせる (4:3)</PresentationFormat>
  <Paragraphs>518</Paragraphs>
  <Slides>21</Slides>
  <Notes>1</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21</vt:i4>
      </vt:variant>
    </vt:vector>
  </HeadingPairs>
  <TitlesOfParts>
    <vt:vector size="33" baseType="lpstr">
      <vt:lpstr>HGP創英角ｺﾞｼｯｸUB</vt:lpstr>
      <vt:lpstr>HGP創英角ｺﾞｼｯｸUB</vt:lpstr>
      <vt:lpstr>HG丸ｺﾞｼｯｸM-PRO</vt:lpstr>
      <vt:lpstr>ＭＳ Ｐゴシック</vt:lpstr>
      <vt:lpstr>Meiryo</vt:lpstr>
      <vt:lpstr>Meiryo</vt:lpstr>
      <vt:lpstr>American Typewriter</vt:lpstr>
      <vt:lpstr>Arial</vt:lpstr>
      <vt:lpstr>Avenir Book</vt:lpstr>
      <vt:lpstr>Calibri</vt:lpstr>
      <vt:lpstr>Wingdings</vt:lpstr>
      <vt:lpstr>NC標準テンプレート</vt:lpstr>
      <vt:lpstr>ストレージの最新動向</vt:lpstr>
      <vt:lpstr>データ量の爆発的増大</vt:lpstr>
      <vt:lpstr>アーキテクチャーから見るストレージの違い</vt:lpstr>
      <vt:lpstr>アーキテクチャーから見るストレージの違い</vt:lpstr>
      <vt:lpstr>サーバー・ベースド・ストレージ</vt:lpstr>
      <vt:lpstr>アクセス方式の違いから見るストレージ</vt:lpstr>
      <vt:lpstr>アクセス方式の違いから見るストレージ</vt:lpstr>
      <vt:lpstr>ストレージ仮想化</vt:lpstr>
      <vt:lpstr>ストレージ性能の推移／1台当たりの容量</vt:lpstr>
      <vt:lpstr>CPUとストレージのパフォーマンス</vt:lpstr>
      <vt:lpstr>フラッシュ･ストレージ／今後の展開とその分類</vt:lpstr>
      <vt:lpstr>フラッシュ･ストレージ／性能比較と用途</vt:lpstr>
      <vt:lpstr>ストレージアレイ（HDD／SSD／フラッシュストレージ）</vt:lpstr>
      <vt:lpstr>フラッシュとハードディスクのGB単価の推移比較</vt:lpstr>
      <vt:lpstr>フラッシュストレージの最新動向</vt:lpstr>
      <vt:lpstr>インラインでの重複排除／圧縮</vt:lpstr>
      <vt:lpstr>Intel Ruler フォームファクタ</vt:lpstr>
      <vt:lpstr>フラッシュ･ストレージ／ 普及の背景</vt:lpstr>
      <vt:lpstr>フラッシュストレージが注目される理由</vt:lpstr>
      <vt:lpstr>インメモリー・データベース</vt:lpstr>
      <vt:lpstr>HTAPとは何か？</vt:lpstr>
    </vt:vector>
  </TitlesOfParts>
  <Company>NetCommerce</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352</cp:revision>
  <dcterms:created xsi:type="dcterms:W3CDTF">2014-04-30T01:58:06Z</dcterms:created>
  <dcterms:modified xsi:type="dcterms:W3CDTF">2018-03-20T00:28:18Z</dcterms:modified>
</cp:coreProperties>
</file>