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3" r:id="rId2"/>
    <p:sldId id="538" r:id="rId3"/>
    <p:sldId id="539" r:id="rId4"/>
    <p:sldId id="543" r:id="rId5"/>
    <p:sldId id="545" r:id="rId6"/>
    <p:sldId id="542" r:id="rId7"/>
    <p:sldId id="551" r:id="rId8"/>
    <p:sldId id="544" r:id="rId9"/>
    <p:sldId id="547" r:id="rId10"/>
    <p:sldId id="548" r:id="rId11"/>
    <p:sldId id="546" r:id="rId12"/>
    <p:sldId id="549" r:id="rId13"/>
    <p:sldId id="550" r:id="rId14"/>
    <p:sldId id="552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CC0000"/>
    <a:srgbClr val="FF66FF"/>
    <a:srgbClr val="CC9900"/>
    <a:srgbClr val="FFFBD2"/>
    <a:srgbClr val="FFFFFF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88617" autoAdjust="0"/>
  </p:normalViewPr>
  <p:slideViewPr>
    <p:cSldViewPr snapToGrid="0" snapToObjects="1" showGuides="1">
      <p:cViewPr varScale="1">
        <p:scale>
          <a:sx n="89" d="100"/>
          <a:sy n="89" d="100"/>
        </p:scale>
        <p:origin x="504" y="176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45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https://jp.reuters.com/article/cyber-gdpr-dpo-idJPKCN1FZ0S8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241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https://wired.jp/series/gdpr/01_death-of-privacy/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51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これより新しい訳は無い模様</a:t>
            </a:r>
            <a:endParaRPr kumimoji="1" lang="en-US" altLang="ja-JP"/>
          </a:p>
          <a:p>
            <a:r>
              <a:rPr kumimoji="1" lang="ja-JP" altLang="en-US"/>
              <a:t>あったとしても読まない</a:t>
            </a:r>
            <a:r>
              <a:rPr kumimoji="1" lang="en-US" altLang="ja-JP"/>
              <a:t>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66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IP</a:t>
            </a:r>
            <a:r>
              <a:rPr kumimoji="1" lang="ja-JP" altLang="en-US"/>
              <a:t>アドレスは日本では個人情報ではない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マーケティングツールがやっかい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48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https://www.mkikuchi-law.com/article/15627796.html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53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https://business.bengo4.com/category3/practice612</a:t>
            </a:r>
          </a:p>
          <a:p>
            <a:endParaRPr kumimoji="1" lang="en-US" altLang="ja-JP"/>
          </a:p>
          <a:p>
            <a:r>
              <a:rPr kumimoji="1" lang="ja-JP" altLang="en-US"/>
              <a:t>データ移転のための条件（処理とは別）</a:t>
            </a:r>
            <a:endParaRPr kumimoji="1" lang="en-US" altLang="ja-JP"/>
          </a:p>
          <a:p>
            <a:r>
              <a:rPr kumimoji="1" lang="en-US" altLang="ja-JP"/>
              <a:t>http://www.soumu.go.jp/johotsusintokei/whitepaper/ja/h29/html/nc123120.html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60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日本の規制との整合性には疑問を呈する議論も</a:t>
            </a:r>
            <a:endParaRPr kumimoji="1" lang="en-US" altLang="ja-JP"/>
          </a:p>
          <a:p>
            <a:r>
              <a:rPr kumimoji="1" lang="ja-JP" altLang="en-US"/>
              <a:t>いずれにせよ移転のみ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8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5</a:t>
            </a:r>
            <a:r>
              <a:rPr kumimoji="1" lang="ja-JP" altLang="en-US"/>
              <a:t>月</a:t>
            </a:r>
            <a:r>
              <a:rPr kumimoji="1" lang="en-US" altLang="ja-JP"/>
              <a:t>30</a:t>
            </a:r>
            <a:r>
              <a:rPr kumimoji="1" lang="ja-JP" altLang="en-US"/>
              <a:t>日施行</a:t>
            </a:r>
            <a:endParaRPr kumimoji="1" lang="en-US" altLang="ja-JP"/>
          </a:p>
          <a:p>
            <a:r>
              <a:rPr kumimoji="1" lang="ja-JP" altLang="en-US"/>
              <a:t>オプトインは、</a:t>
            </a:r>
            <a:r>
              <a:rPr kumimoji="1" lang="en-US" altLang="ja-JP"/>
              <a:t>GDPR</a:t>
            </a:r>
            <a:r>
              <a:rPr kumimoji="1" lang="ja-JP" altLang="en-US"/>
              <a:t>と連携するためについかされた</a:t>
            </a:r>
            <a:r>
              <a:rPr kumimoji="1" lang="en-US" altLang="ja-JP"/>
              <a:t>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7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https://www.pwc.com/jp/ja/knowledge/thoughtleadership/gdpr.html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4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>
                <a:solidFill>
                  <a:srgbClr val="FFFFFF"/>
                </a:solidFill>
                <a:latin typeface="+mj-lt"/>
                <a:ea typeface="+mj-ea"/>
                <a:cs typeface="Arial"/>
              </a:rPr>
              <a:t>GDPR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D66468-ED71-49B2-A08A-D1FEE96E5C20}"/>
              </a:ext>
            </a:extLst>
          </p:cNvPr>
          <p:cNvSpPr/>
          <p:nvPr/>
        </p:nvSpPr>
        <p:spPr>
          <a:xfrm>
            <a:off x="3757989" y="42744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IT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ソリューション塾・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第</a:t>
            </a:r>
            <a:r>
              <a:rPr lang="en-US" altLang="ja-JP">
                <a:latin typeface="Meiryo" charset="-128"/>
                <a:ea typeface="Meiryo" charset="-128"/>
                <a:cs typeface="Meiryo" charset="-128"/>
              </a:rPr>
              <a:t>27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期</a:t>
            </a:r>
            <a:endParaRPr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r>
              <a:rPr lang="en-US" altLang="ja-JP">
                <a:latin typeface="Meiryo" charset="-128"/>
                <a:ea typeface="Meiryo" charset="-128"/>
                <a:cs typeface="Meiryo" charset="-128"/>
              </a:rPr>
              <a:t>2018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月</a:t>
            </a:r>
            <a:r>
              <a:rPr lang="en-US" altLang="ja-JP">
                <a:latin typeface="Meiryo" charset="-128"/>
                <a:ea typeface="Meiryo" charset="-128"/>
                <a:cs typeface="Meiryo" charset="-128"/>
              </a:rPr>
              <a:t>28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日</a:t>
            </a:r>
            <a:endParaRPr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61FF4-C036-4A9D-BB2D-6DD99038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2017</a:t>
            </a:r>
            <a:r>
              <a:rPr lang="ja-JP" altLang="en-US"/>
              <a:t>年</a:t>
            </a:r>
            <a:r>
              <a:rPr lang="en-US" altLang="ja-JP"/>
              <a:t>12</a:t>
            </a:r>
            <a:r>
              <a:rPr lang="ja-JP" altLang="en-US"/>
              <a:t>月現在、十分性認定はとれていない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C49C23-6C4B-4706-900E-5FF266507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30512"/>
            <a:ext cx="8116477" cy="524461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302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485952-A719-4F0D-942E-09D223C2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改正個人情報保護法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4C2486-FA23-47DD-91FB-F3E1CC639621}"/>
              </a:ext>
            </a:extLst>
          </p:cNvPr>
          <p:cNvSpPr/>
          <p:nvPr/>
        </p:nvSpPr>
        <p:spPr>
          <a:xfrm>
            <a:off x="628199" y="1060480"/>
            <a:ext cx="7887601" cy="487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個人情報保護法（個人情報の保護に関する法律）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84ED1A-BA50-4825-9993-7CB34035FC51}"/>
              </a:ext>
            </a:extLst>
          </p:cNvPr>
          <p:cNvSpPr/>
          <p:nvPr/>
        </p:nvSpPr>
        <p:spPr>
          <a:xfrm>
            <a:off x="628199" y="1700768"/>
            <a:ext cx="7887601" cy="487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2003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年公布、</a:t>
            </a:r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2005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年施行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1231F1-40C1-4EE4-8FC6-40C6C3CD3B8F}"/>
              </a:ext>
            </a:extLst>
          </p:cNvPr>
          <p:cNvSpPr/>
          <p:nvPr/>
        </p:nvSpPr>
        <p:spPr>
          <a:xfrm>
            <a:off x="628199" y="2341054"/>
            <a:ext cx="7887601" cy="487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改正個人情報保護法（個人情報の保護に関する法律）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CC5E55-2864-45E5-8A32-5347D3779175}"/>
              </a:ext>
            </a:extLst>
          </p:cNvPr>
          <p:cNvSpPr/>
          <p:nvPr/>
        </p:nvSpPr>
        <p:spPr>
          <a:xfrm>
            <a:off x="628199" y="2981339"/>
            <a:ext cx="7887601" cy="487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2015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年公布、</a:t>
            </a:r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2017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年施行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C5C2FB8-B55D-4FE4-9B83-AE64D0A5F301}"/>
              </a:ext>
            </a:extLst>
          </p:cNvPr>
          <p:cNvSpPr/>
          <p:nvPr/>
        </p:nvSpPr>
        <p:spPr>
          <a:xfrm>
            <a:off x="628199" y="3621626"/>
            <a:ext cx="7887601" cy="487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5,000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人分以下の個人情報を取り扱う小規模な事業者も対象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6D599D-C057-47A9-AED0-AA6E4CED8015}"/>
              </a:ext>
            </a:extLst>
          </p:cNvPr>
          <p:cNvSpPr/>
          <p:nvPr/>
        </p:nvSpPr>
        <p:spPr>
          <a:xfrm>
            <a:off x="628199" y="4261913"/>
            <a:ext cx="7887601" cy="487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個人情報を取得する場合は利用目的を明示して同意を得る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C7482D-2CF4-49F6-843C-A3B796397669}"/>
              </a:ext>
            </a:extLst>
          </p:cNvPr>
          <p:cNvSpPr/>
          <p:nvPr/>
        </p:nvSpPr>
        <p:spPr>
          <a:xfrm>
            <a:off x="628199" y="4913288"/>
            <a:ext cx="7887601" cy="487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利用目的以外の利用は禁止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A36F46-3A77-45E0-B32C-1A06AB3DE4C0}"/>
              </a:ext>
            </a:extLst>
          </p:cNvPr>
          <p:cNvSpPr/>
          <p:nvPr/>
        </p:nvSpPr>
        <p:spPr>
          <a:xfrm>
            <a:off x="628199" y="5553576"/>
            <a:ext cx="7887601" cy="487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違反した場合、一年以下の懲役又は五十万円以下の罰金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1861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466DAD-B367-4FA2-983C-F26A99C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進まない</a:t>
            </a:r>
            <a:r>
              <a:rPr lang="en-US" altLang="ja-JP"/>
              <a:t>GDPR</a:t>
            </a:r>
            <a:r>
              <a:rPr lang="ja-JP" altLang="en-US"/>
              <a:t>対応</a:t>
            </a:r>
          </a:p>
        </p:txBody>
      </p:sp>
      <p:pic>
        <p:nvPicPr>
          <p:cNvPr id="1026" name="Picture 2" descr="https://www.pwc.com/jp/ja/knowledge/thoughtleadership/2017/assets/image/only-gdpr-001-8-prop.png">
            <a:extLst>
              <a:ext uri="{FF2B5EF4-FFF2-40B4-BE49-F238E27FC236}">
                <a16:creationId xmlns:a16="http://schemas.microsoft.com/office/drawing/2014/main" id="{5FC9EC66-374F-4BA0-B3F6-2DED3D2E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" y="1612122"/>
            <a:ext cx="80486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4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64BCD5-5AE5-4348-99AE-A3C2A442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不足する人材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457C0E-AD21-4827-B7F6-C1BD036FF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7789"/>
            <a:ext cx="6289131" cy="33580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40E00C-E869-4AA3-A157-D57B00AA46D6}"/>
              </a:ext>
            </a:extLst>
          </p:cNvPr>
          <p:cNvSpPr/>
          <p:nvPr/>
        </p:nvSpPr>
        <p:spPr>
          <a:xfrm>
            <a:off x="457200" y="4483510"/>
            <a:ext cx="8442880" cy="185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［サンフランシスコ　１４日　ロイター］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- 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起業家ほどの名誉もなく、開発者ほどギークシック（おしゃれオタク風）でないかもしれないが、テクノロジー業界でいま最も熱い注目を浴びている職種は、データ保護責任者だ。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ジェン・ブラウンさん（４６）が情報プライバシー保護の認定資格を最初に取得した２００６年当時には、顧客データ管理について法的、倫理的な問題を扱う有資格者を求人する企業は多くなかった。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だが２０１８年現在、欧州連合（ＥＵ）の個人データ保護規制が、インターネット誕生以来最も大きな変化を迎える中で、その遵守に向けて世界中の企業が大急ぎで取り組みを進めている。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そして、ブラウンさんの受信ボックスは、リクルーターからのメールで溢れかえった。</a:t>
            </a:r>
            <a:endParaRPr kumimoji="1" lang="ja-JP" altLang="en-US" sz="140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028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5D8CD-4A5D-44F6-B1C6-0EEEEC17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シリコンヴァレーと</a:t>
            </a:r>
            <a:r>
              <a:rPr lang="en-US" altLang="ja-JP"/>
              <a:t>EU</a:t>
            </a:r>
            <a:r>
              <a:rPr lang="ja-JP" altLang="en-US"/>
              <a:t>との戦争</a:t>
            </a:r>
            <a:r>
              <a:rPr lang="en-US" altLang="ja-JP"/>
              <a:t>?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841780-9D99-4143-B408-5E40227FF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22446"/>
            <a:ext cx="7594333" cy="56305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E746E0-C1A2-4E3B-BF02-F5D5D50C92C9}"/>
              </a:ext>
            </a:extLst>
          </p:cNvPr>
          <p:cNvSpPr/>
          <p:nvPr/>
        </p:nvSpPr>
        <p:spPr>
          <a:xfrm>
            <a:off x="4726004" y="2926079"/>
            <a:ext cx="3960796" cy="181917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bg1"/>
                </a:solidFill>
              </a:rPr>
              <a:t>世界中のデジタル市民は「ただより怖いものはない」と知りつつ（あるいは知らない間に）も、実名を含む膨大な個人データを</a:t>
            </a:r>
            <a:r>
              <a:rPr lang="en-US" altLang="ja-JP">
                <a:solidFill>
                  <a:schemeClr val="bg1"/>
                </a:solidFill>
              </a:rPr>
              <a:t>Google</a:t>
            </a:r>
            <a:r>
              <a:rPr lang="ja-JP" altLang="en-US">
                <a:solidFill>
                  <a:schemeClr val="bg1"/>
                </a:solidFill>
              </a:rPr>
              <a:t>検索、</a:t>
            </a:r>
            <a:r>
              <a:rPr lang="en-US" altLang="ja-JP">
                <a:solidFill>
                  <a:schemeClr val="bg1"/>
                </a:solidFill>
              </a:rPr>
              <a:t>Google</a:t>
            </a:r>
            <a:r>
              <a:rPr lang="ja-JP" altLang="en-US">
                <a:solidFill>
                  <a:schemeClr val="bg1"/>
                </a:solidFill>
              </a:rPr>
              <a:t>マップ、</a:t>
            </a:r>
            <a:r>
              <a:rPr lang="en-US" altLang="ja-JP">
                <a:solidFill>
                  <a:schemeClr val="bg1"/>
                </a:solidFill>
              </a:rPr>
              <a:t>Facebook</a:t>
            </a:r>
            <a:r>
              <a:rPr lang="ja-JP" altLang="en-US">
                <a:solidFill>
                  <a:schemeClr val="bg1"/>
                </a:solidFill>
              </a:rPr>
              <a:t>やモバイルアプリのなかに投げ入れてきた。</a:t>
            </a:r>
            <a:endParaRPr kumimoji="1" lang="ja-JP" altLang="en-US" sz="280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6309403-297B-446B-B26F-7629552DE0C0}"/>
              </a:ext>
            </a:extLst>
          </p:cNvPr>
          <p:cNvSpPr/>
          <p:nvPr/>
        </p:nvSpPr>
        <p:spPr>
          <a:xfrm>
            <a:off x="4726004" y="4876841"/>
            <a:ext cx="3960796" cy="78602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bg1"/>
                </a:solidFill>
              </a:rPr>
              <a:t>シリコンヴァレーと</a:t>
            </a:r>
            <a:r>
              <a:rPr lang="en-US" altLang="ja-JP">
                <a:solidFill>
                  <a:schemeClr val="bg1"/>
                </a:solidFill>
              </a:rPr>
              <a:t>EU</a:t>
            </a:r>
            <a:r>
              <a:rPr lang="ja-JP" altLang="en-US">
                <a:solidFill>
                  <a:schemeClr val="bg1"/>
                </a:solidFill>
              </a:rPr>
              <a:t>との戦争</a:t>
            </a:r>
            <a:r>
              <a:rPr lang="en-US" altLang="ja-JP">
                <a:solidFill>
                  <a:schemeClr val="bg1"/>
                </a:solidFill>
              </a:rPr>
              <a:t>?</a:t>
            </a:r>
            <a:endParaRPr kumimoji="1" lang="ja-JP" altLang="en-US" sz="280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2333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216992-8D15-47A5-9035-29A53E5D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GDPR</a:t>
            </a:r>
            <a:r>
              <a:rPr lang="ja-JP" altLang="en-US"/>
              <a:t>とは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11F3AD-480D-4344-800F-DCC651950035}"/>
              </a:ext>
            </a:extLst>
          </p:cNvPr>
          <p:cNvSpPr txBox="1"/>
          <p:nvPr/>
        </p:nvSpPr>
        <p:spPr>
          <a:xfrm>
            <a:off x="444920" y="999590"/>
            <a:ext cx="825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accent5"/>
                </a:solidFill>
              </a:rPr>
              <a:t>General Data Protection Regulation</a:t>
            </a:r>
            <a:endParaRPr kumimoji="1" lang="ja-JP" altLang="en-US" sz="3600">
              <a:solidFill>
                <a:schemeClr val="accent5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41DE6B-A93D-4D55-914B-5ABAC9F1BC5A}"/>
              </a:ext>
            </a:extLst>
          </p:cNvPr>
          <p:cNvSpPr/>
          <p:nvPr/>
        </p:nvSpPr>
        <p:spPr>
          <a:xfrm>
            <a:off x="411110" y="2642075"/>
            <a:ext cx="8331721" cy="744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cs typeface="ＭＳ Ｐゴシック"/>
              </a:rPr>
              <a:t>EU</a:t>
            </a:r>
            <a:r>
              <a:rPr kumimoji="1" lang="ja-JP" altLang="en-US" sz="2000">
                <a:solidFill>
                  <a:schemeClr val="bg1"/>
                </a:solidFill>
                <a:cs typeface="ＭＳ Ｐゴシック"/>
              </a:rPr>
              <a:t>における新しい個人情報保護の枠組み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（</a:t>
            </a:r>
            <a:r>
              <a:rPr lang="en-US" altLang="ja-JP" sz="2000" dirty="0">
                <a:solidFill>
                  <a:schemeClr val="bg1"/>
                </a:solidFill>
                <a:cs typeface="ＭＳ Ｐゴシック"/>
              </a:rPr>
              <a:t>2018.5.25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施行）</a:t>
            </a:r>
            <a:endParaRPr kumimoji="1" lang="ja-JP" altLang="en-US" sz="200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910DDB-1EE9-43A1-BA6C-3620B37BF61E}"/>
              </a:ext>
            </a:extLst>
          </p:cNvPr>
          <p:cNvSpPr txBox="1"/>
          <p:nvPr/>
        </p:nvSpPr>
        <p:spPr>
          <a:xfrm>
            <a:off x="1343389" y="1657953"/>
            <a:ext cx="6457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>
                <a:solidFill>
                  <a:schemeClr val="accent5"/>
                </a:solidFill>
              </a:rPr>
              <a:t>EU</a:t>
            </a:r>
            <a:r>
              <a:rPr lang="ja-JP" altLang="en-US" sz="4800">
                <a:solidFill>
                  <a:schemeClr val="accent5"/>
                </a:solidFill>
              </a:rPr>
              <a:t>一般データ保護規則</a:t>
            </a:r>
            <a:endParaRPr kumimoji="1" lang="ja-JP" altLang="en-US" sz="4800">
              <a:solidFill>
                <a:schemeClr val="accent5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7BB5D4B-6256-47F5-BB63-1836A032F089}"/>
              </a:ext>
            </a:extLst>
          </p:cNvPr>
          <p:cNvSpPr/>
          <p:nvPr/>
        </p:nvSpPr>
        <p:spPr>
          <a:xfrm>
            <a:off x="406138" y="5258213"/>
            <a:ext cx="4102004" cy="83903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  <a:cs typeface="ＭＳ Ｐゴシック"/>
              </a:rPr>
              <a:t>EU</a:t>
            </a:r>
            <a:r>
              <a:rPr kumimoji="1" lang="ja-JP" altLang="en-US" sz="2400">
                <a:solidFill>
                  <a:schemeClr val="bg1"/>
                </a:solidFill>
                <a:cs typeface="ＭＳ Ｐゴシック"/>
              </a:rPr>
              <a:t>以外の国の企業にも適用</a:t>
            </a:r>
            <a:endParaRPr kumimoji="1" lang="en-US" altLang="ja-JP" sz="24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kumimoji="1" lang="ja-JP" altLang="en-US" sz="2400">
                <a:solidFill>
                  <a:schemeClr val="bg1"/>
                </a:solidFill>
                <a:cs typeface="ＭＳ Ｐゴシック"/>
              </a:rPr>
              <a:t>（域外適用）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2B68D04-6135-4037-A36C-2FBD8397EAB8}"/>
              </a:ext>
            </a:extLst>
          </p:cNvPr>
          <p:cNvSpPr/>
          <p:nvPr/>
        </p:nvSpPr>
        <p:spPr>
          <a:xfrm>
            <a:off x="4640827" y="5258374"/>
            <a:ext cx="4102004" cy="83903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  <a:cs typeface="ＭＳ Ｐゴシック"/>
              </a:rPr>
              <a:t>違反した場合の罰金が高額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25BEB82-AC64-4C31-BB11-0397E2287597}"/>
              </a:ext>
            </a:extLst>
          </p:cNvPr>
          <p:cNvSpPr/>
          <p:nvPr/>
        </p:nvSpPr>
        <p:spPr>
          <a:xfrm>
            <a:off x="411110" y="3508672"/>
            <a:ext cx="8331721" cy="75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居住者に、自らの個人データをコントロールする権利を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「取り戻す」ことが目標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D56E75C-B4F8-49AF-90F9-48E1367E172C}"/>
              </a:ext>
            </a:extLst>
          </p:cNvPr>
          <p:cNvSpPr/>
          <p:nvPr/>
        </p:nvSpPr>
        <p:spPr>
          <a:xfrm>
            <a:off x="406136" y="4382413"/>
            <a:ext cx="8331721" cy="744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居住者の個人データを取得・保有して移転・処理する者に対して厳格な情報管理と説明責任を求め、違反に対しては厳しい制裁を課す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82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1B99E7-3AD9-4EB4-9BBC-31D929BF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GDPR</a:t>
            </a:r>
            <a:r>
              <a:rPr lang="ja-JP" altLang="en-US"/>
              <a:t>のドキュメント（和訳）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46ED1E-5A77-4230-9594-6344C829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6" y="894735"/>
            <a:ext cx="3949074" cy="557076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7AD4FB-0C79-4085-A888-C247032CD865}"/>
              </a:ext>
            </a:extLst>
          </p:cNvPr>
          <p:cNvSpPr/>
          <p:nvPr/>
        </p:nvSpPr>
        <p:spPr>
          <a:xfrm>
            <a:off x="4916125" y="894735"/>
            <a:ext cx="3757875" cy="1669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bg1"/>
                </a:solidFill>
                <a:cs typeface="ＭＳ Ｐゴシック"/>
              </a:rPr>
              <a:t>総務省が</a:t>
            </a:r>
            <a:r>
              <a:rPr kumimoji="1" lang="en-US" altLang="ja-JP" sz="2800">
                <a:solidFill>
                  <a:schemeClr val="bg1"/>
                </a:solidFill>
                <a:cs typeface="ＭＳ Ｐゴシック"/>
              </a:rPr>
              <a:t>2012</a:t>
            </a:r>
            <a:r>
              <a:rPr kumimoji="1" lang="ja-JP" altLang="en-US" sz="2800">
                <a:solidFill>
                  <a:schemeClr val="bg1"/>
                </a:solidFill>
                <a:cs typeface="ＭＳ Ｐゴシック"/>
              </a:rPr>
              <a:t>年に作成した仮訳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6E17EA-0BB2-4479-8097-9C63960E1214}"/>
              </a:ext>
            </a:extLst>
          </p:cNvPr>
          <p:cNvSpPr/>
          <p:nvPr/>
        </p:nvSpPr>
        <p:spPr>
          <a:xfrm>
            <a:off x="4916127" y="2845336"/>
            <a:ext cx="3757875" cy="1669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bg1"/>
                </a:solidFill>
                <a:cs typeface="ＭＳ Ｐゴシック"/>
              </a:rPr>
              <a:t>日本語訳で</a:t>
            </a:r>
            <a:r>
              <a:rPr kumimoji="1" lang="en-US" altLang="ja-JP" sz="2800">
                <a:solidFill>
                  <a:schemeClr val="bg1"/>
                </a:solidFill>
                <a:cs typeface="ＭＳ Ｐゴシック"/>
              </a:rPr>
              <a:t>176</a:t>
            </a:r>
            <a:r>
              <a:rPr kumimoji="1" lang="ja-JP" altLang="en-US" sz="2800">
                <a:solidFill>
                  <a:schemeClr val="bg1"/>
                </a:solidFill>
                <a:cs typeface="ＭＳ Ｐゴシック"/>
              </a:rPr>
              <a:t>ページ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61B6CD-F896-4794-ABD8-479C2F4CBD53}"/>
              </a:ext>
            </a:extLst>
          </p:cNvPr>
          <p:cNvSpPr/>
          <p:nvPr/>
        </p:nvSpPr>
        <p:spPr>
          <a:xfrm>
            <a:off x="4916124" y="4795938"/>
            <a:ext cx="3757875" cy="1669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bg1"/>
                </a:solidFill>
                <a:cs typeface="ＭＳ Ｐゴシック"/>
              </a:rPr>
              <a:t>今までにさらに大幅な改訂が行われている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49734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D809E-B7FC-4603-8923-A68E8F9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GDPR</a:t>
            </a:r>
            <a:r>
              <a:rPr lang="ja-JP" altLang="en-US"/>
              <a:t>の主要な規制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D3D887-BDCB-48C1-AE92-F261BF982749}"/>
              </a:ext>
            </a:extLst>
          </p:cNvPr>
          <p:cNvSpPr/>
          <p:nvPr/>
        </p:nvSpPr>
        <p:spPr>
          <a:xfrm>
            <a:off x="597638" y="1172896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プライバシー・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バイ・デザイン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D96CF3-C323-49F1-8215-D17B9E70DC89}"/>
              </a:ext>
            </a:extLst>
          </p:cNvPr>
          <p:cNvSpPr/>
          <p:nvPr/>
        </p:nvSpPr>
        <p:spPr>
          <a:xfrm>
            <a:off x="3262964" y="1172896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サービスの設計段階からプライバシーを保護する設計にする</a:t>
            </a:r>
            <a:endParaRPr lang="ja-JP" altLang="en-US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222E904-62D8-40EE-88BF-ACBE1F045C6B}"/>
              </a:ext>
            </a:extLst>
          </p:cNvPr>
          <p:cNvSpPr/>
          <p:nvPr/>
        </p:nvSpPr>
        <p:spPr>
          <a:xfrm>
            <a:off x="597638" y="2186373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オプトイン原則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48D307F-0B11-431A-B940-1A6A4B9A7E29}"/>
              </a:ext>
            </a:extLst>
          </p:cNvPr>
          <p:cNvSpPr/>
          <p:nvPr/>
        </p:nvSpPr>
        <p:spPr>
          <a:xfrm>
            <a:off x="3262964" y="2186373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個人情報を処理される個人が，自分の個人情報が特定の目的のために処理されることに「明示的に」同意した場合に，当該個人情報を処理できる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85E3D24-4A5F-4CC1-9EC1-A30BC400B35D}"/>
              </a:ext>
            </a:extLst>
          </p:cNvPr>
          <p:cNvSpPr/>
          <p:nvPr/>
        </p:nvSpPr>
        <p:spPr>
          <a:xfrm>
            <a:off x="597638" y="3200306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漏洩時の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通知義務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D716DCB-1DE6-47B3-9C18-1904979B6C55}"/>
              </a:ext>
            </a:extLst>
          </p:cNvPr>
          <p:cNvSpPr/>
          <p:nvPr/>
        </p:nvSpPr>
        <p:spPr>
          <a:xfrm>
            <a:off x="3262964" y="3200306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情報漏洩が発覚した場合には</a:t>
            </a:r>
            <a:r>
              <a:rPr lang="en-US" altLang="ja-JP">
                <a:solidFill>
                  <a:schemeClr val="bg1"/>
                </a:solidFill>
                <a:cs typeface="ＭＳ Ｐゴシック"/>
              </a:rPr>
              <a:t>72</a:t>
            </a:r>
            <a:r>
              <a:rPr lang="ja-JP" altLang="en-US">
                <a:solidFill>
                  <a:schemeClr val="bg1"/>
                </a:solidFill>
                <a:cs typeface="ＭＳ Ｐゴシック"/>
              </a:rPr>
              <a:t>時間以内に本人、および監督機関に通知しなければならない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A44725-CA7A-4479-9F27-BC84A0CF66CF}"/>
              </a:ext>
            </a:extLst>
          </p:cNvPr>
          <p:cNvSpPr/>
          <p:nvPr/>
        </p:nvSpPr>
        <p:spPr>
          <a:xfrm>
            <a:off x="597638" y="4214239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忘れられる権利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12899F-473F-463B-B37D-A3F0EC1C36B5}"/>
              </a:ext>
            </a:extLst>
          </p:cNvPr>
          <p:cNvSpPr/>
          <p:nvPr/>
        </p:nvSpPr>
        <p:spPr>
          <a:xfrm>
            <a:off x="3262964" y="4214239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本人が希望した場合に個人データを速やかに全システムから完全に削除しなければならない</a:t>
            </a:r>
            <a:endParaRPr lang="ja-JP" altLang="en-US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8A9C60D-68FB-4069-8D6E-67CE7602C66B}"/>
              </a:ext>
            </a:extLst>
          </p:cNvPr>
          <p:cNvSpPr/>
          <p:nvPr/>
        </p:nvSpPr>
        <p:spPr>
          <a:xfrm>
            <a:off x="597638" y="5228172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機密性の確保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説明責任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C79D6A2-D297-4228-AF92-A89BD04C4025}"/>
              </a:ext>
            </a:extLst>
          </p:cNvPr>
          <p:cNvSpPr/>
          <p:nvPr/>
        </p:nvSpPr>
        <p:spPr>
          <a:xfrm>
            <a:off x="3262964" y="5228172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データの暗号化、</a:t>
            </a:r>
            <a:r>
              <a:rPr lang="en-US" altLang="ja-JP">
                <a:solidFill>
                  <a:schemeClr val="bg1"/>
                </a:solidFill>
                <a:cs typeface="ＭＳ Ｐゴシック"/>
              </a:rPr>
              <a:t>CSO</a:t>
            </a:r>
            <a:r>
              <a:rPr lang="ja-JP" altLang="en-US">
                <a:solidFill>
                  <a:schemeClr val="bg1"/>
                </a:solidFill>
                <a:cs typeface="ＭＳ Ｐゴシック"/>
              </a:rPr>
              <a:t>の選任など</a:t>
            </a:r>
            <a:endParaRPr lang="en-US" altLang="ja-JP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個人データの取得方法、使い道について明確に説明しなければならない</a:t>
            </a:r>
          </a:p>
        </p:txBody>
      </p:sp>
    </p:spTree>
    <p:extLst>
      <p:ext uri="{BB962C8B-B14F-4D97-AF65-F5344CB8AC3E}">
        <p14:creationId xmlns:p14="http://schemas.microsoft.com/office/powerpoint/2010/main" val="65030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D809E-B7FC-4603-8923-A68E8F9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個人データの範囲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62C474A-E9BB-4CB0-AF0F-6E6D8FF27FED}"/>
              </a:ext>
            </a:extLst>
          </p:cNvPr>
          <p:cNvSpPr/>
          <p:nvPr/>
        </p:nvSpPr>
        <p:spPr>
          <a:xfrm>
            <a:off x="597637" y="1152940"/>
            <a:ext cx="2086569" cy="2381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個人データの</a:t>
            </a:r>
            <a:br>
              <a:rPr lang="en-US" altLang="ja-JP" sz="2000">
                <a:solidFill>
                  <a:schemeClr val="bg1"/>
                </a:solidFill>
                <a:cs typeface="ＭＳ Ｐゴシック"/>
              </a:rPr>
            </a:b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範囲（例）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065BE7-8508-4276-A9DB-B7AD0DD3A622}"/>
              </a:ext>
            </a:extLst>
          </p:cNvPr>
          <p:cNvSpPr/>
          <p:nvPr/>
        </p:nvSpPr>
        <p:spPr>
          <a:xfrm>
            <a:off x="2772697" y="1152940"/>
            <a:ext cx="5773665" cy="2381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氏名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識別番号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所在地データ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メールアドレス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オンライン識別子（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IP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アドレス、クッキー）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クレジットカード情報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パスポート情報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その他身体的、生理学的、遺伝子的、精神的、経済的、文化的、社会的固有性に関する情報</a:t>
            </a:r>
            <a:endParaRPr lang="ja-JP" altLang="en-US" sz="16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7EBA1D-EE21-4C45-86C8-6FB94F7A8DCD}"/>
              </a:ext>
            </a:extLst>
          </p:cNvPr>
          <p:cNvSpPr/>
          <p:nvPr/>
        </p:nvSpPr>
        <p:spPr>
          <a:xfrm>
            <a:off x="597637" y="3618274"/>
            <a:ext cx="2086569" cy="2653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保護される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個人データ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319AF8-12CE-4609-AD7F-D8C29EC9068B}"/>
              </a:ext>
            </a:extLst>
          </p:cNvPr>
          <p:cNvSpPr/>
          <p:nvPr/>
        </p:nvSpPr>
        <p:spPr>
          <a:xfrm>
            <a:off x="2772697" y="3618274"/>
            <a:ext cx="5773665" cy="2653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内に所在する個人（国籍や居住地などを問わない）の個人データ</a:t>
            </a:r>
            <a:endParaRPr lang="en-US" altLang="ja-JP" sz="1600">
              <a:solidFill>
                <a:schemeClr val="bg1"/>
              </a:solidFill>
              <a:cs typeface="ＭＳ Ｐゴシック"/>
            </a:endParaRPr>
          </a:p>
          <a:p>
            <a:endParaRPr lang="en-US" altLang="ja-JP" sz="14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短期出張や短期旅行で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内に所在する日本人の個人データを日本に移転する場合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日本企業から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内に出向した従業員の情報</a:t>
            </a:r>
            <a:endParaRPr lang="en-US" altLang="ja-JP" sz="14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（元は日本から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内に移転した情報）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日本から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 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内に個人データを送付する場合</a:t>
            </a:r>
            <a:endParaRPr lang="en-US" altLang="ja-JP" sz="14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（基準に沿って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内において処理されなければならない）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日本から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 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内に個人データが送付され、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内で処理された個人データを日本へ移転する場合</a:t>
            </a:r>
            <a:endParaRPr lang="ja-JP" altLang="en-US" sz="1400" dirty="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980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16E593-EC28-4C2E-B813-F447E3E6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GDPR</a:t>
            </a:r>
            <a:r>
              <a:rPr lang="ja-JP" altLang="en-US"/>
              <a:t>で気をつけるべき点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3E9922-14C1-46CB-AFFE-CF16BA1A5049}"/>
              </a:ext>
            </a:extLst>
          </p:cNvPr>
          <p:cNvSpPr/>
          <p:nvPr/>
        </p:nvSpPr>
        <p:spPr>
          <a:xfrm>
            <a:off x="597637" y="1229038"/>
            <a:ext cx="2086569" cy="1563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bg1"/>
                </a:solidFill>
                <a:cs typeface="ＭＳ Ｐゴシック"/>
              </a:rPr>
              <a:t>高額な制裁金</a:t>
            </a:r>
            <a:endParaRPr lang="ja-JP" altLang="en-US" sz="24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8A9515-1B20-424C-806C-E99EBF983ABF}"/>
              </a:ext>
            </a:extLst>
          </p:cNvPr>
          <p:cNvSpPr/>
          <p:nvPr/>
        </p:nvSpPr>
        <p:spPr>
          <a:xfrm>
            <a:off x="2772697" y="1229038"/>
            <a:ext cx="5773665" cy="1563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制裁金の上限は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①</a:t>
            </a:r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2,000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万ユーロまたは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②前年度の全世界での「売上高」の</a:t>
            </a:r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4%</a:t>
            </a:r>
          </a:p>
          <a:p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のいずれか高い方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B50576-882D-4420-BDE7-F4B44BE55A94}"/>
              </a:ext>
            </a:extLst>
          </p:cNvPr>
          <p:cNvSpPr/>
          <p:nvPr/>
        </p:nvSpPr>
        <p:spPr>
          <a:xfrm>
            <a:off x="597637" y="2831695"/>
            <a:ext cx="2086569" cy="1563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bg1"/>
                </a:solidFill>
                <a:cs typeface="ＭＳ Ｐゴシック"/>
              </a:rPr>
              <a:t>広い対象</a:t>
            </a:r>
            <a:endParaRPr lang="ja-JP" altLang="en-US" sz="24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4AAE6C-2B6F-4708-A73C-0C61F2903549}"/>
              </a:ext>
            </a:extLst>
          </p:cNvPr>
          <p:cNvSpPr/>
          <p:nvPr/>
        </p:nvSpPr>
        <p:spPr>
          <a:xfrm>
            <a:off x="2772697" y="2831695"/>
            <a:ext cx="5773665" cy="1563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内に事業拠点が無くても規則の対象となる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自社だけで無く、パートナーでの処理も責任を問われる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個人情報の定義が幅広い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2A2062-F769-40B9-AEDF-01107B88CD6F}"/>
              </a:ext>
            </a:extLst>
          </p:cNvPr>
          <p:cNvSpPr/>
          <p:nvPr/>
        </p:nvSpPr>
        <p:spPr>
          <a:xfrm>
            <a:off x="597637" y="4434353"/>
            <a:ext cx="2086569" cy="1563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bg1"/>
                </a:solidFill>
                <a:cs typeface="ＭＳ Ｐゴシック"/>
              </a:rPr>
              <a:t>曖昧な規定</a:t>
            </a:r>
            <a:endParaRPr lang="ja-JP" altLang="en-US" sz="24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0B5229-29DC-470A-B34E-7B4A08306E41}"/>
              </a:ext>
            </a:extLst>
          </p:cNvPr>
          <p:cNvSpPr/>
          <p:nvPr/>
        </p:nvSpPr>
        <p:spPr>
          <a:xfrm>
            <a:off x="2772697" y="4434353"/>
            <a:ext cx="5773665" cy="1563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GDPR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内に細かい定義が無く、解釈次第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ガイドライン等で明確化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4992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2E4ED5-BD45-4B5F-8795-2B709ABD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個人情報取得後の流れを把握しなければならない</a:t>
            </a:r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6C832FF6-DC54-49D4-891D-BFAA1465D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0852" y="2932626"/>
            <a:ext cx="629055" cy="629055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9E37EA7-D635-4FD5-AA64-9298AD705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557" y="2932626"/>
            <a:ext cx="629055" cy="629055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F3114E6-5B47-4D03-BCDD-06E630ED0C3F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1225612" y="3247154"/>
            <a:ext cx="2225240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FE981177-C2B2-4864-80F6-DCA52F50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5148" y="2932624"/>
            <a:ext cx="629055" cy="629055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13DB70BB-6179-4ABE-8827-3C46076968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05148" y="1552798"/>
            <a:ext cx="629055" cy="629055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0526C9-D066-40F3-B9DB-3EB4788CD6C5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 flipV="1">
            <a:off x="4079907" y="3247152"/>
            <a:ext cx="2225241" cy="2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AB190B30-D254-4C31-B264-BAD2B89CEA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7999" y="1552798"/>
            <a:ext cx="629055" cy="629055"/>
          </a:xfrm>
          <a:prstGeom prst="rect">
            <a:avLst/>
          </a:prstGeom>
        </p:spPr>
      </p:pic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5681A7DF-8091-4885-B99C-58C9D3B677A9}"/>
              </a:ext>
            </a:extLst>
          </p:cNvPr>
          <p:cNvCxnSpPr>
            <a:stCxn id="4" idx="0"/>
            <a:endCxn id="18" idx="1"/>
          </p:cNvCxnSpPr>
          <p:nvPr/>
        </p:nvCxnSpPr>
        <p:spPr>
          <a:xfrm rot="5400000" flipH="1" flipV="1">
            <a:off x="3789039" y="1843667"/>
            <a:ext cx="1065300" cy="1112619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A7E3749-1152-4E7B-AB7A-3AA3D5A21180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5507054" y="1867326"/>
            <a:ext cx="798094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BCA257C-2FE8-40C4-A5F5-6F770B2E5267}"/>
              </a:ext>
            </a:extLst>
          </p:cNvPr>
          <p:cNvCxnSpPr>
            <a:cxnSpLocks/>
            <a:stCxn id="4" idx="2"/>
            <a:endCxn id="27" idx="1"/>
          </p:cNvCxnSpPr>
          <p:nvPr/>
        </p:nvCxnSpPr>
        <p:spPr>
          <a:xfrm flipH="1">
            <a:off x="3765369" y="3561681"/>
            <a:ext cx="11" cy="613876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: 磁気ディスク 26">
            <a:extLst>
              <a:ext uri="{FF2B5EF4-FFF2-40B4-BE49-F238E27FC236}">
                <a16:creationId xmlns:a16="http://schemas.microsoft.com/office/drawing/2014/main" id="{C11CEF04-6FB9-4E7A-998F-21C9C560166E}"/>
              </a:ext>
            </a:extLst>
          </p:cNvPr>
          <p:cNvSpPr/>
          <p:nvPr/>
        </p:nvSpPr>
        <p:spPr>
          <a:xfrm>
            <a:off x="3450852" y="4175557"/>
            <a:ext cx="629033" cy="705679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cs typeface="ＭＳ Ｐゴシック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2D00D30-BE72-444A-BF24-A5753B27BFCF}"/>
              </a:ext>
            </a:extLst>
          </p:cNvPr>
          <p:cNvCxnSpPr>
            <a:cxnSpLocks/>
            <a:stCxn id="12" idx="2"/>
            <a:endCxn id="32" idx="1"/>
          </p:cNvCxnSpPr>
          <p:nvPr/>
        </p:nvCxnSpPr>
        <p:spPr>
          <a:xfrm flipH="1">
            <a:off x="6619642" y="3561679"/>
            <a:ext cx="34" cy="613878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フローチャート: 磁気ディスク 31">
            <a:extLst>
              <a:ext uri="{FF2B5EF4-FFF2-40B4-BE49-F238E27FC236}">
                <a16:creationId xmlns:a16="http://schemas.microsoft.com/office/drawing/2014/main" id="{28845D95-71DD-4513-B147-3DD3A0A16D26}"/>
              </a:ext>
            </a:extLst>
          </p:cNvPr>
          <p:cNvSpPr/>
          <p:nvPr/>
        </p:nvSpPr>
        <p:spPr>
          <a:xfrm>
            <a:off x="6305125" y="4175557"/>
            <a:ext cx="629033" cy="705679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A30DD59-488B-4D04-B983-BDCA121C1192}"/>
              </a:ext>
            </a:extLst>
          </p:cNvPr>
          <p:cNvSpPr txBox="1"/>
          <p:nvPr/>
        </p:nvSpPr>
        <p:spPr>
          <a:xfrm>
            <a:off x="1784232" y="28877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個人情報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F173FCD-0DCD-46EE-BE22-AE761EB8E521}"/>
              </a:ext>
            </a:extLst>
          </p:cNvPr>
          <p:cNvSpPr txBox="1"/>
          <p:nvPr/>
        </p:nvSpPr>
        <p:spPr>
          <a:xfrm>
            <a:off x="3300677" y="507961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社内</a:t>
            </a:r>
            <a:r>
              <a:rPr kumimoji="1" lang="en-US" altLang="ja-JP"/>
              <a:t>DB</a:t>
            </a:r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34C7B48-A640-4D3B-9504-7601D634C502}"/>
              </a:ext>
            </a:extLst>
          </p:cNvPr>
          <p:cNvSpPr txBox="1"/>
          <p:nvPr/>
        </p:nvSpPr>
        <p:spPr>
          <a:xfrm>
            <a:off x="5809199" y="50796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/>
              <a:t>パートナー企業の</a:t>
            </a:r>
            <a:endParaRPr kumimoji="1" lang="en-US" altLang="ja-JP" sz="1400"/>
          </a:p>
          <a:p>
            <a:pPr algn="ctr"/>
            <a:r>
              <a:rPr kumimoji="1" lang="ja-JP" altLang="en-US" sz="1400"/>
              <a:t>社内</a:t>
            </a:r>
            <a:r>
              <a:rPr kumimoji="1" lang="en-US" altLang="ja-JP" sz="1400"/>
              <a:t>DB</a:t>
            </a:r>
            <a:endParaRPr kumimoji="1" lang="ja-JP" altLang="en-US" sz="14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7AF8E5-2B57-42E6-AD82-D1DDFBD3D63C}"/>
              </a:ext>
            </a:extLst>
          </p:cNvPr>
          <p:cNvSpPr txBox="1"/>
          <p:nvPr/>
        </p:nvSpPr>
        <p:spPr>
          <a:xfrm>
            <a:off x="7066088" y="306530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/>
              <a:t>パートナー企業の</a:t>
            </a:r>
            <a:endParaRPr lang="en-US" altLang="ja-JP" sz="1400"/>
          </a:p>
          <a:p>
            <a:pPr algn="ctr"/>
            <a:r>
              <a:rPr kumimoji="1" lang="ja-JP" altLang="en-US" sz="1400"/>
              <a:t>サーバー</a:t>
            </a:r>
            <a:endParaRPr kumimoji="1" lang="en-US" altLang="ja-JP" sz="14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F2404A2-70F0-4309-82F3-C2EAD58CE418}"/>
              </a:ext>
            </a:extLst>
          </p:cNvPr>
          <p:cNvSpPr txBox="1"/>
          <p:nvPr/>
        </p:nvSpPr>
        <p:spPr>
          <a:xfrm>
            <a:off x="7070401" y="16057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/>
              <a:t>パートナー企業の</a:t>
            </a:r>
            <a:endParaRPr lang="en-US" altLang="ja-JP" sz="1400"/>
          </a:p>
          <a:p>
            <a:pPr algn="ctr"/>
            <a:r>
              <a:rPr kumimoji="1" lang="ja-JP" altLang="en-US" sz="1400"/>
              <a:t>担当者</a:t>
            </a:r>
            <a:endParaRPr kumimoji="1" lang="en-US" altLang="ja-JP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8C3737E-1595-4259-B598-0226B2F86FD3}"/>
              </a:ext>
            </a:extLst>
          </p:cNvPr>
          <p:cNvSpPr txBox="1"/>
          <p:nvPr/>
        </p:nvSpPr>
        <p:spPr>
          <a:xfrm>
            <a:off x="4382048" y="10134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/>
              <a:t>パートナー企業の</a:t>
            </a:r>
            <a:endParaRPr lang="en-US" altLang="ja-JP" sz="1400"/>
          </a:p>
          <a:p>
            <a:pPr algn="ctr"/>
            <a:r>
              <a:rPr kumimoji="1" lang="ja-JP" altLang="en-US" sz="1400"/>
              <a:t>メールサーバー</a:t>
            </a:r>
            <a:endParaRPr kumimoji="1" lang="en-US" altLang="ja-JP" sz="14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EFD192A-7171-49D0-A99F-14324D585DDD}"/>
              </a:ext>
            </a:extLst>
          </p:cNvPr>
          <p:cNvSpPr txBox="1"/>
          <p:nvPr/>
        </p:nvSpPr>
        <p:spPr>
          <a:xfrm>
            <a:off x="3858527" y="3301294"/>
            <a:ext cx="124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/>
              <a:t>自社の</a:t>
            </a:r>
            <a:endParaRPr kumimoji="1" lang="en-US" altLang="ja-JP" sz="1400"/>
          </a:p>
          <a:p>
            <a:pPr algn="ctr"/>
            <a:r>
              <a:rPr kumimoji="1" lang="en-US" altLang="ja-JP" sz="1400"/>
              <a:t>Web</a:t>
            </a:r>
            <a:r>
              <a:rPr kumimoji="1" lang="ja-JP" altLang="en-US" sz="1400"/>
              <a:t>サーバー</a:t>
            </a:r>
            <a:endParaRPr kumimoji="1" lang="en-US" altLang="ja-JP" sz="140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3B4110D-04EF-45CF-BEC5-D4AD36B2D138}"/>
              </a:ext>
            </a:extLst>
          </p:cNvPr>
          <p:cNvSpPr/>
          <p:nvPr/>
        </p:nvSpPr>
        <p:spPr>
          <a:xfrm>
            <a:off x="601951" y="5602830"/>
            <a:ext cx="8089407" cy="827429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これがわかっていないと、情報を削除することも、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使い道を説明することもできない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8640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E40C3-5630-425B-AE20-5B5ED254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移転と処理</a:t>
            </a:r>
          </a:p>
        </p:txBody>
      </p:sp>
      <p:pic>
        <p:nvPicPr>
          <p:cNvPr id="4" name="Picture 2" descr="Image result for GDPR">
            <a:extLst>
              <a:ext uri="{FF2B5EF4-FFF2-40B4-BE49-F238E27FC236}">
                <a16:creationId xmlns:a16="http://schemas.microsoft.com/office/drawing/2014/main" id="{5C940230-7775-4700-A349-B8C64C7A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2" y="1194985"/>
            <a:ext cx="3151517" cy="2087880"/>
          </a:xfrm>
          <a:prstGeom prst="rect">
            <a:avLst/>
          </a:prstGeom>
          <a:solidFill>
            <a:srgbClr val="274578"/>
          </a:solidFill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2BC67F-DE81-4615-B487-C0D1EC43D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658" y="1031403"/>
            <a:ext cx="2415043" cy="2415043"/>
          </a:xfrm>
          <a:prstGeom prst="rect">
            <a:avLst/>
          </a:prstGeom>
        </p:spPr>
      </p:pic>
      <p:sp>
        <p:nvSpPr>
          <p:cNvPr id="8" name="矢印: 左 7">
            <a:extLst>
              <a:ext uri="{FF2B5EF4-FFF2-40B4-BE49-F238E27FC236}">
                <a16:creationId xmlns:a16="http://schemas.microsoft.com/office/drawing/2014/main" id="{38CBF3AC-E9F8-44CD-829C-6FC0C89738A2}"/>
              </a:ext>
            </a:extLst>
          </p:cNvPr>
          <p:cNvSpPr/>
          <p:nvPr/>
        </p:nvSpPr>
        <p:spPr>
          <a:xfrm>
            <a:off x="3647683" y="1274830"/>
            <a:ext cx="2030513" cy="964096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cs typeface="ＭＳ Ｐゴシック"/>
              </a:rPr>
              <a:t>EU</a:t>
            </a:r>
            <a:r>
              <a:rPr kumimoji="1" lang="ja-JP" altLang="en-US" sz="1400">
                <a:solidFill>
                  <a:schemeClr val="bg1"/>
                </a:solidFill>
                <a:cs typeface="ＭＳ Ｐゴシック"/>
              </a:rPr>
              <a:t>内のデータにアクセス・処理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C589B2E-B214-4FC1-ADB4-49840C9527B2}"/>
              </a:ext>
            </a:extLst>
          </p:cNvPr>
          <p:cNvSpPr/>
          <p:nvPr/>
        </p:nvSpPr>
        <p:spPr>
          <a:xfrm>
            <a:off x="3647683" y="2238926"/>
            <a:ext cx="2030513" cy="104393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bg1"/>
                </a:solidFill>
                <a:cs typeface="ＭＳ Ｐゴシック"/>
              </a:rPr>
              <a:t>データを日本に移転・処理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6CE85C9-E241-41A6-B91B-560B2F3C4124}"/>
              </a:ext>
            </a:extLst>
          </p:cNvPr>
          <p:cNvSpPr/>
          <p:nvPr/>
        </p:nvSpPr>
        <p:spPr>
          <a:xfrm>
            <a:off x="307752" y="3634014"/>
            <a:ext cx="3151517" cy="600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内でデータを収集して処理</a:t>
            </a:r>
            <a:endParaRPr lang="ja-JP" altLang="en-US" sz="14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081238-3CBA-4956-BF48-2F626C95C822}"/>
              </a:ext>
            </a:extLst>
          </p:cNvPr>
          <p:cNvSpPr/>
          <p:nvPr/>
        </p:nvSpPr>
        <p:spPr>
          <a:xfrm>
            <a:off x="6003256" y="3634014"/>
            <a:ext cx="2925848" cy="600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日本国内でデータを収集して処理</a:t>
            </a:r>
            <a:endParaRPr lang="en-US" altLang="ja-JP" sz="14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（移転）</a:t>
            </a:r>
            <a:endParaRPr lang="ja-JP" altLang="en-US" sz="14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CCF61C-60F2-40DA-AEEE-6094BE3FA237}"/>
              </a:ext>
            </a:extLst>
          </p:cNvPr>
          <p:cNvSpPr/>
          <p:nvPr/>
        </p:nvSpPr>
        <p:spPr>
          <a:xfrm>
            <a:off x="307752" y="4499267"/>
            <a:ext cx="8592328" cy="1850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8288" indent="-268288"/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・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	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日本企業が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の展示会で名刺を収集し，これを日本国内に持ち帰る</a:t>
            </a:r>
            <a:endParaRPr lang="en-US" altLang="ja-JP" sz="1600">
              <a:solidFill>
                <a:schemeClr val="bg1"/>
              </a:solidFill>
              <a:cs typeface="ＭＳ Ｐゴシック"/>
            </a:endParaRPr>
          </a:p>
          <a:p>
            <a:pPr marL="268288" indent="-268288"/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・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	EU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内の子会社が収集した顧客の電子メールアドレスのリストを親会社に送信する</a:t>
            </a:r>
          </a:p>
          <a:p>
            <a:pPr marL="268288" indent="-268288"/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・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	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親会社である日本企業が，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内の子会社が作成した顧客リストに日本からアクセスする</a:t>
            </a:r>
            <a:endParaRPr lang="en-US" altLang="ja-JP" sz="1600">
              <a:solidFill>
                <a:schemeClr val="bg1"/>
              </a:solidFill>
              <a:cs typeface="ＭＳ Ｐゴシック"/>
            </a:endParaRPr>
          </a:p>
          <a:p>
            <a:pPr marL="268288" indent="-268288"/>
            <a:endParaRPr lang="ja-JP" altLang="en-US" sz="1600">
              <a:solidFill>
                <a:schemeClr val="bg1"/>
              </a:solidFill>
              <a:cs typeface="ＭＳ Ｐゴシック"/>
            </a:endParaRPr>
          </a:p>
          <a:p>
            <a:pPr marL="268288" indent="-268288"/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・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	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イタリアからドイツに対して従業員の情報をメール送信する場合に日本のサーバーを介して送る場合、移転ということになる可能性がある</a:t>
            </a:r>
            <a:endParaRPr kumimoji="1" lang="ja-JP" altLang="en-US" sz="160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457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F77310-5E8E-44F9-8CB7-FAC32359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十分性認定とは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A7D88F-6FA5-44D6-B558-9FE364FC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4" y="960924"/>
            <a:ext cx="7395131" cy="533137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2F6CB9-CA7D-4B49-8D06-56AB1A844DA3}"/>
              </a:ext>
            </a:extLst>
          </p:cNvPr>
          <p:cNvSpPr/>
          <p:nvPr/>
        </p:nvSpPr>
        <p:spPr>
          <a:xfrm>
            <a:off x="6776849" y="6306880"/>
            <a:ext cx="1492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出典：内閣官房資料</a:t>
            </a:r>
            <a:endParaRPr lang="ja-JP" altLang="en-US" sz="12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110163"/>
      </p:ext>
    </p:extLst>
  </p:cSld>
  <p:clrMapOvr>
    <a:masterClrMapping/>
  </p:clrMapOvr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5"/>
          </a:solidFill>
        </a:ln>
        <a:effectLst/>
      </a:spPr>
      <a:bodyPr rtlCol="0" anchor="t"/>
      <a:lstStyle>
        <a:defPPr algn="ctr">
          <a:defRPr kumimoji="1" sz="2800" smtClean="0">
            <a:solidFill>
              <a:schemeClr val="accent5"/>
            </a:solidFill>
            <a:latin typeface="+mj-lt"/>
            <a:ea typeface="+mj-ea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5147</TotalTime>
  <Words>989</Words>
  <Application>Microsoft Macintosh PowerPoint</Application>
  <PresentationFormat>画面に合わせる (4:3)</PresentationFormat>
  <Paragraphs>143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HGP創英角ｺﾞｼｯｸUB</vt:lpstr>
      <vt:lpstr>HG丸ｺﾞｼｯｸM-PRO</vt:lpstr>
      <vt:lpstr>ＭＳ Ｐゴシック</vt:lpstr>
      <vt:lpstr>Meiryo</vt:lpstr>
      <vt:lpstr>Arial</vt:lpstr>
      <vt:lpstr>Calibri</vt:lpstr>
      <vt:lpstr>Century Gothic</vt:lpstr>
      <vt:lpstr>NC標準テンプレート</vt:lpstr>
      <vt:lpstr>PowerPoint プレゼンテーション</vt:lpstr>
      <vt:lpstr>GDPRとは</vt:lpstr>
      <vt:lpstr>GDPRのドキュメント（和訳）</vt:lpstr>
      <vt:lpstr>GDPRの主要な規制</vt:lpstr>
      <vt:lpstr>個人データの範囲</vt:lpstr>
      <vt:lpstr>GDPRで気をつけるべき点</vt:lpstr>
      <vt:lpstr>個人情報取得後の流れを把握しなければならない</vt:lpstr>
      <vt:lpstr>移転と処理</vt:lpstr>
      <vt:lpstr>十分性認定とは</vt:lpstr>
      <vt:lpstr>2017年12月現在、十分性認定はとれていない</vt:lpstr>
      <vt:lpstr>改正個人情報保護法</vt:lpstr>
      <vt:lpstr>進まないGDPR対応</vt:lpstr>
      <vt:lpstr>不足する人材</vt:lpstr>
      <vt:lpstr>シリコンヴァレーとEUとの戦争?</vt:lpstr>
    </vt:vector>
  </TitlesOfParts>
  <Company>NetCommerce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737</cp:revision>
  <dcterms:created xsi:type="dcterms:W3CDTF">2014-04-30T01:58:06Z</dcterms:created>
  <dcterms:modified xsi:type="dcterms:W3CDTF">2018-03-28T06:22:49Z</dcterms:modified>
</cp:coreProperties>
</file>