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664" r:id="rId3"/>
    <p:sldId id="665" r:id="rId4"/>
    <p:sldId id="652" r:id="rId5"/>
    <p:sldId id="647" r:id="rId6"/>
    <p:sldId id="660" r:id="rId7"/>
    <p:sldId id="662" r:id="rId8"/>
    <p:sldId id="666" r:id="rId9"/>
    <p:sldId id="661" r:id="rId10"/>
    <p:sldId id="663" r:id="rId11"/>
    <p:sldId id="584" r:id="rId12"/>
    <p:sldId id="607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9"/>
    <p:restoredTop sz="8811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08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en.wikipedia.org</a:t>
            </a:r>
            <a:r>
              <a:rPr kumimoji="1" lang="en-US" altLang="ja-JP" dirty="0"/>
              <a:t>/wiki/</a:t>
            </a:r>
            <a:r>
              <a:rPr kumimoji="1" lang="en-US" altLang="ja-JP" dirty="0" err="1"/>
              <a:t>List_of_mergers_and_acquisitions_by_Apple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0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ascii.jp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elem</a:t>
            </a:r>
            <a:r>
              <a:rPr kumimoji="1" lang="en-US" altLang="ja-JP" dirty="0"/>
              <a:t>/000/001/665/1665218/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46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www.itmedia.co.jp</a:t>
            </a:r>
            <a:r>
              <a:rPr kumimoji="1" lang="en-US" altLang="ja-JP" dirty="0"/>
              <a:t>/news/articles/1803/31/news013.html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www.idcjapan.co.jp</a:t>
            </a:r>
            <a:r>
              <a:rPr kumimoji="1" lang="en-US" altLang="ja-JP" dirty="0"/>
              <a:t>/Press/Current/20180402Apr.html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2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tech.nikkeibp.co.jp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atcl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nxt</a:t>
            </a:r>
            <a:r>
              <a:rPr kumimoji="1" lang="en-US" altLang="ja-JP" dirty="0"/>
              <a:t>/mag/</a:t>
            </a:r>
            <a:r>
              <a:rPr kumimoji="1" lang="en-US" altLang="ja-JP" dirty="0" err="1"/>
              <a:t>nc</a:t>
            </a:r>
            <a:r>
              <a:rPr kumimoji="1" lang="en-US" altLang="ja-JP" dirty="0"/>
              <a:t>/18/020600005/040500003/?</a:t>
            </a:r>
            <a:r>
              <a:rPr kumimoji="1" lang="en-US" altLang="ja-JP" dirty="0" err="1"/>
              <a:t>n_cid</a:t>
            </a:r>
            <a:r>
              <a:rPr kumimoji="1" lang="en-US" altLang="ja-JP" dirty="0"/>
              <a:t>=</a:t>
            </a:r>
            <a:r>
              <a:rPr kumimoji="1" lang="en-US" altLang="ja-JP" dirty="0" err="1"/>
              <a:t>nbpnxt_fbbn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0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gigazine.net</a:t>
            </a:r>
            <a:r>
              <a:rPr kumimoji="1" lang="en-US" altLang="ja-JP" dirty="0"/>
              <a:t>/news/20180329-oracle-beat-google/</a:t>
            </a:r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www.orangeitems.com</a:t>
            </a:r>
            <a:r>
              <a:rPr kumimoji="1" lang="en-US" altLang="ja-JP" dirty="0"/>
              <a:t>/entry/2018/03/28/173616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66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www.orangeitems.com</a:t>
            </a:r>
            <a:r>
              <a:rPr kumimoji="1" lang="en-US" altLang="ja-JP" dirty="0"/>
              <a:t>/entry/2018/04/09/161721</a:t>
            </a:r>
          </a:p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www.zdnet.com</a:t>
            </a:r>
            <a:r>
              <a:rPr kumimoji="1" lang="en-US" altLang="ja-JP" dirty="0"/>
              <a:t>/article/android-p-is-for-poisoned-platform/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33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tech.nikkeibp.co.jp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atcl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nxt</a:t>
            </a:r>
            <a:r>
              <a:rPr kumimoji="1" lang="en-US" altLang="ja-JP" dirty="0"/>
              <a:t>/column/18/00001/00081/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70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en.wikipedia.org</a:t>
            </a:r>
            <a:r>
              <a:rPr kumimoji="1" lang="en-US" altLang="ja-JP" dirty="0"/>
              <a:t>/wiki/</a:t>
            </a:r>
            <a:r>
              <a:rPr kumimoji="1" lang="en-US" altLang="ja-JP" dirty="0" err="1"/>
              <a:t>List_of_mergers_and_acquisitions_by_Alphabet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73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095FB-A7CE-6E48-AFA4-06711A54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汎用プロセッサと専用プロセッサ</a:t>
            </a:r>
          </a:p>
        </p:txBody>
      </p:sp>
      <p:sp>
        <p:nvSpPr>
          <p:cNvPr id="3" name="左右矢印 2">
            <a:extLst>
              <a:ext uri="{FF2B5EF4-FFF2-40B4-BE49-F238E27FC236}">
                <a16:creationId xmlns:a16="http://schemas.microsoft.com/office/drawing/2014/main" id="{D5B187E1-F782-7946-9076-ABA1B58B14BD}"/>
              </a:ext>
            </a:extLst>
          </p:cNvPr>
          <p:cNvSpPr/>
          <p:nvPr/>
        </p:nvSpPr>
        <p:spPr>
          <a:xfrm>
            <a:off x="457198" y="4126769"/>
            <a:ext cx="8272463" cy="535105"/>
          </a:xfrm>
          <a:prstGeom prst="leftRightArrow">
            <a:avLst>
              <a:gd name="adj1" fmla="val 73333"/>
              <a:gd name="adj2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汎用</a:t>
            </a:r>
            <a:r>
              <a:rPr kumimoji="1" lang="en-US" altLang="ja-JP" sz="1600" dirty="0">
                <a:solidFill>
                  <a:schemeClr val="bg1"/>
                </a:solidFill>
              </a:rPr>
              <a:t>															</a:t>
            </a:r>
            <a:r>
              <a:rPr kumimoji="1" lang="ja-JP" altLang="en-US" sz="1600">
                <a:solidFill>
                  <a:schemeClr val="bg1"/>
                </a:solidFill>
              </a:rPr>
              <a:t>専用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9E66D0-B2B6-3149-B3F9-71501534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221648"/>
            <a:ext cx="1905000" cy="10668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E823E4-0646-F74C-917C-2BD71EB7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27" y="1112109"/>
            <a:ext cx="1447800" cy="1397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B3B4BDB-208E-7D49-8E85-D34313B7F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48" y="2583722"/>
            <a:ext cx="1460500" cy="1384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C671628-15E7-A64F-9A48-C2BCC2252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788" y="2509965"/>
            <a:ext cx="1346200" cy="1498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09CBA12-20A6-EA45-A836-1793D3822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245" y="2541709"/>
            <a:ext cx="1447800" cy="1397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1292BAC-E352-684B-98C2-071FA1A4E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308" y="5400433"/>
            <a:ext cx="524521" cy="5152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304419-3D9C-2D4D-8D60-01B71B5DD817}"/>
              </a:ext>
            </a:extLst>
          </p:cNvPr>
          <p:cNvSpPr txBox="1"/>
          <p:nvPr/>
        </p:nvSpPr>
        <p:spPr>
          <a:xfrm>
            <a:off x="6011708" y="5473386"/>
            <a:ext cx="18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XEON+FPGA</a:t>
            </a:r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FD6DEB5-47AC-904B-B1B4-F8A9DF710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888" y="1437547"/>
            <a:ext cx="1016000" cy="698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FF569DE-CC89-1442-B374-8F1D24A37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7356" y="1439251"/>
            <a:ext cx="1638300" cy="12319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5F8249C-B3F7-8B4A-885F-BFCC1309A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29" y="4900214"/>
            <a:ext cx="1460500" cy="1384300"/>
          </a:xfrm>
          <a:prstGeom prst="rect">
            <a:avLst/>
          </a:prstGeom>
        </p:spPr>
      </p:pic>
      <p:sp>
        <p:nvSpPr>
          <p:cNvPr id="4" name="左矢印 3">
            <a:extLst>
              <a:ext uri="{FF2B5EF4-FFF2-40B4-BE49-F238E27FC236}">
                <a16:creationId xmlns:a16="http://schemas.microsoft.com/office/drawing/2014/main" id="{0B7D0C5C-1897-3242-9B08-5F93D4EF5546}"/>
              </a:ext>
            </a:extLst>
          </p:cNvPr>
          <p:cNvSpPr/>
          <p:nvPr/>
        </p:nvSpPr>
        <p:spPr>
          <a:xfrm>
            <a:off x="4638272" y="5473386"/>
            <a:ext cx="313927" cy="369332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mergers and acquisitions by </a:t>
            </a:r>
            <a:r>
              <a:rPr lang="en-US" altLang="ja-JP" dirty="0"/>
              <a:t>Alphabet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6" y="1050574"/>
            <a:ext cx="8542774" cy="47644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087073-0FF0-3C41-9740-B1C8AE2D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62" y="1776412"/>
            <a:ext cx="8035275" cy="46101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07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List of mergers and acquisitions by Apple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9" y="972634"/>
            <a:ext cx="8145626" cy="34306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A40AF2B-DEAF-264F-AAF4-A4E189FF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1608137"/>
            <a:ext cx="8289471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C1566-1EBF-A34A-8ECA-C87FA3C0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マイクロソフトが</a:t>
            </a:r>
            <a:r>
              <a:rPr kumimoji="1" lang="en-US" altLang="ja-JP" dirty="0"/>
              <a:t>IoT</a:t>
            </a:r>
            <a:r>
              <a:rPr kumimoji="1" lang="ja-JP" altLang="en-US"/>
              <a:t>向けソリューションを発表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EFA0A9-06A6-BA47-BBE3-031EDA12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102053"/>
            <a:ext cx="5797021" cy="534160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007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4EF3-02C8-364E-9C4C-89788364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ブロックチェーンで</a:t>
            </a:r>
            <a:r>
              <a:rPr kumimoji="1" lang="en-US" altLang="ja-JP" dirty="0"/>
              <a:t>IoT</a:t>
            </a:r>
            <a:r>
              <a:rPr kumimoji="1" lang="ja-JP" altLang="en-US"/>
              <a:t>のセキュリティを強化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0E5F8A-AD2B-B94E-9452-12AB4489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8548"/>
            <a:ext cx="8232775" cy="510715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580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AD71AE9-D59E-48DD-9764-001776D7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052079"/>
            <a:ext cx="7562850" cy="53149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578FBBC-ECD7-4BA6-9F9A-FB2BBD40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国内パブリッククラウドサービス市場予測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35847FD-907D-4C96-875F-1244E405695F}"/>
              </a:ext>
            </a:extLst>
          </p:cNvPr>
          <p:cNvSpPr/>
          <p:nvPr/>
        </p:nvSpPr>
        <p:spPr>
          <a:xfrm>
            <a:off x="768928" y="4572000"/>
            <a:ext cx="7584498" cy="182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</a:rPr>
              <a:t>「コグニティブ／</a:t>
            </a:r>
            <a:r>
              <a:rPr lang="en-US" altLang="ja-JP" sz="2400" dirty="0">
                <a:solidFill>
                  <a:schemeClr val="bg1"/>
                </a:solidFill>
              </a:rPr>
              <a:t>AI</a:t>
            </a:r>
            <a:r>
              <a:rPr lang="ja-JP" altLang="en-US" sz="2400">
                <a:solidFill>
                  <a:schemeClr val="bg1"/>
                </a:solidFill>
              </a:rPr>
              <a:t>システム」「</a:t>
            </a:r>
            <a:r>
              <a:rPr lang="en-US" altLang="ja-JP" sz="2400" dirty="0">
                <a:solidFill>
                  <a:schemeClr val="bg1"/>
                </a:solidFill>
              </a:rPr>
              <a:t>IoT</a:t>
            </a:r>
            <a:r>
              <a:rPr lang="ja-JP" altLang="en-US" sz="2400">
                <a:solidFill>
                  <a:schemeClr val="bg1"/>
                </a:solidFill>
              </a:rPr>
              <a:t>プラットフォーム」「</a:t>
            </a:r>
            <a:r>
              <a:rPr lang="en-US" altLang="ja-JP" sz="2400" dirty="0">
                <a:solidFill>
                  <a:schemeClr val="bg1"/>
                </a:solidFill>
              </a:rPr>
              <a:t>API</a:t>
            </a:r>
            <a:r>
              <a:rPr lang="ja-JP" altLang="en-US" sz="2400">
                <a:solidFill>
                  <a:schemeClr val="bg1"/>
                </a:solidFill>
              </a:rPr>
              <a:t>エコノミー」に対応した</a:t>
            </a:r>
            <a:r>
              <a:rPr lang="en-US" altLang="ja-JP" sz="2400" dirty="0">
                <a:solidFill>
                  <a:schemeClr val="bg1"/>
                </a:solidFill>
              </a:rPr>
              <a:t>PaaS</a:t>
            </a:r>
            <a:r>
              <a:rPr lang="ja-JP" altLang="en-US" sz="2400">
                <a:solidFill>
                  <a:schemeClr val="bg1"/>
                </a:solidFill>
              </a:rPr>
              <a:t>の発展が今後の国内パブリッククラウドサービス市場の成長を促進する大きな要因になる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83D2A3-15D2-4033-B466-524BF90B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/>
              <a:t>Oracle</a:t>
            </a:r>
            <a:r>
              <a:rPr kumimoji="1" lang="ja-JP" altLang="en-US" sz="2400"/>
              <a:t>の</a:t>
            </a:r>
            <a:r>
              <a:rPr kumimoji="1" lang="en-US" altLang="ja-JP" sz="2400"/>
              <a:t>DB</a:t>
            </a:r>
            <a:r>
              <a:rPr kumimoji="1" lang="ja-JP" altLang="en-US" sz="2400"/>
              <a:t>クラウド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DDC931-433D-44CA-A23B-94475F24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3390"/>
            <a:ext cx="4334930" cy="52058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DF3AC9-9F35-4944-AB2A-80AEFD967ABB}"/>
              </a:ext>
            </a:extLst>
          </p:cNvPr>
          <p:cNvSpPr/>
          <p:nvPr/>
        </p:nvSpPr>
        <p:spPr>
          <a:xfrm>
            <a:off x="4943958" y="1153390"/>
            <a:ext cx="3998403" cy="2085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機械学習によって開発した自動運用機能</a:t>
            </a:r>
            <a:endParaRPr kumimoji="1" lang="ja-JP" altLang="en-US" sz="320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E04955-74BF-A94B-9D5C-1E3146564AE2}"/>
              </a:ext>
            </a:extLst>
          </p:cNvPr>
          <p:cNvSpPr/>
          <p:nvPr/>
        </p:nvSpPr>
        <p:spPr>
          <a:xfrm>
            <a:off x="4943957" y="3378631"/>
            <a:ext cx="3998403" cy="2980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「人間の労働力（ヒューマンレイバー）を</a:t>
            </a:r>
            <a:r>
              <a:rPr lang="en-US" altLang="ja-JP" sz="3200" dirty="0">
                <a:solidFill>
                  <a:schemeClr val="bg1"/>
                </a:solidFill>
              </a:rPr>
              <a:t>DB</a:t>
            </a:r>
            <a:r>
              <a:rPr lang="ja-JP" altLang="en-US" sz="3200">
                <a:solidFill>
                  <a:schemeClr val="bg1"/>
                </a:solidFill>
              </a:rPr>
              <a:t>運用の現場から完全に除去（エリミネート）できる」</a:t>
            </a:r>
            <a:endParaRPr kumimoji="1" lang="ja-JP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7110A-737C-D04D-9534-85483379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Oracle</a:t>
            </a:r>
            <a:r>
              <a:rPr kumimoji="1" lang="ja-JP" altLang="en-US"/>
              <a:t>と</a:t>
            </a:r>
            <a:r>
              <a:rPr kumimoji="1" lang="en-US" altLang="ja-JP" dirty="0"/>
              <a:t>Google</a:t>
            </a:r>
            <a:r>
              <a:rPr kumimoji="1" lang="ja-JP" altLang="en-US"/>
              <a:t>の</a:t>
            </a:r>
            <a:r>
              <a:rPr kumimoji="1" lang="en-US" altLang="ja-JP" dirty="0"/>
              <a:t>Java</a:t>
            </a:r>
            <a:r>
              <a:rPr kumimoji="1" lang="ja-JP" altLang="en-US"/>
              <a:t>訴訟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384B2D-857E-A040-8FA8-69C0A9A5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998568"/>
            <a:ext cx="7858125" cy="54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F11D166-43C4-9542-ADD8-BD539C882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3950"/>
            <a:ext cx="7518400" cy="40952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CC45828-AD62-F548-8AA8-F3FF9150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Android</a:t>
            </a:r>
            <a:r>
              <a:rPr kumimoji="1" lang="ja-JP" altLang="en-US"/>
              <a:t>関係者にも賠償が</a:t>
            </a:r>
            <a:r>
              <a:rPr kumimoji="1" lang="en-US" altLang="ja-JP" dirty="0"/>
              <a:t>?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AE89A0-54FB-2B42-BC40-8BEB26AD1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2539999"/>
            <a:ext cx="7938800" cy="34893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14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1B700-60F5-6745-9BFF-446C570A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/>
              <a:t>の無償サポートを打ち切り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8DDF6-349A-8247-B729-B5CA90A2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0" y="1036850"/>
            <a:ext cx="7187231" cy="540377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566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0C1924-4C41-E84A-A5A7-6D456690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Intel</a:t>
            </a:r>
            <a:r>
              <a:rPr kumimoji="1" lang="ja-JP" altLang="en-US"/>
              <a:t>の</a:t>
            </a:r>
            <a:r>
              <a:rPr kumimoji="1" lang="en-US" altLang="ja-JP" dirty="0"/>
              <a:t>FPGA</a:t>
            </a:r>
            <a:r>
              <a:rPr kumimoji="1" lang="ja-JP" altLang="en-US"/>
              <a:t>アクセラレータ</a:t>
            </a:r>
            <a:r>
              <a:rPr lang="ja-JP" altLang="en-US"/>
              <a:t>を富士通と</a:t>
            </a:r>
            <a:r>
              <a:rPr lang="en-US" altLang="ja-JP" dirty="0"/>
              <a:t>Dell</a:t>
            </a:r>
            <a:r>
              <a:rPr lang="ja-JP" altLang="en-US"/>
              <a:t>が採用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1EE304-7C62-CE4D-B751-AC519E742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4584"/>
            <a:ext cx="5271568" cy="36217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7107458-AD2E-AC4B-B407-27A8A0874329}"/>
              </a:ext>
            </a:extLst>
          </p:cNvPr>
          <p:cNvSpPr/>
          <p:nvPr/>
        </p:nvSpPr>
        <p:spPr>
          <a:xfrm>
            <a:off x="457200" y="4856449"/>
            <a:ext cx="5271568" cy="86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Field</a:t>
            </a:r>
            <a:r>
              <a:rPr kumimoji="1" lang="ja-JP" altLang="en-US" sz="2400">
                <a:solidFill>
                  <a:schemeClr val="bg1"/>
                </a:solidFill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</a:rPr>
              <a:t>Programmable</a:t>
            </a:r>
            <a:r>
              <a:rPr kumimoji="1" lang="ja-JP" altLang="en-US" sz="2400">
                <a:solidFill>
                  <a:schemeClr val="bg1"/>
                </a:solidFill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</a:rPr>
              <a:t>Gate</a:t>
            </a:r>
            <a:r>
              <a:rPr kumimoji="1" lang="ja-JP" altLang="en-US" sz="2400">
                <a:solidFill>
                  <a:schemeClr val="bg1"/>
                </a:solidFill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</a:rPr>
              <a:t>Array</a:t>
            </a:r>
          </a:p>
          <a:p>
            <a:pPr algn="ctr"/>
            <a:r>
              <a:rPr kumimoji="1" lang="ja-JP" altLang="en-US" sz="2400">
                <a:solidFill>
                  <a:schemeClr val="bg1"/>
                </a:solidFill>
              </a:rPr>
              <a:t>回路を書き換え可能な</a:t>
            </a:r>
            <a:r>
              <a:rPr kumimoji="1" lang="en-US" altLang="ja-JP" sz="2400" dirty="0">
                <a:solidFill>
                  <a:schemeClr val="bg1"/>
                </a:solidFill>
              </a:rPr>
              <a:t>LSI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E23E4E-A91A-0844-BE98-251FD2E436B5}"/>
              </a:ext>
            </a:extLst>
          </p:cNvPr>
          <p:cNvSpPr/>
          <p:nvPr/>
        </p:nvSpPr>
        <p:spPr>
          <a:xfrm>
            <a:off x="5843588" y="1144584"/>
            <a:ext cx="3032124" cy="86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SW</a:t>
            </a:r>
            <a:r>
              <a:rPr kumimoji="1" lang="ja-JP" altLang="en-US" sz="2000">
                <a:solidFill>
                  <a:schemeClr val="bg1"/>
                </a:solidFill>
              </a:rPr>
              <a:t>よりは</a:t>
            </a:r>
            <a:r>
              <a:rPr kumimoji="1" lang="en-US" altLang="ja-JP" sz="2000" dirty="0">
                <a:solidFill>
                  <a:schemeClr val="bg1"/>
                </a:solidFill>
              </a:rPr>
              <a:t>HW</a:t>
            </a:r>
            <a:r>
              <a:rPr kumimoji="1" lang="ja-JP" altLang="en-US" sz="2000">
                <a:solidFill>
                  <a:schemeClr val="bg1"/>
                </a:solidFill>
              </a:rPr>
              <a:t>の方が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処理は高速</a:t>
            </a:r>
            <a:endParaRPr kumimoji="1"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058016-AF95-504B-B5F0-7DB410BEBEFC}"/>
              </a:ext>
            </a:extLst>
          </p:cNvPr>
          <p:cNvSpPr/>
          <p:nvPr/>
        </p:nvSpPr>
        <p:spPr>
          <a:xfrm>
            <a:off x="5843588" y="2058984"/>
            <a:ext cx="3032124" cy="86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しかし、</a:t>
            </a:r>
            <a:r>
              <a:rPr kumimoji="1" lang="en-US" altLang="ja-JP" sz="2000" dirty="0">
                <a:solidFill>
                  <a:schemeClr val="bg1"/>
                </a:solidFill>
              </a:rPr>
              <a:t>HW</a:t>
            </a:r>
            <a:r>
              <a:rPr lang="ja-JP" altLang="en-US" sz="2000">
                <a:solidFill>
                  <a:schemeClr val="bg1"/>
                </a:solidFill>
              </a:rPr>
              <a:t>は後から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</a:rPr>
              <a:t>変更できない</a:t>
            </a:r>
            <a:endParaRPr kumimoji="1"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B5ADFB-C3DA-454B-86A5-49C3A23FAA54}"/>
              </a:ext>
            </a:extLst>
          </p:cNvPr>
          <p:cNvSpPr/>
          <p:nvPr/>
        </p:nvSpPr>
        <p:spPr>
          <a:xfrm>
            <a:off x="5843588" y="2978718"/>
            <a:ext cx="3032124" cy="86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あとから書き換えられるのが</a:t>
            </a:r>
            <a:r>
              <a:rPr kumimoji="1" lang="en-US" altLang="ja-JP" sz="2000" dirty="0">
                <a:solidFill>
                  <a:schemeClr val="bg1"/>
                </a:solidFill>
              </a:rPr>
              <a:t>FPGA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537E08-82BE-FD4E-A167-848490DBFAD1}"/>
              </a:ext>
            </a:extLst>
          </p:cNvPr>
          <p:cNvSpPr/>
          <p:nvPr/>
        </p:nvSpPr>
        <p:spPr>
          <a:xfrm>
            <a:off x="5843588" y="3896420"/>
            <a:ext cx="3032124" cy="86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Intel</a:t>
            </a:r>
            <a:r>
              <a:rPr kumimoji="1" lang="ja-JP" altLang="en-US" sz="2000">
                <a:solidFill>
                  <a:schemeClr val="bg1"/>
                </a:solidFill>
              </a:rPr>
              <a:t>は</a:t>
            </a:r>
            <a:r>
              <a:rPr kumimoji="1" lang="en-US" altLang="ja-JP" sz="2000" dirty="0">
                <a:solidFill>
                  <a:schemeClr val="bg1"/>
                </a:solidFill>
              </a:rPr>
              <a:t>2017</a:t>
            </a:r>
            <a:r>
              <a:rPr kumimoji="1" lang="ja-JP" altLang="en-US" sz="2000">
                <a:solidFill>
                  <a:schemeClr val="bg1"/>
                </a:solidFill>
              </a:rPr>
              <a:t>年に</a:t>
            </a:r>
            <a:r>
              <a:rPr kumimoji="1" lang="en-US" altLang="ja-JP" sz="2000" dirty="0">
                <a:solidFill>
                  <a:schemeClr val="bg1"/>
                </a:solidFill>
              </a:rPr>
              <a:t>FPGA</a:t>
            </a:r>
            <a:r>
              <a:rPr kumimoji="1" lang="ja-JP" altLang="en-US" sz="2000">
                <a:solidFill>
                  <a:schemeClr val="bg1"/>
                </a:solidFill>
              </a:rPr>
              <a:t>大手</a:t>
            </a:r>
            <a:r>
              <a:rPr kumimoji="1" lang="en-US" altLang="ja-JP" sz="2000" dirty="0">
                <a:solidFill>
                  <a:schemeClr val="bg1"/>
                </a:solidFill>
              </a:rPr>
              <a:t>Altera</a:t>
            </a:r>
            <a:r>
              <a:rPr kumimoji="1" lang="ja-JP" altLang="en-US" sz="2000">
                <a:solidFill>
                  <a:schemeClr val="bg1"/>
                </a:solidFill>
              </a:rPr>
              <a:t>を買収</a:t>
            </a:r>
            <a:endParaRPr kumimoji="1"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B1D3E71-A0FF-A347-98A2-16E50C8273D7}"/>
              </a:ext>
            </a:extLst>
          </p:cNvPr>
          <p:cNvSpPr/>
          <p:nvPr/>
        </p:nvSpPr>
        <p:spPr>
          <a:xfrm>
            <a:off x="5843588" y="4856448"/>
            <a:ext cx="3032124" cy="86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</a:rPr>
              <a:t>今後、</a:t>
            </a:r>
            <a:r>
              <a:rPr lang="en-US" altLang="ja-JP" sz="2000" dirty="0">
                <a:solidFill>
                  <a:schemeClr val="bg1"/>
                </a:solidFill>
              </a:rPr>
              <a:t>XEON</a:t>
            </a:r>
            <a:r>
              <a:rPr lang="ja-JP" altLang="en-US" sz="2000">
                <a:solidFill>
                  <a:schemeClr val="bg1"/>
                </a:solidFill>
              </a:rPr>
              <a:t>へ</a:t>
            </a:r>
            <a:r>
              <a:rPr lang="en-US" altLang="ja-JP" sz="2000" dirty="0">
                <a:solidFill>
                  <a:schemeClr val="bg1"/>
                </a:solidFill>
              </a:rPr>
              <a:t>FPGA</a:t>
            </a:r>
            <a:r>
              <a:rPr lang="ja-JP" altLang="en-US" sz="2000">
                <a:solidFill>
                  <a:schemeClr val="bg1"/>
                </a:solidFill>
              </a:rPr>
              <a:t>を統合していく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62BAB7-2DA5-2547-B671-173CEEC21802}"/>
              </a:ext>
            </a:extLst>
          </p:cNvPr>
          <p:cNvSpPr/>
          <p:nvPr/>
        </p:nvSpPr>
        <p:spPr>
          <a:xfrm>
            <a:off x="457200" y="5816476"/>
            <a:ext cx="8418512" cy="598616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ムーアの法則の限界</a:t>
            </a:r>
            <a:endParaRPr kumimoji="1" lang="en-US" altLang="ja-JP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6132</TotalTime>
  <Words>395</Words>
  <Application>Microsoft Macintosh PowerPoint</Application>
  <PresentationFormat>画面に合わせる (4:3)</PresentationFormat>
  <Paragraphs>51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HGP創英角ｺﾞｼｯｸUB</vt:lpstr>
      <vt:lpstr>HG丸ｺﾞｼｯｸM-PRO</vt:lpstr>
      <vt:lpstr>ＭＳ Ｐゴシック</vt:lpstr>
      <vt:lpstr>Arial</vt:lpstr>
      <vt:lpstr>Calibri</vt:lpstr>
      <vt:lpstr>Century Gothic</vt:lpstr>
      <vt:lpstr>NC標準テンプレート</vt:lpstr>
      <vt:lpstr>PowerPoint プレゼンテーション</vt:lpstr>
      <vt:lpstr>マイクロソフトがIoT向けソリューションを発表</vt:lpstr>
      <vt:lpstr>ブロックチェーンでIoTのセキュリティを強化</vt:lpstr>
      <vt:lpstr>国内パブリッククラウドサービス市場予測</vt:lpstr>
      <vt:lpstr>OracleのDBクラウド</vt:lpstr>
      <vt:lpstr>OracleとGoogleのJava訴訟</vt:lpstr>
      <vt:lpstr>Android関係者にも賠償が?</vt:lpstr>
      <vt:lpstr>Javaの無償サポートを打ち切り</vt:lpstr>
      <vt:lpstr>IntelのFPGAアクセラレータを富士通とDellが採用</vt:lpstr>
      <vt:lpstr>汎用プロセッサと専用プロセッサ</vt:lpstr>
      <vt:lpstr>List of mergers and acquisitions by Alphabet</vt:lpstr>
      <vt:lpstr>List of mergers and acquisitions by Apple</vt:lpstr>
    </vt:vector>
  </TitlesOfParts>
  <Company>NetCommerce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634</cp:revision>
  <dcterms:created xsi:type="dcterms:W3CDTF">2014-04-30T01:58:06Z</dcterms:created>
  <dcterms:modified xsi:type="dcterms:W3CDTF">2018-04-18T06:04:30Z</dcterms:modified>
</cp:coreProperties>
</file>