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handoutMasterIdLst>
    <p:handoutMasterId r:id="rId72"/>
  </p:handoutMasterIdLst>
  <p:sldIdLst>
    <p:sldId id="1201" r:id="rId2"/>
    <p:sldId id="1202" r:id="rId3"/>
    <p:sldId id="1358" r:id="rId4"/>
    <p:sldId id="1359" r:id="rId5"/>
    <p:sldId id="1360" r:id="rId6"/>
    <p:sldId id="1362" r:id="rId7"/>
    <p:sldId id="1306" r:id="rId8"/>
    <p:sldId id="1355" r:id="rId9"/>
    <p:sldId id="1371" r:id="rId10"/>
    <p:sldId id="1356" r:id="rId11"/>
    <p:sldId id="1357" r:id="rId12"/>
    <p:sldId id="1308" r:id="rId13"/>
    <p:sldId id="1310" r:id="rId14"/>
    <p:sldId id="1311" r:id="rId15"/>
    <p:sldId id="1312" r:id="rId16"/>
    <p:sldId id="1313" r:id="rId17"/>
    <p:sldId id="1370" r:id="rId18"/>
    <p:sldId id="1363" r:id="rId19"/>
    <p:sldId id="1364" r:id="rId20"/>
    <p:sldId id="1365" r:id="rId21"/>
    <p:sldId id="1366" r:id="rId22"/>
    <p:sldId id="1367" r:id="rId23"/>
    <p:sldId id="2595" r:id="rId24"/>
    <p:sldId id="1369" r:id="rId25"/>
    <p:sldId id="1212" r:id="rId26"/>
    <p:sldId id="1315" r:id="rId27"/>
    <p:sldId id="1316" r:id="rId28"/>
    <p:sldId id="1317" r:id="rId29"/>
    <p:sldId id="1318" r:id="rId30"/>
    <p:sldId id="1319" r:id="rId31"/>
    <p:sldId id="1320" r:id="rId32"/>
    <p:sldId id="938" r:id="rId33"/>
    <p:sldId id="939" r:id="rId34"/>
    <p:sldId id="971" r:id="rId35"/>
    <p:sldId id="1440" r:id="rId36"/>
    <p:sldId id="972" r:id="rId37"/>
    <p:sldId id="1324" r:id="rId38"/>
    <p:sldId id="1323" r:id="rId39"/>
    <p:sldId id="1325" r:id="rId40"/>
    <p:sldId id="1326" r:id="rId41"/>
    <p:sldId id="1327" r:id="rId42"/>
    <p:sldId id="1328" r:id="rId43"/>
    <p:sldId id="1329" r:id="rId44"/>
    <p:sldId id="1330" r:id="rId45"/>
    <p:sldId id="1331" r:id="rId46"/>
    <p:sldId id="1332" r:id="rId47"/>
    <p:sldId id="1333" r:id="rId48"/>
    <p:sldId id="1334" r:id="rId49"/>
    <p:sldId id="1335" r:id="rId50"/>
    <p:sldId id="1336" r:id="rId51"/>
    <p:sldId id="1337" r:id="rId52"/>
    <p:sldId id="1338" r:id="rId53"/>
    <p:sldId id="1339" r:id="rId54"/>
    <p:sldId id="1244" r:id="rId55"/>
    <p:sldId id="1340" r:id="rId56"/>
    <p:sldId id="1341" r:id="rId57"/>
    <p:sldId id="1342" r:id="rId58"/>
    <p:sldId id="1343" r:id="rId59"/>
    <p:sldId id="1344" r:id="rId60"/>
    <p:sldId id="1345" r:id="rId61"/>
    <p:sldId id="1346" r:id="rId62"/>
    <p:sldId id="1347" r:id="rId63"/>
    <p:sldId id="1348" r:id="rId64"/>
    <p:sldId id="1349" r:id="rId65"/>
    <p:sldId id="1280" r:id="rId66"/>
    <p:sldId id="1281" r:id="rId67"/>
    <p:sldId id="1282" r:id="rId68"/>
    <p:sldId id="1350" r:id="rId69"/>
    <p:sldId id="715" r:id="rId70"/>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0432FF"/>
    <a:srgbClr val="FFFBD2"/>
    <a:srgbClr val="0070C0"/>
    <a:srgbClr val="009051"/>
    <a:srgbClr val="66CC00"/>
    <a:srgbClr val="80FF00"/>
    <a:srgbClr val="FFFFFF"/>
    <a:srgbClr val="66FFCC"/>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96"/>
    <p:restoredTop sz="94188" autoAdjust="0"/>
  </p:normalViewPr>
  <p:slideViewPr>
    <p:cSldViewPr snapToObjects="1" showGuides="1">
      <p:cViewPr varScale="1">
        <p:scale>
          <a:sx n="97" d="100"/>
          <a:sy n="97" d="100"/>
        </p:scale>
        <p:origin x="1720" y="192"/>
      </p:cViewPr>
      <p:guideLst>
        <p:guide orient="horz" pos="527"/>
        <p:guide pos="2880"/>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2018/5/17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2018/5/17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itpro.nikkeibp.co.jp/atcl/news/14/112001992/"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17826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「クラウド・コンピューティング」という言葉を知らない人は、もはやいないほどに、広く定着しました。この言葉が使われるようになったのは、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を努めていたエリック・シュミットの次のスピーチがきっかけだと言われています。</a:t>
            </a:r>
          </a:p>
          <a:p>
            <a:r>
              <a:rPr kumimoji="1" lang="ja-JP" altLang="ja-JP" sz="1200" kern="1200" dirty="0">
                <a:solidFill>
                  <a:schemeClr val="tx1"/>
                </a:solidFill>
                <a:effectLst/>
                <a:latin typeface="+mn-lt"/>
                <a:ea typeface="+mn-ea"/>
                <a:cs typeface="+mn-cs"/>
              </a:rPr>
              <a:t>「データもプログラムも、サーバー群の上に置いておこう。そういったものは、どこか “雲（クラウド）”の中にあればいい。必要なのはブラウザーとインターネットへのアクセス。パソコン、マック、携帯電話、ブラックベリー（スマートフォン）、とにかく手元にあるどんな端末からでも使える。データもデータ処理も、その他あれやこれやもみんなサーバーに、だ。」</a:t>
            </a:r>
          </a:p>
          <a:p>
            <a:r>
              <a:rPr kumimoji="1" lang="ja-JP" altLang="ja-JP" sz="1200" kern="1200" dirty="0">
                <a:solidFill>
                  <a:schemeClr val="tx1"/>
                </a:solidFill>
                <a:effectLst/>
                <a:latin typeface="+mn-lt"/>
                <a:ea typeface="+mn-ea"/>
                <a:cs typeface="+mn-cs"/>
              </a:rPr>
              <a:t>彼の言う“雲（クラウド）”とは、インターネットを意味しています。当時、ネットワークの模式図として雲の絵がよく使かわれていたことから、このような表現になりました。</a:t>
            </a:r>
          </a:p>
          <a:p>
            <a:r>
              <a:rPr kumimoji="1" lang="ja-JP" altLang="ja-JP" sz="1200" kern="1200" dirty="0">
                <a:solidFill>
                  <a:schemeClr val="tx1"/>
                </a:solidFill>
                <a:effectLst/>
                <a:latin typeface="+mn-lt"/>
                <a:ea typeface="+mn-ea"/>
                <a:cs typeface="+mn-cs"/>
              </a:rPr>
              <a:t>改めて整理してみると、次のようになるのでしょう。</a:t>
            </a:r>
          </a:p>
          <a:p>
            <a:pPr lvl="0"/>
            <a:r>
              <a:rPr kumimoji="1" lang="ja-JP" altLang="ja-JP" sz="1200" kern="1200" dirty="0">
                <a:solidFill>
                  <a:schemeClr val="tx1"/>
                </a:solidFill>
                <a:effectLst/>
                <a:latin typeface="+mn-lt"/>
                <a:ea typeface="+mn-ea"/>
                <a:cs typeface="+mn-cs"/>
              </a:rPr>
              <a:t>インターネットの向こうに設置したシステム群を使い、</a:t>
            </a:r>
          </a:p>
          <a:p>
            <a:pPr lvl="0"/>
            <a:r>
              <a:rPr kumimoji="1" lang="ja-JP" altLang="ja-JP" sz="1200" kern="1200" dirty="0">
                <a:solidFill>
                  <a:schemeClr val="tx1"/>
                </a:solidFill>
                <a:effectLst/>
                <a:latin typeface="+mn-lt"/>
                <a:ea typeface="+mn-ea"/>
                <a:cs typeface="+mn-cs"/>
              </a:rPr>
              <a:t>インターネットとブラウザーが使える様々なデバイスから、</a:t>
            </a:r>
          </a:p>
          <a:p>
            <a:pPr lvl="0"/>
            <a:r>
              <a:rPr kumimoji="1" lang="ja-JP" altLang="ja-JP" sz="1200" kern="1200" dirty="0">
                <a:solidFill>
                  <a:schemeClr val="tx1"/>
                </a:solidFill>
                <a:effectLst/>
                <a:latin typeface="+mn-lt"/>
                <a:ea typeface="+mn-ea"/>
                <a:cs typeface="+mn-cs"/>
              </a:rPr>
              <a:t>情報システムの様々な機能を使える仕組み。</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インフラストラクチャー」とは、業務を処理するための計算装置、データを保管するための記憶装置、通信のためのネットワーク、それらを設置し、運用するための施設や設備のことです。「プラットフォーム」とは、様々な業務で共用して利用されるデータベースや運用管理などのソフトウェアのことです「アプリケーション」とは、私たちが最も身近に接する業務サービスのこと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それでは、これらから「クラウド・コンピューティング」について詳しく見てゆくことにしましょう。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839599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電力が工業生産に用いられるようになった頃、電力を安定的に確保するために自家発電設備を持つことは常識とされていました。しかし、発電機は高価なうえ、保守・運用も自分たちでまかなわなくてはならず、効率の悪いものでした。また、所有している発電機の能力には限界があり、急な増産や需要の変動に臨機応変に対応できないことも課題となってい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課題を解決したのが、発電所を構える電力会社でした。技術の進歩とともに、電力会社は送電網によって電力を安定供給できるようになり、効率も上がって料金も下がってきました。また、共用によって、ひとつの工場に大きな電力需要の変動があっても、全体としては相殺され、必要な電力を需要の変動に応じて安定して確保できるようになりました。そうして、もはや自前で発電設備を持つ必要がなくなったのです。</a:t>
            </a:r>
          </a:p>
          <a:p>
            <a:r>
              <a:rPr kumimoji="1" lang="ja-JP" altLang="ja-JP" sz="1200" kern="1200" dirty="0">
                <a:solidFill>
                  <a:schemeClr val="tx1"/>
                </a:solidFill>
                <a:effectLst/>
                <a:latin typeface="+mn-lt"/>
                <a:ea typeface="+mn-ea"/>
                <a:cs typeface="+mn-cs"/>
              </a:rPr>
              <a:t>これを情報システムに置き換えてみければ、何が起こっているかかが、想像がつくのではないでしょうか。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発電所は、コンピュータ資源を設置したデータセンターです。送電網は、インターネットです。需要の変動に対しても、能力の上限が決まっている自社システムと異なり、柔軟に対応することができます。</a:t>
            </a:r>
          </a:p>
          <a:p>
            <a:r>
              <a:rPr kumimoji="1" lang="ja-JP" altLang="ja-JP" sz="1200" kern="1200" dirty="0">
                <a:solidFill>
                  <a:schemeClr val="tx1"/>
                </a:solidFill>
                <a:effectLst/>
                <a:latin typeface="+mn-lt"/>
                <a:ea typeface="+mn-ea"/>
                <a:cs typeface="+mn-cs"/>
              </a:rPr>
              <a:t>また、電力と同様に、利用した分だけ支払う従量課金ができるので、大きな初期投資を必要としません。これもまた、発電機を購入しなくてよくなったことと同じです。</a:t>
            </a:r>
          </a:p>
          <a:p>
            <a:r>
              <a:rPr kumimoji="1" lang="ja-JP" altLang="ja-JP" sz="1200" kern="1200" dirty="0">
                <a:solidFill>
                  <a:schemeClr val="tx1"/>
                </a:solidFill>
                <a:effectLst/>
                <a:latin typeface="+mn-lt"/>
                <a:ea typeface="+mn-ea"/>
                <a:cs typeface="+mn-cs"/>
              </a:rPr>
              <a:t>コンセントにプラグを差し込むように、インターネットに接続すればシステム資源を必要な時に必要なだけ手に入れられる時代を迎えたのです。情報システムを「所有」する時代から「使用」する時代への転換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348675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552720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pPr defTabSz="913112"/>
            <a:fld id="{7FACAF0C-EC15-4D0E-98AB-65E9F71F98EA}" type="slidenum">
              <a:rPr lang="ja-JP" altLang="en-US" smtClean="0"/>
              <a:pPr defTabSz="913112"/>
              <a:t>42</a:t>
            </a:fld>
            <a:endParaRPr lang="en-US" altLang="ja-JP"/>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r>
              <a:rPr kumimoji="1" lang="ja-JP" altLang="ja-JP" sz="1200" kern="1200" dirty="0">
                <a:solidFill>
                  <a:schemeClr val="tx1"/>
                </a:solidFill>
                <a:effectLst/>
                <a:latin typeface="+mn-lt"/>
                <a:ea typeface="+mn-ea"/>
                <a:cs typeface="+mn-cs"/>
              </a:rPr>
              <a:t>クラウドが、今このような注目を浴びるに至った理由について、歴史を振り返りながら見ていきましょう。</a:t>
            </a:r>
          </a:p>
          <a:p>
            <a:r>
              <a:rPr kumimoji="1" lang="en-US" altLang="ja-JP" sz="1200" kern="1200" dirty="0">
                <a:solidFill>
                  <a:schemeClr val="tx1"/>
                </a:solidFill>
                <a:effectLst/>
                <a:latin typeface="+mn-lt"/>
                <a:ea typeface="+mn-ea"/>
                <a:cs typeface="+mn-cs"/>
              </a:rPr>
              <a:t>Remington Rand</a:t>
            </a:r>
            <a:r>
              <a:rPr kumimoji="1" lang="ja-JP" altLang="ja-JP" sz="1200" kern="1200" dirty="0">
                <a:solidFill>
                  <a:schemeClr val="tx1"/>
                </a:solidFill>
                <a:effectLst/>
                <a:latin typeface="+mn-lt"/>
                <a:ea typeface="+mn-ea"/>
                <a:cs typeface="+mn-cs"/>
              </a:rPr>
              <a:t>社（現</a:t>
            </a:r>
            <a:r>
              <a:rPr kumimoji="1" lang="en-US" altLang="ja-JP" sz="1200" kern="1200" dirty="0">
                <a:solidFill>
                  <a:schemeClr val="tx1"/>
                </a:solidFill>
                <a:effectLst/>
                <a:latin typeface="+mn-lt"/>
                <a:ea typeface="+mn-ea"/>
                <a:cs typeface="+mn-cs"/>
              </a:rPr>
              <a:t>Unisys</a:t>
            </a:r>
            <a:r>
              <a:rPr kumimoji="1" lang="ja-JP" altLang="ja-JP" sz="1200" kern="1200" dirty="0">
                <a:solidFill>
                  <a:schemeClr val="tx1"/>
                </a:solidFill>
                <a:effectLst/>
                <a:latin typeface="+mn-lt"/>
                <a:ea typeface="+mn-ea"/>
                <a:cs typeface="+mn-cs"/>
              </a:rPr>
              <a:t>社）が、初めての商用コンピュータ</a:t>
            </a:r>
            <a:r>
              <a:rPr kumimoji="1" lang="en-US" altLang="ja-JP" sz="1200" kern="1200" dirty="0">
                <a:solidFill>
                  <a:schemeClr val="tx1"/>
                </a:solidFill>
                <a:effectLst/>
                <a:latin typeface="+mn-lt"/>
                <a:ea typeface="+mn-ea"/>
                <a:cs typeface="+mn-cs"/>
              </a:rPr>
              <a:t>UNIVAC1</a:t>
            </a:r>
            <a:r>
              <a:rPr kumimoji="1" lang="ja-JP" altLang="ja-JP" sz="1200" kern="1200" dirty="0">
                <a:solidFill>
                  <a:schemeClr val="tx1"/>
                </a:solidFill>
                <a:effectLst/>
                <a:latin typeface="+mn-lt"/>
                <a:ea typeface="+mn-ea"/>
                <a:cs typeface="+mn-cs"/>
              </a:rPr>
              <a:t>を世に出したのは</a:t>
            </a:r>
            <a:r>
              <a:rPr kumimoji="1" lang="en-US" altLang="ja-JP" sz="1200" kern="1200" dirty="0">
                <a:solidFill>
                  <a:schemeClr val="tx1"/>
                </a:solidFill>
                <a:effectLst/>
                <a:latin typeface="+mn-lt"/>
                <a:ea typeface="+mn-ea"/>
                <a:cs typeface="+mn-cs"/>
              </a:rPr>
              <a:t>1951</a:t>
            </a:r>
            <a:r>
              <a:rPr kumimoji="1" lang="ja-JP" altLang="ja-JP" sz="1200" kern="1200" dirty="0">
                <a:solidFill>
                  <a:schemeClr val="tx1"/>
                </a:solidFill>
                <a:effectLst/>
                <a:latin typeface="+mn-lt"/>
                <a:ea typeface="+mn-ea"/>
                <a:cs typeface="+mn-cs"/>
              </a:rPr>
              <a:t>年でした。それ以前のコンピュータは軍事や大学での研究で利用されているものが大半で、ビジネスの現場で使われることはほとんどありませんでした。これがきっかけとなり、コンピュータがビジネスでも利用されるようになりました。そして、当時コンピュータといえば</a:t>
            </a:r>
            <a:r>
              <a:rPr kumimoji="1" lang="en-US" altLang="ja-JP" sz="1200" kern="1200" dirty="0">
                <a:solidFill>
                  <a:schemeClr val="tx1"/>
                </a:solidFill>
                <a:effectLst/>
                <a:latin typeface="+mn-lt"/>
                <a:ea typeface="+mn-ea"/>
                <a:cs typeface="+mn-cs"/>
              </a:rPr>
              <a:t>UNIVAC</a:t>
            </a:r>
            <a:r>
              <a:rPr kumimoji="1" lang="ja-JP" altLang="ja-JP" sz="1200" kern="1200" dirty="0">
                <a:solidFill>
                  <a:schemeClr val="tx1"/>
                </a:solidFill>
                <a:effectLst/>
                <a:latin typeface="+mn-lt"/>
                <a:ea typeface="+mn-ea"/>
                <a:cs typeface="+mn-cs"/>
              </a:rPr>
              <a:t>と言われるほど普及したのです。</a:t>
            </a:r>
          </a:p>
          <a:p>
            <a:r>
              <a:rPr kumimoji="1" lang="en-US" altLang="ja-JP" sz="1200" kern="1200" dirty="0">
                <a:solidFill>
                  <a:schemeClr val="tx1"/>
                </a:solidFill>
                <a:effectLst/>
                <a:latin typeface="+mn-lt"/>
                <a:ea typeface="+mn-ea"/>
                <a:cs typeface="+mn-cs"/>
              </a:rPr>
              <a:t>UNIVAC1</a:t>
            </a:r>
            <a:r>
              <a:rPr kumimoji="1" lang="ja-JP" altLang="ja-JP" sz="1200" kern="1200" dirty="0">
                <a:solidFill>
                  <a:schemeClr val="tx1"/>
                </a:solidFill>
                <a:effectLst/>
                <a:latin typeface="+mn-lt"/>
                <a:ea typeface="+mn-ea"/>
                <a:cs typeface="+mn-cs"/>
              </a:rPr>
              <a:t>の成功をきっかけに、各社が商用コンピュータを製造、販売するようになったのです。しかし、当時のコンピュータは、業務目的に応じて専用のコンピュータが必要でした。そのため、様々な業務を抱えるユーザー企業は、業務毎にコンピュータを購入しなければなりませんでした。高価なコンピュータを購入する費用ばかりでなく、コンピュータごとに使われている技術が違いましたので、異なる技術を習得しなければなりませんでした。また、今のように、プログラムや接続できる機器類もコンピュータごとに固有のものでした。そのため、運用の負担も重くのしかかっていました。</a:t>
            </a:r>
          </a:p>
          <a:p>
            <a:r>
              <a:rPr kumimoji="1" lang="ja-JP" altLang="ja-JP" sz="1200" kern="1200" dirty="0">
                <a:solidFill>
                  <a:schemeClr val="tx1"/>
                </a:solidFill>
                <a:effectLst/>
                <a:latin typeface="+mn-lt"/>
                <a:ea typeface="+mn-ea"/>
                <a:cs typeface="+mn-cs"/>
              </a:rPr>
              <a:t>コンピュータを提供するメーカーにしても、いろいろな種類のコンピュータを開発、製造しなければならず、大きな負担でした。</a:t>
            </a:r>
          </a:p>
          <a:p>
            <a:r>
              <a:rPr kumimoji="1" lang="en-US" altLang="ja-JP" sz="1200" kern="1200" dirty="0">
                <a:solidFill>
                  <a:schemeClr val="tx1"/>
                </a:solidFill>
                <a:effectLst/>
                <a:latin typeface="+mn-lt"/>
                <a:ea typeface="+mn-ea"/>
                <a:cs typeface="+mn-cs"/>
              </a:rPr>
              <a:t>1964</a:t>
            </a:r>
            <a:r>
              <a:rPr kumimoji="1" lang="ja-JP" altLang="ja-JP" sz="1200" kern="1200" dirty="0">
                <a:solidFill>
                  <a:schemeClr val="tx1"/>
                </a:solidFill>
                <a:effectLst/>
                <a:latin typeface="+mn-lt"/>
                <a:ea typeface="+mn-ea"/>
                <a:cs typeface="+mn-cs"/>
              </a:rPr>
              <a:t>年、そんな常識を変えるコンピュータを</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が発表しました。</a:t>
            </a:r>
            <a:r>
              <a:rPr kumimoji="1" lang="en-US" altLang="ja-JP" sz="1200" kern="1200" dirty="0">
                <a:solidFill>
                  <a:schemeClr val="tx1"/>
                </a:solidFill>
                <a:effectLst/>
                <a:latin typeface="+mn-lt"/>
                <a:ea typeface="+mn-ea"/>
                <a:cs typeface="+mn-cs"/>
              </a:rPr>
              <a:t>System/360(S/360)</a:t>
            </a:r>
            <a:r>
              <a:rPr kumimoji="1" lang="ja-JP" altLang="ja-JP" sz="1200" kern="1200" dirty="0">
                <a:solidFill>
                  <a:schemeClr val="tx1"/>
                </a:solidFill>
                <a:effectLst/>
                <a:latin typeface="+mn-lt"/>
                <a:ea typeface="+mn-ea"/>
                <a:cs typeface="+mn-cs"/>
              </a:rPr>
              <a:t>です。全方位</a:t>
            </a:r>
            <a:r>
              <a:rPr kumimoji="1" lang="en-US" altLang="ja-JP" sz="1200" kern="1200" dirty="0">
                <a:solidFill>
                  <a:schemeClr val="tx1"/>
                </a:solidFill>
                <a:effectLst/>
                <a:latin typeface="+mn-lt"/>
                <a:ea typeface="+mn-ea"/>
                <a:cs typeface="+mn-cs"/>
              </a:rPr>
              <a:t>360</a:t>
            </a:r>
            <a:r>
              <a:rPr kumimoji="1" lang="ja-JP" altLang="ja-JP" sz="1200" kern="1200" dirty="0">
                <a:solidFill>
                  <a:schemeClr val="tx1"/>
                </a:solidFill>
                <a:effectLst/>
                <a:latin typeface="+mn-lt"/>
                <a:ea typeface="+mn-ea"/>
                <a:cs typeface="+mn-cs"/>
              </a:rPr>
              <a:t>度、どんな業務でもこれ一台でこなせる「汎用機」の登場です。今で言うメインフレームです。</a:t>
            </a:r>
          </a:p>
          <a:p>
            <a:r>
              <a:rPr kumimoji="1" lang="ja-JP" altLang="ja-JP" sz="1200" kern="1200" dirty="0">
                <a:solidFill>
                  <a:schemeClr val="tx1"/>
                </a:solidFill>
                <a:effectLst/>
                <a:latin typeface="+mn-lt"/>
                <a:ea typeface="+mn-ea"/>
                <a:cs typeface="+mn-cs"/>
              </a:rPr>
              <a:t>商用だけでなく科学技術計算も対応するため、浮動小数点計算もできるようになっていました。さらに、技術仕様を標準化し「</a:t>
            </a:r>
            <a:r>
              <a:rPr kumimoji="1" lang="en-US" altLang="ja-JP" sz="1200" kern="1200" dirty="0">
                <a:solidFill>
                  <a:schemeClr val="tx1"/>
                </a:solidFill>
                <a:effectLst/>
                <a:latin typeface="+mn-lt"/>
                <a:ea typeface="+mn-ea"/>
                <a:cs typeface="+mn-cs"/>
              </a:rPr>
              <a:t>System/360</a:t>
            </a:r>
            <a:r>
              <a:rPr kumimoji="1" lang="ja-JP" altLang="ja-JP" sz="1200" kern="1200" dirty="0">
                <a:solidFill>
                  <a:schemeClr val="tx1"/>
                </a:solidFill>
                <a:effectLst/>
                <a:latin typeface="+mn-lt"/>
                <a:ea typeface="+mn-ea"/>
                <a:cs typeface="+mn-cs"/>
              </a:rPr>
              <a:t>アーキテクチャ」として公開しました。</a:t>
            </a:r>
          </a:p>
          <a:p>
            <a:r>
              <a:rPr kumimoji="1" lang="ja-JP" altLang="ja-JP" sz="1200" kern="1200" dirty="0">
                <a:solidFill>
                  <a:schemeClr val="tx1"/>
                </a:solidFill>
                <a:effectLst/>
                <a:latin typeface="+mn-lt"/>
                <a:ea typeface="+mn-ea"/>
                <a:cs typeface="+mn-cs"/>
              </a:rPr>
              <a:t>「アーキテクチャ」とは、「設計思想」あるいは「方式」という意味です。この「アーキテクチャ」が同じであれば、規模の大小にかかわらずプログラムやデータの互換性が保証されるばかりでなく、そこに接続される機器類も同じものを使うことができました。この「アーキテクチャ」の確立により、</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は互換性のある設計で様々な価格のシステムを提供できたのです。</a:t>
            </a:r>
          </a:p>
          <a:p>
            <a:r>
              <a:rPr kumimoji="1" lang="ja-JP" altLang="ja-JP" sz="1200" kern="1200" dirty="0">
                <a:solidFill>
                  <a:schemeClr val="tx1"/>
                </a:solidFill>
                <a:effectLst/>
                <a:latin typeface="+mn-lt"/>
                <a:ea typeface="+mn-ea"/>
                <a:cs typeface="+mn-cs"/>
              </a:rPr>
              <a:t>また、「アーキテクチャ」が公開されたことにより、</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以外の企業が</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の上で動くプログラムを開発できるようになりました。また、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に接続可能な機器の開発も容易になりました。その結果、</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の周辺に多くの関連ビジネスが生まれていったのです。</a:t>
            </a:r>
          </a:p>
          <a:p>
            <a:r>
              <a:rPr kumimoji="1" lang="ja-JP" altLang="ja-JP" sz="1200" kern="1200" dirty="0">
                <a:solidFill>
                  <a:schemeClr val="tx1"/>
                </a:solidFill>
                <a:effectLst/>
                <a:latin typeface="+mn-lt"/>
                <a:ea typeface="+mn-ea"/>
                <a:cs typeface="+mn-cs"/>
              </a:rPr>
              <a:t>今でこそ「オープン」が当たり前の時代ですが、当時は、ノウハウである技術仕様を公開することは、普通ではなかったようです。しかし、「アーキテクチャ」をオープンにすることで、</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の周辺に多くのビジネスが生まれ、エコシステム（生態系）を形成するに至り、</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のコンピュータは業界の標準として市場を席巻することになりました。</a:t>
            </a:r>
          </a:p>
          <a:p>
            <a:r>
              <a:rPr kumimoji="1" lang="ja-JP" altLang="ja-JP" sz="1200" kern="1200" dirty="0">
                <a:solidFill>
                  <a:schemeClr val="tx1"/>
                </a:solidFill>
                <a:effectLst/>
                <a:latin typeface="+mn-lt"/>
                <a:ea typeface="+mn-ea"/>
                <a:cs typeface="+mn-cs"/>
              </a:rPr>
              <a:t>このような時代、我が国の通産省は国産コンピュータ・メーカーを保護するため、国策として</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の後継である</a:t>
            </a:r>
            <a:r>
              <a:rPr kumimoji="1" lang="en-US" altLang="ja-JP" sz="1200" kern="1200" dirty="0">
                <a:solidFill>
                  <a:schemeClr val="tx1"/>
                </a:solidFill>
                <a:effectLst/>
                <a:latin typeface="+mn-lt"/>
                <a:ea typeface="+mn-ea"/>
                <a:cs typeface="+mn-cs"/>
              </a:rPr>
              <a:t>S/370</a:t>
            </a:r>
            <a:r>
              <a:rPr kumimoji="1" lang="ja-JP" altLang="ja-JP" sz="1200" kern="1200" dirty="0">
                <a:solidFill>
                  <a:schemeClr val="tx1"/>
                </a:solidFill>
                <a:effectLst/>
                <a:latin typeface="+mn-lt"/>
                <a:ea typeface="+mn-ea"/>
                <a:cs typeface="+mn-cs"/>
              </a:rPr>
              <a:t>の「アーキテクチャ」を使った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互換機を開発、</a:t>
            </a:r>
            <a:r>
              <a:rPr kumimoji="1" lang="en-US" altLang="ja-JP" sz="1200" kern="1200" dirty="0">
                <a:solidFill>
                  <a:schemeClr val="tx1"/>
                </a:solidFill>
                <a:effectLst/>
                <a:latin typeface="+mn-lt"/>
                <a:ea typeface="+mn-ea"/>
                <a:cs typeface="+mn-cs"/>
              </a:rPr>
              <a:t>1975</a:t>
            </a:r>
            <a:r>
              <a:rPr kumimoji="1" lang="ja-JP" altLang="ja-JP" sz="1200" kern="1200" dirty="0">
                <a:solidFill>
                  <a:schemeClr val="tx1"/>
                </a:solidFill>
                <a:effectLst/>
                <a:latin typeface="+mn-lt"/>
                <a:ea typeface="+mn-ea"/>
                <a:cs typeface="+mn-cs"/>
              </a:rPr>
              <a:t>年に富士通の</a:t>
            </a:r>
            <a:r>
              <a:rPr kumimoji="1" lang="en-US" altLang="ja-JP" sz="1200" kern="1200" dirty="0">
                <a:solidFill>
                  <a:schemeClr val="tx1"/>
                </a:solidFill>
                <a:effectLst/>
                <a:latin typeface="+mn-lt"/>
                <a:ea typeface="+mn-ea"/>
                <a:cs typeface="+mn-cs"/>
              </a:rPr>
              <a:t>M190</a:t>
            </a:r>
            <a:r>
              <a:rPr kumimoji="1" lang="ja-JP" altLang="ja-JP" sz="1200" kern="1200" dirty="0">
                <a:solidFill>
                  <a:schemeClr val="tx1"/>
                </a:solidFill>
                <a:effectLst/>
                <a:latin typeface="+mn-lt"/>
                <a:ea typeface="+mn-ea"/>
                <a:cs typeface="+mn-cs"/>
              </a:rPr>
              <a:t>が初出荷されたのです。</a:t>
            </a:r>
          </a:p>
          <a:p>
            <a:r>
              <a:rPr kumimoji="1" lang="ja-JP" altLang="ja-JP" sz="1200" kern="1200" dirty="0">
                <a:solidFill>
                  <a:schemeClr val="tx1"/>
                </a:solidFill>
                <a:effectLst/>
                <a:latin typeface="+mn-lt"/>
                <a:ea typeface="+mn-ea"/>
                <a:cs typeface="+mn-cs"/>
              </a:rPr>
              <a:t>このような、</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が絶対的な地位を維持していた</a:t>
            </a:r>
            <a:r>
              <a:rPr kumimoji="1" lang="en-US" altLang="ja-JP" sz="1200" kern="1200" dirty="0">
                <a:solidFill>
                  <a:schemeClr val="tx1"/>
                </a:solidFill>
                <a:effectLst/>
                <a:latin typeface="+mn-lt"/>
                <a:ea typeface="+mn-ea"/>
                <a:cs typeface="+mn-cs"/>
              </a:rPr>
              <a:t>1977</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DEC</a:t>
            </a:r>
            <a:r>
              <a:rPr kumimoji="1" lang="ja-JP" altLang="ja-JP" sz="1200" kern="1200" dirty="0">
                <a:solidFill>
                  <a:schemeClr val="tx1"/>
                </a:solidFill>
                <a:effectLst/>
                <a:latin typeface="+mn-lt"/>
                <a:ea typeface="+mn-ea"/>
                <a:cs typeface="+mn-cs"/>
              </a:rPr>
              <a:t>社（現</a:t>
            </a:r>
            <a:r>
              <a:rPr kumimoji="1" lang="en-US" altLang="ja-JP" sz="1200" kern="1200" dirty="0">
                <a:solidFill>
                  <a:schemeClr val="tx1"/>
                </a:solidFill>
                <a:effectLst/>
                <a:latin typeface="+mn-lt"/>
                <a:ea typeface="+mn-ea"/>
                <a:cs typeface="+mn-cs"/>
              </a:rPr>
              <a:t>HP</a:t>
            </a:r>
            <a:r>
              <a:rPr kumimoji="1" lang="ja-JP" altLang="ja-JP" sz="1200" kern="1200" dirty="0">
                <a:solidFill>
                  <a:schemeClr val="tx1"/>
                </a:solidFill>
                <a:effectLst/>
                <a:latin typeface="+mn-lt"/>
                <a:ea typeface="+mn-ea"/>
                <a:cs typeface="+mn-cs"/>
              </a:rPr>
              <a:t>社）が</a:t>
            </a:r>
            <a:r>
              <a:rPr kumimoji="1" lang="en-US" altLang="ja-JP" sz="1200" kern="1200" dirty="0">
                <a:solidFill>
                  <a:schemeClr val="tx1"/>
                </a:solidFill>
                <a:effectLst/>
                <a:latin typeface="+mn-lt"/>
                <a:ea typeface="+mn-ea"/>
                <a:cs typeface="+mn-cs"/>
              </a:rPr>
              <a:t>VAX11/780</a:t>
            </a:r>
            <a:r>
              <a:rPr kumimoji="1" lang="ja-JP" altLang="ja-JP" sz="1200" kern="1200" dirty="0">
                <a:solidFill>
                  <a:schemeClr val="tx1"/>
                </a:solidFill>
                <a:effectLst/>
                <a:latin typeface="+mn-lt"/>
                <a:ea typeface="+mn-ea"/>
                <a:cs typeface="+mn-cs"/>
              </a:rPr>
              <a:t>といわれるコンピュータを発表しました。このコンピュータは、</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のコンピュータに比べ処理性能当たりの単価が大幅に安く、最初は科学技術計算の分野で、さらには事務計算の分野へと用途を広げ、</a:t>
            </a:r>
            <a:r>
              <a:rPr kumimoji="1" lang="en-US" altLang="ja-JP" sz="1200" kern="1200" dirty="0">
                <a:solidFill>
                  <a:schemeClr val="tx1"/>
                </a:solidFill>
                <a:effectLst/>
                <a:latin typeface="+mn-lt"/>
                <a:ea typeface="+mn-ea"/>
                <a:cs typeface="+mn-cs"/>
              </a:rPr>
              <a:t>DEC</a:t>
            </a:r>
            <a:r>
              <a:rPr kumimoji="1" lang="ja-JP" altLang="ja-JP" sz="1200" kern="1200" dirty="0">
                <a:solidFill>
                  <a:schemeClr val="tx1"/>
                </a:solidFill>
                <a:effectLst/>
                <a:latin typeface="+mn-lt"/>
                <a:ea typeface="+mn-ea"/>
                <a:cs typeface="+mn-cs"/>
              </a:rPr>
              <a:t>社は</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に次ぐ業界二位の地位にまで上り詰めていったのです。</a:t>
            </a:r>
          </a:p>
          <a:p>
            <a:r>
              <a:rPr kumimoji="1" lang="ja-JP" altLang="ja-JP" sz="1200" kern="1200" dirty="0">
                <a:solidFill>
                  <a:schemeClr val="tx1"/>
                </a:solidFill>
                <a:effectLst/>
                <a:latin typeface="+mn-lt"/>
                <a:ea typeface="+mn-ea"/>
                <a:cs typeface="+mn-cs"/>
              </a:rPr>
              <a:t>この成功に触発され、</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多くの小型コンピュータが出現しました。それが、オフィース・コンピュータ（オフコン）、ミニ・コンピュータ（ミニコン）、エンジニアリング・ワークステーションと呼ばれるコンピュータです。高価なメインフレームに全てを頼っていた当時、そこまで高性能、高機能ではなくてもいいので、もっと安くて、手軽に使えるコンピュータが欲しいと言う需要に応える形で、広く普及してゆきました。その後、これら小型コンピュータの性能も向上し、メインフレームで行っていたことを置き換えるようになるとともに、新しい業務をはじめからこれらの小型コンピュータで開発、あるいは、市販のパッケージ・ソフトウエアを使って利用するという流れが生まれてきたのです。これが、世に言う「ダウンサイジング」です。</a:t>
            </a:r>
          </a:p>
          <a:p>
            <a:r>
              <a:rPr kumimoji="1" lang="ja-JP" altLang="ja-JP" sz="1200" kern="1200" dirty="0">
                <a:solidFill>
                  <a:schemeClr val="tx1"/>
                </a:solidFill>
                <a:effectLst/>
                <a:latin typeface="+mn-lt"/>
                <a:ea typeface="+mn-ea"/>
                <a:cs typeface="+mn-cs"/>
              </a:rPr>
              <a:t>また、時を前後してパーソナル・コンピュータ</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も登場します。アップル、タンディ・ラジオシャック、コモドールといったいわゆる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御三家が、その名前の通り、個人が趣味で使うコンピュータとして登場します。その後、</a:t>
            </a:r>
            <a:r>
              <a:rPr kumimoji="1" lang="en-US" altLang="ja-JP" sz="1200" kern="1200" dirty="0">
                <a:solidFill>
                  <a:schemeClr val="tx1"/>
                </a:solidFill>
                <a:effectLst/>
                <a:latin typeface="+mn-lt"/>
                <a:ea typeface="+mn-ea"/>
                <a:cs typeface="+mn-cs"/>
              </a:rPr>
              <a:t>1981</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 Personal Computer model 5150</a:t>
            </a:r>
            <a:r>
              <a:rPr kumimoji="1" lang="ja-JP" altLang="ja-JP" sz="1200" kern="1200" dirty="0">
                <a:solidFill>
                  <a:schemeClr val="tx1"/>
                </a:solidFill>
                <a:effectLst/>
                <a:latin typeface="+mn-lt"/>
                <a:ea typeface="+mn-ea"/>
                <a:cs typeface="+mn-cs"/>
              </a:rPr>
              <a:t>（通称</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）を発売するに至り、ビジネスでの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利用が一気に加速しました。</a:t>
            </a:r>
          </a:p>
          <a:p>
            <a:r>
              <a:rPr kumimoji="1" lang="ja-JP" altLang="ja-JP" sz="1200" kern="1200" dirty="0">
                <a:solidFill>
                  <a:schemeClr val="tx1"/>
                </a:solidFill>
                <a:effectLst/>
                <a:latin typeface="+mn-lt"/>
                <a:ea typeface="+mn-ea"/>
                <a:cs typeface="+mn-cs"/>
              </a:rPr>
              <a:t>ただ、様々な小型コンピュータの出現は、技術標準の乱立を招き、</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出現以前と同様の混乱を招いたのです。この事態を大きく変えるきっかけとなったのが、</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でした。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のブランド力により、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への信頼が高まり、ビジネスでの利用が広がったこと、そして互換機の出現により、コストが大きく下がったことが理由です。</a:t>
            </a:r>
          </a:p>
          <a:p>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では後発だった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は、開発を急ぐために、市販の部品を使い、技術を公開して他社に周辺機器やアプリケーションソフトを作ってもらうという戦略を採用しました。コンピュータの中核であるプロセッサー（</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社から、また、オペレーティングシステム（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社から調達したのです。</a:t>
            </a:r>
          </a:p>
          <a:p>
            <a:r>
              <a:rPr kumimoji="1" lang="ja-JP" altLang="ja-JP" sz="1200" kern="1200" dirty="0">
                <a:solidFill>
                  <a:schemeClr val="tx1"/>
                </a:solidFill>
                <a:effectLst/>
                <a:latin typeface="+mn-lt"/>
                <a:ea typeface="+mn-ea"/>
                <a:cs typeface="+mn-cs"/>
              </a:rPr>
              <a:t>一方で、</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社は自社の</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の技術仕様を「インテル・アーキテクチャ（</a:t>
            </a:r>
            <a:r>
              <a:rPr kumimoji="1" lang="en-US" altLang="ja-JP" sz="1200" kern="1200" dirty="0">
                <a:solidFill>
                  <a:schemeClr val="tx1"/>
                </a:solidFill>
                <a:effectLst/>
                <a:latin typeface="+mn-lt"/>
                <a:ea typeface="+mn-ea"/>
                <a:cs typeface="+mn-cs"/>
              </a:rPr>
              <a:t>IA: Intel Architecture</a:t>
            </a:r>
            <a:r>
              <a:rPr kumimoji="1" lang="ja-JP" altLang="ja-JP" sz="1200" kern="1200" dirty="0">
                <a:solidFill>
                  <a:schemeClr val="tx1"/>
                </a:solidFill>
                <a:effectLst/>
                <a:latin typeface="+mn-lt"/>
                <a:ea typeface="+mn-ea"/>
                <a:cs typeface="+mn-cs"/>
              </a:rPr>
              <a:t>）」として公開、</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以外でコンピュータを構成するために必要な周辺の</a:t>
            </a:r>
            <a:r>
              <a:rPr kumimoji="1" lang="en-US" altLang="ja-JP" sz="1200" kern="1200" dirty="0">
                <a:solidFill>
                  <a:schemeClr val="tx1"/>
                </a:solidFill>
                <a:effectLst/>
                <a:latin typeface="+mn-lt"/>
                <a:ea typeface="+mn-ea"/>
                <a:cs typeface="+mn-cs"/>
              </a:rPr>
              <a:t>LSI</a:t>
            </a:r>
            <a:r>
              <a:rPr kumimoji="1" lang="ja-JP" altLang="ja-JP" sz="1200" kern="1200" dirty="0">
                <a:solidFill>
                  <a:schemeClr val="tx1"/>
                </a:solidFill>
                <a:effectLst/>
                <a:latin typeface="+mn-lt"/>
                <a:ea typeface="+mn-ea"/>
                <a:cs typeface="+mn-cs"/>
              </a:rPr>
              <a:t>やそれらを搭載するプリント基板であるマザーボードなどをセットで提供し始めました。</a:t>
            </a:r>
          </a:p>
          <a:p>
            <a:r>
              <a:rPr kumimoji="1" lang="ja-JP" altLang="ja-JP" sz="1200" kern="1200" dirty="0">
                <a:solidFill>
                  <a:schemeClr val="tx1"/>
                </a:solidFill>
                <a:effectLst/>
                <a:latin typeface="+mn-lt"/>
                <a:ea typeface="+mn-ea"/>
                <a:cs typeface="+mn-cs"/>
              </a:rPr>
              <a:t>さらに、</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社も独自に、この</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製品の上で動作する基本ソフトウェア（</a:t>
            </a:r>
            <a:r>
              <a:rPr kumimoji="1" lang="en-US" altLang="ja-JP" sz="1200" kern="1200" dirty="0">
                <a:solidFill>
                  <a:schemeClr val="tx1"/>
                </a:solidFill>
                <a:effectLst/>
                <a:latin typeface="+mn-lt"/>
                <a:ea typeface="+mn-ea"/>
                <a:cs typeface="+mn-cs"/>
              </a:rPr>
              <a:t>OS: Operating System</a:t>
            </a:r>
            <a:r>
              <a:rPr kumimoji="1" lang="ja-JP" altLang="ja-JP" sz="1200" kern="1200" dirty="0">
                <a:solidFill>
                  <a:schemeClr val="tx1"/>
                </a:solidFill>
                <a:effectLst/>
                <a:latin typeface="+mn-lt"/>
                <a:ea typeface="+mn-ea"/>
                <a:cs typeface="+mn-cs"/>
              </a:rPr>
              <a:t>）である</a:t>
            </a:r>
            <a:r>
              <a:rPr kumimoji="1" lang="en-US" altLang="ja-JP" sz="1200" kern="1200" dirty="0">
                <a:solidFill>
                  <a:schemeClr val="tx1"/>
                </a:solidFill>
                <a:effectLst/>
                <a:latin typeface="+mn-lt"/>
                <a:ea typeface="+mn-ea"/>
                <a:cs typeface="+mn-cs"/>
              </a:rPr>
              <a:t>MS/DOS</a:t>
            </a:r>
            <a:r>
              <a:rPr kumimoji="1" lang="ja-JP" altLang="ja-JP" sz="1200" kern="1200" dirty="0">
                <a:solidFill>
                  <a:schemeClr val="tx1"/>
                </a:solidFill>
                <a:effectLst/>
                <a:latin typeface="+mn-lt"/>
                <a:ea typeface="+mn-ea"/>
                <a:cs typeface="+mn-cs"/>
              </a:rPr>
              <a:t>さらにはその後継である</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を販売するようになりました。</a:t>
            </a:r>
          </a:p>
          <a:p>
            <a:r>
              <a:rPr kumimoji="1" lang="ja-JP" altLang="ja-JP" sz="1200" kern="1200" dirty="0">
                <a:solidFill>
                  <a:schemeClr val="tx1"/>
                </a:solidFill>
                <a:effectLst/>
                <a:latin typeface="+mn-lt"/>
                <a:ea typeface="+mn-ea"/>
                <a:cs typeface="+mn-cs"/>
              </a:rPr>
              <a:t>その結果、</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で無くても</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を製造できるようになったのです。</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互換</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の誕生です。価格が安く、本家の</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と同じ周辺機器を使え、同じアプリケーションソフトが動作する互換</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は広く支持され、一気にコモディティ化し、ユーザーの裾野が大きく広がったのです。</a:t>
            </a:r>
          </a:p>
          <a:p>
            <a:r>
              <a:rPr kumimoji="1" lang="ja-JP" altLang="ja-JP" sz="1200" kern="1200" dirty="0">
                <a:solidFill>
                  <a:schemeClr val="tx1"/>
                </a:solidFill>
                <a:effectLst/>
                <a:latin typeface="+mn-lt"/>
                <a:ea typeface="+mn-ea"/>
                <a:cs typeface="+mn-cs"/>
              </a:rPr>
              <a:t>こうして</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互換機は市場を制覇しました。現在の</a:t>
            </a:r>
            <a:r>
              <a:rPr kumimoji="1" lang="en-US" altLang="ja-JP" sz="1200" kern="1200" dirty="0">
                <a:solidFill>
                  <a:schemeClr val="tx1"/>
                </a:solidFill>
                <a:effectLst/>
                <a:latin typeface="+mn-lt"/>
                <a:ea typeface="+mn-ea"/>
                <a:cs typeface="+mn-cs"/>
              </a:rPr>
              <a:t>Windows PC</a:t>
            </a:r>
            <a:r>
              <a:rPr kumimoji="1" lang="ja-JP" altLang="ja-JP" sz="1200" kern="1200" dirty="0">
                <a:solidFill>
                  <a:schemeClr val="tx1"/>
                </a:solidFill>
                <a:effectLst/>
                <a:latin typeface="+mn-lt"/>
                <a:ea typeface="+mn-ea"/>
                <a:cs typeface="+mn-cs"/>
              </a:rPr>
              <a:t>です。ところが皮肉なことに、互換機に市場を奪われた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自身の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関連の売上は伸び悩み、コモディティ化によって利益率も悪化しました。その結果、ついに</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事業を他社に売却してしまうことになったのです。そんな</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市場の拡大に後押しされ、</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はより高性能な</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を開発すると共に、</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は、個人が使用することを前提とした</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を拡張して、複数のユーザーが同時に使用することを前提としたサーバー</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を開発するに至り、コンピュータ市場は</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である</a:t>
            </a:r>
            <a:r>
              <a:rPr kumimoji="1" lang="en-US" altLang="ja-JP" sz="1200" kern="1200" dirty="0">
                <a:solidFill>
                  <a:schemeClr val="tx1"/>
                </a:solidFill>
                <a:effectLst/>
                <a:latin typeface="+mn-lt"/>
                <a:ea typeface="+mn-ea"/>
                <a:cs typeface="+mn-cs"/>
              </a:rPr>
              <a:t> Windows</a:t>
            </a:r>
            <a:r>
              <a:rPr kumimoji="1" lang="ja-JP" altLang="ja-JP" sz="1200" kern="1200" dirty="0">
                <a:solidFill>
                  <a:schemeClr val="tx1"/>
                </a:solidFill>
                <a:effectLst/>
                <a:latin typeface="+mn-lt"/>
                <a:ea typeface="+mn-ea"/>
                <a:cs typeface="+mn-cs"/>
              </a:rPr>
              <a:t>と </a:t>
            </a:r>
            <a:r>
              <a:rPr kumimoji="1" lang="en-US" altLang="ja-JP" sz="1200" kern="1200" dirty="0">
                <a:solidFill>
                  <a:schemeClr val="tx1"/>
                </a:solidFill>
                <a:effectLst/>
                <a:latin typeface="+mn-lt"/>
                <a:ea typeface="+mn-ea"/>
                <a:cs typeface="+mn-cs"/>
              </a:rPr>
              <a:t>Intel CPU</a:t>
            </a:r>
            <a:r>
              <a:rPr kumimoji="1" lang="ja-JP" altLang="ja-JP" sz="1200" kern="1200" dirty="0">
                <a:solidFill>
                  <a:schemeClr val="tx1"/>
                </a:solidFill>
                <a:effectLst/>
                <a:latin typeface="+mn-lt"/>
                <a:ea typeface="+mn-ea"/>
                <a:cs typeface="+mn-cs"/>
              </a:rPr>
              <a:t>との組合せ、世に言う</a:t>
            </a:r>
            <a:r>
              <a:rPr kumimoji="1" lang="en-US" altLang="ja-JP" sz="1200" kern="1200" dirty="0">
                <a:solidFill>
                  <a:schemeClr val="tx1"/>
                </a:solidFill>
                <a:effectLst/>
                <a:latin typeface="+mn-lt"/>
                <a:ea typeface="+mn-ea"/>
                <a:cs typeface="+mn-cs"/>
              </a:rPr>
              <a:t>Wintel</a:t>
            </a:r>
            <a:r>
              <a:rPr kumimoji="1" lang="ja-JP" altLang="ja-JP" sz="1200" kern="1200" dirty="0">
                <a:solidFill>
                  <a:schemeClr val="tx1"/>
                </a:solidFill>
                <a:effectLst/>
                <a:latin typeface="+mn-lt"/>
                <a:ea typeface="+mn-ea"/>
                <a:cs typeface="+mn-cs"/>
              </a:rPr>
              <a:t>の時代へと動き始めたのです。</a:t>
            </a:r>
          </a:p>
          <a:p>
            <a:r>
              <a:rPr kumimoji="1" lang="ja-JP" altLang="ja-JP" sz="1200" kern="1200" dirty="0">
                <a:solidFill>
                  <a:schemeClr val="tx1"/>
                </a:solidFill>
                <a:effectLst/>
                <a:latin typeface="+mn-lt"/>
                <a:ea typeface="+mn-ea"/>
                <a:cs typeface="+mn-cs"/>
              </a:rPr>
              <a:t>その結果、それまで乱立していたアーキテクチャは</a:t>
            </a:r>
            <a:r>
              <a:rPr kumimoji="1" lang="en-US" altLang="ja-JP" sz="1200" kern="1200" dirty="0">
                <a:solidFill>
                  <a:schemeClr val="tx1"/>
                </a:solidFill>
                <a:effectLst/>
                <a:latin typeface="+mn-lt"/>
                <a:ea typeface="+mn-ea"/>
                <a:cs typeface="+mn-cs"/>
              </a:rPr>
              <a:t>Wintel</a:t>
            </a:r>
            <a:r>
              <a:rPr kumimoji="1" lang="ja-JP" altLang="ja-JP" sz="1200" kern="1200" dirty="0">
                <a:solidFill>
                  <a:schemeClr val="tx1"/>
                </a:solidFill>
                <a:effectLst/>
                <a:latin typeface="+mn-lt"/>
                <a:ea typeface="+mn-ea"/>
                <a:cs typeface="+mn-cs"/>
              </a:rPr>
              <a:t>に収斂し、さらなる技術の進化と大量生産によって、コンピュータの調達に必要なコスト（</a:t>
            </a:r>
            <a:r>
              <a:rPr kumimoji="1" lang="en-US" altLang="ja-JP" sz="1200" kern="1200" dirty="0">
                <a:solidFill>
                  <a:schemeClr val="tx1"/>
                </a:solidFill>
                <a:effectLst/>
                <a:latin typeface="+mn-lt"/>
                <a:ea typeface="+mn-ea"/>
                <a:cs typeface="+mn-cs"/>
              </a:rPr>
              <a:t>TCA: Total Cost of Acquisition</a:t>
            </a:r>
            <a:r>
              <a:rPr kumimoji="1" lang="ja-JP" altLang="ja-JP" sz="1200" kern="1200" dirty="0">
                <a:solidFill>
                  <a:schemeClr val="tx1"/>
                </a:solidFill>
                <a:effectLst/>
                <a:latin typeface="+mn-lt"/>
                <a:ea typeface="+mn-ea"/>
                <a:cs typeface="+mn-cs"/>
              </a:rPr>
              <a:t>）は、大幅に下がっていったのです。</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年代も半ば頃になると</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は一人一台、一社でメインフレームや多数のサーバーを所有する時代を向かえたのです。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TCA</a:t>
            </a:r>
            <a:r>
              <a:rPr kumimoji="1" lang="ja-JP" altLang="ja-JP" sz="1200" kern="1200" dirty="0">
                <a:solidFill>
                  <a:schemeClr val="tx1"/>
                </a:solidFill>
                <a:effectLst/>
                <a:latin typeface="+mn-lt"/>
                <a:ea typeface="+mn-ea"/>
                <a:cs typeface="+mn-cs"/>
              </a:rPr>
              <a:t>の低下と共にコンピュータは、ひとつの企業に大量に導入されるようになりました。その結果、コンピュータを置く設備やスペース、ソフトウェアの導入やバージョンアップ、トラブル対応、ネットワークの接続、バックアップ、セキュリティ対策など、所有することに伴う維持、管理のコスト（</a:t>
            </a:r>
            <a:r>
              <a:rPr kumimoji="1" lang="en-US" altLang="ja-JP" sz="1200" kern="1200" dirty="0">
                <a:solidFill>
                  <a:schemeClr val="tx1"/>
                </a:solidFill>
                <a:effectLst/>
                <a:latin typeface="+mn-lt"/>
                <a:ea typeface="+mn-ea"/>
                <a:cs typeface="+mn-cs"/>
              </a:rPr>
              <a:t>TCO: Total Cost of Ownership</a:t>
            </a:r>
            <a:r>
              <a:rPr kumimoji="1" lang="ja-JP" altLang="ja-JP" sz="1200" kern="1200" dirty="0">
                <a:solidFill>
                  <a:schemeClr val="tx1"/>
                </a:solidFill>
                <a:effectLst/>
                <a:latin typeface="+mn-lt"/>
                <a:ea typeface="+mn-ea"/>
                <a:cs typeface="+mn-cs"/>
              </a:rPr>
              <a:t>）が大幅に上昇することになりました。その金額は、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予算の</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7</a:t>
            </a:r>
            <a:r>
              <a:rPr kumimoji="1" lang="ja-JP" altLang="ja-JP" sz="1200" kern="1200" dirty="0">
                <a:solidFill>
                  <a:schemeClr val="tx1"/>
                </a:solidFill>
                <a:effectLst/>
                <a:latin typeface="+mn-lt"/>
                <a:ea typeface="+mn-ea"/>
                <a:cs typeface="+mn-cs"/>
              </a:rPr>
              <a:t>割に達するまでになってしまったのです。この事態に対処しなければなりません。そんなニーズの高まりの中に、クラウドが登場したのです。</a:t>
            </a:r>
          </a:p>
          <a:p>
            <a:pPr eaLnBrk="1" hangingPunct="1"/>
            <a:endParaRPr lang="ja-JP" altLang="en-US" dirty="0"/>
          </a:p>
        </p:txBody>
      </p:sp>
    </p:spTree>
    <p:extLst>
      <p:ext uri="{BB962C8B-B14F-4D97-AF65-F5344CB8AC3E}">
        <p14:creationId xmlns:p14="http://schemas.microsoft.com/office/powerpoint/2010/main" val="171101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は、業務効率を高めるためには、既に欠かせないものとなっています。また、企業の成長や競争力を維持するためのグローバル展開や新規事業への進出のためにも、</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なしでは対応できません。</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の範囲が広がり、その重要性が高まるほどに、災害やセキュリティへの対応も、これまでにも増して強く求められるようになりました。また、モバイルやビッグ・データといった、新しいテクノロジーへの対応も業務の現場から求め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こんな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需要の高まりとは裏腹に、企業内の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に責任を持つ情報システム部門は、ふたつの大きな問題を抱えています。そのひとつが、先ほど説明した</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の増大です。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への需要が高まれば、</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が増大します。それでも</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予算が増えるのであれば、何とか対処できます。しかし、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に関わるお金は、事業投資とはなかなか見做されず、経費として常に削減の圧力がかかっています。これが、もうひとつの問題です。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業務や経営の要請に応えたくても、「所有」している既存のシステムを維持管理するための</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にお金が掛かり過ぎて、応えることができません。しかも、</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予算が今後大きく増える見込みもありません。そんな問題を情報システム部門は抱えているのです。</a:t>
            </a:r>
          </a:p>
          <a:p>
            <a:r>
              <a:rPr kumimoji="1" lang="ja-JP" altLang="ja-JP" sz="1200" kern="1200" dirty="0">
                <a:solidFill>
                  <a:schemeClr val="tx1"/>
                </a:solidFill>
                <a:effectLst/>
                <a:latin typeface="+mn-lt"/>
                <a:ea typeface="+mn-ea"/>
                <a:cs typeface="+mn-cs"/>
              </a:rPr>
              <a:t>ならば、「所有」することを辞め、自分達で、システム資源の面倒をみなければ、</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は削減できるはずです。また、クラウドで提供されているプラットフォームやアプリケーションを使えば、開発工数の削減や、場合によっては開発さえも必要なくなります。そんな期待から、いま「使用」のクラウドへの注目が集まってい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1423449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情報システムを自社資産として「所有」することから外部サービスとして「使用」するようになると、システム資源の調達や変更が、簡単に行えるようになります。例えば、クラウド以前の「所有」の時代は、次のような多くの手順を踏まなくてはなりませんでした。</a:t>
            </a:r>
          </a:p>
          <a:p>
            <a:pPr lvl="0"/>
            <a:r>
              <a:rPr kumimoji="1" lang="ja-JP" altLang="ja-JP" sz="1200" kern="1200" dirty="0">
                <a:solidFill>
                  <a:schemeClr val="tx1"/>
                </a:solidFill>
                <a:effectLst/>
                <a:latin typeface="+mn-lt"/>
                <a:ea typeface="+mn-ea"/>
                <a:cs typeface="+mn-cs"/>
              </a:rPr>
              <a:t>リース期間に合わせ将来の需要を予測してサイジングする。</a:t>
            </a:r>
          </a:p>
          <a:p>
            <a:pPr lvl="0"/>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ベンダーにシステム構成の提案を求め見積を依頼し価格交渉を行う。</a:t>
            </a:r>
          </a:p>
          <a:p>
            <a:pPr lvl="0"/>
            <a:r>
              <a:rPr kumimoji="1" lang="ja-JP" altLang="ja-JP" sz="1200" kern="1200" dirty="0">
                <a:solidFill>
                  <a:schemeClr val="tx1"/>
                </a:solidFill>
                <a:effectLst/>
                <a:latin typeface="+mn-lt"/>
                <a:ea typeface="+mn-ea"/>
                <a:cs typeface="+mn-cs"/>
              </a:rPr>
              <a:t>稟議書を作成して承認・決済の手続きを行う。</a:t>
            </a:r>
          </a:p>
          <a:p>
            <a:pPr lvl="0"/>
            <a:r>
              <a:rPr kumimoji="1" lang="ja-JP" altLang="ja-JP" sz="1200" kern="1200" dirty="0">
                <a:solidFill>
                  <a:schemeClr val="tx1"/>
                </a:solidFill>
                <a:effectLst/>
                <a:latin typeface="+mn-lt"/>
                <a:ea typeface="+mn-ea"/>
                <a:cs typeface="+mn-cs"/>
              </a:rPr>
              <a:t>決定した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ベンダーに発注する。</a:t>
            </a:r>
          </a:p>
          <a:p>
            <a:pPr lvl="0"/>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ベンダーはメーカーに調達を依頼する。</a:t>
            </a:r>
          </a:p>
          <a:p>
            <a:pPr lvl="0"/>
            <a:r>
              <a:rPr kumimoji="1" lang="ja-JP" altLang="ja-JP" sz="1200" kern="1200" dirty="0">
                <a:solidFill>
                  <a:schemeClr val="tx1"/>
                </a:solidFill>
                <a:effectLst/>
                <a:latin typeface="+mn-lt"/>
                <a:ea typeface="+mn-ea"/>
                <a:cs typeface="+mn-cs"/>
              </a:rPr>
              <a:t>調達した機器をキッティングする。</a:t>
            </a:r>
          </a:p>
          <a:p>
            <a:pPr lvl="0"/>
            <a:r>
              <a:rPr kumimoji="1" lang="ja-JP" altLang="ja-JP" sz="1200" kern="1200" dirty="0">
                <a:solidFill>
                  <a:schemeClr val="tx1"/>
                </a:solidFill>
                <a:effectLst/>
                <a:latin typeface="+mn-lt"/>
                <a:ea typeface="+mn-ea"/>
                <a:cs typeface="+mn-cs"/>
              </a:rPr>
              <a:t>ユーザー企業のオンサイトに据え付け、ソフトウェアの導入や設定を行う。</a:t>
            </a:r>
          </a:p>
          <a:p>
            <a:pPr lvl="0"/>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そのため、調達には数週間から数ヶ月かかりました。一方、クラウドであれば、実に簡単です。</a:t>
            </a:r>
          </a:p>
          <a:p>
            <a:pPr lvl="0"/>
            <a:r>
              <a:rPr kumimoji="1" lang="ja-JP" altLang="ja-JP" sz="1200" kern="1200" dirty="0">
                <a:solidFill>
                  <a:schemeClr val="tx1"/>
                </a:solidFill>
                <a:effectLst/>
                <a:latin typeface="+mn-lt"/>
                <a:ea typeface="+mn-ea"/>
                <a:cs typeface="+mn-cs"/>
              </a:rPr>
              <a:t>当面必要なリソースを考えてサイジングをおこなう。</a:t>
            </a:r>
          </a:p>
          <a:p>
            <a:pPr lvl="0"/>
            <a:r>
              <a:rPr kumimoji="1" lang="ja-JP" altLang="ja-JP" sz="1200" kern="1200" dirty="0">
                <a:solidFill>
                  <a:schemeClr val="tx1"/>
                </a:solidFill>
                <a:effectLst/>
                <a:latin typeface="+mn-lt"/>
                <a:ea typeface="+mn-ea"/>
                <a:cs typeface="+mn-cs"/>
              </a:rPr>
              <a:t>クラウド・サービスの</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に表示されるメニュー画面（セルフ・サービス・ポータル）からシステム構成を選択する。</a:t>
            </a:r>
          </a:p>
          <a:p>
            <a:pPr lvl="0"/>
            <a:r>
              <a:rPr kumimoji="1" lang="ja-JP" altLang="ja-JP" sz="1200" kern="1200" dirty="0">
                <a:solidFill>
                  <a:schemeClr val="tx1"/>
                </a:solidFill>
                <a:effectLst/>
                <a:latin typeface="+mn-lt"/>
                <a:ea typeface="+mn-ea"/>
                <a:cs typeface="+mn-cs"/>
              </a:rPr>
              <a:t>その画面からセキュリティのレベルやバックアップのタイミングなど運用に関わる項目を設定する。</a:t>
            </a:r>
          </a:p>
          <a:p>
            <a:pPr lvl="0"/>
            <a:r>
              <a:rPr kumimoji="1" lang="ja-JP" altLang="ja-JP" sz="1200" kern="1200" dirty="0">
                <a:solidFill>
                  <a:schemeClr val="tx1"/>
                </a:solidFill>
                <a:effectLst/>
                <a:latin typeface="+mn-lt"/>
                <a:ea typeface="+mn-ea"/>
                <a:cs typeface="+mn-cs"/>
              </a:rPr>
              <a:t>調達ボタンを押す。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間、数分から数十分といったところでしょう。あっという間です。使用量が増える、運用の要件が変わるなど、変更があれば、その都度メニュー画面で設定し直すことができるので、予測できない未来まで考えて、サイジングする必要はありません。また、電気代のように使用量に応じて支払う料金制度ですから、必要なくなれば、いつでも辞められますので、初期投資リスクを抑えることができます。つまり、クラウドは、「システム資源を調達するための</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26093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クラウドの魅力として、費用対効果の高さがあります。従来の「所有」を前提としたシステム資源は、調達すれば資産となり一定期間で償却しなければならず、その間、新しいものに置き換えることはできません。しかし、システム機器の性能は、「</a:t>
            </a:r>
            <a:r>
              <a:rPr kumimoji="1" lang="en-US" altLang="ja-JP" sz="1200" kern="1200" dirty="0">
                <a:solidFill>
                  <a:schemeClr val="tx1"/>
                </a:solidFill>
                <a:effectLst/>
                <a:latin typeface="+mn-lt"/>
                <a:ea typeface="+mn-ea"/>
                <a:cs typeface="+mn-cs"/>
              </a:rPr>
              <a:t>18</a:t>
            </a:r>
            <a:r>
              <a:rPr kumimoji="1" lang="ja-JP" altLang="ja-JP" sz="1200" kern="1200" dirty="0">
                <a:solidFill>
                  <a:schemeClr val="tx1"/>
                </a:solidFill>
                <a:effectLst/>
                <a:latin typeface="+mn-lt"/>
                <a:ea typeface="+mn-ea"/>
                <a:cs typeface="+mn-cs"/>
              </a:rPr>
              <a:t>か月ごとに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倍になる」というムーアの法則に当てはめれば、</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年間で</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倍になります。つまり資産化するとコストパフォーマンスは購入時点から劣化し始め、償却期間中は改善の恩恵を享受できないのです。</a:t>
            </a:r>
          </a:p>
          <a:p>
            <a:r>
              <a:rPr kumimoji="1" lang="ja-JP" altLang="ja-JP" sz="1200" kern="1200" dirty="0">
                <a:solidFill>
                  <a:schemeClr val="tx1"/>
                </a:solidFill>
                <a:effectLst/>
                <a:latin typeface="+mn-lt"/>
                <a:ea typeface="+mn-ea"/>
                <a:cs typeface="+mn-cs"/>
              </a:rPr>
              <a:t>これは、ハードウエアに限らず、ソフトウェアもライセンス資産として保有してしまえば、より機能の優れたものが出現しても、簡単には置き換えることができません。また、バージョンアップの制約や新たな脅威に対するセキュリティ対策、サポートにも問題をきたす場合があります。</a:t>
            </a:r>
          </a:p>
          <a:p>
            <a:r>
              <a:rPr kumimoji="1" lang="ja-JP" altLang="ja-JP" sz="1200" kern="1200" dirty="0">
                <a:solidFill>
                  <a:schemeClr val="tx1"/>
                </a:solidFill>
                <a:effectLst/>
                <a:latin typeface="+mn-lt"/>
                <a:ea typeface="+mn-ea"/>
                <a:cs typeface="+mn-cs"/>
              </a:rPr>
              <a:t>一方クラウドは、共用が前提です。クラウド事業者は、自社のサービスに合わせ無駄な機能や部材を極力そぎ落とした特注の標準仕様の機器を大量に発注し、低価格で購入しています。さらに、徹底した自動化により人件費を減らしています。また、継続的に最新機器を追加導入し、順次古いものと入れ替え、コストパフォーマンスの継続的改善を行っています。たとえば、世界最大のクラウド事業者である</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年のサービス開始以来、</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回を超える値下げを繰り返してきました。見方を変えれば、クラウドを利用すれば、使える費用が同じであれば、数年後には何倍もの資源を最新の環境で利用できるのです。</a:t>
            </a:r>
          </a:p>
          <a:p>
            <a:r>
              <a:rPr kumimoji="1" lang="ja-JP" altLang="ja-JP" sz="1200" kern="1200" dirty="0">
                <a:solidFill>
                  <a:schemeClr val="tx1"/>
                </a:solidFill>
                <a:effectLst/>
                <a:latin typeface="+mn-lt"/>
                <a:ea typeface="+mn-ea"/>
                <a:cs typeface="+mn-cs"/>
              </a:rPr>
              <a:t>もちろん、すでに所有しているシステムをクラウドに置き換えるにはコストがかかりますが、一旦移行すれば、費用対効果の改善を長期的かつ継続的に享受できるわけです。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706049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【図解】コレ一枚で分かるクラウド・コンピューティングのビジネス・モデル</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をビジネス・モデルとして捉えてみると、「システム資源の共同購買」の仕組みと、それを容易に利用できるようにするための「サービス化」の仕組みの組合せと考えることができる。</a:t>
            </a:r>
          </a:p>
          <a:p>
            <a:r>
              <a:rPr kumimoji="1" lang="ja-JP" altLang="ja-JP" sz="1200" kern="1200" dirty="0">
                <a:solidFill>
                  <a:schemeClr val="tx1"/>
                </a:solidFill>
                <a:effectLst/>
                <a:latin typeface="+mn-lt"/>
                <a:ea typeface="+mn-ea"/>
                <a:cs typeface="+mn-cs"/>
              </a:rPr>
              <a:t>「システム資源の共同購買」とは、一社あるいはひとつの組織でシステム資源を調達するのではなく、共同で大量購入し調達コストを下げると共に、共用することで設備や運用管理のコストを低減しようということだ。そのため、システム機器類の徹底した標準化をすすめ大量購買することで低コストでの調達を実現し、運用管理負担の低減を図っている。</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場合、数百万台のサーバーを保有していると言われているが、サーバーの故障や老朽化に伴う入れ替えや追加増設を考えると、年間十数万台から数十万台のサーバーを購入していると考えられる。世界におけるサーバーの年間出荷台数が、</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万台程度であることから考えると、その多さは驚異的と言えるだろう。当然、市販品を購入することはなく、</a:t>
            </a:r>
            <a:r>
              <a:rPr kumimoji="1" lang="en-US" altLang="ja-JP" sz="1200" kern="1200" dirty="0">
                <a:solidFill>
                  <a:schemeClr val="tx1"/>
                </a:solidFill>
                <a:effectLst/>
                <a:latin typeface="+mn-lt"/>
                <a:ea typeface="+mn-ea"/>
                <a:cs typeface="+mn-cs"/>
              </a:rPr>
              <a:t>ODM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Original Design Manufacturing</a:t>
            </a:r>
            <a:r>
              <a:rPr kumimoji="1" lang="ja-JP" altLang="ja-JP" sz="1200" kern="1200" dirty="0">
                <a:solidFill>
                  <a:schemeClr val="tx1"/>
                </a:solidFill>
                <a:effectLst/>
                <a:latin typeface="+mn-lt"/>
                <a:ea typeface="+mn-ea"/>
                <a:cs typeface="+mn-cs"/>
              </a:rPr>
              <a:t>）での調達となることから、量産効果も期待できさらに低コストでの調達を実現している。</a:t>
            </a:r>
          </a:p>
          <a:p>
            <a:r>
              <a:rPr kumimoji="1" lang="en-US" altLang="ja-JP" sz="1200" u="sng" kern="1200" dirty="0">
                <a:solidFill>
                  <a:schemeClr val="tx1"/>
                </a:solidFill>
                <a:effectLst/>
                <a:latin typeface="+mn-lt"/>
                <a:ea typeface="+mn-ea"/>
                <a:cs typeface="+mn-cs"/>
                <a:hlinkClick r:id="rId3"/>
              </a:rPr>
              <a:t>http://itpro.nikkeibp.co.jp/atcl/news/14/112001992/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また、多くの企業との共同利用となることから負荷の分散や平準化が期待できる。そのため、企業が個別に調達することに比べ調達台数の抑制も期待でき、低コスト化にも貢献していると考えられる。</a:t>
            </a:r>
          </a:p>
          <a:p>
            <a:r>
              <a:rPr kumimoji="1" lang="ja-JP" altLang="ja-JP" sz="1200" kern="1200" dirty="0">
                <a:solidFill>
                  <a:schemeClr val="tx1"/>
                </a:solidFill>
                <a:effectLst/>
                <a:latin typeface="+mn-lt"/>
                <a:ea typeface="+mn-ea"/>
                <a:cs typeface="+mn-cs"/>
              </a:rPr>
              <a:t>一方、「サービス化」は、このシステム資源をサービスとして利用できることだ。つまり、物理的な作業を伴わずソフトウェアの設定だけでシステム資源の調達や構成変更を可能にしている。これを支えている仕組みが、</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a:t>
            </a:r>
            <a:r>
              <a:rPr kumimoji="1" lang="en-US" altLang="ja-JP" sz="1200" kern="1200" dirty="0" err="1">
                <a:solidFill>
                  <a:schemeClr val="tx1"/>
                </a:solidFill>
                <a:effectLst/>
                <a:latin typeface="+mn-lt"/>
                <a:ea typeface="+mn-ea"/>
                <a:cs typeface="+mn-cs"/>
              </a:rPr>
              <a:t>Inftastracture</a:t>
            </a:r>
            <a:r>
              <a:rPr kumimoji="1" lang="ja-JP" altLang="ja-JP" sz="1200" kern="1200" dirty="0">
                <a:solidFill>
                  <a:schemeClr val="tx1"/>
                </a:solidFill>
                <a:effectLst/>
                <a:latin typeface="+mn-lt"/>
                <a:ea typeface="+mn-ea"/>
                <a:cs typeface="+mn-cs"/>
              </a:rPr>
              <a:t>）の技術だ。こちらについては、昨日の記事を参考にしていだきたい。</a:t>
            </a:r>
          </a:p>
          <a:p>
            <a:r>
              <a:rPr kumimoji="1" lang="en-US" altLang="ja-JP" sz="1200" kern="1200" dirty="0">
                <a:solidFill>
                  <a:schemeClr val="tx1"/>
                </a:solidFill>
                <a:effectLst/>
                <a:latin typeface="+mn-lt"/>
                <a:ea typeface="+mn-ea"/>
                <a:cs typeface="+mn-cs"/>
              </a:rPr>
              <a:t>&gt;&gt; </a:t>
            </a:r>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枚で分かる</a:t>
            </a:r>
            <a:r>
              <a:rPr kumimoji="1" lang="en-US" altLang="ja-JP" sz="1200" kern="1200" dirty="0">
                <a:solidFill>
                  <a:schemeClr val="tx1"/>
                </a:solidFill>
                <a:effectLst/>
                <a:latin typeface="+mn-lt"/>
                <a:ea typeface="+mn-ea"/>
                <a:cs typeface="+mn-cs"/>
              </a:rPr>
              <a:t>SDI</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http://</a:t>
            </a:r>
            <a:r>
              <a:rPr kumimoji="1" lang="en-US" altLang="ja-JP" sz="1200" kern="1200" dirty="0" err="1">
                <a:solidFill>
                  <a:schemeClr val="tx1"/>
                </a:solidFill>
                <a:effectLst/>
                <a:latin typeface="+mn-lt"/>
                <a:ea typeface="+mn-ea"/>
                <a:cs typeface="+mn-cs"/>
              </a:rPr>
              <a:t>blogs.itmedia.co.jp</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itsolutionjuku</a:t>
            </a:r>
            <a:r>
              <a:rPr kumimoji="1" lang="en-US" altLang="ja-JP" sz="1200" kern="1200" dirty="0">
                <a:solidFill>
                  <a:schemeClr val="tx1"/>
                </a:solidFill>
                <a:effectLst/>
                <a:latin typeface="+mn-lt"/>
                <a:ea typeface="+mn-ea"/>
                <a:cs typeface="+mn-cs"/>
              </a:rPr>
              <a:t>/2015/05/</a:t>
            </a:r>
            <a:r>
              <a:rPr kumimoji="1" lang="en-US" altLang="ja-JP" sz="1200" kern="1200" dirty="0" err="1">
                <a:solidFill>
                  <a:schemeClr val="tx1"/>
                </a:solidFill>
                <a:effectLst/>
                <a:latin typeface="+mn-lt"/>
                <a:ea typeface="+mn-ea"/>
                <a:cs typeface="+mn-cs"/>
              </a:rPr>
              <a:t>sdi.html</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仕組みにより、運用や調達の自動化・自律化を実現し、必要な時に必要なリソースをオンデマンドで調達できるようにしている。さらに、従量課金により使った分だけの支払いとなることから、システム資源調達における初期投資リスクを回避することができる。</a:t>
            </a:r>
          </a:p>
          <a:p>
            <a:r>
              <a:rPr kumimoji="1" lang="ja-JP" altLang="ja-JP" sz="1200" kern="1200" dirty="0">
                <a:solidFill>
                  <a:schemeClr val="tx1"/>
                </a:solidFill>
                <a:effectLst/>
                <a:latin typeface="+mn-lt"/>
                <a:ea typeface="+mn-ea"/>
                <a:cs typeface="+mn-cs"/>
              </a:rPr>
              <a:t>クラウド・コンピューティングは、このような「システム資源の共同購買」と「サービス化」により、システム資源の低コストでの調達を実現し、変更への俊敏性を確保し、需要の変動にも即応できるスケラビリティを確保してい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983205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【図解】コレ１枚でわかるクラウドがもたらす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の新たな価値</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クラウド・コンピューティングの登場により、私たちの日常やビジネスにおける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の価値が大きく変化しつつあります。</a:t>
            </a:r>
          </a:p>
          <a:p>
            <a:r>
              <a:rPr kumimoji="1" lang="ja-JP" altLang="ja-JP" sz="1200" kern="1200" dirty="0">
                <a:solidFill>
                  <a:schemeClr val="tx1"/>
                </a:solidFill>
                <a:effectLst/>
                <a:latin typeface="+mn-lt"/>
                <a:ea typeface="+mn-ea"/>
                <a:cs typeface="+mn-cs"/>
              </a:rPr>
              <a:t>クラウドは、システム資源の価格破壊をもたらしました。例えば、世界最大のクラウド・サービス事業者である</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Amazon Web Services</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年のサービス開始以来、約</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回、一貫して値下げを繰り返しています。これに追従するように、</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も値下げを繰り返し、熾烈な価格競争を展開しています。コンピューター機器の販売ビジネスでは、到底まねのできない価格競争と言えるでしょう。また、システム資源の調達や運用を従量課金型のサービスとして提供することで、ユーザー企業は、必要最小限のシステム資源を、僅かな運用管理負担で利用できるようになったのです。</a:t>
            </a:r>
          </a:p>
          <a:p>
            <a:r>
              <a:rPr kumimoji="1" lang="ja-JP" altLang="ja-JP" sz="1200" kern="1200" dirty="0">
                <a:solidFill>
                  <a:schemeClr val="tx1"/>
                </a:solidFill>
                <a:effectLst/>
                <a:latin typeface="+mn-lt"/>
                <a:ea typeface="+mn-ea"/>
                <a:cs typeface="+mn-cs"/>
              </a:rPr>
              <a:t>かつて、情報システムを構築し使用するためには、システム資源を購入し、運用管理の専門家を雇わなくてはなりませんでした。それなりの初期投資リスクを覚悟して、取り組まなければならなかったのです。しかし、クラウドの登場によりこの常識は覆されました。そのため、これまで</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の利用に二の足を踏んでいた業務領域や新規事業への適用が拡大しつつあります。</a:t>
            </a:r>
          </a:p>
          <a:p>
            <a:r>
              <a:rPr kumimoji="1" lang="ja-JP" altLang="ja-JP" sz="1200" kern="1200" dirty="0">
                <a:solidFill>
                  <a:schemeClr val="tx1"/>
                </a:solidFill>
                <a:effectLst/>
                <a:latin typeface="+mn-lt"/>
                <a:ea typeface="+mn-ea"/>
                <a:cs typeface="+mn-cs"/>
              </a:rPr>
              <a:t>また、スタートアップ企業にとっては、「失敗のコスト」が大きく低減し、容易にチャレンジできる環境が与えられるようになりました。</a:t>
            </a:r>
          </a:p>
          <a:p>
            <a:r>
              <a:rPr kumimoji="1" lang="ja-JP" altLang="ja-JP" sz="1200" kern="1200" dirty="0">
                <a:solidFill>
                  <a:schemeClr val="tx1"/>
                </a:solidFill>
                <a:effectLst/>
                <a:latin typeface="+mn-lt"/>
                <a:ea typeface="+mn-ea"/>
                <a:cs typeface="+mn-cs"/>
              </a:rPr>
              <a:t>新規事業の成功確率は、１千回に数回といわれるほどハードルの高いものです。そのため、初期投資リスクが大きな時代には、新規事業へのチャレンジは、慎重にならざるを得ず、また、膨大なスタートアップ資金を調達しなければなりませんでした。しかし、クラウドの普及により、少ない初期投資コストで、様々なアイデアを試してみることができるようになったのです。</a:t>
            </a:r>
          </a:p>
          <a:p>
            <a:r>
              <a:rPr kumimoji="1" lang="ja-JP" altLang="ja-JP" sz="1200" kern="1200" dirty="0">
                <a:solidFill>
                  <a:schemeClr val="tx1"/>
                </a:solidFill>
                <a:effectLst/>
                <a:latin typeface="+mn-lt"/>
                <a:ea typeface="+mn-ea"/>
                <a:cs typeface="+mn-cs"/>
              </a:rPr>
              <a:t>このように「失敗のコスト」が、低減することでチャレンジが促され、成功確率は変わらなくても、チャレンジの回数が増えることで、成功の回数も増えつつあります。その結果、イノベーションは促進され、適用業務領域を拡大しています。また、</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の普及により、高度なシステム機能を１から作り込まなくてもクラウド・サービスとして利用し、これを組み合わせることで、新たなサービスを作れる時代になりました。これによりシステム開発や運用管理と言っ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の難しさは隠蔽され、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利用者の裾野をこれまでになく拡大しつつあります。</a:t>
            </a:r>
          </a:p>
          <a:p>
            <a:r>
              <a:rPr kumimoji="1" lang="ja-JP" altLang="ja-JP" sz="1200" kern="1200" dirty="0">
                <a:solidFill>
                  <a:schemeClr val="tx1"/>
                </a:solidFill>
                <a:effectLst/>
                <a:latin typeface="+mn-lt"/>
                <a:ea typeface="+mn-ea"/>
                <a:cs typeface="+mn-cs"/>
              </a:rPr>
              <a:t>これに伴い、ビジネスや日常における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の価値は、向上してゆきます。同時に、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は、その存在自身を隠蔽化してしまうほどに、私たちの周囲や環境に溶け込む「</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のアンビエント化」をもたらしつつあると言えるでしょう。</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の価値は、これまでにも増して大きくなってゆきます。しかし、このような価値を生みだすことを目的とせず、工数提供という手段を価値と捉えるビジネスは、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の「サービス化」と、それに伴う「難しさの隠蔽」によって、ビジネス・チャンスを失ってゆくことを覚悟しなければならないでしょう。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2060889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65562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93863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4400" eaLnBrk="0" hangingPunct="0">
              <a:defRPr sz="1300">
                <a:solidFill>
                  <a:srgbClr val="484848"/>
                </a:solidFill>
                <a:latin typeface="Arial" charset="0"/>
                <a:ea typeface="HG丸ｺﾞｼｯｸM-PRO" pitchFamily="50" charset="-128"/>
              </a:defRPr>
            </a:lvl1pPr>
            <a:lvl2pPr marL="709684" indent="-272956" defTabSz="914400" eaLnBrk="0" hangingPunct="0">
              <a:defRPr sz="1300">
                <a:solidFill>
                  <a:srgbClr val="484848"/>
                </a:solidFill>
                <a:latin typeface="Arial" charset="0"/>
                <a:ea typeface="HG丸ｺﾞｼｯｸM-PRO" pitchFamily="50" charset="-128"/>
              </a:defRPr>
            </a:lvl2pPr>
            <a:lvl3pPr marL="1091822" indent="-218364" defTabSz="914400" eaLnBrk="0" hangingPunct="0">
              <a:defRPr sz="1300">
                <a:solidFill>
                  <a:srgbClr val="484848"/>
                </a:solidFill>
                <a:latin typeface="Arial" charset="0"/>
                <a:ea typeface="HG丸ｺﾞｼｯｸM-PRO" pitchFamily="50" charset="-128"/>
              </a:defRPr>
            </a:lvl3pPr>
            <a:lvl4pPr marL="1528552" indent="-218364" defTabSz="914400" eaLnBrk="0" hangingPunct="0">
              <a:defRPr sz="1300">
                <a:solidFill>
                  <a:srgbClr val="484848"/>
                </a:solidFill>
                <a:latin typeface="Arial" charset="0"/>
                <a:ea typeface="HG丸ｺﾞｼｯｸM-PRO" pitchFamily="50" charset="-128"/>
              </a:defRPr>
            </a:lvl4pPr>
            <a:lvl5pPr marL="1965280" indent="-218364" defTabSz="914400" eaLnBrk="0" hangingPunct="0">
              <a:defRPr sz="1300">
                <a:solidFill>
                  <a:srgbClr val="484848"/>
                </a:solidFill>
                <a:latin typeface="Arial" charset="0"/>
                <a:ea typeface="HG丸ｺﾞｼｯｸM-PRO" pitchFamily="50" charset="-128"/>
              </a:defRPr>
            </a:lvl5pPr>
            <a:lvl6pPr marL="2402009"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6pPr>
            <a:lvl7pPr marL="2838736"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7pPr>
            <a:lvl8pPr marL="3275467"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8pPr>
            <a:lvl9pPr marL="3712195"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9pPr>
          </a:lstStyle>
          <a:p>
            <a:pPr eaLnBrk="1" hangingPunct="1"/>
            <a:fld id="{9B7374D8-E40D-48C9-91BB-3982210BAA48}" type="slidenum">
              <a:rPr lang="ja-JP" altLang="en-US" sz="1200">
                <a:solidFill>
                  <a:prstClr val="black"/>
                </a:solidFill>
                <a:ea typeface="ＭＳ Ｐゴシック" pitchFamily="50" charset="-128"/>
              </a:rPr>
              <a:pPr eaLnBrk="1" hangingPunct="1"/>
              <a:t>49</a:t>
            </a:fld>
            <a:endParaRPr lang="en-US" altLang="ja-JP" sz="1200" dirty="0">
              <a:solidFill>
                <a:prstClr val="black"/>
              </a:solidFill>
              <a:ea typeface="ＭＳ Ｐゴシック" pitchFamily="50" charset="-128"/>
            </a:endParaRPr>
          </a:p>
        </p:txBody>
      </p:sp>
      <p:sp>
        <p:nvSpPr>
          <p:cNvPr id="81923" name="Rectangle 2"/>
          <p:cNvSpPr>
            <a:spLocks noGrp="1" noRot="1" noChangeAspect="1" noChangeArrowheads="1" noTextEdit="1"/>
          </p:cNvSpPr>
          <p:nvPr>
            <p:ph type="sldImg"/>
          </p:nvPr>
        </p:nvSpPr>
        <p:spPr>
          <a:xfrm>
            <a:off x="1143000" y="685800"/>
            <a:ext cx="4575175" cy="3430588"/>
          </a:xfrm>
          <a:ln/>
        </p:spPr>
      </p:sp>
      <p:sp>
        <p:nvSpPr>
          <p:cNvPr id="81924" name="Rectangle 3"/>
          <p:cNvSpPr>
            <a:spLocks noGrp="1" noChangeArrowheads="1"/>
          </p:cNvSpPr>
          <p:nvPr>
            <p:ph type="body" idx="1"/>
          </p:nvPr>
        </p:nvSpPr>
        <p:spPr>
          <a:xfrm>
            <a:off x="915040" y="4343441"/>
            <a:ext cx="5027920" cy="4115603"/>
          </a:xfrm>
          <a:noFill/>
        </p:spPr>
        <p:txBody>
          <a:bodyPr/>
          <a:lstStyle/>
          <a:p>
            <a:r>
              <a:rPr kumimoji="1" lang="ja-JP" altLang="ja-JP" sz="1200" kern="1200" dirty="0">
                <a:solidFill>
                  <a:schemeClr val="tx1"/>
                </a:solidFill>
                <a:effectLst/>
                <a:latin typeface="+mn-lt"/>
                <a:ea typeface="+mn-ea"/>
                <a:cs typeface="+mn-cs"/>
              </a:rPr>
              <a:t>「クラウド・コンピューティング」という言葉は、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を努めていたエリック・シュミットのスピーチがきっかけで使われるようになったことは、前述のとおりです。新しい言葉が大好きな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業界は、時代の変化や自分達の先進性を喧伝し自社の製品やサービスを売り込むためのキャッチコピーとして、この言葉を盛んに使うようになりました。そのおかげで、各社各様の定義が生まれ、市場に様々な誤解や混乱を生みだしてしまったのです。</a:t>
            </a:r>
          </a:p>
          <a:p>
            <a:r>
              <a:rPr kumimoji="1" lang="en-US" altLang="ja-JP" sz="1200" kern="1200" dirty="0">
                <a:solidFill>
                  <a:schemeClr val="tx1"/>
                </a:solidFill>
                <a:effectLst/>
                <a:latin typeface="+mn-lt"/>
                <a:ea typeface="+mn-ea"/>
                <a:cs typeface="+mn-cs"/>
              </a:rPr>
              <a:t>2009</a:t>
            </a:r>
            <a:r>
              <a:rPr kumimoji="1" lang="ja-JP" altLang="ja-JP" sz="1200" kern="1200" dirty="0">
                <a:solidFill>
                  <a:schemeClr val="tx1"/>
                </a:solidFill>
                <a:effectLst/>
                <a:latin typeface="+mn-lt"/>
                <a:ea typeface="+mn-ea"/>
                <a:cs typeface="+mn-cs"/>
              </a:rPr>
              <a:t>年、こんな混乱に終止符を打ち、業界の健全な発展を意図し、米国商務省の配下にある国立標準技術研究所</a:t>
            </a:r>
            <a:r>
              <a:rPr kumimoji="1" lang="en-US" altLang="ja-JP" sz="1200" kern="1200" dirty="0">
                <a:solidFill>
                  <a:schemeClr val="tx1"/>
                </a:solidFill>
                <a:effectLst/>
                <a:latin typeface="+mn-lt"/>
                <a:ea typeface="+mn-ea"/>
                <a:cs typeface="+mn-cs"/>
              </a:rPr>
              <a:t>(National Institute of Standards and Technology : </a:t>
            </a:r>
            <a:r>
              <a:rPr kumimoji="1" lang="ja-JP" altLang="ja-JP" sz="1200" kern="1200" dirty="0">
                <a:solidFill>
                  <a:schemeClr val="tx1"/>
                </a:solidFill>
                <a:effectLst/>
                <a:latin typeface="+mn-lt"/>
                <a:ea typeface="+mn-ea"/>
                <a:cs typeface="+mn-cs"/>
              </a:rPr>
              <a:t>通称</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が、「クラウドの定義</a:t>
            </a:r>
            <a:r>
              <a:rPr kumimoji="1" lang="en-US" altLang="ja-JP" sz="1200" kern="1200" dirty="0">
                <a:solidFill>
                  <a:schemeClr val="tx1"/>
                </a:solidFill>
                <a:effectLst/>
                <a:latin typeface="+mn-lt"/>
                <a:ea typeface="+mn-ea"/>
                <a:cs typeface="+mn-cs"/>
              </a:rPr>
              <a:t>(The NIST Definition of Cloud Computing)</a:t>
            </a:r>
            <a:r>
              <a:rPr kumimoji="1" lang="ja-JP" altLang="ja-JP" sz="1200" kern="1200" dirty="0">
                <a:solidFill>
                  <a:schemeClr val="tx1"/>
                </a:solidFill>
                <a:effectLst/>
                <a:latin typeface="+mn-lt"/>
                <a:ea typeface="+mn-ea"/>
                <a:cs typeface="+mn-cs"/>
              </a:rPr>
              <a:t>」を発表、いまでは、広く受け入れられています。この定義は、決して特定の技術や規格を意味するものではなく、考え方の枠組みとして、捉えておくといいでしょう。</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の定義には、次のような記述があります。</a:t>
            </a:r>
          </a:p>
          <a:p>
            <a:r>
              <a:rPr kumimoji="1" lang="ja-JP" altLang="ja-JP" sz="1200" kern="1200" dirty="0">
                <a:solidFill>
                  <a:schemeClr val="tx1"/>
                </a:solidFill>
                <a:effectLst/>
                <a:latin typeface="+mn-lt"/>
                <a:ea typeface="+mn-ea"/>
                <a:cs typeface="+mn-cs"/>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a:t>
            </a:r>
          </a:p>
          <a:p>
            <a:r>
              <a:rPr kumimoji="1" lang="ja-JP" altLang="ja-JP" sz="1200" kern="1200" dirty="0">
                <a:solidFill>
                  <a:schemeClr val="tx1"/>
                </a:solidFill>
                <a:effectLst/>
                <a:latin typeface="+mn-lt"/>
                <a:ea typeface="+mn-ea"/>
                <a:cs typeface="+mn-cs"/>
              </a:rPr>
              <a:t>ひと言で言えば、「コンピューティング資源を必要なとき必要なだけ簡単に使える仕組み」ということです。さらに、様々なクラウドの利用形態を「サービス・モデル</a:t>
            </a:r>
            <a:r>
              <a:rPr kumimoji="1" lang="en-US" altLang="ja-JP" sz="1200" kern="1200" dirty="0">
                <a:solidFill>
                  <a:schemeClr val="tx1"/>
                </a:solidFill>
                <a:effectLst/>
                <a:latin typeface="+mn-lt"/>
                <a:ea typeface="+mn-ea"/>
                <a:cs typeface="+mn-cs"/>
              </a:rPr>
              <a:t>(Service Model)</a:t>
            </a:r>
            <a:r>
              <a:rPr kumimoji="1" lang="ja-JP" altLang="ja-JP" sz="1200" kern="1200" dirty="0">
                <a:solidFill>
                  <a:schemeClr val="tx1"/>
                </a:solidFill>
                <a:effectLst/>
                <a:latin typeface="+mn-lt"/>
                <a:ea typeface="+mn-ea"/>
                <a:cs typeface="+mn-cs"/>
              </a:rPr>
              <a:t>」と「配置モデル</a:t>
            </a:r>
            <a:r>
              <a:rPr kumimoji="1" lang="en-US" altLang="ja-JP" sz="1200" kern="1200" dirty="0">
                <a:solidFill>
                  <a:schemeClr val="tx1"/>
                </a:solidFill>
                <a:effectLst/>
                <a:latin typeface="+mn-lt"/>
                <a:ea typeface="+mn-ea"/>
                <a:cs typeface="+mn-cs"/>
              </a:rPr>
              <a:t>(Deployment Model)</a:t>
            </a:r>
            <a:r>
              <a:rPr kumimoji="1" lang="ja-JP" altLang="ja-JP" sz="1200" kern="1200" dirty="0">
                <a:solidFill>
                  <a:schemeClr val="tx1"/>
                </a:solidFill>
                <a:effectLst/>
                <a:latin typeface="+mn-lt"/>
                <a:ea typeface="+mn-ea"/>
                <a:cs typeface="+mn-cs"/>
              </a:rPr>
              <a:t>」に分類、また、クラウドに備わっていなくてはならない「</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つの必須の特徴」をあげています。</a:t>
            </a:r>
          </a:p>
          <a:p>
            <a:r>
              <a:rPr kumimoji="1" lang="ja-JP" altLang="ja-JP" sz="1200" kern="1200" dirty="0">
                <a:solidFill>
                  <a:schemeClr val="tx1"/>
                </a:solidFill>
                <a:effectLst/>
                <a:latin typeface="+mn-lt"/>
                <a:ea typeface="+mn-ea"/>
                <a:cs typeface="+mn-cs"/>
              </a:rPr>
              <a:t>それでは、これらについて、ひとつひとつ見てゆくことにしましょう。</a:t>
            </a:r>
          </a:p>
          <a:p>
            <a:pPr eaLnBrk="1" hangingPunct="1"/>
            <a:endParaRPr lang="ja-JP" altLang="en-US" dirty="0"/>
          </a:p>
          <a:p>
            <a:pPr eaLnBrk="1" hangingPunct="1"/>
            <a:endParaRPr lang="ja-JP" altLang="en-US" dirty="0"/>
          </a:p>
        </p:txBody>
      </p:sp>
    </p:spTree>
    <p:extLst>
      <p:ext uri="{BB962C8B-B14F-4D97-AF65-F5344CB8AC3E}">
        <p14:creationId xmlns:p14="http://schemas.microsoft.com/office/powerpoint/2010/main" val="84707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50</a:t>
            </a:fld>
            <a:endParaRPr lang="en-US" altLang="ja-JP"/>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r>
              <a:rPr kumimoji="1" lang="ja-JP" altLang="ja-JP" sz="1200" kern="1200" dirty="0">
                <a:solidFill>
                  <a:schemeClr val="tx1"/>
                </a:solidFill>
                <a:effectLst/>
                <a:latin typeface="+mn-lt"/>
                <a:ea typeface="+mn-ea"/>
                <a:cs typeface="+mn-cs"/>
              </a:rPr>
              <a:t>クラウドをサービスとして提供するシステム資源の違いによって分類する考え方が「サービス・モデル（</a:t>
            </a:r>
            <a:r>
              <a:rPr kumimoji="1" lang="en-US" altLang="ja-JP" sz="1200" kern="1200" dirty="0">
                <a:solidFill>
                  <a:schemeClr val="tx1"/>
                </a:solidFill>
                <a:effectLst/>
                <a:latin typeface="+mn-lt"/>
                <a:ea typeface="+mn-ea"/>
                <a:cs typeface="+mn-cs"/>
              </a:rPr>
              <a:t>Service Model</a:t>
            </a:r>
            <a:r>
              <a:rPr kumimoji="1" lang="ja-JP" altLang="ja-JP" sz="1200" kern="1200" dirty="0">
                <a:solidFill>
                  <a:schemeClr val="tx1"/>
                </a:solidFill>
                <a:effectLst/>
                <a:latin typeface="+mn-lt"/>
                <a:ea typeface="+mn-ea"/>
                <a:cs typeface="+mn-cs"/>
              </a:rPr>
              <a:t>）」です。</a:t>
            </a:r>
          </a:p>
          <a:p>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as a Service</a:t>
            </a:r>
            <a:r>
              <a:rPr kumimoji="1" lang="ja-JP" altLang="ja-JP" sz="1200" kern="1200" dirty="0">
                <a:solidFill>
                  <a:schemeClr val="tx1"/>
                </a:solidFill>
                <a:effectLst/>
                <a:latin typeface="+mn-lt"/>
                <a:ea typeface="+mn-ea"/>
                <a:cs typeface="+mn-cs"/>
              </a:rPr>
              <a:t>）は、電子メールやスケジュール管理、文書作成や表計算、財務会計や販売管理などのアプリケーションをネット越しに提供するサービスです。ユーザーは、アプリケーションを動かすためのハードウエアや</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、ミドルウェアの知識がなくても、アプリケーションについての設定や機能を理解していれば使うことができます。例えば、</a:t>
            </a:r>
            <a:r>
              <a:rPr kumimoji="1" lang="en-US" altLang="ja-JP" sz="1200" kern="1200" dirty="0" err="1">
                <a:solidFill>
                  <a:schemeClr val="tx1"/>
                </a:solidFill>
                <a:effectLst/>
                <a:latin typeface="+mn-lt"/>
                <a:ea typeface="+mn-ea"/>
                <a:cs typeface="+mn-cs"/>
              </a:rPr>
              <a:t>Salesforce.com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Apps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Office 365</a:t>
            </a:r>
            <a:r>
              <a:rPr kumimoji="1" lang="ja-JP" altLang="ja-JP" sz="1200" kern="1200" dirty="0">
                <a:solidFill>
                  <a:schemeClr val="tx1"/>
                </a:solidFill>
                <a:effectLst/>
                <a:latin typeface="+mn-lt"/>
                <a:ea typeface="+mn-ea"/>
                <a:cs typeface="+mn-cs"/>
              </a:rPr>
              <a:t>などがあります。</a:t>
            </a:r>
          </a:p>
          <a:p>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Platform as a Service</a:t>
            </a:r>
            <a:r>
              <a:rPr kumimoji="1" lang="ja-JP" altLang="ja-JP" sz="1200" kern="1200" dirty="0">
                <a:solidFill>
                  <a:schemeClr val="tx1"/>
                </a:solidFill>
                <a:effectLst/>
                <a:latin typeface="+mn-lt"/>
                <a:ea typeface="+mn-ea"/>
                <a:cs typeface="+mn-cs"/>
              </a:rPr>
              <a:t>）は、アプリケーションを開発や実行するためのシステム機能をサービスとして提供します。データベース、開発フレームワーク、実行時に必要なライブリーやモジュールを提供します。ユーザーは、インフラ構築や設定に煩わされることなく、アプリケーションを開発し、実行することができます。例えば、</a:t>
            </a:r>
            <a:r>
              <a:rPr kumimoji="1" lang="en-US" altLang="ja-JP" sz="1200" kern="1200" dirty="0">
                <a:solidFill>
                  <a:schemeClr val="tx1"/>
                </a:solidFill>
                <a:effectLst/>
                <a:latin typeface="+mn-lt"/>
                <a:ea typeface="+mn-ea"/>
                <a:cs typeface="+mn-cs"/>
              </a:rPr>
              <a:t>Microsoft Azure Platform</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Force.com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App Engine</a:t>
            </a:r>
            <a:r>
              <a:rPr kumimoji="1" lang="ja-JP" altLang="ja-JP" sz="1200" kern="1200" dirty="0">
                <a:solidFill>
                  <a:schemeClr val="tx1"/>
                </a:solidFill>
                <a:effectLst/>
                <a:latin typeface="+mn-lt"/>
                <a:ea typeface="+mn-ea"/>
                <a:cs typeface="+mn-cs"/>
              </a:rPr>
              <a:t>などがあげられます。</a:t>
            </a:r>
          </a:p>
          <a:p>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Infrastructure as a Service</a:t>
            </a:r>
            <a:r>
              <a:rPr kumimoji="1" lang="ja-JP" altLang="ja-JP" sz="1200" kern="1200" dirty="0">
                <a:solidFill>
                  <a:schemeClr val="tx1"/>
                </a:solidFill>
                <a:effectLst/>
                <a:latin typeface="+mn-lt"/>
                <a:ea typeface="+mn-ea"/>
                <a:cs typeface="+mn-cs"/>
              </a:rPr>
              <a:t>）は、サーバー、ストレージなどのシステム資源を提供するサービスです。ユーザーは、自分で</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やミドルウェアを導入し、設定を行わなくてはなりません。その上で動かすアプリケーションも自分で用意します。</a:t>
            </a:r>
          </a:p>
          <a:p>
            <a:r>
              <a:rPr kumimoji="1" lang="ja-JP" altLang="ja-JP" sz="1200" kern="1200" dirty="0">
                <a:solidFill>
                  <a:schemeClr val="tx1"/>
                </a:solidFill>
                <a:effectLst/>
                <a:latin typeface="+mn-lt"/>
                <a:ea typeface="+mn-ea"/>
                <a:cs typeface="+mn-cs"/>
              </a:rPr>
              <a:t>「所有」するシステムであれば、その都度、ベンダーと交渉し、手続きや据え付け導入作業をしなければなりません。しかし</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を使うと、メニュー画面であるセルフサービス・ポータルから、設定するだけで使うことができます。また、ストレージ容量やサーバー数は、必要に応じて、簡単に増減できます。そのスピードと変更に対する柔軟性は、比べものになりません。例えば、</a:t>
            </a:r>
            <a:r>
              <a:rPr kumimoji="1" lang="en-US" altLang="ja-JP" sz="1200" kern="1200" dirty="0">
                <a:solidFill>
                  <a:schemeClr val="tx1"/>
                </a:solidFill>
                <a:effectLst/>
                <a:latin typeface="+mn-lt"/>
                <a:ea typeface="+mn-ea"/>
                <a:cs typeface="+mn-cs"/>
              </a:rPr>
              <a:t>Amazon EC2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IIJ GIO</a:t>
            </a:r>
            <a:r>
              <a:rPr kumimoji="1" lang="ja-JP" altLang="ja-JP" sz="1200" kern="1200" dirty="0">
                <a:solidFill>
                  <a:schemeClr val="tx1"/>
                </a:solidFill>
                <a:effectLst/>
                <a:latin typeface="+mn-lt"/>
                <a:ea typeface="+mn-ea"/>
                <a:cs typeface="+mn-cs"/>
              </a:rPr>
              <a:t>クラウド、</a:t>
            </a:r>
            <a:r>
              <a:rPr kumimoji="1" lang="en-US" altLang="ja-JP" sz="1200" kern="1200" dirty="0">
                <a:solidFill>
                  <a:schemeClr val="tx1"/>
                </a:solidFill>
                <a:effectLst/>
                <a:latin typeface="+mn-lt"/>
                <a:ea typeface="+mn-ea"/>
                <a:cs typeface="+mn-cs"/>
              </a:rPr>
              <a:t>Google Compute Engine</a:t>
            </a:r>
            <a:r>
              <a:rPr kumimoji="1" lang="ja-JP" altLang="ja-JP" sz="1200" kern="1200" dirty="0">
                <a:solidFill>
                  <a:schemeClr val="tx1"/>
                </a:solidFill>
                <a:effectLst/>
                <a:latin typeface="+mn-lt"/>
                <a:ea typeface="+mn-ea"/>
                <a:cs typeface="+mn-cs"/>
              </a:rPr>
              <a:t>などがあげられます。</a:t>
            </a:r>
          </a:p>
          <a:p>
            <a:pPr eaLnBrk="1" hangingPunct="1"/>
            <a:endParaRPr lang="ja-JP" altLang="en-US" dirty="0"/>
          </a:p>
        </p:txBody>
      </p:sp>
    </p:spTree>
    <p:extLst>
      <p:ext uri="{BB962C8B-B14F-4D97-AF65-F5344CB8AC3E}">
        <p14:creationId xmlns:p14="http://schemas.microsoft.com/office/powerpoint/2010/main" val="1121123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51</a:t>
            </a:fld>
            <a:endParaRPr lang="en-US" altLang="ja-JP"/>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pPr eaLnBrk="1" hangingPunct="1"/>
            <a:endParaRPr lang="ja-JP" altLang="en-US" dirty="0"/>
          </a:p>
        </p:txBody>
      </p:sp>
    </p:spTree>
    <p:extLst>
      <p:ext uri="{BB962C8B-B14F-4D97-AF65-F5344CB8AC3E}">
        <p14:creationId xmlns:p14="http://schemas.microsoft.com/office/powerpoint/2010/main" val="706275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13232"/>
            <a:fld id="{0814F00D-3174-4CAA-B5C7-F5134A634A62}" type="slidenum">
              <a:rPr lang="ja-JP" altLang="en-US" smtClean="0"/>
              <a:pPr defTabSz="913232"/>
              <a:t>52</a:t>
            </a:fld>
            <a:endParaRPr lang="en-US" altLang="ja-JP" dirty="0"/>
          </a:p>
        </p:txBody>
      </p:sp>
      <p:sp>
        <p:nvSpPr>
          <p:cNvPr id="22530" name="Rectangle 2"/>
          <p:cNvSpPr>
            <a:spLocks noGrp="1" noRot="1" noChangeAspect="1" noChangeArrowheads="1" noTextEdit="1"/>
          </p:cNvSpPr>
          <p:nvPr>
            <p:ph type="sldImg"/>
          </p:nvPr>
        </p:nvSpPr>
        <p:spPr>
          <a:xfrm>
            <a:off x="1143000" y="685800"/>
            <a:ext cx="4573588" cy="3430588"/>
          </a:xfrm>
          <a:ln/>
        </p:spPr>
      </p:sp>
      <p:sp>
        <p:nvSpPr>
          <p:cNvPr id="22531" name="Rectangle 3"/>
          <p:cNvSpPr>
            <a:spLocks noGrp="1" noChangeArrowheads="1"/>
          </p:cNvSpPr>
          <p:nvPr>
            <p:ph type="body" idx="1"/>
          </p:nvPr>
        </p:nvSpPr>
        <p:spPr>
          <a:xfrm>
            <a:off x="684378" y="4343110"/>
            <a:ext cx="5489244" cy="4115670"/>
          </a:xfrm>
          <a:noFill/>
          <a:ln/>
        </p:spPr>
        <p:txBody>
          <a:bodyPr/>
          <a:lstStyle/>
          <a:p>
            <a:r>
              <a:rPr kumimoji="1" lang="ja-JP" altLang="ja-JP" sz="1200" kern="1200" dirty="0">
                <a:solidFill>
                  <a:schemeClr val="tx1"/>
                </a:solidFill>
                <a:effectLst/>
                <a:latin typeface="+mn-lt"/>
                <a:ea typeface="+mn-ea"/>
                <a:cs typeface="+mn-cs"/>
              </a:rPr>
              <a:t>次は、「配置モデル（</a:t>
            </a:r>
            <a:r>
              <a:rPr kumimoji="1" lang="en-US" altLang="ja-JP" sz="1200" kern="1200" dirty="0">
                <a:solidFill>
                  <a:schemeClr val="tx1"/>
                </a:solidFill>
                <a:effectLst/>
                <a:latin typeface="+mn-lt"/>
                <a:ea typeface="+mn-ea"/>
                <a:cs typeface="+mn-cs"/>
              </a:rPr>
              <a:t>Deployment Model</a:t>
            </a:r>
            <a:r>
              <a:rPr kumimoji="1" lang="ja-JP" altLang="ja-JP" sz="1200" kern="1200" dirty="0">
                <a:solidFill>
                  <a:schemeClr val="tx1"/>
                </a:solidFill>
                <a:effectLst/>
                <a:latin typeface="+mn-lt"/>
                <a:ea typeface="+mn-ea"/>
                <a:cs typeface="+mn-cs"/>
              </a:rPr>
              <a:t>）」です。システムの設置場所の違いによって、分類しようという考え方です。</a:t>
            </a:r>
          </a:p>
          <a:p>
            <a:r>
              <a:rPr kumimoji="1" lang="ja-JP" altLang="ja-JP" sz="1200" kern="1200" dirty="0">
                <a:solidFill>
                  <a:schemeClr val="tx1"/>
                </a:solidFill>
                <a:effectLst/>
                <a:latin typeface="+mn-lt"/>
                <a:ea typeface="+mn-ea"/>
                <a:cs typeface="+mn-cs"/>
              </a:rPr>
              <a:t>ひとつは、複数のユーザー企業がインターネットを介して共用するパブリック・クラウドです。これに対して、企業がシステム資源を自社で所有し、自社専用のクラウドとして使用するプライベート・クラウドがあります。</a:t>
            </a:r>
          </a:p>
          <a:p>
            <a:r>
              <a:rPr kumimoji="1" lang="ja-JP" altLang="ja-JP" sz="1200" kern="1200" dirty="0">
                <a:solidFill>
                  <a:schemeClr val="tx1"/>
                </a:solidFill>
                <a:effectLst/>
                <a:latin typeface="+mn-lt"/>
                <a:ea typeface="+mn-ea"/>
                <a:cs typeface="+mn-cs"/>
              </a:rPr>
              <a:t>もともとクラウド・コンピューティングは、先に紹介したエリック・シュミットの言葉にもあるように、パブリック・クラウドを説明するものでした。しかし、クラウドの技術を自社で占有するシステムに使えば、利用効率を高め、運用管理の負担を軽減できるとの考えから、プライベート・クラウドという言葉が生まれました。</a:t>
            </a:r>
          </a:p>
          <a:p>
            <a:r>
              <a:rPr kumimoji="1" lang="ja-JP" altLang="ja-JP" sz="1200" kern="1200" dirty="0">
                <a:solidFill>
                  <a:schemeClr val="tx1"/>
                </a:solidFill>
                <a:effectLst/>
                <a:latin typeface="+mn-lt"/>
                <a:ea typeface="+mn-ea"/>
                <a:cs typeface="+mn-cs"/>
              </a:rPr>
              <a:t>他にも</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の定義には含まれてはいませんが、「バーチャル・プライベート・クラウド」または、「ホステッド・プライベート・クラウド」という言葉が、最近では使われるようになりました。</a:t>
            </a:r>
          </a:p>
          <a:p>
            <a:r>
              <a:rPr kumimoji="1" lang="ja-JP" altLang="ja-JP" sz="1200" kern="1200" dirty="0">
                <a:solidFill>
                  <a:schemeClr val="tx1"/>
                </a:solidFill>
                <a:effectLst/>
                <a:latin typeface="+mn-lt"/>
                <a:ea typeface="+mn-ea"/>
                <a:cs typeface="+mn-cs"/>
              </a:rPr>
              <a:t>「パブリック・クラウドのコストパフォーマンスを享受したいが、他ユーザーの影響を受けるようでは、使い勝手が悪い。また、インターネットを介することでセキュリティの不安も払拭できない。しかし、プライベート・クラウドを自ら構築するだけの技術力も資金力もない。」</a:t>
            </a:r>
          </a:p>
          <a:p>
            <a:r>
              <a:rPr kumimoji="1" lang="ja-JP" altLang="ja-JP" sz="1200" kern="1200" dirty="0">
                <a:solidFill>
                  <a:schemeClr val="tx1"/>
                </a:solidFill>
                <a:effectLst/>
                <a:latin typeface="+mn-lt"/>
                <a:ea typeface="+mn-ea"/>
                <a:cs typeface="+mn-cs"/>
              </a:rPr>
              <a:t>こんなニーズに応えようというものです。これらは、パブリック・クラウドのシステム資源の一部を特定のユーザー専用に割り当て、他ユーザーには使わせないようにし、専用線や暗号化されたインターネット（</a:t>
            </a:r>
            <a:r>
              <a:rPr kumimoji="1" lang="en-US" altLang="ja-JP" sz="1200" kern="1200" dirty="0">
                <a:solidFill>
                  <a:schemeClr val="tx1"/>
                </a:solidFill>
                <a:effectLst/>
                <a:latin typeface="+mn-lt"/>
                <a:ea typeface="+mn-ea"/>
                <a:cs typeface="+mn-cs"/>
              </a:rPr>
              <a:t>VPN: Virtual Private Network</a:t>
            </a:r>
            <a:r>
              <a:rPr kumimoji="1" lang="ja-JP" altLang="ja-JP" sz="1200" kern="1200" dirty="0">
                <a:solidFill>
                  <a:schemeClr val="tx1"/>
                </a:solidFill>
                <a:effectLst/>
                <a:latin typeface="+mn-lt"/>
                <a:ea typeface="+mn-ea"/>
                <a:cs typeface="+mn-cs"/>
              </a:rPr>
              <a:t>）で接続して、あたかも自社専用のプライベート・クラウドのように利用させるサービスです。</a:t>
            </a:r>
          </a:p>
          <a:p>
            <a:r>
              <a:rPr kumimoji="1" lang="ja-JP" altLang="ja-JP" sz="1200" kern="1200" dirty="0">
                <a:solidFill>
                  <a:schemeClr val="tx1"/>
                </a:solidFill>
                <a:effectLst/>
                <a:latin typeface="+mn-lt"/>
                <a:ea typeface="+mn-ea"/>
                <a:cs typeface="+mn-cs"/>
              </a:rPr>
              <a:t>パブリックとプライベートのふたつを組み合わせて利用する形態をハイブリッド・クラウドといいます。</a:t>
            </a:r>
          </a:p>
        </p:txBody>
      </p:sp>
    </p:spTree>
    <p:extLst>
      <p:ext uri="{BB962C8B-B14F-4D97-AF65-F5344CB8AC3E}">
        <p14:creationId xmlns:p14="http://schemas.microsoft.com/office/powerpoint/2010/main" val="222877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【図解】コレ１枚でわかるハイブリッドクラウド</a:t>
            </a:r>
          </a:p>
          <a:p>
            <a:r>
              <a:rPr kumimoji="1" lang="ja-JP" altLang="ja-JP" sz="1200" kern="1200" dirty="0">
                <a:solidFill>
                  <a:schemeClr val="tx1"/>
                </a:solidFill>
                <a:effectLst/>
                <a:latin typeface="+mn-lt"/>
                <a:ea typeface="+mn-ea"/>
                <a:cs typeface="+mn-cs"/>
              </a:rPr>
              <a:t>パブリックとプライベートを組み合わせ、それぞれの得意不得意を補完し合いながら両者を使い分ければ、コストパフォーマンスの高いシステムの使い方ができます。</a:t>
            </a:r>
          </a:p>
          <a:p>
            <a:r>
              <a:rPr kumimoji="1" lang="ja-JP" altLang="ja-JP" sz="1200" kern="1200" dirty="0">
                <a:solidFill>
                  <a:schemeClr val="tx1"/>
                </a:solidFill>
                <a:effectLst/>
                <a:latin typeface="+mn-lt"/>
                <a:ea typeface="+mn-ea"/>
                <a:cs typeface="+mn-cs"/>
              </a:rPr>
              <a:t>例えば、電子メールや情報共有などのコラボレーション機能など、自社の独自性がないものは、パブリック・クラウドの</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を利用し、セキュリティを厳しく管理しなければならない人事情報や個人認証は、プライベート・クラウドでおこない、その情報を使って</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を利用できるようにするという使い方があります。</a:t>
            </a:r>
          </a:p>
          <a:p>
            <a:r>
              <a:rPr kumimoji="1" lang="ja-JP" altLang="ja-JP" sz="1200" kern="1200" dirty="0">
                <a:solidFill>
                  <a:schemeClr val="tx1"/>
                </a:solidFill>
                <a:effectLst/>
                <a:latin typeface="+mn-lt"/>
                <a:ea typeface="+mn-ea"/>
                <a:cs typeface="+mn-cs"/>
              </a:rPr>
              <a:t>また、モバイルで、世界中どこからも使える経費精算サービスをパブリック・クラウドの</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として利用し、そのデータを、プライベート・クラウドの自社専用の会計システムに取り込んで処理するという使い方も考えられます。</a:t>
            </a:r>
          </a:p>
          <a:p>
            <a:r>
              <a:rPr kumimoji="1" lang="ja-JP" altLang="ja-JP" sz="1200" kern="1200" dirty="0">
                <a:solidFill>
                  <a:schemeClr val="tx1"/>
                </a:solidFill>
                <a:effectLst/>
                <a:latin typeface="+mn-lt"/>
                <a:ea typeface="+mn-ea"/>
                <a:cs typeface="+mn-cs"/>
              </a:rPr>
              <a:t>他にも、アプリケーション・システムを開発する際、社外のプログラマーと共同で作業を進めることや、開発に便利なツールを簡単に利用できるパブリックを使い、本番は自社専用のプライベート・クラウドに移して稼働させるといった使い方もあります。</a:t>
            </a:r>
          </a:p>
          <a:p>
            <a:r>
              <a:rPr kumimoji="1" lang="ja-JP" altLang="ja-JP" sz="1200" kern="1200" dirty="0">
                <a:solidFill>
                  <a:schemeClr val="tx1"/>
                </a:solidFill>
                <a:effectLst/>
                <a:latin typeface="+mn-lt"/>
                <a:ea typeface="+mn-ea"/>
                <a:cs typeface="+mn-cs"/>
              </a:rPr>
              <a:t>さらに、災害への対応を考え、通常はプライベート・クラウドを使用し、データのバックアップや災害時の代替システムをパブリック・クラウドに置いておき、災害のためにプライベート・クラウドが使えなくなったら切り替えて使用し、業務を継続させようという使い方もあります。</a:t>
            </a:r>
          </a:p>
          <a:p>
            <a:r>
              <a:rPr kumimoji="1" lang="ja-JP" altLang="ja-JP" sz="1200" kern="1200" dirty="0">
                <a:solidFill>
                  <a:schemeClr val="tx1"/>
                </a:solidFill>
                <a:effectLst/>
                <a:latin typeface="+mn-lt"/>
                <a:ea typeface="+mn-ea"/>
                <a:cs typeface="+mn-cs"/>
              </a:rPr>
              <a:t>このように、パブリックとプライベートそれぞれの得意をうまく組み合わせ、利便性やコストパフォーマンスの高いシステムを実現しようというのが、ハイブリット・クラウドについての一般的理解です。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53</a:t>
            </a:fld>
            <a:endParaRPr kumimoji="1" lang="ja-JP" altLang="en-US"/>
          </a:p>
        </p:txBody>
      </p:sp>
    </p:spTree>
    <p:extLst>
      <p:ext uri="{BB962C8B-B14F-4D97-AF65-F5344CB8AC3E}">
        <p14:creationId xmlns:p14="http://schemas.microsoft.com/office/powerpoint/2010/main" val="839569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ただ、</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の「クラウド・コンピューティングの定義」からは、少し違った解釈ができそうです。ここには、「ハイブリッドクラウド（</a:t>
            </a:r>
            <a:r>
              <a:rPr kumimoji="1" lang="en-US" altLang="ja-JP" sz="1200" kern="1200" dirty="0">
                <a:solidFill>
                  <a:schemeClr val="tx1"/>
                </a:solidFill>
                <a:effectLst/>
                <a:latin typeface="+mn-lt"/>
                <a:ea typeface="+mn-ea"/>
                <a:cs typeface="+mn-cs"/>
              </a:rPr>
              <a:t>Hybrid cloud</a:t>
            </a:r>
            <a:r>
              <a:rPr kumimoji="1" lang="ja-JP" altLang="ja-JP" sz="1200" kern="1200" dirty="0">
                <a:solidFill>
                  <a:schemeClr val="tx1"/>
                </a:solidFill>
                <a:effectLst/>
                <a:latin typeface="+mn-lt"/>
                <a:ea typeface="+mn-ea"/>
                <a:cs typeface="+mn-cs"/>
              </a:rPr>
              <a:t>）」について次のように書かれています。</a:t>
            </a:r>
          </a:p>
          <a:p>
            <a:r>
              <a:rPr kumimoji="1" lang="ja-JP" altLang="ja-JP" sz="1200" kern="1200" dirty="0">
                <a:solidFill>
                  <a:schemeClr val="tx1"/>
                </a:solidFill>
                <a:effectLst/>
                <a:latin typeface="+mn-lt"/>
                <a:ea typeface="+mn-ea"/>
                <a:cs typeface="+mn-cs"/>
              </a:rPr>
              <a:t>「クラウドのインフラストラクチャは二つ以上の異なる</a:t>
            </a:r>
            <a:r>
              <a:rPr kumimoji="1" lang="ja-JP" altLang="ja-JP" sz="1200" b="1" u="sng" kern="1200" dirty="0">
                <a:solidFill>
                  <a:schemeClr val="tx1"/>
                </a:solidFill>
                <a:effectLst/>
                <a:latin typeface="+mn-lt"/>
                <a:ea typeface="+mn-ea"/>
                <a:cs typeface="+mn-cs"/>
              </a:rPr>
              <a:t>クラウドインフラストラクチャ</a:t>
            </a:r>
            <a:r>
              <a:rPr kumimoji="1" lang="ja-JP" altLang="ja-JP" sz="1200" kern="1200" dirty="0">
                <a:solidFill>
                  <a:schemeClr val="tx1"/>
                </a:solidFill>
                <a:effectLst/>
                <a:latin typeface="+mn-lt"/>
                <a:ea typeface="+mn-ea"/>
                <a:cs typeface="+mn-cs"/>
              </a:rPr>
              <a:t>（プライベート、コミュニティまたはパブリック）の組み合わせである。各クラウドは独立の存在であるが、</a:t>
            </a:r>
            <a:r>
              <a:rPr kumimoji="1" lang="ja-JP" altLang="ja-JP" sz="1200" b="1" u="sng" kern="1200" dirty="0">
                <a:solidFill>
                  <a:schemeClr val="tx1"/>
                </a:solidFill>
                <a:effectLst/>
                <a:latin typeface="+mn-lt"/>
                <a:ea typeface="+mn-ea"/>
                <a:cs typeface="+mn-cs"/>
              </a:rPr>
              <a:t>標準化された、あるいは固有の技術で結合され、データとアプリケーションの移動可能性を実現している</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ここから読み取れることは、対象は、「クラウドインフラストラクチャ＝</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であること。そして、「実態は異なるインフラであっても、あたかもそれらがひとつのインフラであるかのように、データとアプリケーションを、両者を跨いで容易に行き来できる仕組み」であるということです。つまり、「</a:t>
            </a:r>
            <a:r>
              <a:rPr kumimoji="1" lang="ja-JP" altLang="ja-JP" sz="1200" b="1" u="sng" kern="1200" dirty="0">
                <a:solidFill>
                  <a:schemeClr val="tx1"/>
                </a:solidFill>
                <a:effectLst/>
                <a:latin typeface="+mn-lt"/>
                <a:ea typeface="+mn-ea"/>
                <a:cs typeface="+mn-cs"/>
              </a:rPr>
              <a:t>プライベート・クラウドとパブリック・クラウドをシームレスなひとつのシステム</a:t>
            </a:r>
            <a:r>
              <a:rPr kumimoji="1" lang="ja-JP" altLang="ja-JP" sz="1200" kern="1200" dirty="0">
                <a:solidFill>
                  <a:schemeClr val="tx1"/>
                </a:solidFill>
                <a:effectLst/>
                <a:latin typeface="+mn-lt"/>
                <a:ea typeface="+mn-ea"/>
                <a:cs typeface="+mn-cs"/>
              </a:rPr>
              <a:t>」として扱おうという考え方です。</a:t>
            </a:r>
          </a:p>
          <a:p>
            <a:r>
              <a:rPr kumimoji="1" lang="ja-JP" altLang="ja-JP" sz="1200" kern="1200" dirty="0">
                <a:solidFill>
                  <a:schemeClr val="tx1"/>
                </a:solidFill>
                <a:effectLst/>
                <a:latin typeface="+mn-lt"/>
                <a:ea typeface="+mn-ea"/>
                <a:cs typeface="+mn-cs"/>
              </a:rPr>
              <a:t>特定の企業が所有するプライベート・クラウドは、どうしても物理的規模や能力の制約を受けます。しかし、これをパブリック・クラウドと組み合わせて、ひとつのシステムとして扱えれば、実質的には上限を気にすることのない規模と能力を手に入れることができます。このような仕組みが「ハイブリッドクラウド」の本来の定義な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54</a:t>
            </a:fld>
            <a:endParaRPr kumimoji="1" lang="ja-JP" altLang="en-US"/>
          </a:p>
        </p:txBody>
      </p:sp>
    </p:spTree>
    <p:extLst>
      <p:ext uri="{BB962C8B-B14F-4D97-AF65-F5344CB8AC3E}">
        <p14:creationId xmlns:p14="http://schemas.microsoft.com/office/powerpoint/2010/main" val="1744095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232"/>
            <a:fld id="{891BF3F3-59E7-4536-AAC4-888C84177443}" type="slidenum">
              <a:rPr lang="ja-JP" altLang="en-US" smtClean="0"/>
              <a:pPr defTabSz="913232"/>
              <a:t>55</a:t>
            </a:fld>
            <a:endParaRPr lang="en-US" altLang="ja-JP"/>
          </a:p>
        </p:txBody>
      </p:sp>
      <p:sp>
        <p:nvSpPr>
          <p:cNvPr id="30722" name="Rectangle 2"/>
          <p:cNvSpPr>
            <a:spLocks noGrp="1" noRot="1" noChangeAspect="1" noChangeArrowheads="1" noTextEdit="1"/>
          </p:cNvSpPr>
          <p:nvPr>
            <p:ph type="sldImg"/>
          </p:nvPr>
        </p:nvSpPr>
        <p:spPr>
          <a:xfrm>
            <a:off x="1144588" y="687388"/>
            <a:ext cx="4568825" cy="3427412"/>
          </a:xfrm>
          <a:ln/>
        </p:spPr>
      </p:sp>
      <p:sp>
        <p:nvSpPr>
          <p:cNvPr id="30723" name="Rectangle 3"/>
          <p:cNvSpPr>
            <a:spLocks noGrp="1" noChangeArrowheads="1"/>
          </p:cNvSpPr>
          <p:nvPr>
            <p:ph type="body" idx="1"/>
          </p:nvPr>
        </p:nvSpPr>
        <p:spPr>
          <a:xfrm>
            <a:off x="685958" y="4343112"/>
            <a:ext cx="5486084" cy="4114221"/>
          </a:xfrm>
          <a:noFill/>
          <a:ln/>
        </p:spPr>
        <p:txBody>
          <a:bodyPr/>
          <a:lstStyle/>
          <a:p>
            <a:r>
              <a:rPr kumimoji="1" lang="ja-JP" altLang="ja-JP" sz="1200" kern="1200" dirty="0">
                <a:solidFill>
                  <a:schemeClr val="tx1"/>
                </a:solidFill>
                <a:effectLst/>
                <a:latin typeface="+mn-lt"/>
                <a:ea typeface="+mn-ea"/>
                <a:cs typeface="+mn-cs"/>
              </a:rPr>
              <a:t>次に、</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のクラウドの定義で述べられている「</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つの必須の特徴</a:t>
            </a:r>
            <a:r>
              <a:rPr kumimoji="1" lang="en-US" altLang="ja-JP" sz="1200" kern="1200" dirty="0">
                <a:solidFill>
                  <a:schemeClr val="tx1"/>
                </a:solidFill>
                <a:effectLst/>
                <a:latin typeface="+mn-lt"/>
                <a:ea typeface="+mn-ea"/>
                <a:cs typeface="+mn-cs"/>
              </a:rPr>
              <a:t>(Five Essential Characteristics)</a:t>
            </a:r>
            <a:r>
              <a:rPr kumimoji="1" lang="ja-JP" altLang="ja-JP" sz="1200" kern="1200" dirty="0">
                <a:solidFill>
                  <a:schemeClr val="tx1"/>
                </a:solidFill>
                <a:effectLst/>
                <a:latin typeface="+mn-lt"/>
                <a:ea typeface="+mn-ea"/>
                <a:cs typeface="+mn-cs"/>
              </a:rPr>
              <a:t>について、説明しましょう。</a:t>
            </a:r>
          </a:p>
          <a:p>
            <a:pPr lvl="0"/>
            <a:r>
              <a:rPr kumimoji="1" lang="ja-JP" altLang="ja-JP" sz="1200" b="1" kern="1200" dirty="0">
                <a:solidFill>
                  <a:schemeClr val="tx1"/>
                </a:solidFill>
                <a:effectLst/>
                <a:latin typeface="+mn-lt"/>
                <a:ea typeface="+mn-ea"/>
                <a:cs typeface="+mn-cs"/>
              </a:rPr>
              <a:t>オンデマンド・セルフサービス </a:t>
            </a:r>
            <a:r>
              <a:rPr kumimoji="1" lang="ja-JP" altLang="ja-JP" sz="1200" kern="1200" dirty="0">
                <a:solidFill>
                  <a:schemeClr val="tx1"/>
                </a:solidFill>
                <a:effectLst/>
                <a:latin typeface="+mn-lt"/>
                <a:ea typeface="+mn-ea"/>
                <a:cs typeface="+mn-cs"/>
              </a:rPr>
              <a:t>： ユーザーが</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画面（セルフサービス・ポータル）からシステムの調達や各種設定を行うと人手を介することなく自動で実行してくれる仕組みを備えていること。</a:t>
            </a:r>
          </a:p>
          <a:p>
            <a:pPr lvl="0"/>
            <a:r>
              <a:rPr kumimoji="1" lang="ja-JP" altLang="ja-JP" sz="1200" b="1" kern="1200" dirty="0">
                <a:solidFill>
                  <a:schemeClr val="tx1"/>
                </a:solidFill>
                <a:effectLst/>
                <a:latin typeface="+mn-lt"/>
                <a:ea typeface="+mn-ea"/>
                <a:cs typeface="+mn-cs"/>
              </a:rPr>
              <a:t>幅広いネットワークアクセス </a:t>
            </a:r>
            <a:r>
              <a:rPr kumimoji="1" lang="en-US" altLang="ja-JP" sz="1200" kern="1200" dirty="0">
                <a:solidFill>
                  <a:schemeClr val="tx1"/>
                </a:solidFill>
                <a:effectLst/>
                <a:latin typeface="+mn-lt"/>
                <a:ea typeface="+mn-ea"/>
                <a:cs typeface="+mn-cs"/>
              </a:rPr>
              <a:t>: PC</a:t>
            </a:r>
            <a:r>
              <a:rPr kumimoji="1" lang="ja-JP" altLang="ja-JP" sz="1200" kern="1200" dirty="0">
                <a:solidFill>
                  <a:schemeClr val="tx1"/>
                </a:solidFill>
                <a:effectLst/>
                <a:latin typeface="+mn-lt"/>
                <a:ea typeface="+mn-ea"/>
                <a:cs typeface="+mn-cs"/>
              </a:rPr>
              <a:t>だけではない様々なデバイスから利用できること。</a:t>
            </a:r>
          </a:p>
          <a:p>
            <a:pPr lvl="0"/>
            <a:r>
              <a:rPr kumimoji="1" lang="ja-JP" altLang="ja-JP" sz="1200" b="1" kern="1200" dirty="0">
                <a:solidFill>
                  <a:schemeClr val="tx1"/>
                </a:solidFill>
                <a:effectLst/>
                <a:latin typeface="+mn-lt"/>
                <a:ea typeface="+mn-ea"/>
                <a:cs typeface="+mn-cs"/>
              </a:rPr>
              <a:t>リソースの共有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複数のユーザーでシステム資源を共有し、融通し合える仕組みを備えていること。</a:t>
            </a:r>
          </a:p>
          <a:p>
            <a:pPr lvl="0"/>
            <a:r>
              <a:rPr kumimoji="1" lang="ja-JP" altLang="ja-JP" sz="1200" b="1" kern="1200" dirty="0">
                <a:solidFill>
                  <a:schemeClr val="tx1"/>
                </a:solidFill>
                <a:effectLst/>
                <a:latin typeface="+mn-lt"/>
                <a:ea typeface="+mn-ea"/>
                <a:cs typeface="+mn-cs"/>
              </a:rPr>
              <a:t>迅速な拡張性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ユーザーの要求に応じて、システムの拡張や縮小を即座に行えること。</a:t>
            </a:r>
          </a:p>
          <a:p>
            <a:pPr lvl="0"/>
            <a:r>
              <a:rPr kumimoji="1" lang="ja-JP" altLang="ja-JP" sz="1200" b="1" kern="1200" dirty="0">
                <a:solidFill>
                  <a:schemeClr val="tx1"/>
                </a:solidFill>
                <a:effectLst/>
                <a:latin typeface="+mn-lt"/>
                <a:ea typeface="+mn-ea"/>
                <a:cs typeface="+mn-cs"/>
              </a:rPr>
              <a:t>サービスが計測可能・従量課金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サービスの利用量、例えば</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やストレージをどれくらい使ったかを電気料金のように計測できる仕組みを持ち、それによって従量課金（使った分だけの支払い）が可能であること。</a:t>
            </a:r>
          </a:p>
          <a:p>
            <a:r>
              <a:rPr kumimoji="1" lang="ja-JP" altLang="ja-JP" sz="1200" kern="1200" dirty="0">
                <a:solidFill>
                  <a:schemeClr val="tx1"/>
                </a:solidFill>
                <a:effectLst/>
                <a:latin typeface="+mn-lt"/>
                <a:ea typeface="+mn-ea"/>
                <a:cs typeface="+mn-cs"/>
              </a:rPr>
              <a:t>これらを実現するため、システム資源をソフトウェア的な設定だけで構築や変更できる「仮想化」、人手をかけずに運用管理できる「運用の自動化」、ユーザーに難しい設定をさせないための「調達の自動化」の技術が使われています。</a:t>
            </a:r>
          </a:p>
          <a:p>
            <a:r>
              <a:rPr kumimoji="1" lang="ja-JP" altLang="ja-JP" sz="1200" kern="1200" dirty="0">
                <a:solidFill>
                  <a:schemeClr val="tx1"/>
                </a:solidFill>
                <a:effectLst/>
                <a:latin typeface="+mn-lt"/>
                <a:ea typeface="+mn-ea"/>
                <a:cs typeface="+mn-cs"/>
              </a:rPr>
              <a:t>これを事業者が設置・運用し、ネット越しにサービスとして提供するのがパブリック・クラウド、自社で設置・運用し、自社内だけで使用するのがプライベート・クラウドです。</a:t>
            </a:r>
          </a:p>
          <a:p>
            <a:r>
              <a:rPr kumimoji="1" lang="ja-JP" altLang="ja-JP" sz="1200" kern="1200" dirty="0">
                <a:solidFill>
                  <a:schemeClr val="tx1"/>
                </a:solidFill>
                <a:effectLst/>
                <a:latin typeface="+mn-lt"/>
                <a:ea typeface="+mn-ea"/>
                <a:cs typeface="+mn-cs"/>
              </a:rPr>
              <a:t>これにより、徹底して人的な介在を排除し、人的ミスの排除、調達や変更の高速化、運用管理の負担軽減を実現し、人件費を削減、テクノロジーの進化に伴うコストパフォーマンスの改善を長期継続的に提供し続けようとしているので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つの必須の特徴」は、クラウド・コンピューティングの本質的な価値を実現する要件と言えるでしょう。</a:t>
            </a:r>
          </a:p>
          <a:p>
            <a:br>
              <a:rPr kumimoji="1" lang="en-US" altLang="ja-JP" sz="1200" kern="1200" dirty="0">
                <a:solidFill>
                  <a:schemeClr val="tx1"/>
                </a:solidFill>
                <a:effectLst/>
                <a:latin typeface="+mn-lt"/>
                <a:ea typeface="+mn-ea"/>
                <a:cs typeface="+mn-cs"/>
              </a:rPr>
            </a:br>
            <a:endParaRPr lang="ja-JP" altLang="en-US" dirty="0"/>
          </a:p>
        </p:txBody>
      </p:sp>
    </p:spTree>
    <p:extLst>
      <p:ext uri="{BB962C8B-B14F-4D97-AF65-F5344CB8AC3E}">
        <p14:creationId xmlns:p14="http://schemas.microsoft.com/office/powerpoint/2010/main" val="1974446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【図解】コレ１枚で分かるマルチ・クラウド</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クラウド・コンピューティングとは、何かを改めて整理してみると次のようになります。</a:t>
            </a: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コンピューティングリソース（ネットワーク、サーバー、ストレージ、アプリケーション、開発実行環境など）を共用する。</a:t>
            </a: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物理的なハードウェアの設置や接続などの作業を必要とせず、ソフトウエア的な設定だけで調達や構築ができる。</a:t>
            </a: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ネットワークを介して、利用できる。</a:t>
            </a:r>
          </a:p>
          <a:p>
            <a:r>
              <a:rPr kumimoji="1" lang="ja-JP" altLang="ja-JP" sz="1200" kern="1200" dirty="0">
                <a:solidFill>
                  <a:schemeClr val="tx1"/>
                </a:solidFill>
                <a:effectLst/>
                <a:latin typeface="+mn-lt"/>
                <a:ea typeface="+mn-ea"/>
                <a:cs typeface="+mn-cs"/>
              </a:rPr>
              <a:t>そんなサービスのことです。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仕組みを特定の企業や組織で占有利用する場合を「プライベート・クラウド」といいます。例えば、企業や組織にとって独自性の高いアプリケーションの運用に際し、その運用方法やリソースの管理について、独自のやり方にこだわりたい場合や、コンプライアンス上の理由からデータやシステムのハードウェア基盤を他の企業や組織と共用することが赦されない場合などは、この方式が選択されます。ただ、独自にシステム基盤を所有し、これを運用管理しなければならないための投資や、構築、運用管理のためのスキルや人材を自ら確保する必要があります。また、システムを設置する場所や設備を自ら所有するか、自分達専用にデータセンターを借り受けなければなりません。</a:t>
            </a:r>
          </a:p>
          <a:p>
            <a:r>
              <a:rPr kumimoji="1" lang="ja-JP" altLang="ja-JP" sz="1200" kern="1200" dirty="0">
                <a:solidFill>
                  <a:schemeClr val="tx1"/>
                </a:solidFill>
                <a:effectLst/>
                <a:latin typeface="+mn-lt"/>
                <a:ea typeface="+mn-ea"/>
                <a:cs typeface="+mn-cs"/>
              </a:rPr>
              <a:t>一方、異なる複数の企業や組織（テナントと言います）で共用する場合を「パブリック・クラウド」と言います。システムの構築や運用管理は、クラウド・サービス・プロバイダーから提供される機能やサービスの範囲で、自社の業務要件やシステム要件に合わせて設定し、利用します。利用者にとっては、初期の設備投資は不要となり、運用管理の多くもプロバイダーに任せることができるので、少ない運用管理負担で使うことができます。もちろん、複数テナントで利用してもセキュリティを確保し、安定して運用するための機能や仕組みは備わっています。ただ、それぞれのパブリック・クラウドの標準に従い、これら機能や仕組みを使いこなすためのスキルは必要です。</a:t>
            </a:r>
          </a:p>
          <a:p>
            <a:r>
              <a:rPr kumimoji="1" lang="ja-JP" altLang="ja-JP" sz="1200" kern="1200" dirty="0">
                <a:solidFill>
                  <a:schemeClr val="tx1"/>
                </a:solidFill>
                <a:effectLst/>
                <a:latin typeface="+mn-lt"/>
                <a:ea typeface="+mn-ea"/>
                <a:cs typeface="+mn-cs"/>
              </a:rPr>
              <a:t>プライベートもパブリックも、運用の自動化やシステム・リソースの調達や構成変更を簡単にしてくれる機能が備わっている点では同じです。アプリケーション毎にハードウェアを導入し運用管理する場合に比べて、遥かにシステム・リソースの調達や構築、構成変更や運用管理が容易になります。</a:t>
            </a: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仮想化は、このようなクラウド・コンピューティングを支える技術のひとつです。仮想化の技術を使えば、ハードウェア的な作業を必要とせず、システムの調達や構築が可能になります。ただ、</a:t>
            </a:r>
            <a:r>
              <a:rPr kumimoji="1" lang="ja-JP" altLang="en-US" sz="1200" kern="1200" dirty="0">
                <a:solidFill>
                  <a:schemeClr val="tx1"/>
                </a:solidFill>
                <a:effectLst/>
                <a:latin typeface="+mn-lt"/>
                <a:ea typeface="+mn-ea"/>
                <a:cs typeface="+mn-cs"/>
              </a:rPr>
              <a:t>仮想化の技術だけでは、</a:t>
            </a:r>
            <a:r>
              <a:rPr kumimoji="1" lang="ja-JP" altLang="ja-JP" sz="1200" kern="1200" dirty="0">
                <a:solidFill>
                  <a:schemeClr val="tx1"/>
                </a:solidFill>
                <a:effectLst/>
                <a:latin typeface="+mn-lt"/>
                <a:ea typeface="+mn-ea"/>
                <a:cs typeface="+mn-cs"/>
              </a:rPr>
              <a:t>調達や構築、運用管理に関わる様々な設定は、エンジニアが自分でやらなければなりません。クラウドは、これらを自動化することで、その負担を大幅に削減し、エンジニアの生産性を高めてくれます。なお、仮想化は、</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のようにサーバーやストレージなどのシステム・インフラをサービスとして提供する場合には使われますが、</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のようにインフラを隠蔽し、ユーザーには意識させない使い方の場合は、他の方法で複数のテナントに共用させる仕組みが使われる場合が、一般的です。</a:t>
            </a:r>
          </a:p>
          <a:p>
            <a:r>
              <a:rPr kumimoji="1" lang="ja-JP" altLang="ja-JP" sz="1200" kern="1200" dirty="0">
                <a:solidFill>
                  <a:schemeClr val="tx1"/>
                </a:solidFill>
                <a:effectLst/>
                <a:latin typeface="+mn-lt"/>
                <a:ea typeface="+mn-ea"/>
                <a:cs typeface="+mn-cs"/>
              </a:rPr>
              <a:t>このクラウドを機能や役割に応じて組み合わせる利用形態を「ハイブリッド・クラウド」と呼んでいます。両者は、個別独立して運用されますが、使われる技術基盤を標準化された共通の仕組みで作っておければ、データとアプリケーションを容易に移動し、負荷や役割に応じて使い分けることができます。例えば、セキュリティ的に慎重に管理しなければならいデータやアプリケーションは、プライベート・クラウドを使い、汎用的でグローバルなネットワークが必要となるアプリケーションはパブリック・クラウドを使い、両者を必要に応じて連携するなどの使い方です。</a:t>
            </a:r>
          </a:p>
          <a:p>
            <a:r>
              <a:rPr kumimoji="1" lang="ja-JP" altLang="ja-JP" sz="1200" kern="1200" dirty="0">
                <a:solidFill>
                  <a:schemeClr val="tx1"/>
                </a:solidFill>
                <a:effectLst/>
                <a:latin typeface="+mn-lt"/>
                <a:ea typeface="+mn-ea"/>
                <a:cs typeface="+mn-cs"/>
              </a:rPr>
              <a:t>このようなクラウドを構築するために必要な機能を集めたオープンソースのパッケージ・ソフトウェアとして、</a:t>
            </a:r>
            <a:r>
              <a:rPr kumimoji="1" lang="en-US" altLang="ja-JP" sz="1200" kern="1200" dirty="0" err="1">
                <a:solidFill>
                  <a:schemeClr val="tx1"/>
                </a:solidFill>
                <a:effectLst/>
                <a:latin typeface="+mn-lt"/>
                <a:ea typeface="+mn-ea"/>
                <a:cs typeface="+mn-cs"/>
              </a:rPr>
              <a:t>OpenStack</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CloudStack</a:t>
            </a:r>
            <a:r>
              <a:rPr kumimoji="1" lang="ja-JP" altLang="ja-JP" sz="1200" kern="1200" dirty="0">
                <a:solidFill>
                  <a:schemeClr val="tx1"/>
                </a:solidFill>
                <a:effectLst/>
                <a:latin typeface="+mn-lt"/>
                <a:ea typeface="+mn-ea"/>
                <a:cs typeface="+mn-cs"/>
              </a:rPr>
              <a:t>などがあります。これらを使うことで、クラウド基盤の構築が容易になるだけではなく、パブリックとプライベートで同じものを使っていれば、ハイブリット・クラウドの実現も容易になります。</a:t>
            </a:r>
          </a:p>
          <a:p>
            <a:r>
              <a:rPr kumimoji="1" lang="ja-JP" altLang="ja-JP" sz="1200" kern="1200" dirty="0">
                <a:solidFill>
                  <a:schemeClr val="tx1"/>
                </a:solidFill>
                <a:effectLst/>
                <a:latin typeface="+mn-lt"/>
                <a:ea typeface="+mn-ea"/>
                <a:cs typeface="+mn-cs"/>
              </a:rPr>
              <a:t>また、異なるパブリック・クラウド、例えば、</a:t>
            </a:r>
            <a:r>
              <a:rPr kumimoji="1" lang="en-US" altLang="ja-JP" sz="1200" kern="1200" dirty="0">
                <a:solidFill>
                  <a:schemeClr val="tx1"/>
                </a:solidFill>
                <a:effectLst/>
                <a:latin typeface="+mn-lt"/>
                <a:ea typeface="+mn-ea"/>
                <a:cs typeface="+mn-cs"/>
              </a:rPr>
              <a:t>Amazon Web Services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Cloud Platform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Windows Azure Platform</a:t>
            </a:r>
            <a:r>
              <a:rPr kumimoji="1" lang="ja-JP" altLang="ja-JP" sz="1200" kern="1200" dirty="0">
                <a:solidFill>
                  <a:schemeClr val="tx1"/>
                </a:solidFill>
                <a:effectLst/>
                <a:latin typeface="+mn-lt"/>
                <a:ea typeface="+mn-ea"/>
                <a:cs typeface="+mn-cs"/>
              </a:rPr>
              <a:t>などには、それぞれに得意とする機能やサービスがありますが、これらを目的に応じて組合せ、自分達にとって最適なサービスを実現するクラウドの利用形態を「マルチ・クラウド」と呼びます。</a:t>
            </a:r>
          </a:p>
          <a:p>
            <a:r>
              <a:rPr kumimoji="1" lang="ja-JP" altLang="ja-JP" sz="1200" kern="1200" dirty="0">
                <a:solidFill>
                  <a:schemeClr val="tx1"/>
                </a:solidFill>
                <a:effectLst/>
                <a:latin typeface="+mn-lt"/>
                <a:ea typeface="+mn-ea"/>
                <a:cs typeface="+mn-cs"/>
              </a:rPr>
              <a:t>ユーザーにとって大切なことは、自分達にとって機能やコスト、使い勝手において最適なサービスを実現することです。その背後でどのようなシステムが使われるかは、必ずしも重要なことではありません。システムを提供し、その管理を担う人たちは、パブリック・クラウドやプライベート・クラウド、ハイブリッド・クラウドやマルチ・クラウドを使い分けてゆくことが大切にな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56</a:t>
            </a:fld>
            <a:endParaRPr kumimoji="1" lang="ja-JP" altLang="en-US"/>
          </a:p>
        </p:txBody>
      </p:sp>
    </p:spTree>
    <p:extLst>
      <p:ext uri="{BB962C8B-B14F-4D97-AF65-F5344CB8AC3E}">
        <p14:creationId xmlns:p14="http://schemas.microsoft.com/office/powerpoint/2010/main" val="358194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636566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65</a:t>
            </a:fld>
            <a:endParaRPr lang="en-US" altLang="ja-JP"/>
          </a:p>
        </p:txBody>
      </p:sp>
      <p:sp>
        <p:nvSpPr>
          <p:cNvPr id="761858" name="Rectangle 2"/>
          <p:cNvSpPr>
            <a:spLocks noGrp="1" noRot="1" noChangeAspect="1" noChangeArrowheads="1" noTextEdit="1"/>
          </p:cNvSpPr>
          <p:nvPr>
            <p:ph type="sldImg"/>
          </p:nvPr>
        </p:nvSpPr>
        <p:spPr>
          <a:xfrm>
            <a:off x="1143000" y="685800"/>
            <a:ext cx="4573588" cy="3430588"/>
          </a:xfrm>
          <a:ln/>
        </p:spPr>
      </p:sp>
      <p:sp>
        <p:nvSpPr>
          <p:cNvPr id="761859" name="Rectangle 3"/>
          <p:cNvSpPr>
            <a:spLocks noGrp="1" noChangeArrowheads="1"/>
          </p:cNvSpPr>
          <p:nvPr>
            <p:ph type="body" idx="1"/>
          </p:nvPr>
        </p:nvSpPr>
        <p:spPr>
          <a:xfrm>
            <a:off x="684680" y="4343438"/>
            <a:ext cx="5488640" cy="4115603"/>
          </a:xfrm>
        </p:spPr>
        <p:txBody>
          <a:bodyPr/>
          <a:lstStyle/>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情報システム部門</a:t>
            </a:r>
            <a:r>
              <a:rPr kumimoji="1" lang="en-US" altLang="ja-JP" sz="1200" b="1" kern="1200" dirty="0">
                <a:solidFill>
                  <a:schemeClr val="tx1"/>
                </a:solidFill>
                <a:effectLst/>
                <a:latin typeface="+mn-lt"/>
                <a:ea typeface="+mn-ea"/>
                <a:cs typeface="+mn-cs"/>
              </a:rPr>
              <a:t> : TCO</a:t>
            </a:r>
            <a:r>
              <a:rPr kumimoji="1" lang="ja-JP" altLang="ja-JP" sz="1200" b="1" kern="1200" dirty="0">
                <a:solidFill>
                  <a:schemeClr val="tx1"/>
                </a:solidFill>
                <a:effectLst/>
                <a:latin typeface="+mn-lt"/>
                <a:ea typeface="+mn-ea"/>
                <a:cs typeface="+mn-cs"/>
              </a:rPr>
              <a:t>の削減</a:t>
            </a:r>
          </a:p>
          <a:p>
            <a:r>
              <a:rPr kumimoji="1" lang="ja-JP" altLang="ja-JP" sz="1200" kern="1200" dirty="0">
                <a:solidFill>
                  <a:schemeClr val="tx1"/>
                </a:solidFill>
                <a:effectLst/>
                <a:latin typeface="+mn-lt"/>
                <a:ea typeface="+mn-ea"/>
                <a:cs typeface="+mn-cs"/>
              </a:rPr>
              <a:t>ビジネスのグローバル化やデジタル化が、求められる時代になり、</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への要求も増え続けています。しかし、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予算が伸びる見通しはなく、</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の増加が重くのしかかっている情報システム部門にとって、</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の削減は、予算面でのメリットを享受できます。</a:t>
            </a:r>
          </a:p>
          <a:p>
            <a:r>
              <a:rPr kumimoji="1" lang="ja-JP" altLang="ja-JP" sz="1200" b="1" kern="1200" dirty="0">
                <a:solidFill>
                  <a:schemeClr val="tx1"/>
                </a:solidFill>
                <a:effectLst/>
                <a:latin typeface="+mn-lt"/>
                <a:ea typeface="+mn-ea"/>
                <a:cs typeface="+mn-cs"/>
              </a:rPr>
              <a:t>経営者</a:t>
            </a:r>
            <a:r>
              <a:rPr kumimoji="1" lang="en-US" altLang="ja-JP" sz="1200" b="1" kern="1200" dirty="0">
                <a:solidFill>
                  <a:schemeClr val="tx1"/>
                </a:solidFill>
                <a:effectLst/>
                <a:latin typeface="+mn-lt"/>
                <a:ea typeface="+mn-ea"/>
                <a:cs typeface="+mn-cs"/>
              </a:rPr>
              <a:t> : </a:t>
            </a:r>
            <a:r>
              <a:rPr kumimoji="1" lang="ja-JP" altLang="ja-JP" sz="1200" b="1" kern="1200" dirty="0">
                <a:solidFill>
                  <a:schemeClr val="tx1"/>
                </a:solidFill>
                <a:effectLst/>
                <a:latin typeface="+mn-lt"/>
                <a:ea typeface="+mn-ea"/>
                <a:cs typeface="+mn-cs"/>
              </a:rPr>
              <a:t>バランスシートの改善</a:t>
            </a:r>
          </a:p>
          <a:p>
            <a:r>
              <a:rPr kumimoji="1" lang="ja-JP" altLang="ja-JP" sz="1200" kern="1200" dirty="0">
                <a:solidFill>
                  <a:schemeClr val="tx1"/>
                </a:solidFill>
                <a:effectLst/>
                <a:latin typeface="+mn-lt"/>
                <a:ea typeface="+mn-ea"/>
                <a:cs typeface="+mn-cs"/>
              </a:rPr>
              <a:t>パブリック・クラウドであれば、システム資産を増やすことなく経費として処理できます。また、プライベート・クラウドであれば、システムの利用効率が高まり、少ない資産ですみますから、</a:t>
            </a:r>
            <a:r>
              <a:rPr kumimoji="1" lang="en-US" altLang="ja-JP" sz="1200" kern="1200" dirty="0">
                <a:solidFill>
                  <a:schemeClr val="tx1"/>
                </a:solidFill>
                <a:effectLst/>
                <a:latin typeface="+mn-lt"/>
                <a:ea typeface="+mn-ea"/>
                <a:cs typeface="+mn-cs"/>
              </a:rPr>
              <a:t>ROA </a:t>
            </a:r>
            <a:r>
              <a:rPr kumimoji="1" lang="ja-JP" altLang="ja-JP" sz="1200" kern="1200" dirty="0">
                <a:solidFill>
                  <a:schemeClr val="tx1"/>
                </a:solidFill>
                <a:effectLst/>
                <a:latin typeface="+mn-lt"/>
                <a:ea typeface="+mn-ea"/>
                <a:cs typeface="+mn-cs"/>
              </a:rPr>
              <a:t>（総資産利益率）や</a:t>
            </a:r>
            <a:r>
              <a:rPr kumimoji="1" lang="en-US" altLang="ja-JP" sz="1200" kern="1200" dirty="0">
                <a:solidFill>
                  <a:schemeClr val="tx1"/>
                </a:solidFill>
                <a:effectLst/>
                <a:latin typeface="+mn-lt"/>
                <a:ea typeface="+mn-ea"/>
                <a:cs typeface="+mn-cs"/>
              </a:rPr>
              <a:t>ROI(</a:t>
            </a:r>
            <a:r>
              <a:rPr kumimoji="1" lang="ja-JP" altLang="ja-JP" sz="1200" kern="1200" dirty="0">
                <a:solidFill>
                  <a:schemeClr val="tx1"/>
                </a:solidFill>
                <a:effectLst/>
                <a:latin typeface="+mn-lt"/>
                <a:ea typeface="+mn-ea"/>
                <a:cs typeface="+mn-cs"/>
              </a:rPr>
              <a:t>投資収益率</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などの経営効率の改善に寄与します。</a:t>
            </a:r>
          </a:p>
          <a:p>
            <a:r>
              <a:rPr kumimoji="1" lang="ja-JP" altLang="ja-JP" sz="1200" b="1" kern="1200" dirty="0">
                <a:solidFill>
                  <a:schemeClr val="tx1"/>
                </a:solidFill>
                <a:effectLst/>
                <a:latin typeface="+mn-lt"/>
                <a:ea typeface="+mn-ea"/>
                <a:cs typeface="+mn-cs"/>
              </a:rPr>
              <a:t>ユーザー</a:t>
            </a:r>
            <a:r>
              <a:rPr kumimoji="1" lang="en-US" altLang="ja-JP" sz="1200" b="1" kern="1200" dirty="0">
                <a:solidFill>
                  <a:schemeClr val="tx1"/>
                </a:solidFill>
                <a:effectLst/>
                <a:latin typeface="+mn-lt"/>
                <a:ea typeface="+mn-ea"/>
                <a:cs typeface="+mn-cs"/>
              </a:rPr>
              <a:t> : </a:t>
            </a:r>
            <a:r>
              <a:rPr kumimoji="1" lang="ja-JP" altLang="ja-JP" sz="1200" b="1" kern="1200" dirty="0">
                <a:solidFill>
                  <a:schemeClr val="tx1"/>
                </a:solidFill>
                <a:effectLst/>
                <a:latin typeface="+mn-lt"/>
                <a:ea typeface="+mn-ea"/>
                <a:cs typeface="+mn-cs"/>
              </a:rPr>
              <a:t>柔軟性の向上</a:t>
            </a:r>
          </a:p>
          <a:p>
            <a:r>
              <a:rPr kumimoji="1" lang="ja-JP" altLang="ja-JP" sz="1200" kern="1200" dirty="0">
                <a:solidFill>
                  <a:schemeClr val="tx1"/>
                </a:solidFill>
                <a:effectLst/>
                <a:latin typeface="+mn-lt"/>
                <a:ea typeface="+mn-ea"/>
                <a:cs typeface="+mn-cs"/>
              </a:rPr>
              <a:t>ビジネスの不確実性の増大は、システムの機能や構成をあらかじめ決めることを難しくしています。その一方で、一旦決まれば、即応が求められ、変更にも俊敏に対応しなければならなりません。クラウドは、システム資源や業務機能を必要な時に必要なだけ利用でき、費用も使っただけ支払うことで対応でき、必要なくなれば、いつでも辞めることができるので、システムを購入し資産として所有しなければならない従来のやり方に比べ、初期投資リスクは少なく変化への対応も柔軟になります。</a:t>
            </a:r>
          </a:p>
          <a:p>
            <a:r>
              <a:rPr kumimoji="1" lang="ja-JP" altLang="ja-JP" sz="1200" kern="1200" dirty="0">
                <a:solidFill>
                  <a:schemeClr val="tx1"/>
                </a:solidFill>
                <a:effectLst/>
                <a:latin typeface="+mn-lt"/>
                <a:ea typeface="+mn-ea"/>
                <a:cs typeface="+mn-cs"/>
              </a:rPr>
              <a:t>残念ながら、クラウドを使うだけでこのような価値を引き出せる訳ではありません。開発や運用のやり方も「所有」を前提とする手法をそのまま使っていては、難しいでしょう。例えば、性能を十分に出せなかったり、使用料金が嵩んでしまったりと、いったことになりかねません。また、従量課金になりますから、予算の取り方も変わります。</a:t>
            </a:r>
          </a:p>
          <a:p>
            <a:r>
              <a:rPr kumimoji="1" lang="ja-JP" altLang="ja-JP" sz="1200" kern="1200" dirty="0">
                <a:solidFill>
                  <a:schemeClr val="tx1"/>
                </a:solidFill>
                <a:effectLst/>
                <a:latin typeface="+mn-lt"/>
                <a:ea typeface="+mn-ea"/>
                <a:cs typeface="+mn-cs"/>
              </a:rPr>
              <a:t>クラウドを使用すること言うことは、クラウドについての理解を十分に深め、確固たる決心と信念、工夫によって、その価値を引き出す努力が必要になるのです。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lang="ja-JP" altLang="en-US" dirty="0"/>
          </a:p>
        </p:txBody>
      </p:sp>
    </p:spTree>
    <p:extLst>
      <p:ext uri="{BB962C8B-B14F-4D97-AF65-F5344CB8AC3E}">
        <p14:creationId xmlns:p14="http://schemas.microsoft.com/office/powerpoint/2010/main" val="1582495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デジタル</a:t>
            </a:r>
            <a:r>
              <a:rPr kumimoji="1" lang="en-US" altLang="ja-JP" dirty="0"/>
              <a:t>1</a:t>
            </a:r>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年代、コンピュータがビジネスで使われるようになりました。</a:t>
            </a:r>
            <a:r>
              <a:rPr kumimoji="1" lang="en-US" altLang="ja-JP" sz="1200" kern="1200" dirty="0">
                <a:solidFill>
                  <a:schemeClr val="tx1"/>
                </a:solidFill>
                <a:effectLst/>
                <a:latin typeface="+mn-lt"/>
                <a:ea typeface="+mn-ea"/>
                <a:cs typeface="+mn-cs"/>
              </a:rPr>
              <a:t>1964</a:t>
            </a:r>
            <a:r>
              <a:rPr kumimoji="1" lang="ja-JP" altLang="ja-JP" sz="1200" kern="1200" dirty="0">
                <a:solidFill>
                  <a:schemeClr val="tx1"/>
                </a:solidFill>
                <a:effectLst/>
                <a:latin typeface="+mn-lt"/>
                <a:ea typeface="+mn-ea"/>
                <a:cs typeface="+mn-cs"/>
              </a:rPr>
              <a:t>年、いまで言うメインフレームの前身である</a:t>
            </a:r>
            <a:r>
              <a:rPr kumimoji="1" lang="en-US" altLang="ja-JP" sz="1200" kern="1200" dirty="0">
                <a:solidFill>
                  <a:schemeClr val="tx1"/>
                </a:solidFill>
                <a:effectLst/>
                <a:latin typeface="+mn-lt"/>
                <a:ea typeface="+mn-ea"/>
                <a:cs typeface="+mn-cs"/>
              </a:rPr>
              <a:t>IBM </a:t>
            </a:r>
            <a:r>
              <a:rPr kumimoji="1" lang="ja-JP" altLang="ja-JP" sz="1200" kern="1200" dirty="0">
                <a:solidFill>
                  <a:schemeClr val="tx1"/>
                </a:solidFill>
                <a:effectLst/>
                <a:latin typeface="+mn-lt"/>
                <a:ea typeface="+mn-ea"/>
                <a:cs typeface="+mn-cs"/>
              </a:rPr>
              <a:t>システム</a:t>
            </a:r>
            <a:r>
              <a:rPr kumimoji="1" lang="en-US" altLang="ja-JP" sz="1200" kern="1200" dirty="0">
                <a:solidFill>
                  <a:schemeClr val="tx1"/>
                </a:solidFill>
                <a:effectLst/>
                <a:latin typeface="+mn-lt"/>
                <a:ea typeface="+mn-ea"/>
                <a:cs typeface="+mn-cs"/>
              </a:rPr>
              <a:t>/360</a:t>
            </a:r>
            <a:r>
              <a:rPr kumimoji="1" lang="ja-JP" altLang="ja-JP" sz="1200" kern="1200" dirty="0">
                <a:solidFill>
                  <a:schemeClr val="tx1"/>
                </a:solidFill>
                <a:effectLst/>
                <a:latin typeface="+mn-lt"/>
                <a:ea typeface="+mn-ea"/>
                <a:cs typeface="+mn-cs"/>
              </a:rPr>
              <a:t>が登場し、ビジネス・コンピューターの需要が一気に拡大します。そして、大規模な計算業務のデジタル化が始まりました。</a:t>
            </a:r>
          </a:p>
          <a:p>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コンピュータの用途はさらに広がります。伝票の発行や経理処理、生産現場での繰り返し作業など、定型化された繰り返し業務（ルーチンワーク）がコンピュータによって処理される時代になっ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年代、小型コンピュータや</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登場により、コンピュータは多くの企業に広く行き渡ります。また、企業内にネットワークが引かれ、個人や部門を越えた伝票業務の流れ（ワークフロー）がコンピュータに取り込まれデジタル化されるようになりました。</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は一人一台の時代を迎えます。そして、電子メールが使われるようになり、文書や帳票の作成を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こなし、それらを共有する需要も生まれました。そんな時代を背景にグループウェアが登場し、共同作業（コラボレーション）のデジタル化がすすんでゆきました。インターネットも登場し、コラボレーションはさらに広がりを見せ始めます。</a:t>
            </a:r>
          </a:p>
          <a:p>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Facebook</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Twitter</a:t>
            </a:r>
            <a:r>
              <a:rPr kumimoji="1" lang="ja-JP" altLang="ja-JP" sz="1200" kern="1200" dirty="0">
                <a:solidFill>
                  <a:schemeClr val="tx1"/>
                </a:solidFill>
                <a:effectLst/>
                <a:latin typeface="+mn-lt"/>
                <a:ea typeface="+mn-ea"/>
                <a:cs typeface="+mn-cs"/>
              </a:rPr>
              <a:t>といったソーシャルメディアが登場します。また、</a:t>
            </a:r>
            <a:r>
              <a:rPr kumimoji="1" lang="en-US" altLang="ja-JP" sz="1200" kern="1200" dirty="0">
                <a:solidFill>
                  <a:schemeClr val="tx1"/>
                </a:solidFill>
                <a:effectLst/>
                <a:latin typeface="+mn-lt"/>
                <a:ea typeface="+mn-ea"/>
                <a:cs typeface="+mn-cs"/>
              </a:rPr>
              <a:t>2007</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の登場により、誰もが常時ネットにつながる時代を迎え、ヒトとヒトのつながり（エンゲージメント）が、デジタル化される時代を迎えます。</a:t>
            </a:r>
          </a:p>
          <a:p>
            <a:r>
              <a:rPr kumimoji="1" lang="ja-JP" altLang="ja-JP" sz="1200" kern="1200" dirty="0">
                <a:solidFill>
                  <a:schemeClr val="tx1"/>
                </a:solidFill>
                <a:effectLst/>
                <a:latin typeface="+mn-lt"/>
                <a:ea typeface="+mn-ea"/>
                <a:cs typeface="+mn-cs"/>
              </a:rPr>
              <a:t>そして、いま</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時代を迎えようとしています。モノが直接ネットにつながり、モノやヒトの状態や活動がデータとして集められ、ネットに送り出される仕組みが出来上がりつつあります。私たちの日常生活や社会活動に伴う全てのアクティビティがデジタル化されようとしているの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93227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334"/>
            <a:fld id="{891BF3F3-59E7-4536-AAC4-888C84177443}" type="slidenum">
              <a:rPr lang="ja-JP" altLang="en-US" smtClean="0"/>
              <a:pPr defTabSz="913334"/>
              <a:t>66</a:t>
            </a:fld>
            <a:endParaRPr lang="en-US" altLang="ja-JP"/>
          </a:p>
        </p:txBody>
      </p:sp>
      <p:sp>
        <p:nvSpPr>
          <p:cNvPr id="30722" name="Rectangle 2"/>
          <p:cNvSpPr>
            <a:spLocks noGrp="1" noRot="1" noChangeAspect="1" noChangeArrowheads="1" noTextEdit="1"/>
          </p:cNvSpPr>
          <p:nvPr>
            <p:ph type="sldImg"/>
          </p:nvPr>
        </p:nvSpPr>
        <p:spPr>
          <a:xfrm>
            <a:off x="1144588" y="687388"/>
            <a:ext cx="4568825" cy="3427412"/>
          </a:xfrm>
          <a:ln/>
        </p:spPr>
      </p:sp>
      <p:sp>
        <p:nvSpPr>
          <p:cNvPr id="30723" name="Rectangle 3"/>
          <p:cNvSpPr>
            <a:spLocks noGrp="1" noChangeArrowheads="1"/>
          </p:cNvSpPr>
          <p:nvPr>
            <p:ph type="body" idx="1"/>
          </p:nvPr>
        </p:nvSpPr>
        <p:spPr>
          <a:xfrm>
            <a:off x="685958" y="4343111"/>
            <a:ext cx="5486084" cy="4114221"/>
          </a:xfrm>
          <a:noFill/>
          <a:ln/>
        </p:spPr>
        <p:txBody>
          <a:bodyPr/>
          <a:lstStyle/>
          <a:p>
            <a:r>
              <a:rPr kumimoji="1" lang="ja-JP" altLang="ja-JP" sz="1200" kern="1200" dirty="0">
                <a:solidFill>
                  <a:schemeClr val="tx1"/>
                </a:solidFill>
                <a:effectLst/>
                <a:latin typeface="+mn-lt"/>
                <a:ea typeface="+mn-ea"/>
                <a:cs typeface="+mn-cs"/>
              </a:rPr>
              <a:t>【図解】コレ１枚でわかる日米のビジネス文化の違いとクラウドコンピューティング</a:t>
            </a:r>
          </a:p>
          <a:p>
            <a:r>
              <a:rPr kumimoji="1" lang="ja-JP" altLang="ja-JP" sz="1200" kern="1200" dirty="0">
                <a:solidFill>
                  <a:schemeClr val="tx1"/>
                </a:solidFill>
                <a:effectLst/>
                <a:latin typeface="+mn-lt"/>
                <a:ea typeface="+mn-ea"/>
                <a:cs typeface="+mn-cs"/>
              </a:rPr>
              <a:t>クラウド（ここでは、</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について話をします）は、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エンジニアの</a:t>
            </a:r>
            <a:r>
              <a:rPr kumimoji="1" lang="en-US" altLang="ja-JP" sz="1200" kern="1200" dirty="0">
                <a:solidFill>
                  <a:schemeClr val="tx1"/>
                </a:solidFill>
                <a:effectLst/>
                <a:latin typeface="+mn-lt"/>
                <a:ea typeface="+mn-ea"/>
                <a:cs typeface="+mn-cs"/>
              </a:rPr>
              <a:t>7</a:t>
            </a:r>
            <a:r>
              <a:rPr kumimoji="1" lang="ja-JP" altLang="ja-JP" sz="1200" kern="1200" dirty="0">
                <a:solidFill>
                  <a:schemeClr val="tx1"/>
                </a:solidFill>
                <a:effectLst/>
                <a:latin typeface="+mn-lt"/>
                <a:ea typeface="+mn-ea"/>
                <a:cs typeface="+mn-cs"/>
              </a:rPr>
              <a:t>割がユーザー企業に所属する米国で生まれた情報システム資産を調達する仕組みです。</a:t>
            </a:r>
          </a:p>
          <a:p>
            <a:r>
              <a:rPr kumimoji="1" lang="ja-JP" altLang="ja-JP" sz="1200" kern="1200" dirty="0">
                <a:solidFill>
                  <a:schemeClr val="tx1"/>
                </a:solidFill>
                <a:effectLst/>
                <a:latin typeface="+mn-lt"/>
                <a:ea typeface="+mn-ea"/>
                <a:cs typeface="+mn-cs"/>
              </a:rPr>
              <a:t>クラウドは、リソースの調達や構成の変更など、</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エンジニアの生産性を高め、コスト削減に寄与するものです。とすると、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エンジニアを社内に多く抱える米国では、クラウドはユーザー企業の生産性を高めることに直結しています。</a:t>
            </a:r>
          </a:p>
          <a:p>
            <a:r>
              <a:rPr kumimoji="1" lang="ja-JP" altLang="ja-JP" sz="1200" kern="1200" dirty="0">
                <a:solidFill>
                  <a:schemeClr val="tx1"/>
                </a:solidFill>
                <a:effectLst/>
                <a:latin typeface="+mn-lt"/>
                <a:ea typeface="+mn-ea"/>
                <a:cs typeface="+mn-cs"/>
              </a:rPr>
              <a:t>一方、我が国の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エンジニアは、</a:t>
            </a:r>
            <a:r>
              <a:rPr kumimoji="1" lang="en-US" altLang="ja-JP" sz="1200" kern="1200" dirty="0">
                <a:solidFill>
                  <a:schemeClr val="tx1"/>
                </a:solidFill>
                <a:effectLst/>
                <a:latin typeface="+mn-lt"/>
                <a:ea typeface="+mn-ea"/>
                <a:cs typeface="+mn-cs"/>
              </a:rPr>
              <a:t>7</a:t>
            </a:r>
            <a:r>
              <a:rPr kumimoji="1" lang="ja-JP" altLang="ja-JP" sz="1200" kern="1200" dirty="0">
                <a:solidFill>
                  <a:schemeClr val="tx1"/>
                </a:solidFill>
                <a:effectLst/>
                <a:latin typeface="+mn-lt"/>
                <a:ea typeface="+mn-ea"/>
                <a:cs typeface="+mn-cs"/>
              </a:rPr>
              <a:t>割が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ベンダー側に所属しています。従って、このような仕事は、システムの構築や運用を受託している</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事業者側に任されています。ですから、クラウドは、</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事業者の生産性を向上させます。しかし、これは</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事業者にとっては、案件単価の減少を意味し、メリットはありません。また、調達や構成の変更はリスクを伴う仕事です。米国では、そのリスクをユーザーが引き受けていますが、我が国では</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事業者が背負わされています。</a:t>
            </a:r>
          </a:p>
          <a:p>
            <a:r>
              <a:rPr kumimoji="1" lang="ja-JP" altLang="ja-JP" sz="1200" kern="1200" dirty="0">
                <a:solidFill>
                  <a:schemeClr val="tx1"/>
                </a:solidFill>
                <a:effectLst/>
                <a:latin typeface="+mn-lt"/>
                <a:ea typeface="+mn-ea"/>
                <a:cs typeface="+mn-cs"/>
              </a:rPr>
              <a:t>このことから見えてくることは、</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にとってクラウドは、案件単価が下がりリスクも大きくなることを意味し、利益相反の関係にあるという事実です。我が国のクラウド・サービスの普及が、米国ほどではないと言われていますが、その背景には、このような事情があるのかもしれません。</a:t>
            </a:r>
          </a:p>
          <a:p>
            <a:r>
              <a:rPr kumimoji="1" lang="ja-JP" altLang="ja-JP" sz="1200" kern="1200" dirty="0">
                <a:solidFill>
                  <a:schemeClr val="tx1"/>
                </a:solidFill>
                <a:effectLst/>
                <a:latin typeface="+mn-lt"/>
                <a:ea typeface="+mn-ea"/>
                <a:cs typeface="+mn-cs"/>
              </a:rPr>
              <a:t>エンジニア構成の配分が、このように日米で逆転してしまっているのは、人材の流動性に違いがあるからです。米国では、大きなプロジェクトがあるときには人を雇い、終了すれば解雇することもさほど難しくありません。必要とあれば、また雇い入れればいいわけです。一方、我が国は、このような流動性はありません。そこで、この人材需要の変動を担保するために</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事業者へのアウトソーシングを行い、需要変動の振れを担保しているのです。</a:t>
            </a:r>
          </a:p>
          <a:p>
            <a:r>
              <a:rPr kumimoji="1" lang="ja-JP" altLang="ja-JP" sz="1200" kern="1200" dirty="0">
                <a:solidFill>
                  <a:schemeClr val="tx1"/>
                </a:solidFill>
                <a:effectLst/>
                <a:latin typeface="+mn-lt"/>
                <a:ea typeface="+mn-ea"/>
                <a:cs typeface="+mn-cs"/>
              </a:rPr>
              <a:t>ところで、クラウドを使う場合、リソースの調達や構成の変更は、「セルフ・サービス・ポータル」と言われるウエブ画面を使って行われます。必要なシステムの構成や条件を画面から入力することで、直ちに必要なシステム資源を手に入れることができます。</a:t>
            </a:r>
          </a:p>
          <a:p>
            <a:r>
              <a:rPr kumimoji="1" lang="ja-JP" altLang="ja-JP" sz="1200" kern="1200" dirty="0">
                <a:solidFill>
                  <a:schemeClr val="tx1"/>
                </a:solidFill>
                <a:effectLst/>
                <a:latin typeface="+mn-lt"/>
                <a:ea typeface="+mn-ea"/>
                <a:cs typeface="+mn-cs"/>
              </a:rPr>
              <a:t>従来、このような作業は、業務要件を洗い出し、サイジングを行い、システム要件を決め、それにあわせたシステム構成と選定を行うことが必要でした。そして、価格交渉と見積作業を経て、発注に至ります。その上で、購買手配が行われ、物理マシンの調達、キッティング、据え付け、導入作業、テストを行っていました。この間、数ヶ月かかることも珍しくはありません。このような作業を必要とせずウエブ画面から簡単に行うことができるわけですから、生産性は大いに向上します。</a:t>
            </a:r>
          </a:p>
          <a:p>
            <a:r>
              <a:rPr kumimoji="1" lang="ja-JP" altLang="ja-JP" sz="1200" kern="1200" dirty="0">
                <a:solidFill>
                  <a:schemeClr val="tx1"/>
                </a:solidFill>
                <a:effectLst/>
                <a:latin typeface="+mn-lt"/>
                <a:ea typeface="+mn-ea"/>
                <a:cs typeface="+mn-cs"/>
              </a:rPr>
              <a:t>しかし、我が国のユーザー企業は、先ほどの理由から、このような作業の多くを</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事業者に依存してきました。従って、いまさら自分でやれと言われても、簡単に対処できることではありません。</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事業者も受注単価が下がり、人もいらなくなるわけですから積極的にはなれません。ここに、暗黙の利害の一致が生まれており、これもまたクラウド利用を促進させる足かせとなっていると考えられます。</a:t>
            </a:r>
          </a:p>
          <a:p>
            <a:r>
              <a:rPr kumimoji="1" lang="ja-JP" altLang="ja-JP" sz="1200" kern="1200" dirty="0">
                <a:solidFill>
                  <a:schemeClr val="tx1"/>
                </a:solidFill>
                <a:effectLst/>
                <a:latin typeface="+mn-lt"/>
                <a:ea typeface="+mn-ea"/>
                <a:cs typeface="+mn-cs"/>
              </a:rPr>
              <a:t>このような現実があるわけですから、我が国においては、米国と同じシナリオでクラウドの価値を訴求することは困難といえるでしょう。</a:t>
            </a:r>
          </a:p>
          <a:p>
            <a:pPr eaLnBrk="1" hangingPunct="1"/>
            <a:endParaRPr lang="ja-JP" altLang="en-US" dirty="0"/>
          </a:p>
        </p:txBody>
      </p:sp>
    </p:spTree>
    <p:extLst>
      <p:ext uri="{BB962C8B-B14F-4D97-AF65-F5344CB8AC3E}">
        <p14:creationId xmlns:p14="http://schemas.microsoft.com/office/powerpoint/2010/main" val="790347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334"/>
            <a:fld id="{891BF3F3-59E7-4536-AAC4-888C84177443}" type="slidenum">
              <a:rPr lang="ja-JP" altLang="en-US" smtClean="0"/>
              <a:pPr defTabSz="913334"/>
              <a:t>67</a:t>
            </a:fld>
            <a:endParaRPr lang="en-US" altLang="ja-JP"/>
          </a:p>
        </p:txBody>
      </p:sp>
      <p:sp>
        <p:nvSpPr>
          <p:cNvPr id="30722" name="Rectangle 2"/>
          <p:cNvSpPr>
            <a:spLocks noGrp="1" noRot="1" noChangeAspect="1" noChangeArrowheads="1" noTextEdit="1"/>
          </p:cNvSpPr>
          <p:nvPr>
            <p:ph type="sldImg"/>
          </p:nvPr>
        </p:nvSpPr>
        <p:spPr>
          <a:xfrm>
            <a:off x="1144588" y="687388"/>
            <a:ext cx="4568825" cy="3427412"/>
          </a:xfrm>
          <a:ln/>
        </p:spPr>
      </p:sp>
      <p:sp>
        <p:nvSpPr>
          <p:cNvPr id="30723" name="Rectangle 3"/>
          <p:cNvSpPr>
            <a:spLocks noGrp="1" noChangeArrowheads="1"/>
          </p:cNvSpPr>
          <p:nvPr>
            <p:ph type="body" idx="1"/>
          </p:nvPr>
        </p:nvSpPr>
        <p:spPr>
          <a:xfrm>
            <a:off x="685958" y="4343111"/>
            <a:ext cx="5486084" cy="4114221"/>
          </a:xfrm>
          <a:noFill/>
          <a:ln/>
        </p:spPr>
        <p:txBody>
          <a:bodyPr/>
          <a:lstStyle/>
          <a:p>
            <a:r>
              <a:rPr kumimoji="1" lang="ja-JP" altLang="ja-JP" sz="1200" kern="1200" dirty="0">
                <a:solidFill>
                  <a:schemeClr val="tx1"/>
                </a:solidFill>
                <a:effectLst/>
                <a:latin typeface="+mn-lt"/>
                <a:ea typeface="+mn-ea"/>
                <a:cs typeface="+mn-cs"/>
              </a:rPr>
              <a:t>クラウド導入を阻む「壁」の存在が、我が国のクラウド普及の足かせとなっているとすれば、米国と同じ理由でクラウドの価値を見出すことはできません。</a:t>
            </a:r>
          </a:p>
          <a:p>
            <a:r>
              <a:rPr kumimoji="1" lang="ja-JP" altLang="ja-JP" sz="1200" kern="1200" dirty="0">
                <a:solidFill>
                  <a:schemeClr val="tx1"/>
                </a:solidFill>
                <a:effectLst/>
                <a:latin typeface="+mn-lt"/>
                <a:ea typeface="+mn-ea"/>
                <a:cs typeface="+mn-cs"/>
              </a:rPr>
              <a:t>では、我が国では、クラウドを使う価値がないのでしょうか。いいえ、決してそんなことはありません。米国とは「価値の重心」が異なっているだけなのです。</a:t>
            </a:r>
          </a:p>
          <a:p>
            <a:r>
              <a:rPr kumimoji="1" lang="ja-JP" altLang="ja-JP" sz="1200" kern="1200" dirty="0">
                <a:solidFill>
                  <a:schemeClr val="tx1"/>
                </a:solidFill>
                <a:effectLst/>
                <a:latin typeface="+mn-lt"/>
                <a:ea typeface="+mn-ea"/>
                <a:cs typeface="+mn-cs"/>
              </a:rPr>
              <a:t>我が国は、今、グローバル化の急速な進展、ビジネスライフサイクルの短命化、顧客嗜好の多様化に対応すべく、産業構造の変革を迫られています。この事態に対処するためには、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戦略的に活用することが欠かせません。そのためには、経営環境の変化に合わせ、迅速に（スピード）、俊敏・柔軟に（アジャイル）、そして、必要に応じてシステム資源を容易に拡大でき、不要となればすぐに手放すことができる（スケール）システムが必要とされます。まさに、我が国におけるクラウドの価値の重心は、ここにあるのです。</a:t>
            </a:r>
          </a:p>
          <a:p>
            <a:r>
              <a:rPr kumimoji="1" lang="ja-JP" altLang="ja-JP" sz="1200" kern="1200" dirty="0">
                <a:solidFill>
                  <a:schemeClr val="tx1"/>
                </a:solidFill>
                <a:effectLst/>
                <a:latin typeface="+mn-lt"/>
                <a:ea typeface="+mn-ea"/>
                <a:cs typeface="+mn-cs"/>
              </a:rPr>
              <a:t>「クラウドは生産性向上の手段であり、コスト削減につながる」という期待は、中長期に見ればその通りでも、短期的視点に立てば、残念ながら、我が国では簡単に受け入れられません。むしろ、経営環境の急激な変化に対応できる「戦略価値」こそ、クラウドに期待できることなのです。</a:t>
            </a:r>
          </a:p>
          <a:p>
            <a:r>
              <a:rPr kumimoji="1" lang="ja-JP" altLang="ja-JP" sz="1200" kern="1200" dirty="0">
                <a:solidFill>
                  <a:schemeClr val="tx1"/>
                </a:solidFill>
                <a:effectLst/>
                <a:latin typeface="+mn-lt"/>
                <a:ea typeface="+mn-ea"/>
                <a:cs typeface="+mn-cs"/>
              </a:rPr>
              <a:t>クラウドに限らずＩＴは、米国発祥のものが圧倒的です。だからこそ、「米国ではうまくいっているから」というだけで新しいテクノロジーの評判を鵜呑みにせず、このようなビジネス文化の違いを正しく理解し、その価値を我が国流に再定義することが大切です。その上で、自らの事業や経営に活かしていくべきでしょう。</a:t>
            </a:r>
          </a:p>
          <a:p>
            <a:pPr eaLnBrk="1" hangingPunct="1"/>
            <a:endParaRPr lang="ja-JP" altLang="en-US" dirty="0"/>
          </a:p>
        </p:txBody>
      </p:sp>
    </p:spTree>
    <p:extLst>
      <p:ext uri="{BB962C8B-B14F-4D97-AF65-F5344CB8AC3E}">
        <p14:creationId xmlns:p14="http://schemas.microsoft.com/office/powerpoint/2010/main" val="48708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467650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の常識が変われば、そこに関わる私たちの仕事が変わるのは当然のことです。何がどのように変わるのでしょうか。そして営業の役割や仕事は、どのように変えてゆかなければならないのでしょうか。</a:t>
            </a:r>
          </a:p>
          <a:p>
            <a:pPr lvl="0"/>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インフラの構築と運用は、クラウドや自動化ツールに代替されてゆく</a:t>
            </a:r>
          </a:p>
          <a:p>
            <a:r>
              <a:rPr kumimoji="1" lang="ja-JP" altLang="ja-JP" sz="1200" kern="1200" dirty="0">
                <a:solidFill>
                  <a:schemeClr val="tx1"/>
                </a:solidFill>
                <a:effectLst/>
                <a:latin typeface="+mn-lt"/>
                <a:ea typeface="+mn-ea"/>
                <a:cs typeface="+mn-cs"/>
              </a:rPr>
              <a:t>クラウドの普及によりインフラ構築の物理的作業は不要となります。サーバーやネットワーク機器の販売は減少し、それらの構築作業や保守・サポートの業務が減少することは避けられません。</a:t>
            </a:r>
          </a:p>
          <a:p>
            <a:r>
              <a:rPr kumimoji="1" lang="ja-JP" altLang="ja-JP" sz="1200" kern="1200" dirty="0">
                <a:solidFill>
                  <a:schemeClr val="tx1"/>
                </a:solidFill>
                <a:effectLst/>
                <a:latin typeface="+mn-lt"/>
                <a:ea typeface="+mn-ea"/>
                <a:cs typeface="+mn-cs"/>
              </a:rPr>
              <a:t>また、運用管理には自動化ツールの利用が拡大し、人工知能の技術を活用して、高度な業務にも人手がかからなくなります。</a:t>
            </a:r>
          </a:p>
          <a:p>
            <a:pPr lvl="0"/>
            <a:r>
              <a:rPr kumimoji="1" lang="ja-JP" altLang="ja-JP" sz="1200" kern="1200" dirty="0">
                <a:solidFill>
                  <a:schemeClr val="tx1"/>
                </a:solidFill>
                <a:effectLst/>
                <a:latin typeface="+mn-lt"/>
                <a:ea typeface="+mn-ea"/>
                <a:cs typeface="+mn-cs"/>
              </a:rPr>
              <a:t>アプリケーションの開発と運用はビジネス・スピードとの同期化を求める</a:t>
            </a:r>
          </a:p>
          <a:p>
            <a:r>
              <a:rPr kumimoji="1" lang="ja-JP" altLang="ja-JP" sz="1200" kern="1200" dirty="0">
                <a:solidFill>
                  <a:schemeClr val="tx1"/>
                </a:solidFill>
                <a:effectLst/>
                <a:latin typeface="+mn-lt"/>
                <a:ea typeface="+mn-ea"/>
                <a:cs typeface="+mn-cs"/>
              </a:rPr>
              <a:t>ビジネス環境の不確実性はかつてないほどに高まり、変化が加速しています。ビジネスはその変化に即応できなければ、生き残ることはできません。一方で、ビジネスは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なしでは機能しなくなり、ビジネスと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の一体化は、これからもますます進んでゆきます。</a:t>
            </a:r>
          </a:p>
          <a:p>
            <a:r>
              <a:rPr kumimoji="1" lang="ja-JP" altLang="ja-JP" sz="1200" kern="1200" dirty="0">
                <a:solidFill>
                  <a:schemeClr val="tx1"/>
                </a:solidFill>
                <a:effectLst/>
                <a:latin typeface="+mn-lt"/>
                <a:ea typeface="+mn-ea"/>
                <a:cs typeface="+mn-cs"/>
              </a:rPr>
              <a:t>ビジネス・ニーズが変われば、ビジネス・プロセスも変えなくてはなりません。そうなれば</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もまた変化のスピードに対応できなくてはなりません。これまで同様に要件を精査し仕様を固め、工数を積算して見積書を提出する。ユーザーがはじめて動くシステムを確認できるようになるのは半年後・・・。こんなことでは、お客様から切られてしまうのは必定です。</a:t>
            </a:r>
          </a:p>
          <a:p>
            <a:r>
              <a:rPr kumimoji="1" lang="ja-JP" altLang="ja-JP" sz="1200" kern="1200" dirty="0">
                <a:solidFill>
                  <a:schemeClr val="tx1"/>
                </a:solidFill>
                <a:effectLst/>
                <a:latin typeface="+mn-lt"/>
                <a:ea typeface="+mn-ea"/>
                <a:cs typeface="+mn-cs"/>
              </a:rPr>
              <a:t>もちろんこれまでと同様の需要がなくなることはないにしても、仕事の量は増えず、利益を期待することはできません。「稼働率が上がっているのに利益率が下がっている」といった現実が、そのことを物語っています。</a:t>
            </a:r>
          </a:p>
          <a:p>
            <a:r>
              <a:rPr kumimoji="1" lang="en-US" altLang="ja-JP" sz="1200" kern="1200" dirty="0">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Functions</a:t>
            </a:r>
            <a:r>
              <a:rPr kumimoji="1" lang="ja-JP" altLang="ja-JP" sz="1200" kern="1200" dirty="0">
                <a:solidFill>
                  <a:schemeClr val="tx1"/>
                </a:solidFill>
                <a:effectLst/>
                <a:latin typeface="+mn-lt"/>
                <a:ea typeface="+mn-ea"/>
                <a:cs typeface="+mn-cs"/>
              </a:rPr>
              <a:t>など）を積極的に利用し、ビジネス・スピードに同期化する取り組みがますます求められるようになります。それに伴い工数の需要は伸び悩み、利益はコストに近づいてゆきます。</a:t>
            </a:r>
          </a:p>
          <a:p>
            <a:r>
              <a:rPr kumimoji="1" lang="ja-JP" altLang="ja-JP" sz="1200" kern="1200" dirty="0">
                <a:solidFill>
                  <a:schemeClr val="tx1"/>
                </a:solidFill>
                <a:effectLst/>
                <a:latin typeface="+mn-lt"/>
                <a:ea typeface="+mn-ea"/>
                <a:cs typeface="+mn-cs"/>
              </a:rPr>
              <a:t>また、開発と運用も「スピード」を担保できるやり方に変わらなくてはなりません。そのためには運用と開発の新しい仕事のやり方を実現する「</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」への取り組みは必至です。</a:t>
            </a:r>
          </a:p>
          <a:p>
            <a:pPr lvl="0"/>
            <a:r>
              <a:rPr kumimoji="1" lang="ja-JP" altLang="ja-JP" sz="1200" kern="1200" dirty="0">
                <a:solidFill>
                  <a:schemeClr val="tx1"/>
                </a:solidFill>
                <a:effectLst/>
                <a:latin typeface="+mn-lt"/>
                <a:ea typeface="+mn-ea"/>
                <a:cs typeface="+mn-cs"/>
              </a:rPr>
              <a:t>ビジネスは競争力の強化のために、テクノロジーへの依存を高めてゆく</a:t>
            </a:r>
          </a:p>
          <a:p>
            <a:r>
              <a:rPr kumimoji="1" lang="en-US" altLang="ja-JP" sz="1200" kern="1200" dirty="0">
                <a:solidFill>
                  <a:schemeClr val="tx1"/>
                </a:solidFill>
                <a:effectLst/>
                <a:latin typeface="+mn-lt"/>
                <a:ea typeface="+mn-ea"/>
                <a:cs typeface="+mn-cs"/>
              </a:rPr>
              <a:t>Uber</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Airbnb</a:t>
            </a:r>
            <a:r>
              <a:rPr kumimoji="1" lang="ja-JP" altLang="ja-JP" sz="1200" kern="1200" dirty="0">
                <a:solidFill>
                  <a:schemeClr val="tx1"/>
                </a:solidFill>
                <a:effectLst/>
                <a:latin typeface="+mn-lt"/>
                <a:ea typeface="+mn-ea"/>
                <a:cs typeface="+mn-cs"/>
              </a:rPr>
              <a:t>なが、既存のタクシー業界やホテル事業を破壊するほどの影響力を持ち始めています。</a:t>
            </a:r>
          </a:p>
          <a:p>
            <a:r>
              <a:rPr kumimoji="1" lang="ja-JP" altLang="ja-JP" sz="1200" kern="1200" dirty="0">
                <a:solidFill>
                  <a:schemeClr val="tx1"/>
                </a:solidFill>
                <a:effectLst/>
                <a:latin typeface="+mn-lt"/>
                <a:ea typeface="+mn-ea"/>
                <a:cs typeface="+mn-cs"/>
              </a:rPr>
              <a:t>これまで</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の役割は、業務の効率化やコスト削減に重心が置かれてきました。しかし、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がもたらす新しい常識が、新しいビジネス・モデルを実現し、既存常識を崩壊に追んでいます。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の役割は、ビジネスの競争優位を生みだすための新たな思想や手段を提供しはじめているのです。</a:t>
            </a:r>
          </a:p>
          <a:p>
            <a:r>
              <a:rPr kumimoji="1" lang="ja-JP" altLang="ja-JP" sz="1200" kern="1200" dirty="0">
                <a:solidFill>
                  <a:schemeClr val="tx1"/>
                </a:solidFill>
                <a:effectLst/>
                <a:latin typeface="+mn-lt"/>
                <a:ea typeface="+mn-ea"/>
                <a:cs typeface="+mn-cs"/>
              </a:rPr>
              <a:t>人工知能や</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などの先端テクノロジーは、それを実現する基盤となります。だからといって自らそれらを開発しなくても、サービスとして利用できる時代になりました。それがビジネスの変化を加速する武器となります。</a:t>
            </a:r>
          </a:p>
          <a:p>
            <a:r>
              <a:rPr kumimoji="1" lang="ja-JP" altLang="ja-JP" sz="1200" kern="1200" dirty="0">
                <a:solidFill>
                  <a:schemeClr val="tx1"/>
                </a:solidFill>
                <a:effectLst/>
                <a:latin typeface="+mn-lt"/>
                <a:ea typeface="+mn-ea"/>
                <a:cs typeface="+mn-cs"/>
              </a:rPr>
              <a:t>ビジネスの価値は、その事業そのものの機能から、それらを含むサービスや他のプレイヤーを巻き込んだエコシステムへと、重心を移しはじめ、</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はその基盤として重要性を高めています。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の価値や需要はこれまでになく高まる一方で、工数需要は減少する」</a:t>
            </a:r>
          </a:p>
          <a:p>
            <a:r>
              <a:rPr kumimoji="1" lang="ja-JP" altLang="ja-JP" sz="1200" kern="1200" dirty="0">
                <a:solidFill>
                  <a:schemeClr val="tx1"/>
                </a:solidFill>
                <a:effectLst/>
                <a:latin typeface="+mn-lt"/>
                <a:ea typeface="+mn-ea"/>
                <a:cs typeface="+mn-cs"/>
              </a:rPr>
              <a:t>いままさにそんな変化が加速しながら進行しているのです。ならば、</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ビジネスの収益は工数提供の対価から、ビジネス価値すなわち「スピード・変革・差別化」の対価へとシフトしてゆかなければなりません。</a:t>
            </a:r>
          </a:p>
          <a:p>
            <a:r>
              <a:rPr kumimoji="1" lang="ja-JP" altLang="ja-JP" sz="1200" kern="1200" dirty="0">
                <a:solidFill>
                  <a:schemeClr val="tx1"/>
                </a:solidFill>
                <a:effectLst/>
                <a:latin typeface="+mn-lt"/>
                <a:ea typeface="+mn-ea"/>
                <a:cs typeface="+mn-cs"/>
              </a:rPr>
              <a:t>営業はこの変化に、どう対処すればいいのでしょう。</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やビジネスのトレンドを掴み、お客様の未来を提案できなくてはならない」</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ビジネスに新しい常識をもたらします。それが、お客様のビジネスをどのように変え、どう向き合うべきかを提言できなくてはならないでしょう。このような仕事はコンサルタントの役割だと思っているなら、営業の仕事はなくなります。</a:t>
            </a:r>
          </a:p>
          <a:p>
            <a:r>
              <a:rPr kumimoji="1" lang="ja-JP" altLang="ja-JP" sz="1200" kern="1200" dirty="0">
                <a:solidFill>
                  <a:schemeClr val="tx1"/>
                </a:solidFill>
                <a:effectLst/>
                <a:latin typeface="+mn-lt"/>
                <a:ea typeface="+mn-ea"/>
                <a:cs typeface="+mn-cs"/>
              </a:rPr>
              <a:t>銀行の窓口業務が</a:t>
            </a:r>
            <a:r>
              <a:rPr kumimoji="1" lang="en-US" altLang="ja-JP" sz="1200" kern="1200" dirty="0">
                <a:solidFill>
                  <a:schemeClr val="tx1"/>
                </a:solidFill>
                <a:effectLst/>
                <a:latin typeface="+mn-lt"/>
                <a:ea typeface="+mn-ea"/>
                <a:cs typeface="+mn-cs"/>
              </a:rPr>
              <a:t>ATM</a:t>
            </a:r>
            <a:r>
              <a:rPr kumimoji="1" lang="ja-JP" altLang="ja-JP" sz="1200" kern="1200" dirty="0">
                <a:solidFill>
                  <a:schemeClr val="tx1"/>
                </a:solidFill>
                <a:effectLst/>
                <a:latin typeface="+mn-lt"/>
                <a:ea typeface="+mn-ea"/>
                <a:cs typeface="+mn-cs"/>
              </a:rPr>
              <a:t>に変わり、店舗での書籍や物品販売は</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や楽天にシフトしてしまいました。それでも、銀行の窓口や店舗に足を運ぶのは、「自分は、どうすればいいのか」を相談するためです。そこには、まだまだ人間の知識や創造性が求められています。それとても人工知能に置き換わってゆくとすれば、お客様の人生や生活に踏み込んだ未来へのアドバイスが人間の役割となるでしょう。</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営業もまた同様の変化、つまりは、お客様の未来の相談相手になることが求められるでしょう。そのためには、次の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つの力を磨かなければなりません。</a:t>
            </a:r>
          </a:p>
          <a:p>
            <a:r>
              <a:rPr kumimoji="1" lang="ja-JP" altLang="ja-JP" sz="1200" kern="1200" dirty="0">
                <a:solidFill>
                  <a:schemeClr val="tx1"/>
                </a:solidFill>
                <a:effectLst/>
                <a:latin typeface="+mn-lt"/>
                <a:ea typeface="+mn-ea"/>
                <a:cs typeface="+mn-cs"/>
              </a:rPr>
              <a:t>知識力：お客様のあらゆる質問に答えられる知識の引き出しを増やし、その鮮度を維持しつつけること。</a:t>
            </a:r>
          </a:p>
          <a:p>
            <a:r>
              <a:rPr kumimoji="1" lang="ja-JP" altLang="ja-JP" sz="1200" kern="1200" dirty="0">
                <a:solidFill>
                  <a:schemeClr val="tx1"/>
                </a:solidFill>
                <a:effectLst/>
                <a:latin typeface="+mn-lt"/>
                <a:ea typeface="+mn-ea"/>
                <a:cs typeface="+mn-cs"/>
              </a:rPr>
              <a:t>対話力：お客様と対話でき、悩みを聞き出して整理し、何が最適なゴールなのかを見つけ出すこと。</a:t>
            </a:r>
          </a:p>
          <a:p>
            <a:r>
              <a:rPr kumimoji="1" lang="ja-JP" altLang="ja-JP" sz="1200" kern="1200" dirty="0">
                <a:solidFill>
                  <a:schemeClr val="tx1"/>
                </a:solidFill>
                <a:effectLst/>
                <a:latin typeface="+mn-lt"/>
                <a:ea typeface="+mn-ea"/>
                <a:cs typeface="+mn-cs"/>
              </a:rPr>
              <a:t>共創力：知識力と対話力を駆使して、お客様と一緒になって解決策を見つけ出してゆけること。</a:t>
            </a:r>
          </a:p>
          <a:p>
            <a:r>
              <a:rPr kumimoji="1" lang="ja-JP" altLang="ja-JP" sz="1200" kern="1200" dirty="0">
                <a:solidFill>
                  <a:schemeClr val="tx1"/>
                </a:solidFill>
                <a:effectLst/>
                <a:latin typeface="+mn-lt"/>
                <a:ea typeface="+mn-ea"/>
                <a:cs typeface="+mn-cs"/>
              </a:rPr>
              <a:t>カタログに書かれているような機能や性能の説明、システム構成の策定や見積金額の積算、情報の収集や整理などの「知的力仕事」は、人工知能が代わりにやってくれます。しかし、何をゴールにするのか、それを実現するためのビジネス・モデルやビジネス・プロセスはどうするかは、これからも人間の役割です。</a:t>
            </a:r>
          </a:p>
          <a:p>
            <a:r>
              <a:rPr kumimoji="1" lang="ja-JP" altLang="ja-JP" sz="1200" kern="1200" dirty="0">
                <a:solidFill>
                  <a:schemeClr val="tx1"/>
                </a:solidFill>
                <a:effectLst/>
                <a:latin typeface="+mn-lt"/>
                <a:ea typeface="+mn-ea"/>
                <a:cs typeface="+mn-cs"/>
              </a:rPr>
              <a:t>テクノロジーの進化の流れに棹をさしても、流れる方向が変わることはなく、やがては自分たちが流されるだけです。ならば、その流れの方向を見据えて、自らの役割を変えてゆくしかありません。</a:t>
            </a:r>
          </a:p>
          <a:p>
            <a:r>
              <a:rPr kumimoji="1" lang="ja-JP" altLang="ja-JP" sz="1200" kern="1200" dirty="0">
                <a:solidFill>
                  <a:schemeClr val="tx1"/>
                </a:solidFill>
                <a:effectLst/>
                <a:latin typeface="+mn-lt"/>
                <a:ea typeface="+mn-ea"/>
                <a:cs typeface="+mn-cs"/>
              </a:rPr>
              <a:t>「それは会社の役割で、自分は与えられた仕事をするだけのこと」</a:t>
            </a:r>
          </a:p>
          <a:p>
            <a:r>
              <a:rPr kumimoji="1" lang="ja-JP" altLang="ja-JP" sz="1200" kern="1200" dirty="0">
                <a:solidFill>
                  <a:schemeClr val="tx1"/>
                </a:solidFill>
                <a:effectLst/>
                <a:latin typeface="+mn-lt"/>
                <a:ea typeface="+mn-ea"/>
                <a:cs typeface="+mn-cs"/>
              </a:rPr>
              <a:t>そんなあなたにお客様は大切な仕事を任せたいとは思わないでしょう。それは、自分の営業成績と直結しています。</a:t>
            </a:r>
          </a:p>
          <a:p>
            <a:r>
              <a:rPr kumimoji="1" lang="ja-JP" altLang="ja-JP" sz="1200" kern="1200">
                <a:solidFill>
                  <a:schemeClr val="tx1"/>
                </a:solidFill>
                <a:effectLst/>
                <a:latin typeface="+mn-lt"/>
                <a:ea typeface="+mn-ea"/>
                <a:cs typeface="+mn-cs"/>
              </a:rPr>
              <a:t>もはや会社に自分の人生を預けても一生面倒をみてもらえる時代ではありません。会社は自分の保護者でもなく、財産でもありません。自分力という財産を持ち、会社ではなく社会での価値を高めてゆくしかないのです。営業力もまた、そんな自分の財産の一部であると心得ておくべき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1340043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2935313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878925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32</a:t>
            </a:fld>
            <a:endParaRPr lang="en-US" altLang="ja-JP"/>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pPr eaLnBrk="1" hangingPunct="1"/>
            <a:endParaRPr lang="ja-JP" altLang="en-US" dirty="0"/>
          </a:p>
        </p:txBody>
      </p:sp>
    </p:spTree>
    <p:extLst>
      <p:ext uri="{BB962C8B-B14F-4D97-AF65-F5344CB8AC3E}">
        <p14:creationId xmlns:p14="http://schemas.microsoft.com/office/powerpoint/2010/main" val="707109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663491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image" Target="../media/image18.tiff"/><Relationship Id="rId1" Type="http://schemas.openxmlformats.org/officeDocument/2006/relationships/slideLayout" Target="../slideLayouts/slideLayout6.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 Id="rId9" Type="http://schemas.openxmlformats.org/officeDocument/2006/relationships/image" Target="../media/image25.tiff"/></Relationships>
</file>

<file path=ppt/slides/_rels/slide11.xml.rels><?xml version="1.0" encoding="UTF-8" standalone="yes"?>
<Relationships xmlns="http://schemas.openxmlformats.org/package/2006/relationships"><Relationship Id="rId8" Type="http://schemas.openxmlformats.org/officeDocument/2006/relationships/image" Target="../media/image32.tiff"/><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tiff"/><Relationship Id="rId7" Type="http://schemas.openxmlformats.org/officeDocument/2006/relationships/image" Target="../media/image31.tiff"/><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tiff"/><Relationship Id="rId16" Type="http://schemas.openxmlformats.org/officeDocument/2006/relationships/image" Target="../media/image40.png"/><Relationship Id="rId20" Type="http://schemas.openxmlformats.org/officeDocument/2006/relationships/image" Target="../media/image18.tiff"/><Relationship Id="rId1" Type="http://schemas.openxmlformats.org/officeDocument/2006/relationships/slideLayout" Target="../slideLayouts/slideLayout6.xml"/><Relationship Id="rId6" Type="http://schemas.openxmlformats.org/officeDocument/2006/relationships/image" Target="../media/image30.tiff"/><Relationship Id="rId11" Type="http://schemas.openxmlformats.org/officeDocument/2006/relationships/image" Target="../media/image35.png"/><Relationship Id="rId5" Type="http://schemas.openxmlformats.org/officeDocument/2006/relationships/image" Target="../media/image29.tiff"/><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tiff"/><Relationship Id="rId9" Type="http://schemas.openxmlformats.org/officeDocument/2006/relationships/image" Target="../media/image33.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tiff"/><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tiff"/><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6.xml"/><Relationship Id="rId6" Type="http://schemas.openxmlformats.org/officeDocument/2006/relationships/image" Target="../media/image64.tiff"/><Relationship Id="rId5" Type="http://schemas.openxmlformats.org/officeDocument/2006/relationships/image" Target="../media/image63.tiff"/><Relationship Id="rId4" Type="http://schemas.openxmlformats.org/officeDocument/2006/relationships/image" Target="../media/image62.tiff"/></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69.tmp"/></Relationships>
</file>

<file path=ppt/slides/_rels/slide28.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image" Target="../media/image70.tmp"/><Relationship Id="rId1" Type="http://schemas.openxmlformats.org/officeDocument/2006/relationships/slideLayout" Target="../slideLayouts/slideLayout6.xml"/><Relationship Id="rId6" Type="http://schemas.openxmlformats.org/officeDocument/2006/relationships/image" Target="../media/image73.tmp"/><Relationship Id="rId5" Type="http://schemas.openxmlformats.org/officeDocument/2006/relationships/image" Target="../media/image72.tmp"/><Relationship Id="rId4" Type="http://schemas.openxmlformats.org/officeDocument/2006/relationships/image" Target="../media/image69.tmp"/></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hyperlink" Target="https://youtu.be/NrmMk1Myrxc"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5.png"/><Relationship Id="rId3" Type="http://schemas.openxmlformats.org/officeDocument/2006/relationships/image" Target="../media/image76.png"/><Relationship Id="rId7" Type="http://schemas.openxmlformats.org/officeDocument/2006/relationships/image" Target="../media/image81.png"/><Relationship Id="rId12" Type="http://schemas.openxmlformats.org/officeDocument/2006/relationships/image" Target="../media/image89.png"/><Relationship Id="rId17" Type="http://schemas.openxmlformats.org/officeDocument/2006/relationships/image" Target="../media/image93.png"/><Relationship Id="rId2" Type="http://schemas.openxmlformats.org/officeDocument/2006/relationships/image" Target="../media/image75.png"/><Relationship Id="rId16"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80.png"/><Relationship Id="rId11" Type="http://schemas.openxmlformats.org/officeDocument/2006/relationships/image" Target="../media/image88.png"/><Relationship Id="rId5" Type="http://schemas.openxmlformats.org/officeDocument/2006/relationships/image" Target="../media/image79.png"/><Relationship Id="rId15" Type="http://schemas.openxmlformats.org/officeDocument/2006/relationships/image" Target="../media/image91.png"/><Relationship Id="rId10" Type="http://schemas.openxmlformats.org/officeDocument/2006/relationships/image" Target="../media/image69.tmp"/><Relationship Id="rId4" Type="http://schemas.openxmlformats.org/officeDocument/2006/relationships/image" Target="../media/image78.png"/><Relationship Id="rId9" Type="http://schemas.openxmlformats.org/officeDocument/2006/relationships/image" Target="../media/image87.png"/><Relationship Id="rId14" Type="http://schemas.openxmlformats.org/officeDocument/2006/relationships/image" Target="../media/image9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image" Target="../media/image96.tiff"/><Relationship Id="rId1" Type="http://schemas.openxmlformats.org/officeDocument/2006/relationships/slideLayout" Target="../slideLayouts/slideLayout6.xml"/><Relationship Id="rId5" Type="http://schemas.openxmlformats.org/officeDocument/2006/relationships/image" Target="../media/image99.tiff"/><Relationship Id="rId4" Type="http://schemas.openxmlformats.org/officeDocument/2006/relationships/image" Target="../media/image98.tiff"/></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youtu.be/2a2p3CBRdIk"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10.GIF"/><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15.png"/><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I5d1fBIC0kw"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21.png"/><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LJtKPW9jeyI"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31.jpeg"/><Relationship Id="rId5" Type="http://schemas.openxmlformats.org/officeDocument/2006/relationships/image" Target="../media/image130.wmf"/><Relationship Id="rId4" Type="http://schemas.openxmlformats.org/officeDocument/2006/relationships/image" Target="../media/image12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tiff"/><Relationship Id="rId7"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tiff"/><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tiff"/><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sz="2800" dirty="0">
                <a:latin typeface="Hiragino Kaku Gothic StdN W8" charset="-128"/>
                <a:ea typeface="Hiragino Kaku Gothic StdN W8" charset="-128"/>
                <a:cs typeface="Hiragino Kaku Gothic StdN W8" charset="-128"/>
              </a:rPr>
              <a:t>CPS</a:t>
            </a:r>
            <a:r>
              <a:rPr kumimoji="1" lang="ja-JP" altLang="en-US" sz="2800" dirty="0">
                <a:latin typeface="Hiragino Kaku Gothic StdN W8" charset="-128"/>
                <a:ea typeface="Hiragino Kaku Gothic StdN W8" charset="-128"/>
                <a:cs typeface="Hiragino Kaku Gothic StdN W8" charset="-128"/>
              </a:rPr>
              <a:t>とクラウドコンピューティング</a:t>
            </a:r>
            <a:br>
              <a:rPr kumimoji="1" lang="en-US" altLang="ja-JP" sz="2800" dirty="0">
                <a:latin typeface="Hiragino Kaku Gothic StdN W8" charset="-128"/>
                <a:ea typeface="Hiragino Kaku Gothic StdN W8" charset="-128"/>
                <a:cs typeface="Hiragino Kaku Gothic StdN W8" charset="-128"/>
              </a:rPr>
            </a:br>
            <a:r>
              <a:rPr lang="en-US" altLang="ja-JP" sz="1800" dirty="0">
                <a:latin typeface="Hiragino Kaku Gothic Std W8" charset="-128"/>
                <a:ea typeface="Hiragino Kaku Gothic Std W8" charset="-128"/>
                <a:cs typeface="Hiragino Kaku Gothic Std W8" charset="-128"/>
              </a:rPr>
              <a:t>Cyber-Physical System &amp; Cloud Computing</a:t>
            </a:r>
            <a:endParaRPr kumimoji="1" lang="ja-JP" altLang="en-US" sz="1800" dirty="0">
              <a:latin typeface="Hiragino Kaku Gothic Std W8" charset="-128"/>
              <a:ea typeface="Hiragino Kaku Gothic Std W8"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a:latin typeface="Meiryo" charset="-128"/>
                <a:ea typeface="Meiryo" charset="-128"/>
                <a:cs typeface="Meiryo" charset="-128"/>
              </a:rPr>
              <a:t>IT</a:t>
            </a:r>
            <a:r>
              <a:rPr kumimoji="1" lang="ja-JP" altLang="en-US" dirty="0">
                <a:latin typeface="Meiryo" charset="-128"/>
                <a:ea typeface="Meiryo" charset="-128"/>
                <a:cs typeface="Meiryo" charset="-128"/>
              </a:rPr>
              <a:t>ソリューション塾・</a:t>
            </a:r>
            <a:r>
              <a:rPr kumimoji="1" lang="ja-JP" altLang="en-US">
                <a:latin typeface="Meiryo" charset="-128"/>
                <a:ea typeface="Meiryo" charset="-128"/>
                <a:cs typeface="Meiryo" charset="-128"/>
              </a:rPr>
              <a:t>第</a:t>
            </a:r>
            <a:r>
              <a:rPr kumimoji="1" lang="en-US" altLang="ja-JP" dirty="0">
                <a:latin typeface="Meiryo" charset="-128"/>
                <a:ea typeface="Meiryo" charset="-128"/>
                <a:cs typeface="Meiryo" charset="-128"/>
              </a:rPr>
              <a:t>28</a:t>
            </a:r>
            <a:r>
              <a:rPr kumimoji="1" lang="ja-JP" altLang="en-US">
                <a:latin typeface="Meiryo" charset="-128"/>
                <a:ea typeface="Meiryo" charset="-128"/>
                <a:cs typeface="Meiryo" charset="-128"/>
              </a:rPr>
              <a:t>期</a:t>
            </a:r>
            <a:endParaRPr kumimoji="1" lang="en-US" altLang="ja-JP" dirty="0">
              <a:latin typeface="Meiryo" charset="-128"/>
              <a:ea typeface="Meiryo" charset="-128"/>
              <a:cs typeface="Meiryo" charset="-128"/>
            </a:endParaRPr>
          </a:p>
          <a:p>
            <a:endParaRPr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2018</a:t>
            </a:r>
            <a:r>
              <a:rPr kumimoji="1" lang="ja-JP" altLang="en-US">
                <a:latin typeface="Meiryo" charset="-128"/>
                <a:ea typeface="Meiryo" charset="-128"/>
                <a:cs typeface="Meiryo" charset="-128"/>
              </a:rPr>
              <a:t>年</a:t>
            </a:r>
            <a:r>
              <a:rPr lang="en-US" altLang="ja-JP" dirty="0">
                <a:latin typeface="Meiryo" charset="-128"/>
                <a:ea typeface="Meiryo" charset="-128"/>
                <a:cs typeface="Meiryo" charset="-128"/>
              </a:rPr>
              <a:t>5</a:t>
            </a:r>
            <a:r>
              <a:rPr kumimoji="1" lang="ja-JP" altLang="en-US">
                <a:latin typeface="Meiryo" charset="-128"/>
                <a:ea typeface="Meiryo" charset="-128"/>
                <a:cs typeface="Meiryo" charset="-128"/>
              </a:rPr>
              <a:t>月</a:t>
            </a:r>
            <a:r>
              <a:rPr kumimoji="1" lang="en-US" altLang="ja-JP">
                <a:latin typeface="Meiryo" charset="-128"/>
                <a:ea typeface="Meiryo" charset="-128"/>
                <a:cs typeface="Meiryo" charset="-128"/>
              </a:rPr>
              <a:t>17</a:t>
            </a:r>
            <a:r>
              <a:rPr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488937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コンピュータ誕生の歴史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pic>
        <p:nvPicPr>
          <p:cNvPr id="4" name="図 3"/>
          <p:cNvPicPr>
            <a:picLocks noChangeAspect="1"/>
          </p:cNvPicPr>
          <p:nvPr/>
        </p:nvPicPr>
        <p:blipFill>
          <a:blip r:embed="rId2"/>
          <a:stretch>
            <a:fillRect/>
          </a:stretch>
        </p:blipFill>
        <p:spPr>
          <a:xfrm>
            <a:off x="304615" y="4124528"/>
            <a:ext cx="2118293" cy="1739332"/>
          </a:xfrm>
          <a:prstGeom prst="rect">
            <a:avLst/>
          </a:prstGeom>
          <a:effectLst>
            <a:outerShdw blurRad="50800" dist="38100" dir="2700000" algn="tl" rotWithShape="0">
              <a:prstClr val="black">
                <a:alpha val="40000"/>
              </a:prstClr>
            </a:outerShdw>
          </a:effectLst>
        </p:spPr>
      </p:pic>
      <p:sp>
        <p:nvSpPr>
          <p:cNvPr id="5" name="テキスト ボックス 4"/>
          <p:cNvSpPr txBox="1"/>
          <p:nvPr/>
        </p:nvSpPr>
        <p:spPr>
          <a:xfrm>
            <a:off x="229078" y="5899567"/>
            <a:ext cx="2341885" cy="769441"/>
          </a:xfrm>
          <a:prstGeom prst="rect">
            <a:avLst/>
          </a:prstGeom>
          <a:noFill/>
        </p:spPr>
        <p:txBody>
          <a:bodyPr wrap="square" rtlCol="0">
            <a:spAutoFit/>
          </a:bodyPr>
          <a:lstStyle/>
          <a:p>
            <a:r>
              <a:rPr kumimoji="1" lang="ja-JP" altLang="en-US" sz="1200" dirty="0">
                <a:latin typeface="Meiryo" charset="-128"/>
                <a:ea typeface="Meiryo" charset="-128"/>
                <a:cs typeface="Meiryo" charset="-128"/>
              </a:rPr>
              <a:t>バベッジの解析機関（未完成）</a:t>
            </a:r>
            <a:endParaRPr kumimoji="1" lang="en-US" altLang="ja-JP" sz="12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蒸気機関で駆動</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プログラム可能な最初の</a:t>
            </a:r>
            <a:r>
              <a:rPr lang="ja-JP" altLang="en-US" sz="800" b="1" u="sng" dirty="0">
                <a:latin typeface="Meiryo" charset="-128"/>
                <a:ea typeface="Meiryo" charset="-128"/>
                <a:cs typeface="Meiryo" charset="-128"/>
              </a:rPr>
              <a:t>コンピュータ</a:t>
            </a:r>
            <a:endParaRPr lang="en-US" altLang="ja-JP" sz="800" b="1" u="sng"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パンチカードでプログラムとデータを入力</a:t>
            </a:r>
            <a:endParaRPr lang="en-US" altLang="ja-JP" sz="800" dirty="0">
              <a:latin typeface="Meiryo" charset="-128"/>
              <a:ea typeface="Meiryo" charset="-128"/>
              <a:cs typeface="Meiryo" charset="-128"/>
            </a:endParaRPr>
          </a:p>
          <a:p>
            <a:pPr marL="171450" indent="-171450">
              <a:buFont typeface="Wingdings" charset="2"/>
              <a:buChar char="Ø"/>
            </a:pPr>
            <a:r>
              <a:rPr kumimoji="1" lang="ja-JP" altLang="en-US" sz="800" dirty="0">
                <a:latin typeface="Meiryo" charset="-128"/>
                <a:ea typeface="Meiryo" charset="-128"/>
                <a:cs typeface="Meiryo" charset="-128"/>
              </a:rPr>
              <a:t>出力装置（プロッタ・プリンタ）も設計</a:t>
            </a:r>
          </a:p>
        </p:txBody>
      </p:sp>
      <p:pic>
        <p:nvPicPr>
          <p:cNvPr id="7" name="図 6"/>
          <p:cNvPicPr>
            <a:picLocks noChangeAspect="1"/>
          </p:cNvPicPr>
          <p:nvPr/>
        </p:nvPicPr>
        <p:blipFill>
          <a:blip r:embed="rId3"/>
          <a:stretch>
            <a:fillRect/>
          </a:stretch>
        </p:blipFill>
        <p:spPr>
          <a:xfrm>
            <a:off x="3357865" y="4124528"/>
            <a:ext cx="2419757" cy="1741173"/>
          </a:xfrm>
          <a:prstGeom prst="rect">
            <a:avLst/>
          </a:prstGeom>
          <a:effectLst>
            <a:outerShdw blurRad="50800" dist="38100" dir="2700000" algn="tl" rotWithShape="0">
              <a:prstClr val="black">
                <a:alpha val="40000"/>
              </a:prstClr>
            </a:outerShdw>
          </a:effectLst>
        </p:spPr>
      </p:pic>
      <p:sp>
        <p:nvSpPr>
          <p:cNvPr id="8" name="テキスト ボックス 7"/>
          <p:cNvSpPr txBox="1"/>
          <p:nvPr/>
        </p:nvSpPr>
        <p:spPr>
          <a:xfrm>
            <a:off x="3499881" y="5899566"/>
            <a:ext cx="2357102" cy="646331"/>
          </a:xfrm>
          <a:prstGeom prst="rect">
            <a:avLst/>
          </a:prstGeom>
          <a:noFill/>
        </p:spPr>
        <p:txBody>
          <a:bodyPr wrap="square" rtlCol="0">
            <a:spAutoFit/>
          </a:bodyPr>
          <a:lstStyle/>
          <a:p>
            <a:r>
              <a:rPr kumimoji="1" lang="ja-JP" altLang="en-US" sz="1200" dirty="0">
                <a:latin typeface="Meiryo" charset="-128"/>
                <a:ea typeface="Meiryo" charset="-128"/>
                <a:cs typeface="Meiryo" charset="-128"/>
              </a:rPr>
              <a:t>論文「計算可能数について」</a:t>
            </a:r>
            <a:endParaRPr kumimoji="1" lang="en-US" altLang="ja-JP" sz="12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コンピュータの原理を数学的に定式化</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コンピュータの動作原理モデルを設計</a:t>
            </a:r>
            <a:endParaRPr lang="en-US" altLang="ja-JP" sz="800" dirty="0">
              <a:latin typeface="Meiryo" charset="-128"/>
              <a:ea typeface="Meiryo" charset="-128"/>
              <a:cs typeface="Meiryo" charset="-128"/>
            </a:endParaRPr>
          </a:p>
          <a:p>
            <a:r>
              <a:rPr kumimoji="1" lang="ja-JP" altLang="en-US" sz="800" dirty="0">
                <a:latin typeface="Meiryo" charset="-128"/>
                <a:ea typeface="Meiryo" charset="-128"/>
                <a:cs typeface="Meiryo" charset="-128"/>
              </a:rPr>
              <a:t>　（チューリング・マシン）</a:t>
            </a:r>
          </a:p>
        </p:txBody>
      </p:sp>
      <p:pic>
        <p:nvPicPr>
          <p:cNvPr id="9" name="図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57865" y="960581"/>
            <a:ext cx="2421362" cy="1850352"/>
          </a:xfrm>
          <a:prstGeom prst="rect">
            <a:avLst/>
          </a:prstGeom>
          <a:effectLst>
            <a:outerShdw blurRad="50800" dist="38100" dir="2700000" algn="tl" rotWithShape="0">
              <a:prstClr val="black">
                <a:alpha val="40000"/>
              </a:prstClr>
            </a:outerShdw>
          </a:effectLst>
        </p:spPr>
      </p:pic>
      <p:sp>
        <p:nvSpPr>
          <p:cNvPr id="10" name="テキスト ボックス 9"/>
          <p:cNvSpPr txBox="1"/>
          <p:nvPr/>
        </p:nvSpPr>
        <p:spPr>
          <a:xfrm>
            <a:off x="3357865" y="2816267"/>
            <a:ext cx="2419757" cy="769441"/>
          </a:xfrm>
          <a:prstGeom prst="rect">
            <a:avLst/>
          </a:prstGeom>
          <a:noFill/>
        </p:spPr>
        <p:txBody>
          <a:bodyPr wrap="square" rtlCol="0">
            <a:spAutoFit/>
          </a:bodyPr>
          <a:lstStyle/>
          <a:p>
            <a:r>
              <a:rPr kumimoji="1" lang="en-US" altLang="ja-JP" sz="1200" dirty="0">
                <a:latin typeface="Meiryo" charset="-128"/>
                <a:ea typeface="Meiryo" charset="-128"/>
                <a:cs typeface="Meiryo" charset="-128"/>
              </a:rPr>
              <a:t>ENIAC</a:t>
            </a:r>
          </a:p>
          <a:p>
            <a:pPr marL="171450" indent="-171450">
              <a:buFont typeface="Wingdings" charset="2"/>
              <a:buChar char="Ø"/>
            </a:pPr>
            <a:r>
              <a:rPr lang="ja-JP" altLang="en-US" sz="800" dirty="0">
                <a:latin typeface="Meiryo" charset="-128"/>
                <a:ea typeface="Meiryo" charset="-128"/>
                <a:cs typeface="Meiryo" charset="-128"/>
              </a:rPr>
              <a:t>エッカートともモークリーにより開発</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真空管による電子式コンピュータ</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プログラムは大変面倒なパッチパネルで設定</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弾道計算を高速で行うため</a:t>
            </a:r>
            <a:endParaRPr lang="en-US" altLang="ja-JP" sz="800" dirty="0">
              <a:latin typeface="Meiryo" charset="-128"/>
              <a:ea typeface="Meiryo" charset="-128"/>
              <a:cs typeface="Meiryo" charset="-128"/>
            </a:endParaRPr>
          </a:p>
        </p:txBody>
      </p:sp>
      <p:pic>
        <p:nvPicPr>
          <p:cNvPr id="11" name="図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09089" y="960581"/>
            <a:ext cx="2570746" cy="1837035"/>
          </a:xfrm>
          <a:prstGeom prst="rect">
            <a:avLst/>
          </a:prstGeom>
          <a:effectLst>
            <a:outerShdw blurRad="50800" dist="38100" dir="2700000" algn="tl" rotWithShape="0">
              <a:prstClr val="black">
                <a:alpha val="40000"/>
              </a:prstClr>
            </a:outerShdw>
          </a:effectLst>
        </p:spPr>
      </p:pic>
      <p:sp>
        <p:nvSpPr>
          <p:cNvPr id="12" name="テキスト ボックス 11"/>
          <p:cNvSpPr txBox="1"/>
          <p:nvPr/>
        </p:nvSpPr>
        <p:spPr>
          <a:xfrm>
            <a:off x="6320703" y="2816267"/>
            <a:ext cx="2559131" cy="1138773"/>
          </a:xfrm>
          <a:prstGeom prst="rect">
            <a:avLst/>
          </a:prstGeom>
          <a:noFill/>
        </p:spPr>
        <p:txBody>
          <a:bodyPr wrap="square" rtlCol="0">
            <a:spAutoFit/>
          </a:bodyPr>
          <a:lstStyle/>
          <a:p>
            <a:r>
              <a:rPr kumimoji="1" lang="en-US" altLang="ja-JP" sz="1200" dirty="0">
                <a:latin typeface="Meiryo" charset="-128"/>
                <a:ea typeface="Meiryo" charset="-128"/>
                <a:cs typeface="Meiryo" charset="-128"/>
              </a:rPr>
              <a:t>EDVAC</a:t>
            </a:r>
          </a:p>
          <a:p>
            <a:pPr marL="171450" indent="-171450">
              <a:buFont typeface="Wingdings" charset="2"/>
              <a:buChar char="Ø"/>
            </a:pPr>
            <a:r>
              <a:rPr lang="ja-JP" altLang="en-US" sz="800" dirty="0">
                <a:latin typeface="Meiryo" charset="-128"/>
                <a:ea typeface="Meiryo" charset="-128"/>
                <a:cs typeface="Meiryo" charset="-128"/>
              </a:rPr>
              <a:t>エッカートともモークリーにより開発</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プログラム内蔵式の最初の機械</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現在のコンピュータの基本原理を実装した最初の機械（ノイマン型コンピュータ）</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磁気テープ読取</a:t>
            </a:r>
            <a:r>
              <a:rPr lang="en-US" altLang="ja-JP" sz="800" dirty="0">
                <a:latin typeface="Meiryo" charset="-128"/>
                <a:ea typeface="Meiryo" charset="-128"/>
                <a:cs typeface="Meiryo" charset="-128"/>
              </a:rPr>
              <a:t>/</a:t>
            </a:r>
            <a:r>
              <a:rPr lang="ja-JP" altLang="en-US" sz="800" dirty="0">
                <a:latin typeface="Meiryo" charset="-128"/>
                <a:ea typeface="Meiryo" charset="-128"/>
                <a:cs typeface="Meiryo" charset="-128"/>
              </a:rPr>
              <a:t>書込装置を装備</a:t>
            </a:r>
            <a:r>
              <a:rPr lang="en-US" altLang="ja-JP" sz="800" dirty="0">
                <a:latin typeface="Meiryo" charset="-128"/>
                <a:ea typeface="Meiryo" charset="-128"/>
                <a:cs typeface="Meiryo" charset="-128"/>
              </a:rPr>
              <a:t>/1953</a:t>
            </a:r>
            <a:r>
              <a:rPr lang="ja-JP" altLang="en-US" sz="800" dirty="0">
                <a:latin typeface="Meiryo" charset="-128"/>
                <a:ea typeface="Meiryo" charset="-128"/>
                <a:cs typeface="Meiryo" charset="-128"/>
              </a:rPr>
              <a:t>年・パンチカード装置、</a:t>
            </a:r>
            <a:r>
              <a:rPr lang="en-US" altLang="ja-JP" sz="800" dirty="0">
                <a:latin typeface="Meiryo" charset="-128"/>
                <a:ea typeface="Meiryo" charset="-128"/>
                <a:cs typeface="Meiryo" charset="-128"/>
              </a:rPr>
              <a:t>1954</a:t>
            </a:r>
            <a:r>
              <a:rPr lang="ja-JP" altLang="en-US" sz="800" dirty="0">
                <a:latin typeface="Meiryo" charset="-128"/>
                <a:ea typeface="Meiryo" charset="-128"/>
                <a:cs typeface="Meiryo" charset="-128"/>
              </a:rPr>
              <a:t>年・磁気ドラムメモリ、</a:t>
            </a:r>
            <a:r>
              <a:rPr lang="en-US" altLang="ja-JP" sz="800" dirty="0">
                <a:latin typeface="Meiryo" charset="-128"/>
                <a:ea typeface="Meiryo" charset="-128"/>
                <a:cs typeface="Meiryo" charset="-128"/>
              </a:rPr>
              <a:t>1958</a:t>
            </a:r>
            <a:r>
              <a:rPr lang="ja-JP" altLang="en-US" sz="800" dirty="0">
                <a:latin typeface="Meiryo" charset="-128"/>
                <a:ea typeface="Meiryo" charset="-128"/>
                <a:cs typeface="Meiryo" charset="-128"/>
              </a:rPr>
              <a:t>年・浮動小数点演算装置を追加</a:t>
            </a:r>
            <a:endParaRPr lang="en-US" altLang="ja-JP" sz="800" dirty="0">
              <a:latin typeface="Meiryo" charset="-128"/>
              <a:ea typeface="Meiryo" charset="-128"/>
              <a:cs typeface="Meiryo" charset="-128"/>
            </a:endParaRPr>
          </a:p>
        </p:txBody>
      </p:sp>
      <p:pic>
        <p:nvPicPr>
          <p:cNvPr id="13" name="図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09089" y="4124528"/>
            <a:ext cx="1334899" cy="1741173"/>
          </a:xfrm>
          <a:prstGeom prst="rect">
            <a:avLst/>
          </a:prstGeom>
          <a:effectLst>
            <a:outerShdw blurRad="50800" dist="38100" dir="2700000" algn="tl" rotWithShape="0">
              <a:prstClr val="black">
                <a:alpha val="40000"/>
              </a:prstClr>
            </a:outerShdw>
          </a:effectLst>
        </p:spPr>
      </p:pic>
      <p:pic>
        <p:nvPicPr>
          <p:cNvPr id="14" name="図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93083" y="4124528"/>
            <a:ext cx="1286752" cy="1741173"/>
          </a:xfrm>
          <a:prstGeom prst="rect">
            <a:avLst/>
          </a:prstGeom>
          <a:effectLst>
            <a:outerShdw blurRad="50800" dist="38100" dir="2700000" algn="tl" rotWithShape="0">
              <a:prstClr val="black">
                <a:alpha val="40000"/>
              </a:prstClr>
            </a:outerShdw>
          </a:effectLst>
        </p:spPr>
      </p:pic>
      <p:sp>
        <p:nvSpPr>
          <p:cNvPr id="16" name="テキスト ボックス 15"/>
          <p:cNvSpPr txBox="1"/>
          <p:nvPr/>
        </p:nvSpPr>
        <p:spPr>
          <a:xfrm>
            <a:off x="6173629" y="5892797"/>
            <a:ext cx="2570746" cy="769441"/>
          </a:xfrm>
          <a:prstGeom prst="rect">
            <a:avLst/>
          </a:prstGeom>
          <a:noFill/>
        </p:spPr>
        <p:txBody>
          <a:bodyPr wrap="square" rtlCol="0">
            <a:spAutoFit/>
          </a:bodyPr>
          <a:lstStyle/>
          <a:p>
            <a:r>
              <a:rPr kumimoji="1" lang="en-US" altLang="ja-JP" sz="1200" dirty="0">
                <a:latin typeface="Meiryo" charset="-128"/>
                <a:ea typeface="Meiryo" charset="-128"/>
                <a:cs typeface="Meiryo" charset="-128"/>
              </a:rPr>
              <a:t>ENIAC</a:t>
            </a:r>
            <a:r>
              <a:rPr kumimoji="1" lang="ja-JP" altLang="en-US" sz="1200" dirty="0">
                <a:latin typeface="Meiryo" charset="-128"/>
                <a:ea typeface="Meiryo" charset="-128"/>
                <a:cs typeface="Meiryo" charset="-128"/>
              </a:rPr>
              <a:t>の課題と改善方法を報告</a:t>
            </a:r>
            <a:endParaRPr kumimoji="1" lang="en-US" altLang="ja-JP" sz="12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電子回路でチューリング・マシンが実現できることを数学的に証明</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どのように作ればいいかの原理を設計</a:t>
            </a:r>
            <a:endParaRPr lang="en-US" altLang="ja-JP" sz="800" dirty="0">
              <a:latin typeface="Meiryo" charset="-128"/>
              <a:ea typeface="Meiryo" charset="-128"/>
              <a:cs typeface="Meiryo" charset="-128"/>
            </a:endParaRPr>
          </a:p>
          <a:p>
            <a:r>
              <a:rPr kumimoji="1" lang="ja-JP" altLang="en-US" sz="800" dirty="0">
                <a:latin typeface="Meiryo" charset="-128"/>
                <a:ea typeface="Meiryo" charset="-128"/>
                <a:cs typeface="Meiryo" charset="-128"/>
              </a:rPr>
              <a:t>　（</a:t>
            </a:r>
            <a:r>
              <a:rPr kumimoji="1" lang="ja-JP" altLang="en-US" sz="800" b="1" u="sng" dirty="0">
                <a:latin typeface="Meiryo" charset="-128"/>
                <a:ea typeface="Meiryo" charset="-128"/>
                <a:cs typeface="Meiryo" charset="-128"/>
              </a:rPr>
              <a:t>ノイマン型コンピュータ</a:t>
            </a:r>
            <a:r>
              <a:rPr kumimoji="1" lang="ja-JP" altLang="en-US" sz="800" dirty="0">
                <a:latin typeface="Meiryo" charset="-128"/>
                <a:ea typeface="Meiryo" charset="-128"/>
                <a:cs typeface="Meiryo" charset="-128"/>
              </a:rPr>
              <a:t>）</a:t>
            </a:r>
          </a:p>
        </p:txBody>
      </p:sp>
      <p:sp>
        <p:nvSpPr>
          <p:cNvPr id="17" name="テキスト ボックス 16"/>
          <p:cNvSpPr txBox="1"/>
          <p:nvPr/>
        </p:nvSpPr>
        <p:spPr>
          <a:xfrm>
            <a:off x="207546" y="3871944"/>
            <a:ext cx="164660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1836</a:t>
            </a:r>
            <a:r>
              <a:rPr kumimoji="1" lang="ja-JP" altLang="en-US" sz="1200" dirty="0">
                <a:latin typeface="Meiryo" charset="-128"/>
                <a:ea typeface="Meiryo" charset="-128"/>
                <a:cs typeface="Meiryo" charset="-128"/>
              </a:rPr>
              <a:t>年に最初の論文</a:t>
            </a:r>
          </a:p>
        </p:txBody>
      </p:sp>
      <p:sp>
        <p:nvSpPr>
          <p:cNvPr id="18" name="テキスト ボックス 17"/>
          <p:cNvSpPr txBox="1"/>
          <p:nvPr/>
        </p:nvSpPr>
        <p:spPr>
          <a:xfrm>
            <a:off x="3278503" y="731501"/>
            <a:ext cx="72327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1946</a:t>
            </a:r>
            <a:r>
              <a:rPr kumimoji="1" lang="ja-JP" altLang="en-US" sz="1200" dirty="0">
                <a:latin typeface="Meiryo" charset="-128"/>
                <a:ea typeface="Meiryo" charset="-128"/>
                <a:cs typeface="Meiryo" charset="-128"/>
              </a:rPr>
              <a:t>年</a:t>
            </a:r>
          </a:p>
        </p:txBody>
      </p:sp>
      <p:sp>
        <p:nvSpPr>
          <p:cNvPr id="19" name="テキスト ボックス 18"/>
          <p:cNvSpPr txBox="1"/>
          <p:nvPr/>
        </p:nvSpPr>
        <p:spPr>
          <a:xfrm>
            <a:off x="3278504" y="3902606"/>
            <a:ext cx="72327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1936</a:t>
            </a:r>
            <a:r>
              <a:rPr kumimoji="1" lang="ja-JP" altLang="en-US" sz="1200" dirty="0">
                <a:latin typeface="Meiryo" charset="-128"/>
                <a:ea typeface="Meiryo" charset="-128"/>
                <a:cs typeface="Meiryo" charset="-128"/>
              </a:rPr>
              <a:t>年</a:t>
            </a:r>
          </a:p>
        </p:txBody>
      </p:sp>
      <p:sp>
        <p:nvSpPr>
          <p:cNvPr id="20" name="テキスト ボックス 19"/>
          <p:cNvSpPr txBox="1"/>
          <p:nvPr/>
        </p:nvSpPr>
        <p:spPr>
          <a:xfrm>
            <a:off x="6188253" y="3902605"/>
            <a:ext cx="72327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1945</a:t>
            </a:r>
            <a:r>
              <a:rPr kumimoji="1" lang="ja-JP" altLang="en-US" sz="1200" dirty="0">
                <a:latin typeface="Meiryo" charset="-128"/>
                <a:ea typeface="Meiryo" charset="-128"/>
                <a:cs typeface="Meiryo" charset="-128"/>
              </a:rPr>
              <a:t>年</a:t>
            </a:r>
          </a:p>
        </p:txBody>
      </p:sp>
      <p:sp>
        <p:nvSpPr>
          <p:cNvPr id="21" name="テキスト ボックス 20"/>
          <p:cNvSpPr txBox="1"/>
          <p:nvPr/>
        </p:nvSpPr>
        <p:spPr>
          <a:xfrm>
            <a:off x="6188253" y="731501"/>
            <a:ext cx="2339102"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1949</a:t>
            </a:r>
            <a:r>
              <a:rPr kumimoji="1" lang="ja-JP" altLang="en-US" sz="1200" dirty="0">
                <a:latin typeface="Meiryo" charset="-128"/>
                <a:ea typeface="Meiryo" charset="-128"/>
                <a:cs typeface="Meiryo" charset="-128"/>
              </a:rPr>
              <a:t>年（</a:t>
            </a:r>
            <a:r>
              <a:rPr kumimoji="1" lang="en-US" altLang="ja-JP" sz="1200" dirty="0">
                <a:latin typeface="Meiryo" charset="-128"/>
                <a:ea typeface="Meiryo" charset="-128"/>
                <a:cs typeface="Meiryo" charset="-128"/>
              </a:rPr>
              <a:t>〜1961</a:t>
            </a:r>
            <a:r>
              <a:rPr kumimoji="1" lang="ja-JP" altLang="en-US" sz="1200" dirty="0">
                <a:latin typeface="Meiryo" charset="-128"/>
                <a:ea typeface="Meiryo" charset="-128"/>
                <a:cs typeface="Meiryo" charset="-128"/>
              </a:rPr>
              <a:t>年まで稼働）</a:t>
            </a:r>
          </a:p>
        </p:txBody>
      </p:sp>
      <p:sp>
        <p:nvSpPr>
          <p:cNvPr id="23" name="上矢印 22"/>
          <p:cNvSpPr/>
          <p:nvPr/>
        </p:nvSpPr>
        <p:spPr>
          <a:xfrm>
            <a:off x="4352699" y="3917263"/>
            <a:ext cx="438602" cy="126417"/>
          </a:xfrm>
          <a:prstGeom prs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矢印 23"/>
          <p:cNvSpPr/>
          <p:nvPr/>
        </p:nvSpPr>
        <p:spPr>
          <a:xfrm>
            <a:off x="7380967" y="3917263"/>
            <a:ext cx="438602" cy="126417"/>
          </a:xfrm>
          <a:prstGeom prs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 name="直線矢印コネクタ 25"/>
          <p:cNvCxnSpPr/>
          <p:nvPr/>
        </p:nvCxnSpPr>
        <p:spPr>
          <a:xfrm flipH="1" flipV="1">
            <a:off x="5787899" y="3018263"/>
            <a:ext cx="459162" cy="884342"/>
          </a:xfrm>
          <a:prstGeom prst="straightConnector1">
            <a:avLst/>
          </a:prstGeom>
          <a:ln>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29" name="図 28"/>
          <p:cNvPicPr>
            <a:picLocks noChangeAspect="1"/>
          </p:cNvPicPr>
          <p:nvPr/>
        </p:nvPicPr>
        <p:blipFill>
          <a:blip r:embed="rId8"/>
          <a:stretch>
            <a:fillRect/>
          </a:stretch>
        </p:blipFill>
        <p:spPr>
          <a:xfrm>
            <a:off x="1332820" y="1008500"/>
            <a:ext cx="1066252" cy="1397974"/>
          </a:xfrm>
          <a:prstGeom prst="rect">
            <a:avLst/>
          </a:prstGeom>
        </p:spPr>
      </p:pic>
      <p:pic>
        <p:nvPicPr>
          <p:cNvPr id="30" name="図 2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3471" y="995847"/>
            <a:ext cx="1022701" cy="1465020"/>
          </a:xfrm>
          <a:prstGeom prst="rect">
            <a:avLst/>
          </a:prstGeom>
        </p:spPr>
      </p:pic>
      <p:sp>
        <p:nvSpPr>
          <p:cNvPr id="31" name="正方形/長方形 30"/>
          <p:cNvSpPr/>
          <p:nvPr/>
        </p:nvSpPr>
        <p:spPr>
          <a:xfrm>
            <a:off x="217113" y="750998"/>
            <a:ext cx="723275" cy="276999"/>
          </a:xfrm>
          <a:prstGeom prst="rect">
            <a:avLst/>
          </a:prstGeom>
          <a:noFill/>
        </p:spPr>
        <p:txBody>
          <a:bodyPr wrap="none" rtlCol="0">
            <a:spAutoFit/>
          </a:bodyPr>
          <a:lstStyle/>
          <a:p>
            <a:r>
              <a:rPr lang="en-US" altLang="ja-JP" sz="1200" dirty="0">
                <a:latin typeface="Meiryo" charset="-128"/>
                <a:ea typeface="Meiryo" charset="-128"/>
                <a:cs typeface="Meiryo" charset="-128"/>
              </a:rPr>
              <a:t>1822</a:t>
            </a:r>
            <a:r>
              <a:rPr lang="ja-JP" altLang="en-US" sz="1200" dirty="0">
                <a:latin typeface="Meiryo" charset="-128"/>
                <a:ea typeface="Meiryo" charset="-128"/>
                <a:cs typeface="Meiryo" charset="-128"/>
              </a:rPr>
              <a:t>年</a:t>
            </a:r>
          </a:p>
        </p:txBody>
      </p:sp>
      <p:sp>
        <p:nvSpPr>
          <p:cNvPr id="32" name="テキスト ボックス 31"/>
          <p:cNvSpPr txBox="1"/>
          <p:nvPr/>
        </p:nvSpPr>
        <p:spPr>
          <a:xfrm>
            <a:off x="273471" y="2460867"/>
            <a:ext cx="2337283" cy="1015663"/>
          </a:xfrm>
          <a:prstGeom prst="rect">
            <a:avLst/>
          </a:prstGeom>
          <a:noFill/>
        </p:spPr>
        <p:txBody>
          <a:bodyPr wrap="square" rtlCol="0">
            <a:spAutoFit/>
          </a:bodyPr>
          <a:lstStyle/>
          <a:p>
            <a:r>
              <a:rPr kumimoji="1" lang="ja-JP" altLang="en-US" sz="1200" dirty="0">
                <a:latin typeface="Meiryo" charset="-128"/>
                <a:ea typeface="Meiryo" charset="-128"/>
                <a:cs typeface="Meiryo" charset="-128"/>
              </a:rPr>
              <a:t>バベッジの階差機械</a:t>
            </a:r>
            <a:endParaRPr kumimoji="1" lang="en-US" altLang="ja-JP" sz="1200" dirty="0">
              <a:latin typeface="Meiryo" charset="-128"/>
              <a:ea typeface="Meiryo" charset="-128"/>
              <a:cs typeface="Meiryo" charset="-128"/>
            </a:endParaRPr>
          </a:p>
          <a:p>
            <a:pPr marL="171450" indent="-171450">
              <a:buFont typeface="Wingdings" charset="2"/>
              <a:buChar char="Ø"/>
            </a:pPr>
            <a:r>
              <a:rPr kumimoji="1" lang="ja-JP" altLang="en-US" sz="800" dirty="0">
                <a:latin typeface="Meiryo" charset="-128"/>
                <a:ea typeface="Meiryo" charset="-128"/>
                <a:cs typeface="Meiryo" charset="-128"/>
              </a:rPr>
              <a:t>蒸気機関で駆動</a:t>
            </a:r>
            <a:endParaRPr kumimoji="1"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歴史上最初の機械式用途固定計算機（</a:t>
            </a:r>
            <a:r>
              <a:rPr lang="ja-JP" altLang="en-US" sz="800" b="1" u="sng" dirty="0">
                <a:latin typeface="Meiryo" charset="-128"/>
                <a:ea typeface="Meiryo" charset="-128"/>
                <a:cs typeface="Meiryo" charset="-128"/>
              </a:rPr>
              <a:t>カリキュレータ</a:t>
            </a:r>
            <a:r>
              <a:rPr lang="ja-JP" altLang="en-US" sz="800" dirty="0">
                <a:latin typeface="Meiryo" charset="-128"/>
                <a:ea typeface="Meiryo" charset="-128"/>
                <a:cs typeface="Meiryo" charset="-128"/>
              </a:rPr>
              <a:t>）</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汎用性（多項式の数表を作成するよう設計、対数も三角関数も多項式にて近似）</a:t>
            </a:r>
            <a:endParaRPr lang="en-US" altLang="ja-JP" sz="800" dirty="0">
              <a:latin typeface="Meiryo" charset="-128"/>
              <a:ea typeface="Meiryo" charset="-128"/>
              <a:cs typeface="Meiryo" charset="-128"/>
            </a:endParaRPr>
          </a:p>
          <a:p>
            <a:pPr marL="171450" indent="-171450">
              <a:buFont typeface="Wingdings" charset="2"/>
              <a:buChar char="Ø"/>
            </a:pPr>
            <a:r>
              <a:rPr kumimoji="1" lang="ja-JP" altLang="en-US" sz="800" dirty="0">
                <a:latin typeface="Meiryo" charset="-128"/>
                <a:ea typeface="Meiryo" charset="-128"/>
                <a:cs typeface="Meiryo" charset="-128"/>
              </a:rPr>
              <a:t>プリンターにて数表を印字</a:t>
            </a:r>
          </a:p>
        </p:txBody>
      </p:sp>
      <p:sp>
        <p:nvSpPr>
          <p:cNvPr id="33" name="下矢印 32"/>
          <p:cNvSpPr/>
          <p:nvPr/>
        </p:nvSpPr>
        <p:spPr>
          <a:xfrm>
            <a:off x="1150401" y="3476530"/>
            <a:ext cx="426720" cy="355400"/>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大かっこ 33"/>
          <p:cNvSpPr/>
          <p:nvPr/>
        </p:nvSpPr>
        <p:spPr>
          <a:xfrm>
            <a:off x="2519680" y="799253"/>
            <a:ext cx="148352" cy="5797974"/>
          </a:xfrm>
          <a:prstGeom prst="rightBracket">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5" name="右矢印 34"/>
          <p:cNvSpPr/>
          <p:nvPr/>
        </p:nvSpPr>
        <p:spPr>
          <a:xfrm>
            <a:off x="2791212" y="3138057"/>
            <a:ext cx="467570" cy="1032346"/>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右矢印 35"/>
          <p:cNvSpPr/>
          <p:nvPr/>
        </p:nvSpPr>
        <p:spPr>
          <a:xfrm>
            <a:off x="5885835" y="1675739"/>
            <a:ext cx="316646" cy="420036"/>
          </a:xfrm>
          <a:prstGeom prst="rightArrow">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520361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83704" y="2208808"/>
            <a:ext cx="8176591" cy="2859571"/>
          </a:xfrm>
          <a:prstGeom prst="rect">
            <a:avLst/>
          </a:prstGeom>
          <a:solidFill>
            <a:schemeClr val="tx2">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2"/>
          <a:stretch>
            <a:fillRect/>
          </a:stretch>
        </p:blipFill>
        <p:spPr>
          <a:xfrm>
            <a:off x="4617210" y="2960085"/>
            <a:ext cx="2158189" cy="2158189"/>
          </a:xfrm>
          <a:prstGeom prst="rect">
            <a:avLst/>
          </a:prstGeom>
        </p:spPr>
      </p:pic>
      <p:sp>
        <p:nvSpPr>
          <p:cNvPr id="56" name="タイトル 55"/>
          <p:cNvSpPr>
            <a:spLocks noGrp="1"/>
          </p:cNvSpPr>
          <p:nvPr>
            <p:ph type="title"/>
          </p:nvPr>
        </p:nvSpPr>
        <p:spPr/>
        <p:txBody>
          <a:bodyPr/>
          <a:lstStyle/>
          <a:p>
            <a:r>
              <a:rPr kumimoji="1" lang="ja-JP" altLang="en-US" dirty="0"/>
              <a:t>歴史から見た</a:t>
            </a:r>
            <a:r>
              <a:rPr kumimoji="1" lang="en-US" altLang="ja-JP" dirty="0"/>
              <a:t>IT</a:t>
            </a:r>
            <a:r>
              <a:rPr kumimoji="1" lang="ja-JP" altLang="en-US" dirty="0"/>
              <a:t>トレンド</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3" name="正方形/長方形 2"/>
          <p:cNvSpPr/>
          <p:nvPr/>
        </p:nvSpPr>
        <p:spPr>
          <a:xfrm>
            <a:off x="483705" y="5066058"/>
            <a:ext cx="8176591" cy="1454012"/>
          </a:xfrm>
          <a:prstGeom prst="rect">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83703" y="748318"/>
            <a:ext cx="8176591" cy="1454012"/>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91907" y="5193594"/>
            <a:ext cx="1184940"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紀元前</a:t>
            </a:r>
            <a:r>
              <a:rPr kumimoji="1" lang="en-US" altLang="ja-JP" sz="800" dirty="0">
                <a:latin typeface="Meiryo" charset="-128"/>
                <a:ea typeface="Meiryo" charset="-128"/>
                <a:cs typeface="Meiryo" charset="-128"/>
              </a:rPr>
              <a:t>150〜100</a:t>
            </a:r>
            <a:r>
              <a:rPr kumimoji="1" lang="ja-JP" altLang="en-US" sz="800" dirty="0">
                <a:latin typeface="Meiryo" charset="-128"/>
                <a:ea typeface="Meiryo" charset="-128"/>
                <a:cs typeface="Meiryo" charset="-128"/>
              </a:rPr>
              <a:t>年頃</a:t>
            </a:r>
          </a:p>
        </p:txBody>
      </p:sp>
      <p:sp>
        <p:nvSpPr>
          <p:cNvPr id="10" name="正方形/長方形 9"/>
          <p:cNvSpPr/>
          <p:nvPr/>
        </p:nvSpPr>
        <p:spPr>
          <a:xfrm>
            <a:off x="451979" y="6271052"/>
            <a:ext cx="1415772" cy="215444"/>
          </a:xfrm>
          <a:prstGeom prst="rect">
            <a:avLst/>
          </a:prstGeom>
        </p:spPr>
        <p:txBody>
          <a:bodyPr wrap="none">
            <a:spAutoFit/>
          </a:bodyPr>
          <a:lstStyle/>
          <a:p>
            <a:pPr algn="ctr"/>
            <a:r>
              <a:rPr lang="ja-JP" altLang="en-US" sz="800" dirty="0">
                <a:latin typeface="Meiryo" charset="-128"/>
                <a:ea typeface="Meiryo" charset="-128"/>
                <a:cs typeface="Meiryo" charset="-128"/>
              </a:rPr>
              <a:t>アンティキティラ島の機械</a:t>
            </a:r>
          </a:p>
        </p:txBody>
      </p:sp>
      <p:sp>
        <p:nvSpPr>
          <p:cNvPr id="12" name="正方形/長方形 11"/>
          <p:cNvSpPr/>
          <p:nvPr/>
        </p:nvSpPr>
        <p:spPr>
          <a:xfrm>
            <a:off x="3586997" y="5180279"/>
            <a:ext cx="646331" cy="215444"/>
          </a:xfrm>
          <a:prstGeom prst="rect">
            <a:avLst/>
          </a:prstGeom>
        </p:spPr>
        <p:txBody>
          <a:bodyPr wrap="none">
            <a:spAutoFit/>
          </a:bodyPr>
          <a:lstStyle/>
          <a:p>
            <a:pPr algn="ctr"/>
            <a:r>
              <a:rPr lang="is-IS" altLang="ja-JP" sz="800" dirty="0">
                <a:solidFill>
                  <a:srgbClr val="222222"/>
                </a:solidFill>
                <a:latin typeface="Meiryo" charset="-128"/>
                <a:ea typeface="Meiryo" charset="-128"/>
                <a:cs typeface="Meiryo" charset="-128"/>
              </a:rPr>
              <a:t>1670</a:t>
            </a:r>
            <a:r>
              <a:rPr lang="ja-JP" altLang="is-IS" sz="800" dirty="0">
                <a:solidFill>
                  <a:srgbClr val="222222"/>
                </a:solidFill>
                <a:latin typeface="Meiryo" charset="-128"/>
                <a:ea typeface="Meiryo" charset="-128"/>
                <a:cs typeface="Meiryo" charset="-128"/>
              </a:rPr>
              <a:t>年代</a:t>
            </a:r>
            <a:endParaRPr lang="ja-JP" altLang="en-US" sz="800" dirty="0">
              <a:latin typeface="Meiryo" charset="-128"/>
              <a:ea typeface="Meiryo" charset="-128"/>
              <a:cs typeface="Meiryo" charset="-128"/>
            </a:endParaRPr>
          </a:p>
        </p:txBody>
      </p:sp>
      <p:sp>
        <p:nvSpPr>
          <p:cNvPr id="13" name="正方形/長方形 12"/>
          <p:cNvSpPr/>
          <p:nvPr/>
        </p:nvSpPr>
        <p:spPr>
          <a:xfrm>
            <a:off x="3304868" y="6271052"/>
            <a:ext cx="1210588" cy="215444"/>
          </a:xfrm>
          <a:prstGeom prst="rect">
            <a:avLst/>
          </a:prstGeom>
        </p:spPr>
        <p:txBody>
          <a:bodyPr wrap="none">
            <a:spAutoFit/>
          </a:bodyPr>
          <a:lstStyle/>
          <a:p>
            <a:pPr algn="ctr"/>
            <a:r>
              <a:rPr lang="ja-JP" altLang="en-US" sz="800" dirty="0">
                <a:latin typeface="Meiryo" charset="-128"/>
                <a:ea typeface="Meiryo" charset="-128"/>
                <a:cs typeface="Meiryo" charset="-128"/>
              </a:rPr>
              <a:t>ライプニッツの計算機</a:t>
            </a:r>
          </a:p>
        </p:txBody>
      </p:sp>
      <p:sp>
        <p:nvSpPr>
          <p:cNvPr id="15" name="正方形/長方形 14"/>
          <p:cNvSpPr/>
          <p:nvPr/>
        </p:nvSpPr>
        <p:spPr>
          <a:xfrm>
            <a:off x="2182324" y="5193594"/>
            <a:ext cx="646331" cy="215444"/>
          </a:xfrm>
          <a:prstGeom prst="rect">
            <a:avLst/>
          </a:prstGeom>
        </p:spPr>
        <p:txBody>
          <a:bodyPr wrap="none">
            <a:spAutoFit/>
          </a:bodyPr>
          <a:lstStyle/>
          <a:p>
            <a:pPr algn="ctr"/>
            <a:r>
              <a:rPr lang="is-IS" altLang="ja-JP" sz="800" dirty="0">
                <a:solidFill>
                  <a:srgbClr val="222222"/>
                </a:solidFill>
                <a:latin typeface="Meiryo" charset="-128"/>
                <a:ea typeface="Meiryo" charset="-128"/>
                <a:cs typeface="Meiryo" charset="-128"/>
              </a:rPr>
              <a:t>1645</a:t>
            </a:r>
            <a:r>
              <a:rPr lang="ja-JP" altLang="is-IS" sz="800" dirty="0">
                <a:solidFill>
                  <a:srgbClr val="222222"/>
                </a:solidFill>
                <a:latin typeface="Meiryo" charset="-128"/>
                <a:ea typeface="Meiryo" charset="-128"/>
                <a:cs typeface="Meiryo" charset="-128"/>
              </a:rPr>
              <a:t>年代</a:t>
            </a:r>
            <a:endParaRPr lang="ja-JP" altLang="en-US" sz="800" dirty="0">
              <a:latin typeface="Meiryo" charset="-128"/>
              <a:ea typeface="Meiryo" charset="-128"/>
              <a:cs typeface="Meiryo" charset="-128"/>
            </a:endParaRPr>
          </a:p>
        </p:txBody>
      </p:sp>
      <p:sp>
        <p:nvSpPr>
          <p:cNvPr id="16" name="正方形/長方形 15"/>
          <p:cNvSpPr/>
          <p:nvPr/>
        </p:nvSpPr>
        <p:spPr>
          <a:xfrm>
            <a:off x="2015325" y="6271052"/>
            <a:ext cx="1005403" cy="215444"/>
          </a:xfrm>
          <a:prstGeom prst="rect">
            <a:avLst/>
          </a:prstGeom>
        </p:spPr>
        <p:txBody>
          <a:bodyPr wrap="none">
            <a:spAutoFit/>
          </a:bodyPr>
          <a:lstStyle/>
          <a:p>
            <a:pPr algn="ctr"/>
            <a:r>
              <a:rPr lang="ja-JP" altLang="en-US" sz="800">
                <a:latin typeface="Meiryo" charset="-128"/>
                <a:ea typeface="Meiryo" charset="-128"/>
                <a:cs typeface="Meiryo" charset="-128"/>
              </a:rPr>
              <a:t>パスカルの計算機</a:t>
            </a:r>
            <a:endParaRPr lang="ja-JP" altLang="en-US" sz="800" dirty="0">
              <a:latin typeface="Meiryo" charset="-128"/>
              <a:ea typeface="Meiryo" charset="-128"/>
              <a:cs typeface="Meiryo" charset="-128"/>
            </a:endParaRPr>
          </a:p>
        </p:txBody>
      </p:sp>
      <p:pic>
        <p:nvPicPr>
          <p:cNvPr id="17" name="図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47648" y="3976753"/>
            <a:ext cx="876741" cy="669733"/>
          </a:xfrm>
          <a:prstGeom prst="rect">
            <a:avLst/>
          </a:prstGeom>
        </p:spPr>
      </p:pic>
      <p:pic>
        <p:nvPicPr>
          <p:cNvPr id="18" name="図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12604" y="4077548"/>
            <a:ext cx="876598" cy="669877"/>
          </a:xfrm>
          <a:prstGeom prst="rect">
            <a:avLst/>
          </a:prstGeom>
        </p:spPr>
      </p:pic>
      <p:pic>
        <p:nvPicPr>
          <p:cNvPr id="21" name="図 2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09097" y="3525229"/>
            <a:ext cx="1274474" cy="666096"/>
          </a:xfrm>
          <a:prstGeom prst="rect">
            <a:avLst/>
          </a:prstGeom>
        </p:spPr>
      </p:pic>
      <p:sp>
        <p:nvSpPr>
          <p:cNvPr id="28" name="テキスト ボックス 27"/>
          <p:cNvSpPr txBox="1"/>
          <p:nvPr/>
        </p:nvSpPr>
        <p:spPr>
          <a:xfrm>
            <a:off x="1405244" y="3889953"/>
            <a:ext cx="543739"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1946</a:t>
            </a:r>
            <a:r>
              <a:rPr kumimoji="1" lang="ja-JP" altLang="en-US" sz="800" dirty="0">
                <a:latin typeface="Meiryo" charset="-128"/>
                <a:ea typeface="Meiryo" charset="-128"/>
                <a:cs typeface="Meiryo" charset="-128"/>
              </a:rPr>
              <a:t>年</a:t>
            </a:r>
          </a:p>
        </p:txBody>
      </p:sp>
      <p:sp>
        <p:nvSpPr>
          <p:cNvPr id="29" name="正方形/長方形 28"/>
          <p:cNvSpPr/>
          <p:nvPr/>
        </p:nvSpPr>
        <p:spPr>
          <a:xfrm>
            <a:off x="1697151" y="4723671"/>
            <a:ext cx="503664" cy="215444"/>
          </a:xfrm>
          <a:prstGeom prst="rect">
            <a:avLst/>
          </a:prstGeom>
        </p:spPr>
        <p:txBody>
          <a:bodyPr wrap="none">
            <a:spAutoFit/>
          </a:bodyPr>
          <a:lstStyle/>
          <a:p>
            <a:pPr algn="ctr"/>
            <a:r>
              <a:rPr lang="en-US" altLang="ja-JP" sz="800" dirty="0">
                <a:latin typeface="Meiryo" charset="-128"/>
                <a:ea typeface="Meiryo" charset="-128"/>
                <a:cs typeface="Meiryo" charset="-128"/>
              </a:rPr>
              <a:t>ENIAC</a:t>
            </a:r>
            <a:endParaRPr lang="ja-JP" altLang="en-US" sz="800" dirty="0">
              <a:latin typeface="Meiryo" charset="-128"/>
              <a:ea typeface="Meiryo" charset="-128"/>
              <a:cs typeface="Meiryo" charset="-128"/>
            </a:endParaRPr>
          </a:p>
        </p:txBody>
      </p:sp>
      <p:sp>
        <p:nvSpPr>
          <p:cNvPr id="30" name="テキスト ボックス 29"/>
          <p:cNvSpPr txBox="1"/>
          <p:nvPr/>
        </p:nvSpPr>
        <p:spPr>
          <a:xfrm>
            <a:off x="2353632" y="3787609"/>
            <a:ext cx="543740"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1951</a:t>
            </a:r>
            <a:r>
              <a:rPr kumimoji="1" lang="ja-JP" altLang="en-US" sz="800" dirty="0">
                <a:latin typeface="Meiryo" charset="-128"/>
                <a:ea typeface="Meiryo" charset="-128"/>
                <a:cs typeface="Meiryo" charset="-128"/>
              </a:rPr>
              <a:t>年</a:t>
            </a:r>
          </a:p>
        </p:txBody>
      </p:sp>
      <p:sp>
        <p:nvSpPr>
          <p:cNvPr id="31" name="正方形/長方形 30"/>
          <p:cNvSpPr/>
          <p:nvPr/>
        </p:nvSpPr>
        <p:spPr>
          <a:xfrm>
            <a:off x="2561249" y="4637442"/>
            <a:ext cx="649537" cy="215444"/>
          </a:xfrm>
          <a:prstGeom prst="rect">
            <a:avLst/>
          </a:prstGeom>
        </p:spPr>
        <p:txBody>
          <a:bodyPr wrap="none">
            <a:spAutoFit/>
          </a:bodyPr>
          <a:lstStyle/>
          <a:p>
            <a:pPr algn="ctr"/>
            <a:r>
              <a:rPr lang="en-US" altLang="ja-JP" sz="800" dirty="0">
                <a:latin typeface="Meiryo" charset="-128"/>
                <a:ea typeface="Meiryo" charset="-128"/>
                <a:cs typeface="Meiryo" charset="-128"/>
              </a:rPr>
              <a:t>UNIVAC1</a:t>
            </a:r>
            <a:endParaRPr lang="ja-JP" altLang="en-US" sz="800" dirty="0">
              <a:latin typeface="Meiryo" charset="-128"/>
              <a:ea typeface="Meiryo" charset="-128"/>
              <a:cs typeface="Meiryo" charset="-128"/>
            </a:endParaRPr>
          </a:p>
        </p:txBody>
      </p:sp>
      <p:sp>
        <p:nvSpPr>
          <p:cNvPr id="32" name="テキスト ボックス 31"/>
          <p:cNvSpPr txBox="1"/>
          <p:nvPr/>
        </p:nvSpPr>
        <p:spPr>
          <a:xfrm>
            <a:off x="4443000" y="3530871"/>
            <a:ext cx="543740"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1981</a:t>
            </a:r>
            <a:r>
              <a:rPr kumimoji="1" lang="ja-JP" altLang="en-US" sz="800" dirty="0">
                <a:latin typeface="Meiryo" charset="-128"/>
                <a:ea typeface="Meiryo" charset="-128"/>
                <a:cs typeface="Meiryo" charset="-128"/>
              </a:rPr>
              <a:t>年</a:t>
            </a:r>
          </a:p>
        </p:txBody>
      </p:sp>
      <p:sp>
        <p:nvSpPr>
          <p:cNvPr id="33" name="正方形/長方形 32"/>
          <p:cNvSpPr/>
          <p:nvPr/>
        </p:nvSpPr>
        <p:spPr>
          <a:xfrm>
            <a:off x="4969854" y="3372968"/>
            <a:ext cx="543739" cy="215444"/>
          </a:xfrm>
          <a:prstGeom prst="rect">
            <a:avLst/>
          </a:prstGeom>
        </p:spPr>
        <p:txBody>
          <a:bodyPr wrap="none">
            <a:spAutoFit/>
          </a:bodyPr>
          <a:lstStyle/>
          <a:p>
            <a:pPr algn="ctr"/>
            <a:r>
              <a:rPr lang="en-US" altLang="ja-JP" sz="800" dirty="0">
                <a:latin typeface="Meiryo" charset="-128"/>
                <a:ea typeface="Meiryo" charset="-128"/>
                <a:cs typeface="Meiryo" charset="-128"/>
              </a:rPr>
              <a:t>1995</a:t>
            </a:r>
            <a:r>
              <a:rPr lang="ja-JP" altLang="en-US" sz="800" dirty="0">
                <a:latin typeface="Meiryo" charset="-128"/>
                <a:ea typeface="Meiryo" charset="-128"/>
                <a:cs typeface="Meiryo" charset="-128"/>
              </a:rPr>
              <a:t>年</a:t>
            </a:r>
          </a:p>
        </p:txBody>
      </p:sp>
      <p:sp>
        <p:nvSpPr>
          <p:cNvPr id="34" name="テキスト ボックス 33"/>
          <p:cNvSpPr txBox="1"/>
          <p:nvPr/>
        </p:nvSpPr>
        <p:spPr>
          <a:xfrm>
            <a:off x="3286399" y="3676940"/>
            <a:ext cx="543740"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1964</a:t>
            </a:r>
            <a:r>
              <a:rPr kumimoji="1" lang="ja-JP" altLang="en-US" sz="800" dirty="0">
                <a:latin typeface="Meiryo" charset="-128"/>
                <a:ea typeface="Meiryo" charset="-128"/>
                <a:cs typeface="Meiryo" charset="-128"/>
              </a:rPr>
              <a:t>年</a:t>
            </a:r>
          </a:p>
        </p:txBody>
      </p:sp>
      <p:sp>
        <p:nvSpPr>
          <p:cNvPr id="35" name="正方形/長方形 34"/>
          <p:cNvSpPr/>
          <p:nvPr/>
        </p:nvSpPr>
        <p:spPr>
          <a:xfrm>
            <a:off x="3393636" y="4492867"/>
            <a:ext cx="1024640" cy="215444"/>
          </a:xfrm>
          <a:prstGeom prst="rect">
            <a:avLst/>
          </a:prstGeom>
        </p:spPr>
        <p:txBody>
          <a:bodyPr wrap="none">
            <a:spAutoFit/>
          </a:bodyPr>
          <a:lstStyle/>
          <a:p>
            <a:pPr algn="ctr"/>
            <a:r>
              <a:rPr lang="en-US" altLang="ja-JP" sz="800" dirty="0">
                <a:latin typeface="Meiryo" charset="-128"/>
                <a:ea typeface="Meiryo" charset="-128"/>
                <a:cs typeface="Meiryo" charset="-128"/>
              </a:rPr>
              <a:t>IBM System/360</a:t>
            </a:r>
            <a:endParaRPr lang="ja-JP" altLang="en-US" sz="800" dirty="0">
              <a:latin typeface="Meiryo" charset="-128"/>
              <a:ea typeface="Meiryo" charset="-128"/>
              <a:cs typeface="Meiryo" charset="-128"/>
            </a:endParaRPr>
          </a:p>
        </p:txBody>
      </p:sp>
      <p:sp>
        <p:nvSpPr>
          <p:cNvPr id="36" name="正方形/長方形 35"/>
          <p:cNvSpPr/>
          <p:nvPr/>
        </p:nvSpPr>
        <p:spPr>
          <a:xfrm>
            <a:off x="5177286" y="3915758"/>
            <a:ext cx="1116011" cy="184666"/>
          </a:xfrm>
          <a:prstGeom prst="rect">
            <a:avLst/>
          </a:prstGeom>
        </p:spPr>
        <p:txBody>
          <a:bodyPr wrap="none">
            <a:spAutoFit/>
          </a:bodyPr>
          <a:lstStyle/>
          <a:p>
            <a:pPr algn="ctr"/>
            <a:r>
              <a:rPr lang="en-US" altLang="ja-JP" sz="600" dirty="0">
                <a:latin typeface="Meiryo" charset="-128"/>
                <a:ea typeface="Meiryo" charset="-128"/>
                <a:cs typeface="Meiryo" charset="-128"/>
              </a:rPr>
              <a:t>MS Internet Explorer 1.0</a:t>
            </a:r>
            <a:endParaRPr lang="ja-JP" altLang="en-US" sz="600" dirty="0">
              <a:latin typeface="Meiryo" charset="-128"/>
              <a:ea typeface="Meiryo" charset="-128"/>
              <a:cs typeface="Meiryo" charset="-128"/>
            </a:endParaRPr>
          </a:p>
        </p:txBody>
      </p:sp>
      <p:sp>
        <p:nvSpPr>
          <p:cNvPr id="37" name="正方形/長方形 36"/>
          <p:cNvSpPr/>
          <p:nvPr/>
        </p:nvSpPr>
        <p:spPr>
          <a:xfrm>
            <a:off x="6293297" y="2713810"/>
            <a:ext cx="543740" cy="215444"/>
          </a:xfrm>
          <a:prstGeom prst="rect">
            <a:avLst/>
          </a:prstGeom>
        </p:spPr>
        <p:txBody>
          <a:bodyPr wrap="none">
            <a:spAutoFit/>
          </a:bodyPr>
          <a:lstStyle/>
          <a:p>
            <a:pPr algn="ctr"/>
            <a:r>
              <a:rPr lang="en-US" altLang="ja-JP" sz="800" dirty="0">
                <a:latin typeface="Meiryo" charset="-128"/>
                <a:ea typeface="Meiryo" charset="-128"/>
                <a:cs typeface="Meiryo" charset="-128"/>
              </a:rPr>
              <a:t>2007</a:t>
            </a:r>
            <a:r>
              <a:rPr lang="ja-JP" altLang="en-US" sz="800" dirty="0">
                <a:latin typeface="Meiryo" charset="-128"/>
                <a:ea typeface="Meiryo" charset="-128"/>
                <a:cs typeface="Meiryo" charset="-128"/>
              </a:rPr>
              <a:t>年</a:t>
            </a:r>
          </a:p>
        </p:txBody>
      </p:sp>
      <p:sp>
        <p:nvSpPr>
          <p:cNvPr id="38" name="正方形/長方形 37"/>
          <p:cNvSpPr/>
          <p:nvPr/>
        </p:nvSpPr>
        <p:spPr>
          <a:xfrm>
            <a:off x="6763032" y="3944766"/>
            <a:ext cx="519694" cy="215444"/>
          </a:xfrm>
          <a:prstGeom prst="rect">
            <a:avLst/>
          </a:prstGeom>
        </p:spPr>
        <p:txBody>
          <a:bodyPr wrap="none">
            <a:spAutoFit/>
          </a:bodyPr>
          <a:lstStyle/>
          <a:p>
            <a:pPr algn="ctr"/>
            <a:r>
              <a:rPr lang="en-US" altLang="ja-JP" sz="800" dirty="0">
                <a:latin typeface="Meiryo" charset="-128"/>
                <a:ea typeface="Meiryo" charset="-128"/>
                <a:cs typeface="Meiryo" charset="-128"/>
              </a:rPr>
              <a:t>iPhone</a:t>
            </a:r>
            <a:endParaRPr lang="ja-JP" altLang="en-US" sz="800" dirty="0">
              <a:latin typeface="Meiryo" charset="-128"/>
              <a:ea typeface="Meiryo" charset="-128"/>
              <a:cs typeface="Meiryo" charset="-128"/>
            </a:endParaRPr>
          </a:p>
        </p:txBody>
      </p:sp>
      <p:pic>
        <p:nvPicPr>
          <p:cNvPr id="41" name="図 4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00456" y="2994979"/>
            <a:ext cx="383930" cy="383930"/>
          </a:xfrm>
          <a:prstGeom prst="rect">
            <a:avLst/>
          </a:prstGeom>
        </p:spPr>
      </p:pic>
      <p:pic>
        <p:nvPicPr>
          <p:cNvPr id="42" name="図 4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64385" y="3014244"/>
            <a:ext cx="345400" cy="345400"/>
          </a:xfrm>
          <a:prstGeom prst="rect">
            <a:avLst/>
          </a:prstGeom>
        </p:spPr>
      </p:pic>
      <p:sp>
        <p:nvSpPr>
          <p:cNvPr id="43" name="正方形/長方形 42"/>
          <p:cNvSpPr/>
          <p:nvPr/>
        </p:nvSpPr>
        <p:spPr>
          <a:xfrm>
            <a:off x="5148064" y="2830157"/>
            <a:ext cx="543739" cy="215444"/>
          </a:xfrm>
          <a:prstGeom prst="rect">
            <a:avLst/>
          </a:prstGeom>
        </p:spPr>
        <p:txBody>
          <a:bodyPr wrap="none">
            <a:spAutoFit/>
          </a:bodyPr>
          <a:lstStyle/>
          <a:p>
            <a:pPr algn="ctr"/>
            <a:r>
              <a:rPr lang="en-US" altLang="ja-JP" sz="800" dirty="0">
                <a:latin typeface="Meiryo" charset="-128"/>
                <a:ea typeface="Meiryo" charset="-128"/>
                <a:cs typeface="Meiryo" charset="-128"/>
              </a:rPr>
              <a:t>2004</a:t>
            </a:r>
            <a:r>
              <a:rPr lang="ja-JP" altLang="en-US" sz="800" dirty="0">
                <a:latin typeface="Meiryo" charset="-128"/>
                <a:ea typeface="Meiryo" charset="-128"/>
                <a:cs typeface="Meiryo" charset="-128"/>
              </a:rPr>
              <a:t>年</a:t>
            </a:r>
          </a:p>
        </p:txBody>
      </p:sp>
      <p:sp>
        <p:nvSpPr>
          <p:cNvPr id="44" name="正方形/長方形 43"/>
          <p:cNvSpPr/>
          <p:nvPr/>
        </p:nvSpPr>
        <p:spPr>
          <a:xfrm>
            <a:off x="5550581" y="2823679"/>
            <a:ext cx="543740" cy="215444"/>
          </a:xfrm>
          <a:prstGeom prst="rect">
            <a:avLst/>
          </a:prstGeom>
        </p:spPr>
        <p:txBody>
          <a:bodyPr wrap="none">
            <a:spAutoFit/>
          </a:bodyPr>
          <a:lstStyle/>
          <a:p>
            <a:pPr algn="ctr"/>
            <a:r>
              <a:rPr lang="en-US" altLang="ja-JP" sz="800" dirty="0">
                <a:latin typeface="Meiryo" charset="-128"/>
                <a:ea typeface="Meiryo" charset="-128"/>
                <a:cs typeface="Meiryo" charset="-128"/>
              </a:rPr>
              <a:t>2006</a:t>
            </a:r>
            <a:r>
              <a:rPr lang="ja-JP" altLang="en-US" sz="800" dirty="0">
                <a:latin typeface="Meiryo" charset="-128"/>
                <a:ea typeface="Meiryo" charset="-128"/>
                <a:cs typeface="Meiryo" charset="-128"/>
              </a:rPr>
              <a:t>年</a:t>
            </a:r>
          </a:p>
        </p:txBody>
      </p:sp>
      <p:sp>
        <p:nvSpPr>
          <p:cNvPr id="46" name="正方形/長方形 45"/>
          <p:cNvSpPr/>
          <p:nvPr/>
        </p:nvSpPr>
        <p:spPr>
          <a:xfrm>
            <a:off x="6791563" y="798848"/>
            <a:ext cx="543740" cy="215444"/>
          </a:xfrm>
          <a:prstGeom prst="rect">
            <a:avLst/>
          </a:prstGeom>
        </p:spPr>
        <p:txBody>
          <a:bodyPr wrap="none">
            <a:spAutoFit/>
          </a:bodyPr>
          <a:lstStyle/>
          <a:p>
            <a:pPr algn="ctr"/>
            <a:r>
              <a:rPr lang="en-US" altLang="ja-JP" sz="800" dirty="0">
                <a:latin typeface="Meiryo" charset="-128"/>
                <a:ea typeface="Meiryo" charset="-128"/>
                <a:cs typeface="Meiryo" charset="-128"/>
              </a:rPr>
              <a:t>2011</a:t>
            </a:r>
            <a:r>
              <a:rPr lang="ja-JP" altLang="en-US" sz="800" dirty="0">
                <a:latin typeface="Meiryo" charset="-128"/>
                <a:ea typeface="Meiryo" charset="-128"/>
                <a:cs typeface="Meiryo" charset="-128"/>
              </a:rPr>
              <a:t>年</a:t>
            </a:r>
          </a:p>
        </p:txBody>
      </p:sp>
      <p:sp>
        <p:nvSpPr>
          <p:cNvPr id="47" name="正方形/長方形 46"/>
          <p:cNvSpPr/>
          <p:nvPr/>
        </p:nvSpPr>
        <p:spPr>
          <a:xfrm>
            <a:off x="6560731" y="1749446"/>
            <a:ext cx="1005404" cy="215444"/>
          </a:xfrm>
          <a:prstGeom prst="rect">
            <a:avLst/>
          </a:prstGeom>
        </p:spPr>
        <p:txBody>
          <a:bodyPr wrap="none">
            <a:spAutoFit/>
          </a:bodyPr>
          <a:lstStyle/>
          <a:p>
            <a:pPr algn="ctr"/>
            <a:r>
              <a:rPr lang="ja-JP" altLang="en-US" sz="800" dirty="0">
                <a:latin typeface="Meiryo" charset="-128"/>
                <a:ea typeface="Meiryo" charset="-128"/>
                <a:cs typeface="Meiryo" charset="-128"/>
              </a:rPr>
              <a:t>量子コンピュータ</a:t>
            </a:r>
          </a:p>
        </p:txBody>
      </p:sp>
      <p:sp>
        <p:nvSpPr>
          <p:cNvPr id="48" name="正方形/長方形 47"/>
          <p:cNvSpPr/>
          <p:nvPr/>
        </p:nvSpPr>
        <p:spPr>
          <a:xfrm>
            <a:off x="7794308" y="765723"/>
            <a:ext cx="548548" cy="215444"/>
          </a:xfrm>
          <a:prstGeom prst="rect">
            <a:avLst/>
          </a:prstGeom>
        </p:spPr>
        <p:txBody>
          <a:bodyPr wrap="none">
            <a:spAutoFit/>
          </a:bodyPr>
          <a:lstStyle/>
          <a:p>
            <a:pPr algn="ctr"/>
            <a:r>
              <a:rPr lang="en-US" altLang="ja-JP" sz="800" dirty="0">
                <a:latin typeface="Meiryo" charset="-128"/>
                <a:ea typeface="Meiryo" charset="-128"/>
                <a:cs typeface="Meiryo" charset="-128"/>
              </a:rPr>
              <a:t>202X</a:t>
            </a:r>
            <a:r>
              <a:rPr lang="ja-JP" altLang="en-US" sz="800" dirty="0">
                <a:latin typeface="Meiryo" charset="-128"/>
                <a:ea typeface="Meiryo" charset="-128"/>
                <a:cs typeface="Meiryo" charset="-128"/>
              </a:rPr>
              <a:t>年</a:t>
            </a:r>
          </a:p>
        </p:txBody>
      </p:sp>
      <p:sp>
        <p:nvSpPr>
          <p:cNvPr id="49" name="正方形/長方形 48"/>
          <p:cNvSpPr/>
          <p:nvPr/>
        </p:nvSpPr>
        <p:spPr>
          <a:xfrm>
            <a:off x="7553057" y="1716331"/>
            <a:ext cx="1031051" cy="276999"/>
          </a:xfrm>
          <a:prstGeom prst="rect">
            <a:avLst/>
          </a:prstGeom>
        </p:spPr>
        <p:txBody>
          <a:bodyPr wrap="none">
            <a:spAutoFit/>
          </a:bodyPr>
          <a:lstStyle/>
          <a:p>
            <a:pPr algn="ctr"/>
            <a:r>
              <a:rPr lang="ja-JP" altLang="en-US" sz="600" dirty="0">
                <a:latin typeface="Meiryo" charset="-128"/>
                <a:ea typeface="Meiryo" charset="-128"/>
                <a:cs typeface="Meiryo" charset="-128"/>
              </a:rPr>
              <a:t>ニューロ・モーフィング</a:t>
            </a:r>
            <a:endParaRPr lang="en-US" altLang="ja-JP" sz="600" dirty="0">
              <a:latin typeface="Meiryo" charset="-128"/>
              <a:ea typeface="Meiryo" charset="-128"/>
              <a:cs typeface="Meiryo" charset="-128"/>
            </a:endParaRPr>
          </a:p>
          <a:p>
            <a:pPr algn="ctr"/>
            <a:r>
              <a:rPr lang="ja-JP" altLang="en-US" sz="600" dirty="0">
                <a:latin typeface="Meiryo" charset="-128"/>
                <a:ea typeface="Meiryo" charset="-128"/>
                <a:cs typeface="Meiryo" charset="-128"/>
              </a:rPr>
              <a:t>コンピュータ</a:t>
            </a:r>
          </a:p>
        </p:txBody>
      </p:sp>
      <p:sp>
        <p:nvSpPr>
          <p:cNvPr id="50" name="テキスト ボックス 49"/>
          <p:cNvSpPr txBox="1"/>
          <p:nvPr/>
        </p:nvSpPr>
        <p:spPr>
          <a:xfrm>
            <a:off x="5683070" y="5453605"/>
            <a:ext cx="2339102" cy="830997"/>
          </a:xfrm>
          <a:prstGeom prst="rect">
            <a:avLst/>
          </a:prstGeom>
          <a:noFill/>
        </p:spPr>
        <p:txBody>
          <a:bodyPr wrap="none" rtlCol="0">
            <a:spAutoFit/>
          </a:bodyPr>
          <a:lstStyle>
            <a:defPPr>
              <a:defRPr lang="ja-JP"/>
            </a:defPPr>
            <a:lvl1pPr>
              <a:defRPr sz="2000" b="1">
                <a:solidFill>
                  <a:schemeClr val="bg1"/>
                </a:solidFill>
                <a:effectLst>
                  <a:outerShdw blurRad="50800" dist="38100" dir="2700000" algn="tl" rotWithShape="0">
                    <a:prstClr val="black">
                      <a:alpha val="40000"/>
                    </a:prstClr>
                  </a:outerShdw>
                </a:effectLst>
                <a:latin typeface="Meiryo" charset="-128"/>
                <a:ea typeface="Meiryo" charset="-128"/>
                <a:cs typeface="Meiryo" charset="-128"/>
              </a:defRPr>
            </a:lvl1pPr>
          </a:lstStyle>
          <a:p>
            <a:pPr algn="ctr"/>
            <a:r>
              <a:rPr lang="ja-JP" altLang="en-US" sz="2400" dirty="0">
                <a:solidFill>
                  <a:schemeClr val="accent5">
                    <a:lumMod val="50000"/>
                  </a:schemeClr>
                </a:solidFill>
              </a:rPr>
              <a:t>古代の計算機械</a:t>
            </a:r>
            <a:endParaRPr lang="en-US" altLang="ja-JP" sz="2400" dirty="0">
              <a:solidFill>
                <a:schemeClr val="accent5">
                  <a:lumMod val="50000"/>
                </a:schemeClr>
              </a:solidFill>
            </a:endParaRPr>
          </a:p>
          <a:p>
            <a:pPr algn="ctr"/>
            <a:r>
              <a:rPr lang="en-US" altLang="ja-JP" sz="2400" dirty="0">
                <a:solidFill>
                  <a:schemeClr val="accent5">
                    <a:lumMod val="50000"/>
                  </a:schemeClr>
                </a:solidFill>
              </a:rPr>
              <a:t>Calculator</a:t>
            </a:r>
            <a:endParaRPr lang="ja-JP" altLang="en-US" sz="2400" dirty="0">
              <a:solidFill>
                <a:schemeClr val="accent5">
                  <a:lumMod val="50000"/>
                </a:schemeClr>
              </a:solidFill>
            </a:endParaRPr>
          </a:p>
        </p:txBody>
      </p:sp>
      <p:sp>
        <p:nvSpPr>
          <p:cNvPr id="51" name="テキスト ボックス 50"/>
          <p:cNvSpPr txBox="1"/>
          <p:nvPr/>
        </p:nvSpPr>
        <p:spPr>
          <a:xfrm>
            <a:off x="1531349" y="2667821"/>
            <a:ext cx="2339102" cy="830997"/>
          </a:xfrm>
          <a:prstGeom prst="rect">
            <a:avLst/>
          </a:prstGeom>
          <a:noFill/>
        </p:spPr>
        <p:txBody>
          <a:bodyPr wrap="none" rtlCol="0">
            <a:spAutoFit/>
          </a:bodyPr>
          <a:lstStyle/>
          <a:p>
            <a:pPr algn="ctr"/>
            <a:r>
              <a:rPr lang="ja-JP" altLang="en-US"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現代</a:t>
            </a:r>
            <a:r>
              <a:rPr kumimoji="1" lang="ja-JP" altLang="en-US"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の計算機械</a:t>
            </a:r>
            <a:endParaRPr kumimoji="1" lang="en-US" altLang="ja-JP"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Computer</a:t>
            </a:r>
            <a:endParaRPr kumimoji="1" lang="ja-JP" altLang="en-US"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2" name="テキスト ボックス 51"/>
          <p:cNvSpPr txBox="1"/>
          <p:nvPr/>
        </p:nvSpPr>
        <p:spPr>
          <a:xfrm>
            <a:off x="3577849" y="1309347"/>
            <a:ext cx="2646878" cy="461665"/>
          </a:xfrm>
          <a:prstGeom prst="rect">
            <a:avLst/>
          </a:prstGeom>
          <a:noFill/>
        </p:spPr>
        <p:txBody>
          <a:bodyPr wrap="none" rtlCol="0">
            <a:spAutoFit/>
          </a:bodyPr>
          <a:lstStyle/>
          <a:p>
            <a:r>
              <a:rPr lang="ja-JP" altLang="en-US" sz="24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近未来</a:t>
            </a:r>
            <a:r>
              <a:rPr kumimoji="1" lang="ja-JP" altLang="en-US" sz="24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の計算機械</a:t>
            </a:r>
          </a:p>
        </p:txBody>
      </p:sp>
      <p:pic>
        <p:nvPicPr>
          <p:cNvPr id="53" name="図 52"/>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04676" y="1952737"/>
            <a:ext cx="825281" cy="746054"/>
          </a:xfrm>
          <a:prstGeom prst="rect">
            <a:avLst/>
          </a:prstGeom>
        </p:spPr>
      </p:pic>
      <p:sp>
        <p:nvSpPr>
          <p:cNvPr id="55" name="正方形/長方形 54"/>
          <p:cNvSpPr/>
          <p:nvPr/>
        </p:nvSpPr>
        <p:spPr>
          <a:xfrm>
            <a:off x="6913931" y="2503752"/>
            <a:ext cx="295274" cy="215444"/>
          </a:xfrm>
          <a:prstGeom prst="rect">
            <a:avLst/>
          </a:prstGeom>
        </p:spPr>
        <p:txBody>
          <a:bodyPr wrap="none">
            <a:spAutoFit/>
          </a:bodyPr>
          <a:lstStyle/>
          <a:p>
            <a:pPr algn="ctr"/>
            <a:r>
              <a:rPr lang="en-US" altLang="ja-JP" sz="800">
                <a:latin typeface="Meiryo" charset="-128"/>
                <a:ea typeface="Meiryo" charset="-128"/>
                <a:cs typeface="Meiryo" charset="-128"/>
              </a:rPr>
              <a:t>AI</a:t>
            </a:r>
            <a:endParaRPr lang="ja-JP" altLang="en-US" sz="800" dirty="0">
              <a:latin typeface="Meiryo" charset="-128"/>
              <a:ea typeface="Meiryo" charset="-128"/>
              <a:cs typeface="Meiryo" charset="-128"/>
            </a:endParaRPr>
          </a:p>
        </p:txBody>
      </p:sp>
      <p:pic>
        <p:nvPicPr>
          <p:cNvPr id="6" name="図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339098" y="5460284"/>
            <a:ext cx="1213104" cy="810768"/>
          </a:xfrm>
          <a:prstGeom prst="rect">
            <a:avLst/>
          </a:prstGeom>
        </p:spPr>
      </p:pic>
      <p:pic>
        <p:nvPicPr>
          <p:cNvPr id="8" name="図 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746561" y="5466380"/>
            <a:ext cx="1450848" cy="798576"/>
          </a:xfrm>
          <a:prstGeom prst="rect">
            <a:avLst/>
          </a:prstGeom>
        </p:spPr>
      </p:pic>
      <p:pic>
        <p:nvPicPr>
          <p:cNvPr id="39" name="図 38"/>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040447" y="2890994"/>
            <a:ext cx="1411758" cy="985990"/>
          </a:xfrm>
          <a:prstGeom prst="rect">
            <a:avLst/>
          </a:prstGeom>
        </p:spPr>
      </p:pic>
      <p:pic>
        <p:nvPicPr>
          <p:cNvPr id="40" name="図 39"/>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747611" y="960394"/>
            <a:ext cx="664464" cy="737616"/>
          </a:xfrm>
          <a:prstGeom prst="rect">
            <a:avLst/>
          </a:prstGeom>
        </p:spPr>
      </p:pic>
      <p:pic>
        <p:nvPicPr>
          <p:cNvPr id="45" name="図 44"/>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654202" y="960394"/>
            <a:ext cx="743712" cy="731520"/>
          </a:xfrm>
          <a:prstGeom prst="rect">
            <a:avLst/>
          </a:prstGeom>
        </p:spPr>
      </p:pic>
      <p:pic>
        <p:nvPicPr>
          <p:cNvPr id="54" name="図 53"/>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386705" y="3852002"/>
            <a:ext cx="968641" cy="640942"/>
          </a:xfrm>
          <a:prstGeom prst="rect">
            <a:avLst/>
          </a:prstGeom>
        </p:spPr>
      </p:pic>
      <p:pic>
        <p:nvPicPr>
          <p:cNvPr id="57" name="図 5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378056" y="3701034"/>
            <a:ext cx="679494" cy="487463"/>
          </a:xfrm>
          <a:prstGeom prst="rect">
            <a:avLst/>
          </a:prstGeom>
        </p:spPr>
      </p:pic>
      <p:pic>
        <p:nvPicPr>
          <p:cNvPr id="58" name="図 57"/>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926806" y="2234301"/>
            <a:ext cx="676656" cy="676656"/>
          </a:xfrm>
          <a:prstGeom prst="rect">
            <a:avLst/>
          </a:prstGeom>
        </p:spPr>
      </p:pic>
      <p:pic>
        <p:nvPicPr>
          <p:cNvPr id="59" name="図 58"/>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254913" y="2793368"/>
            <a:ext cx="841248" cy="633984"/>
          </a:xfrm>
          <a:prstGeom prst="rect">
            <a:avLst/>
          </a:prstGeom>
        </p:spPr>
      </p:pic>
      <p:pic>
        <p:nvPicPr>
          <p:cNvPr id="60" name="図 59"/>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7253198" y="3521929"/>
            <a:ext cx="1011936" cy="573024"/>
          </a:xfrm>
          <a:prstGeom prst="rect">
            <a:avLst/>
          </a:prstGeom>
        </p:spPr>
      </p:pic>
      <p:pic>
        <p:nvPicPr>
          <p:cNvPr id="61" name="図 60"/>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714857" y="5466380"/>
            <a:ext cx="890016" cy="798576"/>
          </a:xfrm>
          <a:prstGeom prst="rect">
            <a:avLst/>
          </a:prstGeom>
        </p:spPr>
      </p:pic>
      <p:pic>
        <p:nvPicPr>
          <p:cNvPr id="7" name="図 6"/>
          <p:cNvPicPr>
            <a:picLocks noChangeAspect="1"/>
          </p:cNvPicPr>
          <p:nvPr/>
        </p:nvPicPr>
        <p:blipFill>
          <a:blip r:embed="rId20"/>
          <a:stretch>
            <a:fillRect/>
          </a:stretch>
        </p:blipFill>
        <p:spPr>
          <a:xfrm>
            <a:off x="553880" y="4138223"/>
            <a:ext cx="905410" cy="743433"/>
          </a:xfrm>
          <a:prstGeom prst="rect">
            <a:avLst/>
          </a:prstGeom>
        </p:spPr>
      </p:pic>
      <p:sp>
        <p:nvSpPr>
          <p:cNvPr id="62" name="テキスト ボックス 61"/>
          <p:cNvSpPr txBox="1"/>
          <p:nvPr/>
        </p:nvSpPr>
        <p:spPr>
          <a:xfrm>
            <a:off x="464474" y="3967894"/>
            <a:ext cx="1133644"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a:t>
            </a:r>
            <a:r>
              <a:rPr kumimoji="1" lang="ja-JP" altLang="en-US" sz="800" dirty="0">
                <a:latin typeface="Meiryo" charset="-128"/>
                <a:ea typeface="Meiryo" charset="-128"/>
                <a:cs typeface="Meiryo" charset="-128"/>
              </a:rPr>
              <a:t>世紀半（未完成）</a:t>
            </a:r>
          </a:p>
        </p:txBody>
      </p:sp>
      <p:sp>
        <p:nvSpPr>
          <p:cNvPr id="63" name="正方形/長方形 62"/>
          <p:cNvSpPr/>
          <p:nvPr/>
        </p:nvSpPr>
        <p:spPr>
          <a:xfrm>
            <a:off x="438859" y="4892088"/>
            <a:ext cx="1107996" cy="215444"/>
          </a:xfrm>
          <a:prstGeom prst="rect">
            <a:avLst/>
          </a:prstGeom>
        </p:spPr>
        <p:txBody>
          <a:bodyPr wrap="none">
            <a:spAutoFit/>
          </a:bodyPr>
          <a:lstStyle/>
          <a:p>
            <a:pPr algn="ctr"/>
            <a:r>
              <a:rPr lang="ja-JP" altLang="en-US" sz="800">
                <a:latin typeface="Meiryo" charset="-128"/>
                <a:ea typeface="Meiryo" charset="-128"/>
                <a:cs typeface="Meiryo" charset="-128"/>
              </a:rPr>
              <a:t>バベッジの解析機関</a:t>
            </a:r>
            <a:endParaRPr lang="ja-JP" altLang="en-US" sz="800" dirty="0">
              <a:latin typeface="Meiryo" charset="-128"/>
              <a:ea typeface="Meiryo" charset="-128"/>
              <a:cs typeface="Meiryo" charset="-128"/>
            </a:endParaRPr>
          </a:p>
        </p:txBody>
      </p:sp>
      <p:sp>
        <p:nvSpPr>
          <p:cNvPr id="64" name="正方形/長方形 63"/>
          <p:cNvSpPr/>
          <p:nvPr/>
        </p:nvSpPr>
        <p:spPr>
          <a:xfrm>
            <a:off x="4300775" y="4165523"/>
            <a:ext cx="837089" cy="215444"/>
          </a:xfrm>
          <a:prstGeom prst="rect">
            <a:avLst/>
          </a:prstGeom>
        </p:spPr>
        <p:txBody>
          <a:bodyPr wrap="none">
            <a:spAutoFit/>
          </a:bodyPr>
          <a:lstStyle/>
          <a:p>
            <a:pPr algn="ctr"/>
            <a:r>
              <a:rPr lang="en-US" altLang="ja-JP" sz="800">
                <a:latin typeface="Meiryo" charset="-128"/>
                <a:ea typeface="Meiryo" charset="-128"/>
                <a:cs typeface="Meiryo" charset="-128"/>
              </a:rPr>
              <a:t>IBM PC 5150</a:t>
            </a:r>
            <a:endParaRPr lang="ja-JP" altLang="en-US" sz="800" dirty="0">
              <a:latin typeface="Meiryo" charset="-128"/>
              <a:ea typeface="Meiryo" charset="-128"/>
              <a:cs typeface="Meiryo" charset="-128"/>
            </a:endParaRPr>
          </a:p>
        </p:txBody>
      </p:sp>
      <p:sp>
        <p:nvSpPr>
          <p:cNvPr id="20" name="テキスト ボックス 19"/>
          <p:cNvSpPr txBox="1"/>
          <p:nvPr/>
        </p:nvSpPr>
        <p:spPr>
          <a:xfrm>
            <a:off x="4854004" y="4332984"/>
            <a:ext cx="695158" cy="215444"/>
          </a:xfrm>
          <a:prstGeom prst="rect">
            <a:avLst/>
          </a:prstGeom>
          <a:noFill/>
        </p:spPr>
        <p:txBody>
          <a:bodyPr wrap="square" rtlCol="0">
            <a:spAutoFit/>
          </a:bodyPr>
          <a:lstStyle>
            <a:defPPr>
              <a:defRPr lang="ja-JP"/>
            </a:defPPr>
            <a:lvl1pPr algn="ctr">
              <a:defRPr sz="800">
                <a:latin typeface="Meiryo" charset="-128"/>
                <a:ea typeface="Meiryo" charset="-128"/>
                <a:cs typeface="Meiryo" charset="-128"/>
              </a:defRPr>
            </a:lvl1pPr>
          </a:lstStyle>
          <a:p>
            <a:r>
              <a:rPr lang="en-US" altLang="ja-JP" b="1" dirty="0">
                <a:solidFill>
                  <a:schemeClr val="bg1"/>
                </a:solidFill>
                <a:effectLst>
                  <a:outerShdw blurRad="50800" dist="38100" dir="2700000" algn="tl" rotWithShape="0">
                    <a:prstClr val="black">
                      <a:alpha val="40000"/>
                    </a:prstClr>
                  </a:outerShdw>
                </a:effectLst>
              </a:rPr>
              <a:t>1990</a:t>
            </a:r>
            <a:r>
              <a:rPr lang="ja-JP" altLang="en-US" b="1" dirty="0">
                <a:solidFill>
                  <a:schemeClr val="bg1"/>
                </a:solidFill>
                <a:effectLst>
                  <a:outerShdw blurRad="50800" dist="38100" dir="2700000" algn="tl" rotWithShape="0">
                    <a:prstClr val="black">
                      <a:alpha val="40000"/>
                    </a:prstClr>
                  </a:outerShdw>
                </a:effectLst>
              </a:rPr>
              <a:t>年</a:t>
            </a:r>
            <a:r>
              <a:rPr lang="en-US" altLang="ja-JP" b="1" dirty="0">
                <a:solidFill>
                  <a:schemeClr val="bg1"/>
                </a:solidFill>
                <a:effectLst>
                  <a:outerShdw blurRad="50800" dist="38100" dir="2700000" algn="tl" rotWithShape="0">
                    <a:prstClr val="black">
                      <a:alpha val="40000"/>
                    </a:prstClr>
                  </a:outerShdw>
                </a:effectLst>
              </a:rPr>
              <a:t>〜</a:t>
            </a:r>
            <a:endParaRPr lang="ja-JP" altLang="en-US" b="1" dirty="0">
              <a:solidFill>
                <a:schemeClr val="bg1"/>
              </a:solidFill>
              <a:effectLst>
                <a:outerShdw blurRad="50800" dist="38100" dir="2700000" algn="tl" rotWithShape="0">
                  <a:prstClr val="black">
                    <a:alpha val="40000"/>
                  </a:prstClr>
                </a:outerShdw>
              </a:effectLst>
            </a:endParaRPr>
          </a:p>
        </p:txBody>
      </p:sp>
      <p:sp>
        <p:nvSpPr>
          <p:cNvPr id="65" name="テキスト ボックス 64"/>
          <p:cNvSpPr txBox="1"/>
          <p:nvPr/>
        </p:nvSpPr>
        <p:spPr>
          <a:xfrm>
            <a:off x="4871137" y="4471228"/>
            <a:ext cx="780983" cy="253916"/>
          </a:xfrm>
          <a:prstGeom prst="rect">
            <a:avLst/>
          </a:prstGeom>
          <a:noFill/>
        </p:spPr>
        <p:txBody>
          <a:bodyPr wrap="none" rtlCol="0">
            <a:spAutoFit/>
          </a:bodyPr>
          <a:lstStyle>
            <a:defPPr>
              <a:defRPr lang="ja-JP"/>
            </a:defPPr>
            <a:lvl1pPr algn="ctr">
              <a:defRPr sz="800">
                <a:latin typeface="Meiryo" charset="-128"/>
                <a:ea typeface="Meiryo" charset="-128"/>
                <a:cs typeface="Meiryo" charset="-128"/>
              </a:defRPr>
            </a:lvl1pPr>
          </a:lstStyle>
          <a:p>
            <a:r>
              <a:rPr lang="en-US" altLang="ja-JP" sz="1050" b="1">
                <a:solidFill>
                  <a:schemeClr val="bg1"/>
                </a:solidFill>
                <a:effectLst>
                  <a:outerShdw blurRad="50800" dist="38100" dir="2700000" algn="tl" rotWithShape="0">
                    <a:prstClr val="black">
                      <a:alpha val="40000"/>
                    </a:prstClr>
                  </a:outerShdw>
                </a:effectLst>
              </a:rPr>
              <a:t>Internet</a:t>
            </a:r>
            <a:endParaRPr lang="ja-JP" altLang="en-US" sz="1050" b="1"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445996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2445332" y="1196102"/>
            <a:ext cx="4262260" cy="4969201"/>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146" name="角丸四角形 145"/>
          <p:cNvSpPr/>
          <p:nvPr/>
        </p:nvSpPr>
        <p:spPr>
          <a:xfrm>
            <a:off x="6932246" y="4679932"/>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3" name="図形グループ 142"/>
          <p:cNvGrpSpPr/>
          <p:nvPr/>
        </p:nvGrpSpPr>
        <p:grpSpPr>
          <a:xfrm rot="16200000">
            <a:off x="8288815" y="4798285"/>
            <a:ext cx="297414" cy="253559"/>
            <a:chOff x="-62676" y="3965594"/>
            <a:chExt cx="679541" cy="593816"/>
          </a:xfrm>
        </p:grpSpPr>
        <p:sp>
          <p:nvSpPr>
            <p:cNvPr id="144" name="角丸四角形 143"/>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5" name="図 14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sp>
        <p:nvSpPr>
          <p:cNvPr id="54" name="角丸四角形 53"/>
          <p:cNvSpPr/>
          <p:nvPr/>
        </p:nvSpPr>
        <p:spPr>
          <a:xfrm>
            <a:off x="6938596" y="3847249"/>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デジタル化の歴史</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sp>
        <p:nvSpPr>
          <p:cNvPr id="24" name="角丸四角形 23"/>
          <p:cNvSpPr/>
          <p:nvPr/>
        </p:nvSpPr>
        <p:spPr bwMode="auto">
          <a:xfrm>
            <a:off x="2491488" y="2049012"/>
            <a:ext cx="4164479" cy="4099633"/>
          </a:xfrm>
          <a:prstGeom prst="roundRect">
            <a:avLst>
              <a:gd name="adj" fmla="val 0"/>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25" name="角丸四角形 24"/>
          <p:cNvSpPr/>
          <p:nvPr/>
        </p:nvSpPr>
        <p:spPr bwMode="auto">
          <a:xfrm>
            <a:off x="2558482" y="2918713"/>
            <a:ext cx="4042008" cy="3289174"/>
          </a:xfrm>
          <a:prstGeom prst="roundRect">
            <a:avLst>
              <a:gd name="adj" fmla="val 0"/>
            </a:avLst>
          </a:prstGeom>
          <a:solidFill>
            <a:schemeClr val="accent1">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26" name="角丸四角形 25"/>
          <p:cNvSpPr/>
          <p:nvPr/>
        </p:nvSpPr>
        <p:spPr bwMode="auto">
          <a:xfrm>
            <a:off x="2619939" y="3770836"/>
            <a:ext cx="3932451" cy="2443282"/>
          </a:xfrm>
          <a:prstGeom prst="roundRect">
            <a:avLst>
              <a:gd name="adj" fmla="val 0"/>
            </a:avLst>
          </a:prstGeom>
          <a:solidFill>
            <a:srgbClr val="00009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55" name="フローチャート: 複数書類 54"/>
          <p:cNvSpPr/>
          <p:nvPr/>
        </p:nvSpPr>
        <p:spPr>
          <a:xfrm>
            <a:off x="69322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複数書類 55"/>
          <p:cNvSpPr/>
          <p:nvPr/>
        </p:nvSpPr>
        <p:spPr>
          <a:xfrm>
            <a:off x="75799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フローチャート: 複数書類 56"/>
          <p:cNvSpPr/>
          <p:nvPr/>
        </p:nvSpPr>
        <p:spPr>
          <a:xfrm>
            <a:off x="8208595"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右矢印 57"/>
          <p:cNvSpPr/>
          <p:nvPr/>
        </p:nvSpPr>
        <p:spPr>
          <a:xfrm>
            <a:off x="7948248" y="3031732"/>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矢印 58"/>
          <p:cNvSpPr/>
          <p:nvPr/>
        </p:nvSpPr>
        <p:spPr>
          <a:xfrm>
            <a:off x="7310072" y="3032316"/>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0" name="図形グループ 59"/>
          <p:cNvGrpSpPr/>
          <p:nvPr/>
        </p:nvGrpSpPr>
        <p:grpSpPr>
          <a:xfrm>
            <a:off x="7002095" y="3137896"/>
            <a:ext cx="228599" cy="443927"/>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3" name="図形グループ 62"/>
          <p:cNvGrpSpPr/>
          <p:nvPr/>
        </p:nvGrpSpPr>
        <p:grpSpPr>
          <a:xfrm>
            <a:off x="7630747" y="3137896"/>
            <a:ext cx="228599" cy="443927"/>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6" name="図形グループ 65"/>
          <p:cNvGrpSpPr/>
          <p:nvPr/>
        </p:nvGrpSpPr>
        <p:grpSpPr>
          <a:xfrm>
            <a:off x="8259396" y="3119504"/>
            <a:ext cx="228599" cy="443927"/>
            <a:chOff x="1946324" y="4125162"/>
            <a:chExt cx="969964" cy="2007872"/>
          </a:xfrm>
        </p:grpSpPr>
        <p:sp>
          <p:nvSpPr>
            <p:cNvPr id="67" name="円/楕円 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フローチャート: 論理積ゲート 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9" name="フローチャート: 複数書類 68"/>
          <p:cNvSpPr/>
          <p:nvPr/>
        </p:nvSpPr>
        <p:spPr>
          <a:xfrm>
            <a:off x="6938597"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0" name="図形グループ 69"/>
          <p:cNvGrpSpPr/>
          <p:nvPr/>
        </p:nvGrpSpPr>
        <p:grpSpPr>
          <a:xfrm>
            <a:off x="6989398" y="2264785"/>
            <a:ext cx="228599" cy="443927"/>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環状矢印 72"/>
          <p:cNvSpPr/>
          <p:nvPr/>
        </p:nvSpPr>
        <p:spPr>
          <a:xfrm>
            <a:off x="7186248"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複数書類 73"/>
          <p:cNvSpPr/>
          <p:nvPr/>
        </p:nvSpPr>
        <p:spPr>
          <a:xfrm>
            <a:off x="7827598"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5" name="図形グループ 74"/>
          <p:cNvGrpSpPr/>
          <p:nvPr/>
        </p:nvGrpSpPr>
        <p:grpSpPr>
          <a:xfrm>
            <a:off x="7878399" y="2264785"/>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8" name="環状矢印 77"/>
          <p:cNvSpPr/>
          <p:nvPr/>
        </p:nvSpPr>
        <p:spPr>
          <a:xfrm>
            <a:off x="8075249"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フローチャート: 複数書類 78"/>
          <p:cNvSpPr/>
          <p:nvPr/>
        </p:nvSpPr>
        <p:spPr>
          <a:xfrm>
            <a:off x="7579946"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0" name="図形グループ 79"/>
          <p:cNvGrpSpPr/>
          <p:nvPr/>
        </p:nvGrpSpPr>
        <p:grpSpPr>
          <a:xfrm>
            <a:off x="7630747" y="1445323"/>
            <a:ext cx="228599" cy="443927"/>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フローチャート: 複数書類 82"/>
          <p:cNvSpPr/>
          <p:nvPr/>
        </p:nvSpPr>
        <p:spPr>
          <a:xfrm>
            <a:off x="6938597"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4" name="図形グループ 83"/>
          <p:cNvGrpSpPr/>
          <p:nvPr/>
        </p:nvGrpSpPr>
        <p:grpSpPr>
          <a:xfrm>
            <a:off x="6989398" y="1445323"/>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7" name="フローチャート: 複数書類 86"/>
          <p:cNvSpPr/>
          <p:nvPr/>
        </p:nvSpPr>
        <p:spPr>
          <a:xfrm>
            <a:off x="8214945" y="125107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8" name="図形グループ 87"/>
          <p:cNvGrpSpPr/>
          <p:nvPr/>
        </p:nvGrpSpPr>
        <p:grpSpPr>
          <a:xfrm>
            <a:off x="8265746" y="1452763"/>
            <a:ext cx="228599" cy="443927"/>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4" name="フローチャート: 複数書類 93"/>
          <p:cNvSpPr/>
          <p:nvPr/>
        </p:nvSpPr>
        <p:spPr>
          <a:xfrm>
            <a:off x="7090996" y="3750839"/>
            <a:ext cx="301627" cy="31800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フローチャート: 磁気ディスク 94"/>
          <p:cNvSpPr/>
          <p:nvPr/>
        </p:nvSpPr>
        <p:spPr>
          <a:xfrm>
            <a:off x="7643448" y="3766774"/>
            <a:ext cx="311150" cy="302070"/>
          </a:xfrm>
          <a:prstGeom prst="flowChartMagneticDisk">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96" name="フローチャート: 代替処理 95"/>
          <p:cNvSpPr/>
          <p:nvPr/>
        </p:nvSpPr>
        <p:spPr>
          <a:xfrm>
            <a:off x="8214944" y="3766773"/>
            <a:ext cx="279401" cy="286989"/>
          </a:xfrm>
          <a:prstGeom prst="flowChartAlternateProcess">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98" name="角丸四角形 97"/>
          <p:cNvSpPr/>
          <p:nvPr/>
        </p:nvSpPr>
        <p:spPr bwMode="auto">
          <a:xfrm>
            <a:off x="2674296" y="4630731"/>
            <a:ext cx="3807450" cy="1606581"/>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grpSp>
        <p:nvGrpSpPr>
          <p:cNvPr id="33" name="図形グループ 32"/>
          <p:cNvGrpSpPr/>
          <p:nvPr/>
        </p:nvGrpSpPr>
        <p:grpSpPr>
          <a:xfrm>
            <a:off x="7052895" y="3998681"/>
            <a:ext cx="228599" cy="443927"/>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7465646" y="3998681"/>
            <a:ext cx="228599" cy="443927"/>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7865696" y="3998681"/>
            <a:ext cx="228599" cy="443927"/>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41"/>
          <p:cNvGrpSpPr/>
          <p:nvPr/>
        </p:nvGrpSpPr>
        <p:grpSpPr>
          <a:xfrm>
            <a:off x="8265746" y="3998681"/>
            <a:ext cx="228599" cy="443927"/>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7281494" y="4061297"/>
            <a:ext cx="228599" cy="443927"/>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7694245" y="4061297"/>
            <a:ext cx="228599" cy="443927"/>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8094295" y="4042905"/>
            <a:ext cx="228599" cy="443927"/>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9" name="図形グループ 98"/>
          <p:cNvGrpSpPr/>
          <p:nvPr/>
        </p:nvGrpSpPr>
        <p:grpSpPr>
          <a:xfrm>
            <a:off x="7682485" y="4769779"/>
            <a:ext cx="340225" cy="402722"/>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1" name="図 10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02" name="図形グループ 101"/>
          <p:cNvGrpSpPr/>
          <p:nvPr/>
        </p:nvGrpSpPr>
        <p:grpSpPr>
          <a:xfrm>
            <a:off x="7005216" y="4733183"/>
            <a:ext cx="297414" cy="253559"/>
            <a:chOff x="-62676" y="3965594"/>
            <a:chExt cx="679541" cy="593816"/>
          </a:xfrm>
        </p:grpSpPr>
        <p:sp>
          <p:nvSpPr>
            <p:cNvPr id="103" name="角丸四角形 102"/>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4" name="図 10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5" name="図形グループ 104"/>
          <p:cNvGrpSpPr/>
          <p:nvPr/>
        </p:nvGrpSpPr>
        <p:grpSpPr>
          <a:xfrm>
            <a:off x="7354203" y="4769779"/>
            <a:ext cx="155890" cy="267991"/>
            <a:chOff x="1140657" y="4229811"/>
            <a:chExt cx="341289" cy="550466"/>
          </a:xfrm>
        </p:grpSpPr>
        <p:sp>
          <p:nvSpPr>
            <p:cNvPr id="106" name="角丸四角形 10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7" name="図 10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20" name="図形グループ 119"/>
          <p:cNvGrpSpPr/>
          <p:nvPr/>
        </p:nvGrpSpPr>
        <p:grpSpPr>
          <a:xfrm>
            <a:off x="8022710" y="4801305"/>
            <a:ext cx="105803" cy="206170"/>
            <a:chOff x="5118100" y="4941610"/>
            <a:chExt cx="190500" cy="405090"/>
          </a:xfrm>
        </p:grpSpPr>
        <p:sp>
          <p:nvSpPr>
            <p:cNvPr id="121" name="正方形/長方形 12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角丸四角形 12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127"/>
          <p:cNvGrpSpPr/>
          <p:nvPr/>
        </p:nvGrpSpPr>
        <p:grpSpPr>
          <a:xfrm>
            <a:off x="8333436" y="4867614"/>
            <a:ext cx="228599" cy="443927"/>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130"/>
          <p:cNvGrpSpPr/>
          <p:nvPr/>
        </p:nvGrpSpPr>
        <p:grpSpPr>
          <a:xfrm>
            <a:off x="7391407" y="4880385"/>
            <a:ext cx="228599" cy="443927"/>
            <a:chOff x="1946324" y="4125162"/>
            <a:chExt cx="969964" cy="2007872"/>
          </a:xfrm>
        </p:grpSpPr>
        <p:sp>
          <p:nvSpPr>
            <p:cNvPr id="132" name="円/楕円 1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フローチャート: 論理積ゲート 1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133"/>
          <p:cNvGrpSpPr/>
          <p:nvPr/>
        </p:nvGrpSpPr>
        <p:grpSpPr>
          <a:xfrm>
            <a:off x="7682508" y="4880385"/>
            <a:ext cx="228599" cy="443927"/>
            <a:chOff x="1946324" y="4125162"/>
            <a:chExt cx="969964" cy="2007872"/>
          </a:xfrm>
        </p:grpSpPr>
        <p:sp>
          <p:nvSpPr>
            <p:cNvPr id="135" name="円/楕円 1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図形グループ 136"/>
          <p:cNvGrpSpPr/>
          <p:nvPr/>
        </p:nvGrpSpPr>
        <p:grpSpPr>
          <a:xfrm>
            <a:off x="8042830" y="4880385"/>
            <a:ext cx="228599" cy="443927"/>
            <a:chOff x="1946324" y="4125162"/>
            <a:chExt cx="969964" cy="2007872"/>
          </a:xfrm>
        </p:grpSpPr>
        <p:sp>
          <p:nvSpPr>
            <p:cNvPr id="138" name="円/楕円 1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フローチャート: 論理積ゲート 1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0" name="図形グループ 139"/>
          <p:cNvGrpSpPr/>
          <p:nvPr/>
        </p:nvGrpSpPr>
        <p:grpSpPr>
          <a:xfrm>
            <a:off x="7074031" y="4880385"/>
            <a:ext cx="228599" cy="443927"/>
            <a:chOff x="1946324" y="4125162"/>
            <a:chExt cx="969964" cy="2007872"/>
          </a:xfrm>
        </p:grpSpPr>
        <p:sp>
          <p:nvSpPr>
            <p:cNvPr id="141" name="円/楕円 1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フローチャート: 論理積ゲート 1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7" name="角丸四角形 146"/>
          <p:cNvSpPr/>
          <p:nvPr/>
        </p:nvSpPr>
        <p:spPr>
          <a:xfrm>
            <a:off x="6932246" y="5539618"/>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2" name="図 161" descr="imgres.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68881" y="5682611"/>
            <a:ext cx="693789" cy="476180"/>
          </a:xfrm>
          <a:prstGeom prst="rect">
            <a:avLst/>
          </a:prstGeom>
        </p:spPr>
      </p:pic>
      <p:grpSp>
        <p:nvGrpSpPr>
          <p:cNvPr id="163" name="図形グループ 162"/>
          <p:cNvGrpSpPr/>
          <p:nvPr/>
        </p:nvGrpSpPr>
        <p:grpSpPr>
          <a:xfrm>
            <a:off x="7893674" y="5627346"/>
            <a:ext cx="273052" cy="345113"/>
            <a:chOff x="4000500" y="1182650"/>
            <a:chExt cx="499492" cy="545661"/>
          </a:xfrm>
        </p:grpSpPr>
        <p:sp>
          <p:nvSpPr>
            <p:cNvPr id="164" name="角丸四角形 16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正方形/長方形 16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grpSp>
        <p:nvGrpSpPr>
          <p:cNvPr id="4" name="図形グループ 3"/>
          <p:cNvGrpSpPr/>
          <p:nvPr/>
        </p:nvGrpSpPr>
        <p:grpSpPr>
          <a:xfrm>
            <a:off x="7686984" y="5831739"/>
            <a:ext cx="576064" cy="316907"/>
            <a:chOff x="6948264" y="2223989"/>
            <a:chExt cx="931292" cy="545661"/>
          </a:xfrm>
        </p:grpSpPr>
        <p:sp>
          <p:nvSpPr>
            <p:cNvPr id="167" name="角丸四角形 166"/>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円/楕円 167"/>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角丸四角形 168"/>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台形 16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角丸四角形 170"/>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角丸四角形 171"/>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3" name="図形グループ 172"/>
          <p:cNvGrpSpPr/>
          <p:nvPr/>
        </p:nvGrpSpPr>
        <p:grpSpPr>
          <a:xfrm>
            <a:off x="8259396" y="5610771"/>
            <a:ext cx="155890" cy="267991"/>
            <a:chOff x="1140657" y="4229811"/>
            <a:chExt cx="341289" cy="550466"/>
          </a:xfrm>
        </p:grpSpPr>
        <p:sp>
          <p:nvSpPr>
            <p:cNvPr id="174" name="角丸四角形 1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5" name="図 17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76" name="図形グループ 175"/>
          <p:cNvGrpSpPr/>
          <p:nvPr/>
        </p:nvGrpSpPr>
        <p:grpSpPr>
          <a:xfrm>
            <a:off x="8296600" y="5721377"/>
            <a:ext cx="228599" cy="443927"/>
            <a:chOff x="1946324" y="4125162"/>
            <a:chExt cx="969964" cy="2007872"/>
          </a:xfrm>
        </p:grpSpPr>
        <p:sp>
          <p:nvSpPr>
            <p:cNvPr id="177" name="円/楕円 1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フローチャート: 論理積ゲート 1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9" name="下矢印 178"/>
          <p:cNvSpPr/>
          <p:nvPr/>
        </p:nvSpPr>
        <p:spPr bwMode="auto">
          <a:xfrm>
            <a:off x="4301441" y="1822315"/>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180" name="下矢印 179"/>
          <p:cNvSpPr/>
          <p:nvPr/>
        </p:nvSpPr>
        <p:spPr bwMode="auto">
          <a:xfrm>
            <a:off x="4301441" y="2690336"/>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181" name="下矢印 180"/>
          <p:cNvSpPr/>
          <p:nvPr/>
        </p:nvSpPr>
        <p:spPr bwMode="auto">
          <a:xfrm>
            <a:off x="4301441" y="3549352"/>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182" name="下矢印 181"/>
          <p:cNvSpPr/>
          <p:nvPr/>
        </p:nvSpPr>
        <p:spPr bwMode="auto">
          <a:xfrm>
            <a:off x="4301441" y="441737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8" name="テキスト ボックス 7"/>
          <p:cNvSpPr txBox="1"/>
          <p:nvPr/>
        </p:nvSpPr>
        <p:spPr>
          <a:xfrm>
            <a:off x="539552" y="1196103"/>
            <a:ext cx="1794882" cy="677108"/>
          </a:xfrm>
          <a:prstGeom prst="rect">
            <a:avLst/>
          </a:prstGeom>
          <a:noFill/>
        </p:spPr>
        <p:txBody>
          <a:bodyPr wrap="none" rtlCol="0">
            <a:spAutoFit/>
          </a:bodyPr>
          <a:lstStyle/>
          <a:p>
            <a:r>
              <a:rPr kumimoji="1" lang="en-US" altLang="ja-JP" sz="2800" dirty="0">
                <a:solidFill>
                  <a:schemeClr val="accent5">
                    <a:lumMod val="75000"/>
                  </a:schemeClr>
                </a:solidFill>
                <a:latin typeface="メイリオ"/>
                <a:ea typeface="メイリオ"/>
                <a:cs typeface="メイリオ"/>
              </a:rPr>
              <a:t>1960</a:t>
            </a:r>
            <a:r>
              <a:rPr lang="ja-JP" altLang="en-US" sz="2800" dirty="0">
                <a:solidFill>
                  <a:schemeClr val="accent5">
                    <a:lumMod val="75000"/>
                  </a:schemeClr>
                </a:solidFill>
                <a:latin typeface="メイリオ"/>
                <a:ea typeface="メイリオ"/>
                <a:cs typeface="メイリオ"/>
              </a:rPr>
              <a:t>年代</a:t>
            </a:r>
            <a:endParaRPr lang="en-US" altLang="ja-JP" sz="2800" dirty="0">
              <a:solidFill>
                <a:schemeClr val="accent5">
                  <a:lumMod val="75000"/>
                </a:schemeClr>
              </a:solidFill>
              <a:latin typeface="メイリオ"/>
              <a:ea typeface="メイリオ"/>
              <a:cs typeface="メイリオ"/>
            </a:endParaRPr>
          </a:p>
          <a:p>
            <a:r>
              <a:rPr kumimoji="1" lang="ja-JP" altLang="en-US" sz="1000" dirty="0">
                <a:solidFill>
                  <a:schemeClr val="accent5">
                    <a:lumMod val="75000"/>
                  </a:schemeClr>
                </a:solidFill>
                <a:latin typeface="メイリオ"/>
                <a:ea typeface="メイリオ"/>
                <a:cs typeface="メイリオ"/>
              </a:rPr>
              <a:t>メインフレームの登場</a:t>
            </a:r>
          </a:p>
        </p:txBody>
      </p:sp>
      <p:sp>
        <p:nvSpPr>
          <p:cNvPr id="184" name="テキスト ボックス 183"/>
          <p:cNvSpPr txBox="1"/>
          <p:nvPr/>
        </p:nvSpPr>
        <p:spPr>
          <a:xfrm>
            <a:off x="539552" y="2049013"/>
            <a:ext cx="1851789" cy="677108"/>
          </a:xfrm>
          <a:prstGeom prst="rect">
            <a:avLst/>
          </a:prstGeom>
          <a:noFill/>
        </p:spPr>
        <p:txBody>
          <a:bodyPr wrap="none" rtlCol="0">
            <a:spAutoFit/>
          </a:bodyPr>
          <a:lstStyle/>
          <a:p>
            <a:r>
              <a:rPr kumimoji="1" lang="en-US" altLang="ja-JP" sz="2800" dirty="0">
                <a:solidFill>
                  <a:schemeClr val="accent1">
                    <a:lumMod val="75000"/>
                  </a:schemeClr>
                </a:solidFill>
                <a:latin typeface="メイリオ"/>
                <a:ea typeface="メイリオ"/>
                <a:cs typeface="メイリオ"/>
              </a:rPr>
              <a:t>1970</a:t>
            </a:r>
            <a:r>
              <a:rPr lang="ja-JP" altLang="en-US" sz="2800" dirty="0">
                <a:solidFill>
                  <a:schemeClr val="accent1">
                    <a:lumMod val="75000"/>
                  </a:schemeClr>
                </a:solidFill>
                <a:latin typeface="メイリオ"/>
                <a:ea typeface="メイリオ"/>
                <a:cs typeface="メイリオ"/>
              </a:rPr>
              <a:t>年代</a:t>
            </a:r>
            <a:endParaRPr lang="en-US" altLang="ja-JP" sz="2800" dirty="0">
              <a:solidFill>
                <a:schemeClr val="accent1">
                  <a:lumMod val="75000"/>
                </a:schemeClr>
              </a:solidFill>
              <a:latin typeface="メイリオ"/>
              <a:ea typeface="メイリオ"/>
              <a:cs typeface="メイリオ"/>
            </a:endParaRPr>
          </a:p>
          <a:p>
            <a:r>
              <a:rPr lang="ja-JP" altLang="en-US" sz="1000" dirty="0">
                <a:solidFill>
                  <a:schemeClr val="accent1">
                    <a:lumMod val="75000"/>
                  </a:schemeClr>
                </a:solidFill>
                <a:latin typeface="メイリオ"/>
                <a:ea typeface="メイリオ"/>
                <a:cs typeface="メイリオ"/>
              </a:rPr>
              <a:t>事務処理・工場生産の自動化</a:t>
            </a:r>
            <a:endParaRPr kumimoji="1" lang="ja-JP" altLang="en-US" sz="1000" dirty="0">
              <a:solidFill>
                <a:schemeClr val="accent1">
                  <a:lumMod val="75000"/>
                </a:schemeClr>
              </a:solidFill>
              <a:latin typeface="メイリオ"/>
              <a:ea typeface="メイリオ"/>
              <a:cs typeface="メイリオ"/>
            </a:endParaRPr>
          </a:p>
        </p:txBody>
      </p:sp>
      <p:sp>
        <p:nvSpPr>
          <p:cNvPr id="185" name="テキスト ボックス 184"/>
          <p:cNvSpPr txBox="1"/>
          <p:nvPr/>
        </p:nvSpPr>
        <p:spPr>
          <a:xfrm>
            <a:off x="539552" y="2908294"/>
            <a:ext cx="1890261" cy="677108"/>
          </a:xfrm>
          <a:prstGeom prst="rect">
            <a:avLst/>
          </a:prstGeom>
          <a:noFill/>
        </p:spPr>
        <p:txBody>
          <a:bodyPr wrap="none" rtlCol="0">
            <a:spAutoFit/>
          </a:bodyPr>
          <a:lstStyle/>
          <a:p>
            <a:r>
              <a:rPr kumimoji="1" lang="en-US" altLang="ja-JP" sz="2800" dirty="0">
                <a:solidFill>
                  <a:schemeClr val="accent1">
                    <a:lumMod val="50000"/>
                  </a:schemeClr>
                </a:solidFill>
                <a:latin typeface="メイリオ"/>
                <a:ea typeface="メイリオ"/>
                <a:cs typeface="メイリオ"/>
              </a:rPr>
              <a:t>1980</a:t>
            </a:r>
            <a:r>
              <a:rPr lang="ja-JP" altLang="en-US" sz="2800" dirty="0">
                <a:solidFill>
                  <a:schemeClr val="accent1">
                    <a:lumMod val="50000"/>
                  </a:schemeClr>
                </a:solidFill>
                <a:latin typeface="メイリオ"/>
                <a:ea typeface="メイリオ"/>
                <a:cs typeface="メイリオ"/>
              </a:rPr>
              <a:t>年代</a:t>
            </a:r>
            <a:endParaRPr lang="en-US" altLang="ja-JP" sz="2800" dirty="0">
              <a:solidFill>
                <a:schemeClr val="accent1">
                  <a:lumMod val="50000"/>
                </a:schemeClr>
              </a:solidFill>
              <a:latin typeface="メイリオ"/>
              <a:ea typeface="メイリオ"/>
              <a:cs typeface="メイリオ"/>
            </a:endParaRPr>
          </a:p>
          <a:p>
            <a:r>
              <a:rPr kumimoji="1" lang="ja-JP" altLang="en-US" sz="1000" dirty="0">
                <a:solidFill>
                  <a:schemeClr val="accent1">
                    <a:lumMod val="50000"/>
                  </a:schemeClr>
                </a:solidFill>
                <a:latin typeface="メイリオ"/>
                <a:ea typeface="メイリオ"/>
                <a:cs typeface="メイリオ"/>
              </a:rPr>
              <a:t>小型コンピュータ・</a:t>
            </a:r>
            <a:r>
              <a:rPr kumimoji="1" lang="en-US" altLang="ja-JP" sz="1000" dirty="0">
                <a:solidFill>
                  <a:schemeClr val="accent1">
                    <a:lumMod val="50000"/>
                  </a:schemeClr>
                </a:solidFill>
                <a:latin typeface="メイリオ"/>
                <a:ea typeface="メイリオ"/>
                <a:cs typeface="メイリオ"/>
              </a:rPr>
              <a:t>PC</a:t>
            </a:r>
            <a:r>
              <a:rPr kumimoji="1" lang="ja-JP" altLang="en-US" sz="1000" dirty="0">
                <a:solidFill>
                  <a:schemeClr val="accent1">
                    <a:lumMod val="50000"/>
                  </a:schemeClr>
                </a:solidFill>
                <a:latin typeface="メイリオ"/>
                <a:ea typeface="メイリオ"/>
                <a:cs typeface="メイリオ"/>
              </a:rPr>
              <a:t>の登場</a:t>
            </a:r>
          </a:p>
        </p:txBody>
      </p:sp>
      <p:sp>
        <p:nvSpPr>
          <p:cNvPr id="186" name="テキスト ボックス 185"/>
          <p:cNvSpPr txBox="1"/>
          <p:nvPr/>
        </p:nvSpPr>
        <p:spPr>
          <a:xfrm>
            <a:off x="539552" y="3743880"/>
            <a:ext cx="1851789" cy="677108"/>
          </a:xfrm>
          <a:prstGeom prst="rect">
            <a:avLst/>
          </a:prstGeom>
          <a:noFill/>
        </p:spPr>
        <p:txBody>
          <a:bodyPr wrap="none" rtlCol="0">
            <a:spAutoFit/>
          </a:bodyPr>
          <a:lstStyle/>
          <a:p>
            <a:r>
              <a:rPr kumimoji="1" lang="en-US" altLang="ja-JP" sz="2800" dirty="0">
                <a:solidFill>
                  <a:srgbClr val="000090"/>
                </a:solidFill>
                <a:latin typeface="メイリオ"/>
                <a:ea typeface="メイリオ"/>
                <a:cs typeface="メイリオ"/>
              </a:rPr>
              <a:t>1990</a:t>
            </a:r>
            <a:r>
              <a:rPr lang="ja-JP" altLang="en-US" sz="2800" dirty="0">
                <a:solidFill>
                  <a:srgbClr val="000090"/>
                </a:solidFill>
                <a:latin typeface="メイリオ"/>
                <a:ea typeface="メイリオ"/>
                <a:cs typeface="メイリオ"/>
              </a:rPr>
              <a:t>年代</a:t>
            </a:r>
            <a:endParaRPr lang="en-US" altLang="ja-JP" sz="2800" dirty="0">
              <a:solidFill>
                <a:srgbClr val="000090"/>
              </a:solidFill>
              <a:latin typeface="メイリオ"/>
              <a:ea typeface="メイリオ"/>
              <a:cs typeface="メイリオ"/>
            </a:endParaRPr>
          </a:p>
          <a:p>
            <a:r>
              <a:rPr kumimoji="1" lang="ja-JP" altLang="en-US" sz="1000" dirty="0">
                <a:solidFill>
                  <a:srgbClr val="000090"/>
                </a:solidFill>
                <a:latin typeface="メイリオ"/>
                <a:ea typeface="メイリオ"/>
                <a:cs typeface="メイリオ"/>
              </a:rPr>
              <a:t>クライアント・サーバの普及</a:t>
            </a:r>
          </a:p>
        </p:txBody>
      </p:sp>
      <p:sp>
        <p:nvSpPr>
          <p:cNvPr id="187" name="テキスト ボックス 186"/>
          <p:cNvSpPr txBox="1"/>
          <p:nvPr/>
        </p:nvSpPr>
        <p:spPr>
          <a:xfrm>
            <a:off x="539552" y="4607537"/>
            <a:ext cx="1851789" cy="677108"/>
          </a:xfrm>
          <a:prstGeom prst="rect">
            <a:avLst/>
          </a:prstGeom>
          <a:noFill/>
        </p:spPr>
        <p:txBody>
          <a:bodyPr wrap="none" rtlCol="0">
            <a:spAutoFit/>
          </a:bodyPr>
          <a:lstStyle/>
          <a:p>
            <a:r>
              <a:rPr lang="en-US" altLang="ja-JP" sz="2800" dirty="0">
                <a:solidFill>
                  <a:srgbClr val="0000FF"/>
                </a:solidFill>
                <a:latin typeface="メイリオ"/>
                <a:ea typeface="メイリオ"/>
                <a:cs typeface="メイリオ"/>
              </a:rPr>
              <a:t>2000</a:t>
            </a:r>
            <a:r>
              <a:rPr lang="ja-JP" altLang="en-US" sz="2800" dirty="0">
                <a:solidFill>
                  <a:srgbClr val="0000FF"/>
                </a:solidFill>
                <a:latin typeface="メイリオ"/>
                <a:ea typeface="メイリオ"/>
                <a:cs typeface="メイリオ"/>
              </a:rPr>
              <a:t>年代</a:t>
            </a:r>
            <a:endParaRPr lang="en-US" altLang="ja-JP" sz="2800" dirty="0">
              <a:solidFill>
                <a:srgbClr val="0000FF"/>
              </a:solidFill>
              <a:latin typeface="メイリオ"/>
              <a:ea typeface="メイリオ"/>
              <a:cs typeface="メイリオ"/>
            </a:endParaRPr>
          </a:p>
          <a:p>
            <a:r>
              <a:rPr lang="ja-JP" altLang="en-US" sz="1000" dirty="0">
                <a:solidFill>
                  <a:srgbClr val="0000FF"/>
                </a:solidFill>
                <a:latin typeface="メイリオ"/>
                <a:ea typeface="メイリオ"/>
                <a:cs typeface="メイリオ"/>
              </a:rPr>
              <a:t>ソーシャル、モバイルの登場</a:t>
            </a:r>
            <a:endParaRPr kumimoji="1" lang="ja-JP" altLang="en-US" sz="1000" dirty="0">
              <a:solidFill>
                <a:srgbClr val="0000FF"/>
              </a:solidFill>
              <a:latin typeface="メイリオ"/>
              <a:ea typeface="メイリオ"/>
              <a:cs typeface="メイリオ"/>
            </a:endParaRPr>
          </a:p>
        </p:txBody>
      </p:sp>
      <p:sp>
        <p:nvSpPr>
          <p:cNvPr id="188" name="テキスト ボックス 187"/>
          <p:cNvSpPr txBox="1"/>
          <p:nvPr/>
        </p:nvSpPr>
        <p:spPr>
          <a:xfrm>
            <a:off x="539552" y="5488196"/>
            <a:ext cx="1812240" cy="677108"/>
          </a:xfrm>
          <a:prstGeom prst="rect">
            <a:avLst/>
          </a:prstGeom>
          <a:noFill/>
        </p:spPr>
        <p:txBody>
          <a:bodyPr wrap="none" rtlCol="0">
            <a:spAutoFit/>
          </a:bodyPr>
          <a:lstStyle/>
          <a:p>
            <a:r>
              <a:rPr lang="en-US" altLang="ja-JP" sz="2800" dirty="0">
                <a:solidFill>
                  <a:srgbClr val="3366FF"/>
                </a:solidFill>
                <a:latin typeface="メイリオ"/>
                <a:ea typeface="メイリオ"/>
                <a:cs typeface="メイリオ"/>
              </a:rPr>
              <a:t>201X</a:t>
            </a:r>
            <a:r>
              <a:rPr lang="ja-JP" altLang="en-US" sz="2800" dirty="0">
                <a:solidFill>
                  <a:srgbClr val="3366FF"/>
                </a:solidFill>
                <a:latin typeface="メイリオ"/>
                <a:ea typeface="メイリオ"/>
                <a:cs typeface="メイリオ"/>
              </a:rPr>
              <a:t>年</a:t>
            </a:r>
            <a:r>
              <a:rPr lang="en-US" altLang="ja-JP" sz="2800" dirty="0">
                <a:solidFill>
                  <a:srgbClr val="3366FF"/>
                </a:solidFill>
                <a:latin typeface="メイリオ"/>
                <a:ea typeface="メイリオ"/>
                <a:cs typeface="メイリオ"/>
              </a:rPr>
              <a:t>〜</a:t>
            </a:r>
          </a:p>
          <a:p>
            <a:r>
              <a:rPr lang="en-US" altLang="ja-JP" sz="1000" dirty="0" err="1">
                <a:solidFill>
                  <a:srgbClr val="3366FF"/>
                </a:solidFill>
                <a:latin typeface="メイリオ"/>
                <a:ea typeface="メイリオ"/>
                <a:cs typeface="メイリオ"/>
              </a:rPr>
              <a:t>IoT</a:t>
            </a:r>
            <a:r>
              <a:rPr lang="ja-JP" altLang="en-US" sz="1000" dirty="0">
                <a:solidFill>
                  <a:srgbClr val="3366FF"/>
                </a:solidFill>
                <a:latin typeface="メイリオ"/>
                <a:ea typeface="メイリオ"/>
                <a:cs typeface="メイリオ"/>
              </a:rPr>
              <a:t>・アナリティクスの進化</a:t>
            </a:r>
            <a:endParaRPr lang="en-US" altLang="ja-JP" sz="1000" dirty="0">
              <a:solidFill>
                <a:srgbClr val="3366FF"/>
              </a:solidFill>
              <a:latin typeface="メイリオ"/>
              <a:ea typeface="メイリオ"/>
              <a:cs typeface="メイリオ"/>
            </a:endParaRPr>
          </a:p>
        </p:txBody>
      </p:sp>
      <p:sp>
        <p:nvSpPr>
          <p:cNvPr id="7" name="正方形/長方形 6"/>
          <p:cNvSpPr/>
          <p:nvPr/>
        </p:nvSpPr>
        <p:spPr>
          <a:xfrm>
            <a:off x="2445330" y="1233670"/>
            <a:ext cx="425831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カリキュレーション</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大規模計算</a:t>
            </a:r>
          </a:p>
        </p:txBody>
      </p:sp>
      <p:sp>
        <p:nvSpPr>
          <p:cNvPr id="9" name="正方形/長方形 8"/>
          <p:cNvSpPr/>
          <p:nvPr/>
        </p:nvSpPr>
        <p:spPr>
          <a:xfrm>
            <a:off x="2484881" y="2058014"/>
            <a:ext cx="4186606"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ルーチンワーク</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大量・繰り返しの自動化</a:t>
            </a:r>
          </a:p>
        </p:txBody>
      </p:sp>
      <p:sp>
        <p:nvSpPr>
          <p:cNvPr id="10" name="正方形/長方形 9"/>
          <p:cNvSpPr/>
          <p:nvPr/>
        </p:nvSpPr>
        <p:spPr>
          <a:xfrm>
            <a:off x="2558482" y="2924944"/>
            <a:ext cx="4034035"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ワークフロー</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業務の流れを電子化</a:t>
            </a:r>
          </a:p>
        </p:txBody>
      </p:sp>
      <p:sp>
        <p:nvSpPr>
          <p:cNvPr id="11" name="正方形/長方形 10"/>
          <p:cNvSpPr/>
          <p:nvPr/>
        </p:nvSpPr>
        <p:spPr>
          <a:xfrm>
            <a:off x="2619938" y="3789040"/>
            <a:ext cx="393905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コラボレーション</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協働作業</a:t>
            </a:r>
          </a:p>
        </p:txBody>
      </p:sp>
      <p:sp>
        <p:nvSpPr>
          <p:cNvPr id="97" name="角丸四角形 96"/>
          <p:cNvSpPr/>
          <p:nvPr/>
        </p:nvSpPr>
        <p:spPr bwMode="auto">
          <a:xfrm>
            <a:off x="2755604" y="5578514"/>
            <a:ext cx="3600400" cy="686508"/>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2000" b="1" dirty="0">
                <a:solidFill>
                  <a:schemeClr val="bg1"/>
                </a:solidFill>
                <a:latin typeface="メイリオ"/>
                <a:ea typeface="メイリオ"/>
                <a:cs typeface="メイリオ"/>
              </a:rPr>
              <a:t>アクティビティ</a:t>
            </a:r>
            <a:endParaRPr kumimoji="0" lang="en-US" altLang="ja-JP" sz="2000" b="1" dirty="0">
              <a:solidFill>
                <a:schemeClr val="bg1"/>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1600" dirty="0">
                <a:solidFill>
                  <a:schemeClr val="bg1"/>
                </a:solidFill>
                <a:latin typeface="メイリオ"/>
                <a:ea typeface="メイリオ"/>
                <a:cs typeface="メイリオ"/>
              </a:rPr>
              <a:t>日常生活や社会活動</a:t>
            </a: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183" name="下矢印 182"/>
          <p:cNvSpPr/>
          <p:nvPr/>
        </p:nvSpPr>
        <p:spPr bwMode="auto">
          <a:xfrm>
            <a:off x="4301441" y="528669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12" name="正方形/長方形 11"/>
          <p:cNvSpPr/>
          <p:nvPr/>
        </p:nvSpPr>
        <p:spPr>
          <a:xfrm>
            <a:off x="2679372" y="4681537"/>
            <a:ext cx="3802373"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エンゲージメント</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ヒトとヒトのつながり</a:t>
            </a:r>
          </a:p>
        </p:txBody>
      </p:sp>
    </p:spTree>
    <p:extLst>
      <p:ext uri="{BB962C8B-B14F-4D97-AF65-F5344CB8AC3E}">
        <p14:creationId xmlns:p14="http://schemas.microsoft.com/office/powerpoint/2010/main" val="1957490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847606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ハイプサイクル・</a:t>
            </a:r>
            <a:r>
              <a:rPr kumimoji="1" lang="en-US" altLang="ja-JP" dirty="0"/>
              <a:t>2017</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6261" y="988476"/>
            <a:ext cx="8291477" cy="5644135"/>
          </a:xfrm>
          <a:prstGeom prst="rect">
            <a:avLst/>
          </a:prstGeom>
        </p:spPr>
      </p:pic>
      <p:sp>
        <p:nvSpPr>
          <p:cNvPr id="5" name="正方形/長方形 4"/>
          <p:cNvSpPr/>
          <p:nvPr/>
        </p:nvSpPr>
        <p:spPr>
          <a:xfrm>
            <a:off x="5269831" y="4484342"/>
            <a:ext cx="3200400" cy="707886"/>
          </a:xfrm>
          <a:prstGeom prst="rect">
            <a:avLst/>
          </a:prstGeom>
        </p:spPr>
        <p:txBody>
          <a:bodyPr wrap="square">
            <a:spAutoFit/>
          </a:bodyPr>
          <a:lstStyle/>
          <a:p>
            <a:pPr marL="171450" indent="-171450">
              <a:buFont typeface="Wingdings" charset="2"/>
              <a:buChar char="l"/>
            </a:pPr>
            <a:r>
              <a:rPr lang="ja-JP" altLang="en-US" sz="800" dirty="0">
                <a:solidFill>
                  <a:schemeClr val="accent6">
                    <a:lumMod val="75000"/>
                  </a:schemeClr>
                </a:solidFill>
                <a:latin typeface="Meiryo" charset="-128"/>
                <a:ea typeface="Meiryo" charset="-128"/>
                <a:cs typeface="Meiryo" charset="-128"/>
              </a:rPr>
              <a:t>黎明期（</a:t>
            </a:r>
            <a:r>
              <a:rPr lang="en-US" altLang="ja-JP" sz="800" dirty="0">
                <a:solidFill>
                  <a:schemeClr val="accent6">
                    <a:lumMod val="75000"/>
                  </a:schemeClr>
                </a:solidFill>
                <a:latin typeface="Meiryo" charset="-128"/>
                <a:ea typeface="Meiryo" charset="-128"/>
                <a:cs typeface="Meiryo" charset="-128"/>
              </a:rPr>
              <a:t>Innovation Trigger</a:t>
            </a:r>
            <a:r>
              <a:rPr lang="ja-JP" altLang="en-US" sz="800" dirty="0">
                <a:solidFill>
                  <a:schemeClr val="accent6">
                    <a:lumMod val="75000"/>
                  </a:schemeClr>
                </a:solidFill>
                <a:latin typeface="Meiryo" charset="-128"/>
                <a:ea typeface="Meiryo" charset="-128"/>
                <a:cs typeface="Meiryo" charset="-128"/>
              </a:rPr>
              <a:t>）</a:t>
            </a:r>
            <a:endParaRPr lang="en-US" altLang="ja-JP" sz="800" dirty="0">
              <a:solidFill>
                <a:schemeClr val="accent6">
                  <a:lumMod val="75000"/>
                </a:schemeClr>
              </a:solidFill>
              <a:latin typeface="Meiryo" charset="-128"/>
              <a:ea typeface="Meiryo" charset="-128"/>
              <a:cs typeface="Meiryo" charset="-128"/>
            </a:endParaRPr>
          </a:p>
          <a:p>
            <a:pPr marL="171450" indent="-171450">
              <a:buFont typeface="Wingdings" charset="2"/>
              <a:buChar char="l"/>
            </a:pPr>
            <a:r>
              <a:rPr lang="ja-JP" altLang="en-US" sz="800" dirty="0">
                <a:solidFill>
                  <a:schemeClr val="accent6">
                    <a:lumMod val="75000"/>
                  </a:schemeClr>
                </a:solidFill>
                <a:latin typeface="Meiryo" charset="-128"/>
                <a:ea typeface="Meiryo" charset="-128"/>
                <a:cs typeface="Meiryo" charset="-128"/>
              </a:rPr>
              <a:t>過度な期待のピーク期（</a:t>
            </a:r>
            <a:r>
              <a:rPr lang="en-US" altLang="ja-JP" sz="800" dirty="0">
                <a:solidFill>
                  <a:schemeClr val="accent6">
                    <a:lumMod val="75000"/>
                  </a:schemeClr>
                </a:solidFill>
                <a:latin typeface="Meiryo" charset="-128"/>
                <a:ea typeface="Meiryo" charset="-128"/>
                <a:cs typeface="Meiryo" charset="-128"/>
              </a:rPr>
              <a:t>Peak of Inflated Expectations</a:t>
            </a:r>
            <a:r>
              <a:rPr lang="ja-JP" altLang="en-US" sz="800" dirty="0">
                <a:solidFill>
                  <a:schemeClr val="accent6">
                    <a:lumMod val="75000"/>
                  </a:schemeClr>
                </a:solidFill>
                <a:latin typeface="Meiryo" charset="-128"/>
                <a:ea typeface="Meiryo" charset="-128"/>
                <a:cs typeface="Meiryo" charset="-128"/>
              </a:rPr>
              <a:t>）</a:t>
            </a:r>
            <a:endParaRPr lang="en-US" altLang="ja-JP" sz="800" dirty="0">
              <a:solidFill>
                <a:schemeClr val="accent6">
                  <a:lumMod val="75000"/>
                </a:schemeClr>
              </a:solidFill>
              <a:latin typeface="Meiryo" charset="-128"/>
              <a:ea typeface="Meiryo" charset="-128"/>
              <a:cs typeface="Meiryo" charset="-128"/>
            </a:endParaRPr>
          </a:p>
          <a:p>
            <a:pPr marL="171450" indent="-171450">
              <a:buFont typeface="Wingdings" charset="2"/>
              <a:buChar char="l"/>
            </a:pPr>
            <a:r>
              <a:rPr lang="ja-JP" altLang="en-US" sz="800" dirty="0">
                <a:solidFill>
                  <a:schemeClr val="accent6">
                    <a:lumMod val="75000"/>
                  </a:schemeClr>
                </a:solidFill>
                <a:latin typeface="Meiryo" charset="-128"/>
                <a:ea typeface="Meiryo" charset="-128"/>
                <a:cs typeface="Meiryo" charset="-128"/>
              </a:rPr>
              <a:t>幻滅期（</a:t>
            </a:r>
            <a:r>
              <a:rPr lang="en-US" altLang="ja-JP" sz="800" dirty="0">
                <a:solidFill>
                  <a:schemeClr val="accent6">
                    <a:lumMod val="75000"/>
                  </a:schemeClr>
                </a:solidFill>
                <a:latin typeface="Meiryo" charset="-128"/>
                <a:ea typeface="Meiryo" charset="-128"/>
                <a:cs typeface="Meiryo" charset="-128"/>
              </a:rPr>
              <a:t>Trough of Disillusionment</a:t>
            </a:r>
            <a:r>
              <a:rPr lang="ja-JP" altLang="en-US" sz="800" dirty="0">
                <a:solidFill>
                  <a:schemeClr val="accent6">
                    <a:lumMod val="75000"/>
                  </a:schemeClr>
                </a:solidFill>
                <a:latin typeface="Meiryo" charset="-128"/>
                <a:ea typeface="Meiryo" charset="-128"/>
                <a:cs typeface="Meiryo" charset="-128"/>
              </a:rPr>
              <a:t>）</a:t>
            </a:r>
            <a:endParaRPr lang="en-US" altLang="ja-JP" sz="800" dirty="0">
              <a:solidFill>
                <a:schemeClr val="accent6">
                  <a:lumMod val="75000"/>
                </a:schemeClr>
              </a:solidFill>
              <a:latin typeface="Meiryo" charset="-128"/>
              <a:ea typeface="Meiryo" charset="-128"/>
              <a:cs typeface="Meiryo" charset="-128"/>
            </a:endParaRPr>
          </a:p>
          <a:p>
            <a:pPr marL="171450" indent="-171450">
              <a:buFont typeface="Wingdings" charset="2"/>
              <a:buChar char="l"/>
            </a:pPr>
            <a:r>
              <a:rPr lang="ja-JP" altLang="en-US" sz="800" dirty="0">
                <a:solidFill>
                  <a:schemeClr val="accent6">
                    <a:lumMod val="75000"/>
                  </a:schemeClr>
                </a:solidFill>
                <a:latin typeface="Meiryo" charset="-128"/>
                <a:ea typeface="Meiryo" charset="-128"/>
                <a:cs typeface="Meiryo" charset="-128"/>
              </a:rPr>
              <a:t>啓蒙活動期（</a:t>
            </a:r>
            <a:r>
              <a:rPr lang="en-US" altLang="ja-JP" sz="800" dirty="0">
                <a:solidFill>
                  <a:schemeClr val="accent6">
                    <a:lumMod val="75000"/>
                  </a:schemeClr>
                </a:solidFill>
                <a:latin typeface="Meiryo" charset="-128"/>
                <a:ea typeface="Meiryo" charset="-128"/>
                <a:cs typeface="Meiryo" charset="-128"/>
              </a:rPr>
              <a:t>Slope of Enlightenment</a:t>
            </a:r>
            <a:r>
              <a:rPr lang="ja-JP" altLang="en-US" sz="800" dirty="0">
                <a:solidFill>
                  <a:schemeClr val="accent6">
                    <a:lumMod val="75000"/>
                  </a:schemeClr>
                </a:solidFill>
                <a:latin typeface="Meiryo" charset="-128"/>
                <a:ea typeface="Meiryo" charset="-128"/>
                <a:cs typeface="Meiryo" charset="-128"/>
              </a:rPr>
              <a:t>）</a:t>
            </a:r>
            <a:endParaRPr lang="en-US" altLang="ja-JP" sz="800" dirty="0">
              <a:solidFill>
                <a:schemeClr val="accent6">
                  <a:lumMod val="75000"/>
                </a:schemeClr>
              </a:solidFill>
              <a:latin typeface="Meiryo" charset="-128"/>
              <a:ea typeface="Meiryo" charset="-128"/>
              <a:cs typeface="Meiryo" charset="-128"/>
            </a:endParaRPr>
          </a:p>
          <a:p>
            <a:pPr marL="171450" indent="-171450">
              <a:buFont typeface="Wingdings" charset="2"/>
              <a:buChar char="l"/>
            </a:pPr>
            <a:r>
              <a:rPr lang="ja-JP" altLang="en-US" sz="800" dirty="0">
                <a:solidFill>
                  <a:schemeClr val="accent6">
                    <a:lumMod val="75000"/>
                  </a:schemeClr>
                </a:solidFill>
                <a:latin typeface="Meiryo" charset="-128"/>
                <a:ea typeface="Meiryo" charset="-128"/>
                <a:cs typeface="Meiryo" charset="-128"/>
              </a:rPr>
              <a:t>生産性の安定期（</a:t>
            </a:r>
            <a:r>
              <a:rPr lang="en-US" altLang="ja-JP" sz="800" dirty="0">
                <a:solidFill>
                  <a:schemeClr val="accent6">
                    <a:lumMod val="75000"/>
                  </a:schemeClr>
                </a:solidFill>
                <a:latin typeface="Meiryo" charset="-128"/>
                <a:ea typeface="Meiryo" charset="-128"/>
                <a:cs typeface="Meiryo" charset="-128"/>
              </a:rPr>
              <a:t>Plateau of Productivity</a:t>
            </a:r>
            <a:r>
              <a:rPr lang="ja-JP" altLang="en-US" sz="800" dirty="0">
                <a:solidFill>
                  <a:schemeClr val="accent6">
                    <a:lumMod val="75000"/>
                  </a:schemeClr>
                </a:solidFill>
                <a:latin typeface="Meiryo" charset="-128"/>
                <a:ea typeface="Meiryo" charset="-128"/>
                <a:cs typeface="Meiryo" charset="-128"/>
              </a:rPr>
              <a:t>）</a:t>
            </a:r>
          </a:p>
        </p:txBody>
      </p:sp>
      <p:sp>
        <p:nvSpPr>
          <p:cNvPr id="6" name="正方形/長方形 5"/>
          <p:cNvSpPr/>
          <p:nvPr/>
        </p:nvSpPr>
        <p:spPr>
          <a:xfrm>
            <a:off x="5379835" y="988476"/>
            <a:ext cx="3578535" cy="1869743"/>
          </a:xfrm>
          <a:prstGeom prst="rect">
            <a:avLst/>
          </a:prstGeom>
        </p:spPr>
        <p:txBody>
          <a:bodyPr wrap="square">
            <a:spAutoFit/>
          </a:bodyPr>
          <a:lstStyle/>
          <a:p>
            <a:r>
              <a:rPr lang="en-US" altLang="ja-JP" sz="1050" dirty="0">
                <a:solidFill>
                  <a:srgbClr val="000000"/>
                </a:solidFill>
                <a:latin typeface="Verdana" charset="0"/>
              </a:rPr>
              <a:t>2017</a:t>
            </a:r>
            <a:r>
              <a:rPr lang="ja-JP" altLang="en-US" sz="1050" dirty="0">
                <a:solidFill>
                  <a:srgbClr val="000000"/>
                </a:solidFill>
                <a:latin typeface="Verdana" charset="0"/>
              </a:rPr>
              <a:t>年版のハイプサイクルの特徴として、ガートナーは次の</a:t>
            </a:r>
            <a:r>
              <a:rPr lang="en-US" altLang="ja-JP" sz="1050" dirty="0">
                <a:solidFill>
                  <a:srgbClr val="000000"/>
                </a:solidFill>
                <a:latin typeface="Verdana" charset="0"/>
              </a:rPr>
              <a:t>3</a:t>
            </a:r>
            <a:r>
              <a:rPr lang="ja-JP" altLang="en-US" sz="1050" dirty="0">
                <a:solidFill>
                  <a:srgbClr val="000000"/>
                </a:solidFill>
                <a:latin typeface="Verdana" charset="0"/>
              </a:rPr>
              <a:t>つがトレンドがあるとしている。</a:t>
            </a:r>
            <a:endParaRPr lang="en-US" altLang="ja-JP" sz="1050" dirty="0">
              <a:solidFill>
                <a:srgbClr val="000000"/>
              </a:solidFill>
              <a:latin typeface="Verdana" charset="0"/>
            </a:endParaRPr>
          </a:p>
          <a:p>
            <a:endParaRPr lang="ja-JP" altLang="en-US" sz="1050" dirty="0">
              <a:solidFill>
                <a:srgbClr val="000000"/>
              </a:solidFill>
              <a:latin typeface="Verdana" charset="0"/>
            </a:endParaRPr>
          </a:p>
          <a:p>
            <a:pPr marL="171450" indent="-171450">
              <a:buFont typeface="Wingdings" charset="2"/>
              <a:buChar char="l"/>
            </a:pPr>
            <a:r>
              <a:rPr lang="en-US" altLang="ja-JP" sz="1050" b="1" u="sng" dirty="0">
                <a:solidFill>
                  <a:srgbClr val="000000"/>
                </a:solidFill>
                <a:latin typeface="Verdana" charset="0"/>
              </a:rPr>
              <a:t>AI everywhere</a:t>
            </a:r>
            <a:r>
              <a:rPr lang="ja-JP" altLang="en-US" sz="1050" b="1" u="sng" dirty="0">
                <a:solidFill>
                  <a:srgbClr val="000000"/>
                </a:solidFill>
                <a:latin typeface="Verdana" charset="0"/>
              </a:rPr>
              <a:t>（何処でも</a:t>
            </a:r>
            <a:r>
              <a:rPr lang="en-US" altLang="ja-JP" sz="1050" b="1" u="sng" dirty="0">
                <a:solidFill>
                  <a:srgbClr val="000000"/>
                </a:solidFill>
                <a:latin typeface="Verdana" charset="0"/>
              </a:rPr>
              <a:t>AI</a:t>
            </a:r>
            <a:r>
              <a:rPr lang="ja-JP" altLang="en-US" sz="1050" b="1" u="sng" dirty="0">
                <a:solidFill>
                  <a:srgbClr val="000000"/>
                </a:solidFill>
                <a:latin typeface="Verdana" charset="0"/>
              </a:rPr>
              <a:t>）</a:t>
            </a:r>
            <a:r>
              <a:rPr lang="en-US" altLang="ja-JP" sz="1050" dirty="0">
                <a:solidFill>
                  <a:srgbClr val="000000"/>
                </a:solidFill>
                <a:latin typeface="Verdana" charset="0"/>
              </a:rPr>
              <a:t>:</a:t>
            </a:r>
            <a:r>
              <a:rPr lang="ja-JP" altLang="en-US" sz="1050" dirty="0">
                <a:solidFill>
                  <a:srgbClr val="000000"/>
                </a:solidFill>
                <a:latin typeface="Verdana" charset="0"/>
              </a:rPr>
              <a:t>あらゆるものに</a:t>
            </a:r>
            <a:r>
              <a:rPr lang="en-US" altLang="ja-JP" sz="1050" dirty="0">
                <a:solidFill>
                  <a:srgbClr val="000000"/>
                </a:solidFill>
                <a:latin typeface="Verdana" charset="0"/>
              </a:rPr>
              <a:t>AI</a:t>
            </a:r>
            <a:r>
              <a:rPr lang="ja-JP" altLang="en-US" sz="1050" dirty="0">
                <a:solidFill>
                  <a:srgbClr val="000000"/>
                </a:solidFill>
                <a:latin typeface="Verdana" charset="0"/>
              </a:rPr>
              <a:t>が組み込まれていくというもの。</a:t>
            </a:r>
            <a:endParaRPr lang="en-US" altLang="ja-JP" sz="1050" dirty="0">
              <a:solidFill>
                <a:srgbClr val="000000"/>
              </a:solidFill>
              <a:latin typeface="Verdana" charset="0"/>
            </a:endParaRPr>
          </a:p>
          <a:p>
            <a:pPr marL="171450" indent="-171450">
              <a:buFont typeface="Wingdings" charset="2"/>
              <a:buChar char="l"/>
            </a:pPr>
            <a:r>
              <a:rPr lang="en-US" altLang="ja-JP" sz="1050" b="1" u="sng" dirty="0">
                <a:solidFill>
                  <a:srgbClr val="000000"/>
                </a:solidFill>
                <a:latin typeface="Verdana" charset="0"/>
              </a:rPr>
              <a:t>transparently immersive experiences</a:t>
            </a:r>
            <a:r>
              <a:rPr lang="ja-JP" altLang="en-US" sz="1050" b="1" u="sng" dirty="0">
                <a:solidFill>
                  <a:srgbClr val="000000"/>
                </a:solidFill>
                <a:latin typeface="Verdana" charset="0"/>
              </a:rPr>
              <a:t>（透過的没入体験）</a:t>
            </a:r>
            <a:r>
              <a:rPr lang="en-US" altLang="ja-JP" sz="1050" dirty="0">
                <a:solidFill>
                  <a:srgbClr val="000000"/>
                </a:solidFill>
                <a:latin typeface="Verdana" charset="0"/>
              </a:rPr>
              <a:t>:</a:t>
            </a:r>
            <a:r>
              <a:rPr lang="ja-JP" altLang="en-US" sz="1050" dirty="0">
                <a:solidFill>
                  <a:srgbClr val="000000"/>
                </a:solidFill>
                <a:latin typeface="Verdana" charset="0"/>
              </a:rPr>
              <a:t>は、人やビジネス、モノなどに自然な形でテクノロジーが溶け込んでいくこと。</a:t>
            </a:r>
          </a:p>
          <a:p>
            <a:pPr marL="171450" indent="-171450">
              <a:buFont typeface="Wingdings" charset="2"/>
              <a:buChar char="l"/>
            </a:pPr>
            <a:r>
              <a:rPr lang="en-US" altLang="ja-JP" sz="1050" b="1" u="sng" dirty="0">
                <a:solidFill>
                  <a:srgbClr val="000000"/>
                </a:solidFill>
                <a:latin typeface="Verdana" charset="0"/>
              </a:rPr>
              <a:t>digital platforms(</a:t>
            </a:r>
            <a:r>
              <a:rPr lang="ja-JP" altLang="en-US" sz="1050" b="1" u="sng" dirty="0">
                <a:solidFill>
                  <a:srgbClr val="000000"/>
                </a:solidFill>
                <a:latin typeface="Verdana" charset="0"/>
              </a:rPr>
              <a:t>デジタル・プラットフォーム</a:t>
            </a:r>
            <a:r>
              <a:rPr lang="en-US" altLang="ja-JP" sz="1050" b="1" u="sng" dirty="0">
                <a:solidFill>
                  <a:srgbClr val="000000"/>
                </a:solidFill>
                <a:latin typeface="Verdana" charset="0"/>
              </a:rPr>
              <a:t>):</a:t>
            </a:r>
            <a:r>
              <a:rPr lang="ja-JP" altLang="en-US" sz="1050" dirty="0">
                <a:solidFill>
                  <a:srgbClr val="000000"/>
                </a:solidFill>
                <a:latin typeface="Verdana" charset="0"/>
              </a:rPr>
              <a:t>企業のデジタル戦略を支えるためのプラットフォームは、企業のデジタル戦略にとって欠かせないものとなる。</a:t>
            </a:r>
            <a:endParaRPr lang="ja-JP" altLang="en-US" sz="1050" b="0" i="0" dirty="0">
              <a:solidFill>
                <a:srgbClr val="000000"/>
              </a:solidFill>
              <a:effectLst/>
              <a:latin typeface="Verdana" charset="0"/>
            </a:endParaRPr>
          </a:p>
        </p:txBody>
      </p:sp>
    </p:spTree>
    <p:extLst>
      <p:ext uri="{BB962C8B-B14F-4D97-AF65-F5344CB8AC3E}">
        <p14:creationId xmlns:p14="http://schemas.microsoft.com/office/powerpoint/2010/main" val="801641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IT</a:t>
            </a:r>
            <a:r>
              <a:rPr kumimoji="1" lang="ja-JP" altLang="en-US" dirty="0"/>
              <a:t>ビジネス</a:t>
            </a:r>
            <a:r>
              <a:rPr lang="ja-JP" altLang="en-US" dirty="0"/>
              <a:t>が直面する課題と対応</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4" name="テキスト ボックス 3"/>
          <p:cNvSpPr txBox="1"/>
          <p:nvPr/>
        </p:nvSpPr>
        <p:spPr>
          <a:xfrm>
            <a:off x="509448" y="1045027"/>
            <a:ext cx="7609776" cy="1015663"/>
          </a:xfrm>
          <a:prstGeom prst="rect">
            <a:avLst/>
          </a:prstGeom>
          <a:noFill/>
        </p:spPr>
        <p:txBody>
          <a:bodyPr wrap="none" rtlCol="0">
            <a:spAutoFit/>
          </a:bodyPr>
          <a:lstStyle/>
          <a:p>
            <a:r>
              <a:rPr kumimoji="1" lang="en-US" altLang="ja-JP" b="1" u="sng" dirty="0">
                <a:solidFill>
                  <a:srgbClr val="0000FF"/>
                </a:solidFill>
                <a:latin typeface="メイリオ"/>
                <a:ea typeface="メイリオ"/>
                <a:cs typeface="メイリオ"/>
              </a:rPr>
              <a:t>IT</a:t>
            </a:r>
            <a:r>
              <a:rPr kumimoji="1" lang="ja-JP" altLang="en-US" b="1" u="sng" dirty="0">
                <a:solidFill>
                  <a:srgbClr val="0000FF"/>
                </a:solidFill>
                <a:latin typeface="メイリオ"/>
                <a:ea typeface="メイリオ"/>
                <a:cs typeface="メイリオ"/>
              </a:rPr>
              <a:t>インフラ</a:t>
            </a:r>
            <a:r>
              <a:rPr lang="ja-JP" altLang="en-US" b="1" u="sng" dirty="0">
                <a:solidFill>
                  <a:srgbClr val="0000FF"/>
                </a:solidFill>
                <a:latin typeface="メイリオ"/>
                <a:ea typeface="メイリオ"/>
                <a:cs typeface="メイリオ"/>
              </a:rPr>
              <a:t>の</a:t>
            </a:r>
            <a:r>
              <a:rPr kumimoji="1" lang="ja-JP" altLang="en-US" b="1" u="sng" dirty="0">
                <a:solidFill>
                  <a:srgbClr val="0000FF"/>
                </a:solidFill>
                <a:latin typeface="メイリオ"/>
                <a:ea typeface="メイリオ"/>
                <a:cs typeface="メイリオ"/>
              </a:rPr>
              <a:t>構築と運用は、クラウドや自動化ツールに代替されてゆく</a:t>
            </a:r>
            <a:endParaRPr kumimoji="1" lang="en-US" altLang="ja-JP" b="1" u="sng" dirty="0">
              <a:solidFill>
                <a:srgbClr val="0000FF"/>
              </a:solidFill>
              <a:latin typeface="メイリオ"/>
              <a:ea typeface="メイリオ"/>
              <a:cs typeface="メイリオ"/>
            </a:endParaRPr>
          </a:p>
          <a:p>
            <a:pPr marL="742950" lvl="1" indent="-285750">
              <a:buFont typeface="Wingdings" charset="2"/>
              <a:buChar char="ü"/>
            </a:pPr>
            <a:r>
              <a:rPr kumimoji="1" lang="ja-JP" altLang="en-US" sz="1400" dirty="0">
                <a:solidFill>
                  <a:schemeClr val="tx1">
                    <a:lumMod val="50000"/>
                    <a:lumOff val="50000"/>
                  </a:schemeClr>
                </a:solidFill>
                <a:latin typeface="メイリオ"/>
                <a:ea typeface="メイリオ"/>
                <a:cs typeface="メイリオ"/>
              </a:rPr>
              <a:t>クラウド・サービスによるインフラの代替</a:t>
            </a:r>
            <a:endParaRPr kumimoji="1" lang="en-US" altLang="ja-JP" sz="1400" dirty="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kumimoji="1" lang="ja-JP" altLang="en-US" sz="1400" dirty="0">
                <a:solidFill>
                  <a:schemeClr val="tx1">
                    <a:lumMod val="50000"/>
                    <a:lumOff val="50000"/>
                  </a:schemeClr>
                </a:solidFill>
                <a:latin typeface="メイリオ"/>
                <a:ea typeface="メイリオ"/>
                <a:cs typeface="メイリオ"/>
              </a:rPr>
              <a:t>自動化ツールの普及</a:t>
            </a:r>
            <a:endParaRPr kumimoji="1" lang="en-US" altLang="ja-JP" sz="1400" dirty="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lang="ja-JP" altLang="en-US" sz="1400" dirty="0">
                <a:solidFill>
                  <a:schemeClr val="tx1">
                    <a:lumMod val="50000"/>
                    <a:lumOff val="50000"/>
                  </a:schemeClr>
                </a:solidFill>
                <a:latin typeface="メイリオ"/>
                <a:ea typeface="メイリオ"/>
                <a:cs typeface="メイリオ"/>
              </a:rPr>
              <a:t>人工知能の活用</a:t>
            </a:r>
            <a:endParaRPr kumimoji="1" lang="en-US" altLang="ja-JP" sz="1400" dirty="0">
              <a:solidFill>
                <a:schemeClr val="tx1">
                  <a:lumMod val="50000"/>
                  <a:lumOff val="50000"/>
                </a:schemeClr>
              </a:solidFill>
              <a:latin typeface="メイリオ"/>
              <a:ea typeface="メイリオ"/>
              <a:cs typeface="メイリオ"/>
            </a:endParaRPr>
          </a:p>
        </p:txBody>
      </p:sp>
      <p:sp>
        <p:nvSpPr>
          <p:cNvPr id="5" name="テキスト ボックス 4"/>
          <p:cNvSpPr txBox="1"/>
          <p:nvPr/>
        </p:nvSpPr>
        <p:spPr>
          <a:xfrm>
            <a:off x="509448" y="3079966"/>
            <a:ext cx="7936788" cy="1015663"/>
          </a:xfrm>
          <a:prstGeom prst="rect">
            <a:avLst/>
          </a:prstGeom>
          <a:noFill/>
        </p:spPr>
        <p:txBody>
          <a:bodyPr wrap="none" rtlCol="0">
            <a:spAutoFit/>
          </a:bodyPr>
          <a:lstStyle/>
          <a:p>
            <a:r>
              <a:rPr kumimoji="1" lang="ja-JP" altLang="en-US" b="1" u="sng" dirty="0">
                <a:solidFill>
                  <a:srgbClr val="0000FF"/>
                </a:solidFill>
                <a:latin typeface="メイリオ"/>
                <a:ea typeface="メイリオ"/>
                <a:cs typeface="メイリオ"/>
              </a:rPr>
              <a:t>ビジネスは競争力</a:t>
            </a:r>
            <a:r>
              <a:rPr lang="ja-JP" altLang="en-US" b="1" u="sng" dirty="0">
                <a:solidFill>
                  <a:srgbClr val="0000FF"/>
                </a:solidFill>
                <a:latin typeface="メイリオ"/>
                <a:ea typeface="メイリオ"/>
                <a:cs typeface="メイリオ"/>
              </a:rPr>
              <a:t>の強化のために</a:t>
            </a:r>
            <a:r>
              <a:rPr kumimoji="1" lang="ja-JP" altLang="en-US" b="1" u="sng" dirty="0">
                <a:solidFill>
                  <a:srgbClr val="0000FF"/>
                </a:solidFill>
                <a:latin typeface="メイリオ"/>
                <a:ea typeface="メイリオ"/>
                <a:cs typeface="メイリオ"/>
              </a:rPr>
              <a:t>、テクノロジーへの依存を高めてゆく</a:t>
            </a:r>
            <a:endParaRPr kumimoji="1" lang="en-US" altLang="ja-JP" b="1" u="sng" dirty="0">
              <a:solidFill>
                <a:srgbClr val="0000FF"/>
              </a:solidFill>
              <a:latin typeface="メイリオ"/>
              <a:ea typeface="メイリオ"/>
              <a:cs typeface="メイリオ"/>
            </a:endParaRPr>
          </a:p>
          <a:p>
            <a:pPr marL="742950" lvl="1" indent="-285750">
              <a:buFont typeface="Wingdings" charset="2"/>
              <a:buChar char="ü"/>
            </a:pPr>
            <a:r>
              <a:rPr lang="ja-JP" altLang="en-US" sz="1400" dirty="0">
                <a:solidFill>
                  <a:schemeClr val="tx1">
                    <a:lumMod val="50000"/>
                    <a:lumOff val="50000"/>
                  </a:schemeClr>
                </a:solidFill>
                <a:latin typeface="メイリオ"/>
                <a:ea typeface="メイリオ"/>
                <a:cs typeface="メイリオ"/>
              </a:rPr>
              <a:t>効率化やコスト削減のための</a:t>
            </a:r>
            <a:r>
              <a:rPr lang="en-US" altLang="ja-JP" sz="1400" dirty="0">
                <a:solidFill>
                  <a:schemeClr val="tx1">
                    <a:lumMod val="50000"/>
                    <a:lumOff val="50000"/>
                  </a:schemeClr>
                </a:solidFill>
                <a:latin typeface="メイリオ"/>
                <a:ea typeface="メイリオ"/>
                <a:cs typeface="メイリオ"/>
              </a:rPr>
              <a:t>IT</a:t>
            </a:r>
            <a:r>
              <a:rPr lang="ja-JP" altLang="en-US" sz="1400" dirty="0">
                <a:solidFill>
                  <a:schemeClr val="tx1">
                    <a:lumMod val="50000"/>
                    <a:lumOff val="50000"/>
                  </a:schemeClr>
                </a:solidFill>
                <a:latin typeface="メイリオ"/>
                <a:ea typeface="メイリオ"/>
                <a:cs typeface="メイリオ"/>
              </a:rPr>
              <a:t>から、ビジネスを差別化するための</a:t>
            </a:r>
            <a:r>
              <a:rPr lang="en-US" altLang="ja-JP" sz="1400" dirty="0">
                <a:solidFill>
                  <a:schemeClr val="tx1">
                    <a:lumMod val="50000"/>
                    <a:lumOff val="50000"/>
                  </a:schemeClr>
                </a:solidFill>
                <a:latin typeface="メイリオ"/>
                <a:ea typeface="メイリオ"/>
                <a:cs typeface="メイリオ"/>
              </a:rPr>
              <a:t>IT</a:t>
            </a:r>
            <a:r>
              <a:rPr lang="ja-JP" altLang="en-US" sz="1400" dirty="0">
                <a:solidFill>
                  <a:schemeClr val="tx1">
                    <a:lumMod val="50000"/>
                    <a:lumOff val="50000"/>
                  </a:schemeClr>
                </a:solidFill>
                <a:latin typeface="メイリオ"/>
                <a:ea typeface="メイリオ"/>
                <a:cs typeface="メイリオ"/>
              </a:rPr>
              <a:t>へと役割が拡大</a:t>
            </a:r>
            <a:endParaRPr lang="en-US" altLang="ja-JP" sz="1400" dirty="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kumimoji="1" lang="ja-JP" altLang="en-US" sz="1400" dirty="0">
                <a:solidFill>
                  <a:schemeClr val="tx1">
                    <a:lumMod val="50000"/>
                    <a:lumOff val="50000"/>
                  </a:schemeClr>
                </a:solidFill>
                <a:latin typeface="メイリオ"/>
                <a:ea typeface="メイリオ"/>
                <a:cs typeface="メイリオ"/>
              </a:rPr>
              <a:t>人工知能や</a:t>
            </a:r>
            <a:r>
              <a:rPr kumimoji="1" lang="en-US" altLang="ja-JP" sz="1400" dirty="0" err="1">
                <a:solidFill>
                  <a:schemeClr val="tx1">
                    <a:lumMod val="50000"/>
                    <a:lumOff val="50000"/>
                  </a:schemeClr>
                </a:solidFill>
                <a:latin typeface="メイリオ"/>
                <a:ea typeface="メイリオ"/>
                <a:cs typeface="メイリオ"/>
              </a:rPr>
              <a:t>IoT</a:t>
            </a:r>
            <a:r>
              <a:rPr kumimoji="1" lang="ja-JP" altLang="en-US" sz="1400" dirty="0">
                <a:solidFill>
                  <a:schemeClr val="tx1">
                    <a:lumMod val="50000"/>
                    <a:lumOff val="50000"/>
                  </a:schemeClr>
                </a:solidFill>
                <a:latin typeface="メイリオ"/>
                <a:ea typeface="メイリオ"/>
                <a:cs typeface="メイリオ"/>
              </a:rPr>
              <a:t>など、先端テクノロジーをサービスとして利用する動きが加速</a:t>
            </a:r>
            <a:endParaRPr kumimoji="1" lang="en-US" altLang="ja-JP" sz="1400" dirty="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lang="ja-JP" altLang="en-US" sz="1400" dirty="0">
                <a:solidFill>
                  <a:schemeClr val="tx1">
                    <a:lumMod val="50000"/>
                    <a:lumOff val="50000"/>
                  </a:schemeClr>
                </a:solidFill>
                <a:latin typeface="メイリオ"/>
                <a:ea typeface="メイリオ"/>
                <a:cs typeface="メイリオ"/>
              </a:rPr>
              <a:t>機能や性能から、それらを含むサービスやビジネスモデルにビジネス価値の重心が移動</a:t>
            </a:r>
            <a:endParaRPr kumimoji="1" lang="en-US" altLang="ja-JP" sz="1400" dirty="0">
              <a:solidFill>
                <a:schemeClr val="tx1">
                  <a:lumMod val="50000"/>
                  <a:lumOff val="50000"/>
                </a:schemeClr>
              </a:solidFill>
              <a:latin typeface="メイリオ"/>
              <a:ea typeface="メイリオ"/>
              <a:cs typeface="メイリオ"/>
            </a:endParaRPr>
          </a:p>
        </p:txBody>
      </p:sp>
      <p:sp>
        <p:nvSpPr>
          <p:cNvPr id="6" name="テキスト ボックス 5"/>
          <p:cNvSpPr txBox="1"/>
          <p:nvPr/>
        </p:nvSpPr>
        <p:spPr>
          <a:xfrm>
            <a:off x="509448" y="2064076"/>
            <a:ext cx="8032968" cy="1015663"/>
          </a:xfrm>
          <a:prstGeom prst="rect">
            <a:avLst/>
          </a:prstGeom>
          <a:noFill/>
        </p:spPr>
        <p:txBody>
          <a:bodyPr wrap="none" rtlCol="0">
            <a:spAutoFit/>
          </a:bodyPr>
          <a:lstStyle/>
          <a:p>
            <a:r>
              <a:rPr kumimoji="1" lang="ja-JP" altLang="en-US" b="1" u="sng" dirty="0">
                <a:solidFill>
                  <a:srgbClr val="0000FF"/>
                </a:solidFill>
                <a:latin typeface="メイリオ"/>
                <a:ea typeface="メイリオ"/>
                <a:cs typeface="メイリオ"/>
              </a:rPr>
              <a:t>アプリケーションの開発と運用は、ビジネス・スピードとの同期化を求める</a:t>
            </a:r>
            <a:endParaRPr kumimoji="1" lang="en-US" altLang="ja-JP" b="1" u="sng" dirty="0">
              <a:solidFill>
                <a:srgbClr val="0000FF"/>
              </a:solidFill>
              <a:latin typeface="メイリオ"/>
              <a:ea typeface="メイリオ"/>
              <a:cs typeface="メイリオ"/>
            </a:endParaRPr>
          </a:p>
          <a:p>
            <a:pPr marL="742950" lvl="1" indent="-285750">
              <a:buFont typeface="Wingdings" charset="2"/>
              <a:buChar char="ü"/>
            </a:pPr>
            <a:r>
              <a:rPr lang="ja-JP" altLang="en-US" sz="1400" dirty="0">
                <a:solidFill>
                  <a:schemeClr val="tx1">
                    <a:lumMod val="50000"/>
                    <a:lumOff val="50000"/>
                  </a:schemeClr>
                </a:solidFill>
                <a:latin typeface="メイリオ"/>
                <a:ea typeface="メイリオ"/>
                <a:cs typeface="メイリオ"/>
              </a:rPr>
              <a:t>ビジネスと</a:t>
            </a:r>
            <a:r>
              <a:rPr lang="en-US" altLang="ja-JP" sz="1400" dirty="0">
                <a:solidFill>
                  <a:schemeClr val="tx1">
                    <a:lumMod val="50000"/>
                    <a:lumOff val="50000"/>
                  </a:schemeClr>
                </a:solidFill>
                <a:latin typeface="メイリオ"/>
                <a:ea typeface="メイリオ"/>
                <a:cs typeface="メイリオ"/>
              </a:rPr>
              <a:t>IT</a:t>
            </a:r>
            <a:r>
              <a:rPr lang="ja-JP" altLang="en-US" sz="1400" dirty="0">
                <a:solidFill>
                  <a:schemeClr val="tx1">
                    <a:lumMod val="50000"/>
                    <a:lumOff val="50000"/>
                  </a:schemeClr>
                </a:solidFill>
                <a:latin typeface="メイリオ"/>
                <a:ea typeface="メイリオ"/>
                <a:cs typeface="メイリオ"/>
              </a:rPr>
              <a:t>との一体化</a:t>
            </a:r>
            <a:endParaRPr lang="en-US" altLang="ja-JP" sz="1400" dirty="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kumimoji="1" lang="ja-JP" altLang="en-US" sz="1400" dirty="0">
                <a:solidFill>
                  <a:schemeClr val="tx1">
                    <a:lumMod val="50000"/>
                    <a:lumOff val="50000"/>
                  </a:schemeClr>
                </a:solidFill>
                <a:latin typeface="メイリオ"/>
                <a:ea typeface="メイリオ"/>
                <a:cs typeface="メイリオ"/>
              </a:rPr>
              <a:t>環境の変化に</a:t>
            </a:r>
            <a:r>
              <a:rPr lang="ja-JP" altLang="en-US" sz="1400" dirty="0">
                <a:solidFill>
                  <a:schemeClr val="tx1">
                    <a:lumMod val="50000"/>
                    <a:lumOff val="50000"/>
                  </a:schemeClr>
                </a:solidFill>
                <a:latin typeface="メイリオ"/>
                <a:ea typeface="メイリオ"/>
                <a:cs typeface="メイリオ"/>
              </a:rPr>
              <a:t>ビジネスは即応しなければならず、</a:t>
            </a:r>
            <a:r>
              <a:rPr kumimoji="1" lang="en-US" altLang="ja-JP" sz="1400" dirty="0">
                <a:solidFill>
                  <a:schemeClr val="tx1">
                    <a:lumMod val="50000"/>
                    <a:lumOff val="50000"/>
                  </a:schemeClr>
                </a:solidFill>
                <a:latin typeface="メイリオ"/>
                <a:ea typeface="メイリオ"/>
                <a:cs typeface="メイリオ"/>
              </a:rPr>
              <a:t>IT</a:t>
            </a:r>
            <a:r>
              <a:rPr kumimoji="1" lang="ja-JP" altLang="en-US" sz="1400" dirty="0">
                <a:solidFill>
                  <a:schemeClr val="tx1">
                    <a:lumMod val="50000"/>
                    <a:lumOff val="50000"/>
                  </a:schemeClr>
                </a:solidFill>
                <a:latin typeface="メイリオ"/>
                <a:ea typeface="メイリオ"/>
                <a:cs typeface="メイリオ"/>
              </a:rPr>
              <a:t>にもまた同じスピードが必要</a:t>
            </a:r>
            <a:endParaRPr kumimoji="1" lang="en-US" altLang="ja-JP" sz="1400" dirty="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lang="en-US" altLang="ja-JP" sz="1400" dirty="0">
                <a:solidFill>
                  <a:schemeClr val="tx1">
                    <a:lumMod val="50000"/>
                    <a:lumOff val="50000"/>
                  </a:schemeClr>
                </a:solidFill>
                <a:latin typeface="メイリオ"/>
                <a:ea typeface="メイリオ"/>
                <a:cs typeface="メイリオ"/>
              </a:rPr>
              <a:t>SaaS</a:t>
            </a:r>
            <a:r>
              <a:rPr lang="ja-JP" altLang="en-US" sz="1400" dirty="0">
                <a:solidFill>
                  <a:schemeClr val="tx1">
                    <a:lumMod val="50000"/>
                    <a:lumOff val="50000"/>
                  </a:schemeClr>
                </a:solidFill>
                <a:latin typeface="メイリオ"/>
                <a:ea typeface="メイリオ"/>
                <a:cs typeface="メイリオ"/>
              </a:rPr>
              <a:t>や</a:t>
            </a:r>
            <a:r>
              <a:rPr lang="en-US" altLang="ja-JP" sz="1400" dirty="0">
                <a:solidFill>
                  <a:schemeClr val="tx1">
                    <a:lumMod val="50000"/>
                    <a:lumOff val="50000"/>
                  </a:schemeClr>
                </a:solidFill>
                <a:latin typeface="メイリオ"/>
                <a:ea typeface="メイリオ"/>
                <a:cs typeface="メイリオ"/>
              </a:rPr>
              <a:t>PaaS</a:t>
            </a:r>
            <a:r>
              <a:rPr lang="ja-JP" altLang="en-US" sz="1400" dirty="0">
                <a:solidFill>
                  <a:schemeClr val="tx1">
                    <a:lumMod val="50000"/>
                    <a:lumOff val="50000"/>
                  </a:schemeClr>
                </a:solidFill>
                <a:latin typeface="メイリオ"/>
                <a:ea typeface="メイリオ"/>
                <a:cs typeface="メイリオ"/>
              </a:rPr>
              <a:t>、</a:t>
            </a:r>
            <a:r>
              <a:rPr lang="en-US" altLang="ja-JP" sz="1400" dirty="0" err="1">
                <a:solidFill>
                  <a:schemeClr val="tx1">
                    <a:lumMod val="50000"/>
                    <a:lumOff val="50000"/>
                  </a:schemeClr>
                </a:solidFill>
                <a:latin typeface="メイリオ"/>
                <a:ea typeface="メイリオ"/>
                <a:cs typeface="メイリオ"/>
              </a:rPr>
              <a:t>FaaS</a:t>
            </a:r>
            <a:r>
              <a:rPr lang="ja-JP" altLang="en-US" sz="1400" dirty="0">
                <a:solidFill>
                  <a:schemeClr val="tx1">
                    <a:lumMod val="50000"/>
                    <a:lumOff val="50000"/>
                  </a:schemeClr>
                </a:solidFill>
                <a:latin typeface="メイリオ"/>
                <a:ea typeface="メイリオ"/>
                <a:cs typeface="メイリオ"/>
              </a:rPr>
              <a:t>の適用拡大、</a:t>
            </a:r>
            <a:r>
              <a:rPr lang="en-US" altLang="ja-JP" sz="1400" dirty="0">
                <a:solidFill>
                  <a:schemeClr val="tx1">
                    <a:lumMod val="50000"/>
                    <a:lumOff val="50000"/>
                  </a:schemeClr>
                </a:solidFill>
                <a:latin typeface="メイリオ"/>
                <a:ea typeface="メイリオ"/>
                <a:cs typeface="メイリオ"/>
              </a:rPr>
              <a:t>DevOps</a:t>
            </a:r>
            <a:r>
              <a:rPr lang="ja-JP" altLang="en-US" sz="1400" dirty="0">
                <a:solidFill>
                  <a:schemeClr val="tx1">
                    <a:lumMod val="50000"/>
                    <a:lumOff val="50000"/>
                  </a:schemeClr>
                </a:solidFill>
                <a:latin typeface="メイリオ"/>
                <a:ea typeface="メイリオ"/>
                <a:cs typeface="メイリオ"/>
              </a:rPr>
              <a:t>への対応が急務</a:t>
            </a:r>
            <a:endParaRPr kumimoji="1" lang="en-US" altLang="ja-JP" sz="1400" dirty="0">
              <a:solidFill>
                <a:schemeClr val="tx1">
                  <a:lumMod val="50000"/>
                  <a:lumOff val="50000"/>
                </a:schemeClr>
              </a:solidFill>
              <a:latin typeface="メイリオ"/>
              <a:ea typeface="メイリオ"/>
              <a:cs typeface="メイリオ"/>
            </a:endParaRPr>
          </a:p>
        </p:txBody>
      </p:sp>
      <p:grpSp>
        <p:nvGrpSpPr>
          <p:cNvPr id="9" name="図形グループ 8"/>
          <p:cNvGrpSpPr/>
          <p:nvPr/>
        </p:nvGrpSpPr>
        <p:grpSpPr>
          <a:xfrm>
            <a:off x="509448" y="4172303"/>
            <a:ext cx="8184488" cy="2402725"/>
            <a:chOff x="509447" y="4202019"/>
            <a:chExt cx="8184488" cy="2402725"/>
          </a:xfrm>
        </p:grpSpPr>
        <p:sp>
          <p:nvSpPr>
            <p:cNvPr id="7" name="テキスト ボックス 6"/>
            <p:cNvSpPr txBox="1"/>
            <p:nvPr/>
          </p:nvSpPr>
          <p:spPr>
            <a:xfrm>
              <a:off x="509447" y="4973528"/>
              <a:ext cx="8184488" cy="1631216"/>
            </a:xfrm>
            <a:prstGeom prst="rect">
              <a:avLst/>
            </a:prstGeom>
            <a:noFill/>
          </p:spPr>
          <p:txBody>
            <a:bodyPr wrap="square" rtlCol="0">
              <a:spAutoFit/>
            </a:bodyPr>
            <a:lstStyle/>
            <a:p>
              <a:pPr algn="ctr"/>
              <a:r>
                <a:rPr kumimoji="1" lang="en-US" altLang="ja-JP" sz="2800" dirty="0">
                  <a:solidFill>
                    <a:srgbClr val="0000FF"/>
                  </a:solidFill>
                  <a:latin typeface="メイリオ"/>
                  <a:ea typeface="メイリオ"/>
                  <a:cs typeface="メイリオ"/>
                </a:rPr>
                <a:t>IT</a:t>
              </a:r>
              <a:r>
                <a:rPr kumimoji="1" lang="ja-JP" altLang="en-US" sz="2800" dirty="0">
                  <a:solidFill>
                    <a:srgbClr val="0000FF"/>
                  </a:solidFill>
                  <a:latin typeface="メイリオ"/>
                  <a:ea typeface="メイリオ"/>
                  <a:cs typeface="メイリオ"/>
                </a:rPr>
                <a:t>ビジネスの収益は、</a:t>
              </a:r>
              <a:r>
                <a:rPr kumimoji="1" lang="ja-JP" altLang="en-US" sz="2800" b="1" u="sng" dirty="0">
                  <a:solidFill>
                    <a:srgbClr val="0000FF"/>
                  </a:solidFill>
                  <a:latin typeface="メイリオ"/>
                  <a:ea typeface="メイリオ"/>
                  <a:cs typeface="メイリオ"/>
                </a:rPr>
                <a:t>工数提供の対価</a:t>
              </a:r>
              <a:r>
                <a:rPr kumimoji="1" lang="ja-JP" altLang="en-US" sz="2800" dirty="0">
                  <a:solidFill>
                    <a:srgbClr val="0000FF"/>
                  </a:solidFill>
                  <a:latin typeface="メイリオ"/>
                  <a:ea typeface="メイリオ"/>
                  <a:cs typeface="メイリオ"/>
                </a:rPr>
                <a:t>から</a:t>
              </a:r>
              <a:endParaRPr kumimoji="1" lang="en-US" altLang="ja-JP" sz="2800" dirty="0">
                <a:solidFill>
                  <a:srgbClr val="0000FF"/>
                </a:solidFill>
                <a:latin typeface="メイリオ"/>
                <a:ea typeface="メイリオ"/>
                <a:cs typeface="メイリオ"/>
              </a:endParaRPr>
            </a:p>
            <a:p>
              <a:pPr algn="ctr"/>
              <a:r>
                <a:rPr kumimoji="1" lang="ja-JP" altLang="en-US" sz="2800" b="1" u="sng" dirty="0">
                  <a:solidFill>
                    <a:srgbClr val="0000FF"/>
                  </a:solidFill>
                  <a:latin typeface="メイリオ"/>
                  <a:ea typeface="メイリオ"/>
                  <a:cs typeface="メイリオ"/>
                </a:rPr>
                <a:t>ビジネス価値の対価</a:t>
              </a:r>
              <a:r>
                <a:rPr kumimoji="1" lang="ja-JP" altLang="en-US" sz="2800" dirty="0">
                  <a:solidFill>
                    <a:srgbClr val="0000FF"/>
                  </a:solidFill>
                  <a:latin typeface="メイリオ"/>
                  <a:ea typeface="メイリオ"/>
                  <a:cs typeface="メイリオ"/>
                </a:rPr>
                <a:t>へとシフトする</a:t>
              </a:r>
              <a:endParaRPr kumimoji="1" lang="en-US" altLang="ja-JP" sz="2800" dirty="0">
                <a:solidFill>
                  <a:srgbClr val="0000FF"/>
                </a:solidFill>
                <a:latin typeface="メイリオ"/>
                <a:ea typeface="メイリオ"/>
                <a:cs typeface="メイリオ"/>
              </a:endParaRPr>
            </a:p>
            <a:p>
              <a:pPr algn="ctr"/>
              <a:endParaRPr lang="en-US" altLang="ja-JP" sz="2000" dirty="0">
                <a:solidFill>
                  <a:schemeClr val="tx1">
                    <a:lumMod val="50000"/>
                    <a:lumOff val="50000"/>
                  </a:schemeClr>
                </a:solidFill>
                <a:latin typeface="メイリオ"/>
                <a:ea typeface="メイリオ"/>
                <a:cs typeface="メイリオ"/>
              </a:endParaRPr>
            </a:p>
            <a:p>
              <a:pPr algn="ctr"/>
              <a:r>
                <a:rPr lang="ja-JP" altLang="en-US" sz="2400" dirty="0">
                  <a:solidFill>
                    <a:schemeClr val="tx1">
                      <a:lumMod val="50000"/>
                      <a:lumOff val="50000"/>
                    </a:schemeClr>
                  </a:solidFill>
                  <a:latin typeface="メイリオ"/>
                  <a:ea typeface="メイリオ"/>
                  <a:cs typeface="メイリオ"/>
                </a:rPr>
                <a:t>（</a:t>
              </a:r>
              <a:r>
                <a:rPr lang="ja-JP" altLang="en-US" sz="2400" b="1" dirty="0">
                  <a:solidFill>
                    <a:srgbClr val="0000FF"/>
                  </a:solidFill>
                  <a:latin typeface="メイリオ"/>
                  <a:ea typeface="メイリオ"/>
                  <a:cs typeface="メイリオ"/>
                </a:rPr>
                <a:t>ビジネス価値</a:t>
              </a:r>
              <a:r>
                <a:rPr lang="ja-JP" altLang="en-US" sz="2400" dirty="0">
                  <a:solidFill>
                    <a:schemeClr val="tx1">
                      <a:lumMod val="50000"/>
                      <a:lumOff val="50000"/>
                    </a:schemeClr>
                  </a:solidFill>
                  <a:latin typeface="メイリオ"/>
                  <a:ea typeface="メイリオ"/>
                  <a:cs typeface="メイリオ"/>
                </a:rPr>
                <a:t>＝</a:t>
              </a:r>
              <a:r>
                <a:rPr lang="ja-JP" altLang="en-US" sz="2400" dirty="0">
                  <a:solidFill>
                    <a:srgbClr val="0000FF"/>
                  </a:solidFill>
                  <a:latin typeface="メイリオ"/>
                  <a:ea typeface="メイリオ"/>
                  <a:cs typeface="メイリオ"/>
                </a:rPr>
                <a:t>スピード・変革・差別化</a:t>
              </a:r>
              <a:r>
                <a:rPr lang="ja-JP" altLang="en-US" sz="2400" dirty="0">
                  <a:solidFill>
                    <a:schemeClr val="tx1">
                      <a:lumMod val="50000"/>
                      <a:lumOff val="50000"/>
                    </a:schemeClr>
                  </a:solidFill>
                  <a:latin typeface="メイリオ"/>
                  <a:ea typeface="メイリオ"/>
                  <a:cs typeface="メイリオ"/>
                </a:rPr>
                <a:t>）</a:t>
              </a:r>
              <a:endParaRPr kumimoji="1" lang="ja-JP" altLang="en-US" sz="2400" dirty="0">
                <a:solidFill>
                  <a:schemeClr val="tx1">
                    <a:lumMod val="50000"/>
                    <a:lumOff val="50000"/>
                  </a:schemeClr>
                </a:solidFill>
                <a:latin typeface="メイリオ"/>
                <a:ea typeface="メイリオ"/>
                <a:cs typeface="メイリオ"/>
              </a:endParaRPr>
            </a:p>
          </p:txBody>
        </p:sp>
        <p:sp>
          <p:nvSpPr>
            <p:cNvPr id="8" name="下矢印 7"/>
            <p:cNvSpPr/>
            <p:nvPr/>
          </p:nvSpPr>
          <p:spPr>
            <a:xfrm>
              <a:off x="3317838" y="4202019"/>
              <a:ext cx="2526610" cy="658288"/>
            </a:xfrm>
            <a:prstGeom prst="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01787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図形グループ 21"/>
          <p:cNvGrpSpPr/>
          <p:nvPr/>
        </p:nvGrpSpPr>
        <p:grpSpPr>
          <a:xfrm>
            <a:off x="1457693" y="2134576"/>
            <a:ext cx="6225436" cy="3600407"/>
            <a:chOff x="1457693" y="2134576"/>
            <a:chExt cx="6225436" cy="3600407"/>
          </a:xfrm>
        </p:grpSpPr>
        <p:sp>
          <p:nvSpPr>
            <p:cNvPr id="17" name="二等辺三角形 16"/>
            <p:cNvSpPr/>
            <p:nvPr/>
          </p:nvSpPr>
          <p:spPr>
            <a:xfrm>
              <a:off x="1457693" y="2134576"/>
              <a:ext cx="6225436" cy="3600407"/>
            </a:xfrm>
            <a:prstGeom prst="triangl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2400584" y="5010501"/>
              <a:ext cx="4339650" cy="646331"/>
            </a:xfrm>
            <a:prstGeom prst="rect">
              <a:avLst/>
            </a:prstGeom>
            <a:noFill/>
          </p:spPr>
          <p:txBody>
            <a:bodyPr wrap="none" rtlCol="0">
              <a:spAutoFit/>
            </a:bodyPr>
            <a:lstStyle/>
            <a:p>
              <a:pPr algn="ctr"/>
              <a:r>
                <a:rPr kumimoji="1" lang="ja-JP" altLang="en-US" sz="3600" dirty="0">
                  <a:solidFill>
                    <a:srgbClr val="0000FF"/>
                  </a:solidFill>
                  <a:latin typeface="メイリオ"/>
                  <a:ea typeface="メイリオ"/>
                  <a:cs typeface="メイリオ"/>
                </a:rPr>
                <a:t>新しい組合せを創る</a:t>
              </a:r>
            </a:p>
          </p:txBody>
        </p:sp>
      </p:grpSp>
      <p:sp>
        <p:nvSpPr>
          <p:cNvPr id="9" name="正方形/長方形 8"/>
          <p:cNvSpPr/>
          <p:nvPr/>
        </p:nvSpPr>
        <p:spPr>
          <a:xfrm>
            <a:off x="5955226" y="4570356"/>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a:t>
            </a:r>
          </a:p>
        </p:txBody>
      </p:sp>
      <p:sp>
        <p:nvSpPr>
          <p:cNvPr id="7" name="正方形/長方形 6"/>
          <p:cNvSpPr/>
          <p:nvPr/>
        </p:nvSpPr>
        <p:spPr>
          <a:xfrm>
            <a:off x="4570409" y="4570356"/>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モバイル</a:t>
            </a:r>
          </a:p>
        </p:txBody>
      </p:sp>
      <p:sp>
        <p:nvSpPr>
          <p:cNvPr id="6" name="正方形/長方形 5"/>
          <p:cNvSpPr/>
          <p:nvPr/>
        </p:nvSpPr>
        <p:spPr>
          <a:xfrm>
            <a:off x="3185594" y="4570356"/>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クラウド</a:t>
            </a:r>
          </a:p>
        </p:txBody>
      </p:sp>
      <p:sp>
        <p:nvSpPr>
          <p:cNvPr id="12" name="正方形/長方形 11"/>
          <p:cNvSpPr/>
          <p:nvPr/>
        </p:nvSpPr>
        <p:spPr>
          <a:xfrm>
            <a:off x="1800779" y="4570356"/>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ウェアラブル</a:t>
            </a:r>
          </a:p>
        </p:txBody>
      </p:sp>
      <p:sp>
        <p:nvSpPr>
          <p:cNvPr id="14" name="正方形/長方形 13"/>
          <p:cNvSpPr/>
          <p:nvPr/>
        </p:nvSpPr>
        <p:spPr>
          <a:xfrm>
            <a:off x="5262817" y="4205587"/>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オープン</a:t>
            </a:r>
          </a:p>
        </p:txBody>
      </p:sp>
      <p:sp>
        <p:nvSpPr>
          <p:cNvPr id="13" name="正方形/長方形 12"/>
          <p:cNvSpPr/>
          <p:nvPr/>
        </p:nvSpPr>
        <p:spPr>
          <a:xfrm>
            <a:off x="3878002" y="4205587"/>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ソーシャル</a:t>
            </a:r>
          </a:p>
        </p:txBody>
      </p:sp>
      <p:sp>
        <p:nvSpPr>
          <p:cNvPr id="8" name="正方形/長方形 7"/>
          <p:cNvSpPr/>
          <p:nvPr/>
        </p:nvSpPr>
        <p:spPr>
          <a:xfrm>
            <a:off x="2493187" y="4205587"/>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ビッグデータ</a:t>
            </a:r>
          </a:p>
        </p:txBody>
      </p:sp>
      <p:sp>
        <p:nvSpPr>
          <p:cNvPr id="2" name="タイトル 1"/>
          <p:cNvSpPr>
            <a:spLocks noGrp="1"/>
          </p:cNvSpPr>
          <p:nvPr>
            <p:ph type="title"/>
          </p:nvPr>
        </p:nvSpPr>
        <p:spPr/>
        <p:txBody>
          <a:bodyPr/>
          <a:lstStyle/>
          <a:p>
            <a:r>
              <a:rPr lang="en-US" altLang="ja-JP" dirty="0"/>
              <a:t>IT</a:t>
            </a:r>
            <a:r>
              <a:rPr lang="ja-JP" altLang="en-US" dirty="0"/>
              <a:t>ビジネスはどこへ向かうのか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5" name="テキスト ボックス 4"/>
          <p:cNvSpPr txBox="1"/>
          <p:nvPr/>
        </p:nvSpPr>
        <p:spPr>
          <a:xfrm>
            <a:off x="457200" y="1089029"/>
            <a:ext cx="5109091" cy="584776"/>
          </a:xfrm>
          <a:prstGeom prst="rect">
            <a:avLst/>
          </a:prstGeom>
          <a:noFill/>
        </p:spPr>
        <p:txBody>
          <a:bodyPr wrap="none" rtlCol="0">
            <a:spAutoFit/>
          </a:bodyPr>
          <a:lstStyle/>
          <a:p>
            <a:r>
              <a:rPr kumimoji="1" lang="ja-JP" altLang="en-US" sz="3200" b="1" dirty="0">
                <a:solidFill>
                  <a:srgbClr val="0000FF"/>
                </a:solidFill>
                <a:latin typeface="メイリオ"/>
                <a:ea typeface="メイリオ"/>
                <a:cs typeface="メイリオ"/>
              </a:rPr>
              <a:t>ビジネス価値</a:t>
            </a:r>
            <a:r>
              <a:rPr kumimoji="1" lang="ja-JP" altLang="en-US" sz="3200" dirty="0">
                <a:solidFill>
                  <a:schemeClr val="tx1">
                    <a:lumMod val="50000"/>
                    <a:lumOff val="50000"/>
                  </a:schemeClr>
                </a:solidFill>
                <a:latin typeface="メイリオ"/>
                <a:ea typeface="メイリオ"/>
                <a:cs typeface="メイリオ"/>
              </a:rPr>
              <a:t>を生みだす！</a:t>
            </a:r>
          </a:p>
        </p:txBody>
      </p:sp>
      <p:sp>
        <p:nvSpPr>
          <p:cNvPr id="10" name="正方形/長方形 9"/>
          <p:cNvSpPr/>
          <p:nvPr/>
        </p:nvSpPr>
        <p:spPr>
          <a:xfrm>
            <a:off x="4570410" y="3840818"/>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ロボット</a:t>
            </a:r>
          </a:p>
        </p:txBody>
      </p:sp>
      <p:sp>
        <p:nvSpPr>
          <p:cNvPr id="11" name="正方形/長方形 10"/>
          <p:cNvSpPr/>
          <p:nvPr/>
        </p:nvSpPr>
        <p:spPr>
          <a:xfrm>
            <a:off x="3185595" y="3840818"/>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メイリオ"/>
                <a:ea typeface="メイリオ"/>
                <a:cs typeface="メイリオ"/>
              </a:rPr>
              <a:t>IoT</a:t>
            </a: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3878001" y="3476049"/>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人工知能</a:t>
            </a:r>
            <a:endParaRPr kumimoji="1" lang="ja-JP" altLang="en-US" sz="1200" dirty="0">
              <a:solidFill>
                <a:srgbClr val="FFFFFF"/>
              </a:solidFill>
              <a:latin typeface="メイリオ"/>
              <a:ea typeface="メイリオ"/>
              <a:cs typeface="メイリオ"/>
            </a:endParaRPr>
          </a:p>
        </p:txBody>
      </p:sp>
      <p:sp>
        <p:nvSpPr>
          <p:cNvPr id="21" name="正方形/長方形 20"/>
          <p:cNvSpPr/>
          <p:nvPr/>
        </p:nvSpPr>
        <p:spPr>
          <a:xfrm>
            <a:off x="1800779" y="2289942"/>
            <a:ext cx="5539262" cy="965962"/>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4800" dirty="0">
                <a:solidFill>
                  <a:srgbClr val="FFFFFF"/>
                </a:solidFill>
                <a:latin typeface="Charter Black"/>
                <a:ea typeface="メイリオ"/>
                <a:cs typeface="Charter Black"/>
              </a:rPr>
              <a:t>innovation</a:t>
            </a:r>
            <a:endParaRPr kumimoji="1" lang="ja-JP" altLang="en-US" sz="4800" dirty="0">
              <a:solidFill>
                <a:srgbClr val="FFFFFF"/>
              </a:solidFill>
              <a:latin typeface="Charter Black"/>
              <a:ea typeface="メイリオ"/>
              <a:cs typeface="Charter Black"/>
            </a:endParaRPr>
          </a:p>
        </p:txBody>
      </p:sp>
    </p:spTree>
    <p:extLst>
      <p:ext uri="{BB962C8B-B14F-4D97-AF65-F5344CB8AC3E}">
        <p14:creationId xmlns:p14="http://schemas.microsoft.com/office/powerpoint/2010/main" val="144942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800" fill="hold"/>
                                        <p:tgtEl>
                                          <p:spTgt spid="8"/>
                                        </p:tgtEl>
                                        <p:attrNameLst>
                                          <p:attrName>ppt_x</p:attrName>
                                        </p:attrNameLst>
                                      </p:cBhvr>
                                      <p:tavLst>
                                        <p:tav tm="0">
                                          <p:val>
                                            <p:strVal val="0-#ppt_w/2"/>
                                          </p:val>
                                        </p:tav>
                                        <p:tav tm="100000">
                                          <p:val>
                                            <p:strVal val="#ppt_x"/>
                                          </p:val>
                                        </p:tav>
                                      </p:tavLst>
                                    </p:anim>
                                    <p:anim calcmode="lin" valueType="num">
                                      <p:cBhvr additive="base">
                                        <p:cTn id="32" dur="8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700" fill="hold"/>
                                        <p:tgtEl>
                                          <p:spTgt spid="10"/>
                                        </p:tgtEl>
                                        <p:attrNameLst>
                                          <p:attrName>ppt_x</p:attrName>
                                        </p:attrNameLst>
                                      </p:cBhvr>
                                      <p:tavLst>
                                        <p:tav tm="0">
                                          <p:val>
                                            <p:strVal val="1+#ppt_w/2"/>
                                          </p:val>
                                        </p:tav>
                                        <p:tav tm="100000">
                                          <p:val>
                                            <p:strVal val="#ppt_x"/>
                                          </p:val>
                                        </p:tav>
                                      </p:tavLst>
                                    </p:anim>
                                    <p:anim calcmode="lin" valueType="num">
                                      <p:cBhvr additive="base">
                                        <p:cTn id="36" dur="700" fill="hold"/>
                                        <p:tgtEl>
                                          <p:spTgt spid="10"/>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700" fill="hold"/>
                                        <p:tgtEl>
                                          <p:spTgt spid="11"/>
                                        </p:tgtEl>
                                        <p:attrNameLst>
                                          <p:attrName>ppt_x</p:attrName>
                                        </p:attrNameLst>
                                      </p:cBhvr>
                                      <p:tavLst>
                                        <p:tav tm="0">
                                          <p:val>
                                            <p:strVal val="0-#ppt_w/2"/>
                                          </p:val>
                                        </p:tav>
                                        <p:tav tm="100000">
                                          <p:val>
                                            <p:strVal val="#ppt_x"/>
                                          </p:val>
                                        </p:tav>
                                      </p:tavLst>
                                    </p:anim>
                                    <p:anim calcmode="lin" valueType="num">
                                      <p:cBhvr additive="base">
                                        <p:cTn id="40" dur="700" fill="hold"/>
                                        <p:tgtEl>
                                          <p:spTgt spid="11"/>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1100" fill="hold"/>
                                        <p:tgtEl>
                                          <p:spTgt spid="19"/>
                                        </p:tgtEl>
                                        <p:attrNameLst>
                                          <p:attrName>ppt_x</p:attrName>
                                        </p:attrNameLst>
                                      </p:cBhvr>
                                      <p:tavLst>
                                        <p:tav tm="0">
                                          <p:val>
                                            <p:strVal val="#ppt_x"/>
                                          </p:val>
                                        </p:tav>
                                        <p:tav tm="100000">
                                          <p:val>
                                            <p:strVal val="#ppt_x"/>
                                          </p:val>
                                        </p:tav>
                                      </p:tavLst>
                                    </p:anim>
                                    <p:anim calcmode="lin" valueType="num">
                                      <p:cBhvr additive="base">
                                        <p:cTn id="44"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6" grpId="0" animBg="1"/>
      <p:bldP spid="12" grpId="0" animBg="1"/>
      <p:bldP spid="14" grpId="0" animBg="1"/>
      <p:bldP spid="13" grpId="0" animBg="1"/>
      <p:bldP spid="8" grpId="0" animBg="1"/>
      <p:bldP spid="10" grpId="0" animBg="1"/>
      <p:bldP spid="11" grpId="0" animBg="1"/>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17</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effectLst/>
                <a:latin typeface="Arial"/>
                <a:ea typeface="HGP創英角ｺﾞｼｯｸUB" pitchFamily="50" charset="-128"/>
                <a:cs typeface="Arial"/>
              </a:rPr>
              <a:t>サイバー･フィジカル・システム と </a:t>
            </a:r>
            <a:r>
              <a:rPr lang="ja-JP" altLang="en-US" sz="2000" dirty="0">
                <a:solidFill>
                  <a:srgbClr val="FFFFFF"/>
                </a:solidFill>
                <a:latin typeface="Arial"/>
                <a:ea typeface="HGP創英角ｺﾞｼｯｸUB" pitchFamily="50" charset="-128"/>
                <a:cs typeface="Arial"/>
              </a:rPr>
              <a:t>デジタル・トランスフォーメーション</a:t>
            </a:r>
            <a:endParaRPr lang="en-US" altLang="ja-JP" sz="2000" dirty="0">
              <a:solidFill>
                <a:srgbClr val="FFFFFF"/>
              </a:solidFill>
              <a:latin typeface="Arial"/>
              <a:ea typeface="HGP創英角ｺﾞｼｯｸUB" pitchFamily="50" charset="-128"/>
              <a:cs typeface="Arial"/>
            </a:endParaRPr>
          </a:p>
          <a:p>
            <a:pPr algn="ctr"/>
            <a:r>
              <a:rPr lang="en-US" altLang="ja-JP" sz="2000" dirty="0">
                <a:solidFill>
                  <a:srgbClr val="FFFFFF"/>
                </a:solidFill>
                <a:effectLst/>
                <a:latin typeface="Arial"/>
                <a:ea typeface="HGP創英角ｺﾞｼｯｸUB" pitchFamily="50" charset="-128"/>
                <a:cs typeface="Arial"/>
              </a:rPr>
              <a:t>Cyber-Physical System &amp; Digital </a:t>
            </a:r>
            <a:r>
              <a:rPr lang="en-US" altLang="ja-JP" sz="2000" dirty="0" err="1">
                <a:solidFill>
                  <a:srgbClr val="FFFFFF"/>
                </a:solidFill>
                <a:effectLst/>
                <a:latin typeface="Arial"/>
                <a:ea typeface="HGP創英角ｺﾞｼｯｸUB" pitchFamily="50" charset="-128"/>
                <a:cs typeface="Arial"/>
              </a:rPr>
              <a:t>Trasformation</a:t>
            </a:r>
            <a:endParaRPr lang="en-US" altLang="ja-JP" sz="20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781350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179388" y="134599"/>
            <a:ext cx="8964612" cy="416221"/>
          </a:xfrm>
          <a:prstGeom prst="rect">
            <a:avLst/>
          </a:prstGeom>
        </p:spPr>
        <p:txBody>
          <a:bodyPr>
            <a:normAutofit fontScale="90000"/>
          </a:bodyPr>
          <a:lstStyle/>
          <a:p>
            <a:r>
              <a:rPr lang="ja-JP" altLang="en-US" dirty="0"/>
              <a:t>デジタル・トランスフォーメーションとサイバー・フィジカル･システム</a:t>
            </a:r>
            <a:endParaRPr kumimoji="1" lang="ja-JP" altLang="en-US" dirty="0"/>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890533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8590"/>
            <a:ext cx="8686800" cy="416221"/>
          </a:xfrm>
          <a:prstGeom prst="rect">
            <a:avLst/>
          </a:prstGeom>
        </p:spPr>
        <p:txBody>
          <a:bodyPr>
            <a:normAutofit fontScale="90000"/>
          </a:bodyPr>
          <a:lstStyle/>
          <a:p>
            <a:r>
              <a:rPr kumimoji="1" lang="ja-JP" altLang="en-US" dirty="0"/>
              <a:t>デジタル・トランスフォーメーションとは何か</a:t>
            </a:r>
          </a:p>
        </p:txBody>
      </p:sp>
      <p:sp>
        <p:nvSpPr>
          <p:cNvPr id="22" name="正方形/長方形 21"/>
          <p:cNvSpPr/>
          <p:nvPr/>
        </p:nvSpPr>
        <p:spPr>
          <a:xfrm>
            <a:off x="675298" y="780596"/>
            <a:ext cx="7793404" cy="2008094"/>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75297" y="3758717"/>
            <a:ext cx="7793403" cy="200809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2122104" y="946758"/>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人間</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7" name="テキスト ボックス 26"/>
          <p:cNvSpPr txBox="1"/>
          <p:nvPr/>
        </p:nvSpPr>
        <p:spPr>
          <a:xfrm>
            <a:off x="2122104" y="3924462"/>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機械</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8" name="テキスト ボックス 27"/>
          <p:cNvSpPr txBox="1"/>
          <p:nvPr/>
        </p:nvSpPr>
        <p:spPr>
          <a:xfrm>
            <a:off x="2564346" y="1553810"/>
            <a:ext cx="5416868"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観察</a:t>
            </a:r>
            <a:r>
              <a:rPr kumimoji="1" lang="ja-JP" altLang="en-US" sz="2400" dirty="0">
                <a:solidFill>
                  <a:schemeClr val="bg1"/>
                </a:solidFill>
                <a:latin typeface="Meiryo" charset="-128"/>
                <a:ea typeface="Meiryo" charset="-128"/>
                <a:cs typeface="Meiryo" charset="-128"/>
              </a:rPr>
              <a:t>と</a:t>
            </a:r>
            <a:r>
              <a:rPr kumimoji="1" lang="ja-JP" altLang="en-US" sz="2400" b="1" dirty="0">
                <a:solidFill>
                  <a:schemeClr val="bg1"/>
                </a:solidFill>
                <a:latin typeface="Meiryo" charset="-128"/>
                <a:ea typeface="Meiryo" charset="-128"/>
                <a:cs typeface="Meiryo" charset="-128"/>
              </a:rPr>
              <a:t>経験値</a:t>
            </a:r>
            <a:r>
              <a:rPr kumimoji="1" lang="ja-JP" altLang="en-US" sz="2400" dirty="0">
                <a:solidFill>
                  <a:schemeClr val="bg1"/>
                </a:solidFill>
                <a:latin typeface="Meiryo" charset="-128"/>
                <a:ea typeface="Meiryo" charset="-128"/>
                <a:cs typeface="Meiryo" charset="-128"/>
              </a:rPr>
              <a:t>に基づく判断と意志決定</a:t>
            </a:r>
          </a:p>
        </p:txBody>
      </p:sp>
      <p:sp>
        <p:nvSpPr>
          <p:cNvPr id="29" name="テキスト ボックス 28"/>
          <p:cNvSpPr txBox="1"/>
          <p:nvPr/>
        </p:nvSpPr>
        <p:spPr>
          <a:xfrm>
            <a:off x="2545297" y="4479935"/>
            <a:ext cx="5186035" cy="461665"/>
          </a:xfrm>
          <a:prstGeom prst="rect">
            <a:avLst/>
          </a:prstGeom>
          <a:noFill/>
        </p:spPr>
        <p:txBody>
          <a:bodyPr wrap="none" rtlCol="0">
            <a:spAutoFit/>
          </a:bodyPr>
          <a:lstStyle/>
          <a:p>
            <a:pPr algn="ctr"/>
            <a:r>
              <a:rPr lang="ja-JP" altLang="en-US" sz="2400" b="1" dirty="0">
                <a:solidFill>
                  <a:schemeClr val="bg1"/>
                </a:solidFill>
                <a:latin typeface="Meiryo" charset="-128"/>
                <a:ea typeface="Meiryo" charset="-128"/>
                <a:cs typeface="Meiryo" charset="-128"/>
              </a:rPr>
              <a:t>データ</a:t>
            </a:r>
            <a:r>
              <a:rPr kumimoji="1" lang="ja-JP" altLang="en-US" sz="2400" dirty="0">
                <a:solidFill>
                  <a:schemeClr val="bg1"/>
                </a:solidFill>
                <a:latin typeface="Meiryo" charset="-128"/>
                <a:ea typeface="Meiryo" charset="-128"/>
                <a:cs typeface="Meiryo" charset="-128"/>
              </a:rPr>
              <a:t>と</a:t>
            </a:r>
            <a:r>
              <a:rPr kumimoji="1" lang="en-US" altLang="ja-JP" sz="2400" b="1" dirty="0">
                <a:solidFill>
                  <a:schemeClr val="bg1"/>
                </a:solidFill>
                <a:latin typeface="Meiryo" charset="-128"/>
                <a:ea typeface="Meiryo" charset="-128"/>
                <a:cs typeface="Meiryo" charset="-128"/>
              </a:rPr>
              <a:t>AI</a:t>
            </a:r>
            <a:r>
              <a:rPr kumimoji="1" lang="ja-JP" altLang="en-US" sz="2400" dirty="0">
                <a:solidFill>
                  <a:schemeClr val="bg1"/>
                </a:solidFill>
                <a:latin typeface="Meiryo" charset="-128"/>
                <a:ea typeface="Meiryo" charset="-128"/>
                <a:cs typeface="Meiryo" charset="-128"/>
              </a:rPr>
              <a:t>に基づく判断と意志決定</a:t>
            </a:r>
          </a:p>
        </p:txBody>
      </p:sp>
      <p:sp>
        <p:nvSpPr>
          <p:cNvPr id="33" name="テキスト ボックス 32"/>
          <p:cNvSpPr txBox="1"/>
          <p:nvPr/>
        </p:nvSpPr>
        <p:spPr>
          <a:xfrm>
            <a:off x="3254423" y="5128740"/>
            <a:ext cx="3501278"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ビッグデータ</a:t>
            </a:r>
            <a:r>
              <a:rPr lang="en-US" altLang="ja-JP" sz="3200" b="1" dirty="0">
                <a:solidFill>
                  <a:schemeClr val="bg1"/>
                </a:solidFill>
                <a:latin typeface="Meiryo" charset="-128"/>
                <a:ea typeface="Meiryo" charset="-128"/>
                <a:cs typeface="Meiryo" charset="-128"/>
              </a:rPr>
              <a:t>×AI</a:t>
            </a:r>
            <a:endParaRPr kumimoji="1" lang="ja-JP" altLang="en-US" sz="2000" dirty="0">
              <a:solidFill>
                <a:schemeClr val="bg1"/>
              </a:solidFill>
              <a:latin typeface="Meiryo" charset="-128"/>
              <a:ea typeface="Meiryo" charset="-128"/>
              <a:cs typeface="Meiryo" charset="-128"/>
            </a:endParaRPr>
          </a:p>
        </p:txBody>
      </p:sp>
      <p:sp>
        <p:nvSpPr>
          <p:cNvPr id="34" name="テキスト ボックス 33"/>
          <p:cNvSpPr txBox="1"/>
          <p:nvPr/>
        </p:nvSpPr>
        <p:spPr>
          <a:xfrm>
            <a:off x="3489737" y="2115947"/>
            <a:ext cx="2167581"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経験</a:t>
            </a:r>
            <a:r>
              <a:rPr lang="en-US" altLang="ja-JP" sz="3200" b="1" dirty="0">
                <a:solidFill>
                  <a:schemeClr val="bg1"/>
                </a:solidFill>
                <a:latin typeface="Meiryo" charset="-128"/>
                <a:ea typeface="Meiryo" charset="-128"/>
                <a:cs typeface="Meiryo" charset="-128"/>
              </a:rPr>
              <a:t>×</a:t>
            </a:r>
            <a:r>
              <a:rPr lang="ja-JP" altLang="en-US" sz="3200" b="1" dirty="0">
                <a:solidFill>
                  <a:schemeClr val="bg1"/>
                </a:solidFill>
                <a:latin typeface="Meiryo" charset="-128"/>
                <a:ea typeface="Meiryo" charset="-128"/>
                <a:cs typeface="Meiryo" charset="-128"/>
              </a:rPr>
              <a:t>思考</a:t>
            </a:r>
            <a:endParaRPr kumimoji="1" lang="ja-JP" altLang="en-US" sz="3200" dirty="0">
              <a:solidFill>
                <a:schemeClr val="bg1"/>
              </a:solidFill>
              <a:latin typeface="Meiryo" charset="-128"/>
              <a:ea typeface="Meiryo" charset="-128"/>
              <a:cs typeface="Meiryo" charset="-128"/>
            </a:endParaRPr>
          </a:p>
        </p:txBody>
      </p:sp>
      <p:sp>
        <p:nvSpPr>
          <p:cNvPr id="35" name="下矢印 34"/>
          <p:cNvSpPr/>
          <p:nvPr/>
        </p:nvSpPr>
        <p:spPr>
          <a:xfrm>
            <a:off x="3316072" y="2752800"/>
            <a:ext cx="2510043" cy="1124521"/>
          </a:xfrm>
          <a:prstGeom prst="downArrow">
            <a:avLst>
              <a:gd name="adj1" fmla="val 80324"/>
              <a:gd name="adj2" fmla="val 2904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p:cNvSpPr txBox="1"/>
          <p:nvPr/>
        </p:nvSpPr>
        <p:spPr>
          <a:xfrm>
            <a:off x="3020200" y="3051867"/>
            <a:ext cx="3101788" cy="438582"/>
          </a:xfrm>
          <a:prstGeom prst="rect">
            <a:avLst/>
          </a:prstGeom>
          <a:noFill/>
        </p:spPr>
        <p:txBody>
          <a:bodyPr wrap="square" rtlCol="0">
            <a:spAutoFit/>
          </a:bodyPr>
          <a:lstStyle/>
          <a:p>
            <a:pPr algn="ctr"/>
            <a:r>
              <a:rPr kumimoji="1" lang="ja-JP" altLang="en-US" sz="1200" b="1" dirty="0">
                <a:solidFill>
                  <a:schemeClr val="bg1"/>
                </a:solidFill>
                <a:latin typeface="Meiryo" charset="-128"/>
                <a:ea typeface="Meiryo" charset="-128"/>
                <a:cs typeface="Meiryo" charset="-128"/>
              </a:rPr>
              <a:t>トランスフォーメーション</a:t>
            </a:r>
            <a:endParaRPr kumimoji="1" lang="en-US" altLang="ja-JP" sz="1200" b="1" dirty="0">
              <a:solidFill>
                <a:schemeClr val="bg1"/>
              </a:solidFill>
              <a:latin typeface="Meiryo" charset="-128"/>
              <a:ea typeface="Meiryo" charset="-128"/>
              <a:cs typeface="Meiryo" charset="-128"/>
            </a:endParaRPr>
          </a:p>
          <a:p>
            <a:pPr algn="ctr"/>
            <a:r>
              <a:rPr lang="en-US" altLang="ja-JP" sz="1050" dirty="0">
                <a:solidFill>
                  <a:schemeClr val="bg1"/>
                </a:solidFill>
                <a:latin typeface="Meiryo" charset="-128"/>
                <a:ea typeface="Meiryo" charset="-128"/>
                <a:cs typeface="Meiryo" charset="-128"/>
              </a:rPr>
              <a:t>Transformation</a:t>
            </a:r>
            <a:r>
              <a:rPr lang="ja-JP" altLang="en-US" sz="1050" dirty="0">
                <a:solidFill>
                  <a:schemeClr val="bg1"/>
                </a:solidFill>
                <a:latin typeface="Meiryo" charset="-128"/>
                <a:ea typeface="Meiryo" charset="-128"/>
                <a:cs typeface="Meiryo" charset="-128"/>
              </a:rPr>
              <a:t>／置き換える</a:t>
            </a:r>
            <a:endParaRPr kumimoji="1" lang="ja-JP" altLang="en-US" sz="1050" dirty="0">
              <a:solidFill>
                <a:schemeClr val="bg1"/>
              </a:solidFill>
              <a:latin typeface="Meiryo" charset="-128"/>
              <a:ea typeface="Meiryo" charset="-128"/>
              <a:cs typeface="Meiryo" charset="-128"/>
            </a:endParaRPr>
          </a:p>
        </p:txBody>
      </p:sp>
      <p:sp>
        <p:nvSpPr>
          <p:cNvPr id="37" name="ホームベース 36"/>
          <p:cNvSpPr/>
          <p:nvPr/>
        </p:nvSpPr>
        <p:spPr>
          <a:xfrm>
            <a:off x="675298" y="2883374"/>
            <a:ext cx="2891400" cy="7946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ホームベース 37"/>
          <p:cNvSpPr/>
          <p:nvPr/>
        </p:nvSpPr>
        <p:spPr>
          <a:xfrm rot="10800000">
            <a:off x="5593523" y="2882498"/>
            <a:ext cx="2875177" cy="79638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p:cNvSpPr txBox="1"/>
          <p:nvPr/>
        </p:nvSpPr>
        <p:spPr>
          <a:xfrm>
            <a:off x="702972" y="2997956"/>
            <a:ext cx="239756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ビジネス環境への対応</a:t>
            </a:r>
          </a:p>
        </p:txBody>
      </p:sp>
      <p:sp>
        <p:nvSpPr>
          <p:cNvPr id="40" name="テキスト ボックス 39"/>
          <p:cNvSpPr txBox="1"/>
          <p:nvPr/>
        </p:nvSpPr>
        <p:spPr>
          <a:xfrm>
            <a:off x="6398575" y="2992491"/>
            <a:ext cx="175595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競争優位の確立</a:t>
            </a:r>
          </a:p>
        </p:txBody>
      </p:sp>
      <p:sp>
        <p:nvSpPr>
          <p:cNvPr id="41" name="テキスト ボックス 40"/>
          <p:cNvSpPr txBox="1"/>
          <p:nvPr/>
        </p:nvSpPr>
        <p:spPr>
          <a:xfrm>
            <a:off x="702972" y="3317485"/>
            <a:ext cx="2492990"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不確実性の増大・スピードの加速</a:t>
            </a:r>
          </a:p>
        </p:txBody>
      </p:sp>
      <p:sp>
        <p:nvSpPr>
          <p:cNvPr id="43" name="テキスト ボックス 42"/>
          <p:cNvSpPr txBox="1"/>
          <p:nvPr/>
        </p:nvSpPr>
        <p:spPr>
          <a:xfrm>
            <a:off x="6414775" y="3319028"/>
            <a:ext cx="1723549" cy="276999"/>
          </a:xfrm>
          <a:prstGeom prst="rect">
            <a:avLst/>
          </a:prstGeom>
          <a:noFill/>
        </p:spPr>
        <p:txBody>
          <a:bodyPr wrap="none" rtlCol="0">
            <a:spAutoFit/>
          </a:bodyPr>
          <a:lstStyle/>
          <a:p>
            <a:pPr algn="r"/>
            <a:r>
              <a:rPr kumimoji="1" lang="ja-JP" altLang="en-US" sz="1200" dirty="0">
                <a:solidFill>
                  <a:schemeClr val="bg1"/>
                </a:solidFill>
                <a:latin typeface="Meiryo" charset="-128"/>
                <a:ea typeface="Meiryo" charset="-128"/>
                <a:cs typeface="Meiryo" charset="-128"/>
              </a:rPr>
              <a:t>常識や価値基準の転換</a:t>
            </a:r>
          </a:p>
        </p:txBody>
      </p:sp>
      <p:pic>
        <p:nvPicPr>
          <p:cNvPr id="20" name="図 19" descr="brain-illustration-1940x900_35269.jpg"/>
          <p:cNvPicPr>
            <a:picLocks noChangeAspect="1"/>
          </p:cNvPicPr>
          <p:nvPr/>
        </p:nvPicPr>
        <p:blipFill>
          <a:blip r:embed="rId2" cstate="print">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00525" y="3848367"/>
            <a:ext cx="1251025" cy="624402"/>
          </a:xfrm>
          <a:prstGeom prst="rect">
            <a:avLst/>
          </a:prstGeom>
          <a:effectLst>
            <a:outerShdw blurRad="50800" dist="38100" dir="2700000" algn="tl" rotWithShape="0">
              <a:prstClr val="black">
                <a:alpha val="40000"/>
              </a:prstClr>
            </a:outerShdw>
          </a:effectLst>
        </p:spPr>
      </p:pic>
      <p:pic>
        <p:nvPicPr>
          <p:cNvPr id="21" name="図 2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470692" y="4280889"/>
            <a:ext cx="701830" cy="656581"/>
          </a:xfrm>
          <a:prstGeom prst="rect">
            <a:avLst/>
          </a:prstGeom>
          <a:effectLst>
            <a:outerShdw blurRad="50800" dist="38100" dir="2700000" algn="tl" rotWithShape="0">
              <a:prstClr val="black">
                <a:alpha val="40000"/>
              </a:prstClr>
            </a:outerShdw>
          </a:effectLst>
        </p:spPr>
      </p:pic>
      <p:grpSp>
        <p:nvGrpSpPr>
          <p:cNvPr id="4" name="図形グループ 3"/>
          <p:cNvGrpSpPr/>
          <p:nvPr/>
        </p:nvGrpSpPr>
        <p:grpSpPr>
          <a:xfrm>
            <a:off x="978676" y="963801"/>
            <a:ext cx="425859" cy="883356"/>
            <a:chOff x="1946324" y="4125162"/>
            <a:chExt cx="969964" cy="2007872"/>
          </a:xfrm>
          <a:solidFill>
            <a:schemeClr val="bg1">
              <a:lumMod val="75000"/>
            </a:schemeClr>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sp>
        <p:nvSpPr>
          <p:cNvPr id="24" name="テキスト ボックス 23"/>
          <p:cNvSpPr txBox="1"/>
          <p:nvPr/>
        </p:nvSpPr>
        <p:spPr>
          <a:xfrm>
            <a:off x="827701" y="213637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ヒトが主体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機械が支援</a:t>
            </a:r>
          </a:p>
        </p:txBody>
      </p:sp>
      <p:sp>
        <p:nvSpPr>
          <p:cNvPr id="25" name="テキスト ボックス 24"/>
          <p:cNvSpPr txBox="1"/>
          <p:nvPr/>
        </p:nvSpPr>
        <p:spPr>
          <a:xfrm>
            <a:off x="827701" y="512874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ヒトが支援</a:t>
            </a:r>
          </a:p>
        </p:txBody>
      </p:sp>
      <p:grpSp>
        <p:nvGrpSpPr>
          <p:cNvPr id="30" name="図形グループ 29"/>
          <p:cNvGrpSpPr/>
          <p:nvPr/>
        </p:nvGrpSpPr>
        <p:grpSpPr>
          <a:xfrm>
            <a:off x="966184" y="4405449"/>
            <a:ext cx="288287" cy="534166"/>
            <a:chOff x="1946324" y="4125162"/>
            <a:chExt cx="969964" cy="2007872"/>
          </a:xfrm>
          <a:solidFill>
            <a:schemeClr val="bg1">
              <a:lumMod val="75000"/>
            </a:schemeClr>
          </a:solidFill>
        </p:grpSpPr>
        <p:sp>
          <p:nvSpPr>
            <p:cNvPr id="31" name="円/楕円 3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32" name="フローチャート: 論理積ゲート 3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grpSp>
        <p:nvGrpSpPr>
          <p:cNvPr id="8" name="図形グループ 7"/>
          <p:cNvGrpSpPr/>
          <p:nvPr/>
        </p:nvGrpSpPr>
        <p:grpSpPr>
          <a:xfrm>
            <a:off x="1404534" y="1339813"/>
            <a:ext cx="663464" cy="675661"/>
            <a:chOff x="921147" y="2673903"/>
            <a:chExt cx="2035043" cy="2195257"/>
          </a:xfrm>
        </p:grpSpPr>
        <p:sp>
          <p:nvSpPr>
            <p:cNvPr id="9" name="台形 8"/>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正方形/長方形 9"/>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nvGrpSpPr>
            <p:cNvPr id="11" name="図形グループ 10"/>
            <p:cNvGrpSpPr/>
            <p:nvPr/>
          </p:nvGrpSpPr>
          <p:grpSpPr>
            <a:xfrm rot="18523230">
              <a:off x="289583" y="3305467"/>
              <a:ext cx="1602719" cy="339591"/>
              <a:chOff x="1084045" y="2295821"/>
              <a:chExt cx="1399064" cy="288032"/>
            </a:xfrm>
          </p:grpSpPr>
          <p:grpSp>
            <p:nvGrpSpPr>
              <p:cNvPr id="16" name="図形グループ 15"/>
              <p:cNvGrpSpPr/>
              <p:nvPr/>
            </p:nvGrpSpPr>
            <p:grpSpPr>
              <a:xfrm>
                <a:off x="1084045" y="2295821"/>
                <a:ext cx="1399064" cy="288032"/>
                <a:chOff x="531457" y="2456892"/>
                <a:chExt cx="1399064" cy="288032"/>
              </a:xfrm>
            </p:grpSpPr>
            <p:sp>
              <p:nvSpPr>
                <p:cNvPr id="18" name="正方形/長方形 17"/>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円/楕円 18"/>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7" name="円/楕円 16"/>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2" name="円/楕円 11"/>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3" name="正方形/長方形 12"/>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4" name="正方形/長方形 13"/>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5" name="台形 14"/>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42" name="正方形/長方形 41"/>
          <p:cNvSpPr/>
          <p:nvPr/>
        </p:nvSpPr>
        <p:spPr>
          <a:xfrm>
            <a:off x="675297" y="5822360"/>
            <a:ext cx="7793403" cy="6028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徹底した効率化と無駄の排除により</a:t>
            </a:r>
            <a:endParaRPr kumimoji="1" lang="en-US" altLang="ja-JP" sz="14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サスティナブルな社会の実現に貢献</a:t>
            </a:r>
          </a:p>
        </p:txBody>
      </p:sp>
    </p:spTree>
    <p:extLst>
      <p:ext uri="{BB962C8B-B14F-4D97-AF65-F5344CB8AC3E}">
        <p14:creationId xmlns:p14="http://schemas.microsoft.com/office/powerpoint/2010/main" val="1998028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2</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effectLst/>
                <a:latin typeface="Arial"/>
                <a:ea typeface="HGP創英角ｺﾞｼｯｸUB" pitchFamily="50" charset="-128"/>
                <a:cs typeface="Arial"/>
              </a:rPr>
              <a:t>最新の</a:t>
            </a:r>
            <a:r>
              <a:rPr lang="en-US" altLang="ja-JP" sz="2800" dirty="0">
                <a:solidFill>
                  <a:srgbClr val="FFFFFF"/>
                </a:solidFill>
                <a:effectLst/>
                <a:latin typeface="Arial"/>
                <a:ea typeface="HGP創英角ｺﾞｼｯｸUB" pitchFamily="50" charset="-128"/>
                <a:cs typeface="Arial"/>
              </a:rPr>
              <a:t>IT</a:t>
            </a:r>
            <a:r>
              <a:rPr lang="ja-JP" altLang="en-US" sz="2800" dirty="0">
                <a:solidFill>
                  <a:srgbClr val="FFFFFF"/>
                </a:solidFill>
                <a:effectLst/>
                <a:latin typeface="Arial"/>
                <a:ea typeface="HGP創英角ｺﾞｼｯｸUB" pitchFamily="50" charset="-128"/>
                <a:cs typeface="Arial"/>
              </a:rPr>
              <a:t>トレンドと</a:t>
            </a:r>
            <a:r>
              <a:rPr lang="en-US" altLang="ja-JP" sz="2800" dirty="0">
                <a:solidFill>
                  <a:srgbClr val="FFFFFF"/>
                </a:solidFill>
                <a:effectLst/>
                <a:latin typeface="Arial"/>
                <a:ea typeface="HGP創英角ｺﾞｼｯｸUB" pitchFamily="50" charset="-128"/>
                <a:cs typeface="Arial"/>
              </a:rPr>
              <a:t>IT</a:t>
            </a:r>
            <a:r>
              <a:rPr lang="ja-JP" altLang="en-US" sz="2800" dirty="0">
                <a:solidFill>
                  <a:srgbClr val="FFFFFF"/>
                </a:solidFill>
                <a:effectLst/>
                <a:latin typeface="Arial"/>
                <a:ea typeface="HGP創英角ｺﾞｼｯｸUB" pitchFamily="50" charset="-128"/>
                <a:cs typeface="Arial"/>
              </a:rPr>
              <a:t>ビジネス</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052055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a:t>
            </a:r>
            <a:r>
              <a:rPr kumimoji="1" lang="ja-JP" altLang="en-US" sz="2400" dirty="0">
                <a:latin typeface="Meiryo" charset="-128"/>
                <a:ea typeface="Meiryo" charset="-128"/>
                <a:cs typeface="Meiryo" charset="-128"/>
              </a:rPr>
              <a:t>を前提に最適化された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dirty="0">
                <a:solidFill>
                  <a:srgbClr val="0432FF"/>
                </a:solidFill>
                <a:latin typeface="Meiryo" charset="-128"/>
                <a:ea typeface="Meiryo" charset="-128"/>
                <a:cs typeface="Meiryo" charset="-128"/>
              </a:rPr>
              <a:t>機械</a:t>
            </a:r>
            <a:r>
              <a:rPr lang="ja-JP" altLang="en-US" sz="2400" dirty="0">
                <a:solidFill>
                  <a:srgbClr val="0432FF"/>
                </a:solidFill>
                <a:latin typeface="Meiryo" charset="-128"/>
                <a:ea typeface="Meiryo" charset="-128"/>
                <a:cs typeface="Meiryo" charset="-128"/>
              </a:rPr>
              <a:t>を前提に最適化された</a:t>
            </a:r>
            <a:endParaRPr lang="en-US" altLang="ja-JP" sz="2400" dirty="0">
              <a:solidFill>
                <a:srgbClr val="0432FF"/>
              </a:solidFill>
              <a:latin typeface="Meiryo" charset="-128"/>
              <a:ea typeface="Meiryo" charset="-128"/>
              <a:cs typeface="Meiryo" charset="-128"/>
            </a:endParaRPr>
          </a:p>
          <a:p>
            <a:pPr algn="ctr"/>
            <a:r>
              <a:rPr lang="ja-JP" altLang="en-US" sz="2400" dirty="0">
                <a:solidFill>
                  <a:srgbClr val="0432FF"/>
                </a:solidFill>
                <a:latin typeface="Meiryo" charset="-128"/>
                <a:ea typeface="Meiryo" charset="-128"/>
                <a:cs typeface="Meiryo" charset="-128"/>
              </a:rPr>
              <a:t>ビジネスの仕組み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11439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79210" y="5398679"/>
            <a:ext cx="1615440" cy="1109472"/>
          </a:xfrm>
          <a:prstGeom prst="rect">
            <a:avLst/>
          </a:prstGeom>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UBER</a:t>
            </a:r>
            <a:r>
              <a:rPr kumimoji="1" lang="ja-JP" altLang="en-US" dirty="0"/>
              <a:t>と</a:t>
            </a:r>
            <a:r>
              <a:rPr kumimoji="1" lang="en-US" altLang="ja-JP" dirty="0"/>
              <a:t>Taxi</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70169" y="2097164"/>
            <a:ext cx="1677876" cy="1258407"/>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タクシー資産</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コールセンター運営経費</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施設維持管理</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a:solidFill>
                  <a:schemeClr val="bg1"/>
                </a:solidFill>
                <a:latin typeface="Meiryo" charset="-128"/>
                <a:ea typeface="Meiryo" charset="-128"/>
                <a:cs typeface="Meiryo" charset="-128"/>
              </a:rPr>
              <a:t>事務・管理経費　など</a:t>
            </a: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grpSp>
        <p:nvGrpSpPr>
          <p:cNvPr id="6" name="図形グループ 5"/>
          <p:cNvGrpSpPr/>
          <p:nvPr/>
        </p:nvGrpSpPr>
        <p:grpSpPr>
          <a:xfrm>
            <a:off x="505509" y="899765"/>
            <a:ext cx="4391247" cy="5585451"/>
            <a:chOff x="505509" y="899765"/>
            <a:chExt cx="4391247" cy="5585451"/>
          </a:xfrm>
        </p:grpSpPr>
        <p:pic>
          <p:nvPicPr>
            <p:cNvPr id="13" name="図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1368" y="5446608"/>
              <a:ext cx="1510091" cy="1006728"/>
            </a:xfrm>
            <a:prstGeom prst="rect">
              <a:avLst/>
            </a:prstGeom>
            <a:effectLst>
              <a:outerShdw blurRad="50800" dist="38100" dir="2700000" algn="tl" rotWithShape="0">
                <a:prstClr val="black">
                  <a:alpha val="40000"/>
                </a:prstClr>
              </a:outerShdw>
            </a:effectLst>
          </p:spPr>
        </p:pic>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p:cNvPicPr>
              <a:picLocks noChangeAspect="1"/>
            </p:cNvPicPr>
            <p:nvPr/>
          </p:nvPicPr>
          <p:blipFill>
            <a:blip r:embed="rId6"/>
            <a:stretch>
              <a:fillRect/>
            </a:stretch>
          </p:blipFill>
          <p:spPr>
            <a:xfrm>
              <a:off x="511367" y="2097164"/>
              <a:ext cx="1510091" cy="1258408"/>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11760" y="2267359"/>
              <a:ext cx="1920241" cy="1088212"/>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アプリ開発・保守費</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a:solidFill>
                    <a:srgbClr val="0432FF"/>
                  </a:solidFill>
                  <a:latin typeface="Meiryo" charset="-128"/>
                  <a:ea typeface="Meiryo" charset="-128"/>
                  <a:cs typeface="Meiryo" charset="-128"/>
                </a:rPr>
                <a:t>機械を前提</a:t>
              </a:r>
              <a:r>
                <a:rPr lang="ja-JP" altLang="en-US" sz="1400" dirty="0">
                  <a:solidFill>
                    <a:srgbClr val="0432FF"/>
                  </a:solidFill>
                  <a:latin typeface="Meiryo" charset="-128"/>
                  <a:ea typeface="Meiryo" charset="-128"/>
                  <a:cs typeface="Meiryo" charset="-128"/>
                </a:rPr>
                <a:t>とした</a:t>
              </a:r>
              <a:endParaRPr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ビジネスプロセス</a:t>
              </a:r>
              <a:endParaRPr kumimoji="1"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の最適化</a:t>
              </a:r>
            </a:p>
          </p:txBody>
        </p:sp>
      </p:gr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a:solidFill>
                  <a:srgbClr val="C00000"/>
                </a:solidFill>
                <a:latin typeface="Meiryo" charset="-128"/>
                <a:ea typeface="Meiryo" charset="-128"/>
                <a:cs typeface="Meiryo" charset="-128"/>
              </a:rPr>
              <a:t>人間を前提</a:t>
            </a:r>
            <a:r>
              <a:rPr lang="ja-JP" altLang="en-US" sz="1400" dirty="0">
                <a:solidFill>
                  <a:srgbClr val="C00000"/>
                </a:solidFill>
                <a:latin typeface="Meiryo" charset="-128"/>
                <a:ea typeface="Meiryo" charset="-128"/>
                <a:cs typeface="Meiryo" charset="-128"/>
              </a:rPr>
              <a:t>とした</a:t>
            </a:r>
            <a:endParaRPr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ビジネスプロセス</a:t>
            </a:r>
            <a:endParaRPr kumimoji="1"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の最適化</a:t>
            </a: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8" name="図 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75247" y="2087345"/>
            <a:ext cx="1780032" cy="1365504"/>
          </a:xfrm>
          <a:prstGeom prst="rect">
            <a:avLst/>
          </a:prstGeom>
        </p:spPr>
      </p:pic>
    </p:spTree>
    <p:extLst>
      <p:ext uri="{BB962C8B-B14F-4D97-AF65-F5344CB8AC3E}">
        <p14:creationId xmlns:p14="http://schemas.microsoft.com/office/powerpoint/2010/main" val="187220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pic>
        <p:nvPicPr>
          <p:cNvPr id="4" name="図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a:stretch>
            <a:fillRect/>
          </a:stretch>
        </p:blipFill>
        <p:spPr>
          <a:xfrm>
            <a:off x="457200" y="2150035"/>
            <a:ext cx="969683" cy="969683"/>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846548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3D8E0F5-853C-184C-9BD4-73AE5D84B7CF}"/>
              </a:ext>
            </a:extLst>
          </p:cNvPr>
          <p:cNvSpPr/>
          <p:nvPr/>
        </p:nvSpPr>
        <p:spPr>
          <a:xfrm>
            <a:off x="897746" y="805207"/>
            <a:ext cx="7495355" cy="5646514"/>
          </a:xfrm>
          <a:prstGeom prst="rect">
            <a:avLst/>
          </a:prstGeom>
          <a:solidFill>
            <a:srgbClr val="D7A8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A9B9D922-B963-3E41-AD3C-D3261530450E}"/>
              </a:ext>
            </a:extLst>
          </p:cNvPr>
          <p:cNvSpPr/>
          <p:nvPr/>
        </p:nvSpPr>
        <p:spPr>
          <a:xfrm>
            <a:off x="799514" y="2421109"/>
            <a:ext cx="5508938" cy="4088377"/>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CC26E64-3D7B-5B42-A951-E6486B0C79BB}"/>
              </a:ext>
            </a:extLst>
          </p:cNvPr>
          <p:cNvSpPr>
            <a:spLocks noGrp="1"/>
          </p:cNvSpPr>
          <p:nvPr>
            <p:ph type="title"/>
          </p:nvPr>
        </p:nvSpPr>
        <p:spPr/>
        <p:txBody>
          <a:bodyPr/>
          <a:lstStyle/>
          <a:p>
            <a:r>
              <a:rPr lang="ja-JP" altLang="en-US"/>
              <a:t>デジタル・トランスフォーメーションという現象</a:t>
            </a:r>
            <a:endParaRPr kumimoji="1" lang="ja-JP" altLang="en-US"/>
          </a:p>
        </p:txBody>
      </p:sp>
      <p:sp>
        <p:nvSpPr>
          <p:cNvPr id="3" name="スライド番号プレースホルダー 2">
            <a:extLst>
              <a:ext uri="{FF2B5EF4-FFF2-40B4-BE49-F238E27FC236}">
                <a16:creationId xmlns:a16="http://schemas.microsoft.com/office/drawing/2014/main" id="{EE241C6B-5F2A-6E4E-A364-41B6F6002A6B}"/>
              </a:ext>
            </a:extLst>
          </p:cNvPr>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pic>
        <p:nvPicPr>
          <p:cNvPr id="9" name="図 8">
            <a:extLst>
              <a:ext uri="{FF2B5EF4-FFF2-40B4-BE49-F238E27FC236}">
                <a16:creationId xmlns:a16="http://schemas.microsoft.com/office/drawing/2014/main" id="{5928B79A-5523-FE41-867C-8776175624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3952" y="3260869"/>
            <a:ext cx="4596012" cy="3304511"/>
          </a:xfrm>
          <a:prstGeom prst="rect">
            <a:avLst/>
          </a:prstGeom>
        </p:spPr>
      </p:pic>
      <p:sp>
        <p:nvSpPr>
          <p:cNvPr id="13" name="ストライプ矢印 12">
            <a:extLst>
              <a:ext uri="{FF2B5EF4-FFF2-40B4-BE49-F238E27FC236}">
                <a16:creationId xmlns:a16="http://schemas.microsoft.com/office/drawing/2014/main" id="{5E74C5A3-F109-0F4D-8DF7-AFDB7005C335}"/>
              </a:ext>
            </a:extLst>
          </p:cNvPr>
          <p:cNvSpPr/>
          <p:nvPr/>
        </p:nvSpPr>
        <p:spPr>
          <a:xfrm rot="19533767">
            <a:off x="5172279" y="2577505"/>
            <a:ext cx="1170221" cy="686314"/>
          </a:xfrm>
          <a:prstGeom prst="striped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ストライプ矢印 14">
            <a:extLst>
              <a:ext uri="{FF2B5EF4-FFF2-40B4-BE49-F238E27FC236}">
                <a16:creationId xmlns:a16="http://schemas.microsoft.com/office/drawing/2014/main" id="{209F056D-21B9-4B41-9A87-F7244EBCD6A5}"/>
              </a:ext>
            </a:extLst>
          </p:cNvPr>
          <p:cNvSpPr/>
          <p:nvPr/>
        </p:nvSpPr>
        <p:spPr>
          <a:xfrm rot="19533767">
            <a:off x="6210265" y="1221507"/>
            <a:ext cx="2286498" cy="1042328"/>
          </a:xfrm>
          <a:prstGeom prst="stripedRight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2A9993E9-FACB-2E4D-BD3A-6417C3C70006}"/>
              </a:ext>
            </a:extLst>
          </p:cNvPr>
          <p:cNvSpPr txBox="1"/>
          <p:nvPr/>
        </p:nvSpPr>
        <p:spPr>
          <a:xfrm>
            <a:off x="2835506" y="1413302"/>
            <a:ext cx="3057247" cy="954107"/>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あらゆる産業分野</a:t>
            </a:r>
            <a:endParaRPr kumimoji="1" lang="en-US" altLang="ja-JP" sz="2800" dirty="0">
              <a:solidFill>
                <a:schemeClr val="bg1"/>
              </a:solidFill>
              <a:latin typeface="Meiryo" panose="020B0604030504040204" pitchFamily="34" charset="-128"/>
              <a:ea typeface="Meiryo" panose="020B0604030504040204" pitchFamily="34" charset="-128"/>
            </a:endParaRPr>
          </a:p>
          <a:p>
            <a:r>
              <a:rPr lang="ja-JP" altLang="en-US" sz="2800">
                <a:solidFill>
                  <a:schemeClr val="bg1"/>
                </a:solidFill>
                <a:latin typeface="Meiryo" panose="020B0604030504040204" pitchFamily="34" charset="-128"/>
                <a:ea typeface="Meiryo" panose="020B0604030504040204" pitchFamily="34" charset="-128"/>
              </a:rPr>
              <a:t>社会全般への拡大</a:t>
            </a:r>
            <a:endParaRPr kumimoji="1" lang="ja-JP" altLang="en-US" sz="28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F5609EB3-2928-164E-A666-3F619C37AA62}"/>
              </a:ext>
            </a:extLst>
          </p:cNvPr>
          <p:cNvSpPr txBox="1"/>
          <p:nvPr/>
        </p:nvSpPr>
        <p:spPr>
          <a:xfrm>
            <a:off x="2079209" y="2659052"/>
            <a:ext cx="2698175" cy="523220"/>
          </a:xfrm>
          <a:prstGeom prst="rect">
            <a:avLst/>
          </a:prstGeom>
          <a:noFill/>
        </p:spPr>
        <p:txBody>
          <a:bodyPr wrap="none" rtlCol="0">
            <a:spAutoFit/>
          </a:bodyPr>
          <a:lstStyle/>
          <a:p>
            <a:r>
              <a:rPr kumimoji="1" lang="ja-JP" altLang="en-US" sz="2800">
                <a:solidFill>
                  <a:schemeClr val="accent6">
                    <a:lumMod val="75000"/>
                  </a:schemeClr>
                </a:solidFill>
                <a:latin typeface="Meiryo" panose="020B0604030504040204" pitchFamily="34" charset="-128"/>
                <a:ea typeface="Meiryo" panose="020B0604030504040204" pitchFamily="34" charset="-128"/>
              </a:rPr>
              <a:t>適用範囲の拡大</a:t>
            </a:r>
          </a:p>
        </p:txBody>
      </p:sp>
      <p:sp>
        <p:nvSpPr>
          <p:cNvPr id="19" name="テキスト ボックス 18">
            <a:extLst>
              <a:ext uri="{FF2B5EF4-FFF2-40B4-BE49-F238E27FC236}">
                <a16:creationId xmlns:a16="http://schemas.microsoft.com/office/drawing/2014/main" id="{D4DD29A0-EFDE-594B-BB9A-44A7F92FC284}"/>
              </a:ext>
            </a:extLst>
          </p:cNvPr>
          <p:cNvSpPr txBox="1"/>
          <p:nvPr/>
        </p:nvSpPr>
        <p:spPr>
          <a:xfrm>
            <a:off x="1450511" y="898646"/>
            <a:ext cx="5827236"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デジタル</a:t>
            </a:r>
            <a:r>
              <a:rPr lang="ja-JP" altLang="en-US" sz="2000" b="1">
                <a:solidFill>
                  <a:schemeClr val="bg1"/>
                </a:solidFill>
                <a:latin typeface="Meiryo" panose="020B0604030504040204" pitchFamily="34" charset="-128"/>
                <a:ea typeface="Meiryo" panose="020B0604030504040204" pitchFamily="34" charset="-128"/>
              </a:rPr>
              <a:t>・</a:t>
            </a:r>
            <a:r>
              <a:rPr kumimoji="1" lang="ja-JP" altLang="en-US" sz="2000" b="1">
                <a:solidFill>
                  <a:schemeClr val="bg1"/>
                </a:solidFill>
                <a:latin typeface="Meiryo" panose="020B0604030504040204" pitchFamily="34" charset="-128"/>
                <a:ea typeface="Meiryo" panose="020B0604030504040204" pitchFamily="34" charset="-128"/>
              </a:rPr>
              <a:t>トランスフォーメーション</a:t>
            </a:r>
            <a:r>
              <a:rPr lang="ja-JP" altLang="en-US" sz="2000">
                <a:solidFill>
                  <a:schemeClr val="bg1"/>
                </a:solidFill>
                <a:latin typeface="Meiryo" panose="020B0604030504040204" pitchFamily="34" charset="-128"/>
                <a:ea typeface="Meiryo" panose="020B0604030504040204" pitchFamily="34" charset="-128"/>
              </a:rPr>
              <a:t>という現象</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509EB513-C62E-0D49-BA53-A4E5023931CD}"/>
              </a:ext>
            </a:extLst>
          </p:cNvPr>
          <p:cNvSpPr txBox="1"/>
          <p:nvPr/>
        </p:nvSpPr>
        <p:spPr>
          <a:xfrm>
            <a:off x="6325657" y="3006205"/>
            <a:ext cx="2031325" cy="830997"/>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デジタル･テクノロジーを</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駆使して</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伝統的なビジネスや社会の</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仕組みを</a:t>
            </a:r>
            <a:r>
              <a:rPr kumimoji="1" lang="ja-JP" altLang="en-US" sz="1200">
                <a:solidFill>
                  <a:schemeClr val="bg1"/>
                </a:solidFill>
                <a:latin typeface="Meiryo" panose="020B0604030504040204" pitchFamily="34" charset="-128"/>
                <a:ea typeface="Meiryo" panose="020B0604030504040204" pitchFamily="34" charset="-128"/>
              </a:rPr>
              <a:t>作り替えてしまう</a:t>
            </a:r>
          </a:p>
        </p:txBody>
      </p:sp>
    </p:spTree>
    <p:extLst>
      <p:ext uri="{BB962C8B-B14F-4D97-AF65-F5344CB8AC3E}">
        <p14:creationId xmlns:p14="http://schemas.microsoft.com/office/powerpoint/2010/main" val="3981713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1A6BEEC-C4FE-D54B-AA01-00CAF819D499}"/>
              </a:ext>
            </a:extLst>
          </p:cNvPr>
          <p:cNvSpPr/>
          <p:nvPr/>
        </p:nvSpPr>
        <p:spPr>
          <a:xfrm>
            <a:off x="140197" y="4553616"/>
            <a:ext cx="4259274" cy="18630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B478D72-1A5F-794D-98B9-4C991CC1C2A4}"/>
              </a:ext>
            </a:extLst>
          </p:cNvPr>
          <p:cNvSpPr/>
          <p:nvPr/>
        </p:nvSpPr>
        <p:spPr>
          <a:xfrm>
            <a:off x="4744526" y="4553616"/>
            <a:ext cx="4259274" cy="186305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0DF58F7-5BC5-6A48-A5AE-E7A80017DBB2}"/>
              </a:ext>
            </a:extLst>
          </p:cNvPr>
          <p:cNvSpPr/>
          <p:nvPr/>
        </p:nvSpPr>
        <p:spPr>
          <a:xfrm>
            <a:off x="140198" y="3875541"/>
            <a:ext cx="8863602" cy="5882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2E2141AC-73D6-1B4C-A9D0-C193F274EC21}"/>
              </a:ext>
            </a:extLst>
          </p:cNvPr>
          <p:cNvSpPr/>
          <p:nvPr/>
        </p:nvSpPr>
        <p:spPr>
          <a:xfrm>
            <a:off x="140198" y="765888"/>
            <a:ext cx="8863602" cy="301979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4B8C961-9FD9-004F-9FA0-97AF715BCB1C}"/>
              </a:ext>
            </a:extLst>
          </p:cNvPr>
          <p:cNvSpPr>
            <a:spLocks noGrp="1"/>
          </p:cNvSpPr>
          <p:nvPr>
            <p:ph type="title"/>
          </p:nvPr>
        </p:nvSpPr>
        <p:spPr/>
        <p:txBody>
          <a:bodyPr/>
          <a:lstStyle/>
          <a:p>
            <a:r>
              <a:rPr kumimoji="1" lang="ja-JP" altLang="en-US" sz="2000" dirty="0"/>
              <a:t>「限界費用ゼロ</a:t>
            </a:r>
            <a:r>
              <a:rPr kumimoji="1" lang="ja-JP" altLang="en-US" sz="2000"/>
              <a:t>社会」を引き寄せるデジタル</a:t>
            </a:r>
            <a:r>
              <a:rPr kumimoji="1" lang="ja-JP" altLang="en-US" sz="2000" dirty="0"/>
              <a:t>・トランスフォーメーション</a:t>
            </a:r>
          </a:p>
        </p:txBody>
      </p:sp>
      <p:sp>
        <p:nvSpPr>
          <p:cNvPr id="4" name="正方形/長方形 3">
            <a:extLst>
              <a:ext uri="{FF2B5EF4-FFF2-40B4-BE49-F238E27FC236}">
                <a16:creationId xmlns:a16="http://schemas.microsoft.com/office/drawing/2014/main" id="{4CD2AC4F-BCAA-4E42-8C9A-E1E8DD8020FD}"/>
              </a:ext>
            </a:extLst>
          </p:cNvPr>
          <p:cNvSpPr/>
          <p:nvPr/>
        </p:nvSpPr>
        <p:spPr>
          <a:xfrm>
            <a:off x="179926" y="1303539"/>
            <a:ext cx="8342972"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経済活動をより効率的に管理する新しい</a:t>
            </a:r>
            <a:r>
              <a:rPr lang="ja-JP" altLang="en-US" b="1" u="sng" dirty="0">
                <a:solidFill>
                  <a:srgbClr val="0070C0"/>
                </a:solidFill>
                <a:latin typeface="Meiryo" panose="020B0604030504040204" pitchFamily="34" charset="-128"/>
                <a:ea typeface="Meiryo" panose="020B0604030504040204" pitchFamily="34" charset="-128"/>
              </a:rPr>
              <a:t>コミュニケーション・テクノロジー</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5C9151EE-2E78-7D4E-A48D-4AC9DA5652C0}"/>
              </a:ext>
            </a:extLst>
          </p:cNvPr>
          <p:cNvSpPr txBox="1"/>
          <p:nvPr/>
        </p:nvSpPr>
        <p:spPr>
          <a:xfrm>
            <a:off x="1598498" y="1669516"/>
            <a:ext cx="2698175"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郵便制度、電信・電話</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管理型</a:t>
            </a:r>
          </a:p>
        </p:txBody>
      </p:sp>
      <p:sp>
        <p:nvSpPr>
          <p:cNvPr id="6" name="テキスト ボックス 5">
            <a:extLst>
              <a:ext uri="{FF2B5EF4-FFF2-40B4-BE49-F238E27FC236}">
                <a16:creationId xmlns:a16="http://schemas.microsoft.com/office/drawing/2014/main" id="{1C565E3C-90B9-C349-9465-8049997A827C}"/>
              </a:ext>
            </a:extLst>
          </p:cNvPr>
          <p:cNvSpPr txBox="1"/>
          <p:nvPr/>
        </p:nvSpPr>
        <p:spPr>
          <a:xfrm>
            <a:off x="1778035" y="246992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水力、蒸気、原子力／集中型</a:t>
            </a:r>
          </a:p>
        </p:txBody>
      </p:sp>
      <p:sp>
        <p:nvSpPr>
          <p:cNvPr id="7" name="テキスト ボックス 6">
            <a:extLst>
              <a:ext uri="{FF2B5EF4-FFF2-40B4-BE49-F238E27FC236}">
                <a16:creationId xmlns:a16="http://schemas.microsoft.com/office/drawing/2014/main" id="{27DB2DB6-28C5-984F-9E79-EE0913249749}"/>
              </a:ext>
            </a:extLst>
          </p:cNvPr>
          <p:cNvSpPr txBox="1"/>
          <p:nvPr/>
        </p:nvSpPr>
        <p:spPr>
          <a:xfrm>
            <a:off x="521280" y="3376458"/>
            <a:ext cx="3775393"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蒸気船、鉄道、自動車、航空機</a:t>
            </a:r>
            <a:r>
              <a:rPr lang="ja-JP" altLang="en-US" sz="1400" dirty="0">
                <a:solidFill>
                  <a:srgbClr val="0070C0"/>
                </a:solidFill>
                <a:latin typeface="Meiryo" panose="020B0604030504040204" pitchFamily="34" charset="-128"/>
                <a:ea typeface="Meiryo" panose="020B0604030504040204" pitchFamily="34" charset="-128"/>
              </a:rPr>
              <a:t>／人間制御型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1C01BD13-8312-C74B-AA04-984FFDA697FF}"/>
              </a:ext>
            </a:extLst>
          </p:cNvPr>
          <p:cNvSpPr txBox="1"/>
          <p:nvPr/>
        </p:nvSpPr>
        <p:spPr>
          <a:xfrm>
            <a:off x="4847326" y="246183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再生可能エネルギー／分散型</a:t>
            </a:r>
          </a:p>
        </p:txBody>
      </p:sp>
      <p:sp>
        <p:nvSpPr>
          <p:cNvPr id="9" name="テキスト ボックス 8">
            <a:extLst>
              <a:ext uri="{FF2B5EF4-FFF2-40B4-BE49-F238E27FC236}">
                <a16:creationId xmlns:a16="http://schemas.microsoft.com/office/drawing/2014/main" id="{665BF412-B607-8D4C-B2C9-A4BEDECF9595}"/>
              </a:ext>
            </a:extLst>
          </p:cNvPr>
          <p:cNvSpPr txBox="1"/>
          <p:nvPr/>
        </p:nvSpPr>
        <p:spPr>
          <a:xfrm>
            <a:off x="4847326" y="1645233"/>
            <a:ext cx="2159566"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インターネット</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自律型</a:t>
            </a:r>
          </a:p>
        </p:txBody>
      </p:sp>
      <p:sp>
        <p:nvSpPr>
          <p:cNvPr id="10" name="テキスト ボックス 9">
            <a:extLst>
              <a:ext uri="{FF2B5EF4-FFF2-40B4-BE49-F238E27FC236}">
                <a16:creationId xmlns:a16="http://schemas.microsoft.com/office/drawing/2014/main" id="{3C4DC558-4824-034A-8EF0-13ECEDCE31F8}"/>
              </a:ext>
            </a:extLst>
          </p:cNvPr>
          <p:cNvSpPr txBox="1"/>
          <p:nvPr/>
        </p:nvSpPr>
        <p:spPr>
          <a:xfrm>
            <a:off x="4847326" y="3374778"/>
            <a:ext cx="3416320"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様々な輸送手段の自動運転</a:t>
            </a:r>
            <a:r>
              <a:rPr lang="ja-JP" altLang="en-US" sz="1400" dirty="0">
                <a:solidFill>
                  <a:srgbClr val="0070C0"/>
                </a:solidFill>
                <a:latin typeface="Meiryo" panose="020B0604030504040204" pitchFamily="34" charset="-128"/>
                <a:ea typeface="Meiryo" panose="020B0604030504040204" pitchFamily="34" charset="-128"/>
              </a:rPr>
              <a:t>／自律制御型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1DE26D3-211C-544C-84A5-79DC5DDE3D53}"/>
              </a:ext>
            </a:extLst>
          </p:cNvPr>
          <p:cNvSpPr txBox="1"/>
          <p:nvPr/>
        </p:nvSpPr>
        <p:spPr>
          <a:xfrm>
            <a:off x="5106579" y="4703802"/>
            <a:ext cx="3570208" cy="830997"/>
          </a:xfrm>
          <a:prstGeom prst="rect">
            <a:avLst/>
          </a:prstGeom>
          <a:noFill/>
        </p:spPr>
        <p:txBody>
          <a:bodyPr wrap="none" rtlCol="0">
            <a:spAutoFit/>
          </a:bodyPr>
          <a:lstStyle/>
          <a:p>
            <a:pPr algn="ctr"/>
            <a:r>
              <a:rPr kumimoji="1" lang="en-US" altLang="ja-JP" sz="2400" b="1" dirty="0" err="1">
                <a:solidFill>
                  <a:schemeClr val="bg1"/>
                </a:solidFill>
                <a:latin typeface="Meiryo" panose="020B0604030504040204" pitchFamily="34" charset="-128"/>
                <a:ea typeface="Meiryo" panose="020B0604030504040204" pitchFamily="34" charset="-128"/>
              </a:rPr>
              <a:t>IoT</a:t>
            </a:r>
            <a:r>
              <a:rPr kumimoji="1" lang="ja-JP" altLang="en-US" sz="2400" b="1" dirty="0">
                <a:solidFill>
                  <a:schemeClr val="bg1"/>
                </a:solidFill>
                <a:latin typeface="Meiryo" panose="020B0604030504040204" pitchFamily="34" charset="-128"/>
                <a:ea typeface="Meiryo" panose="020B0604030504040204" pitchFamily="34" charset="-128"/>
              </a:rPr>
              <a:t>＝ビッグデータ</a:t>
            </a:r>
            <a:r>
              <a:rPr kumimoji="1" lang="en-US" altLang="ja-JP" sz="2400" b="1" dirty="0">
                <a:solidFill>
                  <a:schemeClr val="bg1"/>
                </a:solidFill>
                <a:latin typeface="Meiryo" panose="020B0604030504040204" pitchFamily="34" charset="-128"/>
                <a:ea typeface="Meiryo" panose="020B0604030504040204" pitchFamily="34" charset="-128"/>
              </a:rPr>
              <a:t>×AI</a:t>
            </a:r>
          </a:p>
          <a:p>
            <a:pPr algn="ctr"/>
            <a:r>
              <a:rPr lang="ja-JP" altLang="en-US" sz="2400" dirty="0">
                <a:solidFill>
                  <a:schemeClr val="bg1"/>
                </a:solidFill>
                <a:latin typeface="Meiryo" panose="020B0604030504040204" pitchFamily="34" charset="-128"/>
                <a:ea typeface="Meiryo" panose="020B0604030504040204" pitchFamily="34" charset="-128"/>
              </a:rPr>
              <a:t>効率・自律・分散の追求</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2046E6FC-764E-1046-BA49-959EFCA20763}"/>
              </a:ext>
            </a:extLst>
          </p:cNvPr>
          <p:cNvSpPr txBox="1"/>
          <p:nvPr/>
        </p:nvSpPr>
        <p:spPr>
          <a:xfrm>
            <a:off x="489930" y="3969227"/>
            <a:ext cx="8186857" cy="461665"/>
          </a:xfrm>
          <a:prstGeom prst="rect">
            <a:avLst/>
          </a:prstGeom>
          <a:noFill/>
        </p:spPr>
        <p:txBody>
          <a:bodyPr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垂直階層型／管理制御型　　　　水平分散型／自律連係型</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C13AAB05-4CBE-EE49-A6A6-FBFDB4C213A8}"/>
              </a:ext>
            </a:extLst>
          </p:cNvPr>
          <p:cNvSpPr/>
          <p:nvPr/>
        </p:nvSpPr>
        <p:spPr>
          <a:xfrm>
            <a:off x="179926" y="922815"/>
            <a:ext cx="8885920" cy="369332"/>
          </a:xfrm>
          <a:prstGeom prst="rect">
            <a:avLst/>
          </a:prstGeom>
        </p:spPr>
        <p:txBody>
          <a:bodyPr wrap="square">
            <a:spAutoFit/>
          </a:bodyPr>
          <a:lstStyle/>
          <a:p>
            <a:r>
              <a:rPr lang="ja-JP" altLang="en-US" dirty="0">
                <a:solidFill>
                  <a:srgbClr val="0070C0"/>
                </a:solidFill>
                <a:latin typeface="Meiryo" panose="020B0604030504040204" pitchFamily="34" charset="-128"/>
                <a:ea typeface="Meiryo" panose="020B0604030504040204" pitchFamily="34" charset="-128"/>
              </a:rPr>
              <a:t>経済革命を特徴づけてきた三つの決定的に重要な要素から成り立っている。</a:t>
            </a:r>
          </a:p>
        </p:txBody>
      </p:sp>
      <p:sp>
        <p:nvSpPr>
          <p:cNvPr id="14" name="正方形/長方形 13">
            <a:extLst>
              <a:ext uri="{FF2B5EF4-FFF2-40B4-BE49-F238E27FC236}">
                <a16:creationId xmlns:a16="http://schemas.microsoft.com/office/drawing/2014/main" id="{1E2377C0-A538-A044-A6CF-3B2422E40717}"/>
              </a:ext>
            </a:extLst>
          </p:cNvPr>
          <p:cNvSpPr/>
          <p:nvPr/>
        </p:nvSpPr>
        <p:spPr>
          <a:xfrm>
            <a:off x="179926" y="2130727"/>
            <a:ext cx="8885920"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経済活動により効率的に動力を提供する新しい</a:t>
            </a:r>
            <a:r>
              <a:rPr lang="ja-JP" altLang="en-US" b="1" u="sng" dirty="0">
                <a:solidFill>
                  <a:srgbClr val="0070C0"/>
                </a:solidFill>
                <a:latin typeface="Meiryo" panose="020B0604030504040204" pitchFamily="34" charset="-128"/>
                <a:ea typeface="Meiryo" panose="020B0604030504040204" pitchFamily="34" charset="-128"/>
              </a:rPr>
              <a:t>エネルギー源</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0591BA23-4A06-324F-A970-0BC18BAEABA1}"/>
              </a:ext>
            </a:extLst>
          </p:cNvPr>
          <p:cNvSpPr/>
          <p:nvPr/>
        </p:nvSpPr>
        <p:spPr>
          <a:xfrm>
            <a:off x="179926" y="3005446"/>
            <a:ext cx="8466826"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経済活動をより効率的に動かす新しい</a:t>
            </a:r>
            <a:r>
              <a:rPr lang="ja-JP" altLang="en-US" b="1" u="sng" dirty="0">
                <a:solidFill>
                  <a:srgbClr val="0070C0"/>
                </a:solidFill>
                <a:latin typeface="Meiryo" panose="020B0604030504040204" pitchFamily="34" charset="-128"/>
                <a:ea typeface="Meiryo" panose="020B0604030504040204" pitchFamily="34" charset="-128"/>
              </a:rPr>
              <a:t>輸送手段</a:t>
            </a:r>
          </a:p>
        </p:txBody>
      </p:sp>
      <p:sp>
        <p:nvSpPr>
          <p:cNvPr id="16" name="右矢印 15">
            <a:extLst>
              <a:ext uri="{FF2B5EF4-FFF2-40B4-BE49-F238E27FC236}">
                <a16:creationId xmlns:a16="http://schemas.microsoft.com/office/drawing/2014/main" id="{C712AA0D-D066-0847-8E09-6837EE4BEC16}"/>
              </a:ext>
            </a:extLst>
          </p:cNvPr>
          <p:cNvSpPr/>
          <p:nvPr/>
        </p:nvSpPr>
        <p:spPr>
          <a:xfrm>
            <a:off x="4296673" y="1686638"/>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7" name="右矢印 16">
            <a:extLst>
              <a:ext uri="{FF2B5EF4-FFF2-40B4-BE49-F238E27FC236}">
                <a16:creationId xmlns:a16="http://schemas.microsoft.com/office/drawing/2014/main" id="{9D5033F5-6480-504C-804A-2CA2B94E7927}"/>
              </a:ext>
            </a:extLst>
          </p:cNvPr>
          <p:cNvSpPr/>
          <p:nvPr/>
        </p:nvSpPr>
        <p:spPr>
          <a:xfrm>
            <a:off x="4296673" y="2511622"/>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910590D2-D33A-034A-BAAA-C1D1362876D5}"/>
              </a:ext>
            </a:extLst>
          </p:cNvPr>
          <p:cNvSpPr/>
          <p:nvPr/>
        </p:nvSpPr>
        <p:spPr>
          <a:xfrm>
            <a:off x="4296673" y="3386341"/>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EC61846F-C2BB-3249-985E-9F4D2CB4AB04}"/>
              </a:ext>
            </a:extLst>
          </p:cNvPr>
          <p:cNvSpPr txBox="1"/>
          <p:nvPr/>
        </p:nvSpPr>
        <p:spPr>
          <a:xfrm>
            <a:off x="382137" y="4900369"/>
            <a:ext cx="3775393" cy="1169551"/>
          </a:xfrm>
          <a:prstGeom prst="rect">
            <a:avLst/>
          </a:prstGeom>
          <a:noFill/>
        </p:spPr>
        <p:txBody>
          <a:bodyPr wrap="none" rtlCol="0">
            <a:spAutoFit/>
          </a:bodyPr>
          <a:lstStyle/>
          <a:p>
            <a:pPr algn="ctr"/>
            <a:r>
              <a:rPr kumimoji="1" lang="ja-JP" altLang="en-US" sz="2800" b="1" dirty="0">
                <a:solidFill>
                  <a:schemeClr val="bg1"/>
                </a:solidFill>
                <a:latin typeface="Meiryo" panose="020B0604030504040204" pitchFamily="34" charset="-128"/>
                <a:ea typeface="Meiryo" panose="020B0604030504040204" pitchFamily="34" charset="-128"/>
              </a:rPr>
              <a:t>「限界費用ゼロ」社会</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適切な初期投資を行えば</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生産にともなう増加分の新たな費用が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限りなく「ゼロ」になる社会</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CBB527E-0ED7-094F-A10E-2F90BAFED4EA}"/>
              </a:ext>
            </a:extLst>
          </p:cNvPr>
          <p:cNvSpPr txBox="1"/>
          <p:nvPr/>
        </p:nvSpPr>
        <p:spPr>
          <a:xfrm>
            <a:off x="5095846" y="5730596"/>
            <a:ext cx="3672800" cy="584775"/>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デジタル･トランスフォーメーション</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dirty="0">
                <a:solidFill>
                  <a:schemeClr val="bg1"/>
                </a:solidFill>
                <a:latin typeface="Meiryo" panose="020B0604030504040204" pitchFamily="34" charset="-128"/>
                <a:ea typeface="Meiryo" panose="020B0604030504040204" pitchFamily="34" charset="-128"/>
              </a:rPr>
              <a:t>により実現される社会やビジネスの姿</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24" name="右矢印 23">
            <a:extLst>
              <a:ext uri="{FF2B5EF4-FFF2-40B4-BE49-F238E27FC236}">
                <a16:creationId xmlns:a16="http://schemas.microsoft.com/office/drawing/2014/main" id="{5D8758BF-D789-5E48-9DD1-3F9F986A17E9}"/>
              </a:ext>
            </a:extLst>
          </p:cNvPr>
          <p:cNvSpPr/>
          <p:nvPr/>
        </p:nvSpPr>
        <p:spPr>
          <a:xfrm>
            <a:off x="4296673" y="4043780"/>
            <a:ext cx="550653" cy="21575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62A1ABA4-BDAC-1949-8B3A-6C229E39FC02}"/>
              </a:ext>
            </a:extLst>
          </p:cNvPr>
          <p:cNvSpPr/>
          <p:nvPr/>
        </p:nvSpPr>
        <p:spPr>
          <a:xfrm rot="10800000">
            <a:off x="4308031" y="5073820"/>
            <a:ext cx="550653" cy="8226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下矢印 27">
            <a:extLst>
              <a:ext uri="{FF2B5EF4-FFF2-40B4-BE49-F238E27FC236}">
                <a16:creationId xmlns:a16="http://schemas.microsoft.com/office/drawing/2014/main" id="{F46E4C84-7042-C541-B4F5-D08AB9448D1B}"/>
              </a:ext>
            </a:extLst>
          </p:cNvPr>
          <p:cNvSpPr/>
          <p:nvPr/>
        </p:nvSpPr>
        <p:spPr>
          <a:xfrm>
            <a:off x="6537733" y="5509973"/>
            <a:ext cx="672860" cy="195797"/>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chemeClr val="bg1"/>
              </a:solidFill>
              <a:latin typeface="ＭＳ Ｐゴシック"/>
              <a:ea typeface="ＭＳ Ｐゴシック"/>
            </a:endParaRPr>
          </a:p>
        </p:txBody>
      </p:sp>
      <p:pic>
        <p:nvPicPr>
          <p:cNvPr id="29" name="図 28">
            <a:extLst>
              <a:ext uri="{FF2B5EF4-FFF2-40B4-BE49-F238E27FC236}">
                <a16:creationId xmlns:a16="http://schemas.microsoft.com/office/drawing/2014/main" id="{57FA9332-2966-A84C-98FF-A457A3D7FE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09029" y="1690930"/>
            <a:ext cx="1005081" cy="1444699"/>
          </a:xfrm>
          <a:prstGeom prst="rect">
            <a:avLst/>
          </a:prstGeom>
          <a:effectLst>
            <a:outerShdw blurRad="50800" dist="38100" dir="2700000" algn="tl" rotWithShape="0">
              <a:prstClr val="black">
                <a:alpha val="40000"/>
              </a:prstClr>
            </a:outerShdw>
          </a:effectLst>
        </p:spPr>
      </p:pic>
      <p:sp>
        <p:nvSpPr>
          <p:cNvPr id="30" name="正方形/長方形 29">
            <a:extLst>
              <a:ext uri="{FF2B5EF4-FFF2-40B4-BE49-F238E27FC236}">
                <a16:creationId xmlns:a16="http://schemas.microsoft.com/office/drawing/2014/main" id="{57CA6A53-C963-A64C-9681-591B5CAAB8CB}"/>
              </a:ext>
            </a:extLst>
          </p:cNvPr>
          <p:cNvSpPr/>
          <p:nvPr/>
        </p:nvSpPr>
        <p:spPr>
          <a:xfrm>
            <a:off x="7606928" y="3160276"/>
            <a:ext cx="1210588" cy="215444"/>
          </a:xfrm>
          <a:prstGeom prst="rect">
            <a:avLst/>
          </a:prstGeom>
        </p:spPr>
        <p:txBody>
          <a:bodyPr wrap="none">
            <a:spAutoFit/>
          </a:bodyPr>
          <a:lstStyle/>
          <a:p>
            <a:r>
              <a:rPr lang="ja-JP" altLang="en-US" sz="800" dirty="0">
                <a:solidFill>
                  <a:srgbClr val="0070C0"/>
                </a:solidFill>
                <a:latin typeface="Meiryo" panose="020B0604030504040204" pitchFamily="34" charset="-128"/>
                <a:ea typeface="Meiryo" panose="020B0604030504040204" pitchFamily="34" charset="-128"/>
              </a:rPr>
              <a:t>ジェレミー・リフキン</a:t>
            </a:r>
          </a:p>
        </p:txBody>
      </p:sp>
    </p:spTree>
    <p:extLst>
      <p:ext uri="{BB962C8B-B14F-4D97-AF65-F5344CB8AC3E}">
        <p14:creationId xmlns:p14="http://schemas.microsoft.com/office/powerpoint/2010/main" val="2277390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25</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effectLst/>
                <a:latin typeface="Arial"/>
                <a:ea typeface="HGP創英角ｺﾞｼｯｸUB" pitchFamily="50" charset="-128"/>
                <a:cs typeface="Arial"/>
              </a:rPr>
              <a:t>クラウド・コンピューティング</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898220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クラウドによるコスト改善例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2307426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評価対象としたアプリケーション</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714909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cstate="print">
            <a:extLst>
              <a:ext uri="{28A0092B-C50C-407E-A947-70E740481C1C}">
                <a14:useLocalDpi xmlns:a14="http://schemas.microsoft.com/office/drawing/2010/main"/>
              </a:ext>
            </a:extLst>
          </a:blip>
          <a:srcRect b="51037"/>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p:txBody>
          <a:bodyPr/>
          <a:lstStyle/>
          <a:p>
            <a:r>
              <a:rPr kumimoji="1" lang="ja-JP" altLang="en-US" dirty="0"/>
              <a:t>評価対象としたアプリケーション／処理フロー</a:t>
            </a:r>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a:solidFill>
                  <a:schemeClr val="tx1">
                    <a:lumMod val="50000"/>
                    <a:lumOff val="50000"/>
                  </a:schemeClr>
                </a:solidFill>
                <a:latin typeface="Meiryo" charset="-128"/>
                <a:ea typeface="Meiryo" charset="-128"/>
                <a:cs typeface="Meiryo" charset="-128"/>
              </a:rPr>
              <a:t>よくありがちな</a:t>
            </a:r>
            <a:endParaRPr kumimoji="1" lang="en-US" altLang="ja-JP" sz="2000" dirty="0">
              <a:solidFill>
                <a:schemeClr val="tx1">
                  <a:lumMod val="50000"/>
                  <a:lumOff val="50000"/>
                </a:schemeClr>
              </a:solidFill>
              <a:latin typeface="Meiryo" charset="-128"/>
              <a:ea typeface="Meiryo" charset="-128"/>
              <a:cs typeface="Meiryo" charset="-128"/>
            </a:endParaRPr>
          </a:p>
          <a:p>
            <a:pPr algn="dist"/>
            <a:r>
              <a:rPr kumimoji="1" lang="en-US" altLang="ja-JP" sz="2400" b="1" dirty="0">
                <a:solidFill>
                  <a:schemeClr val="tx1">
                    <a:lumMod val="50000"/>
                    <a:lumOff val="50000"/>
                  </a:schemeClr>
                </a:solidFill>
                <a:latin typeface="Meiryo" charset="-128"/>
                <a:ea typeface="Meiryo" charset="-128"/>
                <a:cs typeface="Meiryo" charset="-128"/>
              </a:rPr>
              <a:t>web</a:t>
            </a:r>
            <a:r>
              <a:rPr kumimoji="1" lang="ja-JP" altLang="en-US" sz="2400" b="1" dirty="0">
                <a:solidFill>
                  <a:schemeClr val="tx1">
                    <a:lumMod val="50000"/>
                    <a:lumOff val="50000"/>
                  </a:schemeClr>
                </a:solidFill>
                <a:latin typeface="Meiryo" charset="-128"/>
                <a:ea typeface="Meiryo" charset="-128"/>
                <a:cs typeface="Meiryo" charset="-128"/>
              </a:rPr>
              <a:t>システム</a:t>
            </a:r>
          </a:p>
        </p:txBody>
      </p:sp>
    </p:spTree>
    <p:extLst>
      <p:ext uri="{BB962C8B-B14F-4D97-AF65-F5344CB8AC3E}">
        <p14:creationId xmlns:p14="http://schemas.microsoft.com/office/powerpoint/2010/main" val="1100292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構築事例：従来型の</a:t>
            </a:r>
            <a:r>
              <a:rPr kumimoji="1" lang="en-US" altLang="ja-JP" dirty="0"/>
              <a:t>Web</a:t>
            </a:r>
            <a:r>
              <a:rPr kumimoji="1" lang="ja-JP" altLang="en-US" dirty="0"/>
              <a:t>アプリケーション・アーキテクチャ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5"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28"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2"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4"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45"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a:solidFill>
                  <a:srgbClr val="0432FF"/>
                </a:solidFill>
                <a:latin typeface="Meiryo" charset="-128"/>
                <a:ea typeface="Meiryo" charset="-128"/>
                <a:cs typeface="Meiryo" charset="-128"/>
              </a:rPr>
              <a:t>死活監視</a:t>
            </a: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ミドルウェアが必要</a:t>
            </a:r>
            <a:endParaRPr lang="en-US" altLang="ja-JP" sz="14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a:solidFill>
                  <a:schemeClr val="accent6">
                    <a:lumMod val="50000"/>
                  </a:schemeClr>
                </a:solidFill>
                <a:latin typeface="Meiryo" charset="-128"/>
                <a:ea typeface="Meiryo" charset="-128"/>
                <a:cs typeface="Meiryo" charset="-128"/>
              </a:rPr>
              <a:t>、死活監視ソフト等の購入）</a:t>
            </a:r>
            <a:endParaRPr lang="en-US" altLang="ja-JP" sz="800" dirty="0">
              <a:solidFill>
                <a:schemeClr val="accent6">
                  <a:lumMod val="50000"/>
                </a:schemeClr>
              </a:solidFill>
              <a:latin typeface="Meiryo" charset="-128"/>
              <a:ea typeface="Meiryo" charset="-128"/>
              <a:cs typeface="Meiryo" charset="-128"/>
            </a:endParaRPr>
          </a:p>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$175.2</a:t>
            </a:r>
          </a:p>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$236.52+α</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b="1" dirty="0">
                <a:solidFill>
                  <a:schemeClr val="bg1"/>
                </a:solidFill>
                <a:latin typeface="Meiryo" charset="-128"/>
                <a:ea typeface="Meiryo" charset="-128"/>
                <a:cs typeface="Meiryo" charset="-128"/>
              </a:rPr>
              <a:t>約</a:t>
            </a:r>
            <a:r>
              <a:rPr lang="en-US" altLang="ja-JP" sz="1050" b="1" dirty="0">
                <a:solidFill>
                  <a:schemeClr val="bg1"/>
                </a:solidFill>
                <a:latin typeface="Meiryo" charset="-128"/>
                <a:ea typeface="Meiryo" charset="-128"/>
                <a:cs typeface="Meiryo" charset="-128"/>
              </a:rPr>
              <a:t>$2049.84</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254,980</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642111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59C85-238F-6F48-A8F6-7D97158CCD1C}"/>
              </a:ext>
            </a:extLst>
          </p:cNvPr>
          <p:cNvSpPr>
            <a:spLocks noGrp="1"/>
          </p:cNvSpPr>
          <p:nvPr>
            <p:ph type="title"/>
          </p:nvPr>
        </p:nvSpPr>
        <p:spPr/>
        <p:txBody>
          <a:bodyPr/>
          <a:lstStyle/>
          <a:p>
            <a:r>
              <a:rPr lang="en-US" altLang="ja-JP" b="1" dirty="0"/>
              <a:t>amazon go</a:t>
            </a:r>
            <a:r>
              <a:rPr lang="ja-JP" altLang="en-US" dirty="0"/>
              <a:t>：無人のスーパー・マーケット</a:t>
            </a:r>
            <a:endParaRPr kumimoji="1" lang="ja-JP" altLang="en-US" dirty="0"/>
          </a:p>
        </p:txBody>
      </p:sp>
      <p:sp>
        <p:nvSpPr>
          <p:cNvPr id="3" name="スライド番号プレースホルダー 2">
            <a:extLst>
              <a:ext uri="{FF2B5EF4-FFF2-40B4-BE49-F238E27FC236}">
                <a16:creationId xmlns:a16="http://schemas.microsoft.com/office/drawing/2014/main" id="{D4708542-6200-8540-923D-D4FDEA69DF42}"/>
              </a:ext>
            </a:extLst>
          </p:cNvPr>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pic>
        <p:nvPicPr>
          <p:cNvPr id="6" name="図 5">
            <a:hlinkClick r:id="rId2"/>
            <a:extLst>
              <a:ext uri="{FF2B5EF4-FFF2-40B4-BE49-F238E27FC236}">
                <a16:creationId xmlns:a16="http://schemas.microsoft.com/office/drawing/2014/main" id="{825A8C8C-262E-484C-9802-578A8EE1F931}"/>
              </a:ext>
            </a:extLst>
          </p:cNvPr>
          <p:cNvPicPr>
            <a:picLocks noChangeAspect="1"/>
          </p:cNvPicPr>
          <p:nvPr/>
        </p:nvPicPr>
        <p:blipFill>
          <a:blip r:embed="rId3"/>
          <a:stretch>
            <a:fillRect/>
          </a:stretch>
        </p:blipFill>
        <p:spPr>
          <a:xfrm>
            <a:off x="508000" y="1075764"/>
            <a:ext cx="8128000" cy="4572000"/>
          </a:xfrm>
          <a:prstGeom prst="rect">
            <a:avLst/>
          </a:prstGeom>
          <a:ln>
            <a:noFill/>
          </a:ln>
          <a:effectLst>
            <a:outerShdw blurRad="292100" dist="139700" dir="2700000" algn="tl" rotWithShape="0">
              <a:srgbClr val="333333">
                <a:alpha val="65000"/>
              </a:srgbClr>
            </a:outerShdw>
          </a:effectLst>
        </p:spPr>
      </p:pic>
      <p:sp>
        <p:nvSpPr>
          <p:cNvPr id="7" name="正方形/長方形 6">
            <a:extLst>
              <a:ext uri="{FF2B5EF4-FFF2-40B4-BE49-F238E27FC236}">
                <a16:creationId xmlns:a16="http://schemas.microsoft.com/office/drawing/2014/main" id="{C110912E-1F25-A445-BCE1-7C0609562D31}"/>
              </a:ext>
            </a:extLst>
          </p:cNvPr>
          <p:cNvSpPr/>
          <p:nvPr/>
        </p:nvSpPr>
        <p:spPr>
          <a:xfrm>
            <a:off x="2269126" y="5857345"/>
            <a:ext cx="4605748" cy="584775"/>
          </a:xfrm>
          <a:prstGeom prst="rect">
            <a:avLst/>
          </a:prstGeom>
        </p:spPr>
        <p:txBody>
          <a:bodyPr wrap="none">
            <a:spAutoFit/>
          </a:bodyPr>
          <a:lstStyle/>
          <a:p>
            <a:r>
              <a:rPr lang="en-US" altLang="ja-JP" sz="3200" dirty="0">
                <a:solidFill>
                  <a:schemeClr val="tx1">
                    <a:lumMod val="50000"/>
                    <a:lumOff val="50000"/>
                  </a:schemeClr>
                </a:solidFill>
                <a:latin typeface="Century Gothic" panose="020B0502020202020204" pitchFamily="34" charset="0"/>
                <a:ea typeface="DFPGyoSho-Lt" panose="03000300010101010101" pitchFamily="66" charset="-128"/>
              </a:rPr>
              <a:t>No lines, no checkout!</a:t>
            </a:r>
            <a:endParaRPr lang="ja-JP" altLang="en-US" sz="3200" dirty="0">
              <a:solidFill>
                <a:schemeClr val="tx1">
                  <a:lumMod val="50000"/>
                  <a:lumOff val="50000"/>
                </a:schemeClr>
              </a:solidFill>
              <a:latin typeface="Century Gothic" panose="020B0502020202020204" pitchFamily="34" charset="0"/>
              <a:ea typeface="DFPGyoSho-Lt" panose="03000300010101010101" pitchFamily="66" charset="-128"/>
            </a:endParaRPr>
          </a:p>
        </p:txBody>
      </p:sp>
    </p:spTree>
    <p:extLst>
      <p:ext uri="{BB962C8B-B14F-4D97-AF65-F5344CB8AC3E}">
        <p14:creationId xmlns:p14="http://schemas.microsoft.com/office/powerpoint/2010/main" val="3434649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サービスを活かしたアーキテクチャ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8"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Route 53</a:t>
            </a:r>
            <a:r>
              <a:rPr lang="ja-JP" altLang="en-US" sz="1400" dirty="0">
                <a:solidFill>
                  <a:schemeClr val="accent6">
                    <a:lumMod val="50000"/>
                  </a:schemeClr>
                </a:solidFill>
                <a:latin typeface="Meiryo" charset="-128"/>
                <a:ea typeface="Meiryo" charset="-128"/>
                <a:cs typeface="Meiryo" charset="-128"/>
              </a:rPr>
              <a:t>に</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設定するのみ</a:t>
            </a: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死活監視のソフトウェア不要</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基本的に無料／アラーム設定でメール通知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ＤＢＭＳはインストール不要</a:t>
            </a:r>
            <a:endParaRPr lang="en-US" altLang="ja-JP" sz="1400" dirty="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Ｏｒａｃｌｅ、ＳＱＬＳｅｒｖｅｒ等のライセンス料込</a:t>
            </a: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ＥＣ２の接続先を変更するだけ</a:t>
            </a:r>
          </a:p>
          <a:p>
            <a:r>
              <a:rPr lang="ja-JP" altLang="en-US" sz="1400" dirty="0">
                <a:solidFill>
                  <a:schemeClr val="accent6">
                    <a:lumMod val="50000"/>
                  </a:schemeClr>
                </a:solidFill>
                <a:latin typeface="Meiryo" charset="-128"/>
                <a:ea typeface="Meiryo" charset="-128"/>
                <a:cs typeface="Meiryo" charset="-128"/>
              </a:rPr>
              <a:t>冗長構成はＭｕｌｔｉ</a:t>
            </a:r>
            <a:r>
              <a:rPr lang="en-US" altLang="ja-JP" sz="1400" dirty="0">
                <a:solidFill>
                  <a:schemeClr val="accent6">
                    <a:lumMod val="50000"/>
                  </a:schemeClr>
                </a:solidFill>
                <a:latin typeface="Meiryo" charset="-128"/>
                <a:ea typeface="Meiryo" charset="-128"/>
                <a:cs typeface="Meiryo" charset="-128"/>
              </a:rPr>
              <a:t>-</a:t>
            </a:r>
            <a:r>
              <a:rPr lang="ja-JP" altLang="en-US" sz="1400" dirty="0">
                <a:solidFill>
                  <a:schemeClr val="accent6">
                    <a:lumMod val="50000"/>
                  </a:schemeClr>
                </a:solidFill>
                <a:latin typeface="Meiryo" charset="-128"/>
                <a:ea typeface="Meiryo" charset="-128"/>
                <a:cs typeface="Meiryo" charset="-128"/>
              </a:rPr>
              <a:t>ＡＺを選択するのみ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$1655.76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198,691</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pic>
        <p:nvPicPr>
          <p:cNvPr id="74" name="Picture 8" descr="Route-53.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(Master)</a:t>
            </a:r>
          </a:p>
        </p:txBody>
      </p:sp>
      <p:pic>
        <p:nvPicPr>
          <p:cNvPr id="77" name="Picture 11" descr="RDS-DB-Instace-tandby-Multi-AZ-.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(Slave)</a:t>
            </a:r>
          </a:p>
        </p:txBody>
      </p:sp>
      <p:pic>
        <p:nvPicPr>
          <p:cNvPr id="80" name="Picture 4" descr="DynamoD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a:solidFill>
                  <a:srgbClr val="0432FF"/>
                </a:solidFill>
                <a:latin typeface="Meiryo" charset="-128"/>
                <a:ea typeface="Meiryo" charset="-128"/>
                <a:cs typeface="Meiryo" charset="-128"/>
              </a:rPr>
              <a:t>セッション</a:t>
            </a:r>
            <a:endParaRPr kumimoji="1" lang="en-US" altLang="ja-JP" sz="800" b="1" dirty="0">
              <a:solidFill>
                <a:srgbClr val="0432FF"/>
              </a:solidFill>
              <a:latin typeface="Meiryo" charset="-128"/>
              <a:ea typeface="Meiryo" charset="-128"/>
              <a:cs typeface="Meiryo" charset="-128"/>
            </a:endParaRPr>
          </a:p>
          <a:p>
            <a:pPr algn="r"/>
            <a:r>
              <a:rPr kumimoji="1" lang="ja-JP" altLang="en-US" sz="800" b="1" dirty="0">
                <a:solidFill>
                  <a:srgbClr val="0432FF"/>
                </a:solidFill>
                <a:latin typeface="Meiryo" charset="-128"/>
                <a:ea typeface="Meiryo" charset="-128"/>
                <a:cs typeface="Meiryo" charset="-128"/>
              </a:rPr>
              <a:t>管理</a:t>
            </a: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857780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サービスを最大限活かしたアーキテクチャ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pic>
        <p:nvPicPr>
          <p:cNvPr id="9" name="Picture 9" descr="Intern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Cloud </a:t>
            </a:r>
          </a:p>
          <a:p>
            <a:r>
              <a:rPr lang="en-US" sz="800" dirty="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画面表示は、</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クライアント側</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アプリ</a:t>
            </a: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メールサーバー不要</a:t>
            </a: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冗長構成、拡張・データ再配置</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$7.56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907</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Helvetica Neue"/>
                <a:cs typeface="Helvetica Neue"/>
              </a:rPr>
              <a:t>JavaScript</a:t>
            </a: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入力ページ（</a:t>
            </a:r>
            <a:r>
              <a:rPr lang="en-US" sz="800" dirty="0">
                <a:latin typeface="Meiryo" charset="-128"/>
                <a:ea typeface="Meiryo" charset="-128"/>
                <a:cs typeface="Meiryo" charset="-128"/>
              </a:rPr>
              <a:t>HTML</a:t>
            </a:r>
            <a:r>
              <a:rPr lang="ja-JP" altLang="en-US" sz="800" dirty="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a:latin typeface="Meiryo" charset="-128"/>
              <a:ea typeface="Meiryo" charset="-128"/>
              <a:cs typeface="Meiryo" charset="-128"/>
            </a:endParaRPr>
          </a:p>
        </p:txBody>
      </p:sp>
      <p:pic>
        <p:nvPicPr>
          <p:cNvPr id="88" name="Picture 3" descr="S3-Bucket-with-objec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非公開コンテンツ</a:t>
            </a:r>
            <a:endParaRPr lang="en-US" altLang="ja-JP" sz="800" dirty="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a:latin typeface="Meiryo" charset="-128"/>
                <a:ea typeface="Meiryo" charset="-128"/>
                <a:cs typeface="Meiryo" charset="-128"/>
              </a:rPr>
              <a:t>Log</a:t>
            </a:r>
            <a:r>
              <a:rPr lang="ja-JP" altLang="en-US" sz="800" dirty="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S3</a:t>
            </a:r>
          </a:p>
        </p:txBody>
      </p:sp>
      <p:pic>
        <p:nvPicPr>
          <p:cNvPr id="93" name="Picture 4" descr="DynamoD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Meiryo" charset="-128"/>
                <a:ea typeface="Meiryo" charset="-128"/>
                <a:cs typeface="Meiryo" charset="-128"/>
              </a:rPr>
              <a:t>Node.js</a:t>
            </a: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Cognito</a:t>
            </a:r>
            <a:endParaRPr lang="en-US" sz="1200" dirty="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Web</a:t>
            </a:r>
            <a:r>
              <a:rPr lang="ja-JP" altLang="en-US" sz="1200" dirty="0">
                <a:solidFill>
                  <a:schemeClr val="accent6">
                    <a:lumMod val="50000"/>
                  </a:schemeClr>
                </a:solidFill>
                <a:latin typeface="Meiryo" charset="-128"/>
                <a:ea typeface="Meiryo" charset="-128"/>
                <a:cs typeface="Meiryo" charset="-128"/>
              </a:rPr>
              <a:t>サーバー機能</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箇所以上で自動複製、容量無制限</a:t>
            </a: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キャッシュ</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SSL</a:t>
            </a:r>
            <a:r>
              <a:rPr lang="ja-JP" altLang="en-US" sz="1200" dirty="0">
                <a:solidFill>
                  <a:schemeClr val="accent6">
                    <a:lumMod val="50000"/>
                  </a:schemeClr>
                </a:solidFill>
                <a:latin typeface="Meiryo" charset="-128"/>
                <a:ea typeface="Meiryo" charset="-128"/>
                <a:cs typeface="Meiryo" charset="-128"/>
              </a:rPr>
              <a:t>証明書</a:t>
            </a: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任意のタイミングで処理実行</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負荷分散、障害対策は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認証</a:t>
            </a: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a:solidFill>
                  <a:schemeClr val="accent6">
                    <a:lumMod val="50000"/>
                  </a:schemeClr>
                </a:solidFill>
                <a:latin typeface="Meiryo" charset="-128"/>
                <a:ea typeface="Meiryo" charset="-128"/>
                <a:cs typeface="Meiryo" charset="-128"/>
              </a:rPr>
              <a:t>サーバ側アプリ</a:t>
            </a: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655695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AutoShape 50"/>
          <p:cNvSpPr>
            <a:spLocks noChangeArrowheads="1"/>
          </p:cNvSpPr>
          <p:nvPr/>
        </p:nvSpPr>
        <p:spPr bwMode="auto">
          <a:xfrm>
            <a:off x="3481390" y="821487"/>
            <a:ext cx="2259595" cy="5741310"/>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92" name="AutoShape 49"/>
          <p:cNvSpPr>
            <a:spLocks noChangeArrowheads="1"/>
          </p:cNvSpPr>
          <p:nvPr/>
        </p:nvSpPr>
        <p:spPr bwMode="auto">
          <a:xfrm>
            <a:off x="1071153" y="821487"/>
            <a:ext cx="2259595" cy="5741310"/>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p:txBody>
      </p:sp>
      <p:sp>
        <p:nvSpPr>
          <p:cNvPr id="31" name="AutoShape 50"/>
          <p:cNvSpPr>
            <a:spLocks noChangeArrowheads="1"/>
          </p:cNvSpPr>
          <p:nvPr/>
        </p:nvSpPr>
        <p:spPr bwMode="auto">
          <a:xfrm>
            <a:off x="5891627" y="821487"/>
            <a:ext cx="2259595" cy="5741310"/>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63" name="正方形/長方形 62"/>
          <p:cNvSpPr/>
          <p:nvPr/>
        </p:nvSpPr>
        <p:spPr>
          <a:xfrm>
            <a:off x="522513" y="1162706"/>
            <a:ext cx="2875865" cy="3059128"/>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398380" y="1176788"/>
            <a:ext cx="2438960" cy="1354956"/>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5837339" y="1158240"/>
            <a:ext cx="2368170" cy="382540"/>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528821" y="4230760"/>
            <a:ext cx="2882904" cy="2248417"/>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3385035" y="2506894"/>
            <a:ext cx="2423582" cy="3972283"/>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5808617" y="1531589"/>
            <a:ext cx="2396892" cy="4955039"/>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53" name="Rectangle 30"/>
          <p:cNvSpPr>
            <a:spLocks noGrp="1" noChangeArrowheads="1"/>
          </p:cNvSpPr>
          <p:nvPr>
            <p:ph type="title"/>
          </p:nvPr>
        </p:nvSpPr>
        <p:spPr/>
        <p:txBody>
          <a:bodyPr/>
          <a:lstStyle/>
          <a:p>
            <a:pPr eaLnBrk="1" hangingPunct="1"/>
            <a:r>
              <a:rPr lang="ja-JP" altLang="en-US" sz="2800" dirty="0">
                <a:ea typeface="ＭＳ Ｐゴシック" charset="-128"/>
              </a:rPr>
              <a:t>クラウドは</a:t>
            </a:r>
            <a:r>
              <a:rPr lang="ja-JP" altLang="en-US" sz="2800" b="1" dirty="0">
                <a:ea typeface="ＭＳ Ｐゴシック" charset="-128"/>
              </a:rPr>
              <a:t>手段</a:t>
            </a:r>
            <a:r>
              <a:rPr lang="ja-JP" altLang="en-US" sz="2800" dirty="0">
                <a:ea typeface="ＭＳ Ｐゴシック" charset="-128"/>
              </a:rPr>
              <a:t>の負担を減らす仕組み</a:t>
            </a:r>
          </a:p>
        </p:txBody>
      </p:sp>
      <p:sp>
        <p:nvSpPr>
          <p:cNvPr id="2" name="正方形/長方形 1"/>
          <p:cNvSpPr/>
          <p:nvPr/>
        </p:nvSpPr>
        <p:spPr>
          <a:xfrm>
            <a:off x="1310001"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34" name="正方形/長方形 33"/>
          <p:cNvSpPr/>
          <p:nvPr/>
        </p:nvSpPr>
        <p:spPr>
          <a:xfrm>
            <a:off x="1310001"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35" name="正方形/長方形 34"/>
          <p:cNvSpPr/>
          <p:nvPr/>
        </p:nvSpPr>
        <p:spPr>
          <a:xfrm>
            <a:off x="1310001"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36" name="正方形/長方形 35"/>
          <p:cNvSpPr/>
          <p:nvPr/>
        </p:nvSpPr>
        <p:spPr>
          <a:xfrm>
            <a:off x="1310001"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7" name="正方形/長方形 36"/>
          <p:cNvSpPr/>
          <p:nvPr/>
        </p:nvSpPr>
        <p:spPr>
          <a:xfrm>
            <a:off x="1310001"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38" name="正方形/長方形 37"/>
          <p:cNvSpPr/>
          <p:nvPr/>
        </p:nvSpPr>
        <p:spPr>
          <a:xfrm>
            <a:off x="1310001" y="4308920"/>
            <a:ext cx="1776548" cy="4184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仮想化</a:t>
            </a:r>
          </a:p>
        </p:txBody>
      </p:sp>
      <p:sp>
        <p:nvSpPr>
          <p:cNvPr id="39" name="正方形/長方形 38"/>
          <p:cNvSpPr/>
          <p:nvPr/>
        </p:nvSpPr>
        <p:spPr>
          <a:xfrm>
            <a:off x="1310001"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0" name="正方形/長方形 39"/>
          <p:cNvSpPr/>
          <p:nvPr/>
        </p:nvSpPr>
        <p:spPr>
          <a:xfrm>
            <a:off x="1310001"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41" name="正方形/長方形 40"/>
          <p:cNvSpPr/>
          <p:nvPr/>
        </p:nvSpPr>
        <p:spPr>
          <a:xfrm>
            <a:off x="1310001"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42" name="正方形/長方形 41"/>
          <p:cNvSpPr/>
          <p:nvPr/>
        </p:nvSpPr>
        <p:spPr>
          <a:xfrm>
            <a:off x="3720239"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43" name="正方形/長方形 42"/>
          <p:cNvSpPr/>
          <p:nvPr/>
        </p:nvSpPr>
        <p:spPr>
          <a:xfrm>
            <a:off x="3720239"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44" name="正方形/長方形 43"/>
          <p:cNvSpPr/>
          <p:nvPr/>
        </p:nvSpPr>
        <p:spPr>
          <a:xfrm>
            <a:off x="3720239"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45" name="正方形/長方形 44"/>
          <p:cNvSpPr/>
          <p:nvPr/>
        </p:nvSpPr>
        <p:spPr>
          <a:xfrm>
            <a:off x="3720239"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46" name="正方形/長方形 45"/>
          <p:cNvSpPr/>
          <p:nvPr/>
        </p:nvSpPr>
        <p:spPr>
          <a:xfrm>
            <a:off x="3720239"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47" name="正方形/長方形 46"/>
          <p:cNvSpPr/>
          <p:nvPr/>
        </p:nvSpPr>
        <p:spPr>
          <a:xfrm>
            <a:off x="3720239"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kumimoji="1" lang="ja-JP" altLang="en-US" sz="800" dirty="0">
              <a:solidFill>
                <a:schemeClr val="bg1">
                  <a:lumMod val="95000"/>
                </a:schemeClr>
              </a:solidFill>
              <a:latin typeface="Meiryo" charset="-128"/>
              <a:ea typeface="Meiryo" charset="-128"/>
              <a:cs typeface="Meiryo" charset="-128"/>
            </a:endParaRPr>
          </a:p>
        </p:txBody>
      </p:sp>
      <p:sp>
        <p:nvSpPr>
          <p:cNvPr id="48" name="正方形/長方形 47"/>
          <p:cNvSpPr/>
          <p:nvPr/>
        </p:nvSpPr>
        <p:spPr>
          <a:xfrm>
            <a:off x="3720239"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9" name="正方形/長方形 48"/>
          <p:cNvSpPr/>
          <p:nvPr/>
        </p:nvSpPr>
        <p:spPr>
          <a:xfrm>
            <a:off x="3720239"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0" name="正方形/長方形 49"/>
          <p:cNvSpPr/>
          <p:nvPr/>
        </p:nvSpPr>
        <p:spPr>
          <a:xfrm>
            <a:off x="3720239"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51" name="正方形/長方形 50"/>
          <p:cNvSpPr/>
          <p:nvPr/>
        </p:nvSpPr>
        <p:spPr>
          <a:xfrm>
            <a:off x="6132513" y="1593669"/>
            <a:ext cx="1776548" cy="313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52" name="正方形/長方形 51"/>
          <p:cNvSpPr/>
          <p:nvPr/>
        </p:nvSpPr>
        <p:spPr>
          <a:xfrm>
            <a:off x="6132513"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53" name="正方形/長方形 52"/>
          <p:cNvSpPr/>
          <p:nvPr/>
        </p:nvSpPr>
        <p:spPr>
          <a:xfrm>
            <a:off x="6132513"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54" name="正方形/長方形 53"/>
          <p:cNvSpPr/>
          <p:nvPr/>
        </p:nvSpPr>
        <p:spPr>
          <a:xfrm>
            <a:off x="6132513"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55" name="正方形/長方形 54"/>
          <p:cNvSpPr/>
          <p:nvPr/>
        </p:nvSpPr>
        <p:spPr>
          <a:xfrm>
            <a:off x="6132513"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56" name="正方形/長方形 55"/>
          <p:cNvSpPr/>
          <p:nvPr/>
        </p:nvSpPr>
        <p:spPr>
          <a:xfrm>
            <a:off x="6132513"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lang="ja-JP" altLang="en-US" sz="800" dirty="0">
              <a:solidFill>
                <a:schemeClr val="bg1">
                  <a:lumMod val="95000"/>
                </a:schemeClr>
              </a:solidFill>
              <a:latin typeface="Meiryo" charset="-128"/>
              <a:ea typeface="Meiryo" charset="-128"/>
              <a:cs typeface="Meiryo" charset="-128"/>
            </a:endParaRPr>
          </a:p>
        </p:txBody>
      </p:sp>
      <p:sp>
        <p:nvSpPr>
          <p:cNvPr id="57" name="正方形/長方形 56"/>
          <p:cNvSpPr/>
          <p:nvPr/>
        </p:nvSpPr>
        <p:spPr>
          <a:xfrm>
            <a:off x="6132513"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58" name="正方形/長方形 57"/>
          <p:cNvSpPr/>
          <p:nvPr/>
        </p:nvSpPr>
        <p:spPr>
          <a:xfrm>
            <a:off x="6132513"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9" name="正方形/長方形 58"/>
          <p:cNvSpPr/>
          <p:nvPr/>
        </p:nvSpPr>
        <p:spPr>
          <a:xfrm>
            <a:off x="6132513"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62" name="正方形/長方形 61"/>
          <p:cNvSpPr/>
          <p:nvPr/>
        </p:nvSpPr>
        <p:spPr>
          <a:xfrm>
            <a:off x="6132513" y="1232277"/>
            <a:ext cx="1776548" cy="2307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0070C0"/>
                </a:solidFill>
                <a:latin typeface="Meiryo" charset="-128"/>
                <a:ea typeface="Meiryo" charset="-128"/>
                <a:cs typeface="Meiryo" charset="-128"/>
              </a:rPr>
              <a:t>アプリケーション（アドオン）</a:t>
            </a:r>
            <a:endParaRPr kumimoji="1" lang="ja-JP" altLang="en-US" sz="800" dirty="0">
              <a:solidFill>
                <a:srgbClr val="0070C0"/>
              </a:solidFill>
              <a:latin typeface="Meiryo" charset="-128"/>
              <a:ea typeface="Meiryo" charset="-128"/>
              <a:cs typeface="Meiryo" charset="-128"/>
            </a:endParaRPr>
          </a:p>
        </p:txBody>
      </p:sp>
      <p:cxnSp>
        <p:nvCxnSpPr>
          <p:cNvPr id="5" name="直線コネクタ 4"/>
          <p:cNvCxnSpPr/>
          <p:nvPr/>
        </p:nvCxnSpPr>
        <p:spPr>
          <a:xfrm>
            <a:off x="522513" y="4230760"/>
            <a:ext cx="2883556" cy="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3398380" y="2506894"/>
            <a:ext cx="2493247" cy="2485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5808617" y="1539998"/>
            <a:ext cx="2396892" cy="782"/>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flipH="1" flipV="1">
            <a:off x="3385035" y="2506893"/>
            <a:ext cx="13344" cy="1729023"/>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p:nvPr/>
        </p:nvCxnSpPr>
        <p:spPr>
          <a:xfrm flipH="1" flipV="1">
            <a:off x="5823992" y="1521316"/>
            <a:ext cx="3" cy="102451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1826699" y="841579"/>
            <a:ext cx="743152"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IaaS</a:t>
            </a:r>
            <a:endParaRPr kumimoji="1" lang="ja-JP" altLang="en-US" b="1" dirty="0">
              <a:solidFill>
                <a:schemeClr val="bg1"/>
              </a:solidFill>
              <a:latin typeface="Meiryo" charset="-128"/>
              <a:ea typeface="Meiryo" charset="-128"/>
              <a:cs typeface="Meiryo" charset="-128"/>
            </a:endParaRPr>
          </a:p>
        </p:txBody>
      </p:sp>
      <p:sp>
        <p:nvSpPr>
          <p:cNvPr id="86" name="テキスト ボックス 85"/>
          <p:cNvSpPr txBox="1"/>
          <p:nvPr/>
        </p:nvSpPr>
        <p:spPr>
          <a:xfrm>
            <a:off x="4204186" y="857282"/>
            <a:ext cx="785280"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PaaS</a:t>
            </a:r>
            <a:endParaRPr kumimoji="1" lang="ja-JP" altLang="en-US" b="1" dirty="0">
              <a:solidFill>
                <a:schemeClr val="bg1"/>
              </a:solidFill>
              <a:latin typeface="Meiryo" charset="-128"/>
              <a:ea typeface="Meiryo" charset="-128"/>
              <a:cs typeface="Meiryo" charset="-128"/>
            </a:endParaRPr>
          </a:p>
        </p:txBody>
      </p:sp>
      <p:sp>
        <p:nvSpPr>
          <p:cNvPr id="88" name="テキスト ボックス 87"/>
          <p:cNvSpPr txBox="1"/>
          <p:nvPr/>
        </p:nvSpPr>
        <p:spPr>
          <a:xfrm>
            <a:off x="6662600" y="819991"/>
            <a:ext cx="785280" cy="369332"/>
          </a:xfrm>
          <a:prstGeom prst="rect">
            <a:avLst/>
          </a:prstGeom>
          <a:noFill/>
        </p:spPr>
        <p:txBody>
          <a:bodyPr wrap="none" rtlCol="0">
            <a:spAutoFit/>
          </a:bodyPr>
          <a:lstStyle/>
          <a:p>
            <a:pPr algn="ctr"/>
            <a:r>
              <a:rPr kumimoji="1" lang="en-US" altLang="ja-JP" b="1" dirty="0">
                <a:solidFill>
                  <a:schemeClr val="bg1"/>
                </a:solidFill>
                <a:latin typeface="Meiryo" charset="-128"/>
                <a:ea typeface="Meiryo" charset="-128"/>
                <a:cs typeface="Meiryo" charset="-128"/>
              </a:rPr>
              <a:t>SaaS</a:t>
            </a:r>
            <a:endParaRPr kumimoji="1" lang="ja-JP" altLang="en-US" b="1" dirty="0">
              <a:solidFill>
                <a:schemeClr val="bg1"/>
              </a:solidFill>
              <a:latin typeface="Meiryo" charset="-128"/>
              <a:ea typeface="Meiryo" charset="-128"/>
              <a:cs typeface="Meiryo" charset="-128"/>
            </a:endParaRPr>
          </a:p>
        </p:txBody>
      </p:sp>
      <p:sp>
        <p:nvSpPr>
          <p:cNvPr id="98" name="AutoShape 43"/>
          <p:cNvSpPr>
            <a:spLocks noChangeArrowheads="1"/>
          </p:cNvSpPr>
          <p:nvPr/>
        </p:nvSpPr>
        <p:spPr bwMode="auto">
          <a:xfrm>
            <a:off x="8253802" y="1167777"/>
            <a:ext cx="377099" cy="1339116"/>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アプリケーション</a:t>
            </a:r>
            <a:endParaRPr lang="ja-JP" altLang="en-US" sz="1200" dirty="0">
              <a:solidFill>
                <a:srgbClr val="0070C0"/>
              </a:solidFill>
              <a:latin typeface="HGMaruGothicMPRO" charset="-128"/>
              <a:ea typeface="HGMaruGothicMPRO" charset="-128"/>
              <a:cs typeface="HGMaruGothicMPRO" charset="-128"/>
            </a:endParaRPr>
          </a:p>
        </p:txBody>
      </p:sp>
      <p:sp>
        <p:nvSpPr>
          <p:cNvPr id="18" name="テキスト ボックス 17"/>
          <p:cNvSpPr txBox="1"/>
          <p:nvPr/>
        </p:nvSpPr>
        <p:spPr>
          <a:xfrm>
            <a:off x="632576" y="1722774"/>
            <a:ext cx="430887" cy="1938992"/>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利用する企業の責任</a:t>
            </a:r>
          </a:p>
        </p:txBody>
      </p:sp>
      <p:sp>
        <p:nvSpPr>
          <p:cNvPr id="104" name="テキスト ボックス 103"/>
          <p:cNvSpPr txBox="1"/>
          <p:nvPr/>
        </p:nvSpPr>
        <p:spPr>
          <a:xfrm>
            <a:off x="632576" y="4284883"/>
            <a:ext cx="430887" cy="2144177"/>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クラウド事業者の責任</a:t>
            </a:r>
          </a:p>
        </p:txBody>
      </p:sp>
      <p:sp>
        <p:nvSpPr>
          <p:cNvPr id="94" name="AutoShape 43"/>
          <p:cNvSpPr>
            <a:spLocks noChangeArrowheads="1"/>
          </p:cNvSpPr>
          <p:nvPr/>
        </p:nvSpPr>
        <p:spPr bwMode="auto">
          <a:xfrm>
            <a:off x="8253802" y="2545826"/>
            <a:ext cx="377099" cy="1690704"/>
          </a:xfrm>
          <a:prstGeom prst="roundRect">
            <a:avLst>
              <a:gd name="adj" fmla="val 0"/>
            </a:avLst>
          </a:prstGeom>
          <a:solidFill>
            <a:srgbClr val="92D05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dirty="0">
                <a:solidFill>
                  <a:schemeClr val="bg1"/>
                </a:solidFill>
                <a:latin typeface="HGMaruGothicMPRO" charset="-128"/>
                <a:ea typeface="HGMaruGothicMPRO" charset="-128"/>
                <a:cs typeface="HGMaruGothicMPRO" charset="-128"/>
              </a:rPr>
              <a:t>プラットフォーム</a:t>
            </a:r>
          </a:p>
        </p:txBody>
      </p:sp>
      <p:sp>
        <p:nvSpPr>
          <p:cNvPr id="99" name="AutoShape 43"/>
          <p:cNvSpPr>
            <a:spLocks noChangeArrowheads="1"/>
          </p:cNvSpPr>
          <p:nvPr/>
        </p:nvSpPr>
        <p:spPr bwMode="auto">
          <a:xfrm>
            <a:off x="8253802" y="4282940"/>
            <a:ext cx="377099" cy="2203688"/>
          </a:xfrm>
          <a:prstGeom prst="roundRect">
            <a:avLst>
              <a:gd name="adj" fmla="val 0"/>
            </a:avLst>
          </a:prstGeom>
          <a:solidFill>
            <a:srgbClr val="DBEEF4"/>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インフラストラクチャー</a:t>
            </a:r>
            <a:endParaRPr lang="ja-JP" altLang="en-US" sz="1200" dirty="0">
              <a:solidFill>
                <a:srgbClr val="0070C0"/>
              </a:solidFill>
              <a:latin typeface="HGMaruGothicMPRO" charset="-128"/>
              <a:ea typeface="HGMaruGothicMPRO" charset="-128"/>
              <a:cs typeface="HGMaruGothicMPRO" charset="-128"/>
            </a:endParaRPr>
          </a:p>
        </p:txBody>
      </p:sp>
      <p:grpSp>
        <p:nvGrpSpPr>
          <p:cNvPr id="7" name="図形グループ 6"/>
          <p:cNvGrpSpPr/>
          <p:nvPr/>
        </p:nvGrpSpPr>
        <p:grpSpPr>
          <a:xfrm>
            <a:off x="822959" y="2066405"/>
            <a:ext cx="7547734" cy="1400307"/>
            <a:chOff x="804633" y="2070827"/>
            <a:chExt cx="7547734" cy="1400307"/>
          </a:xfrm>
        </p:grpSpPr>
        <p:sp>
          <p:nvSpPr>
            <p:cNvPr id="4" name="右矢印 3"/>
            <p:cNvSpPr/>
            <p:nvPr/>
          </p:nvSpPr>
          <p:spPr>
            <a:xfrm rot="20347284">
              <a:off x="804633" y="2323982"/>
              <a:ext cx="7547734" cy="1147152"/>
            </a:xfrm>
            <a:custGeom>
              <a:avLst/>
              <a:gdLst>
                <a:gd name="connsiteX0" fmla="*/ 0 w 7525713"/>
                <a:gd name="connsiteY0" fmla="*/ 227649 h 910597"/>
                <a:gd name="connsiteX1" fmla="*/ 7070415 w 7525713"/>
                <a:gd name="connsiteY1" fmla="*/ 227649 h 910597"/>
                <a:gd name="connsiteX2" fmla="*/ 7070415 w 7525713"/>
                <a:gd name="connsiteY2" fmla="*/ 0 h 910597"/>
                <a:gd name="connsiteX3" fmla="*/ 7525713 w 7525713"/>
                <a:gd name="connsiteY3" fmla="*/ 455299 h 910597"/>
                <a:gd name="connsiteX4" fmla="*/ 7070415 w 7525713"/>
                <a:gd name="connsiteY4" fmla="*/ 910597 h 910597"/>
                <a:gd name="connsiteX5" fmla="*/ 7070415 w 7525713"/>
                <a:gd name="connsiteY5" fmla="*/ 682948 h 910597"/>
                <a:gd name="connsiteX6" fmla="*/ 0 w 7525713"/>
                <a:gd name="connsiteY6" fmla="*/ 682948 h 910597"/>
                <a:gd name="connsiteX7" fmla="*/ 0 w 7525713"/>
                <a:gd name="connsiteY7" fmla="*/ 227649 h 910597"/>
                <a:gd name="connsiteX0" fmla="*/ 0 w 7537902"/>
                <a:gd name="connsiteY0" fmla="*/ 464119 h 910597"/>
                <a:gd name="connsiteX1" fmla="*/ 7082604 w 7537902"/>
                <a:gd name="connsiteY1" fmla="*/ 227649 h 910597"/>
                <a:gd name="connsiteX2" fmla="*/ 7082604 w 7537902"/>
                <a:gd name="connsiteY2" fmla="*/ 0 h 910597"/>
                <a:gd name="connsiteX3" fmla="*/ 7537902 w 7537902"/>
                <a:gd name="connsiteY3" fmla="*/ 455299 h 910597"/>
                <a:gd name="connsiteX4" fmla="*/ 7082604 w 7537902"/>
                <a:gd name="connsiteY4" fmla="*/ 910597 h 910597"/>
                <a:gd name="connsiteX5" fmla="*/ 7082604 w 7537902"/>
                <a:gd name="connsiteY5" fmla="*/ 682948 h 910597"/>
                <a:gd name="connsiteX6" fmla="*/ 12189 w 7537902"/>
                <a:gd name="connsiteY6" fmla="*/ 682948 h 910597"/>
                <a:gd name="connsiteX7" fmla="*/ 0 w 7537902"/>
                <a:gd name="connsiteY7" fmla="*/ 464119 h 910597"/>
                <a:gd name="connsiteX0" fmla="*/ 9832 w 7547734"/>
                <a:gd name="connsiteY0" fmla="*/ 464119 h 910597"/>
                <a:gd name="connsiteX1" fmla="*/ 7092436 w 7547734"/>
                <a:gd name="connsiteY1" fmla="*/ 227649 h 910597"/>
                <a:gd name="connsiteX2" fmla="*/ 7092436 w 7547734"/>
                <a:gd name="connsiteY2" fmla="*/ 0 h 910597"/>
                <a:gd name="connsiteX3" fmla="*/ 7547734 w 7547734"/>
                <a:gd name="connsiteY3" fmla="*/ 455299 h 910597"/>
                <a:gd name="connsiteX4" fmla="*/ 7092436 w 7547734"/>
                <a:gd name="connsiteY4" fmla="*/ 910597 h 910597"/>
                <a:gd name="connsiteX5" fmla="*/ 7092436 w 7547734"/>
                <a:gd name="connsiteY5" fmla="*/ 682948 h 910597"/>
                <a:gd name="connsiteX6" fmla="*/ 0 w 7547734"/>
                <a:gd name="connsiteY6" fmla="*/ 461795 h 910597"/>
                <a:gd name="connsiteX7" fmla="*/ 9832 w 7547734"/>
                <a:gd name="connsiteY7" fmla="*/ 464119 h 91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7734" h="910597">
                  <a:moveTo>
                    <a:pt x="9832" y="464119"/>
                  </a:moveTo>
                  <a:lnTo>
                    <a:pt x="7092436" y="227649"/>
                  </a:lnTo>
                  <a:lnTo>
                    <a:pt x="7092436" y="0"/>
                  </a:lnTo>
                  <a:lnTo>
                    <a:pt x="7547734" y="455299"/>
                  </a:lnTo>
                  <a:lnTo>
                    <a:pt x="7092436" y="910597"/>
                  </a:lnTo>
                  <a:lnTo>
                    <a:pt x="7092436" y="682948"/>
                  </a:lnTo>
                  <a:lnTo>
                    <a:pt x="0" y="461795"/>
                  </a:lnTo>
                  <a:lnTo>
                    <a:pt x="9832" y="464119"/>
                  </a:lnTo>
                  <a:close/>
                </a:path>
              </a:pathLst>
            </a:custGeom>
            <a:solidFill>
              <a:srgbClr val="0432FF">
                <a:alpha val="4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rot="20308907">
              <a:off x="5199194" y="2070827"/>
              <a:ext cx="2262158" cy="369332"/>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手段</a:t>
              </a:r>
              <a:r>
                <a:rPr kumimoji="1" lang="ja-JP" altLang="en-US" dirty="0">
                  <a:solidFill>
                    <a:schemeClr val="bg1"/>
                  </a:solidFill>
                  <a:latin typeface="Meiryo" charset="-128"/>
                  <a:ea typeface="Meiryo" charset="-128"/>
                  <a:cs typeface="Meiryo" charset="-128"/>
                </a:rPr>
                <a:t>の負担を減らす</a:t>
              </a:r>
            </a:p>
          </p:txBody>
        </p:sp>
      </p:grpSp>
    </p:spTree>
    <p:extLst>
      <p:ext uri="{BB962C8B-B14F-4D97-AF65-F5344CB8AC3E}">
        <p14:creationId xmlns:p14="http://schemas.microsoft.com/office/powerpoint/2010/main" val="300170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クラウド活用の狙い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テキスト ボックス 3"/>
          <p:cNvSpPr txBox="1"/>
          <p:nvPr/>
        </p:nvSpPr>
        <p:spPr>
          <a:xfrm>
            <a:off x="323528" y="1426822"/>
            <a:ext cx="4092913" cy="461665"/>
          </a:xfrm>
          <a:prstGeom prst="rect">
            <a:avLst/>
          </a:prstGeom>
          <a:noFill/>
        </p:spPr>
        <p:txBody>
          <a:bodyPr wrap="square" rtlCol="0">
            <a:spAutoFit/>
          </a:bodyPr>
          <a:lstStyle/>
          <a:p>
            <a:r>
              <a:rPr kumimoji="1" lang="ja-JP" altLang="en-US" sz="2400" b="1" dirty="0">
                <a:solidFill>
                  <a:srgbClr val="0432FF"/>
                </a:solidFill>
                <a:latin typeface="Meiryo" charset="-128"/>
                <a:ea typeface="Meiryo" charset="-128"/>
                <a:cs typeface="Meiryo" charset="-128"/>
              </a:rPr>
              <a:t>構築や運用からの解放</a:t>
            </a:r>
          </a:p>
        </p:txBody>
      </p:sp>
      <p:sp>
        <p:nvSpPr>
          <p:cNvPr id="5" name="テキスト ボックス 4"/>
          <p:cNvSpPr txBox="1"/>
          <p:nvPr/>
        </p:nvSpPr>
        <p:spPr>
          <a:xfrm>
            <a:off x="328309" y="2895560"/>
            <a:ext cx="4185761"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最新テクノロジーの早期実装</a:t>
            </a:r>
            <a:endParaRPr kumimoji="1" lang="ja-JP" altLang="en-US" sz="2400" b="1" dirty="0">
              <a:solidFill>
                <a:srgbClr val="0432FF"/>
              </a:solidFill>
              <a:latin typeface="Meiryo" charset="-128"/>
              <a:ea typeface="Meiryo" charset="-128"/>
              <a:cs typeface="Meiryo" charset="-128"/>
            </a:endParaRPr>
          </a:p>
        </p:txBody>
      </p:sp>
      <p:sp>
        <p:nvSpPr>
          <p:cNvPr id="6" name="テキスト ボックス 5"/>
          <p:cNvSpPr txBox="1"/>
          <p:nvPr/>
        </p:nvSpPr>
        <p:spPr>
          <a:xfrm>
            <a:off x="323528" y="4504241"/>
            <a:ext cx="3570208"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資産から経費へのシフト</a:t>
            </a:r>
          </a:p>
        </p:txBody>
      </p:sp>
      <p:sp>
        <p:nvSpPr>
          <p:cNvPr id="7" name="テキスト ボックス 6"/>
          <p:cNvSpPr txBox="1"/>
          <p:nvPr/>
        </p:nvSpPr>
        <p:spPr>
          <a:xfrm>
            <a:off x="539552" y="1916832"/>
            <a:ext cx="6244017"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アプリケーションの質的向上にリソースをシフトできる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lang="ja-JP" altLang="en-US" dirty="0">
                <a:solidFill>
                  <a:srgbClr val="0070C0"/>
                </a:solidFill>
                <a:latin typeface="Meiryo" charset="-128"/>
                <a:ea typeface="Meiryo" charset="-128"/>
                <a:cs typeface="Meiryo" charset="-128"/>
              </a:rPr>
              <a:t>ビジネス・スピードの加速に迅速柔軟に対応できる</a:t>
            </a:r>
            <a:endParaRPr lang="en-US" altLang="ja-JP" dirty="0">
              <a:solidFill>
                <a:srgbClr val="0070C0"/>
              </a:solidFill>
              <a:latin typeface="Meiryo" charset="-128"/>
              <a:ea typeface="Meiryo" charset="-128"/>
              <a:cs typeface="Meiryo" charset="-128"/>
            </a:endParaRPr>
          </a:p>
        </p:txBody>
      </p:sp>
      <p:sp>
        <p:nvSpPr>
          <p:cNvPr id="8" name="テキスト ボックス 7"/>
          <p:cNvSpPr txBox="1"/>
          <p:nvPr/>
        </p:nvSpPr>
        <p:spPr>
          <a:xfrm>
            <a:off x="539552" y="3385570"/>
            <a:ext cx="6013185"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試行錯誤が容易になってイノベーションを加速する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kumimoji="1" lang="ja-JP" altLang="en-US" dirty="0">
                <a:solidFill>
                  <a:srgbClr val="0070C0"/>
                </a:solidFill>
                <a:latin typeface="Meiryo" charset="-128"/>
                <a:ea typeface="Meiryo" charset="-128"/>
                <a:cs typeface="Meiryo" charset="-128"/>
              </a:rPr>
              <a:t>テクノロジーの進化をいち早くビジネスに取り込める</a:t>
            </a:r>
          </a:p>
        </p:txBody>
      </p:sp>
      <p:sp>
        <p:nvSpPr>
          <p:cNvPr id="9" name="テキスト ボックス 8"/>
          <p:cNvSpPr txBox="1"/>
          <p:nvPr/>
        </p:nvSpPr>
        <p:spPr>
          <a:xfrm>
            <a:off x="539552" y="4978411"/>
            <a:ext cx="6253635"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初期投資リスクが削減でき、</a:t>
            </a:r>
            <a:r>
              <a:rPr kumimoji="1" lang="en-US" altLang="ja-JP" dirty="0">
                <a:solidFill>
                  <a:srgbClr val="0070C0"/>
                </a:solidFill>
                <a:latin typeface="Meiryo" charset="-128"/>
                <a:ea typeface="Meiryo" charset="-128"/>
                <a:cs typeface="Meiryo" charset="-128"/>
              </a:rPr>
              <a:t>IT</a:t>
            </a:r>
            <a:r>
              <a:rPr kumimoji="1" lang="ja-JP" altLang="en-US" dirty="0">
                <a:solidFill>
                  <a:srgbClr val="0070C0"/>
                </a:solidFill>
                <a:latin typeface="Meiryo" charset="-128"/>
                <a:ea typeface="Meiryo" charset="-128"/>
                <a:cs typeface="Meiryo" charset="-128"/>
              </a:rPr>
              <a:t>活用範囲を拡大できる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lang="ja-JP" altLang="en-US" dirty="0">
                <a:solidFill>
                  <a:srgbClr val="0070C0"/>
                </a:solidFill>
                <a:latin typeface="Meiryo" charset="-128"/>
                <a:ea typeface="Meiryo" charset="-128"/>
                <a:cs typeface="Meiryo" charset="-128"/>
              </a:rPr>
              <a:t>ビジネス環境の変化に柔軟に対応できる</a:t>
            </a:r>
            <a:endParaRPr kumimoji="1" lang="en-US" altLang="ja-JP" dirty="0">
              <a:solidFill>
                <a:srgbClr val="0070C0"/>
              </a:solidFill>
              <a:latin typeface="Meiryo" charset="-128"/>
              <a:ea typeface="Meiryo" charset="-128"/>
              <a:cs typeface="Meiryo" charset="-128"/>
            </a:endParaRPr>
          </a:p>
        </p:txBody>
      </p:sp>
      <p:sp>
        <p:nvSpPr>
          <p:cNvPr id="11" name="正方形/長方形 10"/>
          <p:cNvSpPr/>
          <p:nvPr/>
        </p:nvSpPr>
        <p:spPr>
          <a:xfrm>
            <a:off x="7164288" y="1268760"/>
            <a:ext cx="1368152" cy="453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r>
              <a:rPr kumimoji="1" lang="ja-JP" altLang="en-US" sz="3200" dirty="0">
                <a:solidFill>
                  <a:srgbClr val="FFFFFF"/>
                </a:solidFill>
                <a:latin typeface="HGPSoeiKakugothicUB" charset="-128"/>
                <a:ea typeface="HGPSoeiKakugothicUB" charset="-128"/>
                <a:cs typeface="HGPSoeiKakugothicUB" charset="-128"/>
              </a:rPr>
              <a:t>　ビジネスの成果に</a:t>
            </a:r>
            <a:endParaRPr kumimoji="1" lang="en-US" altLang="ja-JP" sz="3200" dirty="0">
              <a:solidFill>
                <a:srgbClr val="FFFFFF"/>
              </a:solidFill>
              <a:latin typeface="HGPSoeiKakugothicUB" charset="-128"/>
              <a:ea typeface="HGPSoeiKakugothicUB" charset="-128"/>
              <a:cs typeface="HGPSoeiKakugothicUB" charset="-128"/>
            </a:endParaRPr>
          </a:p>
          <a:p>
            <a:r>
              <a:rPr kumimoji="1" lang="ja-JP" altLang="en-US" sz="3200" dirty="0">
                <a:solidFill>
                  <a:srgbClr val="FFFFFF"/>
                </a:solidFill>
                <a:latin typeface="HGPSoeiKakugothicUB" charset="-128"/>
                <a:ea typeface="HGPSoeiKakugothicUB" charset="-128"/>
                <a:cs typeface="HGPSoeiKakugothicUB" charset="-128"/>
              </a:rPr>
              <a:t>　　　　　　直接貢献する</a:t>
            </a:r>
          </a:p>
        </p:txBody>
      </p:sp>
      <p:sp>
        <p:nvSpPr>
          <p:cNvPr id="12" name="右矢印 11"/>
          <p:cNvSpPr/>
          <p:nvPr/>
        </p:nvSpPr>
        <p:spPr>
          <a:xfrm>
            <a:off x="6730913" y="1679107"/>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右矢印 12"/>
          <p:cNvSpPr/>
          <p:nvPr/>
        </p:nvSpPr>
        <p:spPr>
          <a:xfrm>
            <a:off x="6730913" y="3116289"/>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右矢印 13"/>
          <p:cNvSpPr/>
          <p:nvPr/>
        </p:nvSpPr>
        <p:spPr>
          <a:xfrm>
            <a:off x="6730913" y="4689698"/>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066266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64D291-2074-6042-B643-73CF98B18DBD}"/>
              </a:ext>
            </a:extLst>
          </p:cNvPr>
          <p:cNvSpPr>
            <a:spLocks noGrp="1"/>
          </p:cNvSpPr>
          <p:nvPr>
            <p:ph type="title"/>
          </p:nvPr>
        </p:nvSpPr>
        <p:spPr/>
        <p:txBody>
          <a:bodyPr/>
          <a:lstStyle/>
          <a:p>
            <a:r>
              <a:rPr kumimoji="1" lang="ja-JP" altLang="en-US" dirty="0"/>
              <a:t>クラウドへ移行することに伴うビジネスの変化</a:t>
            </a:r>
          </a:p>
        </p:txBody>
      </p:sp>
      <p:sp>
        <p:nvSpPr>
          <p:cNvPr id="3" name="スライド番号プレースホルダー 2">
            <a:extLst>
              <a:ext uri="{FF2B5EF4-FFF2-40B4-BE49-F238E27FC236}">
                <a16:creationId xmlns:a16="http://schemas.microsoft.com/office/drawing/2014/main" id="{12FA0CCC-3069-C14D-8350-72452FFC882B}"/>
              </a:ext>
            </a:extLst>
          </p:cNvPr>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4" name="角丸四角形 3">
            <a:extLst>
              <a:ext uri="{FF2B5EF4-FFF2-40B4-BE49-F238E27FC236}">
                <a16:creationId xmlns:a16="http://schemas.microsoft.com/office/drawing/2014/main" id="{46149D94-C943-4E43-A3A9-FB4726EDCCC7}"/>
              </a:ext>
            </a:extLst>
          </p:cNvPr>
          <p:cNvSpPr/>
          <p:nvPr/>
        </p:nvSpPr>
        <p:spPr>
          <a:xfrm>
            <a:off x="3211690" y="2534493"/>
            <a:ext cx="2720620" cy="2110154"/>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solidFill>
                  <a:srgbClr val="FFFFFF"/>
                </a:solidFill>
                <a:latin typeface="Meiryo" panose="020B0604030504040204" pitchFamily="34" charset="-128"/>
                <a:ea typeface="Meiryo" panose="020B0604030504040204" pitchFamily="34" charset="-128"/>
                <a:cs typeface="ＭＳ Ｐゴシック"/>
              </a:rPr>
              <a:t>自社所有から</a:t>
            </a:r>
            <a:endParaRPr lang="en-US" altLang="ja-JP"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b="1" dirty="0">
                <a:solidFill>
                  <a:srgbClr val="FFFFFF"/>
                </a:solidFill>
                <a:latin typeface="Meiryo" panose="020B0604030504040204" pitchFamily="34" charset="-128"/>
                <a:ea typeface="Meiryo" panose="020B0604030504040204" pitchFamily="34" charset="-128"/>
                <a:cs typeface="ＭＳ Ｐゴシック"/>
              </a:rPr>
              <a:t>パブリック・クラウド</a:t>
            </a:r>
            <a:endParaRPr kumimoji="1" lang="en-US" altLang="ja-JP"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b="1" dirty="0">
                <a:solidFill>
                  <a:srgbClr val="FFFFFF"/>
                </a:solidFill>
                <a:latin typeface="Meiryo" panose="020B0604030504040204" pitchFamily="34" charset="-128"/>
                <a:ea typeface="Meiryo" panose="020B0604030504040204" pitchFamily="34" charset="-128"/>
                <a:cs typeface="ＭＳ Ｐゴシック"/>
              </a:rPr>
              <a:t>への移管</a:t>
            </a:r>
            <a:endParaRPr kumimoji="1" lang="ja-JP" altLang="en-US" b="1"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25" name="グループ化 24">
            <a:extLst>
              <a:ext uri="{FF2B5EF4-FFF2-40B4-BE49-F238E27FC236}">
                <a16:creationId xmlns:a16="http://schemas.microsoft.com/office/drawing/2014/main" id="{F2AD725B-394B-8847-A35B-597C5EB42705}"/>
              </a:ext>
            </a:extLst>
          </p:cNvPr>
          <p:cNvGrpSpPr/>
          <p:nvPr/>
        </p:nvGrpSpPr>
        <p:grpSpPr>
          <a:xfrm>
            <a:off x="830317" y="1076648"/>
            <a:ext cx="7514898" cy="5025844"/>
            <a:chOff x="830317" y="1076648"/>
            <a:chExt cx="7514898" cy="5025844"/>
          </a:xfrm>
        </p:grpSpPr>
        <p:sp>
          <p:nvSpPr>
            <p:cNvPr id="5" name="正方形/長方形 4">
              <a:extLst>
                <a:ext uri="{FF2B5EF4-FFF2-40B4-BE49-F238E27FC236}">
                  <a16:creationId xmlns:a16="http://schemas.microsoft.com/office/drawing/2014/main" id="{33BA0FB7-165C-E948-9D1E-7CA40FA1614F}"/>
                </a:ext>
              </a:extLst>
            </p:cNvPr>
            <p:cNvSpPr/>
            <p:nvPr/>
          </p:nvSpPr>
          <p:spPr>
            <a:xfrm>
              <a:off x="3211690" y="1076648"/>
              <a:ext cx="2720620" cy="10720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５年毎のリース更改</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がなくなる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41D766F4-70E4-0F4F-AE1F-DA4DF3815EB5}"/>
                </a:ext>
              </a:extLst>
            </p:cNvPr>
            <p:cNvSpPr/>
            <p:nvPr/>
          </p:nvSpPr>
          <p:spPr>
            <a:xfrm>
              <a:off x="3211690" y="5030436"/>
              <a:ext cx="2720620" cy="10720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運用自動化の</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範囲が拡大する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3A185892-804A-8645-9EF6-F2DE09A83FF2}"/>
                </a:ext>
              </a:extLst>
            </p:cNvPr>
            <p:cNvSpPr/>
            <p:nvPr/>
          </p:nvSpPr>
          <p:spPr>
            <a:xfrm>
              <a:off x="6400801" y="2534493"/>
              <a:ext cx="1944414" cy="211015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情報システム部門</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の役割が変わる</a:t>
              </a:r>
            </a:p>
          </p:txBody>
        </p:sp>
        <p:sp>
          <p:nvSpPr>
            <p:cNvPr id="8" name="正方形/長方形 7">
              <a:extLst>
                <a:ext uri="{FF2B5EF4-FFF2-40B4-BE49-F238E27FC236}">
                  <a16:creationId xmlns:a16="http://schemas.microsoft.com/office/drawing/2014/main" id="{BE9DED64-6511-9D45-BE57-F68A200E5B57}"/>
                </a:ext>
              </a:extLst>
            </p:cNvPr>
            <p:cNvSpPr/>
            <p:nvPr/>
          </p:nvSpPr>
          <p:spPr>
            <a:xfrm>
              <a:off x="830317" y="2534493"/>
              <a:ext cx="1944414" cy="211015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SaaS/PaaS</a:t>
              </a: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サーバーレス</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の適用範囲</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が</a:t>
              </a:r>
              <a:r>
                <a:rPr lang="ja-JP" altLang="en-US" sz="1600" dirty="0">
                  <a:solidFill>
                    <a:srgbClr val="FFFFFF"/>
                  </a:solidFill>
                  <a:latin typeface="Meiryo" panose="020B0604030504040204" pitchFamily="34" charset="-128"/>
                  <a:ea typeface="Meiryo" panose="020B0604030504040204" pitchFamily="34" charset="-128"/>
                  <a:cs typeface="ＭＳ Ｐゴシック"/>
                </a:rPr>
                <a:t>拡大する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上矢印 12">
              <a:extLst>
                <a:ext uri="{FF2B5EF4-FFF2-40B4-BE49-F238E27FC236}">
                  <a16:creationId xmlns:a16="http://schemas.microsoft.com/office/drawing/2014/main" id="{47909D9E-11D7-A249-82B1-E6CC31CF67BE}"/>
                </a:ext>
              </a:extLst>
            </p:cNvPr>
            <p:cNvSpPr/>
            <p:nvPr/>
          </p:nvSpPr>
          <p:spPr>
            <a:xfrm>
              <a:off x="4158155" y="2026288"/>
              <a:ext cx="827690" cy="63062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a:extLst>
                <a:ext uri="{FF2B5EF4-FFF2-40B4-BE49-F238E27FC236}">
                  <a16:creationId xmlns:a16="http://schemas.microsoft.com/office/drawing/2014/main" id="{EF52E8D9-C4EB-6B46-9401-3434F703F684}"/>
                </a:ext>
              </a:extLst>
            </p:cNvPr>
            <p:cNvSpPr/>
            <p:nvPr/>
          </p:nvSpPr>
          <p:spPr>
            <a:xfrm rot="10800000">
              <a:off x="4142389" y="4522231"/>
              <a:ext cx="827690" cy="63062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矢印 14">
              <a:extLst>
                <a:ext uri="{FF2B5EF4-FFF2-40B4-BE49-F238E27FC236}">
                  <a16:creationId xmlns:a16="http://schemas.microsoft.com/office/drawing/2014/main" id="{A2D6AD92-851B-D34F-A8FC-97D594FDEFF0}"/>
                </a:ext>
              </a:extLst>
            </p:cNvPr>
            <p:cNvSpPr/>
            <p:nvPr/>
          </p:nvSpPr>
          <p:spPr>
            <a:xfrm rot="16200000">
              <a:off x="2579366" y="3274259"/>
              <a:ext cx="827690" cy="63062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a:extLst>
                <a:ext uri="{FF2B5EF4-FFF2-40B4-BE49-F238E27FC236}">
                  <a16:creationId xmlns:a16="http://schemas.microsoft.com/office/drawing/2014/main" id="{891549E4-AEDF-0640-B81F-D42F4E37B61C}"/>
                </a:ext>
              </a:extLst>
            </p:cNvPr>
            <p:cNvSpPr/>
            <p:nvPr/>
          </p:nvSpPr>
          <p:spPr>
            <a:xfrm rot="5400000">
              <a:off x="5736945" y="3274259"/>
              <a:ext cx="827690" cy="63062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グループ化 26">
            <a:extLst>
              <a:ext uri="{FF2B5EF4-FFF2-40B4-BE49-F238E27FC236}">
                <a16:creationId xmlns:a16="http://schemas.microsoft.com/office/drawing/2014/main" id="{70424BCF-B9AC-614C-9B13-E920477E29DB}"/>
              </a:ext>
            </a:extLst>
          </p:cNvPr>
          <p:cNvGrpSpPr/>
          <p:nvPr/>
        </p:nvGrpSpPr>
        <p:grpSpPr>
          <a:xfrm>
            <a:off x="798786" y="1076648"/>
            <a:ext cx="7546428" cy="5087007"/>
            <a:chOff x="798786" y="1076648"/>
            <a:chExt cx="7546428" cy="5087007"/>
          </a:xfrm>
        </p:grpSpPr>
        <p:sp>
          <p:nvSpPr>
            <p:cNvPr id="19" name="上矢印 18">
              <a:extLst>
                <a:ext uri="{FF2B5EF4-FFF2-40B4-BE49-F238E27FC236}">
                  <a16:creationId xmlns:a16="http://schemas.microsoft.com/office/drawing/2014/main" id="{EBFFAD9D-5D3B-3D40-A877-7135962D20EF}"/>
                </a:ext>
              </a:extLst>
            </p:cNvPr>
            <p:cNvSpPr/>
            <p:nvPr/>
          </p:nvSpPr>
          <p:spPr>
            <a:xfrm rot="5400000" flipH="1">
              <a:off x="5965522" y="1386428"/>
              <a:ext cx="387857" cy="419635"/>
            </a:xfrm>
            <a:prstGeom prst="up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6" name="グループ化 25">
              <a:extLst>
                <a:ext uri="{FF2B5EF4-FFF2-40B4-BE49-F238E27FC236}">
                  <a16:creationId xmlns:a16="http://schemas.microsoft.com/office/drawing/2014/main" id="{304B6919-510F-8842-B67C-BFC5001AE980}"/>
                </a:ext>
              </a:extLst>
            </p:cNvPr>
            <p:cNvGrpSpPr/>
            <p:nvPr/>
          </p:nvGrpSpPr>
          <p:grpSpPr>
            <a:xfrm>
              <a:off x="798786" y="1076648"/>
              <a:ext cx="7546428" cy="5087007"/>
              <a:chOff x="798786" y="1076648"/>
              <a:chExt cx="7546428" cy="5087007"/>
            </a:xfrm>
          </p:grpSpPr>
          <p:sp>
            <p:nvSpPr>
              <p:cNvPr id="9" name="正方形/長方形 8">
                <a:extLst>
                  <a:ext uri="{FF2B5EF4-FFF2-40B4-BE49-F238E27FC236}">
                    <a16:creationId xmlns:a16="http://schemas.microsoft.com/office/drawing/2014/main" id="{AD4E3DBF-D423-BA4B-B02E-CB260479F404}"/>
                  </a:ext>
                </a:extLst>
              </p:cNvPr>
              <p:cNvSpPr/>
              <p:nvPr/>
            </p:nvSpPr>
            <p:spPr>
              <a:xfrm>
                <a:off x="830317" y="1076648"/>
                <a:ext cx="1944414" cy="10720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５年毎の</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更新ビジネス</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消滅</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5D7B546D-C286-1A4A-AB73-60C4D47509BB}"/>
                  </a:ext>
                </a:extLst>
              </p:cNvPr>
              <p:cNvSpPr/>
              <p:nvPr/>
            </p:nvSpPr>
            <p:spPr>
              <a:xfrm>
                <a:off x="798786" y="5091599"/>
                <a:ext cx="1944414" cy="10720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アジャイル開発</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600" dirty="0">
                    <a:solidFill>
                      <a:srgbClr val="FFFFFF"/>
                    </a:solidFill>
                    <a:latin typeface="Meiryo" panose="020B0604030504040204" pitchFamily="34" charset="-128"/>
                    <a:ea typeface="Meiryo" panose="020B0604030504040204" pitchFamily="34" charset="-128"/>
                    <a:cs typeface="ＭＳ Ｐゴシック"/>
                  </a:rPr>
                  <a:t>DevOps</a:t>
                </a:r>
                <a:r>
                  <a:rPr lang="ja-JP" altLang="en-US" sz="1600" dirty="0">
                    <a:solidFill>
                      <a:srgbClr val="FFFFFF"/>
                    </a:solidFill>
                    <a:latin typeface="Meiryo" panose="020B0604030504040204" pitchFamily="34" charset="-128"/>
                    <a:ea typeface="Meiryo" panose="020B0604030504040204" pitchFamily="34" charset="-128"/>
                    <a:cs typeface="ＭＳ Ｐゴシック"/>
                  </a:rPr>
                  <a:t>の</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適用拡大</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EF9F7061-239A-9C41-913B-13B9135C04FA}"/>
                  </a:ext>
                </a:extLst>
              </p:cNvPr>
              <p:cNvSpPr/>
              <p:nvPr/>
            </p:nvSpPr>
            <p:spPr>
              <a:xfrm>
                <a:off x="6400800" y="1076648"/>
                <a:ext cx="1944414" cy="10720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テクノロジー</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を駆使した</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改革提案が</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求められる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00F99F0C-93C6-104D-8CBA-7154F85611F1}"/>
                  </a:ext>
                </a:extLst>
              </p:cNvPr>
              <p:cNvSpPr/>
              <p:nvPr/>
            </p:nvSpPr>
            <p:spPr>
              <a:xfrm>
                <a:off x="6400800" y="5030436"/>
                <a:ext cx="1944414" cy="10720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企画・目利き</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デザインなどの</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上流スキルが</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求められる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上矢印 16">
                <a:extLst>
                  <a:ext uri="{FF2B5EF4-FFF2-40B4-BE49-F238E27FC236}">
                    <a16:creationId xmlns:a16="http://schemas.microsoft.com/office/drawing/2014/main" id="{28DFB4FE-68F2-B540-86D9-1408CEE8B73A}"/>
                  </a:ext>
                </a:extLst>
              </p:cNvPr>
              <p:cNvSpPr/>
              <p:nvPr/>
            </p:nvSpPr>
            <p:spPr>
              <a:xfrm rot="16200000">
                <a:off x="2787261" y="1402857"/>
                <a:ext cx="387857" cy="419637"/>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a:extLst>
                  <a:ext uri="{FF2B5EF4-FFF2-40B4-BE49-F238E27FC236}">
                    <a16:creationId xmlns:a16="http://schemas.microsoft.com/office/drawing/2014/main" id="{4D896547-4D54-2B4C-A82C-AF527ED0FC80}"/>
                  </a:ext>
                </a:extLst>
              </p:cNvPr>
              <p:cNvSpPr/>
              <p:nvPr/>
            </p:nvSpPr>
            <p:spPr>
              <a:xfrm rot="16200000">
                <a:off x="2790620" y="5344236"/>
                <a:ext cx="387857" cy="419636"/>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a:extLst>
                  <a:ext uri="{FF2B5EF4-FFF2-40B4-BE49-F238E27FC236}">
                    <a16:creationId xmlns:a16="http://schemas.microsoft.com/office/drawing/2014/main" id="{2EDF4219-8A4E-0740-B3A2-02D7E1E4AA77}"/>
                  </a:ext>
                </a:extLst>
              </p:cNvPr>
              <p:cNvSpPr/>
              <p:nvPr/>
            </p:nvSpPr>
            <p:spPr>
              <a:xfrm rot="5400000" flipH="1">
                <a:off x="5965522" y="5344236"/>
                <a:ext cx="387857" cy="41963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上矢印 20">
                <a:extLst>
                  <a:ext uri="{FF2B5EF4-FFF2-40B4-BE49-F238E27FC236}">
                    <a16:creationId xmlns:a16="http://schemas.microsoft.com/office/drawing/2014/main" id="{F3EB3337-AADE-9349-B4DC-CF93E70BB1E5}"/>
                  </a:ext>
                </a:extLst>
              </p:cNvPr>
              <p:cNvSpPr/>
              <p:nvPr/>
            </p:nvSpPr>
            <p:spPr>
              <a:xfrm>
                <a:off x="1619102" y="2145675"/>
                <a:ext cx="387857" cy="359371"/>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上矢印 21">
                <a:extLst>
                  <a:ext uri="{FF2B5EF4-FFF2-40B4-BE49-F238E27FC236}">
                    <a16:creationId xmlns:a16="http://schemas.microsoft.com/office/drawing/2014/main" id="{A2754462-0990-6F41-80FE-51705CADD895}"/>
                  </a:ext>
                </a:extLst>
              </p:cNvPr>
              <p:cNvSpPr/>
              <p:nvPr/>
            </p:nvSpPr>
            <p:spPr>
              <a:xfrm>
                <a:off x="7173825" y="2145675"/>
                <a:ext cx="387857" cy="359371"/>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上矢印 22">
                <a:extLst>
                  <a:ext uri="{FF2B5EF4-FFF2-40B4-BE49-F238E27FC236}">
                    <a16:creationId xmlns:a16="http://schemas.microsoft.com/office/drawing/2014/main" id="{CCB2281A-E35A-D74D-834F-3875261DDEB8}"/>
                  </a:ext>
                </a:extLst>
              </p:cNvPr>
              <p:cNvSpPr/>
              <p:nvPr/>
            </p:nvSpPr>
            <p:spPr>
              <a:xfrm flipH="1" flipV="1">
                <a:off x="1608595" y="4712241"/>
                <a:ext cx="387857" cy="359371"/>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矢印 23">
                <a:extLst>
                  <a:ext uri="{FF2B5EF4-FFF2-40B4-BE49-F238E27FC236}">
                    <a16:creationId xmlns:a16="http://schemas.microsoft.com/office/drawing/2014/main" id="{41397BBD-77FF-3444-8C63-8C888E958B73}"/>
                  </a:ext>
                </a:extLst>
              </p:cNvPr>
              <p:cNvSpPr/>
              <p:nvPr/>
            </p:nvSpPr>
            <p:spPr>
              <a:xfrm flipH="1" flipV="1">
                <a:off x="7179078" y="4671065"/>
                <a:ext cx="387857" cy="359371"/>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403625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8851-46AA-3D47-B76C-C33301C40C2B}"/>
              </a:ext>
            </a:extLst>
          </p:cNvPr>
          <p:cNvSpPr>
            <a:spLocks noGrp="1"/>
          </p:cNvSpPr>
          <p:nvPr>
            <p:ph type="title"/>
          </p:nvPr>
        </p:nvSpPr>
        <p:spPr/>
        <p:txBody>
          <a:bodyPr/>
          <a:lstStyle/>
          <a:p>
            <a:r>
              <a:rPr lang="en-US" altLang="ja-JP" dirty="0"/>
              <a:t>SI</a:t>
            </a:r>
            <a:r>
              <a:rPr lang="ja-JP" altLang="en-US"/>
              <a:t>ビジネスの常識を覆す動き</a:t>
            </a:r>
            <a:endParaRPr kumimoji="1" lang="ja-JP" altLang="en-US"/>
          </a:p>
        </p:txBody>
      </p:sp>
      <p:sp>
        <p:nvSpPr>
          <p:cNvPr id="3" name="スライド番号プレースホルダー 2">
            <a:extLst>
              <a:ext uri="{FF2B5EF4-FFF2-40B4-BE49-F238E27FC236}">
                <a16:creationId xmlns:a16="http://schemas.microsoft.com/office/drawing/2014/main" id="{31343F23-0E1C-8B49-87BE-7DA534FCCF91}"/>
              </a:ext>
            </a:extLst>
          </p:cNvPr>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正方形/長方形 3">
            <a:extLst>
              <a:ext uri="{FF2B5EF4-FFF2-40B4-BE49-F238E27FC236}">
                <a16:creationId xmlns:a16="http://schemas.microsoft.com/office/drawing/2014/main" id="{E46F4A9D-D82E-3B4A-BD3E-740939C66081}"/>
              </a:ext>
            </a:extLst>
          </p:cNvPr>
          <p:cNvSpPr/>
          <p:nvPr/>
        </p:nvSpPr>
        <p:spPr>
          <a:xfrm>
            <a:off x="307412" y="904520"/>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4938E363-FE3C-7848-A036-05CA60C98A28}"/>
              </a:ext>
            </a:extLst>
          </p:cNvPr>
          <p:cNvSpPr/>
          <p:nvPr/>
        </p:nvSpPr>
        <p:spPr>
          <a:xfrm>
            <a:off x="305903" y="1070232"/>
            <a:ext cx="4102443" cy="1138773"/>
          </a:xfrm>
          <a:prstGeom prst="rect">
            <a:avLst/>
          </a:prstGeom>
        </p:spPr>
        <p:txBody>
          <a:bodyPr wrap="square">
            <a:spAutoFit/>
          </a:bodyPr>
          <a:lstStyle/>
          <a:p>
            <a:r>
              <a:rPr lang="ja-JP" altLang="en-US" sz="1400" b="1">
                <a:solidFill>
                  <a:srgbClr val="000000"/>
                </a:solidFill>
                <a:latin typeface="Meiryo" panose="020B0604030504040204" pitchFamily="34" charset="-128"/>
                <a:ea typeface="Meiryo" panose="020B0604030504040204" pitchFamily="34" charset="-128"/>
              </a:rPr>
              <a:t>オラクル「</a:t>
            </a:r>
            <a:r>
              <a:rPr lang="en" altLang="ja-JP" sz="1400" b="1" dirty="0">
                <a:solidFill>
                  <a:srgbClr val="000000"/>
                </a:solidFill>
                <a:latin typeface="Meiryo" panose="020B0604030504040204" pitchFamily="34" charset="-128"/>
                <a:ea typeface="Meiryo" panose="020B0604030504040204" pitchFamily="34" charset="-128"/>
              </a:rPr>
              <a:t>Oracle Autonomous Data Warehouse Cloud</a:t>
            </a:r>
            <a:r>
              <a:rPr lang="ja-JP" altLang="en" sz="1400" b="1">
                <a:solidFill>
                  <a:srgbClr val="000000"/>
                </a:solidFill>
                <a:latin typeface="Meiryo" panose="020B0604030504040204" pitchFamily="34" charset="-128"/>
                <a:ea typeface="Meiryo" panose="020B0604030504040204" pitchFamily="34" charset="-128"/>
              </a:rPr>
              <a:t>」</a:t>
            </a:r>
            <a:r>
              <a:rPr lang="ja-JP" altLang="en-US" sz="1400" b="1">
                <a:solidFill>
                  <a:srgbClr val="000000"/>
                </a:solidFill>
                <a:latin typeface="Meiryo" panose="020B0604030504040204" pitchFamily="34" charset="-128"/>
                <a:ea typeface="Meiryo" panose="020B0604030504040204" pitchFamily="34" charset="-128"/>
              </a:rPr>
              <a:t>正式公開。機械学習を用いて全自動で運用、チューニング、パッチ適用など実現</a:t>
            </a:r>
          </a:p>
          <a:p>
            <a:pPr algn="r"/>
            <a:r>
              <a:rPr lang="en-US" altLang="ja-JP" sz="1200" dirty="0">
                <a:solidFill>
                  <a:srgbClr val="000000"/>
                </a:solidFill>
                <a:latin typeface="Meiryo" panose="020B0604030504040204" pitchFamily="34" charset="-128"/>
                <a:ea typeface="Meiryo" panose="020B0604030504040204" pitchFamily="34" charset="-128"/>
              </a:rPr>
              <a:t>2018</a:t>
            </a:r>
            <a:r>
              <a:rPr lang="ja-JP" altLang="en-US" sz="1200">
                <a:solidFill>
                  <a:srgbClr val="000000"/>
                </a:solidFill>
                <a:latin typeface="Meiryo" panose="020B0604030504040204" pitchFamily="34" charset="-128"/>
                <a:ea typeface="Meiryo" panose="020B0604030504040204" pitchFamily="34" charset="-128"/>
              </a:rPr>
              <a:t>年</a:t>
            </a:r>
            <a:r>
              <a:rPr lang="en-US" altLang="ja-JP" sz="1200" dirty="0">
                <a:solidFill>
                  <a:srgbClr val="000000"/>
                </a:solidFill>
                <a:latin typeface="Meiryo" panose="020B0604030504040204" pitchFamily="34" charset="-128"/>
                <a:ea typeface="Meiryo" panose="020B0604030504040204" pitchFamily="34" charset="-128"/>
              </a:rPr>
              <a:t>3</a:t>
            </a:r>
            <a:r>
              <a:rPr lang="ja-JP" altLang="en-US" sz="1200">
                <a:solidFill>
                  <a:srgbClr val="000000"/>
                </a:solidFill>
                <a:latin typeface="Meiryo" panose="020B0604030504040204" pitchFamily="34" charset="-128"/>
                <a:ea typeface="Meiryo" panose="020B0604030504040204" pitchFamily="34" charset="-128"/>
              </a:rPr>
              <a:t>月</a:t>
            </a:r>
            <a:r>
              <a:rPr lang="en-US" altLang="ja-JP" sz="1200" dirty="0">
                <a:solidFill>
                  <a:srgbClr val="000000"/>
                </a:solidFill>
                <a:latin typeface="Meiryo" panose="020B0604030504040204" pitchFamily="34" charset="-128"/>
                <a:ea typeface="Meiryo" panose="020B0604030504040204" pitchFamily="34" charset="-128"/>
              </a:rPr>
              <a:t>28</a:t>
            </a:r>
            <a:r>
              <a:rPr lang="ja-JP" altLang="en-US" sz="1200">
                <a:solidFill>
                  <a:srgbClr val="000000"/>
                </a:solidFill>
                <a:latin typeface="Meiryo" panose="020B0604030504040204" pitchFamily="34" charset="-128"/>
                <a:ea typeface="Meiryo" panose="020B0604030504040204" pitchFamily="34" charset="-128"/>
              </a:rPr>
              <a:t>日</a:t>
            </a:r>
          </a:p>
        </p:txBody>
      </p:sp>
      <p:pic>
        <p:nvPicPr>
          <p:cNvPr id="6" name="図 5">
            <a:extLst>
              <a:ext uri="{FF2B5EF4-FFF2-40B4-BE49-F238E27FC236}">
                <a16:creationId xmlns:a16="http://schemas.microsoft.com/office/drawing/2014/main" id="{C5C40897-0367-7D4E-BBC0-7996D7E6D7A9}"/>
              </a:ext>
            </a:extLst>
          </p:cNvPr>
          <p:cNvPicPr>
            <a:picLocks noChangeAspect="1"/>
          </p:cNvPicPr>
          <p:nvPr/>
        </p:nvPicPr>
        <p:blipFill>
          <a:blip r:embed="rId2"/>
          <a:stretch>
            <a:fillRect/>
          </a:stretch>
        </p:blipFill>
        <p:spPr>
          <a:xfrm>
            <a:off x="361330" y="2222569"/>
            <a:ext cx="3991587" cy="2239554"/>
          </a:xfrm>
          <a:prstGeom prst="rect">
            <a:avLst/>
          </a:prstGeom>
        </p:spPr>
      </p:pic>
      <p:sp>
        <p:nvSpPr>
          <p:cNvPr id="7" name="正方形/長方形 6">
            <a:extLst>
              <a:ext uri="{FF2B5EF4-FFF2-40B4-BE49-F238E27FC236}">
                <a16:creationId xmlns:a16="http://schemas.microsoft.com/office/drawing/2014/main" id="{2BB908B3-187C-4948-B0CA-AF5498F07403}"/>
              </a:ext>
            </a:extLst>
          </p:cNvPr>
          <p:cNvSpPr/>
          <p:nvPr/>
        </p:nvSpPr>
        <p:spPr>
          <a:xfrm>
            <a:off x="305901" y="4597481"/>
            <a:ext cx="4102443" cy="1569660"/>
          </a:xfrm>
          <a:prstGeom prst="rect">
            <a:avLst/>
          </a:prstGeom>
        </p:spPr>
        <p:txBody>
          <a:bodyPr wrap="square">
            <a:spAutoFit/>
          </a:bodyPr>
          <a:lstStyle/>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機械学習によって人手を介さずにバックアップやパッチの適用、チューニング、スケールイン／スケールアウトなどの日常的な運用業務を自律的に行うクラウドサービス。</a:t>
            </a:r>
          </a:p>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人手を介さず自律的に稼働することで運用にかかるコスト削減だけでなく、ヒューマンエラーも起きない安全な運用が可能になり、計画停止も含めたSLA 99.995％を約束。</a:t>
            </a:r>
          </a:p>
        </p:txBody>
      </p:sp>
      <p:sp>
        <p:nvSpPr>
          <p:cNvPr id="8" name="正方形/長方形 7">
            <a:extLst>
              <a:ext uri="{FF2B5EF4-FFF2-40B4-BE49-F238E27FC236}">
                <a16:creationId xmlns:a16="http://schemas.microsoft.com/office/drawing/2014/main" id="{2E2C0EEB-5CE3-304E-8C5A-54DD2FD9F368}"/>
              </a:ext>
            </a:extLst>
          </p:cNvPr>
          <p:cNvSpPr/>
          <p:nvPr/>
        </p:nvSpPr>
        <p:spPr>
          <a:xfrm>
            <a:off x="4692286" y="904520"/>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3B8BCC43-5AD0-254E-8434-980BC4E95518}"/>
              </a:ext>
            </a:extLst>
          </p:cNvPr>
          <p:cNvSpPr/>
          <p:nvPr/>
        </p:nvSpPr>
        <p:spPr>
          <a:xfrm>
            <a:off x="4704908" y="1192502"/>
            <a:ext cx="4102443" cy="523220"/>
          </a:xfrm>
          <a:prstGeom prst="rect">
            <a:avLst/>
          </a:prstGeom>
        </p:spPr>
        <p:txBody>
          <a:bodyPr wrap="square">
            <a:spAutoFit/>
          </a:bodyPr>
          <a:lstStyle/>
          <a:p>
            <a:r>
              <a:rPr lang="ja-JP" altLang="en-US" sz="1400" b="1">
                <a:solidFill>
                  <a:srgbClr val="333333"/>
                </a:solidFill>
                <a:latin typeface="Meiryo" panose="020B0604030504040204" pitchFamily="34" charset="-128"/>
                <a:ea typeface="Meiryo" panose="020B0604030504040204" pitchFamily="34" charset="-128"/>
              </a:rPr>
              <a:t>日本ユニシスとマイクロソフト、「</a:t>
            </a:r>
            <a:r>
              <a:rPr lang="en" altLang="ja-JP" sz="1400" b="1" dirty="0" err="1">
                <a:solidFill>
                  <a:srgbClr val="333333"/>
                </a:solidFill>
                <a:latin typeface="Meiryo" panose="020B0604030504040204" pitchFamily="34" charset="-128"/>
                <a:ea typeface="Meiryo" panose="020B0604030504040204" pitchFamily="34" charset="-128"/>
              </a:rPr>
              <a:t>BankVision</a:t>
            </a:r>
            <a:r>
              <a:rPr lang="en" altLang="ja-JP" sz="1400" b="1" dirty="0">
                <a:solidFill>
                  <a:srgbClr val="333333"/>
                </a:solidFill>
                <a:latin typeface="Meiryo" panose="020B0604030504040204" pitchFamily="34" charset="-128"/>
                <a:ea typeface="Meiryo" panose="020B0604030504040204" pitchFamily="34" charset="-128"/>
              </a:rPr>
              <a:t> on Azure</a:t>
            </a:r>
            <a:r>
              <a:rPr lang="ja-JP" altLang="en" sz="1400" b="1">
                <a:solidFill>
                  <a:srgbClr val="333333"/>
                </a:solidFill>
                <a:latin typeface="Meiryo" panose="020B0604030504040204" pitchFamily="34" charset="-128"/>
                <a:ea typeface="Meiryo" panose="020B0604030504040204" pitchFamily="34" charset="-128"/>
              </a:rPr>
              <a:t>」</a:t>
            </a:r>
            <a:r>
              <a:rPr lang="ja-JP" altLang="en-US" sz="1400" b="1">
                <a:solidFill>
                  <a:srgbClr val="333333"/>
                </a:solidFill>
                <a:latin typeface="Meiryo" panose="020B0604030504040204" pitchFamily="34" charset="-128"/>
                <a:ea typeface="Meiryo" panose="020B0604030504040204" pitchFamily="34" charset="-128"/>
              </a:rPr>
              <a:t>実現に向け共同プロジェクトを開始</a:t>
            </a:r>
            <a:endParaRPr lang="ja-JP" altLang="en-US" sz="1400" b="1" i="0">
              <a:solidFill>
                <a:srgbClr val="333333"/>
              </a:solidFill>
              <a:effectLst/>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7FE3FD01-094B-794E-899B-E3BEC4127E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7584" y="2222569"/>
            <a:ext cx="3891848" cy="2239554"/>
          </a:xfrm>
          <a:prstGeom prst="rect">
            <a:avLst/>
          </a:prstGeom>
        </p:spPr>
      </p:pic>
      <p:sp>
        <p:nvSpPr>
          <p:cNvPr id="11" name="正方形/長方形 10">
            <a:extLst>
              <a:ext uri="{FF2B5EF4-FFF2-40B4-BE49-F238E27FC236}">
                <a16:creationId xmlns:a16="http://schemas.microsoft.com/office/drawing/2014/main" id="{09968E03-443E-B543-B1EC-DBA86A3B6AA4}"/>
              </a:ext>
            </a:extLst>
          </p:cNvPr>
          <p:cNvSpPr/>
          <p:nvPr/>
        </p:nvSpPr>
        <p:spPr>
          <a:xfrm>
            <a:off x="7487759" y="1929383"/>
            <a:ext cx="1319592" cy="276999"/>
          </a:xfrm>
          <a:prstGeom prst="rect">
            <a:avLst/>
          </a:prstGeom>
        </p:spPr>
        <p:txBody>
          <a:bodyPr wrap="none">
            <a:spAutoFit/>
          </a:bodyPr>
          <a:lstStyle/>
          <a:p>
            <a:r>
              <a:rPr lang="en-US" altLang="ja-JP" sz="1200" dirty="0">
                <a:solidFill>
                  <a:srgbClr val="333333"/>
                </a:solidFill>
                <a:latin typeface="メイリオ" panose="020B0604030504040204" pitchFamily="34" charset="-128"/>
                <a:ea typeface="メイリオ" panose="020B0604030504040204" pitchFamily="34" charset="-128"/>
              </a:rPr>
              <a:t>2018</a:t>
            </a:r>
            <a:r>
              <a:rPr lang="ja-JP" altLang="en-US" sz="1200">
                <a:solidFill>
                  <a:srgbClr val="333333"/>
                </a:solidFill>
                <a:latin typeface="メイリオ" panose="020B0604030504040204" pitchFamily="34" charset="-128"/>
                <a:ea typeface="メイリオ" panose="020B0604030504040204" pitchFamily="34" charset="-128"/>
              </a:rPr>
              <a:t>年</a:t>
            </a:r>
            <a:r>
              <a:rPr lang="en-US" altLang="ja-JP" sz="1200" dirty="0">
                <a:solidFill>
                  <a:srgbClr val="333333"/>
                </a:solidFill>
                <a:latin typeface="メイリオ" panose="020B0604030504040204" pitchFamily="34" charset="-128"/>
                <a:ea typeface="メイリオ" panose="020B0604030504040204" pitchFamily="34" charset="-128"/>
              </a:rPr>
              <a:t>3</a:t>
            </a:r>
            <a:r>
              <a:rPr lang="ja-JP" altLang="en-US" sz="1200">
                <a:solidFill>
                  <a:srgbClr val="333333"/>
                </a:solidFill>
                <a:latin typeface="メイリオ" panose="020B0604030504040204" pitchFamily="34" charset="-128"/>
                <a:ea typeface="メイリオ" panose="020B0604030504040204" pitchFamily="34" charset="-128"/>
              </a:rPr>
              <a:t>月</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a:t>
            </a:r>
            <a:endParaRPr lang="ja-JP" altLang="en-US" sz="1200"/>
          </a:p>
        </p:txBody>
      </p:sp>
      <p:sp>
        <p:nvSpPr>
          <p:cNvPr id="12" name="正方形/長方形 11">
            <a:extLst>
              <a:ext uri="{FF2B5EF4-FFF2-40B4-BE49-F238E27FC236}">
                <a16:creationId xmlns:a16="http://schemas.microsoft.com/office/drawing/2014/main" id="{DD3E364B-BC11-C045-ABA3-AB4440A2046B}"/>
              </a:ext>
            </a:extLst>
          </p:cNvPr>
          <p:cNvSpPr/>
          <p:nvPr/>
        </p:nvSpPr>
        <p:spPr>
          <a:xfrm>
            <a:off x="4704908" y="4597481"/>
            <a:ext cx="3984524" cy="1015663"/>
          </a:xfrm>
          <a:prstGeom prst="rect">
            <a:avLst/>
          </a:prstGeom>
        </p:spPr>
        <p:txBody>
          <a:bodyPr wrap="square">
            <a:spAutoFit/>
          </a:bodyPr>
          <a:lstStyle/>
          <a:p>
            <a:r>
              <a:rPr lang="ja-JP" altLang="en-US" sz="1200">
                <a:solidFill>
                  <a:srgbClr val="333333"/>
                </a:solidFill>
                <a:latin typeface="メイリオ" panose="020B0604030504040204" pitchFamily="34" charset="-128"/>
                <a:ea typeface="メイリオ" panose="020B0604030504040204" pitchFamily="34" charset="-128"/>
              </a:rPr>
              <a:t>日本ユニシス株式会社と日本マイクロソフト株式会社は</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日、日本ユニシスのオープン</a:t>
            </a:r>
            <a:r>
              <a:rPr lang="ja-JP" altLang="en-US" sz="1200" b="1" u="sng">
                <a:solidFill>
                  <a:srgbClr val="333333"/>
                </a:solidFill>
                <a:latin typeface="メイリオ" panose="020B0604030504040204" pitchFamily="34" charset="-128"/>
                <a:ea typeface="メイリオ" panose="020B0604030504040204" pitchFamily="34" charset="-128"/>
              </a:rPr>
              <a:t>勘定系システム</a:t>
            </a:r>
            <a:r>
              <a:rPr lang="ja-JP" altLang="en-US" sz="1200">
                <a:solidFill>
                  <a:srgbClr val="333333"/>
                </a:solidFill>
                <a:latin typeface="メイリオ" panose="020B0604030504040204" pitchFamily="34" charset="-128"/>
                <a:ea typeface="メイリオ" panose="020B0604030504040204" pitchFamily="34" charset="-128"/>
              </a:rPr>
              <a:t>「</a:t>
            </a:r>
            <a:r>
              <a:rPr lang="en" altLang="ja-JP" sz="1200" dirty="0" err="1">
                <a:solidFill>
                  <a:srgbClr val="333333"/>
                </a:solidFill>
                <a:latin typeface="メイリオ" panose="020B0604030504040204" pitchFamily="34" charset="-128"/>
                <a:ea typeface="メイリオ" panose="020B0604030504040204" pitchFamily="34" charset="-128"/>
              </a:rPr>
              <a:t>BankVision</a:t>
            </a:r>
            <a:r>
              <a:rPr lang="ja-JP" altLang="en" sz="1200">
                <a:solidFill>
                  <a:srgbClr val="333333"/>
                </a:solidFill>
                <a:latin typeface="メイリオ" panose="020B0604030504040204" pitchFamily="34" charset="-128"/>
                <a:ea typeface="メイリオ" panose="020B0604030504040204" pitchFamily="34" charset="-128"/>
              </a:rPr>
              <a:t>」</a:t>
            </a:r>
            <a:r>
              <a:rPr lang="ja-JP" altLang="en-US" sz="1200">
                <a:solidFill>
                  <a:srgbClr val="333333"/>
                </a:solidFill>
                <a:latin typeface="メイリオ" panose="020B0604030504040204" pitchFamily="34" charset="-128"/>
                <a:ea typeface="メイリオ" panose="020B0604030504040204" pitchFamily="34" charset="-128"/>
              </a:rPr>
              <a:t>の稼働基盤として、</a:t>
            </a:r>
            <a:r>
              <a:rPr lang="en" altLang="ja-JP" sz="1200" dirty="0">
                <a:solidFill>
                  <a:srgbClr val="333333"/>
                </a:solidFill>
                <a:latin typeface="メイリオ" panose="020B0604030504040204" pitchFamily="34" charset="-128"/>
                <a:ea typeface="メイリオ" panose="020B0604030504040204" pitchFamily="34" charset="-128"/>
              </a:rPr>
              <a:t>Microsoft Azure</a:t>
            </a:r>
            <a:r>
              <a:rPr lang="ja-JP" altLang="en-US" sz="1200">
                <a:solidFill>
                  <a:srgbClr val="333333"/>
                </a:solidFill>
                <a:latin typeface="メイリオ" panose="020B0604030504040204" pitchFamily="34" charset="-128"/>
                <a:ea typeface="メイリオ" panose="020B0604030504040204" pitchFamily="34" charset="-128"/>
              </a:rPr>
              <a:t>を採用するための取り組みを推進するため、共同プロジェクトを</a:t>
            </a:r>
            <a:r>
              <a:rPr lang="en-US" altLang="ja-JP" sz="1200" dirty="0">
                <a:solidFill>
                  <a:srgbClr val="333333"/>
                </a:solidFill>
                <a:latin typeface="メイリオ" panose="020B0604030504040204" pitchFamily="34" charset="-128"/>
                <a:ea typeface="メイリオ" panose="020B0604030504040204" pitchFamily="34" charset="-128"/>
              </a:rPr>
              <a:t>4</a:t>
            </a:r>
            <a:r>
              <a:rPr lang="ja-JP" altLang="en-US" sz="1200">
                <a:solidFill>
                  <a:srgbClr val="333333"/>
                </a:solidFill>
                <a:latin typeface="メイリオ" panose="020B0604030504040204" pitchFamily="34" charset="-128"/>
                <a:ea typeface="メイリオ" panose="020B0604030504040204" pitchFamily="34" charset="-128"/>
              </a:rPr>
              <a:t>月から開始すると発表した。</a:t>
            </a:r>
            <a:endParaRPr lang="ja-JP" altLang="en-US" sz="1200"/>
          </a:p>
        </p:txBody>
      </p:sp>
    </p:spTree>
    <p:extLst>
      <p:ext uri="{BB962C8B-B14F-4D97-AF65-F5344CB8AC3E}">
        <p14:creationId xmlns:p14="http://schemas.microsoft.com/office/powerpoint/2010/main" val="3034954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p:txBody>
          <a:bodyPr/>
          <a:lstStyle/>
          <a:p>
            <a:r>
              <a:rPr kumimoji="1" lang="ja-JP" altLang="en-US" dirty="0"/>
              <a:t>変わる</a:t>
            </a:r>
            <a:r>
              <a:rPr kumimoji="1" lang="ja-JP" altLang="en-US"/>
              <a:t>ビジネスのかたち</a:t>
            </a:r>
            <a:endParaRPr kumimoji="1" lang="ja-JP" altLang="en-US" dirty="0"/>
          </a:p>
        </p:txBody>
      </p:sp>
      <p:sp>
        <p:nvSpPr>
          <p:cNvPr id="3" name="スライド番号プレースホルダー 2">
            <a:extLst>
              <a:ext uri="{FF2B5EF4-FFF2-40B4-BE49-F238E27FC236}">
                <a16:creationId xmlns:a16="http://schemas.microsoft.com/office/drawing/2014/main" id="{EA04BDDF-0EDC-3E49-AD95-31A33BDC2893}"/>
              </a:ext>
            </a:extLst>
          </p:cNvPr>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55341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r"/>
            <a:r>
              <a:rPr lang="ja-JP" altLang="en-US" sz="2400" dirty="0">
                <a:solidFill>
                  <a:srgbClr val="FFFFFF"/>
                </a:solidFill>
                <a:effectLst/>
                <a:latin typeface="Arial"/>
                <a:ea typeface="HGP創英角ｺﾞｼｯｸUB" pitchFamily="50" charset="-128"/>
                <a:cs typeface="Arial"/>
              </a:rPr>
              <a:t>で変わる</a:t>
            </a:r>
            <a:r>
              <a:rPr lang="en-US" altLang="ja-JP" sz="2400" dirty="0">
                <a:solidFill>
                  <a:srgbClr val="FFFFFF"/>
                </a:solidFill>
                <a:effectLst/>
                <a:latin typeface="Arial Black"/>
                <a:ea typeface="HGP創英角ｺﾞｼｯｸUB" pitchFamily="50" charset="-128"/>
                <a:cs typeface="Arial Black"/>
              </a:rPr>
              <a:t>IT</a:t>
            </a:r>
            <a:r>
              <a:rPr lang="ja-JP" altLang="en-US" sz="2400" dirty="0">
                <a:solidFill>
                  <a:srgbClr val="FFFFFF"/>
                </a:solidFill>
                <a:effectLst/>
                <a:latin typeface="Arial"/>
                <a:ea typeface="HGP創英角ｺﾞｼｯｸUB" pitchFamily="50" charset="-128"/>
                <a:cs typeface="Arial"/>
              </a:rPr>
              <a:t>の常識</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94804811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02624" y="2425538"/>
            <a:ext cx="8245839" cy="416619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情報システムの構造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4" name="正方形/長方形 3"/>
          <p:cNvSpPr/>
          <p:nvPr/>
        </p:nvSpPr>
        <p:spPr>
          <a:xfrm>
            <a:off x="577997" y="2540077"/>
            <a:ext cx="8098459" cy="362522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13234" y="837609"/>
            <a:ext cx="8227110" cy="14416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77997" y="3764213"/>
            <a:ext cx="8026451" cy="233622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77997" y="4988349"/>
            <a:ext cx="7974013" cy="106519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696446" y="1292984"/>
            <a:ext cx="3980010" cy="646331"/>
          </a:xfrm>
          <a:prstGeom prst="rect">
            <a:avLst/>
          </a:prstGeom>
          <a:noFill/>
        </p:spPr>
        <p:txBody>
          <a:bodyPr wrap="square" rtlCol="0">
            <a:spAutoFit/>
          </a:bodyPr>
          <a:lstStyle/>
          <a:p>
            <a:r>
              <a:rPr kumimoji="1" lang="ja-JP" altLang="en-US" dirty="0">
                <a:solidFill>
                  <a:schemeClr val="bg1">
                    <a:lumMod val="50000"/>
                  </a:schemeClr>
                </a:solidFill>
                <a:latin typeface="Meiryo" charset="-128"/>
                <a:ea typeface="Meiryo" charset="-128"/>
                <a:cs typeface="Meiryo" charset="-128"/>
              </a:rPr>
              <a:t>業務や経営の目的を達成するための仕事の手順</a:t>
            </a:r>
          </a:p>
        </p:txBody>
      </p:sp>
      <p:sp>
        <p:nvSpPr>
          <p:cNvPr id="11" name="テキスト ボックス 10"/>
          <p:cNvSpPr txBox="1"/>
          <p:nvPr/>
        </p:nvSpPr>
        <p:spPr>
          <a:xfrm>
            <a:off x="494506" y="847077"/>
            <a:ext cx="8245838" cy="400110"/>
          </a:xfrm>
          <a:prstGeom prst="rect">
            <a:avLst/>
          </a:prstGeom>
          <a:noFill/>
        </p:spPr>
        <p:txBody>
          <a:bodyPr wrap="square" rtlCol="0">
            <a:spAutoFit/>
          </a:bodyPr>
          <a:lstStyle/>
          <a:p>
            <a:pPr algn="ctr"/>
            <a:r>
              <a:rPr kumimoji="1" lang="ja-JP" altLang="en-US" sz="2000" b="1" dirty="0">
                <a:solidFill>
                  <a:srgbClr val="00B050"/>
                </a:solidFill>
                <a:latin typeface="Meiryo" charset="-128"/>
                <a:ea typeface="Meiryo" charset="-128"/>
                <a:cs typeface="Meiryo" charset="-128"/>
              </a:rPr>
              <a:t>ビジネス・プロセス</a:t>
            </a:r>
          </a:p>
        </p:txBody>
      </p:sp>
      <p:sp>
        <p:nvSpPr>
          <p:cNvPr id="12" name="テキスト ボックス 11"/>
          <p:cNvSpPr txBox="1"/>
          <p:nvPr/>
        </p:nvSpPr>
        <p:spPr>
          <a:xfrm>
            <a:off x="502625" y="6234968"/>
            <a:ext cx="8245838" cy="400110"/>
          </a:xfrm>
          <a:prstGeom prst="rect">
            <a:avLst/>
          </a:prstGeom>
          <a:noFill/>
        </p:spPr>
        <p:txBody>
          <a:bodyPr wrap="square" rtlCol="0">
            <a:spAutoFit/>
          </a:bodyPr>
          <a:lstStyle/>
          <a:p>
            <a:pPr algn="ctr"/>
            <a:r>
              <a:rPr kumimoji="1" lang="ja-JP" altLang="en-US" sz="2000" b="1">
                <a:solidFill>
                  <a:srgbClr val="C00000"/>
                </a:solidFill>
                <a:latin typeface="Meiryo" charset="-128"/>
                <a:ea typeface="Meiryo" charset="-128"/>
                <a:cs typeface="Meiryo" charset="-128"/>
              </a:rPr>
              <a:t>情報システム</a:t>
            </a:r>
            <a:endParaRPr kumimoji="1" lang="ja-JP" altLang="en-US" sz="2000" b="1" dirty="0">
              <a:solidFill>
                <a:srgbClr val="C00000"/>
              </a:solidFill>
              <a:latin typeface="Meiryo" charset="-128"/>
              <a:ea typeface="Meiryo" charset="-128"/>
              <a:cs typeface="Meiryo" charset="-128"/>
            </a:endParaRPr>
          </a:p>
        </p:txBody>
      </p:sp>
      <p:sp>
        <p:nvSpPr>
          <p:cNvPr id="13" name="テキスト ボックス 12"/>
          <p:cNvSpPr txBox="1"/>
          <p:nvPr/>
        </p:nvSpPr>
        <p:spPr>
          <a:xfrm>
            <a:off x="4572000" y="2824054"/>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ビジネス・プロセスを効率的・効果的に機能させるためのソフトウエア</a:t>
            </a:r>
          </a:p>
        </p:txBody>
      </p:sp>
      <p:sp>
        <p:nvSpPr>
          <p:cNvPr id="14" name="テキスト ボックス 13"/>
          <p:cNvSpPr txBox="1"/>
          <p:nvPr/>
        </p:nvSpPr>
        <p:spPr>
          <a:xfrm>
            <a:off x="4572000" y="4076983"/>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アプリケーションの開発や実行に共通</a:t>
            </a:r>
            <a:r>
              <a:rPr kumimoji="1" lang="ja-JP" altLang="en-US">
                <a:solidFill>
                  <a:schemeClr val="bg1"/>
                </a:solidFill>
                <a:latin typeface="Meiryo" charset="-128"/>
                <a:ea typeface="Meiryo" charset="-128"/>
                <a:cs typeface="Meiryo" charset="-128"/>
              </a:rPr>
              <a:t>して使われるソフトウエア</a:t>
            </a:r>
            <a:endParaRPr kumimoji="1" lang="ja-JP" altLang="en-US" dirty="0">
              <a:solidFill>
                <a:schemeClr val="bg1"/>
              </a:solidFill>
              <a:latin typeface="Meiryo" charset="-128"/>
              <a:ea typeface="Meiryo" charset="-128"/>
              <a:cs typeface="Meiryo" charset="-128"/>
            </a:endParaRPr>
          </a:p>
        </p:txBody>
      </p:sp>
      <p:sp>
        <p:nvSpPr>
          <p:cNvPr id="15" name="テキスト ボックス 14"/>
          <p:cNvSpPr txBox="1"/>
          <p:nvPr/>
        </p:nvSpPr>
        <p:spPr>
          <a:xfrm>
            <a:off x="4579660" y="5229200"/>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ソフトウエアを稼働させるためのハードウェアや設備</a:t>
            </a:r>
          </a:p>
        </p:txBody>
      </p:sp>
      <p:sp>
        <p:nvSpPr>
          <p:cNvPr id="16" name="テキスト ボックス 15"/>
          <p:cNvSpPr txBox="1"/>
          <p:nvPr/>
        </p:nvSpPr>
        <p:spPr>
          <a:xfrm>
            <a:off x="502625" y="2591322"/>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アプリケーション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508343" y="3799466"/>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プラットフォーム</a:t>
            </a:r>
            <a:endParaRPr kumimoji="1" lang="ja-JP" altLang="en-US" sz="1600" b="1" dirty="0">
              <a:solidFill>
                <a:schemeClr val="bg1"/>
              </a:solidFill>
              <a:latin typeface="Meiryo" charset="-128"/>
              <a:ea typeface="Meiryo" charset="-128"/>
              <a:cs typeface="Meiryo" charset="-128"/>
            </a:endParaRPr>
          </a:p>
        </p:txBody>
      </p:sp>
      <p:sp>
        <p:nvSpPr>
          <p:cNvPr id="18" name="テキスト ボックス 17"/>
          <p:cNvSpPr txBox="1"/>
          <p:nvPr/>
        </p:nvSpPr>
        <p:spPr>
          <a:xfrm>
            <a:off x="506274" y="5023602"/>
            <a:ext cx="4114800" cy="338554"/>
          </a:xfrm>
          <a:prstGeom prst="rect">
            <a:avLst/>
          </a:prstGeom>
          <a:noFill/>
        </p:spPr>
        <p:txBody>
          <a:bodyPr wrap="square" rtlCol="0">
            <a:spAutoFit/>
          </a:bodyPr>
          <a:lstStyle/>
          <a:p>
            <a:pPr algn="ctr"/>
            <a:r>
              <a:rPr kumimoji="1" lang="ja-JP" altLang="en-US" sz="1600" b="1" dirty="0">
                <a:solidFill>
                  <a:schemeClr val="bg1"/>
                </a:solidFill>
                <a:latin typeface="Meiryo" charset="-128"/>
                <a:ea typeface="Meiryo" charset="-128"/>
                <a:cs typeface="Meiryo" charset="-128"/>
              </a:rPr>
              <a:t>インフラストラクチャー</a:t>
            </a:r>
          </a:p>
        </p:txBody>
      </p:sp>
      <p:sp>
        <p:nvSpPr>
          <p:cNvPr id="9" name="正方形/長方形 8"/>
          <p:cNvSpPr/>
          <p:nvPr/>
        </p:nvSpPr>
        <p:spPr>
          <a:xfrm>
            <a:off x="79582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1590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20" name="正方形/長方形 19"/>
          <p:cNvSpPr/>
          <p:nvPr/>
        </p:nvSpPr>
        <p:spPr>
          <a:xfrm>
            <a:off x="223598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95606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22" name="正方形/長方形 21"/>
          <p:cNvSpPr/>
          <p:nvPr/>
        </p:nvSpPr>
        <p:spPr>
          <a:xfrm>
            <a:off x="367614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grpSp>
        <p:nvGrpSpPr>
          <p:cNvPr id="24" name="図形グループ 23"/>
          <p:cNvGrpSpPr/>
          <p:nvPr/>
        </p:nvGrpSpPr>
        <p:grpSpPr>
          <a:xfrm>
            <a:off x="971600" y="1776354"/>
            <a:ext cx="295326" cy="351822"/>
            <a:chOff x="2667295" y="1059799"/>
            <a:chExt cx="681672" cy="722281"/>
          </a:xfrm>
        </p:grpSpPr>
        <p:sp>
          <p:nvSpPr>
            <p:cNvPr id="25" name="角丸四角形 2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6" name="図 2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7" name="図形グループ 26"/>
          <p:cNvGrpSpPr/>
          <p:nvPr/>
        </p:nvGrpSpPr>
        <p:grpSpPr>
          <a:xfrm>
            <a:off x="960992" y="1868105"/>
            <a:ext cx="145033" cy="331921"/>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0" name="図形グループ 29"/>
          <p:cNvGrpSpPr/>
          <p:nvPr/>
        </p:nvGrpSpPr>
        <p:grpSpPr>
          <a:xfrm>
            <a:off x="1689051" y="1779493"/>
            <a:ext cx="295326" cy="351822"/>
            <a:chOff x="2667295" y="1059799"/>
            <a:chExt cx="681672" cy="722281"/>
          </a:xfrm>
        </p:grpSpPr>
        <p:sp>
          <p:nvSpPr>
            <p:cNvPr id="31" name="角丸四角形 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2" name="図 3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 name="図形グループ 32"/>
          <p:cNvGrpSpPr/>
          <p:nvPr/>
        </p:nvGrpSpPr>
        <p:grpSpPr>
          <a:xfrm>
            <a:off x="1674607" y="1872536"/>
            <a:ext cx="145033" cy="331921"/>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408212" y="1775171"/>
            <a:ext cx="295326" cy="351822"/>
            <a:chOff x="2667295" y="1059799"/>
            <a:chExt cx="681672" cy="722281"/>
          </a:xfrm>
        </p:grpSpPr>
        <p:sp>
          <p:nvSpPr>
            <p:cNvPr id="37" name="角丸四角形 3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8" name="図 3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9" name="図形グループ 38"/>
          <p:cNvGrpSpPr/>
          <p:nvPr/>
        </p:nvGrpSpPr>
        <p:grpSpPr>
          <a:xfrm>
            <a:off x="2397604" y="1866922"/>
            <a:ext cx="145033" cy="331921"/>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2" name="図形グループ 41"/>
          <p:cNvGrpSpPr/>
          <p:nvPr/>
        </p:nvGrpSpPr>
        <p:grpSpPr>
          <a:xfrm>
            <a:off x="3125663" y="1778310"/>
            <a:ext cx="295326" cy="351822"/>
            <a:chOff x="2667295" y="1059799"/>
            <a:chExt cx="681672" cy="722281"/>
          </a:xfrm>
        </p:grpSpPr>
        <p:sp>
          <p:nvSpPr>
            <p:cNvPr id="43" name="角丸四角形 4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4" name="図 4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5" name="図形グループ 44"/>
          <p:cNvGrpSpPr/>
          <p:nvPr/>
        </p:nvGrpSpPr>
        <p:grpSpPr>
          <a:xfrm>
            <a:off x="3111219" y="1871353"/>
            <a:ext cx="145033" cy="331921"/>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47"/>
          <p:cNvGrpSpPr/>
          <p:nvPr/>
        </p:nvGrpSpPr>
        <p:grpSpPr>
          <a:xfrm>
            <a:off x="3879355" y="1784716"/>
            <a:ext cx="295326" cy="351822"/>
            <a:chOff x="2667295" y="1059799"/>
            <a:chExt cx="681672" cy="722281"/>
          </a:xfrm>
        </p:grpSpPr>
        <p:sp>
          <p:nvSpPr>
            <p:cNvPr id="49" name="角丸四角形 4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0" name="図 4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51" name="図形グループ 50"/>
          <p:cNvGrpSpPr/>
          <p:nvPr/>
        </p:nvGrpSpPr>
        <p:grpSpPr>
          <a:xfrm>
            <a:off x="3864911" y="1877759"/>
            <a:ext cx="145033" cy="331921"/>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4" name="正方形/長方形 53"/>
          <p:cNvSpPr/>
          <p:nvPr/>
        </p:nvSpPr>
        <p:spPr>
          <a:xfrm>
            <a:off x="79582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51590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56" name="正方形/長方形 55"/>
          <p:cNvSpPr/>
          <p:nvPr/>
        </p:nvSpPr>
        <p:spPr>
          <a:xfrm>
            <a:off x="223598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95606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58" name="正方形/長方形 57"/>
          <p:cNvSpPr/>
          <p:nvPr/>
        </p:nvSpPr>
        <p:spPr>
          <a:xfrm>
            <a:off x="367614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sp>
        <p:nvSpPr>
          <p:cNvPr id="59" name="円柱 58"/>
          <p:cNvSpPr/>
          <p:nvPr/>
        </p:nvSpPr>
        <p:spPr>
          <a:xfrm>
            <a:off x="795829" y="4087111"/>
            <a:ext cx="1023811" cy="74280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データベース</a:t>
            </a:r>
          </a:p>
        </p:txBody>
      </p:sp>
      <p:sp>
        <p:nvSpPr>
          <p:cNvPr id="60" name="正方形/長方形 59"/>
          <p:cNvSpPr/>
          <p:nvPr/>
        </p:nvSpPr>
        <p:spPr>
          <a:xfrm>
            <a:off x="1879956" y="4086260"/>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プログラム開発や実行を支援</a:t>
            </a:r>
          </a:p>
        </p:txBody>
      </p:sp>
      <p:sp>
        <p:nvSpPr>
          <p:cNvPr id="61" name="正方形/長方形 60"/>
          <p:cNvSpPr/>
          <p:nvPr/>
        </p:nvSpPr>
        <p:spPr>
          <a:xfrm>
            <a:off x="1879956" y="4340118"/>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稼働状況やセキュリティを管理</a:t>
            </a:r>
          </a:p>
        </p:txBody>
      </p:sp>
      <p:sp>
        <p:nvSpPr>
          <p:cNvPr id="62" name="正方形/長方形 61"/>
          <p:cNvSpPr/>
          <p:nvPr/>
        </p:nvSpPr>
        <p:spPr>
          <a:xfrm>
            <a:off x="1878616" y="4597315"/>
            <a:ext cx="2444265" cy="23260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ＭＳ Ｐゴシック"/>
                <a:ea typeface="ＭＳ Ｐゴシック"/>
                <a:cs typeface="ＭＳ Ｐゴシック"/>
              </a:rPr>
              <a:t>ハードウェアの動作を制御</a:t>
            </a:r>
            <a:endParaRPr kumimoji="1" lang="ja-JP" altLang="en-US" sz="900" dirty="0">
              <a:solidFill>
                <a:srgbClr val="FFFFFF"/>
              </a:solidFill>
              <a:latin typeface="ＭＳ Ｐゴシック"/>
              <a:ea typeface="ＭＳ Ｐゴシック"/>
              <a:cs typeface="ＭＳ Ｐゴシック"/>
            </a:endParaRPr>
          </a:p>
        </p:txBody>
      </p:sp>
      <p:sp>
        <p:nvSpPr>
          <p:cNvPr id="63" name="正方形/長方形 62"/>
          <p:cNvSpPr/>
          <p:nvPr/>
        </p:nvSpPr>
        <p:spPr>
          <a:xfrm>
            <a:off x="795829" y="5400215"/>
            <a:ext cx="648072" cy="44537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2954729" y="5377422"/>
            <a:ext cx="648072" cy="53588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ＭＳ Ｐゴシック"/>
                <a:ea typeface="ＭＳ Ｐゴシック"/>
                <a:cs typeface="ＭＳ Ｐゴシック"/>
              </a:rPr>
              <a:t>ネットワーク</a:t>
            </a:r>
            <a:endParaRPr kumimoji="1" lang="en-US" altLang="ja-JP" sz="7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機器</a:t>
            </a:r>
          </a:p>
        </p:txBody>
      </p:sp>
      <p:sp>
        <p:nvSpPr>
          <p:cNvPr id="66" name="正方形/長方形 65"/>
          <p:cNvSpPr/>
          <p:nvPr/>
        </p:nvSpPr>
        <p:spPr>
          <a:xfrm>
            <a:off x="3674809" y="5377422"/>
            <a:ext cx="648072" cy="53588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電源設備</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1116362" y="5472101"/>
            <a:ext cx="648072" cy="44537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サーバー</a:t>
            </a:r>
          </a:p>
        </p:txBody>
      </p:sp>
      <p:sp>
        <p:nvSpPr>
          <p:cNvPr id="68" name="円柱 67"/>
          <p:cNvSpPr/>
          <p:nvPr/>
        </p:nvSpPr>
        <p:spPr>
          <a:xfrm>
            <a:off x="1878616" y="5373216"/>
            <a:ext cx="660417" cy="420174"/>
          </a:xfrm>
          <a:prstGeom prst="ca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円柱 68"/>
          <p:cNvSpPr/>
          <p:nvPr/>
        </p:nvSpPr>
        <p:spPr>
          <a:xfrm>
            <a:off x="2162281" y="5508905"/>
            <a:ext cx="660417" cy="420174"/>
          </a:xfrm>
          <a:prstGeom prst="can">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ストレージ</a:t>
            </a:r>
            <a:endParaRPr kumimoji="1" lang="ja-JP" altLang="en-US" sz="8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58367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57200" y="4216400"/>
            <a:ext cx="8223250" cy="1193800"/>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a:solidFill>
                  <a:srgbClr val="0000FF"/>
                </a:solidFill>
                <a:latin typeface="ＭＳ Ｐゴシック"/>
                <a:ea typeface="ＭＳ Ｐゴシック"/>
                <a:cs typeface="ＭＳ Ｐゴシック"/>
              </a:rPr>
              <a:t>ネットワーク</a:t>
            </a:r>
            <a:endParaRPr kumimoji="1" lang="ja-JP" altLang="en-US" sz="3600" dirty="0">
              <a:solidFill>
                <a:srgbClr val="0000FF"/>
              </a:solidFill>
              <a:latin typeface="ＭＳ Ｐゴシック"/>
              <a:ea typeface="ＭＳ Ｐゴシック"/>
              <a:cs typeface="ＭＳ Ｐゴシック"/>
            </a:endParaRPr>
          </a:p>
        </p:txBody>
      </p:sp>
      <p:sp>
        <p:nvSpPr>
          <p:cNvPr id="8" name="正方形/長方形 7"/>
          <p:cNvSpPr/>
          <p:nvPr/>
        </p:nvSpPr>
        <p:spPr>
          <a:xfrm>
            <a:off x="458788" y="1276350"/>
            <a:ext cx="8223250" cy="3016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ja-JP" altLang="en-US" dirty="0"/>
              <a:t>コレ一枚でわかるクラウドコンピューティング</a:t>
            </a:r>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6" name="正方形/長方形 5"/>
          <p:cNvSpPr/>
          <p:nvPr/>
        </p:nvSpPr>
        <p:spPr>
          <a:xfrm>
            <a:off x="672307" y="1200150"/>
            <a:ext cx="7819231" cy="21780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826296" y="1098550"/>
            <a:ext cx="7491410" cy="109855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13111" y="5315964"/>
            <a:ext cx="896939" cy="950372"/>
          </a:xfrm>
          <a:prstGeom prst="rect">
            <a:avLst/>
          </a:prstGeom>
        </p:spPr>
      </p:pic>
      <p:pic>
        <p:nvPicPr>
          <p:cNvPr id="13" name="図 12"/>
          <p:cNvPicPr>
            <a:picLocks noChangeAspect="1"/>
          </p:cNvPicPr>
          <p:nvPr/>
        </p:nvPicPr>
        <p:blipFill>
          <a:blip r:embed="rId4">
            <a:clrChange>
              <a:clrFrom>
                <a:srgbClr val="FFFFFF"/>
              </a:clrFrom>
              <a:clrTo>
                <a:srgbClr val="FFFFFF">
                  <a:alpha val="0"/>
                </a:srgbClr>
              </a:clrTo>
            </a:clrChange>
          </a:blip>
          <a:stretch>
            <a:fillRect/>
          </a:stretch>
        </p:blipFill>
        <p:spPr>
          <a:xfrm>
            <a:off x="4965699" y="5452516"/>
            <a:ext cx="931863" cy="814308"/>
          </a:xfrm>
          <a:prstGeom prst="rect">
            <a:avLst/>
          </a:prstGeom>
        </p:spPr>
      </p:pic>
      <p:pic>
        <p:nvPicPr>
          <p:cNvPr id="14" name="図 13"/>
          <p:cNvPicPr>
            <a:picLocks noChangeAspect="1"/>
          </p:cNvPicPr>
          <p:nvPr/>
        </p:nvPicPr>
        <p:blipFill>
          <a:blip r:embed="rId5">
            <a:clrChange>
              <a:clrFrom>
                <a:srgbClr val="FFFFFF"/>
              </a:clrFrom>
              <a:clrTo>
                <a:srgbClr val="FFFFFF">
                  <a:alpha val="0"/>
                </a:srgbClr>
              </a:clrTo>
            </a:clrChange>
          </a:blip>
          <a:stretch>
            <a:fillRect/>
          </a:stretch>
        </p:blipFill>
        <p:spPr>
          <a:xfrm>
            <a:off x="6449646" y="5488437"/>
            <a:ext cx="482600" cy="778387"/>
          </a:xfrm>
          <a:prstGeom prst="rect">
            <a:avLst/>
          </a:prstGeom>
        </p:spPr>
      </p:pic>
      <p:pic>
        <p:nvPicPr>
          <p:cNvPr id="15" name="図 14" descr="accessory2_d16.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534160" y="5520183"/>
            <a:ext cx="199341" cy="746641"/>
          </a:xfrm>
          <a:prstGeom prst="rect">
            <a:avLst/>
          </a:prstGeom>
        </p:spPr>
      </p:pic>
      <p:pic>
        <p:nvPicPr>
          <p:cNvPr id="16" name="図 15" descr="imgres.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85087" y="5359400"/>
            <a:ext cx="1322106" cy="907424"/>
          </a:xfrm>
          <a:prstGeom prst="rect">
            <a:avLst/>
          </a:prstGeom>
        </p:spPr>
      </p:pic>
      <p:sp>
        <p:nvSpPr>
          <p:cNvPr id="18" name="角丸四角形 17"/>
          <p:cNvSpPr/>
          <p:nvPr/>
        </p:nvSpPr>
        <p:spPr>
          <a:xfrm>
            <a:off x="1004359" y="364490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ＭＳ Ｐゴシック"/>
                <a:ea typeface="ＭＳ Ｐゴシック"/>
                <a:cs typeface="ＭＳ Ｐゴシック"/>
              </a:rPr>
              <a:t>インフラストラクチャー</a:t>
            </a:r>
          </a:p>
        </p:txBody>
      </p:sp>
      <p:sp>
        <p:nvSpPr>
          <p:cNvPr id="19" name="角丸四角形 18"/>
          <p:cNvSpPr/>
          <p:nvPr/>
        </p:nvSpPr>
        <p:spPr>
          <a:xfrm>
            <a:off x="1004359" y="255905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ＭＳ Ｐゴシック"/>
                <a:ea typeface="ＭＳ Ｐゴシック"/>
                <a:cs typeface="ＭＳ Ｐゴシック"/>
              </a:rPr>
              <a:t>プラットフォーム</a:t>
            </a:r>
          </a:p>
        </p:txBody>
      </p:sp>
      <p:sp>
        <p:nvSpPr>
          <p:cNvPr id="20" name="角丸四角形 19"/>
          <p:cNvSpPr/>
          <p:nvPr/>
        </p:nvSpPr>
        <p:spPr>
          <a:xfrm>
            <a:off x="1004359" y="144145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ＭＳ Ｐゴシック"/>
                <a:ea typeface="ＭＳ Ｐゴシック"/>
                <a:cs typeface="ＭＳ Ｐゴシック"/>
              </a:rPr>
              <a:t>アプリケーション</a:t>
            </a:r>
          </a:p>
        </p:txBody>
      </p:sp>
      <p:sp>
        <p:nvSpPr>
          <p:cNvPr id="21" name="正方形/長方形 20"/>
          <p:cNvSpPr/>
          <p:nvPr/>
        </p:nvSpPr>
        <p:spPr>
          <a:xfrm>
            <a:off x="3917951" y="3543300"/>
            <a:ext cx="13604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ＭＳ Ｐゴシック"/>
                <a:ea typeface="ＭＳ Ｐゴシック"/>
                <a:cs typeface="ＭＳ Ｐゴシック"/>
              </a:rPr>
              <a:t>計算装置</a:t>
            </a:r>
          </a:p>
        </p:txBody>
      </p:sp>
      <p:sp>
        <p:nvSpPr>
          <p:cNvPr id="22" name="正方形/長方形 21"/>
          <p:cNvSpPr/>
          <p:nvPr/>
        </p:nvSpPr>
        <p:spPr>
          <a:xfrm>
            <a:off x="5329238" y="3543300"/>
            <a:ext cx="133350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ＭＳ Ｐゴシック"/>
                <a:ea typeface="ＭＳ Ｐゴシック"/>
                <a:cs typeface="ＭＳ Ｐゴシック"/>
              </a:rPr>
              <a:t>記憶装置</a:t>
            </a:r>
          </a:p>
        </p:txBody>
      </p:sp>
      <p:sp>
        <p:nvSpPr>
          <p:cNvPr id="23" name="正方形/長方形 22"/>
          <p:cNvSpPr/>
          <p:nvPr/>
        </p:nvSpPr>
        <p:spPr>
          <a:xfrm>
            <a:off x="6705600" y="3543300"/>
            <a:ext cx="12842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0000FF"/>
                </a:solidFill>
                <a:latin typeface="ＭＳ Ｐゴシック"/>
                <a:ea typeface="ＭＳ Ｐゴシック"/>
                <a:cs typeface="ＭＳ Ｐゴシック"/>
              </a:rPr>
              <a:t>ネットワーク</a:t>
            </a:r>
            <a:endParaRPr kumimoji="1" lang="ja-JP" altLang="en-US" sz="1200" dirty="0">
              <a:solidFill>
                <a:srgbClr val="0000FF"/>
              </a:solidFill>
              <a:latin typeface="ＭＳ Ｐゴシック"/>
              <a:ea typeface="ＭＳ Ｐゴシック"/>
              <a:cs typeface="ＭＳ Ｐゴシック"/>
            </a:endParaRPr>
          </a:p>
        </p:txBody>
      </p:sp>
      <p:sp>
        <p:nvSpPr>
          <p:cNvPr id="24" name="正方形/長方形 23"/>
          <p:cNvSpPr/>
          <p:nvPr/>
        </p:nvSpPr>
        <p:spPr>
          <a:xfrm>
            <a:off x="391795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データ</a:t>
            </a:r>
          </a:p>
          <a:p>
            <a:pPr algn="ctr"/>
            <a:r>
              <a:rPr kumimoji="1" lang="ja-JP" altLang="en-US" sz="1000" dirty="0">
                <a:solidFill>
                  <a:srgbClr val="3366FF"/>
                </a:solidFill>
                <a:latin typeface="ＭＳ Ｐゴシック"/>
                <a:ea typeface="ＭＳ Ｐゴシック"/>
                <a:cs typeface="ＭＳ Ｐゴシック"/>
              </a:rPr>
              <a:t>ベース</a:t>
            </a:r>
          </a:p>
        </p:txBody>
      </p:sp>
      <p:sp>
        <p:nvSpPr>
          <p:cNvPr id="25" name="正方形/長方形 24"/>
          <p:cNvSpPr/>
          <p:nvPr/>
        </p:nvSpPr>
        <p:spPr>
          <a:xfrm>
            <a:off x="4742657"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運用管理</a:t>
            </a:r>
          </a:p>
        </p:txBody>
      </p:sp>
      <p:sp>
        <p:nvSpPr>
          <p:cNvPr id="26" name="正方形/長方形 25"/>
          <p:cNvSpPr/>
          <p:nvPr/>
        </p:nvSpPr>
        <p:spPr>
          <a:xfrm>
            <a:off x="558403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プログラム</a:t>
            </a:r>
          </a:p>
          <a:p>
            <a:pPr algn="ctr"/>
            <a:r>
              <a:rPr kumimoji="1" lang="ja-JP" altLang="en-US" sz="1000" dirty="0">
                <a:solidFill>
                  <a:srgbClr val="3366FF"/>
                </a:solidFill>
                <a:latin typeface="ＭＳ Ｐゴシック"/>
                <a:ea typeface="ＭＳ Ｐゴシック"/>
                <a:cs typeface="ＭＳ Ｐゴシック"/>
              </a:rPr>
              <a:t>実行環境</a:t>
            </a:r>
          </a:p>
        </p:txBody>
      </p:sp>
      <p:sp>
        <p:nvSpPr>
          <p:cNvPr id="27" name="正方形/長方形 26"/>
          <p:cNvSpPr/>
          <p:nvPr/>
        </p:nvSpPr>
        <p:spPr>
          <a:xfrm>
            <a:off x="6407543"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プログラム</a:t>
            </a:r>
          </a:p>
          <a:p>
            <a:pPr algn="ctr"/>
            <a:r>
              <a:rPr lang="ja-JP" altLang="en-US" sz="1000" dirty="0">
                <a:solidFill>
                  <a:srgbClr val="3366FF"/>
                </a:solidFill>
                <a:latin typeface="ＭＳ Ｐゴシック"/>
                <a:ea typeface="ＭＳ Ｐゴシック"/>
                <a:cs typeface="ＭＳ Ｐゴシック"/>
              </a:rPr>
              <a:t>開発環境</a:t>
            </a:r>
            <a:endParaRPr kumimoji="1" lang="ja-JP" altLang="en-US" sz="1000" dirty="0">
              <a:solidFill>
                <a:srgbClr val="3366FF"/>
              </a:solidFill>
              <a:latin typeface="ＭＳ Ｐゴシック"/>
              <a:ea typeface="ＭＳ Ｐゴシック"/>
              <a:cs typeface="ＭＳ Ｐゴシック"/>
            </a:endParaRPr>
          </a:p>
        </p:txBody>
      </p:sp>
      <p:sp>
        <p:nvSpPr>
          <p:cNvPr id="28" name="正方形/長方形 27"/>
          <p:cNvSpPr/>
          <p:nvPr/>
        </p:nvSpPr>
        <p:spPr>
          <a:xfrm>
            <a:off x="7233439"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認証管理</a:t>
            </a:r>
          </a:p>
        </p:txBody>
      </p:sp>
      <p:sp>
        <p:nvSpPr>
          <p:cNvPr id="29" name="正方形/長方形 28"/>
          <p:cNvSpPr/>
          <p:nvPr/>
        </p:nvSpPr>
        <p:spPr>
          <a:xfrm>
            <a:off x="3916757" y="1397000"/>
            <a:ext cx="589762"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a:solidFill>
                  <a:srgbClr val="33ACBD"/>
                </a:solidFill>
                <a:latin typeface="ＭＳ Ｐゴシック"/>
                <a:ea typeface="ＭＳ Ｐゴシック"/>
                <a:cs typeface="ＭＳ Ｐゴシック"/>
              </a:rPr>
              <a:t>電子</a:t>
            </a:r>
          </a:p>
          <a:p>
            <a:pPr algn="ctr"/>
            <a:r>
              <a:rPr kumimoji="1" lang="ja-JP" altLang="en-US" sz="900" dirty="0">
                <a:solidFill>
                  <a:srgbClr val="33ACBD"/>
                </a:solidFill>
                <a:latin typeface="ＭＳ Ｐゴシック"/>
                <a:ea typeface="ＭＳ Ｐゴシック"/>
                <a:cs typeface="ＭＳ Ｐゴシック"/>
              </a:rPr>
              <a:t>メール</a:t>
            </a:r>
          </a:p>
        </p:txBody>
      </p:sp>
      <p:sp>
        <p:nvSpPr>
          <p:cNvPr id="30" name="正方形/長方形 29"/>
          <p:cNvSpPr/>
          <p:nvPr/>
        </p:nvSpPr>
        <p:spPr>
          <a:xfrm>
            <a:off x="454660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ＭＳ Ｐゴシック"/>
                <a:ea typeface="ＭＳ Ｐゴシック"/>
                <a:cs typeface="ＭＳ Ｐゴシック"/>
              </a:rPr>
              <a:t>ソーシャル</a:t>
            </a:r>
          </a:p>
          <a:p>
            <a:pPr algn="ctr"/>
            <a:r>
              <a:rPr lang="ja-JP" altLang="en-US" sz="800" dirty="0">
                <a:solidFill>
                  <a:srgbClr val="33ACBD"/>
                </a:solidFill>
                <a:latin typeface="ＭＳ Ｐゴシック"/>
                <a:ea typeface="ＭＳ Ｐゴシック"/>
                <a:cs typeface="ＭＳ Ｐゴシック"/>
              </a:rPr>
              <a:t>メディア</a:t>
            </a:r>
            <a:endParaRPr kumimoji="1" lang="ja-JP" altLang="en-US" sz="800" dirty="0">
              <a:solidFill>
                <a:srgbClr val="33ACBD"/>
              </a:solidFill>
              <a:latin typeface="ＭＳ Ｐゴシック"/>
              <a:ea typeface="ＭＳ Ｐゴシック"/>
              <a:cs typeface="ＭＳ Ｐゴシック"/>
            </a:endParaRPr>
          </a:p>
        </p:txBody>
      </p:sp>
      <p:sp>
        <p:nvSpPr>
          <p:cNvPr id="31" name="正方形/長方形 30"/>
          <p:cNvSpPr/>
          <p:nvPr/>
        </p:nvSpPr>
        <p:spPr>
          <a:xfrm>
            <a:off x="523478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a:solidFill>
                  <a:srgbClr val="33ACBD"/>
                </a:solidFill>
                <a:latin typeface="ＭＳ Ｐゴシック"/>
                <a:ea typeface="ＭＳ Ｐゴシック"/>
                <a:cs typeface="ＭＳ Ｐゴシック"/>
              </a:rPr>
              <a:t>新聞</a:t>
            </a:r>
          </a:p>
          <a:p>
            <a:pPr algn="ctr"/>
            <a:r>
              <a:rPr lang="ja-JP" altLang="en-US" sz="900" dirty="0">
                <a:solidFill>
                  <a:srgbClr val="33ACBD"/>
                </a:solidFill>
                <a:latin typeface="ＭＳ Ｐゴシック"/>
                <a:ea typeface="ＭＳ Ｐゴシック"/>
                <a:cs typeface="ＭＳ Ｐゴシック"/>
              </a:rPr>
              <a:t>ニュース</a:t>
            </a:r>
            <a:endParaRPr kumimoji="1" lang="ja-JP" altLang="en-US" sz="900" dirty="0">
              <a:solidFill>
                <a:srgbClr val="33ACBD"/>
              </a:solidFill>
              <a:latin typeface="ＭＳ Ｐゴシック"/>
              <a:ea typeface="ＭＳ Ｐゴシック"/>
              <a:cs typeface="ＭＳ Ｐゴシック"/>
            </a:endParaRPr>
          </a:p>
        </p:txBody>
      </p:sp>
      <p:sp>
        <p:nvSpPr>
          <p:cNvPr id="32" name="正方形/長方形 31"/>
          <p:cNvSpPr/>
          <p:nvPr/>
        </p:nvSpPr>
        <p:spPr>
          <a:xfrm>
            <a:off x="5924550" y="1397000"/>
            <a:ext cx="711201"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ＭＳ Ｐゴシック"/>
                <a:ea typeface="ＭＳ Ｐゴシック"/>
                <a:cs typeface="ＭＳ Ｐゴシック"/>
              </a:rPr>
              <a:t>ショッピング</a:t>
            </a:r>
          </a:p>
        </p:txBody>
      </p:sp>
      <p:sp>
        <p:nvSpPr>
          <p:cNvPr id="33" name="正方形/長方形 32"/>
          <p:cNvSpPr/>
          <p:nvPr/>
        </p:nvSpPr>
        <p:spPr>
          <a:xfrm>
            <a:off x="6675439" y="1397000"/>
            <a:ext cx="6349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a:solidFill>
                  <a:srgbClr val="33ACBD"/>
                </a:solidFill>
                <a:latin typeface="ＭＳ Ｐゴシック"/>
                <a:ea typeface="ＭＳ Ｐゴシック"/>
                <a:cs typeface="ＭＳ Ｐゴシック"/>
              </a:rPr>
              <a:t>金融取引</a:t>
            </a:r>
          </a:p>
        </p:txBody>
      </p:sp>
      <p:sp>
        <p:nvSpPr>
          <p:cNvPr id="34" name="正方形/長方形 33"/>
          <p:cNvSpPr/>
          <p:nvPr/>
        </p:nvSpPr>
        <p:spPr>
          <a:xfrm>
            <a:off x="7341389"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900" dirty="0">
                <a:solidFill>
                  <a:srgbClr val="33ACBD"/>
                </a:solidFill>
                <a:latin typeface="ＭＳ Ｐゴシック"/>
                <a:ea typeface="ＭＳ Ｐゴシック"/>
                <a:cs typeface="ＭＳ Ｐゴシック"/>
              </a:rPr>
              <a:t>財務</a:t>
            </a:r>
          </a:p>
          <a:p>
            <a:pPr algn="ctr"/>
            <a:r>
              <a:rPr kumimoji="1" lang="ja-JP" altLang="en-US" sz="900" dirty="0">
                <a:solidFill>
                  <a:srgbClr val="33ACBD"/>
                </a:solidFill>
                <a:latin typeface="ＭＳ Ｐゴシック"/>
                <a:ea typeface="ＭＳ Ｐゴシック"/>
                <a:cs typeface="ＭＳ Ｐゴシック"/>
              </a:rPr>
              <a:t>会計</a:t>
            </a:r>
          </a:p>
        </p:txBody>
      </p:sp>
      <p:sp>
        <p:nvSpPr>
          <p:cNvPr id="35" name="正方形/長方形 34"/>
          <p:cNvSpPr/>
          <p:nvPr/>
        </p:nvSpPr>
        <p:spPr>
          <a:xfrm>
            <a:off x="3916756" y="3873500"/>
            <a:ext cx="407313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ＭＳ Ｐゴシック"/>
                <a:ea typeface="ＭＳ Ｐゴシック"/>
                <a:cs typeface="ＭＳ Ｐゴシック"/>
              </a:rPr>
              <a:t>施設や設備</a:t>
            </a:r>
          </a:p>
        </p:txBody>
      </p:sp>
    </p:spTree>
    <p:extLst>
      <p:ext uri="{BB962C8B-B14F-4D97-AF65-F5344CB8AC3E}">
        <p14:creationId xmlns:p14="http://schemas.microsoft.com/office/powerpoint/2010/main" val="215603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b="1" dirty="0"/>
              <a:t>amazon echo</a:t>
            </a:r>
            <a:r>
              <a:rPr lang="ja-JP" altLang="en-US" dirty="0"/>
              <a:t>：機械との自然な関係を実現する音声対話</a:t>
            </a:r>
            <a:endParaRPr kumimoji="1" lang="ja-JP" altLang="en-US" dirty="0"/>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8" name="テキスト ボックス 7"/>
          <p:cNvSpPr txBox="1"/>
          <p:nvPr/>
        </p:nvSpPr>
        <p:spPr>
          <a:xfrm>
            <a:off x="2039704" y="6116826"/>
            <a:ext cx="5064592"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charset="-128"/>
                <a:ea typeface="Meiryo" charset="-128"/>
                <a:cs typeface="Meiryo" charset="-128"/>
              </a:rPr>
              <a:t>音声だけで</a:t>
            </a:r>
            <a:r>
              <a:rPr kumimoji="1" lang="en-US" altLang="ja-JP" dirty="0">
                <a:solidFill>
                  <a:schemeClr val="tx1">
                    <a:lumMod val="50000"/>
                    <a:lumOff val="50000"/>
                  </a:schemeClr>
                </a:solidFill>
                <a:latin typeface="Meiryo" charset="-128"/>
                <a:ea typeface="Meiryo" charset="-128"/>
                <a:cs typeface="Meiryo" charset="-128"/>
              </a:rPr>
              <a:t>Web</a:t>
            </a:r>
            <a:r>
              <a:rPr kumimoji="1" lang="ja-JP" altLang="en-US" dirty="0">
                <a:solidFill>
                  <a:schemeClr val="tx1">
                    <a:lumMod val="50000"/>
                    <a:lumOff val="50000"/>
                  </a:schemeClr>
                </a:solidFill>
                <a:latin typeface="Meiryo" charset="-128"/>
                <a:ea typeface="Meiryo" charset="-128"/>
                <a:cs typeface="Meiryo" charset="-128"/>
              </a:rPr>
              <a:t>サービスや機械の操作が可能。</a:t>
            </a:r>
          </a:p>
        </p:txBody>
      </p:sp>
      <p:pic>
        <p:nvPicPr>
          <p:cNvPr id="3" name="図 2">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68" y="1081154"/>
            <a:ext cx="8580063" cy="4645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0070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正方形/長方形 133"/>
          <p:cNvSpPr/>
          <p:nvPr/>
        </p:nvSpPr>
        <p:spPr>
          <a:xfrm>
            <a:off x="722631" y="876150"/>
            <a:ext cx="2089150" cy="54527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二等辺三角形 22"/>
          <p:cNvSpPr/>
          <p:nvPr/>
        </p:nvSpPr>
        <p:spPr>
          <a:xfrm flipV="1">
            <a:off x="1295400" y="1737776"/>
            <a:ext cx="381000" cy="135469"/>
          </a:xfrm>
          <a:prstGeom prst="triangle">
            <a:avLst/>
          </a:prstGeom>
          <a:noFill/>
          <a:ln>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1440181" y="1681904"/>
            <a:ext cx="90169" cy="527896"/>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「自家発電モデル」から「発電所モデル」へ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20" name="直角三角形 19"/>
          <p:cNvSpPr/>
          <p:nvPr/>
        </p:nvSpPr>
        <p:spPr>
          <a:xfrm>
            <a:off x="1244600" y="1873249"/>
            <a:ext cx="488950" cy="336551"/>
          </a:xfrm>
          <a:prstGeom prst="rtTriangle">
            <a:avLst/>
          </a:prstGeom>
          <a:solidFill>
            <a:srgbClr val="59595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片側の 2 つの角を切り取った四角形 20"/>
          <p:cNvSpPr/>
          <p:nvPr/>
        </p:nvSpPr>
        <p:spPr>
          <a:xfrm>
            <a:off x="1746250" y="1435100"/>
            <a:ext cx="387350" cy="674359"/>
          </a:xfrm>
          <a:prstGeom prst="snip2Same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244600" y="20324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1746250" y="1692491"/>
            <a:ext cx="273050" cy="186267"/>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p:cNvSpPr/>
          <p:nvPr/>
        </p:nvSpPr>
        <p:spPr>
          <a:xfrm>
            <a:off x="1746250" y="1508760"/>
            <a:ext cx="387350" cy="45719"/>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3" name="図形グループ 112"/>
          <p:cNvGrpSpPr/>
          <p:nvPr/>
        </p:nvGrpSpPr>
        <p:grpSpPr>
          <a:xfrm>
            <a:off x="1014147" y="4754752"/>
            <a:ext cx="1552502" cy="596988"/>
            <a:chOff x="946150" y="4404782"/>
            <a:chExt cx="1885950" cy="569809"/>
          </a:xfrm>
        </p:grpSpPr>
        <p:sp>
          <p:nvSpPr>
            <p:cNvPr id="101" name="正方形/長方形 100"/>
            <p:cNvSpPr/>
            <p:nvPr/>
          </p:nvSpPr>
          <p:spPr>
            <a:xfrm>
              <a:off x="22984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フローチャート: 論理積ゲート 99"/>
            <p:cNvSpPr/>
            <p:nvPr/>
          </p:nvSpPr>
          <p:spPr>
            <a:xfrm>
              <a:off x="25082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p:cNvSpPr/>
            <p:nvPr/>
          </p:nvSpPr>
          <p:spPr>
            <a:xfrm>
              <a:off x="19809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18954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p:cNvSpPr/>
            <p:nvPr/>
          </p:nvSpPr>
          <p:spPr>
            <a:xfrm>
              <a:off x="18158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フローチャート: 論理積ゲート 105"/>
            <p:cNvSpPr/>
            <p:nvPr/>
          </p:nvSpPr>
          <p:spPr>
            <a:xfrm>
              <a:off x="20256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a:off x="14983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正方形/長方形 107"/>
            <p:cNvSpPr/>
            <p:nvPr/>
          </p:nvSpPr>
          <p:spPr>
            <a:xfrm>
              <a:off x="14128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p:cNvSpPr/>
            <p:nvPr/>
          </p:nvSpPr>
          <p:spPr>
            <a:xfrm>
              <a:off x="1349166" y="45829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フローチャート: 論理積ゲート 109"/>
            <p:cNvSpPr/>
            <p:nvPr/>
          </p:nvSpPr>
          <p:spPr>
            <a:xfrm>
              <a:off x="1558925" y="45829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p:cNvSpPr/>
            <p:nvPr/>
          </p:nvSpPr>
          <p:spPr>
            <a:xfrm>
              <a:off x="1031666" y="44301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p:cNvSpPr/>
            <p:nvPr/>
          </p:nvSpPr>
          <p:spPr>
            <a:xfrm>
              <a:off x="946150" y="47121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7" name="テキスト ボックス 136"/>
          <p:cNvSpPr txBox="1"/>
          <p:nvPr/>
        </p:nvSpPr>
        <p:spPr>
          <a:xfrm>
            <a:off x="784693" y="959686"/>
            <a:ext cx="1915909" cy="369332"/>
          </a:xfrm>
          <a:prstGeom prst="rect">
            <a:avLst/>
          </a:prstGeom>
          <a:noFill/>
        </p:spPr>
        <p:txBody>
          <a:bodyPr wrap="none" rtlCol="0">
            <a:spAutoFit/>
          </a:bodyPr>
          <a:lstStyle/>
          <a:p>
            <a:pPr algn="ctr"/>
            <a:r>
              <a:rPr kumimoji="1" lang="ja-JP" altLang="en-US" dirty="0"/>
              <a:t>工場内・発電設備</a:t>
            </a:r>
          </a:p>
        </p:txBody>
      </p:sp>
      <p:sp>
        <p:nvSpPr>
          <p:cNvPr id="197" name="テキスト ボックス 196"/>
          <p:cNvSpPr txBox="1"/>
          <p:nvPr/>
        </p:nvSpPr>
        <p:spPr>
          <a:xfrm>
            <a:off x="716281" y="5821107"/>
            <a:ext cx="2094605" cy="400110"/>
          </a:xfrm>
          <a:prstGeom prst="rect">
            <a:avLst/>
          </a:prstGeom>
          <a:noFill/>
        </p:spPr>
        <p:txBody>
          <a:bodyPr wrap="square" rtlCol="0">
            <a:spAutoFit/>
          </a:bodyPr>
          <a:lstStyle/>
          <a:p>
            <a:pPr marL="171450" indent="-171450">
              <a:buFont typeface="Wingdings" charset="2"/>
              <a:buChar char="v"/>
            </a:pPr>
            <a:r>
              <a:rPr lang="ja-JP" altLang="en-US" sz="1000" dirty="0">
                <a:effectLst/>
              </a:rPr>
              <a:t>設備の運用・管理・保守は自前</a:t>
            </a:r>
          </a:p>
          <a:p>
            <a:pPr marL="171450" indent="-171450">
              <a:buFont typeface="Wingdings" charset="2"/>
              <a:buChar char="v"/>
            </a:pPr>
            <a:r>
              <a:rPr kumimoji="1" lang="ja-JP" altLang="en-US" sz="1000" dirty="0">
                <a:effectLst/>
              </a:rPr>
              <a:t>需要変動に柔軟性なし</a:t>
            </a:r>
          </a:p>
        </p:txBody>
      </p:sp>
      <p:sp>
        <p:nvSpPr>
          <p:cNvPr id="198" name="正方形/長方形 197"/>
          <p:cNvSpPr/>
          <p:nvPr/>
        </p:nvSpPr>
        <p:spPr>
          <a:xfrm>
            <a:off x="698626" y="2332760"/>
            <a:ext cx="2118610" cy="461665"/>
          </a:xfrm>
          <a:prstGeom prst="rect">
            <a:avLst/>
          </a:prstGeom>
        </p:spPr>
        <p:txBody>
          <a:bodyPr wrap="square">
            <a:spAutoFit/>
          </a:bodyPr>
          <a:lstStyle/>
          <a:p>
            <a:pPr lvl="0" algn="ctr"/>
            <a:r>
              <a:rPr lang="ja-JP" altLang="en-US" sz="1200" dirty="0">
                <a:solidFill>
                  <a:prstClr val="black"/>
                </a:solidFill>
              </a:rPr>
              <a:t>電力供給が不安定</a:t>
            </a:r>
          </a:p>
          <a:p>
            <a:pPr lvl="0" algn="ctr"/>
            <a:r>
              <a:rPr lang="ja-JP" altLang="en-US" sz="1200" dirty="0">
                <a:solidFill>
                  <a:prstClr val="black"/>
                </a:solidFill>
              </a:rPr>
              <a:t>自前で発電設備を所有</a:t>
            </a:r>
            <a:endParaRPr lang="en-US" altLang="ja-JP" sz="1200" dirty="0">
              <a:solidFill>
                <a:prstClr val="black"/>
              </a:solidFill>
            </a:endParaRPr>
          </a:p>
        </p:txBody>
      </p:sp>
      <p:sp>
        <p:nvSpPr>
          <p:cNvPr id="203" name="テキスト ボックス 202"/>
          <p:cNvSpPr txBox="1"/>
          <p:nvPr/>
        </p:nvSpPr>
        <p:spPr>
          <a:xfrm>
            <a:off x="1019128" y="5338051"/>
            <a:ext cx="1454244" cy="369332"/>
          </a:xfrm>
          <a:prstGeom prst="rect">
            <a:avLst/>
          </a:prstGeom>
          <a:noFill/>
        </p:spPr>
        <p:txBody>
          <a:bodyPr wrap="none" rtlCol="0">
            <a:spAutoFit/>
          </a:bodyPr>
          <a:lstStyle/>
          <a:p>
            <a:r>
              <a:rPr kumimoji="1" lang="ja-JP" altLang="en-US" dirty="0"/>
              <a:t>工場内・設備</a:t>
            </a:r>
          </a:p>
        </p:txBody>
      </p:sp>
      <p:sp>
        <p:nvSpPr>
          <p:cNvPr id="206" name="下矢印 205"/>
          <p:cNvSpPr/>
          <p:nvPr/>
        </p:nvSpPr>
        <p:spPr>
          <a:xfrm>
            <a:off x="1468748" y="2868503"/>
            <a:ext cx="508789" cy="155274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ＭＳ Ｐゴシック"/>
                <a:ea typeface="ＭＳ Ｐゴシック"/>
                <a:cs typeface="ＭＳ Ｐゴシック"/>
              </a:rPr>
              <a:t>電　力</a:t>
            </a:r>
          </a:p>
        </p:txBody>
      </p:sp>
      <p:grpSp>
        <p:nvGrpSpPr>
          <p:cNvPr id="13" name="図形グループ 12"/>
          <p:cNvGrpSpPr/>
          <p:nvPr/>
        </p:nvGrpSpPr>
        <p:grpSpPr>
          <a:xfrm>
            <a:off x="2920484" y="871069"/>
            <a:ext cx="2851665" cy="5462467"/>
            <a:chOff x="2920484" y="871069"/>
            <a:chExt cx="2851665" cy="5462467"/>
          </a:xfrm>
        </p:grpSpPr>
        <p:sp>
          <p:nvSpPr>
            <p:cNvPr id="212" name="下矢印 211"/>
            <p:cNvSpPr/>
            <p:nvPr/>
          </p:nvSpPr>
          <p:spPr>
            <a:xfrm rot="16200000" flipH="1">
              <a:off x="5080645" y="3277089"/>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下矢印 212"/>
            <p:cNvSpPr/>
            <p:nvPr/>
          </p:nvSpPr>
          <p:spPr>
            <a:xfrm rot="5400000">
              <a:off x="3665921" y="3277088"/>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下矢印 209"/>
            <p:cNvSpPr/>
            <p:nvPr/>
          </p:nvSpPr>
          <p:spPr>
            <a:xfrm rot="2759071">
              <a:off x="3838035" y="3774858"/>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下矢印 210"/>
            <p:cNvSpPr/>
            <p:nvPr/>
          </p:nvSpPr>
          <p:spPr>
            <a:xfrm rot="18840929" flipH="1">
              <a:off x="4848116" y="3779477"/>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下矢印 208"/>
            <p:cNvSpPr/>
            <p:nvPr/>
          </p:nvSpPr>
          <p:spPr>
            <a:xfrm>
              <a:off x="4360276" y="2868503"/>
              <a:ext cx="427624" cy="1552742"/>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正方形/長方形 191"/>
            <p:cNvSpPr/>
            <p:nvPr/>
          </p:nvSpPr>
          <p:spPr>
            <a:xfrm>
              <a:off x="3531791" y="4499505"/>
              <a:ext cx="2088038" cy="1834031"/>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正方形/長方形 134"/>
            <p:cNvSpPr/>
            <p:nvPr/>
          </p:nvSpPr>
          <p:spPr>
            <a:xfrm>
              <a:off x="3531712" y="871069"/>
              <a:ext cx="2088038" cy="1949227"/>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台形 5"/>
            <p:cNvSpPr/>
            <p:nvPr/>
          </p:nvSpPr>
          <p:spPr>
            <a:xfrm>
              <a:off x="4080933" y="1703917"/>
              <a:ext cx="482600" cy="550333"/>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419600" y="1873249"/>
              <a:ext cx="736600" cy="389468"/>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051300" y="2067983"/>
              <a:ext cx="736600" cy="23199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936068" y="1441450"/>
              <a:ext cx="84667" cy="4317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838701" y="1441450"/>
              <a:ext cx="84667" cy="4317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4834467" y="163618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4931835" y="163618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834461" y="153457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4931829" y="153457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834455" y="1737777"/>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4931823" y="1737777"/>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台形 21"/>
            <p:cNvSpPr/>
            <p:nvPr/>
          </p:nvSpPr>
          <p:spPr>
            <a:xfrm flipV="1">
              <a:off x="4156869" y="1635762"/>
              <a:ext cx="326231" cy="185831"/>
            </a:xfrm>
            <a:prstGeom prst="trapezoid">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二等辺三角形 126"/>
            <p:cNvSpPr/>
            <p:nvPr/>
          </p:nvSpPr>
          <p:spPr>
            <a:xfrm flipV="1">
              <a:off x="4575810" y="3226827"/>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p:cNvSpPr/>
            <p:nvPr/>
          </p:nvSpPr>
          <p:spPr>
            <a:xfrm>
              <a:off x="4720591" y="3170955"/>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二等辺三角形 128"/>
            <p:cNvSpPr/>
            <p:nvPr/>
          </p:nvSpPr>
          <p:spPr>
            <a:xfrm flipV="1">
              <a:off x="4393992" y="3360177"/>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538773" y="3304305"/>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二等辺三角形 130"/>
            <p:cNvSpPr/>
            <p:nvPr/>
          </p:nvSpPr>
          <p:spPr>
            <a:xfrm flipV="1">
              <a:off x="4193541" y="3490775"/>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p:cNvSpPr/>
            <p:nvPr/>
          </p:nvSpPr>
          <p:spPr>
            <a:xfrm>
              <a:off x="4338322" y="3434903"/>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テキスト ボックス 132"/>
            <p:cNvSpPr txBox="1"/>
            <p:nvPr/>
          </p:nvSpPr>
          <p:spPr>
            <a:xfrm>
              <a:off x="3617857" y="959686"/>
              <a:ext cx="1915909" cy="369332"/>
            </a:xfrm>
            <a:prstGeom prst="rect">
              <a:avLst/>
            </a:prstGeom>
            <a:noFill/>
          </p:spPr>
          <p:txBody>
            <a:bodyPr wrap="none" rtlCol="0">
              <a:spAutoFit/>
            </a:bodyPr>
            <a:lstStyle/>
            <a:p>
              <a:pPr algn="ctr"/>
              <a:r>
                <a:rPr kumimoji="1" lang="ja-JP" altLang="en-US" dirty="0"/>
                <a:t>電力会社・発電所</a:t>
              </a:r>
            </a:p>
          </p:txBody>
        </p:sp>
        <p:grpSp>
          <p:nvGrpSpPr>
            <p:cNvPr id="179" name="図形グループ 178"/>
            <p:cNvGrpSpPr/>
            <p:nvPr/>
          </p:nvGrpSpPr>
          <p:grpSpPr>
            <a:xfrm>
              <a:off x="3794162" y="4747061"/>
              <a:ext cx="1552502" cy="596988"/>
              <a:chOff x="946150" y="4404782"/>
              <a:chExt cx="1885950" cy="569809"/>
            </a:xfrm>
          </p:grpSpPr>
          <p:sp>
            <p:nvSpPr>
              <p:cNvPr id="180" name="正方形/長方形 179"/>
              <p:cNvSpPr/>
              <p:nvPr/>
            </p:nvSpPr>
            <p:spPr>
              <a:xfrm>
                <a:off x="22984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フローチャート: 論理積ゲート 180"/>
              <p:cNvSpPr/>
              <p:nvPr/>
            </p:nvSpPr>
            <p:spPr>
              <a:xfrm>
                <a:off x="25082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正方形/長方形 181"/>
              <p:cNvSpPr/>
              <p:nvPr/>
            </p:nvSpPr>
            <p:spPr>
              <a:xfrm>
                <a:off x="19809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正方形/長方形 182"/>
              <p:cNvSpPr/>
              <p:nvPr/>
            </p:nvSpPr>
            <p:spPr>
              <a:xfrm>
                <a:off x="18954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18158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a:off x="20256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正方形/長方形 185"/>
              <p:cNvSpPr/>
              <p:nvPr/>
            </p:nvSpPr>
            <p:spPr>
              <a:xfrm>
                <a:off x="14983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正方形/長方形 186"/>
              <p:cNvSpPr/>
              <p:nvPr/>
            </p:nvSpPr>
            <p:spPr>
              <a:xfrm>
                <a:off x="14128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正方形/長方形 187"/>
              <p:cNvSpPr/>
              <p:nvPr/>
            </p:nvSpPr>
            <p:spPr>
              <a:xfrm>
                <a:off x="1349166" y="45829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フローチャート: 論理積ゲート 188"/>
              <p:cNvSpPr/>
              <p:nvPr/>
            </p:nvSpPr>
            <p:spPr>
              <a:xfrm>
                <a:off x="1558925" y="45829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p:cNvSpPr/>
              <p:nvPr/>
            </p:nvSpPr>
            <p:spPr>
              <a:xfrm>
                <a:off x="1031666" y="44301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正方形/長方形 190"/>
              <p:cNvSpPr/>
              <p:nvPr/>
            </p:nvSpPr>
            <p:spPr>
              <a:xfrm>
                <a:off x="946150" y="47121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5" name="正方形/長方形 194"/>
            <p:cNvSpPr/>
            <p:nvPr/>
          </p:nvSpPr>
          <p:spPr>
            <a:xfrm>
              <a:off x="3652704" y="2332760"/>
              <a:ext cx="1899138" cy="461665"/>
            </a:xfrm>
            <a:prstGeom prst="rect">
              <a:avLst/>
            </a:prstGeom>
          </p:spPr>
          <p:txBody>
            <a:bodyPr wrap="square">
              <a:spAutoFit/>
            </a:bodyPr>
            <a:lstStyle/>
            <a:p>
              <a:pPr algn="ctr"/>
              <a:r>
                <a:rPr lang="ja-JP" altLang="en-US" sz="1200" dirty="0"/>
                <a:t>大規模な発電設備</a:t>
              </a:r>
            </a:p>
            <a:p>
              <a:pPr algn="ctr"/>
              <a:r>
                <a:rPr lang="ja-JP" altLang="en-US" sz="1200" dirty="0"/>
                <a:t>低料金で安定供給を実現</a:t>
              </a:r>
            </a:p>
          </p:txBody>
        </p:sp>
        <p:sp>
          <p:nvSpPr>
            <p:cNvPr id="199" name="テキスト ボックス 198"/>
            <p:cNvSpPr txBox="1"/>
            <p:nvPr/>
          </p:nvSpPr>
          <p:spPr>
            <a:xfrm>
              <a:off x="3524250" y="5821107"/>
              <a:ext cx="2247899" cy="400110"/>
            </a:xfrm>
            <a:prstGeom prst="rect">
              <a:avLst/>
            </a:prstGeom>
            <a:noFill/>
          </p:spPr>
          <p:txBody>
            <a:bodyPr wrap="square" rtlCol="0">
              <a:spAutoFit/>
            </a:bodyPr>
            <a:lstStyle/>
            <a:p>
              <a:pPr marL="171450" indent="-171450">
                <a:buFont typeface="Wingdings" charset="2"/>
                <a:buChar char="v"/>
              </a:pPr>
              <a:r>
                <a:rPr lang="ja-JP" altLang="en-US" sz="1000" dirty="0"/>
                <a:t>設備の運用・管理・保守から解放</a:t>
              </a:r>
            </a:p>
            <a:p>
              <a:pPr marL="171450" indent="-171450">
                <a:buFont typeface="Wingdings" charset="2"/>
                <a:buChar char="v"/>
              </a:pPr>
              <a:r>
                <a:rPr lang="ja-JP" altLang="en-US" sz="1000" dirty="0"/>
                <a:t>需要変動に柔軟に対応</a:t>
              </a:r>
              <a:endParaRPr kumimoji="1" lang="ja-JP" altLang="en-US" sz="1000" dirty="0"/>
            </a:p>
          </p:txBody>
        </p:sp>
        <p:sp>
          <p:nvSpPr>
            <p:cNvPr id="204" name="テキスト ボックス 203"/>
            <p:cNvSpPr txBox="1"/>
            <p:nvPr/>
          </p:nvSpPr>
          <p:spPr>
            <a:xfrm>
              <a:off x="3848518" y="5340845"/>
              <a:ext cx="1454244" cy="369332"/>
            </a:xfrm>
            <a:prstGeom prst="rect">
              <a:avLst/>
            </a:prstGeom>
            <a:noFill/>
          </p:spPr>
          <p:txBody>
            <a:bodyPr wrap="none" rtlCol="0">
              <a:spAutoFit/>
            </a:bodyPr>
            <a:lstStyle/>
            <a:p>
              <a:r>
                <a:rPr kumimoji="1" lang="ja-JP" altLang="en-US" dirty="0"/>
                <a:t>工場内・設備</a:t>
              </a:r>
            </a:p>
          </p:txBody>
        </p:sp>
        <p:sp>
          <p:nvSpPr>
            <p:cNvPr id="224" name="テキスト ボックス 223"/>
            <p:cNvSpPr txBox="1"/>
            <p:nvPr/>
          </p:nvSpPr>
          <p:spPr>
            <a:xfrm>
              <a:off x="4178367" y="3922296"/>
              <a:ext cx="800219" cy="338554"/>
            </a:xfrm>
            <a:prstGeom prst="rect">
              <a:avLst/>
            </a:prstGeom>
            <a:noFill/>
          </p:spPr>
          <p:txBody>
            <a:bodyPr wrap="none" rtlCol="0">
              <a:spAutoFit/>
            </a:bodyPr>
            <a:lstStyle/>
            <a:p>
              <a:r>
                <a:rPr kumimoji="1" lang="ja-JP" altLang="en-US" sz="1600" dirty="0"/>
                <a:t>送電網</a:t>
              </a:r>
            </a:p>
          </p:txBody>
        </p:sp>
        <p:sp>
          <p:nvSpPr>
            <p:cNvPr id="226" name="二等辺三角形 225"/>
            <p:cNvSpPr/>
            <p:nvPr/>
          </p:nvSpPr>
          <p:spPr>
            <a:xfrm rot="5400000">
              <a:off x="2203602" y="3416181"/>
              <a:ext cx="1853892" cy="420127"/>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a:off x="5619829" y="876150"/>
            <a:ext cx="2974162" cy="5452768"/>
            <a:chOff x="5619829" y="876150"/>
            <a:chExt cx="2974162" cy="5452768"/>
          </a:xfrm>
        </p:grpSpPr>
        <p:sp>
          <p:nvSpPr>
            <p:cNvPr id="194" name="正方形/長方形 193"/>
            <p:cNvSpPr/>
            <p:nvPr/>
          </p:nvSpPr>
          <p:spPr>
            <a:xfrm>
              <a:off x="6346092" y="4494886"/>
              <a:ext cx="2089150" cy="183403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p:cNvSpPr/>
            <p:nvPr/>
          </p:nvSpPr>
          <p:spPr>
            <a:xfrm>
              <a:off x="6346092" y="876150"/>
              <a:ext cx="2089150" cy="19441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6500446" y="1403350"/>
              <a:ext cx="317500" cy="157483"/>
              <a:chOff x="6769100" y="1390650"/>
              <a:chExt cx="317500" cy="157483"/>
            </a:xfrm>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 name="図形グループ 39"/>
            <p:cNvGrpSpPr/>
            <p:nvPr/>
          </p:nvGrpSpPr>
          <p:grpSpPr>
            <a:xfrm>
              <a:off x="6500446" y="1596812"/>
              <a:ext cx="317500" cy="157483"/>
              <a:chOff x="6769100" y="1390650"/>
              <a:chExt cx="317500" cy="157483"/>
            </a:xfrm>
          </p:grpSpPr>
          <p:sp>
            <p:nvSpPr>
              <p:cNvPr id="41" name="正方形/長方形 4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直線コネクタ 42"/>
              <p:cNvCxnSpPr>
                <a:stCxn id="42" idx="6"/>
                <a:endCxn id="4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4" name="図形グループ 43"/>
            <p:cNvGrpSpPr/>
            <p:nvPr/>
          </p:nvGrpSpPr>
          <p:grpSpPr>
            <a:xfrm>
              <a:off x="6500446" y="1778405"/>
              <a:ext cx="317500" cy="157483"/>
              <a:chOff x="6769100" y="1390650"/>
              <a:chExt cx="317500" cy="157483"/>
            </a:xfrm>
          </p:grpSpPr>
          <p:sp>
            <p:nvSpPr>
              <p:cNvPr id="45" name="正方形/長方形 4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コネクタ 46"/>
              <p:cNvCxnSpPr>
                <a:stCxn id="46" idx="6"/>
                <a:endCxn id="4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6500446" y="2137408"/>
              <a:ext cx="317500" cy="157483"/>
              <a:chOff x="6769100" y="1390650"/>
              <a:chExt cx="317500" cy="157483"/>
            </a:xfrm>
          </p:grpSpPr>
          <p:sp>
            <p:nvSpPr>
              <p:cNvPr id="49" name="正方形/長方形 4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p:cNvCxnSpPr>
                <a:stCxn id="50" idx="6"/>
                <a:endCxn id="4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6500446" y="1954093"/>
              <a:ext cx="317500" cy="157483"/>
              <a:chOff x="6769100" y="1390650"/>
              <a:chExt cx="317500" cy="157483"/>
            </a:xfrm>
          </p:grpSpPr>
          <p:sp>
            <p:nvSpPr>
              <p:cNvPr id="53" name="正方形/長方形 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a:stCxn id="54" idx="6"/>
                <a:endCxn id="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55"/>
            <p:cNvGrpSpPr/>
            <p:nvPr/>
          </p:nvGrpSpPr>
          <p:grpSpPr>
            <a:xfrm>
              <a:off x="6870700" y="1405891"/>
              <a:ext cx="317500" cy="157483"/>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a:stCxn id="58" idx="6"/>
                <a:endCxn id="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59"/>
            <p:cNvGrpSpPr/>
            <p:nvPr/>
          </p:nvGrpSpPr>
          <p:grpSpPr>
            <a:xfrm>
              <a:off x="6870700" y="1599353"/>
              <a:ext cx="317500" cy="157483"/>
              <a:chOff x="6769100" y="1390650"/>
              <a:chExt cx="317500" cy="157483"/>
            </a:xfrm>
          </p:grpSpPr>
          <p:sp>
            <p:nvSpPr>
              <p:cNvPr id="61" name="正方形/長方形 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a:stCxn id="62" idx="6"/>
                <a:endCxn id="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4" name="図形グループ 63"/>
            <p:cNvGrpSpPr/>
            <p:nvPr/>
          </p:nvGrpSpPr>
          <p:grpSpPr>
            <a:xfrm>
              <a:off x="6870700" y="1780946"/>
              <a:ext cx="317500" cy="157483"/>
              <a:chOff x="6769100" y="1390650"/>
              <a:chExt cx="317500" cy="157483"/>
            </a:xfrm>
          </p:grpSpPr>
          <p:sp>
            <p:nvSpPr>
              <p:cNvPr id="65" name="正方形/長方形 6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7" name="直線コネクタ 66"/>
              <p:cNvCxnSpPr>
                <a:stCxn id="66" idx="6"/>
                <a:endCxn id="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8" name="図形グループ 67"/>
            <p:cNvGrpSpPr/>
            <p:nvPr/>
          </p:nvGrpSpPr>
          <p:grpSpPr>
            <a:xfrm>
              <a:off x="6870700" y="2139949"/>
              <a:ext cx="317500" cy="157483"/>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a:stCxn id="70" idx="6"/>
                <a:endCxn id="6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6870700" y="1956634"/>
              <a:ext cx="317500" cy="157483"/>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a:stCxn id="74" idx="6"/>
                <a:endCxn id="7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7245350" y="1408432"/>
              <a:ext cx="317500" cy="157483"/>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a:stCxn id="78" idx="6"/>
                <a:endCxn id="7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図形グループ 79"/>
            <p:cNvGrpSpPr/>
            <p:nvPr/>
          </p:nvGrpSpPr>
          <p:grpSpPr>
            <a:xfrm>
              <a:off x="7245350" y="1601894"/>
              <a:ext cx="317500" cy="157483"/>
              <a:chOff x="6769100" y="1390650"/>
              <a:chExt cx="317500" cy="157483"/>
            </a:xfrm>
          </p:grpSpPr>
          <p:sp>
            <p:nvSpPr>
              <p:cNvPr id="81" name="正方形/長方形 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a:stCxn id="82" idx="6"/>
                <a:endCxn id="8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4" name="図形グループ 83"/>
            <p:cNvGrpSpPr/>
            <p:nvPr/>
          </p:nvGrpSpPr>
          <p:grpSpPr>
            <a:xfrm>
              <a:off x="7245350" y="1783487"/>
              <a:ext cx="317500" cy="157483"/>
              <a:chOff x="6769100" y="1390650"/>
              <a:chExt cx="317500" cy="157483"/>
            </a:xfrm>
          </p:grpSpPr>
          <p:sp>
            <p:nvSpPr>
              <p:cNvPr id="85" name="正方形/長方形 8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コネクタ 86"/>
              <p:cNvCxnSpPr>
                <a:stCxn id="86" idx="6"/>
                <a:endCxn id="8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8" name="図形グループ 87"/>
            <p:cNvGrpSpPr/>
            <p:nvPr/>
          </p:nvGrpSpPr>
          <p:grpSpPr>
            <a:xfrm>
              <a:off x="7245350" y="2142490"/>
              <a:ext cx="317500" cy="157483"/>
              <a:chOff x="6769100" y="1390650"/>
              <a:chExt cx="317500" cy="157483"/>
            </a:xfrm>
          </p:grpSpPr>
          <p:sp>
            <p:nvSpPr>
              <p:cNvPr id="89" name="正方形/長方形 8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円/楕円 8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1" name="直線コネクタ 90"/>
              <p:cNvCxnSpPr>
                <a:stCxn id="90" idx="6"/>
                <a:endCxn id="8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7245350" y="1959175"/>
              <a:ext cx="317500" cy="157483"/>
              <a:chOff x="6769100" y="1390650"/>
              <a:chExt cx="317500" cy="157483"/>
            </a:xfrm>
          </p:grpSpPr>
          <p:sp>
            <p:nvSpPr>
              <p:cNvPr id="93" name="正方形/長方形 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a:stCxn id="94" idx="6"/>
                <a:endCxn id="9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2" name="Picture 26" descr="j043394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63903" y="4646656"/>
              <a:ext cx="587543" cy="587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 name="Picture 26" descr="j043394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94003" y="4646656"/>
              <a:ext cx="587543" cy="587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 name="Picture 26" descr="j043394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25492" y="4646656"/>
              <a:ext cx="587543" cy="587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 name="テキスト ボックス 137"/>
            <p:cNvSpPr txBox="1"/>
            <p:nvPr/>
          </p:nvSpPr>
          <p:spPr>
            <a:xfrm>
              <a:off x="6577699" y="959686"/>
              <a:ext cx="1613843" cy="369332"/>
            </a:xfrm>
            <a:prstGeom prst="rect">
              <a:avLst/>
            </a:prstGeom>
            <a:noFill/>
          </p:spPr>
          <p:txBody>
            <a:bodyPr wrap="none" rtlCol="0">
              <a:spAutoFit/>
            </a:bodyPr>
            <a:lstStyle/>
            <a:p>
              <a:pPr algn="ctr"/>
              <a:r>
                <a:rPr lang="ja-JP" altLang="en-US" dirty="0"/>
                <a:t>データセンター</a:t>
              </a:r>
              <a:endParaRPr kumimoji="1" lang="ja-JP" altLang="en-US" dirty="0"/>
            </a:p>
          </p:txBody>
        </p:sp>
        <p:grpSp>
          <p:nvGrpSpPr>
            <p:cNvPr id="139" name="図形グループ 138"/>
            <p:cNvGrpSpPr/>
            <p:nvPr/>
          </p:nvGrpSpPr>
          <p:grpSpPr>
            <a:xfrm>
              <a:off x="7598996" y="1405891"/>
              <a:ext cx="317500" cy="157483"/>
              <a:chOff x="6769100" y="1390650"/>
              <a:chExt cx="317500" cy="157483"/>
            </a:xfrm>
          </p:grpSpPr>
          <p:sp>
            <p:nvSpPr>
              <p:cNvPr id="140" name="正方形/長方形 1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円/楕円 1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2" name="直線コネクタ 141"/>
              <p:cNvCxnSpPr>
                <a:stCxn id="141" idx="6"/>
                <a:endCxn id="14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3" name="図形グループ 142"/>
            <p:cNvGrpSpPr/>
            <p:nvPr/>
          </p:nvGrpSpPr>
          <p:grpSpPr>
            <a:xfrm>
              <a:off x="7598996" y="1599353"/>
              <a:ext cx="317500" cy="157483"/>
              <a:chOff x="6769100" y="1390650"/>
              <a:chExt cx="317500" cy="157483"/>
            </a:xfrm>
          </p:grpSpPr>
          <p:sp>
            <p:nvSpPr>
              <p:cNvPr id="144" name="正方形/長方形 1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円/楕円 1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6" name="直線コネクタ 145"/>
              <p:cNvCxnSpPr>
                <a:stCxn id="145" idx="6"/>
                <a:endCxn id="14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 name="図形グループ 146"/>
            <p:cNvGrpSpPr/>
            <p:nvPr/>
          </p:nvGrpSpPr>
          <p:grpSpPr>
            <a:xfrm>
              <a:off x="7598996" y="1780946"/>
              <a:ext cx="317500" cy="157483"/>
              <a:chOff x="6769100" y="1390650"/>
              <a:chExt cx="317500" cy="157483"/>
            </a:xfrm>
          </p:grpSpPr>
          <p:sp>
            <p:nvSpPr>
              <p:cNvPr id="148" name="正方形/長方形 1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円/楕円 1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0" name="直線コネクタ 149"/>
              <p:cNvCxnSpPr>
                <a:stCxn id="149" idx="6"/>
                <a:endCxn id="14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 name="図形グループ 150"/>
            <p:cNvGrpSpPr/>
            <p:nvPr/>
          </p:nvGrpSpPr>
          <p:grpSpPr>
            <a:xfrm>
              <a:off x="7598996" y="2139949"/>
              <a:ext cx="317500" cy="157483"/>
              <a:chOff x="6769100" y="1390650"/>
              <a:chExt cx="317500" cy="157483"/>
            </a:xfrm>
          </p:grpSpPr>
          <p:sp>
            <p:nvSpPr>
              <p:cNvPr id="152" name="正方形/長方形 15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コネクタ 153"/>
              <p:cNvCxnSpPr>
                <a:stCxn id="153" idx="6"/>
                <a:endCxn id="15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 name="図形グループ 154"/>
            <p:cNvGrpSpPr/>
            <p:nvPr/>
          </p:nvGrpSpPr>
          <p:grpSpPr>
            <a:xfrm>
              <a:off x="7598996" y="1956634"/>
              <a:ext cx="317500" cy="157483"/>
              <a:chOff x="6769100" y="1390650"/>
              <a:chExt cx="317500" cy="157483"/>
            </a:xfrm>
          </p:grpSpPr>
          <p:sp>
            <p:nvSpPr>
              <p:cNvPr id="156" name="正方形/長方形 15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直線コネクタ 157"/>
              <p:cNvCxnSpPr>
                <a:stCxn id="157" idx="6"/>
                <a:endCxn id="15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 name="図形グループ 158"/>
            <p:cNvGrpSpPr/>
            <p:nvPr/>
          </p:nvGrpSpPr>
          <p:grpSpPr>
            <a:xfrm>
              <a:off x="7973646" y="1408432"/>
              <a:ext cx="317500" cy="157483"/>
              <a:chOff x="6769100" y="1390650"/>
              <a:chExt cx="317500" cy="157483"/>
            </a:xfrm>
          </p:grpSpPr>
          <p:sp>
            <p:nvSpPr>
              <p:cNvPr id="160" name="正方形/長方形 1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2" name="直線コネクタ 161"/>
              <p:cNvCxnSpPr>
                <a:stCxn id="161" idx="6"/>
                <a:endCxn id="16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 name="図形グループ 162"/>
            <p:cNvGrpSpPr/>
            <p:nvPr/>
          </p:nvGrpSpPr>
          <p:grpSpPr>
            <a:xfrm>
              <a:off x="7973646" y="1601894"/>
              <a:ext cx="317500" cy="157483"/>
              <a:chOff x="6769100" y="1390650"/>
              <a:chExt cx="317500" cy="157483"/>
            </a:xfrm>
          </p:grpSpPr>
          <p:sp>
            <p:nvSpPr>
              <p:cNvPr id="164" name="正方形/長方形 16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6" name="直線コネクタ 165"/>
              <p:cNvCxnSpPr>
                <a:stCxn id="165" idx="6"/>
                <a:endCxn id="1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 name="図形グループ 166"/>
            <p:cNvGrpSpPr/>
            <p:nvPr/>
          </p:nvGrpSpPr>
          <p:grpSpPr>
            <a:xfrm>
              <a:off x="7973646" y="1783487"/>
              <a:ext cx="317500" cy="157483"/>
              <a:chOff x="6769100" y="1390650"/>
              <a:chExt cx="317500" cy="157483"/>
            </a:xfrm>
          </p:grpSpPr>
          <p:sp>
            <p:nvSpPr>
              <p:cNvPr id="168" name="正方形/長方形 16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円/楕円 16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0" name="直線コネクタ 169"/>
              <p:cNvCxnSpPr>
                <a:stCxn id="169" idx="6"/>
                <a:endCxn id="1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1" name="図形グループ 170"/>
            <p:cNvGrpSpPr/>
            <p:nvPr/>
          </p:nvGrpSpPr>
          <p:grpSpPr>
            <a:xfrm>
              <a:off x="7973646" y="2142490"/>
              <a:ext cx="317500" cy="157483"/>
              <a:chOff x="6769100" y="1390650"/>
              <a:chExt cx="317500" cy="157483"/>
            </a:xfrm>
          </p:grpSpPr>
          <p:sp>
            <p:nvSpPr>
              <p:cNvPr id="172" name="正方形/長方形 17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円/楕円 17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4" name="直線コネクタ 173"/>
              <p:cNvCxnSpPr>
                <a:stCxn id="173" idx="6"/>
                <a:endCxn id="1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5" name="図形グループ 174"/>
            <p:cNvGrpSpPr/>
            <p:nvPr/>
          </p:nvGrpSpPr>
          <p:grpSpPr>
            <a:xfrm>
              <a:off x="7973646" y="1959175"/>
              <a:ext cx="317500" cy="157483"/>
              <a:chOff x="6769100" y="1390650"/>
              <a:chExt cx="317500" cy="157483"/>
            </a:xfrm>
          </p:grpSpPr>
          <p:sp>
            <p:nvSpPr>
              <p:cNvPr id="176" name="正方形/長方形 1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8" name="直線コネクタ 177"/>
              <p:cNvCxnSpPr>
                <a:stCxn id="177" idx="6"/>
                <a:endCxn id="17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0" name="正方形/長方形 199"/>
            <p:cNvSpPr/>
            <p:nvPr/>
          </p:nvSpPr>
          <p:spPr>
            <a:xfrm>
              <a:off x="6346092" y="2332760"/>
              <a:ext cx="2089150" cy="461665"/>
            </a:xfrm>
            <a:prstGeom prst="rect">
              <a:avLst/>
            </a:prstGeom>
          </p:spPr>
          <p:txBody>
            <a:bodyPr wrap="square">
              <a:spAutoFit/>
            </a:bodyPr>
            <a:lstStyle/>
            <a:p>
              <a:pPr algn="ctr"/>
              <a:r>
                <a:rPr lang="ja-JP" altLang="en-US" sz="1200" dirty="0"/>
                <a:t>大規模なシステム資源</a:t>
              </a:r>
            </a:p>
            <a:p>
              <a:pPr algn="ctr"/>
              <a:r>
                <a:rPr lang="ja-JP" altLang="en-US" sz="1200" dirty="0"/>
                <a:t>低料金で安定供給を実現</a:t>
              </a:r>
            </a:p>
          </p:txBody>
        </p:sp>
        <p:sp>
          <p:nvSpPr>
            <p:cNvPr id="201" name="テキスト ボックス 200"/>
            <p:cNvSpPr txBox="1"/>
            <p:nvPr/>
          </p:nvSpPr>
          <p:spPr>
            <a:xfrm>
              <a:off x="6346092" y="5821107"/>
              <a:ext cx="2247899" cy="400110"/>
            </a:xfrm>
            <a:prstGeom prst="rect">
              <a:avLst/>
            </a:prstGeom>
            <a:noFill/>
          </p:spPr>
          <p:txBody>
            <a:bodyPr wrap="square" rtlCol="0">
              <a:spAutoFit/>
            </a:bodyPr>
            <a:lstStyle/>
            <a:p>
              <a:pPr marL="171450" indent="-171450">
                <a:buFont typeface="Wingdings" charset="2"/>
                <a:buChar char="v"/>
              </a:pPr>
              <a:r>
                <a:rPr lang="ja-JP" altLang="en-US" sz="1000" dirty="0"/>
                <a:t>設備の運用・管理・保守から解放</a:t>
              </a:r>
            </a:p>
            <a:p>
              <a:pPr marL="171450" indent="-171450">
                <a:buFont typeface="Wingdings" charset="2"/>
                <a:buChar char="v"/>
              </a:pPr>
              <a:r>
                <a:rPr lang="ja-JP" altLang="en-US" sz="1000" dirty="0"/>
                <a:t>需要変動に柔軟に対応</a:t>
              </a:r>
              <a:endParaRPr kumimoji="1" lang="ja-JP" altLang="en-US" sz="1000" dirty="0"/>
            </a:p>
          </p:txBody>
        </p:sp>
        <p:sp>
          <p:nvSpPr>
            <p:cNvPr id="205" name="テキスト ボックス 204"/>
            <p:cNvSpPr txBox="1"/>
            <p:nvPr/>
          </p:nvSpPr>
          <p:spPr>
            <a:xfrm>
              <a:off x="6346093" y="5340845"/>
              <a:ext cx="2102606" cy="369332"/>
            </a:xfrm>
            <a:prstGeom prst="rect">
              <a:avLst/>
            </a:prstGeom>
            <a:noFill/>
          </p:spPr>
          <p:txBody>
            <a:bodyPr wrap="square" rtlCol="0">
              <a:spAutoFit/>
            </a:bodyPr>
            <a:lstStyle/>
            <a:p>
              <a:pPr algn="ctr"/>
              <a:r>
                <a:rPr kumimoji="1" lang="ja-JP" altLang="en-US" dirty="0"/>
                <a:t>システム・ユーザー</a:t>
              </a:r>
            </a:p>
          </p:txBody>
        </p:sp>
        <p:sp>
          <p:nvSpPr>
            <p:cNvPr id="214" name="角丸四角形 213"/>
            <p:cNvSpPr/>
            <p:nvPr/>
          </p:nvSpPr>
          <p:spPr>
            <a:xfrm>
              <a:off x="6346093" y="3059843"/>
              <a:ext cx="2156557" cy="1232757"/>
            </a:xfrm>
            <a:prstGeom prst="roundRect">
              <a:avLst>
                <a:gd name="adj" fmla="val 5000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rgbClr val="FFFFFF"/>
                </a:solidFill>
                <a:latin typeface="ＭＳ Ｐゴシック"/>
                <a:ea typeface="ＭＳ Ｐゴシック"/>
                <a:cs typeface="ＭＳ Ｐゴシック"/>
              </a:endParaRPr>
            </a:p>
          </p:txBody>
        </p:sp>
        <p:sp>
          <p:nvSpPr>
            <p:cNvPr id="216" name="上下矢印 215"/>
            <p:cNvSpPr/>
            <p:nvPr/>
          </p:nvSpPr>
          <p:spPr>
            <a:xfrm>
              <a:off x="7172980" y="2868503"/>
              <a:ext cx="468512" cy="155274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217" name="上下矢印 216"/>
            <p:cNvSpPr/>
            <p:nvPr/>
          </p:nvSpPr>
          <p:spPr>
            <a:xfrm rot="5400000">
              <a:off x="6676562" y="3286603"/>
              <a:ext cx="296574" cy="77637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上下矢印 217"/>
            <p:cNvSpPr/>
            <p:nvPr/>
          </p:nvSpPr>
          <p:spPr>
            <a:xfrm rot="5400000">
              <a:off x="7873086" y="3286604"/>
              <a:ext cx="296574" cy="77637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上下矢印 219"/>
            <p:cNvSpPr/>
            <p:nvPr/>
          </p:nvSpPr>
          <p:spPr>
            <a:xfrm rot="2954820">
              <a:off x="7701486" y="3026248"/>
              <a:ext cx="296574" cy="54089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上下矢印 220"/>
            <p:cNvSpPr/>
            <p:nvPr/>
          </p:nvSpPr>
          <p:spPr>
            <a:xfrm rot="18645180" flipH="1">
              <a:off x="6837887" y="3023464"/>
              <a:ext cx="296574" cy="540891"/>
            </a:xfrm>
            <a:prstGeom prst="upDownArrow">
              <a:avLst>
                <a:gd name="adj1" fmla="val 72363"/>
                <a:gd name="adj2" fmla="val 5000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上下矢印 221"/>
            <p:cNvSpPr/>
            <p:nvPr/>
          </p:nvSpPr>
          <p:spPr>
            <a:xfrm rot="18645180" flipV="1">
              <a:off x="7701486" y="3776149"/>
              <a:ext cx="296574" cy="54089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上下矢印 222"/>
            <p:cNvSpPr/>
            <p:nvPr/>
          </p:nvSpPr>
          <p:spPr>
            <a:xfrm rot="2954820" flipH="1" flipV="1">
              <a:off x="6837887" y="3773365"/>
              <a:ext cx="296574" cy="540891"/>
            </a:xfrm>
            <a:prstGeom prst="upDownArrow">
              <a:avLst>
                <a:gd name="adj1" fmla="val 72363"/>
                <a:gd name="adj2" fmla="val 5000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テキスト ボックス 224"/>
            <p:cNvSpPr txBox="1"/>
            <p:nvPr/>
          </p:nvSpPr>
          <p:spPr>
            <a:xfrm>
              <a:off x="6739025" y="3922296"/>
              <a:ext cx="1359667" cy="338554"/>
            </a:xfrm>
            <a:prstGeom prst="rect">
              <a:avLst/>
            </a:prstGeom>
            <a:noFill/>
          </p:spPr>
          <p:txBody>
            <a:bodyPr wrap="none" rtlCol="0">
              <a:spAutoFit/>
            </a:bodyPr>
            <a:lstStyle/>
            <a:p>
              <a:pPr algn="ctr"/>
              <a:r>
                <a:rPr kumimoji="1" lang="ja-JP" altLang="en-US" sz="1600" dirty="0">
                  <a:solidFill>
                    <a:schemeClr val="bg1"/>
                  </a:solidFill>
                </a:rPr>
                <a:t>インターネット</a:t>
              </a:r>
            </a:p>
          </p:txBody>
        </p:sp>
        <p:sp>
          <p:nvSpPr>
            <p:cNvPr id="228" name="等号 227"/>
            <p:cNvSpPr/>
            <p:nvPr/>
          </p:nvSpPr>
          <p:spPr>
            <a:xfrm>
              <a:off x="5619829" y="3237838"/>
              <a:ext cx="726264" cy="724961"/>
            </a:xfrm>
            <a:prstGeom prst="mathEqual">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119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r"/>
            <a:r>
              <a:rPr lang="ja-JP" altLang="en-US" sz="2400" dirty="0">
                <a:solidFill>
                  <a:srgbClr val="FFFFFF"/>
                </a:solidFill>
                <a:effectLst/>
                <a:latin typeface="Arial"/>
                <a:ea typeface="HGP創英角ｺﾞｼｯｸUB" pitchFamily="50" charset="-128"/>
                <a:cs typeface="Arial"/>
              </a:rPr>
              <a:t>の価値</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8474368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8"/>
          <p:cNvSpPr>
            <a:spLocks noGrp="1" noChangeArrowheads="1"/>
          </p:cNvSpPr>
          <p:nvPr>
            <p:ph type="title"/>
          </p:nvPr>
        </p:nvSpPr>
        <p:spPr>
          <a:xfrm>
            <a:off x="250825" y="228600"/>
            <a:ext cx="8893175" cy="533400"/>
          </a:xfrm>
        </p:spPr>
        <p:txBody>
          <a:bodyPr/>
          <a:lstStyle/>
          <a:p>
            <a:pPr eaLnBrk="1" hangingPunct="1"/>
            <a:r>
              <a:rPr lang="ja-JP" altLang="en-US" sz="2800" dirty="0">
                <a:solidFill>
                  <a:srgbClr val="7F7F7F"/>
                </a:solidFill>
                <a:ea typeface="ＭＳ Ｐゴシック" charset="-128"/>
              </a:rPr>
              <a:t>歴史的背景から考えるクラウドへの期待</a:t>
            </a:r>
            <a:endParaRPr lang="en-US" altLang="ja-JP" sz="2800" dirty="0">
              <a:solidFill>
                <a:srgbClr val="7F7F7F"/>
              </a:solidFill>
              <a:ea typeface="ＭＳ Ｐゴシック" charset="-128"/>
            </a:endParaRPr>
          </a:p>
        </p:txBody>
      </p:sp>
      <p:sp>
        <p:nvSpPr>
          <p:cNvPr id="760841" name="AutoShape 9"/>
          <p:cNvSpPr>
            <a:spLocks noChangeArrowheads="1"/>
          </p:cNvSpPr>
          <p:nvPr/>
        </p:nvSpPr>
        <p:spPr bwMode="auto">
          <a:xfrm>
            <a:off x="279791" y="3016363"/>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2" name="AutoShape 10"/>
          <p:cNvSpPr>
            <a:spLocks noChangeArrowheads="1"/>
          </p:cNvSpPr>
          <p:nvPr/>
        </p:nvSpPr>
        <p:spPr bwMode="auto">
          <a:xfrm>
            <a:off x="279791" y="4065644"/>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3" name="AutoShape 11"/>
          <p:cNvSpPr>
            <a:spLocks noChangeArrowheads="1"/>
          </p:cNvSpPr>
          <p:nvPr/>
        </p:nvSpPr>
        <p:spPr bwMode="auto">
          <a:xfrm>
            <a:off x="279845" y="5202733"/>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4" name="AutoShape 12"/>
          <p:cNvSpPr>
            <a:spLocks noChangeArrowheads="1"/>
          </p:cNvSpPr>
          <p:nvPr/>
        </p:nvSpPr>
        <p:spPr bwMode="auto">
          <a:xfrm>
            <a:off x="279791" y="1849715"/>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grpSp>
        <p:nvGrpSpPr>
          <p:cNvPr id="8" name="図形グループ 7"/>
          <p:cNvGrpSpPr/>
          <p:nvPr/>
        </p:nvGrpSpPr>
        <p:grpSpPr>
          <a:xfrm>
            <a:off x="5057728" y="1849715"/>
            <a:ext cx="1906971" cy="3962619"/>
            <a:chOff x="5057728" y="1849715"/>
            <a:chExt cx="1906971" cy="3962619"/>
          </a:xfrm>
        </p:grpSpPr>
        <p:sp>
          <p:nvSpPr>
            <p:cNvPr id="87" name="右矢印 86"/>
            <p:cNvSpPr/>
            <p:nvPr/>
          </p:nvSpPr>
          <p:spPr bwMode="auto">
            <a:xfrm>
              <a:off x="5119970" y="3885656"/>
              <a:ext cx="457200" cy="471216"/>
            </a:xfrm>
            <a:prstGeom prst="rightArrow">
              <a:avLst/>
            </a:prstGeom>
            <a:solidFill>
              <a:schemeClr val="accent6">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cxnSp>
          <p:nvCxnSpPr>
            <p:cNvPr id="23595" name="AutoShape 41"/>
            <p:cNvCxnSpPr>
              <a:cxnSpLocks noChangeShapeType="1"/>
              <a:stCxn id="23602" idx="3"/>
              <a:endCxn id="23597" idx="1"/>
            </p:cNvCxnSpPr>
            <p:nvPr/>
          </p:nvCxnSpPr>
          <p:spPr bwMode="auto">
            <a:xfrm>
              <a:off x="5057728" y="5598842"/>
              <a:ext cx="535371" cy="1"/>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3596" name="AutoShape 42"/>
            <p:cNvSpPr>
              <a:spLocks noChangeArrowheads="1"/>
            </p:cNvSpPr>
            <p:nvPr/>
          </p:nvSpPr>
          <p:spPr bwMode="auto">
            <a:xfrm>
              <a:off x="5577170" y="2761706"/>
              <a:ext cx="1371600" cy="412750"/>
            </a:xfrm>
            <a:prstGeom prst="roundRect">
              <a:avLst>
                <a:gd name="adj" fmla="val 0"/>
              </a:avLst>
            </a:prstGeom>
            <a:solidFill>
              <a:schemeClr val="accent3">
                <a:lumMod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80000"/>
                </a:lnSpc>
              </a:pPr>
              <a:r>
                <a:rPr lang="en-US" altLang="ja-JP" sz="1400" dirty="0">
                  <a:solidFill>
                    <a:srgbClr val="FFFFFF"/>
                  </a:solidFill>
                  <a:ea typeface="HGP創英角ｺﾞｼｯｸUB" pitchFamily="50" charset="-128"/>
                </a:rPr>
                <a:t>UNIX</a:t>
              </a:r>
              <a:r>
                <a:rPr lang="ja-JP" altLang="en-US" sz="1400" dirty="0">
                  <a:solidFill>
                    <a:srgbClr val="FFFFFF"/>
                  </a:solidFill>
                  <a:ea typeface="HGP創英角ｺﾞｼｯｸUB" pitchFamily="50" charset="-128"/>
                </a:rPr>
                <a:t>サーバー</a:t>
              </a:r>
            </a:p>
          </p:txBody>
        </p:sp>
        <p:sp>
          <p:nvSpPr>
            <p:cNvPr id="23597" name="AutoShape 43"/>
            <p:cNvSpPr>
              <a:spLocks noChangeArrowheads="1"/>
            </p:cNvSpPr>
            <p:nvPr/>
          </p:nvSpPr>
          <p:spPr bwMode="auto">
            <a:xfrm>
              <a:off x="5593099" y="5385351"/>
              <a:ext cx="1371600" cy="426983"/>
            </a:xfrm>
            <a:prstGeom prst="roundRect">
              <a:avLst>
                <a:gd name="adj" fmla="val 0"/>
              </a:avLst>
            </a:prstGeom>
            <a:solidFill>
              <a:schemeClr val="accent2">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ＰＣ</a:t>
              </a:r>
            </a:p>
          </p:txBody>
        </p:sp>
        <p:sp>
          <p:nvSpPr>
            <p:cNvPr id="23598" name="AutoShape 44"/>
            <p:cNvSpPr>
              <a:spLocks noChangeArrowheads="1"/>
            </p:cNvSpPr>
            <p:nvPr/>
          </p:nvSpPr>
          <p:spPr bwMode="auto">
            <a:xfrm>
              <a:off x="5589870" y="3289413"/>
              <a:ext cx="1371600" cy="412750"/>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ＰＣサーバー</a:t>
              </a:r>
            </a:p>
          </p:txBody>
        </p:sp>
        <p:cxnSp>
          <p:nvCxnSpPr>
            <p:cNvPr id="75" name="AutoShape 57"/>
            <p:cNvCxnSpPr>
              <a:cxnSpLocks noChangeShapeType="1"/>
              <a:stCxn id="23607" idx="3"/>
              <a:endCxn id="23597" idx="1"/>
            </p:cNvCxnSpPr>
            <p:nvPr/>
          </p:nvCxnSpPr>
          <p:spPr bwMode="auto">
            <a:xfrm>
              <a:off x="5057728" y="4822938"/>
              <a:ext cx="535371" cy="775905"/>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09" name="AutoShape 31"/>
            <p:cNvCxnSpPr>
              <a:cxnSpLocks noChangeShapeType="1"/>
              <a:stCxn id="23601" idx="3"/>
              <a:endCxn id="23596" idx="1"/>
            </p:cNvCxnSpPr>
            <p:nvPr/>
          </p:nvCxnSpPr>
          <p:spPr bwMode="auto">
            <a:xfrm flipV="1">
              <a:off x="5057728" y="2968081"/>
              <a:ext cx="519442" cy="3832"/>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12" name="AutoShape 31"/>
            <p:cNvCxnSpPr>
              <a:cxnSpLocks noChangeShapeType="1"/>
              <a:stCxn id="23605" idx="3"/>
              <a:endCxn id="23598" idx="1"/>
            </p:cNvCxnSpPr>
            <p:nvPr/>
          </p:nvCxnSpPr>
          <p:spPr bwMode="auto">
            <a:xfrm>
              <a:off x="5057728" y="3495788"/>
              <a:ext cx="532142" cy="0"/>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04" name="AutoShape 28"/>
            <p:cNvSpPr>
              <a:spLocks noChangeArrowheads="1"/>
            </p:cNvSpPr>
            <p:nvPr/>
          </p:nvSpPr>
          <p:spPr bwMode="auto">
            <a:xfrm>
              <a:off x="5593099" y="3934156"/>
              <a:ext cx="1371600" cy="381000"/>
            </a:xfrm>
            <a:prstGeom prst="roundRect">
              <a:avLst>
                <a:gd name="adj" fmla="val 5000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ja-JP" sz="1000" dirty="0">
                  <a:solidFill>
                    <a:schemeClr val="bg1"/>
                  </a:solidFill>
                  <a:latin typeface="HGP創英角ｺﾞｼｯｸUB" pitchFamily="50" charset="-128"/>
                  <a:ea typeface="HGP創英角ｺﾞｼｯｸUB" pitchFamily="50" charset="-128"/>
                </a:rPr>
                <a:t>Intel </a:t>
              </a:r>
            </a:p>
            <a:p>
              <a:pPr algn="ctr"/>
              <a:r>
                <a:rPr lang="ja-JP" altLang="en-US" sz="1000" dirty="0">
                  <a:solidFill>
                    <a:schemeClr val="bg1"/>
                  </a:solidFill>
                  <a:latin typeface="HGP創英角ｺﾞｼｯｸUB" pitchFamily="50" charset="-128"/>
                  <a:ea typeface="HGP創英角ｺﾞｼｯｸUB" pitchFamily="50" charset="-128"/>
                </a:rPr>
                <a:t>アーキテクチャ</a:t>
              </a:r>
            </a:p>
          </p:txBody>
        </p:sp>
        <p:sp>
          <p:nvSpPr>
            <p:cNvPr id="66" name="AutoShape 15"/>
            <p:cNvSpPr>
              <a:spLocks noChangeArrowheads="1"/>
            </p:cNvSpPr>
            <p:nvPr/>
          </p:nvSpPr>
          <p:spPr bwMode="auto">
            <a:xfrm>
              <a:off x="5589870" y="1849715"/>
              <a:ext cx="137160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138" name="直線矢印コネクタ 137"/>
            <p:cNvCxnSpPr>
              <a:stCxn id="127" idx="3"/>
              <a:endCxn id="66" idx="1"/>
            </p:cNvCxnSpPr>
            <p:nvPr/>
          </p:nvCxnSpPr>
          <p:spPr bwMode="auto">
            <a:xfrm>
              <a:off x="5057728" y="2154515"/>
              <a:ext cx="532142" cy="0"/>
            </a:xfrm>
            <a:prstGeom prst="straightConnector1">
              <a:avLst/>
            </a:prstGeom>
            <a:noFill/>
            <a:ln w="38100">
              <a:solidFill>
                <a:srgbClr val="4F81BD"/>
              </a:solidFill>
              <a:miter lim="800000"/>
              <a:headEnd/>
              <a:tailEnd type="triangle" w="med" len="med"/>
            </a:ln>
            <a:extLst/>
          </p:spPr>
        </p:cxnSp>
      </p:grpSp>
      <p:grpSp>
        <p:nvGrpSpPr>
          <p:cNvPr id="2" name="図形グループ 1"/>
          <p:cNvGrpSpPr/>
          <p:nvPr/>
        </p:nvGrpSpPr>
        <p:grpSpPr>
          <a:xfrm>
            <a:off x="1498991" y="1320914"/>
            <a:ext cx="1708540" cy="4186619"/>
            <a:chOff x="1498991" y="1320914"/>
            <a:chExt cx="1708540" cy="4186619"/>
          </a:xfrm>
        </p:grpSpPr>
        <p:sp>
          <p:nvSpPr>
            <p:cNvPr id="64" name="AutoShape 15"/>
            <p:cNvSpPr>
              <a:spLocks noChangeArrowheads="1"/>
            </p:cNvSpPr>
            <p:nvPr/>
          </p:nvSpPr>
          <p:spPr bwMode="auto">
            <a:xfrm>
              <a:off x="2016961" y="2076563"/>
              <a:ext cx="1190570" cy="609600"/>
            </a:xfrm>
            <a:prstGeom prst="roundRect">
              <a:avLst>
                <a:gd name="adj" fmla="val 0"/>
              </a:avLst>
            </a:prstGeom>
            <a:solidFill>
              <a:srgbClr val="000090"/>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endParaRPr lang="en-US" altLang="ja-JP" sz="1200" dirty="0">
                <a:solidFill>
                  <a:srgbClr val="FFFFFF"/>
                </a:solidFill>
                <a:ea typeface="HGP創英角ｺﾞｼｯｸUB" pitchFamily="50" charset="-128"/>
              </a:endParaRPr>
            </a:p>
            <a:p>
              <a:pPr algn="ctr">
                <a:spcBef>
                  <a:spcPts val="0"/>
                </a:spcBef>
              </a:pPr>
              <a:endParaRPr lang="en-US" altLang="ja-JP" sz="1200" dirty="0">
                <a:solidFill>
                  <a:srgbClr val="FFFFFF"/>
                </a:solidFill>
                <a:ea typeface="HGP創英角ｺﾞｼｯｸUB" pitchFamily="50" charset="-128"/>
              </a:endParaRPr>
            </a:p>
            <a:p>
              <a:pPr algn="ctr">
                <a:spcBef>
                  <a:spcPts val="0"/>
                </a:spcBef>
              </a:pPr>
              <a:r>
                <a:rPr lang="en-US" altLang="ja-JP" sz="1200" dirty="0">
                  <a:solidFill>
                    <a:srgbClr val="FFFFFF"/>
                  </a:solidFill>
                  <a:ea typeface="HGP創英角ｺﾞｼｯｸUB" pitchFamily="50" charset="-128"/>
                </a:rPr>
                <a:t>IBM System/360</a:t>
              </a:r>
              <a:endParaRPr lang="ja-JP" altLang="en-US" sz="1200" dirty="0">
                <a:solidFill>
                  <a:srgbClr val="FFFFFF"/>
                </a:solidFill>
                <a:ea typeface="HGP創英角ｺﾞｼｯｸUB" pitchFamily="50" charset="-128"/>
              </a:endParaRPr>
            </a:p>
          </p:txBody>
        </p:sp>
        <p:sp>
          <p:nvSpPr>
            <p:cNvPr id="205" name="AutoShape 28"/>
            <p:cNvSpPr>
              <a:spLocks noChangeArrowheads="1"/>
            </p:cNvSpPr>
            <p:nvPr/>
          </p:nvSpPr>
          <p:spPr bwMode="auto">
            <a:xfrm>
              <a:off x="1964130" y="3934156"/>
              <a:ext cx="1190570" cy="381000"/>
            </a:xfrm>
            <a:prstGeom prst="roundRect">
              <a:avLst>
                <a:gd name="adj" fmla="val 5000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altLang="ja-JP" sz="1000" dirty="0">
                  <a:solidFill>
                    <a:srgbClr val="FFFFFF"/>
                  </a:solidFill>
                  <a:ea typeface="HGP創英角ｺﾞｼｯｸUB" pitchFamily="50" charset="-128"/>
                </a:rPr>
                <a:t>IBM System/360</a:t>
              </a:r>
            </a:p>
            <a:p>
              <a:pPr algn="ctr"/>
              <a:r>
                <a:rPr lang="ja-JP" altLang="en-US" sz="1000" dirty="0">
                  <a:solidFill>
                    <a:srgbClr val="FFFFFF"/>
                  </a:solidFill>
                  <a:ea typeface="HGP創英角ｺﾞｼｯｸUB" pitchFamily="50" charset="-128"/>
                </a:rPr>
                <a:t>アーキテクチャ</a:t>
              </a:r>
            </a:p>
          </p:txBody>
        </p:sp>
        <p:sp>
          <p:nvSpPr>
            <p:cNvPr id="23610" name="Text Box 20"/>
            <p:cNvSpPr txBox="1">
              <a:spLocks noChangeArrowheads="1"/>
            </p:cNvSpPr>
            <p:nvPr/>
          </p:nvSpPr>
          <p:spPr bwMode="auto">
            <a:xfrm>
              <a:off x="1878403"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～１９６４</a:t>
              </a:r>
            </a:p>
          </p:txBody>
        </p:sp>
        <p:sp>
          <p:nvSpPr>
            <p:cNvPr id="23611" name="AutoShape 15"/>
            <p:cNvSpPr>
              <a:spLocks noChangeArrowheads="1"/>
            </p:cNvSpPr>
            <p:nvPr/>
          </p:nvSpPr>
          <p:spPr bwMode="auto">
            <a:xfrm>
              <a:off x="1964130" y="1849715"/>
              <a:ext cx="119057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23612" name="AutoShape 16"/>
            <p:cNvCxnSpPr>
              <a:cxnSpLocks noChangeShapeType="1"/>
              <a:stCxn id="760844" idx="3"/>
              <a:endCxn id="23611" idx="1"/>
            </p:cNvCxnSpPr>
            <p:nvPr/>
          </p:nvCxnSpPr>
          <p:spPr bwMode="auto">
            <a:xfrm>
              <a:off x="1498991" y="2154515"/>
              <a:ext cx="465139" cy="12700"/>
            </a:xfrm>
            <a:prstGeom prst="bentConnector3">
              <a:avLst>
                <a:gd name="adj1" fmla="val 50000"/>
              </a:avLst>
            </a:prstGeom>
            <a:noFill/>
            <a:ln w="38100">
              <a:solidFill>
                <a:srgbClr val="4F81BD"/>
              </a:solidFill>
              <a:miter lim="800000"/>
              <a:headEnd/>
              <a:tailEnd type="triangle" w="med" len="med"/>
            </a:ln>
          </p:spPr>
        </p:cxnSp>
        <p:cxnSp>
          <p:nvCxnSpPr>
            <p:cNvPr id="23613" name="AutoShape 17"/>
            <p:cNvCxnSpPr>
              <a:cxnSpLocks noChangeShapeType="1"/>
              <a:stCxn id="760841" idx="3"/>
              <a:endCxn id="23611" idx="1"/>
            </p:cNvCxnSpPr>
            <p:nvPr/>
          </p:nvCxnSpPr>
          <p:spPr bwMode="auto">
            <a:xfrm flipV="1">
              <a:off x="1498991" y="2154515"/>
              <a:ext cx="465139" cy="1166648"/>
            </a:xfrm>
            <a:prstGeom prst="bentConnector3">
              <a:avLst>
                <a:gd name="adj1" fmla="val 50000"/>
              </a:avLst>
            </a:prstGeom>
            <a:noFill/>
            <a:ln w="38100">
              <a:solidFill>
                <a:srgbClr val="4F81BD"/>
              </a:solidFill>
              <a:miter lim="800000"/>
              <a:headEnd/>
              <a:tailEnd type="triangle" w="med" len="med"/>
            </a:ln>
          </p:spPr>
        </p:cxnSp>
        <p:cxnSp>
          <p:nvCxnSpPr>
            <p:cNvPr id="23614" name="AutoShape 18"/>
            <p:cNvCxnSpPr>
              <a:cxnSpLocks noChangeShapeType="1"/>
              <a:stCxn id="760842" idx="3"/>
              <a:endCxn id="23611" idx="1"/>
            </p:cNvCxnSpPr>
            <p:nvPr/>
          </p:nvCxnSpPr>
          <p:spPr bwMode="auto">
            <a:xfrm flipV="1">
              <a:off x="1498991" y="2154515"/>
              <a:ext cx="465139" cy="2215929"/>
            </a:xfrm>
            <a:prstGeom prst="bentConnector3">
              <a:avLst>
                <a:gd name="adj1" fmla="val 50000"/>
              </a:avLst>
            </a:prstGeom>
            <a:noFill/>
            <a:ln w="38100">
              <a:solidFill>
                <a:srgbClr val="4F81BD"/>
              </a:solidFill>
              <a:miter lim="800000"/>
              <a:headEnd/>
              <a:tailEnd type="triangle" w="med" len="med"/>
            </a:ln>
          </p:spPr>
        </p:cxnSp>
        <p:cxnSp>
          <p:nvCxnSpPr>
            <p:cNvPr id="23615" name="AutoShape 19"/>
            <p:cNvCxnSpPr>
              <a:cxnSpLocks noChangeShapeType="1"/>
              <a:stCxn id="760843" idx="3"/>
              <a:endCxn id="23611" idx="1"/>
            </p:cNvCxnSpPr>
            <p:nvPr/>
          </p:nvCxnSpPr>
          <p:spPr bwMode="auto">
            <a:xfrm flipV="1">
              <a:off x="1499045" y="2154515"/>
              <a:ext cx="465085" cy="3353018"/>
            </a:xfrm>
            <a:prstGeom prst="bentConnector3">
              <a:avLst>
                <a:gd name="adj1" fmla="val 50000"/>
              </a:avLst>
            </a:prstGeom>
            <a:noFill/>
            <a:ln w="38100">
              <a:solidFill>
                <a:srgbClr val="4F81BD"/>
              </a:solidFill>
              <a:miter lim="800000"/>
              <a:headEnd/>
              <a:tailEnd type="triangle" w="med" len="med"/>
            </a:ln>
          </p:spPr>
        </p:cxnSp>
      </p:grpSp>
      <p:grpSp>
        <p:nvGrpSpPr>
          <p:cNvPr id="3" name="図形グループ 2"/>
          <p:cNvGrpSpPr/>
          <p:nvPr/>
        </p:nvGrpSpPr>
        <p:grpSpPr>
          <a:xfrm>
            <a:off x="3154700" y="1320914"/>
            <a:ext cx="1904999" cy="4491419"/>
            <a:chOff x="3154700" y="1320914"/>
            <a:chExt cx="1904999" cy="4491419"/>
          </a:xfrm>
        </p:grpSpPr>
        <p:sp>
          <p:nvSpPr>
            <p:cNvPr id="23602" name="AutoShape 30"/>
            <p:cNvSpPr>
              <a:spLocks noChangeArrowheads="1"/>
            </p:cNvSpPr>
            <p:nvPr/>
          </p:nvSpPr>
          <p:spPr bwMode="auto">
            <a:xfrm>
              <a:off x="3686128" y="5385351"/>
              <a:ext cx="1371600" cy="426982"/>
            </a:xfrm>
            <a:prstGeom prst="roundRect">
              <a:avLst>
                <a:gd name="adj" fmla="val 0"/>
              </a:avLst>
            </a:prstGeom>
            <a:solidFill>
              <a:schemeClr val="accent2">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ＰＣ</a:t>
              </a:r>
            </a:p>
          </p:txBody>
        </p:sp>
        <p:sp>
          <p:nvSpPr>
            <p:cNvPr id="23608" name="Text Box 36"/>
            <p:cNvSpPr txBox="1">
              <a:spLocks noChangeArrowheads="1"/>
            </p:cNvSpPr>
            <p:nvPr/>
          </p:nvSpPr>
          <p:spPr bwMode="auto">
            <a:xfrm>
              <a:off x="3659578"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１９８０～</a:t>
              </a:r>
            </a:p>
          </p:txBody>
        </p:sp>
        <p:sp>
          <p:nvSpPr>
            <p:cNvPr id="23635" name="上下矢印 23634"/>
            <p:cNvSpPr/>
            <p:nvPr/>
          </p:nvSpPr>
          <p:spPr bwMode="auto">
            <a:xfrm>
              <a:off x="4104243" y="2482963"/>
              <a:ext cx="533400" cy="2902387"/>
            </a:xfrm>
            <a:prstGeom prst="upDownArrow">
              <a:avLst>
                <a:gd name="adj1" fmla="val 50000"/>
                <a:gd name="adj2" fmla="val 30952"/>
              </a:avLst>
            </a:prstGeom>
            <a:solidFill>
              <a:srgbClr val="FFC000"/>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sp>
          <p:nvSpPr>
            <p:cNvPr id="23601" name="AutoShape 29"/>
            <p:cNvSpPr>
              <a:spLocks noChangeArrowheads="1"/>
            </p:cNvSpPr>
            <p:nvPr/>
          </p:nvSpPr>
          <p:spPr bwMode="auto">
            <a:xfrm>
              <a:off x="3686128" y="2765538"/>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ミニコン</a:t>
              </a:r>
            </a:p>
          </p:txBody>
        </p:sp>
        <p:sp>
          <p:nvSpPr>
            <p:cNvPr id="23605" name="AutoShape 33"/>
            <p:cNvSpPr>
              <a:spLocks noChangeArrowheads="1"/>
            </p:cNvSpPr>
            <p:nvPr/>
          </p:nvSpPr>
          <p:spPr bwMode="auto">
            <a:xfrm>
              <a:off x="3686128" y="3289413"/>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オフコン</a:t>
              </a:r>
            </a:p>
          </p:txBody>
        </p:sp>
        <p:sp>
          <p:nvSpPr>
            <p:cNvPr id="23607" name="AutoShape 35"/>
            <p:cNvSpPr>
              <a:spLocks noChangeArrowheads="1"/>
            </p:cNvSpPr>
            <p:nvPr/>
          </p:nvSpPr>
          <p:spPr bwMode="auto">
            <a:xfrm>
              <a:off x="3686128" y="4616563"/>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pPr>
              <a:r>
                <a:rPr lang="ja-JP" altLang="en-US" sz="1200" dirty="0">
                  <a:solidFill>
                    <a:srgbClr val="FFFFFF"/>
                  </a:solidFill>
                  <a:ea typeface="HGP創英角ｺﾞｼｯｸUB" pitchFamily="50" charset="-128"/>
                </a:rPr>
                <a:t>エンジニアリング</a:t>
              </a:r>
            </a:p>
            <a:p>
              <a:pPr algn="ctr">
                <a:spcBef>
                  <a:spcPts val="0"/>
                </a:spcBef>
              </a:pPr>
              <a:r>
                <a:rPr lang="ja-JP" altLang="en-US" sz="1200" dirty="0">
                  <a:solidFill>
                    <a:srgbClr val="FFFFFF"/>
                  </a:solidFill>
                  <a:ea typeface="HGP創英角ｺﾞｼｯｸUB" pitchFamily="50" charset="-128"/>
                </a:rPr>
                <a:t>ワークステーション</a:t>
              </a:r>
            </a:p>
          </p:txBody>
        </p:sp>
        <p:cxnSp>
          <p:nvCxnSpPr>
            <p:cNvPr id="23630" name="直線矢印コネクタ 23629"/>
            <p:cNvCxnSpPr>
              <a:stCxn id="23611" idx="3"/>
              <a:endCxn id="127" idx="1"/>
            </p:cNvCxnSpPr>
            <p:nvPr/>
          </p:nvCxnSpPr>
          <p:spPr bwMode="auto">
            <a:xfrm>
              <a:off x="3154700" y="2154515"/>
              <a:ext cx="531428" cy="0"/>
            </a:xfrm>
            <a:prstGeom prst="straightConnector1">
              <a:avLst/>
            </a:prstGeom>
            <a:noFill/>
            <a:ln w="38100">
              <a:solidFill>
                <a:srgbClr val="4F81BD"/>
              </a:solidFill>
              <a:miter lim="800000"/>
              <a:headEnd/>
              <a:tailEnd type="triangle" w="med" len="med"/>
            </a:ln>
            <a:extLst/>
          </p:spPr>
        </p:cxnSp>
        <p:sp>
          <p:nvSpPr>
            <p:cNvPr id="127" name="AutoShape 15"/>
            <p:cNvSpPr>
              <a:spLocks noChangeArrowheads="1"/>
            </p:cNvSpPr>
            <p:nvPr/>
          </p:nvSpPr>
          <p:spPr bwMode="auto">
            <a:xfrm>
              <a:off x="3686128" y="1849715"/>
              <a:ext cx="137160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sp>
          <p:nvSpPr>
            <p:cNvPr id="23600" name="AutoShape 28"/>
            <p:cNvSpPr>
              <a:spLocks noChangeArrowheads="1"/>
            </p:cNvSpPr>
            <p:nvPr/>
          </p:nvSpPr>
          <p:spPr bwMode="auto">
            <a:xfrm>
              <a:off x="3688099" y="3934156"/>
              <a:ext cx="1371600" cy="381000"/>
            </a:xfrm>
            <a:prstGeom prst="roundRect">
              <a:avLst>
                <a:gd name="adj" fmla="val 5000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000" dirty="0">
                  <a:solidFill>
                    <a:srgbClr val="FFFFFF"/>
                  </a:solidFill>
                  <a:ea typeface="HGP創英角ｺﾞｼｯｸUB" pitchFamily="50" charset="-128"/>
                </a:rPr>
                <a:t>ダウンサイジング</a:t>
              </a:r>
              <a:endParaRPr lang="en-US" altLang="ja-JP" sz="1000" dirty="0">
                <a:solidFill>
                  <a:srgbClr val="FFFFFF"/>
                </a:solidFill>
                <a:ea typeface="HGP創英角ｺﾞｼｯｸUB" pitchFamily="50" charset="-128"/>
              </a:endParaRPr>
            </a:p>
            <a:p>
              <a:pPr algn="ctr"/>
              <a:r>
                <a:rPr lang="ja-JP" altLang="en-US" sz="1000" dirty="0">
                  <a:solidFill>
                    <a:srgbClr val="FFFFFF"/>
                  </a:solidFill>
                  <a:ea typeface="HGP創英角ｺﾞｼｯｸUB" pitchFamily="50" charset="-128"/>
                </a:rPr>
                <a:t>マルチベンダー</a:t>
              </a:r>
            </a:p>
          </p:txBody>
        </p:sp>
        <p:sp>
          <p:nvSpPr>
            <p:cNvPr id="23636" name="右矢印 23635"/>
            <p:cNvSpPr/>
            <p:nvPr/>
          </p:nvSpPr>
          <p:spPr bwMode="auto">
            <a:xfrm>
              <a:off x="3202378" y="3883138"/>
              <a:ext cx="457200" cy="471216"/>
            </a:xfrm>
            <a:prstGeom prst="rightArrow">
              <a:avLst/>
            </a:prstGeom>
            <a:solidFill>
              <a:schemeClr val="accent6">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grpSp>
      <p:pic>
        <p:nvPicPr>
          <p:cNvPr id="74" name="図 7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43909" y="6690380"/>
            <a:ext cx="892142" cy="15231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pic>
      <p:grpSp>
        <p:nvGrpSpPr>
          <p:cNvPr id="9" name="図形グループ 8"/>
          <p:cNvGrpSpPr/>
          <p:nvPr/>
        </p:nvGrpSpPr>
        <p:grpSpPr>
          <a:xfrm>
            <a:off x="6948770" y="1320914"/>
            <a:ext cx="1788619" cy="4491419"/>
            <a:chOff x="6948770" y="1320914"/>
            <a:chExt cx="1788619" cy="4491419"/>
          </a:xfrm>
        </p:grpSpPr>
        <p:sp>
          <p:nvSpPr>
            <p:cNvPr id="13" name="正方形/長方形 12"/>
            <p:cNvSpPr/>
            <p:nvPr/>
          </p:nvSpPr>
          <p:spPr>
            <a:xfrm>
              <a:off x="7410450" y="1717789"/>
              <a:ext cx="1326939" cy="263908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581" name="Text Box 48"/>
            <p:cNvSpPr txBox="1">
              <a:spLocks noChangeArrowheads="1"/>
            </p:cNvSpPr>
            <p:nvPr/>
          </p:nvSpPr>
          <p:spPr bwMode="auto">
            <a:xfrm>
              <a:off x="7489943"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２０１０～</a:t>
              </a:r>
            </a:p>
          </p:txBody>
        </p:sp>
        <p:sp>
          <p:nvSpPr>
            <p:cNvPr id="23582" name="AutoShape 49"/>
            <p:cNvSpPr>
              <a:spLocks noChangeArrowheads="1"/>
            </p:cNvSpPr>
            <p:nvPr/>
          </p:nvSpPr>
          <p:spPr bwMode="auto">
            <a:xfrm>
              <a:off x="7365789" y="5385350"/>
              <a:ext cx="1371600" cy="426983"/>
            </a:xfrm>
            <a:prstGeom prst="roundRect">
              <a:avLst>
                <a:gd name="adj" fmla="val 0"/>
              </a:avLst>
            </a:prstGeom>
            <a:solidFill>
              <a:srgbClr val="660066"/>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altLang="ja-JP" sz="1200" dirty="0">
                  <a:solidFill>
                    <a:srgbClr val="FFFFFF"/>
                  </a:solidFill>
                  <a:latin typeface="Arial"/>
                  <a:ea typeface="HGP創英角ｺﾞｼｯｸUB" pitchFamily="50" charset="-128"/>
                  <a:cs typeface="Arial"/>
                </a:rPr>
                <a:t>PC+</a:t>
              </a:r>
              <a:r>
                <a:rPr lang="ja-JP" altLang="en-US" sz="1200" dirty="0">
                  <a:solidFill>
                    <a:srgbClr val="FFFFFF"/>
                  </a:solidFill>
                  <a:latin typeface="Arial"/>
                  <a:ea typeface="HGP創英角ｺﾞｼｯｸUB" pitchFamily="50" charset="-128"/>
                  <a:cs typeface="Arial"/>
                </a:rPr>
                <a:t>モバイル</a:t>
              </a:r>
              <a:r>
                <a:rPr lang="en-US" altLang="ja-JP" sz="1200" dirty="0">
                  <a:solidFill>
                    <a:srgbClr val="FFFFFF"/>
                  </a:solidFill>
                  <a:latin typeface="Arial"/>
                  <a:ea typeface="HGP創英角ｺﾞｼｯｸUB" pitchFamily="50" charset="-128"/>
                  <a:cs typeface="Arial"/>
                </a:rPr>
                <a:t>+</a:t>
              </a:r>
              <a:r>
                <a:rPr lang="en-US" altLang="ja-JP" sz="1200" dirty="0" err="1">
                  <a:solidFill>
                    <a:srgbClr val="FFFFFF"/>
                  </a:solidFill>
                  <a:latin typeface="Arial"/>
                  <a:ea typeface="HGP創英角ｺﾞｼｯｸUB" pitchFamily="50" charset="-128"/>
                  <a:cs typeface="Arial"/>
                </a:rPr>
                <a:t>IoT</a:t>
              </a:r>
              <a:endParaRPr lang="en-US" altLang="ja-JP" sz="800" dirty="0">
                <a:solidFill>
                  <a:srgbClr val="FFFFFF"/>
                </a:solidFill>
                <a:latin typeface="Arial"/>
                <a:ea typeface="HGP創英角ｺﾞｼｯｸUB" pitchFamily="50" charset="-128"/>
                <a:cs typeface="Arial"/>
              </a:endParaRPr>
            </a:p>
          </p:txBody>
        </p:sp>
        <p:cxnSp>
          <p:nvCxnSpPr>
            <p:cNvPr id="23588" name="AutoShape 55"/>
            <p:cNvCxnSpPr>
              <a:cxnSpLocks noChangeShapeType="1"/>
              <a:stCxn id="23598" idx="3"/>
              <a:endCxn id="68" idx="1"/>
            </p:cNvCxnSpPr>
            <p:nvPr/>
          </p:nvCxnSpPr>
          <p:spPr bwMode="auto">
            <a:xfrm flipV="1">
              <a:off x="6961470" y="2968081"/>
              <a:ext cx="545552" cy="527707"/>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77" name="AutoShape 57"/>
            <p:cNvCxnSpPr>
              <a:cxnSpLocks noChangeShapeType="1"/>
              <a:stCxn id="23597" idx="3"/>
              <a:endCxn id="23582" idx="1"/>
            </p:cNvCxnSpPr>
            <p:nvPr/>
          </p:nvCxnSpPr>
          <p:spPr bwMode="auto">
            <a:xfrm flipV="1">
              <a:off x="6964699" y="5598842"/>
              <a:ext cx="401090" cy="1"/>
            </a:xfrm>
            <a:prstGeom prst="bentConnector3">
              <a:avLst>
                <a:gd name="adj1" fmla="val 50000"/>
              </a:avLst>
            </a:prstGeom>
            <a:ln>
              <a:no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44" name="AutoShape 55"/>
            <p:cNvCxnSpPr>
              <a:cxnSpLocks noChangeShapeType="1"/>
              <a:stCxn id="23596" idx="3"/>
              <a:endCxn id="68" idx="1"/>
            </p:cNvCxnSpPr>
            <p:nvPr/>
          </p:nvCxnSpPr>
          <p:spPr bwMode="auto">
            <a:xfrm>
              <a:off x="6948770" y="2968081"/>
              <a:ext cx="558252" cy="12700"/>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47" name="AutoShape 15"/>
            <p:cNvSpPr>
              <a:spLocks noChangeArrowheads="1"/>
            </p:cNvSpPr>
            <p:nvPr/>
          </p:nvSpPr>
          <p:spPr bwMode="auto">
            <a:xfrm>
              <a:off x="7505700" y="1837891"/>
              <a:ext cx="1143000" cy="633248"/>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157" name="AutoShape 55"/>
            <p:cNvCxnSpPr>
              <a:cxnSpLocks noChangeShapeType="1"/>
              <a:stCxn id="23597" idx="3"/>
              <a:endCxn id="68" idx="1"/>
            </p:cNvCxnSpPr>
            <p:nvPr/>
          </p:nvCxnSpPr>
          <p:spPr bwMode="auto">
            <a:xfrm flipV="1">
              <a:off x="6964699" y="2968081"/>
              <a:ext cx="542323" cy="2630762"/>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7" name="AutoShape 44"/>
            <p:cNvSpPr>
              <a:spLocks noChangeArrowheads="1"/>
            </p:cNvSpPr>
            <p:nvPr/>
          </p:nvSpPr>
          <p:spPr bwMode="auto">
            <a:xfrm>
              <a:off x="7506365" y="2538418"/>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a:solidFill>
                    <a:srgbClr val="FFFFFF"/>
                  </a:solidFill>
                  <a:ea typeface="HGP創英角ｺﾞｼｯｸUB" pitchFamily="50" charset="-128"/>
                </a:rPr>
                <a:t>ＰＣサーバー</a:t>
              </a:r>
            </a:p>
          </p:txBody>
        </p:sp>
        <p:sp>
          <p:nvSpPr>
            <p:cNvPr id="68" name="AutoShape 44"/>
            <p:cNvSpPr>
              <a:spLocks noChangeArrowheads="1"/>
            </p:cNvSpPr>
            <p:nvPr/>
          </p:nvSpPr>
          <p:spPr bwMode="auto">
            <a:xfrm>
              <a:off x="7507022" y="2832925"/>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a:solidFill>
                    <a:srgbClr val="FFFFFF"/>
                  </a:solidFill>
                  <a:ea typeface="HGP創英角ｺﾞｼｯｸUB" pitchFamily="50" charset="-128"/>
                </a:rPr>
                <a:t>ＰＣサーバー</a:t>
              </a:r>
            </a:p>
          </p:txBody>
        </p:sp>
        <p:sp>
          <p:nvSpPr>
            <p:cNvPr id="69" name="AutoShape 44"/>
            <p:cNvSpPr>
              <a:spLocks noChangeArrowheads="1"/>
            </p:cNvSpPr>
            <p:nvPr/>
          </p:nvSpPr>
          <p:spPr bwMode="auto">
            <a:xfrm>
              <a:off x="7506365" y="3137451"/>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a:solidFill>
                    <a:srgbClr val="FFFFFF"/>
                  </a:solidFill>
                  <a:ea typeface="HGP創英角ｺﾞｼｯｸUB" pitchFamily="50" charset="-128"/>
                </a:rPr>
                <a:t>ＰＣサーバー</a:t>
              </a:r>
            </a:p>
          </p:txBody>
        </p:sp>
        <p:cxnSp>
          <p:nvCxnSpPr>
            <p:cNvPr id="142" name="直線矢印コネクタ 141"/>
            <p:cNvCxnSpPr>
              <a:stCxn id="66" idx="3"/>
              <a:endCxn id="147" idx="1"/>
            </p:cNvCxnSpPr>
            <p:nvPr/>
          </p:nvCxnSpPr>
          <p:spPr bwMode="auto">
            <a:xfrm>
              <a:off x="6961470" y="2154515"/>
              <a:ext cx="544230" cy="0"/>
            </a:xfrm>
            <a:prstGeom prst="straightConnector1">
              <a:avLst/>
            </a:prstGeom>
            <a:noFill/>
            <a:ln w="38100">
              <a:solidFill>
                <a:srgbClr val="4F81BD"/>
              </a:solidFill>
              <a:miter lim="800000"/>
              <a:headEnd/>
              <a:tailEnd type="triangle" w="med" len="med"/>
            </a:ln>
            <a:extLst/>
          </p:spPr>
        </p:cxnSp>
        <p:sp>
          <p:nvSpPr>
            <p:cNvPr id="65" name="上下矢印 64"/>
            <p:cNvSpPr/>
            <p:nvPr/>
          </p:nvSpPr>
          <p:spPr bwMode="auto">
            <a:xfrm>
              <a:off x="7810500" y="3702163"/>
              <a:ext cx="533400" cy="1683187"/>
            </a:xfrm>
            <a:prstGeom prst="upDownArrow">
              <a:avLst>
                <a:gd name="adj1" fmla="val 50000"/>
                <a:gd name="adj2" fmla="val 30952"/>
              </a:avLst>
            </a:prstGeom>
            <a:solidFill>
              <a:srgbClr val="FFC000"/>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sp>
          <p:nvSpPr>
            <p:cNvPr id="23586" name="Text Box 53"/>
            <p:cNvSpPr txBox="1">
              <a:spLocks noChangeArrowheads="1"/>
            </p:cNvSpPr>
            <p:nvPr/>
          </p:nvSpPr>
          <p:spPr bwMode="auto">
            <a:xfrm>
              <a:off x="7617428" y="3819422"/>
              <a:ext cx="919543" cy="492443"/>
            </a:xfrm>
            <a:prstGeom prst="rect">
              <a:avLst/>
            </a:prstGeom>
            <a:no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dirty="0">
                  <a:solidFill>
                    <a:srgbClr val="FF6600"/>
                  </a:solidFill>
                  <a:effectLst/>
                  <a:ea typeface="HGP創英角ｺﾞｼｯｸUB" pitchFamily="50" charset="-128"/>
                </a:rPr>
                <a:t>クラウド</a:t>
              </a:r>
            </a:p>
            <a:p>
              <a:r>
                <a:rPr lang="ja-JP" altLang="en-US" sz="800" dirty="0">
                  <a:solidFill>
                    <a:srgbClr val="FF6600"/>
                  </a:solidFill>
                  <a:effectLst/>
                  <a:ea typeface="HGP創英角ｺﾞｼｯｸUB" pitchFamily="50" charset="-128"/>
                </a:rPr>
                <a:t>コンピューティング</a:t>
              </a:r>
            </a:p>
          </p:txBody>
        </p:sp>
        <p:sp>
          <p:nvSpPr>
            <p:cNvPr id="70" name="Text Box 53"/>
            <p:cNvSpPr txBox="1">
              <a:spLocks noChangeArrowheads="1"/>
            </p:cNvSpPr>
            <p:nvPr/>
          </p:nvSpPr>
          <p:spPr bwMode="auto">
            <a:xfrm>
              <a:off x="7548038" y="3450677"/>
              <a:ext cx="1101984" cy="276999"/>
            </a:xfrm>
            <a:prstGeom prst="rect">
              <a:avLst/>
            </a:prstGeom>
            <a:no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r>
                <a:rPr lang="ja-JP" altLang="en-US" sz="1200" dirty="0">
                  <a:solidFill>
                    <a:srgbClr val="0000FF"/>
                  </a:solidFill>
                  <a:effectLst/>
                  <a:ea typeface="HGP創英角ｺﾞｼｯｸUB" pitchFamily="50" charset="-128"/>
                </a:rPr>
                <a:t>データセンター</a:t>
              </a:r>
            </a:p>
          </p:txBody>
        </p:sp>
      </p:grpSp>
    </p:spTree>
    <p:extLst>
      <p:ext uri="{BB962C8B-B14F-4D97-AF65-F5344CB8AC3E}">
        <p14:creationId xmlns:p14="http://schemas.microsoft.com/office/powerpoint/2010/main" val="3586694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60841"/>
                                        </p:tgtEl>
                                        <p:attrNameLst>
                                          <p:attrName>style.visibility</p:attrName>
                                        </p:attrNameLst>
                                      </p:cBhvr>
                                      <p:to>
                                        <p:strVal val="visible"/>
                                      </p:to>
                                    </p:set>
                                    <p:anim calcmode="lin" valueType="num">
                                      <p:cBhvr>
                                        <p:cTn id="7" dur="500" fill="hold"/>
                                        <p:tgtEl>
                                          <p:spTgt spid="760841"/>
                                        </p:tgtEl>
                                        <p:attrNameLst>
                                          <p:attrName>ppt_w</p:attrName>
                                        </p:attrNameLst>
                                      </p:cBhvr>
                                      <p:tavLst>
                                        <p:tav tm="0">
                                          <p:val>
                                            <p:fltVal val="0"/>
                                          </p:val>
                                        </p:tav>
                                        <p:tav tm="100000">
                                          <p:val>
                                            <p:strVal val="#ppt_w"/>
                                          </p:val>
                                        </p:tav>
                                      </p:tavLst>
                                    </p:anim>
                                    <p:anim calcmode="lin" valueType="num">
                                      <p:cBhvr>
                                        <p:cTn id="8" dur="500" fill="hold"/>
                                        <p:tgtEl>
                                          <p:spTgt spid="760841"/>
                                        </p:tgtEl>
                                        <p:attrNameLst>
                                          <p:attrName>ppt_h</p:attrName>
                                        </p:attrNameLst>
                                      </p:cBhvr>
                                      <p:tavLst>
                                        <p:tav tm="0">
                                          <p:val>
                                            <p:fltVal val="0"/>
                                          </p:val>
                                        </p:tav>
                                        <p:tav tm="100000">
                                          <p:val>
                                            <p:strVal val="#ppt_h"/>
                                          </p:val>
                                        </p:tav>
                                      </p:tavLst>
                                    </p:anim>
                                    <p:animEffect transition="in" filter="fade">
                                      <p:cBhvr>
                                        <p:cTn id="9" dur="500"/>
                                        <p:tgtEl>
                                          <p:spTgt spid="76084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60844"/>
                                        </p:tgtEl>
                                        <p:attrNameLst>
                                          <p:attrName>style.visibility</p:attrName>
                                        </p:attrNameLst>
                                      </p:cBhvr>
                                      <p:to>
                                        <p:strVal val="visible"/>
                                      </p:to>
                                    </p:set>
                                    <p:anim calcmode="lin" valueType="num">
                                      <p:cBhvr>
                                        <p:cTn id="12" dur="500" fill="hold"/>
                                        <p:tgtEl>
                                          <p:spTgt spid="760844"/>
                                        </p:tgtEl>
                                        <p:attrNameLst>
                                          <p:attrName>ppt_w</p:attrName>
                                        </p:attrNameLst>
                                      </p:cBhvr>
                                      <p:tavLst>
                                        <p:tav tm="0">
                                          <p:val>
                                            <p:fltVal val="0"/>
                                          </p:val>
                                        </p:tav>
                                        <p:tav tm="100000">
                                          <p:val>
                                            <p:strVal val="#ppt_w"/>
                                          </p:val>
                                        </p:tav>
                                      </p:tavLst>
                                    </p:anim>
                                    <p:anim calcmode="lin" valueType="num">
                                      <p:cBhvr>
                                        <p:cTn id="13" dur="500" fill="hold"/>
                                        <p:tgtEl>
                                          <p:spTgt spid="760844"/>
                                        </p:tgtEl>
                                        <p:attrNameLst>
                                          <p:attrName>ppt_h</p:attrName>
                                        </p:attrNameLst>
                                      </p:cBhvr>
                                      <p:tavLst>
                                        <p:tav tm="0">
                                          <p:val>
                                            <p:fltVal val="0"/>
                                          </p:val>
                                        </p:tav>
                                        <p:tav tm="100000">
                                          <p:val>
                                            <p:strVal val="#ppt_h"/>
                                          </p:val>
                                        </p:tav>
                                      </p:tavLst>
                                    </p:anim>
                                    <p:animEffect transition="in" filter="fade">
                                      <p:cBhvr>
                                        <p:cTn id="14" dur="500"/>
                                        <p:tgtEl>
                                          <p:spTgt spid="7608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60842"/>
                                        </p:tgtEl>
                                        <p:attrNameLst>
                                          <p:attrName>style.visibility</p:attrName>
                                        </p:attrNameLst>
                                      </p:cBhvr>
                                      <p:to>
                                        <p:strVal val="visible"/>
                                      </p:to>
                                    </p:set>
                                    <p:anim calcmode="lin" valueType="num">
                                      <p:cBhvr>
                                        <p:cTn id="17" dur="500" fill="hold"/>
                                        <p:tgtEl>
                                          <p:spTgt spid="760842"/>
                                        </p:tgtEl>
                                        <p:attrNameLst>
                                          <p:attrName>ppt_w</p:attrName>
                                        </p:attrNameLst>
                                      </p:cBhvr>
                                      <p:tavLst>
                                        <p:tav tm="0">
                                          <p:val>
                                            <p:fltVal val="0"/>
                                          </p:val>
                                        </p:tav>
                                        <p:tav tm="100000">
                                          <p:val>
                                            <p:strVal val="#ppt_w"/>
                                          </p:val>
                                        </p:tav>
                                      </p:tavLst>
                                    </p:anim>
                                    <p:anim calcmode="lin" valueType="num">
                                      <p:cBhvr>
                                        <p:cTn id="18" dur="500" fill="hold"/>
                                        <p:tgtEl>
                                          <p:spTgt spid="760842"/>
                                        </p:tgtEl>
                                        <p:attrNameLst>
                                          <p:attrName>ppt_h</p:attrName>
                                        </p:attrNameLst>
                                      </p:cBhvr>
                                      <p:tavLst>
                                        <p:tav tm="0">
                                          <p:val>
                                            <p:fltVal val="0"/>
                                          </p:val>
                                        </p:tav>
                                        <p:tav tm="100000">
                                          <p:val>
                                            <p:strVal val="#ppt_h"/>
                                          </p:val>
                                        </p:tav>
                                      </p:tavLst>
                                    </p:anim>
                                    <p:animEffect transition="in" filter="fade">
                                      <p:cBhvr>
                                        <p:cTn id="19" dur="500"/>
                                        <p:tgtEl>
                                          <p:spTgt spid="76084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60843"/>
                                        </p:tgtEl>
                                        <p:attrNameLst>
                                          <p:attrName>style.visibility</p:attrName>
                                        </p:attrNameLst>
                                      </p:cBhvr>
                                      <p:to>
                                        <p:strVal val="visible"/>
                                      </p:to>
                                    </p:set>
                                    <p:anim calcmode="lin" valueType="num">
                                      <p:cBhvr>
                                        <p:cTn id="22" dur="500" fill="hold"/>
                                        <p:tgtEl>
                                          <p:spTgt spid="760843"/>
                                        </p:tgtEl>
                                        <p:attrNameLst>
                                          <p:attrName>ppt_w</p:attrName>
                                        </p:attrNameLst>
                                      </p:cBhvr>
                                      <p:tavLst>
                                        <p:tav tm="0">
                                          <p:val>
                                            <p:fltVal val="0"/>
                                          </p:val>
                                        </p:tav>
                                        <p:tav tm="100000">
                                          <p:val>
                                            <p:strVal val="#ppt_w"/>
                                          </p:val>
                                        </p:tav>
                                      </p:tavLst>
                                    </p:anim>
                                    <p:anim calcmode="lin" valueType="num">
                                      <p:cBhvr>
                                        <p:cTn id="23" dur="500" fill="hold"/>
                                        <p:tgtEl>
                                          <p:spTgt spid="760843"/>
                                        </p:tgtEl>
                                        <p:attrNameLst>
                                          <p:attrName>ppt_h</p:attrName>
                                        </p:attrNameLst>
                                      </p:cBhvr>
                                      <p:tavLst>
                                        <p:tav tm="0">
                                          <p:val>
                                            <p:fltVal val="0"/>
                                          </p:val>
                                        </p:tav>
                                        <p:tav tm="100000">
                                          <p:val>
                                            <p:strVal val="#ppt_h"/>
                                          </p:val>
                                        </p:tav>
                                      </p:tavLst>
                                    </p:anim>
                                    <p:animEffect transition="in" filter="fade">
                                      <p:cBhvr>
                                        <p:cTn id="24" dur="500"/>
                                        <p:tgtEl>
                                          <p:spTgt spid="7608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41" grpId="0" animBg="1"/>
      <p:bldP spid="760842" grpId="0" animBg="1"/>
      <p:bldP spid="760843" grpId="0" animBg="1"/>
      <p:bldP spid="7608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15400" cy="533400"/>
          </a:xfrm>
        </p:spPr>
        <p:txBody>
          <a:bodyPr/>
          <a:lstStyle/>
          <a:p>
            <a:r>
              <a:rPr kumimoji="1" lang="ja-JP" altLang="en-US" dirty="0"/>
              <a:t>情報システム部門の現状から考えるクラウドへの期待（２）</a:t>
            </a:r>
          </a:p>
        </p:txBody>
      </p:sp>
      <p:sp>
        <p:nvSpPr>
          <p:cNvPr id="4" name="円柱 3"/>
          <p:cNvSpPr/>
          <p:nvPr/>
        </p:nvSpPr>
        <p:spPr>
          <a:xfrm>
            <a:off x="1116147" y="2960858"/>
            <a:ext cx="2614795" cy="2250463"/>
          </a:xfrm>
          <a:prstGeom prst="can">
            <a:avLst>
              <a:gd name="adj" fmla="val 20777"/>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5" name="円柱 4"/>
          <p:cNvSpPr/>
          <p:nvPr/>
        </p:nvSpPr>
        <p:spPr>
          <a:xfrm>
            <a:off x="1116147" y="1720622"/>
            <a:ext cx="2614795" cy="1738263"/>
          </a:xfrm>
          <a:prstGeom prst="can">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6" name="テキスト ボックス 5"/>
          <p:cNvSpPr txBox="1"/>
          <p:nvPr/>
        </p:nvSpPr>
        <p:spPr>
          <a:xfrm>
            <a:off x="1215402" y="2249690"/>
            <a:ext cx="2416246" cy="307777"/>
          </a:xfrm>
          <a:prstGeom prst="rect">
            <a:avLst/>
          </a:prstGeom>
          <a:noFill/>
          <a:ln>
            <a:noFill/>
          </a:ln>
        </p:spPr>
        <p:txBody>
          <a:bodyPr wrap="none" rtlCol="0">
            <a:spAutoFit/>
          </a:bodyPr>
          <a:lstStyle/>
          <a:p>
            <a:pPr algn="ctr"/>
            <a:r>
              <a:rPr kumimoji="1" lang="ja-JP" altLang="en-US" sz="1400" dirty="0">
                <a:solidFill>
                  <a:srgbClr val="FFFFFF"/>
                </a:solidFill>
                <a:latin typeface="ＭＳ Ｐゴシック"/>
                <a:ea typeface="ＭＳ Ｐゴシック"/>
                <a:cs typeface="ＭＳ Ｐゴシック"/>
              </a:rPr>
              <a:t>新規システムに投資する予算</a:t>
            </a:r>
          </a:p>
        </p:txBody>
      </p:sp>
      <p:sp>
        <p:nvSpPr>
          <p:cNvPr id="7" name="テキスト ボックス 6"/>
          <p:cNvSpPr txBox="1"/>
          <p:nvPr/>
        </p:nvSpPr>
        <p:spPr>
          <a:xfrm>
            <a:off x="1221915" y="3634453"/>
            <a:ext cx="2403222" cy="615553"/>
          </a:xfrm>
          <a:prstGeom prst="rect">
            <a:avLst/>
          </a:prstGeom>
          <a:noFill/>
          <a:ln>
            <a:noFill/>
          </a:ln>
        </p:spPr>
        <p:txBody>
          <a:bodyPr wrap="none" rtlCol="0">
            <a:spAutoFit/>
          </a:bodyPr>
          <a:lstStyle/>
          <a:p>
            <a:pPr algn="ctr"/>
            <a:r>
              <a:rPr kumimoji="1" lang="ja-JP" altLang="en-US" sz="1400" dirty="0">
                <a:solidFill>
                  <a:srgbClr val="FFFFFF"/>
                </a:solidFill>
                <a:latin typeface="ＭＳ Ｐゴシック"/>
                <a:ea typeface="ＭＳ Ｐゴシック"/>
                <a:cs typeface="ＭＳ Ｐゴシック"/>
              </a:rPr>
              <a:t>既存システムを維持する予算</a:t>
            </a:r>
            <a:endParaRPr kumimoji="1" lang="en-US" altLang="ja-JP" sz="1400" dirty="0">
              <a:solidFill>
                <a:srgbClr val="FFFFFF"/>
              </a:solidFill>
              <a:latin typeface="ＭＳ Ｐゴシック"/>
              <a:ea typeface="ＭＳ Ｐゴシック"/>
              <a:cs typeface="ＭＳ Ｐゴシック"/>
            </a:endParaRPr>
          </a:p>
          <a:p>
            <a:pPr algn="ctr"/>
            <a:r>
              <a:rPr kumimoji="1" lang="ja-JP" altLang="en-US" sz="2000" dirty="0">
                <a:solidFill>
                  <a:srgbClr val="FFFFFF"/>
                </a:solidFill>
                <a:latin typeface="ＭＳ Ｐゴシック"/>
                <a:ea typeface="ＭＳ Ｐゴシック"/>
                <a:cs typeface="ＭＳ Ｐゴシック"/>
              </a:rPr>
              <a:t>（</a:t>
            </a:r>
            <a:r>
              <a:rPr kumimoji="1" lang="en-US" altLang="ja-JP" sz="2000" dirty="0">
                <a:solidFill>
                  <a:srgbClr val="FFFFFF"/>
                </a:solidFill>
                <a:latin typeface="ＭＳ Ｐゴシック"/>
                <a:ea typeface="ＭＳ Ｐゴシック"/>
                <a:cs typeface="ＭＳ Ｐゴシック"/>
              </a:rPr>
              <a:t>TCO</a:t>
            </a:r>
            <a:r>
              <a:rPr kumimoji="1" lang="ja-JP" altLang="en-US" sz="2000" dirty="0">
                <a:solidFill>
                  <a:srgbClr val="FFFFFF"/>
                </a:solidFill>
                <a:latin typeface="ＭＳ Ｐゴシック"/>
                <a:ea typeface="ＭＳ Ｐゴシック"/>
                <a:cs typeface="ＭＳ Ｐゴシック"/>
              </a:rPr>
              <a:t>）</a:t>
            </a:r>
          </a:p>
        </p:txBody>
      </p:sp>
      <p:sp>
        <p:nvSpPr>
          <p:cNvPr id="8" name="テキスト ボックス 7"/>
          <p:cNvSpPr txBox="1"/>
          <p:nvPr/>
        </p:nvSpPr>
        <p:spPr>
          <a:xfrm>
            <a:off x="1676267" y="2552498"/>
            <a:ext cx="1501633" cy="769441"/>
          </a:xfrm>
          <a:prstGeom prst="rect">
            <a:avLst/>
          </a:prstGeom>
          <a:noFill/>
          <a:ln>
            <a:noFill/>
          </a:ln>
        </p:spPr>
        <p:txBody>
          <a:bodyPr wrap="none" rtlCol="0">
            <a:spAutoFit/>
          </a:bodyPr>
          <a:lstStyle/>
          <a:p>
            <a:pPr algn="ctr"/>
            <a:r>
              <a:rPr lang="en-US" altLang="ja-JP" sz="4400" dirty="0">
                <a:solidFill>
                  <a:srgbClr val="FFFFFF"/>
                </a:solidFill>
                <a:latin typeface="Arial Black"/>
                <a:ea typeface="ＭＳ Ｐゴシック"/>
                <a:cs typeface="Arial Black"/>
              </a:rPr>
              <a:t>40%</a:t>
            </a:r>
            <a:endParaRPr kumimoji="1" lang="ja-JP" altLang="en-US" sz="4400" dirty="0">
              <a:solidFill>
                <a:srgbClr val="FFFFFF"/>
              </a:solidFill>
              <a:latin typeface="Arial Black"/>
              <a:ea typeface="ＭＳ Ｐゴシック"/>
              <a:cs typeface="Arial Black"/>
            </a:endParaRPr>
          </a:p>
        </p:txBody>
      </p:sp>
      <p:sp>
        <p:nvSpPr>
          <p:cNvPr id="9" name="テキスト ボックス 8"/>
          <p:cNvSpPr txBox="1"/>
          <p:nvPr/>
        </p:nvSpPr>
        <p:spPr>
          <a:xfrm>
            <a:off x="1676267" y="4127512"/>
            <a:ext cx="1501633" cy="769441"/>
          </a:xfrm>
          <a:prstGeom prst="rect">
            <a:avLst/>
          </a:prstGeom>
          <a:noFill/>
          <a:ln>
            <a:noFill/>
          </a:ln>
        </p:spPr>
        <p:txBody>
          <a:bodyPr wrap="none" rtlCol="0">
            <a:spAutoFit/>
          </a:bodyPr>
          <a:lstStyle/>
          <a:p>
            <a:pPr algn="ctr"/>
            <a:r>
              <a:rPr lang="en-US" altLang="ja-JP" sz="4400" dirty="0">
                <a:solidFill>
                  <a:srgbClr val="FFFFFF"/>
                </a:solidFill>
                <a:latin typeface="Arial Black"/>
                <a:ea typeface="ＭＳ Ｐゴシック"/>
                <a:cs typeface="Arial Black"/>
              </a:rPr>
              <a:t>60%</a:t>
            </a:r>
            <a:endParaRPr kumimoji="1" lang="ja-JP" altLang="en-US" sz="4400" dirty="0">
              <a:solidFill>
                <a:srgbClr val="FFFFFF"/>
              </a:solidFill>
              <a:latin typeface="Arial Black"/>
              <a:ea typeface="ＭＳ Ｐゴシック"/>
              <a:cs typeface="Arial Black"/>
            </a:endParaRPr>
          </a:p>
        </p:txBody>
      </p:sp>
      <p:sp>
        <p:nvSpPr>
          <p:cNvPr id="11" name="円柱 10"/>
          <p:cNvSpPr/>
          <p:nvPr/>
        </p:nvSpPr>
        <p:spPr>
          <a:xfrm>
            <a:off x="5474139" y="3651872"/>
            <a:ext cx="2614795" cy="1556336"/>
          </a:xfrm>
          <a:prstGeom prst="can">
            <a:avLst>
              <a:gd name="adj" fmla="val 29653"/>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2" name="円柱 11"/>
          <p:cNvSpPr/>
          <p:nvPr/>
        </p:nvSpPr>
        <p:spPr>
          <a:xfrm>
            <a:off x="5474139" y="1720622"/>
            <a:ext cx="2614795" cy="2398151"/>
          </a:xfrm>
          <a:prstGeom prst="can">
            <a:avLst>
              <a:gd name="adj" fmla="val 18770"/>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cxnSp>
        <p:nvCxnSpPr>
          <p:cNvPr id="13" name="直線コネクタ 12"/>
          <p:cNvCxnSpPr/>
          <p:nvPr/>
        </p:nvCxnSpPr>
        <p:spPr>
          <a:xfrm>
            <a:off x="3742676" y="1927450"/>
            <a:ext cx="1743197" cy="6225"/>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3742676" y="3265900"/>
            <a:ext cx="1743197" cy="666112"/>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5585790" y="2960858"/>
            <a:ext cx="2416246" cy="307777"/>
          </a:xfrm>
          <a:prstGeom prst="rect">
            <a:avLst/>
          </a:prstGeom>
          <a:noFill/>
        </p:spPr>
        <p:txBody>
          <a:bodyPr wrap="none" rtlCol="0">
            <a:spAutoFit/>
          </a:bodyPr>
          <a:lstStyle/>
          <a:p>
            <a:pPr algn="ctr"/>
            <a:r>
              <a:rPr kumimoji="1" lang="ja-JP" altLang="en-US" sz="1400" dirty="0">
                <a:solidFill>
                  <a:srgbClr val="FFFFFF"/>
                </a:solidFill>
                <a:latin typeface="ＭＳ Ｐゴシック"/>
                <a:ea typeface="ＭＳ Ｐゴシック"/>
                <a:cs typeface="ＭＳ Ｐゴシック"/>
              </a:rPr>
              <a:t>新規システムに投資する予算</a:t>
            </a:r>
          </a:p>
        </p:txBody>
      </p:sp>
      <p:sp>
        <p:nvSpPr>
          <p:cNvPr id="16" name="テキスト ボックス 15"/>
          <p:cNvSpPr txBox="1"/>
          <p:nvPr/>
        </p:nvSpPr>
        <p:spPr>
          <a:xfrm>
            <a:off x="5592303" y="4499775"/>
            <a:ext cx="2403222" cy="307777"/>
          </a:xfrm>
          <a:prstGeom prst="rect">
            <a:avLst/>
          </a:prstGeom>
          <a:noFill/>
        </p:spPr>
        <p:txBody>
          <a:bodyPr wrap="none" rtlCol="0">
            <a:spAutoFit/>
          </a:bodyPr>
          <a:lstStyle/>
          <a:p>
            <a:pPr algn="ctr"/>
            <a:r>
              <a:rPr kumimoji="1" lang="ja-JP" altLang="en-US" sz="1400" dirty="0">
                <a:solidFill>
                  <a:srgbClr val="FFFFFF"/>
                </a:solidFill>
                <a:latin typeface="ＭＳ Ｐゴシック"/>
                <a:ea typeface="ＭＳ Ｐゴシック"/>
                <a:cs typeface="ＭＳ Ｐゴシック"/>
              </a:rPr>
              <a:t>既存システムを維持する予算</a:t>
            </a:r>
          </a:p>
        </p:txBody>
      </p:sp>
      <p:sp>
        <p:nvSpPr>
          <p:cNvPr id="17" name="上矢印 16"/>
          <p:cNvSpPr/>
          <p:nvPr/>
        </p:nvSpPr>
        <p:spPr>
          <a:xfrm>
            <a:off x="6479515" y="2249690"/>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8" name="上矢印 17"/>
          <p:cNvSpPr/>
          <p:nvPr/>
        </p:nvSpPr>
        <p:spPr>
          <a:xfrm flipV="1">
            <a:off x="6479515" y="3346091"/>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9" name="上矢印 18"/>
          <p:cNvSpPr/>
          <p:nvPr/>
        </p:nvSpPr>
        <p:spPr>
          <a:xfrm>
            <a:off x="6479515" y="4782652"/>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0" name="上矢印 19"/>
          <p:cNvSpPr/>
          <p:nvPr/>
        </p:nvSpPr>
        <p:spPr>
          <a:xfrm flipV="1">
            <a:off x="6479515" y="4175303"/>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cxnSp>
        <p:nvCxnSpPr>
          <p:cNvPr id="21" name="直線コネクタ 20"/>
          <p:cNvCxnSpPr/>
          <p:nvPr/>
        </p:nvCxnSpPr>
        <p:spPr>
          <a:xfrm>
            <a:off x="3742676" y="4996547"/>
            <a:ext cx="1743197" cy="6225"/>
          </a:xfrm>
          <a:prstGeom prst="line">
            <a:avLst/>
          </a:prstGeom>
          <a:ln w="38100" cmpd="sng">
            <a:solidFill>
              <a:schemeClr val="bg1">
                <a:lumMod val="50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1299362" y="835294"/>
            <a:ext cx="6621191" cy="646331"/>
          </a:xfrm>
          <a:prstGeom prst="rect">
            <a:avLst/>
          </a:prstGeom>
          <a:noFill/>
        </p:spPr>
        <p:txBody>
          <a:bodyPr wrap="none" rtlCol="0">
            <a:spAutoFit/>
          </a:bodyPr>
          <a:lstStyle/>
          <a:p>
            <a:pPr algn="ctr"/>
            <a:r>
              <a:rPr lang="en-US" altLang="ja-JP" sz="3600" dirty="0">
                <a:solidFill>
                  <a:srgbClr val="FF0000"/>
                </a:solidFill>
                <a:effectLst>
                  <a:glow rad="101600">
                    <a:schemeClr val="bg1">
                      <a:alpha val="75000"/>
                    </a:schemeClr>
                  </a:glow>
                </a:effectLst>
                <a:latin typeface="ＭＳ Ｐゴシック"/>
                <a:ea typeface="ＭＳ Ｐゴシック"/>
                <a:cs typeface="ＭＳ Ｐゴシック"/>
              </a:rPr>
              <a:t>IT</a:t>
            </a:r>
            <a:r>
              <a:rPr lang="ja-JP" altLang="en-US" sz="3600" dirty="0">
                <a:solidFill>
                  <a:srgbClr val="FF0000"/>
                </a:solidFill>
                <a:effectLst>
                  <a:glow rad="101600">
                    <a:schemeClr val="bg1">
                      <a:alpha val="75000"/>
                    </a:schemeClr>
                  </a:glow>
                </a:effectLst>
                <a:latin typeface="ＭＳ Ｐゴシック"/>
                <a:ea typeface="ＭＳ Ｐゴシック"/>
                <a:cs typeface="ＭＳ Ｐゴシック"/>
              </a:rPr>
              <a:t>予算の増加は期待できない！</a:t>
            </a:r>
            <a:endParaRPr lang="en-US" altLang="ja-JP" sz="3600" dirty="0">
              <a:solidFill>
                <a:srgbClr val="FF0000"/>
              </a:solidFill>
              <a:effectLst>
                <a:glow rad="101600">
                  <a:schemeClr val="bg1">
                    <a:alpha val="75000"/>
                  </a:schemeClr>
                </a:glow>
              </a:effectLst>
              <a:latin typeface="ＭＳ Ｐゴシック"/>
              <a:ea typeface="ＭＳ Ｐゴシック"/>
              <a:cs typeface="ＭＳ Ｐゴシック"/>
            </a:endParaRPr>
          </a:p>
        </p:txBody>
      </p:sp>
      <p:sp>
        <p:nvSpPr>
          <p:cNvPr id="24" name="上矢印 23"/>
          <p:cNvSpPr/>
          <p:nvPr/>
        </p:nvSpPr>
        <p:spPr>
          <a:xfrm flipV="1">
            <a:off x="1812591"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5" name="上矢印 24"/>
          <p:cNvSpPr/>
          <p:nvPr/>
        </p:nvSpPr>
        <p:spPr>
          <a:xfrm flipV="1">
            <a:off x="6188082"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9" name="ホームベース 28"/>
          <p:cNvSpPr/>
          <p:nvPr/>
        </p:nvSpPr>
        <p:spPr bwMode="gray">
          <a:xfrm>
            <a:off x="3859880" y="4000015"/>
            <a:ext cx="1502196" cy="821244"/>
          </a:xfrm>
          <a:prstGeom prst="homePlate">
            <a:avLst>
              <a:gd name="adj" fmla="val 32564"/>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none" lIns="90000" tIns="1440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ＭＳ Ｐゴシック"/>
                <a:ea typeface="ＭＳ Ｐゴシック"/>
                <a:cs typeface="ＭＳ Ｐゴシック"/>
              </a:rPr>
              <a:t>既存システムを</a:t>
            </a:r>
            <a:endParaRPr kumimoji="1" lang="en-US" altLang="ja-JP" sz="1200" i="0" u="none" strike="noStrike" cap="none" normalizeH="0" baseline="0" dirty="0">
              <a:ln>
                <a:noFill/>
              </a:ln>
              <a:solidFill>
                <a:schemeClr val="bg1"/>
              </a:solidFill>
              <a:effectLst/>
              <a:latin typeface="ＭＳ Ｐゴシック"/>
              <a:ea typeface="ＭＳ Ｐゴシック"/>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ＭＳ Ｐゴシック"/>
                <a:ea typeface="ＭＳ Ｐゴシック"/>
                <a:cs typeface="ＭＳ Ｐゴシック"/>
              </a:rPr>
              <a:t>維持するための</a:t>
            </a:r>
            <a:endParaRPr kumimoji="1" lang="en-US" altLang="ja-JP" sz="1200" i="0" u="none" strike="noStrike" cap="none" normalizeH="0" baseline="0" dirty="0">
              <a:ln>
                <a:noFill/>
              </a:ln>
              <a:solidFill>
                <a:schemeClr val="bg1"/>
              </a:solidFill>
              <a:effectLst/>
              <a:latin typeface="ＭＳ Ｐゴシック"/>
              <a:ea typeface="ＭＳ Ｐゴシック"/>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lang="ja-JP" altLang="en-US" sz="1200" dirty="0">
                <a:solidFill>
                  <a:schemeClr val="bg1"/>
                </a:solidFill>
                <a:latin typeface="ＭＳ Ｐゴシック"/>
                <a:ea typeface="ＭＳ Ｐゴシック"/>
                <a:cs typeface="ＭＳ Ｐゴシック"/>
              </a:rPr>
              <a:t>コスト削減</a:t>
            </a:r>
            <a:endParaRPr kumimoji="1" lang="ja-JP" altLang="en-US" sz="1200" i="0" u="none" strike="noStrike" cap="none" normalizeH="0" baseline="0" dirty="0">
              <a:ln>
                <a:noFill/>
              </a:ln>
              <a:solidFill>
                <a:schemeClr val="bg1"/>
              </a:solidFill>
              <a:effectLst/>
              <a:latin typeface="ＭＳ Ｐゴシック"/>
              <a:ea typeface="ＭＳ Ｐゴシック"/>
              <a:cs typeface="ＭＳ Ｐゴシック"/>
            </a:endParaRPr>
          </a:p>
        </p:txBody>
      </p:sp>
      <p:sp>
        <p:nvSpPr>
          <p:cNvPr id="26" name="テキスト ボックス 25"/>
          <p:cNvSpPr txBox="1"/>
          <p:nvPr/>
        </p:nvSpPr>
        <p:spPr>
          <a:xfrm>
            <a:off x="1116147" y="5417483"/>
            <a:ext cx="2993127" cy="954107"/>
          </a:xfrm>
          <a:prstGeom prst="rect">
            <a:avLst/>
          </a:prstGeom>
          <a:noFill/>
        </p:spPr>
        <p:txBody>
          <a:bodyPr wrap="none" rtlCol="0">
            <a:spAutoFit/>
          </a:bodyPr>
          <a:lstStyle/>
          <a:p>
            <a:pPr marL="457200" indent="-457200">
              <a:buFont typeface="Wingdings" charset="2"/>
              <a:buChar char="v"/>
            </a:pPr>
            <a:r>
              <a:rPr kumimoji="1" lang="en-US" altLang="ja-JP" sz="2800" dirty="0">
                <a:solidFill>
                  <a:srgbClr val="FF0000"/>
                </a:solidFill>
                <a:effectLst/>
              </a:rPr>
              <a:t>TCO</a:t>
            </a:r>
            <a:r>
              <a:rPr kumimoji="1" lang="ja-JP" altLang="en-US" sz="2800" dirty="0">
                <a:solidFill>
                  <a:srgbClr val="FF0000"/>
                </a:solidFill>
                <a:effectLst/>
              </a:rPr>
              <a:t>の上昇</a:t>
            </a:r>
            <a:endParaRPr kumimoji="1" lang="en-US" altLang="ja-JP" sz="2800" dirty="0">
              <a:solidFill>
                <a:srgbClr val="FF0000"/>
              </a:solidFill>
              <a:effectLst/>
            </a:endParaRPr>
          </a:p>
          <a:p>
            <a:pPr marL="457200" indent="-457200">
              <a:buFont typeface="Wingdings" charset="2"/>
              <a:buChar char="v"/>
            </a:pPr>
            <a:r>
              <a:rPr lang="en-US" altLang="ja-JP" sz="2800" dirty="0">
                <a:solidFill>
                  <a:srgbClr val="FF0000"/>
                </a:solidFill>
                <a:effectLst/>
              </a:rPr>
              <a:t>IT</a:t>
            </a:r>
            <a:r>
              <a:rPr lang="ja-JP" altLang="en-US" sz="2800" dirty="0">
                <a:solidFill>
                  <a:srgbClr val="FF0000"/>
                </a:solidFill>
                <a:effectLst/>
              </a:rPr>
              <a:t>予算の頭打ち</a:t>
            </a:r>
            <a:endParaRPr kumimoji="1" lang="ja-JP" altLang="en-US" sz="2800" dirty="0">
              <a:solidFill>
                <a:srgbClr val="FF0000"/>
              </a:solidFill>
              <a:effectLst/>
            </a:endParaRPr>
          </a:p>
        </p:txBody>
      </p:sp>
      <p:grpSp>
        <p:nvGrpSpPr>
          <p:cNvPr id="27" name="図形グループ 26"/>
          <p:cNvGrpSpPr/>
          <p:nvPr/>
        </p:nvGrpSpPr>
        <p:grpSpPr>
          <a:xfrm>
            <a:off x="4109274" y="5468192"/>
            <a:ext cx="4324707" cy="939891"/>
            <a:chOff x="3897590" y="1193709"/>
            <a:chExt cx="4324707" cy="939891"/>
          </a:xfrm>
        </p:grpSpPr>
        <p:sp>
          <p:nvSpPr>
            <p:cNvPr id="28" name="右矢印 27"/>
            <p:cNvSpPr/>
            <p:nvPr/>
          </p:nvSpPr>
          <p:spPr bwMode="auto">
            <a:xfrm>
              <a:off x="3897590" y="1219200"/>
              <a:ext cx="787562" cy="914400"/>
            </a:xfrm>
            <a:prstGeom prst="rightArrow">
              <a:avLst/>
            </a:prstGeom>
            <a:solidFill>
              <a:srgbClr val="FF6600"/>
            </a:solidFill>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0000FF"/>
                </a:solidFill>
                <a:effectLst/>
                <a:latin typeface="Arial" charset="0"/>
                <a:ea typeface="HG丸ｺﾞｼｯｸM-PRO" pitchFamily="50" charset="-128"/>
              </a:endParaRPr>
            </a:p>
          </p:txBody>
        </p:sp>
        <p:sp>
          <p:nvSpPr>
            <p:cNvPr id="30" name="テキスト ボックス 29"/>
            <p:cNvSpPr txBox="1"/>
            <p:nvPr/>
          </p:nvSpPr>
          <p:spPr>
            <a:xfrm>
              <a:off x="4685151" y="1193709"/>
              <a:ext cx="3537146" cy="861774"/>
            </a:xfrm>
            <a:prstGeom prst="rect">
              <a:avLst/>
            </a:prstGeom>
            <a:noFill/>
          </p:spPr>
          <p:txBody>
            <a:bodyPr wrap="none" rtlCol="0">
              <a:spAutoFit/>
            </a:bodyPr>
            <a:lstStyle/>
            <a:p>
              <a:pPr algn="ctr"/>
              <a:r>
                <a:rPr kumimoji="1" lang="ja-JP" altLang="en-US" sz="3600" dirty="0">
                  <a:solidFill>
                    <a:srgbClr val="0000FF"/>
                  </a:solidFill>
                  <a:effectLst/>
                </a:rPr>
                <a:t>クラウドへの期待</a:t>
              </a:r>
              <a:endParaRPr kumimoji="1" lang="en-US" altLang="ja-JP" sz="3600" dirty="0">
                <a:solidFill>
                  <a:srgbClr val="0000FF"/>
                </a:solidFill>
                <a:effectLst/>
              </a:endParaRPr>
            </a:p>
            <a:p>
              <a:r>
                <a:rPr kumimoji="1" lang="ja-JP" altLang="en-US" sz="1400" dirty="0">
                  <a:solidFill>
                    <a:srgbClr val="0000FF"/>
                  </a:solidFill>
                  <a:effectLst/>
                </a:rPr>
                <a:t>「所有」の限界、使えればいいという割り切り</a:t>
              </a:r>
              <a:endParaRPr kumimoji="1" lang="en-US" altLang="ja-JP" sz="1400" dirty="0">
                <a:solidFill>
                  <a:srgbClr val="0000FF"/>
                </a:solidFill>
                <a:effectLst/>
              </a:endParaRPr>
            </a:p>
          </p:txBody>
        </p:sp>
      </p:grpSp>
    </p:spTree>
    <p:extLst>
      <p:ext uri="{BB962C8B-B14F-4D97-AF65-F5344CB8AC3E}">
        <p14:creationId xmlns:p14="http://schemas.microsoft.com/office/powerpoint/2010/main" val="21602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511675" y="827249"/>
            <a:ext cx="3548650" cy="5708645"/>
          </a:xfrm>
          <a:prstGeom prst="roundRect">
            <a:avLst>
              <a:gd name="adj" fmla="val 0"/>
            </a:avLst>
          </a:prstGeom>
          <a:solidFill>
            <a:srgbClr val="FFFB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a:xfrm>
            <a:off x="5083675" y="840427"/>
            <a:ext cx="3548650" cy="5708645"/>
          </a:xfrm>
          <a:prstGeom prst="roundRect">
            <a:avLst>
              <a:gd name="adj" fmla="val 0"/>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システム資源の</a:t>
            </a:r>
            <a:r>
              <a:rPr kumimoji="1" lang="en-US" altLang="ja-JP" dirty="0"/>
              <a:t>EC</a:t>
            </a:r>
            <a:r>
              <a:rPr kumimoji="1" lang="ja-JP" altLang="en-US" dirty="0"/>
              <a:t>サイト</a:t>
            </a:r>
          </a:p>
        </p:txBody>
      </p:sp>
      <p:pic>
        <p:nvPicPr>
          <p:cNvPr id="30" name="図 29"/>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667000" y="2814675"/>
            <a:ext cx="1066800" cy="935229"/>
          </a:xfrm>
          <a:prstGeom prst="rect">
            <a:avLst/>
          </a:prstGeom>
        </p:spPr>
      </p:pic>
      <p:sp>
        <p:nvSpPr>
          <p:cNvPr id="10" name="メモ 9"/>
          <p:cNvSpPr/>
          <p:nvPr/>
        </p:nvSpPr>
        <p:spPr bwMode="auto">
          <a:xfrm>
            <a:off x="1066800" y="2738475"/>
            <a:ext cx="762000" cy="838200"/>
          </a:xfrm>
          <a:prstGeom prst="foldedCorner">
            <a:avLst/>
          </a:prstGeom>
          <a:solidFill>
            <a:srgbClr val="CCFFCC"/>
          </a:solidFill>
          <a:ln>
            <a:headEnd type="none" w="med" len="med"/>
            <a:tailEnd type="none" w="med" len="med"/>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2" name="メモ 31"/>
          <p:cNvSpPr/>
          <p:nvPr/>
        </p:nvSpPr>
        <p:spPr bwMode="auto">
          <a:xfrm>
            <a:off x="1219200" y="3043275"/>
            <a:ext cx="762000" cy="838200"/>
          </a:xfrm>
          <a:prstGeom prst="foldedCorner">
            <a:avLst/>
          </a:prstGeom>
          <a:solidFill>
            <a:srgbClr val="CCFFCC"/>
          </a:solidFill>
          <a:ln>
            <a:headEnd type="none" w="med" len="med"/>
            <a:tailEnd type="none" w="med" len="med"/>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12" name="テキスト ボックス 11"/>
          <p:cNvSpPr txBox="1"/>
          <p:nvPr/>
        </p:nvSpPr>
        <p:spPr>
          <a:xfrm>
            <a:off x="1143000" y="2738475"/>
            <a:ext cx="646331" cy="276999"/>
          </a:xfrm>
          <a:prstGeom prst="rect">
            <a:avLst/>
          </a:prstGeom>
          <a:noFill/>
        </p:spPr>
        <p:txBody>
          <a:bodyPr wrap="none" rtlCol="0">
            <a:spAutoFit/>
          </a:bodyPr>
          <a:lstStyle/>
          <a:p>
            <a:r>
              <a:rPr kumimoji="1" lang="ja-JP" altLang="en-US" sz="1200" dirty="0">
                <a:solidFill>
                  <a:srgbClr val="800000"/>
                </a:solidFill>
              </a:rPr>
              <a:t>見積書</a:t>
            </a:r>
          </a:p>
        </p:txBody>
      </p:sp>
      <p:sp>
        <p:nvSpPr>
          <p:cNvPr id="33" name="テキスト ボックス 32"/>
          <p:cNvSpPr txBox="1"/>
          <p:nvPr/>
        </p:nvSpPr>
        <p:spPr>
          <a:xfrm>
            <a:off x="1295400" y="3119475"/>
            <a:ext cx="646331" cy="276999"/>
          </a:xfrm>
          <a:prstGeom prst="rect">
            <a:avLst/>
          </a:prstGeom>
          <a:noFill/>
        </p:spPr>
        <p:txBody>
          <a:bodyPr wrap="none" rtlCol="0">
            <a:spAutoFit/>
          </a:bodyPr>
          <a:lstStyle/>
          <a:p>
            <a:r>
              <a:rPr kumimoji="1" lang="ja-JP" altLang="en-US" sz="1200" dirty="0">
                <a:solidFill>
                  <a:srgbClr val="800000"/>
                </a:solidFill>
              </a:rPr>
              <a:t>契約書</a:t>
            </a:r>
          </a:p>
        </p:txBody>
      </p:sp>
      <p:pic>
        <p:nvPicPr>
          <p:cNvPr id="6" name="図 5" descr="MC90043392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3348075"/>
            <a:ext cx="1447800" cy="1447800"/>
          </a:xfrm>
          <a:prstGeom prst="rect">
            <a:avLst/>
          </a:prstGeom>
        </p:spPr>
      </p:pic>
      <p:pic>
        <p:nvPicPr>
          <p:cNvPr id="8" name="図 7" descr="MC900433949.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67000" y="3805275"/>
            <a:ext cx="1066800" cy="1066800"/>
          </a:xfrm>
          <a:prstGeom prst="rect">
            <a:avLst/>
          </a:prstGeom>
        </p:spPr>
      </p:pic>
      <p:sp>
        <p:nvSpPr>
          <p:cNvPr id="13" name="テキスト ボックス 12"/>
          <p:cNvSpPr txBox="1"/>
          <p:nvPr/>
        </p:nvSpPr>
        <p:spPr>
          <a:xfrm>
            <a:off x="3057207" y="3057992"/>
            <a:ext cx="697627" cy="400110"/>
          </a:xfrm>
          <a:prstGeom prst="rect">
            <a:avLst/>
          </a:prstGeom>
          <a:noFill/>
        </p:spPr>
        <p:txBody>
          <a:bodyPr wrap="none" rtlCol="0">
            <a:spAutoFit/>
          </a:bodyPr>
          <a:lstStyle/>
          <a:p>
            <a:r>
              <a:rPr kumimoji="1" lang="ja-JP" altLang="en-US" sz="1000" dirty="0">
                <a:solidFill>
                  <a:schemeClr val="bg1"/>
                </a:solidFill>
              </a:rPr>
              <a:t>調達手配</a:t>
            </a:r>
            <a:endParaRPr kumimoji="1" lang="en-US" altLang="ja-JP" sz="1000" dirty="0">
              <a:solidFill>
                <a:schemeClr val="bg1"/>
              </a:solidFill>
            </a:endParaRPr>
          </a:p>
          <a:p>
            <a:r>
              <a:rPr lang="ja-JP" altLang="en-US" sz="1000" dirty="0">
                <a:solidFill>
                  <a:schemeClr val="bg1"/>
                </a:solidFill>
              </a:rPr>
              <a:t>導入作業</a:t>
            </a:r>
            <a:endParaRPr kumimoji="1" lang="ja-JP" altLang="en-US" sz="1000" dirty="0">
              <a:solidFill>
                <a:schemeClr val="bg1"/>
              </a:solidFill>
            </a:endParaRPr>
          </a:p>
        </p:txBody>
      </p:sp>
      <p:pic>
        <p:nvPicPr>
          <p:cNvPr id="14" name="図 13" descr="MM900283085.GI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00200" y="1443075"/>
            <a:ext cx="1547117" cy="990600"/>
          </a:xfrm>
          <a:prstGeom prst="rect">
            <a:avLst/>
          </a:prstGeom>
        </p:spPr>
      </p:pic>
      <p:sp>
        <p:nvSpPr>
          <p:cNvPr id="34" name="下カーブ矢印 33"/>
          <p:cNvSpPr/>
          <p:nvPr/>
        </p:nvSpPr>
        <p:spPr bwMode="auto">
          <a:xfrm>
            <a:off x="1905000" y="2509875"/>
            <a:ext cx="1143000" cy="457200"/>
          </a:xfrm>
          <a:prstGeom prst="curvedDownArrow">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7" name="テキスト ボックス 36"/>
          <p:cNvSpPr txBox="1"/>
          <p:nvPr/>
        </p:nvSpPr>
        <p:spPr>
          <a:xfrm>
            <a:off x="2209800" y="1910455"/>
            <a:ext cx="847407" cy="523220"/>
          </a:xfrm>
          <a:prstGeom prst="rect">
            <a:avLst/>
          </a:prstGeom>
          <a:noFill/>
        </p:spPr>
        <p:txBody>
          <a:bodyPr wrap="none" rtlCol="0">
            <a:spAutoFit/>
          </a:bodyPr>
          <a:lstStyle/>
          <a:p>
            <a:r>
              <a:rPr kumimoji="1" lang="ja-JP" altLang="en-US" sz="1400" dirty="0">
                <a:solidFill>
                  <a:schemeClr val="bg1"/>
                </a:solidFill>
                <a:effectLst>
                  <a:glow rad="101600">
                    <a:schemeClr val="accent6">
                      <a:satMod val="175000"/>
                      <a:alpha val="40000"/>
                    </a:schemeClr>
                  </a:glow>
                </a:effectLst>
              </a:rPr>
              <a:t>メーカー</a:t>
            </a:r>
            <a:endParaRPr kumimoji="1" lang="en-US" altLang="ja-JP" sz="1400" dirty="0">
              <a:solidFill>
                <a:schemeClr val="bg1"/>
              </a:solidFill>
              <a:effectLst>
                <a:glow rad="101600">
                  <a:schemeClr val="accent6">
                    <a:satMod val="175000"/>
                    <a:alpha val="40000"/>
                  </a:schemeClr>
                </a:glow>
              </a:effectLst>
            </a:endParaRPr>
          </a:p>
          <a:p>
            <a:r>
              <a:rPr lang="ja-JP" altLang="en-US" sz="1400" dirty="0">
                <a:solidFill>
                  <a:schemeClr val="bg1"/>
                </a:solidFill>
                <a:effectLst>
                  <a:glow rad="101600">
                    <a:schemeClr val="accent6">
                      <a:satMod val="175000"/>
                      <a:alpha val="40000"/>
                    </a:schemeClr>
                  </a:glow>
                </a:effectLst>
              </a:rPr>
              <a:t>ベンダー</a:t>
            </a:r>
            <a:endParaRPr kumimoji="1" lang="ja-JP" altLang="en-US" sz="1400" dirty="0">
              <a:solidFill>
                <a:schemeClr val="bg1"/>
              </a:solidFill>
              <a:effectLst>
                <a:glow rad="101600">
                  <a:schemeClr val="accent6">
                    <a:satMod val="175000"/>
                    <a:alpha val="40000"/>
                  </a:schemeClr>
                </a:glow>
              </a:effectLst>
            </a:endParaRPr>
          </a:p>
        </p:txBody>
      </p:sp>
      <p:sp>
        <p:nvSpPr>
          <p:cNvPr id="41" name="六角形 40"/>
          <p:cNvSpPr/>
          <p:nvPr/>
        </p:nvSpPr>
        <p:spPr bwMode="auto">
          <a:xfrm>
            <a:off x="3845719" y="53991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rPr>
              <a:t>サイジング</a:t>
            </a:r>
          </a:p>
        </p:txBody>
      </p:sp>
      <p:sp>
        <p:nvSpPr>
          <p:cNvPr id="42" name="六角形 41"/>
          <p:cNvSpPr/>
          <p:nvPr/>
        </p:nvSpPr>
        <p:spPr bwMode="auto">
          <a:xfrm>
            <a:off x="3845719" y="48657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chemeClr val="bg1"/>
                </a:solidFill>
              </a:rPr>
              <a:t>調　達</a:t>
            </a:r>
            <a:endParaRPr kumimoji="0" lang="ja-JP" altLang="en-US" sz="1400" b="0" i="0" u="none" strike="noStrike" cap="none" normalizeH="0" baseline="0" dirty="0">
              <a:ln>
                <a:noFill/>
              </a:ln>
              <a:solidFill>
                <a:schemeClr val="bg1"/>
              </a:solidFill>
              <a:effectLst/>
            </a:endParaRPr>
          </a:p>
        </p:txBody>
      </p:sp>
      <p:sp>
        <p:nvSpPr>
          <p:cNvPr id="44" name="六角形 43"/>
          <p:cNvSpPr/>
          <p:nvPr/>
        </p:nvSpPr>
        <p:spPr bwMode="auto">
          <a:xfrm>
            <a:off x="3845719" y="59325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rPr>
              <a:t>費　用</a:t>
            </a:r>
          </a:p>
        </p:txBody>
      </p:sp>
      <p:sp>
        <p:nvSpPr>
          <p:cNvPr id="45" name="角丸四角形 44"/>
          <p:cNvSpPr/>
          <p:nvPr/>
        </p:nvSpPr>
        <p:spPr bwMode="auto">
          <a:xfrm>
            <a:off x="838200" y="48593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数週間から数ヶ月</a:t>
            </a:r>
          </a:p>
        </p:txBody>
      </p:sp>
      <p:sp>
        <p:nvSpPr>
          <p:cNvPr id="46" name="角丸四角形 45"/>
          <p:cNvSpPr/>
          <p:nvPr/>
        </p:nvSpPr>
        <p:spPr bwMode="auto">
          <a:xfrm>
            <a:off x="838200" y="53927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数ヶ月から数年を想定</a:t>
            </a:r>
          </a:p>
        </p:txBody>
      </p:sp>
      <p:sp>
        <p:nvSpPr>
          <p:cNvPr id="47" name="角丸四角形 46"/>
          <p:cNvSpPr/>
          <p:nvPr/>
        </p:nvSpPr>
        <p:spPr bwMode="auto">
          <a:xfrm>
            <a:off x="838200" y="59261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現物資産またはリース資産</a:t>
            </a:r>
          </a:p>
        </p:txBody>
      </p:sp>
      <p:sp>
        <p:nvSpPr>
          <p:cNvPr id="51" name="テキスト ボックス 50"/>
          <p:cNvSpPr txBox="1"/>
          <p:nvPr/>
        </p:nvSpPr>
        <p:spPr>
          <a:xfrm>
            <a:off x="1460279" y="909675"/>
            <a:ext cx="1723549" cy="461665"/>
          </a:xfrm>
          <a:prstGeom prst="rect">
            <a:avLst/>
          </a:prstGeom>
          <a:noFill/>
        </p:spPr>
        <p:txBody>
          <a:bodyPr wrap="none" rtlCol="0">
            <a:spAutoFit/>
          </a:bodyPr>
          <a:lstStyle/>
          <a:p>
            <a:pPr algn="ctr"/>
            <a:r>
              <a:rPr kumimoji="1" lang="ja-JP" altLang="en-US" sz="2400" dirty="0">
                <a:solidFill>
                  <a:srgbClr val="800000"/>
                </a:solidFill>
                <a:effectLst/>
              </a:rPr>
              <a:t>従来の方法</a:t>
            </a:r>
          </a:p>
        </p:txBody>
      </p:sp>
      <p:grpSp>
        <p:nvGrpSpPr>
          <p:cNvPr id="7" name="図形グループ 6"/>
          <p:cNvGrpSpPr/>
          <p:nvPr/>
        </p:nvGrpSpPr>
        <p:grpSpPr>
          <a:xfrm>
            <a:off x="5133280" y="468150"/>
            <a:ext cx="3429000" cy="5921700"/>
            <a:chOff x="5133280" y="555300"/>
            <a:chExt cx="3429000" cy="5921700"/>
          </a:xfrm>
        </p:grpSpPr>
        <p:grpSp>
          <p:nvGrpSpPr>
            <p:cNvPr id="3" name="図形グループ 2"/>
            <p:cNvGrpSpPr/>
            <p:nvPr/>
          </p:nvGrpSpPr>
          <p:grpSpPr>
            <a:xfrm>
              <a:off x="5133280" y="555300"/>
              <a:ext cx="3429000" cy="5921700"/>
              <a:chOff x="5133280" y="555300"/>
              <a:chExt cx="3429000" cy="5921700"/>
            </a:xfrm>
          </p:grpSpPr>
          <p:pic>
            <p:nvPicPr>
              <p:cNvPr id="19" name="図 18" descr="MC900441809.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33280" y="555300"/>
                <a:ext cx="3429000" cy="3429000"/>
              </a:xfrm>
              <a:prstGeom prst="rect">
                <a:avLst/>
              </a:prstGeom>
            </p:spPr>
          </p:pic>
          <p:pic>
            <p:nvPicPr>
              <p:cNvPr id="27" name="図 26"/>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407485" y="1600200"/>
                <a:ext cx="831515" cy="728962"/>
              </a:xfrm>
              <a:prstGeom prst="rect">
                <a:avLst/>
              </a:prstGeom>
            </p:spPr>
          </p:pic>
          <p:pic>
            <p:nvPicPr>
              <p:cNvPr id="28" name="図 27"/>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245685" y="1600200"/>
                <a:ext cx="831515" cy="728962"/>
              </a:xfrm>
              <a:prstGeom prst="rect">
                <a:avLst/>
              </a:prstGeom>
            </p:spPr>
          </p:pic>
          <p:pic>
            <p:nvPicPr>
              <p:cNvPr id="29" name="図 28"/>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569285" y="1600200"/>
                <a:ext cx="831515" cy="728962"/>
              </a:xfrm>
              <a:prstGeom prst="rect">
                <a:avLst/>
              </a:prstGeom>
            </p:spPr>
          </p:pic>
          <p:sp>
            <p:nvSpPr>
              <p:cNvPr id="35" name="角丸四角形 34"/>
              <p:cNvSpPr/>
              <p:nvPr/>
            </p:nvSpPr>
            <p:spPr bwMode="auto">
              <a:xfrm>
                <a:off x="6019800" y="3124200"/>
                <a:ext cx="1828800" cy="1447800"/>
              </a:xfrm>
              <a:prstGeom prst="roundRect">
                <a:avLst>
                  <a:gd name="adj" fmla="val 0"/>
                </a:avLst>
              </a:prstGeom>
              <a:solidFill>
                <a:schemeClr val="accent6">
                  <a:lumMod val="75000"/>
                </a:schemeClr>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pic>
            <p:nvPicPr>
              <p:cNvPr id="20" name="Picture 26" descr="j0433941[1]"/>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858000" y="3810000"/>
                <a:ext cx="1066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テキスト ボックス 35"/>
              <p:cNvSpPr txBox="1"/>
              <p:nvPr/>
            </p:nvSpPr>
            <p:spPr>
              <a:xfrm>
                <a:off x="6026485" y="3200400"/>
                <a:ext cx="1828800" cy="246221"/>
              </a:xfrm>
              <a:prstGeom prst="rect">
                <a:avLst/>
              </a:prstGeom>
              <a:noFill/>
            </p:spPr>
            <p:txBody>
              <a:bodyPr wrap="square" rtlCol="0">
                <a:spAutoFit/>
              </a:bodyPr>
              <a:lstStyle/>
              <a:p>
                <a:pPr algn="ctr"/>
                <a:r>
                  <a:rPr kumimoji="1" lang="ja-JP" altLang="en-US" sz="1000" dirty="0">
                    <a:solidFill>
                      <a:srgbClr val="FFFFFF"/>
                    </a:solidFill>
                  </a:rPr>
                  <a:t>セルフ</a:t>
                </a:r>
                <a:r>
                  <a:rPr kumimoji="1" lang="en-US" altLang="ja-JP" sz="1000" dirty="0">
                    <a:solidFill>
                      <a:srgbClr val="FFFFFF"/>
                    </a:solidFill>
                  </a:rPr>
                  <a:t>･</a:t>
                </a:r>
                <a:r>
                  <a:rPr kumimoji="1" lang="ja-JP" altLang="en-US" sz="1000" dirty="0">
                    <a:solidFill>
                      <a:srgbClr val="FFFFFF"/>
                    </a:solidFill>
                  </a:rPr>
                  <a:t>サービス・ポータル</a:t>
                </a:r>
              </a:p>
            </p:txBody>
          </p:sp>
          <p:sp>
            <p:nvSpPr>
              <p:cNvPr id="40" name="テキスト ボックス 39"/>
              <p:cNvSpPr txBox="1"/>
              <p:nvPr/>
            </p:nvSpPr>
            <p:spPr>
              <a:xfrm>
                <a:off x="6019800" y="3505200"/>
                <a:ext cx="1828800" cy="830997"/>
              </a:xfrm>
              <a:prstGeom prst="rect">
                <a:avLst/>
              </a:prstGeom>
              <a:noFill/>
            </p:spPr>
            <p:txBody>
              <a:bodyPr wrap="square" rtlCol="0">
                <a:spAutoFit/>
              </a:bodyPr>
              <a:lstStyle/>
              <a:p>
                <a:pPr marL="171450" indent="-171450">
                  <a:buFont typeface="Wingdings" charset="2"/>
                  <a:buChar char="l"/>
                </a:pPr>
                <a:r>
                  <a:rPr kumimoji="1" lang="ja-JP" altLang="en-US" sz="1200" dirty="0">
                    <a:solidFill>
                      <a:srgbClr val="FFFFFF"/>
                    </a:solidFill>
                  </a:rPr>
                  <a:t>調達・構成変更</a:t>
                </a:r>
                <a:endParaRPr kumimoji="1" lang="en-US" altLang="ja-JP" sz="1200" dirty="0">
                  <a:solidFill>
                    <a:srgbClr val="FFFFFF"/>
                  </a:solidFill>
                </a:endParaRPr>
              </a:p>
              <a:p>
                <a:pPr marL="171450" indent="-171450">
                  <a:buFont typeface="Wingdings" charset="2"/>
                  <a:buChar char="l"/>
                </a:pPr>
                <a:r>
                  <a:rPr lang="ja-JP" altLang="en-US" sz="1200" dirty="0">
                    <a:solidFill>
                      <a:srgbClr val="FFFFFF"/>
                    </a:solidFill>
                  </a:rPr>
                  <a:t>サービスレベル設定</a:t>
                </a:r>
                <a:endParaRPr lang="en-US" altLang="ja-JP" sz="1200" dirty="0">
                  <a:solidFill>
                    <a:srgbClr val="FFFFFF"/>
                  </a:solidFill>
                </a:endParaRPr>
              </a:p>
              <a:p>
                <a:pPr marL="171450" indent="-171450">
                  <a:buFont typeface="Wingdings" charset="2"/>
                  <a:buChar char="l"/>
                </a:pPr>
                <a:r>
                  <a:rPr lang="ja-JP" altLang="en-US" sz="1200" dirty="0">
                    <a:solidFill>
                      <a:srgbClr val="FFFFFF"/>
                    </a:solidFill>
                  </a:rPr>
                  <a:t>運用設定</a:t>
                </a:r>
                <a:endParaRPr lang="en-US" altLang="ja-JP" sz="1200" dirty="0">
                  <a:solidFill>
                    <a:srgbClr val="FFFFFF"/>
                  </a:solidFill>
                </a:endParaRPr>
              </a:p>
              <a:p>
                <a:pPr marL="171450" indent="-171450">
                  <a:buFont typeface="Wingdings" charset="2"/>
                  <a:buChar char="l"/>
                </a:pPr>
                <a:r>
                  <a:rPr lang="ja-JP" altLang="en-US" sz="1200" dirty="0">
                    <a:solidFill>
                      <a:srgbClr val="FFFFFF"/>
                    </a:solidFill>
                  </a:rPr>
                  <a:t>・・・</a:t>
                </a:r>
                <a:endParaRPr kumimoji="1" lang="ja-JP" altLang="en-US" sz="1200" dirty="0">
                  <a:solidFill>
                    <a:srgbClr val="FFFFFF"/>
                  </a:solidFill>
                </a:endParaRPr>
              </a:p>
            </p:txBody>
          </p:sp>
          <p:sp>
            <p:nvSpPr>
              <p:cNvPr id="48" name="角丸四角形 47"/>
              <p:cNvSpPr/>
              <p:nvPr/>
            </p:nvSpPr>
            <p:spPr bwMode="auto">
              <a:xfrm>
                <a:off x="5410200" y="49530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数分から数十分</a:t>
                </a:r>
              </a:p>
            </p:txBody>
          </p:sp>
          <p:sp>
            <p:nvSpPr>
              <p:cNvPr id="49" name="角丸四角形 48"/>
              <p:cNvSpPr/>
              <p:nvPr/>
            </p:nvSpPr>
            <p:spPr bwMode="auto">
              <a:xfrm>
                <a:off x="5410200" y="54864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Arial" charset="0"/>
                    <a:ea typeface="HG丸ｺﾞｼｯｸM-PRO" pitchFamily="50" charset="-128"/>
                  </a:rPr>
                  <a:t>直近のみ</a:t>
                </a:r>
                <a:r>
                  <a:rPr kumimoji="0" lang="ja-JP" altLang="en-US" sz="1400" b="0" i="0" u="none" strike="noStrike" cap="none" normalizeH="0" baseline="0" dirty="0">
                    <a:ln>
                      <a:noFill/>
                    </a:ln>
                    <a:solidFill>
                      <a:srgbClr val="FFFFFF"/>
                    </a:solidFill>
                    <a:effectLst/>
                    <a:latin typeface="Arial" charset="0"/>
                    <a:ea typeface="HG丸ｺﾞｼｯｸM-PRO" pitchFamily="50" charset="-128"/>
                  </a:rPr>
                  <a:t>・必要に応じて増減</a:t>
                </a:r>
              </a:p>
            </p:txBody>
          </p:sp>
          <p:sp>
            <p:nvSpPr>
              <p:cNvPr id="50" name="角丸四角形 49"/>
              <p:cNvSpPr/>
              <p:nvPr/>
            </p:nvSpPr>
            <p:spPr bwMode="auto">
              <a:xfrm>
                <a:off x="5410200" y="60198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経費・</a:t>
                </a:r>
                <a:r>
                  <a:rPr kumimoji="0" lang="ja-JP" altLang="en-US" sz="1400" dirty="0">
                    <a:solidFill>
                      <a:srgbClr val="FFFFFF"/>
                    </a:solidFill>
                  </a:rPr>
                  <a:t>従量課金／定額課金</a:t>
                </a:r>
                <a:endParaRPr kumimoji="0" lang="ja-JP" altLang="en-US" sz="1400" b="0" i="0" u="none" strike="noStrike" cap="none" normalizeH="0" baseline="0" dirty="0">
                  <a:ln>
                    <a:noFill/>
                  </a:ln>
                  <a:solidFill>
                    <a:srgbClr val="FFFFFF"/>
                  </a:solidFill>
                  <a:effectLst/>
                  <a:latin typeface="Arial" charset="0"/>
                  <a:ea typeface="HG丸ｺﾞｼｯｸM-PRO" pitchFamily="50" charset="-128"/>
                </a:endParaRPr>
              </a:p>
            </p:txBody>
          </p:sp>
          <p:sp>
            <p:nvSpPr>
              <p:cNvPr id="52" name="テキスト ボックス 51"/>
              <p:cNvSpPr txBox="1"/>
              <p:nvPr/>
            </p:nvSpPr>
            <p:spPr>
              <a:xfrm>
                <a:off x="6263726" y="990600"/>
                <a:ext cx="1188547" cy="461665"/>
              </a:xfrm>
              <a:prstGeom prst="rect">
                <a:avLst/>
              </a:prstGeom>
              <a:noFill/>
            </p:spPr>
            <p:txBody>
              <a:bodyPr wrap="none" rtlCol="0">
                <a:spAutoFit/>
              </a:bodyPr>
              <a:lstStyle/>
              <a:p>
                <a:pPr algn="ctr"/>
                <a:r>
                  <a:rPr kumimoji="1" lang="ja-JP" altLang="en-US" sz="2400" dirty="0">
                    <a:solidFill>
                      <a:srgbClr val="0000FF"/>
                    </a:solidFill>
                    <a:effectLst/>
                  </a:rPr>
                  <a:t>クラウド</a:t>
                </a:r>
              </a:p>
            </p:txBody>
          </p:sp>
        </p:grpSp>
        <p:sp>
          <p:nvSpPr>
            <p:cNvPr id="4" name="上下矢印 3"/>
            <p:cNvSpPr/>
            <p:nvPr/>
          </p:nvSpPr>
          <p:spPr bwMode="auto">
            <a:xfrm>
              <a:off x="6705600" y="2286000"/>
              <a:ext cx="381000" cy="838200"/>
            </a:xfrm>
            <a:prstGeom prst="upDownArrow">
              <a:avLst/>
            </a:prstGeom>
            <a:solidFill>
              <a:srgbClr val="FF6600"/>
            </a:solidFill>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 name="テキスト ボックス 4"/>
            <p:cNvSpPr txBox="1"/>
            <p:nvPr/>
          </p:nvSpPr>
          <p:spPr>
            <a:xfrm>
              <a:off x="5416108" y="2427748"/>
              <a:ext cx="2225289" cy="338554"/>
            </a:xfrm>
            <a:prstGeom prst="rect">
              <a:avLst/>
            </a:prstGeom>
            <a:noFill/>
          </p:spPr>
          <p:txBody>
            <a:bodyPr wrap="none" rtlCol="0">
              <a:spAutoFit/>
            </a:bodyPr>
            <a:lstStyle/>
            <a:p>
              <a:r>
                <a:rPr kumimoji="1" lang="ja-JP" altLang="en-US" sz="1600" dirty="0">
                  <a:solidFill>
                    <a:srgbClr val="FFFFFF"/>
                  </a:solidFill>
                  <a:effectLst>
                    <a:glow rad="101600">
                      <a:schemeClr val="accent1">
                        <a:satMod val="175000"/>
                        <a:alpha val="40000"/>
                      </a:schemeClr>
                    </a:glow>
                  </a:effectLst>
                </a:rPr>
                <a:t>オンライン</a:t>
              </a:r>
              <a:r>
                <a:rPr kumimoji="1" lang="en-US" altLang="ja-JP" sz="1600" dirty="0">
                  <a:solidFill>
                    <a:srgbClr val="FFFFFF"/>
                  </a:solidFill>
                  <a:effectLst>
                    <a:glow rad="101600">
                      <a:schemeClr val="accent1">
                        <a:satMod val="175000"/>
                        <a:alpha val="40000"/>
                      </a:schemeClr>
                    </a:glow>
                  </a:effectLst>
                </a:rPr>
                <a:t>･</a:t>
              </a:r>
              <a:r>
                <a:rPr lang="ja-JP" altLang="en-US" sz="1600" dirty="0">
                  <a:solidFill>
                    <a:srgbClr val="FFFFFF"/>
                  </a:solidFill>
                  <a:effectLst>
                    <a:glow rad="101600">
                      <a:schemeClr val="accent1">
                        <a:satMod val="175000"/>
                        <a:alpha val="40000"/>
                      </a:schemeClr>
                    </a:glow>
                  </a:effectLst>
                </a:rPr>
                <a:t>リアルタイム</a:t>
              </a:r>
              <a:endParaRPr kumimoji="1" lang="ja-JP" altLang="en-US" sz="1600" dirty="0">
                <a:solidFill>
                  <a:srgbClr val="FFFFFF"/>
                </a:solidFill>
                <a:effectLst>
                  <a:glow rad="101600">
                    <a:schemeClr val="accent1">
                      <a:satMod val="175000"/>
                      <a:alpha val="40000"/>
                    </a:schemeClr>
                  </a:glow>
                </a:effectLst>
              </a:endParaRPr>
            </a:p>
          </p:txBody>
        </p:sp>
      </p:grpSp>
    </p:spTree>
    <p:extLst>
      <p:ext uri="{BB962C8B-B14F-4D97-AF65-F5344CB8AC3E}">
        <p14:creationId xmlns:p14="http://schemas.microsoft.com/office/powerpoint/2010/main" val="94309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91600" cy="533400"/>
          </a:xfrm>
        </p:spPr>
        <p:txBody>
          <a:bodyPr/>
          <a:lstStyle/>
          <a:p>
            <a:r>
              <a:rPr kumimoji="1" lang="ja-JP" altLang="en-US" dirty="0"/>
              <a:t>クラウド</a:t>
            </a:r>
            <a:r>
              <a:rPr lang="ja-JP" altLang="en-US" dirty="0"/>
              <a:t>ならではの費用対効果の考え方</a:t>
            </a:r>
            <a:endParaRPr kumimoji="1" lang="ja-JP" altLang="en-US" dirty="0"/>
          </a:p>
        </p:txBody>
      </p:sp>
      <p:cxnSp>
        <p:nvCxnSpPr>
          <p:cNvPr id="22" name="直線矢印コネクタ 21"/>
          <p:cNvCxnSpPr/>
          <p:nvPr/>
        </p:nvCxnSpPr>
        <p:spPr bwMode="auto">
          <a:xfrm flipV="1">
            <a:off x="1114855" y="1066800"/>
            <a:ext cx="0" cy="4953000"/>
          </a:xfrm>
          <a:prstGeom prst="straightConnector1">
            <a:avLst/>
          </a:prstGeom>
          <a:solidFill>
            <a:schemeClr val="bg1"/>
          </a:solidFill>
          <a:ln w="381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7" name="直線矢印コネクタ 26"/>
          <p:cNvCxnSpPr/>
          <p:nvPr/>
        </p:nvCxnSpPr>
        <p:spPr bwMode="auto">
          <a:xfrm>
            <a:off x="1114855" y="6019800"/>
            <a:ext cx="7162800" cy="0"/>
          </a:xfrm>
          <a:prstGeom prst="straightConnector1">
            <a:avLst/>
          </a:prstGeom>
          <a:solidFill>
            <a:schemeClr val="bg1"/>
          </a:solidFill>
          <a:ln w="38100" cap="flat" cmpd="sng" algn="ctr">
            <a:solidFill>
              <a:srgbClr val="008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32" name="図 31" descr="MC90043163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3855" y="1295400"/>
            <a:ext cx="762000" cy="762000"/>
          </a:xfrm>
          <a:prstGeom prst="rect">
            <a:avLst/>
          </a:prstGeom>
        </p:spPr>
      </p:pic>
      <p:pic>
        <p:nvPicPr>
          <p:cNvPr id="33" name="図 32" descr="MC900431586.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87055" y="5715000"/>
            <a:ext cx="673100" cy="673100"/>
          </a:xfrm>
          <a:prstGeom prst="rect">
            <a:avLst/>
          </a:prstGeom>
        </p:spPr>
      </p:pic>
      <p:grpSp>
        <p:nvGrpSpPr>
          <p:cNvPr id="4" name="図形グループ 3"/>
          <p:cNvGrpSpPr/>
          <p:nvPr/>
        </p:nvGrpSpPr>
        <p:grpSpPr>
          <a:xfrm>
            <a:off x="1343455" y="2819400"/>
            <a:ext cx="6934200" cy="2895600"/>
            <a:chOff x="1524000" y="3048000"/>
            <a:chExt cx="6934200" cy="2895600"/>
          </a:xfrm>
        </p:grpSpPr>
        <p:cxnSp>
          <p:nvCxnSpPr>
            <p:cNvPr id="34" name="直線矢印コネクタ 33"/>
            <p:cNvCxnSpPr/>
            <p:nvPr/>
          </p:nvCxnSpPr>
          <p:spPr bwMode="auto">
            <a:xfrm>
              <a:off x="1752600" y="3048000"/>
              <a:ext cx="6705600" cy="2895600"/>
            </a:xfrm>
            <a:prstGeom prst="straightConnector1">
              <a:avLst/>
            </a:prstGeom>
            <a:solidFill>
              <a:schemeClr val="bg1"/>
            </a:solidFill>
            <a:ln w="76200" cap="flat" cmpd="sng" algn="ctr">
              <a:solidFill>
                <a:srgbClr val="FF6FCF"/>
              </a:solidFill>
              <a:prstDash val="sysDash"/>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6" name="テキスト ボックス 35"/>
            <p:cNvSpPr txBox="1"/>
            <p:nvPr/>
          </p:nvSpPr>
          <p:spPr>
            <a:xfrm>
              <a:off x="1524000" y="3886200"/>
              <a:ext cx="2345714" cy="707886"/>
            </a:xfrm>
            <a:prstGeom prst="rect">
              <a:avLst/>
            </a:prstGeom>
            <a:noFill/>
          </p:spPr>
          <p:txBody>
            <a:bodyPr wrap="none" rtlCol="0">
              <a:spAutoFit/>
            </a:bodyPr>
            <a:lstStyle/>
            <a:p>
              <a:r>
                <a:rPr lang="ja-JP" altLang="en-US" sz="2000" dirty="0">
                  <a:solidFill>
                    <a:srgbClr val="FF66FF"/>
                  </a:solidFill>
                  <a:effectLst/>
                  <a:latin typeface="HGP創英角ｺﾞｼｯｸUB"/>
                  <a:ea typeface="HGP創英角ｺﾞｼｯｸUB"/>
                  <a:cs typeface="HGP創英角ｺﾞｼｯｸUB"/>
                </a:rPr>
                <a:t>システム関連機器の</a:t>
              </a:r>
              <a:endParaRPr lang="en-US" altLang="ja-JP" sz="2000" dirty="0">
                <a:solidFill>
                  <a:srgbClr val="FF66FF"/>
                </a:solidFill>
                <a:effectLst/>
                <a:latin typeface="HGP創英角ｺﾞｼｯｸUB"/>
                <a:ea typeface="HGP創英角ｺﾞｼｯｸUB"/>
                <a:cs typeface="HGP創英角ｺﾞｼｯｸUB"/>
              </a:endParaRPr>
            </a:p>
            <a:p>
              <a:r>
                <a:rPr lang="ja-JP" altLang="en-US" sz="2000" dirty="0">
                  <a:solidFill>
                    <a:srgbClr val="FF66FF"/>
                  </a:solidFill>
                  <a:effectLst/>
                  <a:latin typeface="HGP創英角ｺﾞｼｯｸUB"/>
                  <a:ea typeface="HGP創英角ｺﾞｼｯｸUB"/>
                  <a:cs typeface="HGP創英角ｺﾞｼｯｸUB"/>
                </a:rPr>
                <a:t>コストパフォーマンス</a:t>
              </a:r>
              <a:endParaRPr kumimoji="1" lang="ja-JP" altLang="en-US" sz="2000" dirty="0">
                <a:solidFill>
                  <a:srgbClr val="FF66FF"/>
                </a:solidFill>
                <a:effectLst/>
                <a:latin typeface="HGP創英角ｺﾞｼｯｸUB"/>
                <a:ea typeface="HGP創英角ｺﾞｼｯｸUB"/>
                <a:cs typeface="HGP創英角ｺﾞｼｯｸUB"/>
              </a:endParaRPr>
            </a:p>
          </p:txBody>
        </p:sp>
      </p:grpSp>
      <p:cxnSp>
        <p:nvCxnSpPr>
          <p:cNvPr id="15" name="直線矢印コネクタ 14"/>
          <p:cNvCxnSpPr/>
          <p:nvPr/>
        </p:nvCxnSpPr>
        <p:spPr bwMode="auto">
          <a:xfrm>
            <a:off x="1572055" y="2590800"/>
            <a:ext cx="6705600" cy="0"/>
          </a:xfrm>
          <a:prstGeom prst="straightConnector1">
            <a:avLst/>
          </a:prstGeom>
          <a:solidFill>
            <a:schemeClr val="bg1"/>
          </a:solidFill>
          <a:ln w="76200" cap="flat" cmpd="sng" algn="ctr">
            <a:solidFill>
              <a:srgbClr val="33ACBD"/>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6" name="テキスト ボックス 25"/>
          <p:cNvSpPr txBox="1"/>
          <p:nvPr/>
        </p:nvSpPr>
        <p:spPr>
          <a:xfrm>
            <a:off x="6982255" y="1981200"/>
            <a:ext cx="1052892" cy="523220"/>
          </a:xfrm>
          <a:prstGeom prst="rect">
            <a:avLst/>
          </a:prstGeom>
          <a:noFill/>
        </p:spPr>
        <p:txBody>
          <a:bodyPr wrap="none" rtlCol="0">
            <a:spAutoFit/>
          </a:bodyPr>
          <a:lstStyle/>
          <a:p>
            <a:r>
              <a:rPr kumimoji="1" lang="ja-JP" altLang="en-US" sz="2800" dirty="0">
                <a:solidFill>
                  <a:srgbClr val="008000"/>
                </a:solidFill>
                <a:effectLst/>
                <a:latin typeface="HGP創英角ｺﾞｼｯｸUB"/>
                <a:ea typeface="HGP創英角ｺﾞｼｯｸUB"/>
                <a:cs typeface="HGP創英角ｺﾞｼｯｸUB"/>
              </a:rPr>
              <a:t>リース</a:t>
            </a:r>
          </a:p>
        </p:txBody>
      </p:sp>
      <p:sp>
        <p:nvSpPr>
          <p:cNvPr id="37" name="角丸四角形吹き出し 36"/>
          <p:cNvSpPr/>
          <p:nvPr/>
        </p:nvSpPr>
        <p:spPr bwMode="auto">
          <a:xfrm>
            <a:off x="4620055" y="1371600"/>
            <a:ext cx="2133600" cy="609600"/>
          </a:xfrm>
          <a:prstGeom prst="wedgeRoundRectCallout">
            <a:avLst>
              <a:gd name="adj1" fmla="val 59881"/>
              <a:gd name="adj2" fmla="val 89583"/>
              <a:gd name="adj3" fmla="val 16667"/>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rPr>
              <a:t>コストパフォーマンスが</a:t>
            </a:r>
            <a:endParaRPr kumimoji="0" lang="en-US" altLang="ja-JP" sz="1400" dirty="0">
              <a:solidFill>
                <a:srgbClr val="FFFFFF"/>
              </a:solidFill>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rPr>
              <a:t>長期的に固定化</a:t>
            </a:r>
            <a:endParaRPr kumimoji="0" lang="ja-JP" altLang="en-US" sz="1400" b="0" i="0" u="none" strike="noStrike" cap="none" normalizeH="0" baseline="0" dirty="0">
              <a:ln>
                <a:noFill/>
              </a:ln>
              <a:solidFill>
                <a:srgbClr val="FFFFFF"/>
              </a:solidFill>
              <a:effectLst/>
            </a:endParaRPr>
          </a:p>
        </p:txBody>
      </p:sp>
      <p:cxnSp>
        <p:nvCxnSpPr>
          <p:cNvPr id="28" name="直線矢印コネクタ 27"/>
          <p:cNvCxnSpPr/>
          <p:nvPr/>
        </p:nvCxnSpPr>
        <p:spPr bwMode="auto">
          <a:xfrm>
            <a:off x="1572055" y="2133600"/>
            <a:ext cx="6705600" cy="2819400"/>
          </a:xfrm>
          <a:prstGeom prst="straightConnector1">
            <a:avLst/>
          </a:prstGeom>
          <a:solidFill>
            <a:schemeClr val="bg1"/>
          </a:solidFill>
          <a:ln w="762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1" name="テキスト ボックス 30"/>
          <p:cNvSpPr txBox="1"/>
          <p:nvPr/>
        </p:nvSpPr>
        <p:spPr>
          <a:xfrm>
            <a:off x="6601255" y="4340086"/>
            <a:ext cx="1338828" cy="523220"/>
          </a:xfrm>
          <a:prstGeom prst="rect">
            <a:avLst/>
          </a:prstGeom>
          <a:noFill/>
        </p:spPr>
        <p:txBody>
          <a:bodyPr wrap="none" rtlCol="0">
            <a:spAutoFit/>
          </a:bodyPr>
          <a:lstStyle/>
          <a:p>
            <a:r>
              <a:rPr kumimoji="1" lang="ja-JP" altLang="en-US" sz="2800" dirty="0">
                <a:solidFill>
                  <a:srgbClr val="0000FF"/>
                </a:solidFill>
                <a:effectLst/>
                <a:latin typeface="HGP創英角ｺﾞｼｯｸUB"/>
                <a:ea typeface="HGP創英角ｺﾞｼｯｸUB"/>
                <a:cs typeface="HGP創英角ｺﾞｼｯｸUB"/>
              </a:rPr>
              <a:t>クラウド</a:t>
            </a:r>
          </a:p>
        </p:txBody>
      </p:sp>
      <p:sp>
        <p:nvSpPr>
          <p:cNvPr id="38" name="角丸四角形吹き出し 37"/>
          <p:cNvSpPr/>
          <p:nvPr/>
        </p:nvSpPr>
        <p:spPr bwMode="auto">
          <a:xfrm>
            <a:off x="3324655" y="5105400"/>
            <a:ext cx="3276600" cy="609600"/>
          </a:xfrm>
          <a:prstGeom prst="wedgeRoundRectCallout">
            <a:avLst>
              <a:gd name="adj1" fmla="val 53761"/>
              <a:gd name="adj2" fmla="val -112500"/>
              <a:gd name="adj3" fmla="val 16667"/>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rPr>
              <a:t>新機種追加、</a:t>
            </a:r>
            <a:r>
              <a:rPr kumimoji="0" lang="ja-JP" altLang="en-US" sz="1400" b="0" i="0" u="none" strike="noStrike" cap="none" normalizeH="0" baseline="0" dirty="0">
                <a:ln>
                  <a:noFill/>
                </a:ln>
                <a:solidFill>
                  <a:srgbClr val="FFFFFF"/>
                </a:solidFill>
                <a:effectLst/>
              </a:rPr>
              <a:t>新旧の入替え</a:t>
            </a:r>
            <a:r>
              <a:rPr kumimoji="0" lang="ja-JP" altLang="en-US" sz="1400" dirty="0">
                <a:solidFill>
                  <a:srgbClr val="FFFFFF"/>
                </a:solidFill>
              </a:rPr>
              <a:t>を繰り返し</a:t>
            </a:r>
            <a:endParaRPr kumimoji="0" lang="en-US" altLang="ja-JP" sz="1400" dirty="0">
              <a:solidFill>
                <a:srgbClr val="FFFFFF"/>
              </a:solidFill>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rPr>
              <a:t>継続的にコストパフォーマンスを改善</a:t>
            </a:r>
          </a:p>
        </p:txBody>
      </p:sp>
      <p:sp>
        <p:nvSpPr>
          <p:cNvPr id="41" name="角丸四角形吹き出し 40"/>
          <p:cNvSpPr/>
          <p:nvPr/>
        </p:nvSpPr>
        <p:spPr bwMode="auto">
          <a:xfrm>
            <a:off x="2029255" y="1371600"/>
            <a:ext cx="1752600" cy="609600"/>
          </a:xfrm>
          <a:prstGeom prst="wedgeRoundRectCallout">
            <a:avLst>
              <a:gd name="adj1" fmla="val -68232"/>
              <a:gd name="adj2" fmla="val 114174"/>
              <a:gd name="adj3" fmla="val 16667"/>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rPr>
              <a:t>移行・環境変更に</a:t>
            </a:r>
            <a:endParaRPr kumimoji="0" lang="en-US" altLang="ja-JP" sz="1400" b="0" i="0" u="none"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rPr>
              <a:t>かかる一時経費</a:t>
            </a:r>
          </a:p>
        </p:txBody>
      </p:sp>
      <p:cxnSp>
        <p:nvCxnSpPr>
          <p:cNvPr id="43" name="直線矢印コネクタ 42"/>
          <p:cNvCxnSpPr/>
          <p:nvPr/>
        </p:nvCxnSpPr>
        <p:spPr bwMode="auto">
          <a:xfrm>
            <a:off x="1648255" y="2219980"/>
            <a:ext cx="0" cy="294620"/>
          </a:xfrm>
          <a:prstGeom prst="straightConnector1">
            <a:avLst/>
          </a:prstGeom>
          <a:solidFill>
            <a:schemeClr val="bg1"/>
          </a:solidFill>
          <a:ln w="38100" cap="flat" cmpd="sng" algn="ctr">
            <a:solidFill>
              <a:srgbClr val="FF0000"/>
            </a:solidFill>
            <a:prstDash val="solid"/>
            <a:round/>
            <a:headEnd type="triangl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 name="上下矢印 5"/>
          <p:cNvSpPr/>
          <p:nvPr/>
        </p:nvSpPr>
        <p:spPr bwMode="auto">
          <a:xfrm>
            <a:off x="7668055" y="2743200"/>
            <a:ext cx="609600" cy="1758950"/>
          </a:xfrm>
          <a:prstGeom prst="upDown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grpSp>
        <p:nvGrpSpPr>
          <p:cNvPr id="10" name="図形グループ 9"/>
          <p:cNvGrpSpPr/>
          <p:nvPr/>
        </p:nvGrpSpPr>
        <p:grpSpPr>
          <a:xfrm>
            <a:off x="5305855" y="3048000"/>
            <a:ext cx="2286000" cy="1066800"/>
            <a:chOff x="6705600" y="609600"/>
            <a:chExt cx="2286000" cy="1066800"/>
          </a:xfrm>
        </p:grpSpPr>
        <p:sp>
          <p:nvSpPr>
            <p:cNvPr id="9" name="星 24 8"/>
            <p:cNvSpPr/>
            <p:nvPr/>
          </p:nvSpPr>
          <p:spPr bwMode="auto">
            <a:xfrm>
              <a:off x="6705600" y="609600"/>
              <a:ext cx="2286000" cy="1066800"/>
            </a:xfrm>
            <a:prstGeom prst="star24">
              <a:avLst/>
            </a:prstGeom>
            <a:solidFill>
              <a:srgbClr val="FFFF00"/>
            </a:solidFill>
            <a:ln w="38100" cmpd="sng">
              <a:solidFill>
                <a:srgbClr val="FF66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pic>
          <p:nvPicPr>
            <p:cNvPr id="7" name="図 6"/>
            <p:cNvPicPr>
              <a:picLocks noChangeAspect="1"/>
            </p:cNvPicPr>
            <p:nvPr/>
          </p:nvPicPr>
          <p:blipFill>
            <a:blip r:embed="rId5"/>
            <a:stretch>
              <a:fillRect/>
            </a:stretch>
          </p:blipFill>
          <p:spPr>
            <a:xfrm>
              <a:off x="7467600" y="757535"/>
              <a:ext cx="852985" cy="381000"/>
            </a:xfrm>
            <a:prstGeom prst="rect">
              <a:avLst/>
            </a:prstGeom>
          </p:spPr>
        </p:pic>
        <p:sp>
          <p:nvSpPr>
            <p:cNvPr id="8" name="テキスト ボックス 7"/>
            <p:cNvSpPr txBox="1"/>
            <p:nvPr/>
          </p:nvSpPr>
          <p:spPr>
            <a:xfrm>
              <a:off x="7328500" y="1062335"/>
              <a:ext cx="1082349" cy="400110"/>
            </a:xfrm>
            <a:prstGeom prst="rect">
              <a:avLst/>
            </a:prstGeom>
            <a:noFill/>
          </p:spPr>
          <p:txBody>
            <a:bodyPr wrap="none" rtlCol="0">
              <a:spAutoFit/>
            </a:bodyPr>
            <a:lstStyle/>
            <a:p>
              <a:pPr algn="ctr"/>
              <a:r>
                <a:rPr kumimoji="1" lang="en-US" altLang="ja-JP" sz="1000" dirty="0">
                  <a:solidFill>
                    <a:srgbClr val="0000FF"/>
                  </a:solidFill>
                </a:rPr>
                <a:t>2006/3/14〜</a:t>
              </a:r>
              <a:endParaRPr lang="en-US" altLang="ja-JP" sz="1000" dirty="0">
                <a:solidFill>
                  <a:srgbClr val="0000FF"/>
                </a:solidFill>
              </a:endParaRPr>
            </a:p>
            <a:p>
              <a:pPr algn="ctr"/>
              <a:r>
                <a:rPr lang="en-US" altLang="ja-JP" sz="1000" dirty="0">
                  <a:solidFill>
                    <a:srgbClr val="0000FF"/>
                  </a:solidFill>
                </a:rPr>
                <a:t>50</a:t>
              </a:r>
              <a:r>
                <a:rPr lang="ja-JP" altLang="en-US" sz="1000" dirty="0">
                  <a:solidFill>
                    <a:srgbClr val="0000FF"/>
                  </a:solidFill>
                </a:rPr>
                <a:t>回以上値下げ</a:t>
              </a:r>
              <a:endParaRPr kumimoji="1" lang="ja-JP" altLang="en-US" sz="1000" dirty="0">
                <a:solidFill>
                  <a:srgbClr val="0000FF"/>
                </a:solidFill>
              </a:endParaRPr>
            </a:p>
          </p:txBody>
        </p:sp>
      </p:grpSp>
    </p:spTree>
    <p:extLst>
      <p:ext uri="{BB962C8B-B14F-4D97-AF65-F5344CB8AC3E}">
        <p14:creationId xmlns:p14="http://schemas.microsoft.com/office/powerpoint/2010/main" val="46628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図形グループ 23"/>
          <p:cNvGrpSpPr/>
          <p:nvPr/>
        </p:nvGrpSpPr>
        <p:grpSpPr>
          <a:xfrm>
            <a:off x="710406" y="2620982"/>
            <a:ext cx="3804444" cy="2116118"/>
            <a:chOff x="710406" y="2419350"/>
            <a:chExt cx="3804444" cy="2254250"/>
          </a:xfrm>
        </p:grpSpPr>
        <p:sp>
          <p:nvSpPr>
            <p:cNvPr id="10" name="正方形/長方形 9"/>
            <p:cNvSpPr/>
            <p:nvPr/>
          </p:nvSpPr>
          <p:spPr>
            <a:xfrm>
              <a:off x="710406" y="2419350"/>
              <a:ext cx="3804444" cy="225425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7" name="テキスト ボックス 16"/>
            <p:cNvSpPr txBox="1"/>
            <p:nvPr/>
          </p:nvSpPr>
          <p:spPr>
            <a:xfrm>
              <a:off x="968442" y="2803627"/>
              <a:ext cx="2313454" cy="1081962"/>
            </a:xfrm>
            <a:prstGeom prst="rect">
              <a:avLst/>
            </a:prstGeom>
            <a:noFill/>
          </p:spPr>
          <p:txBody>
            <a:bodyPr wrap="none" rtlCol="0">
              <a:spAutoFit/>
            </a:bodyPr>
            <a:lstStyle/>
            <a:p>
              <a:pPr marL="342900" indent="-342900">
                <a:buFont typeface="Wingdings" charset="2"/>
                <a:buChar char="v"/>
              </a:pPr>
              <a:r>
                <a:rPr kumimoji="1" lang="ja-JP" altLang="en-US" sz="2000" dirty="0">
                  <a:solidFill>
                    <a:schemeClr val="bg1"/>
                  </a:solidFill>
                  <a:latin typeface="メイリオ"/>
                  <a:ea typeface="メイリオ"/>
                  <a:cs typeface="メイリオ"/>
                </a:rPr>
                <a:t>徹底した標準化</a:t>
              </a:r>
              <a:endParaRPr kumimoji="1" lang="en-US" altLang="ja-JP" sz="2000" dirty="0">
                <a:solidFill>
                  <a:schemeClr val="bg1"/>
                </a:solidFill>
                <a:latin typeface="メイリオ"/>
                <a:ea typeface="メイリオ"/>
                <a:cs typeface="メイリオ"/>
              </a:endParaRPr>
            </a:p>
            <a:p>
              <a:pPr marL="342900" indent="-342900">
                <a:buFont typeface="Wingdings" charset="2"/>
                <a:buChar char="v"/>
              </a:pPr>
              <a:r>
                <a:rPr kumimoji="1" lang="ja-JP" altLang="en-US" sz="2000" dirty="0">
                  <a:solidFill>
                    <a:schemeClr val="bg1"/>
                  </a:solidFill>
                  <a:latin typeface="メイリオ"/>
                  <a:ea typeface="メイリオ"/>
                  <a:cs typeface="メイリオ"/>
                </a:rPr>
                <a:t>大量購入</a:t>
              </a:r>
              <a:endParaRPr kumimoji="1" lang="en-US" altLang="ja-JP" sz="2000" dirty="0">
                <a:solidFill>
                  <a:schemeClr val="bg1"/>
                </a:solidFill>
                <a:latin typeface="メイリオ"/>
                <a:ea typeface="メイリオ"/>
                <a:cs typeface="メイリオ"/>
              </a:endParaRPr>
            </a:p>
            <a:p>
              <a:pPr marL="342900" indent="-342900">
                <a:buFont typeface="Wingdings" charset="2"/>
                <a:buChar char="v"/>
              </a:pPr>
              <a:r>
                <a:rPr lang="ja-JP" altLang="en-US" sz="2000" dirty="0">
                  <a:solidFill>
                    <a:schemeClr val="bg1"/>
                  </a:solidFill>
                  <a:latin typeface="メイリオ"/>
                  <a:ea typeface="メイリオ"/>
                  <a:cs typeface="メイリオ"/>
                </a:rPr>
                <a:t>負荷の平準化</a:t>
              </a:r>
              <a:endParaRPr kumimoji="1" lang="ja-JP" altLang="en-US" sz="2000" dirty="0">
                <a:solidFill>
                  <a:schemeClr val="bg1"/>
                </a:solidFill>
                <a:latin typeface="メイリオ"/>
                <a:ea typeface="メイリオ"/>
                <a:cs typeface="メイリオ"/>
              </a:endParaRPr>
            </a:p>
          </p:txBody>
        </p:sp>
      </p:grpSp>
      <p:grpSp>
        <p:nvGrpSpPr>
          <p:cNvPr id="25" name="図形グループ 24"/>
          <p:cNvGrpSpPr/>
          <p:nvPr/>
        </p:nvGrpSpPr>
        <p:grpSpPr>
          <a:xfrm>
            <a:off x="4633912" y="2620982"/>
            <a:ext cx="3804444" cy="2116118"/>
            <a:chOff x="4633912" y="2419350"/>
            <a:chExt cx="3804444" cy="2254250"/>
          </a:xfrm>
        </p:grpSpPr>
        <p:sp>
          <p:nvSpPr>
            <p:cNvPr id="9" name="正方形/長方形 8"/>
            <p:cNvSpPr/>
            <p:nvPr/>
          </p:nvSpPr>
          <p:spPr>
            <a:xfrm>
              <a:off x="4633912" y="2419350"/>
              <a:ext cx="3804444" cy="22542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8" name="テキスト ボックス 17"/>
            <p:cNvSpPr txBox="1"/>
            <p:nvPr/>
          </p:nvSpPr>
          <p:spPr>
            <a:xfrm>
              <a:off x="5663237" y="2803627"/>
              <a:ext cx="2569934" cy="1429394"/>
            </a:xfrm>
            <a:prstGeom prst="rect">
              <a:avLst/>
            </a:prstGeom>
            <a:noFill/>
          </p:spPr>
          <p:txBody>
            <a:bodyPr wrap="none" rtlCol="0">
              <a:spAutoFit/>
            </a:bodyPr>
            <a:lstStyle/>
            <a:p>
              <a:pPr marL="342900" indent="-342900">
                <a:buFont typeface="Wingdings" charset="2"/>
                <a:buChar char="v"/>
              </a:pPr>
              <a:r>
                <a:rPr kumimoji="1" lang="en-US" altLang="ja-JP" sz="2000" dirty="0">
                  <a:solidFill>
                    <a:schemeClr val="bg1"/>
                  </a:solidFill>
                  <a:latin typeface="メイリオ"/>
                  <a:ea typeface="メイリオ"/>
                  <a:cs typeface="メイリオ"/>
                </a:rPr>
                <a:t>API</a:t>
              </a:r>
              <a:r>
                <a:rPr kumimoji="1" lang="ja-JP" altLang="en-US" sz="2000" dirty="0">
                  <a:solidFill>
                    <a:schemeClr val="bg1"/>
                  </a:solidFill>
                  <a:latin typeface="メイリオ"/>
                  <a:ea typeface="メイリオ"/>
                  <a:cs typeface="メイリオ"/>
                </a:rPr>
                <a:t>の充実・整備</a:t>
              </a:r>
              <a:endParaRPr kumimoji="1" lang="en-US" altLang="ja-JP" sz="2000" dirty="0">
                <a:solidFill>
                  <a:schemeClr val="bg1"/>
                </a:solidFill>
                <a:latin typeface="メイリオ"/>
                <a:ea typeface="メイリオ"/>
                <a:cs typeface="メイリオ"/>
              </a:endParaRPr>
            </a:p>
            <a:p>
              <a:pPr marL="342900" indent="-342900">
                <a:buFont typeface="Wingdings" charset="2"/>
                <a:buChar char="v"/>
              </a:pPr>
              <a:r>
                <a:rPr lang="ja-JP" altLang="en-US" sz="2000" dirty="0">
                  <a:solidFill>
                    <a:schemeClr val="bg1"/>
                  </a:solidFill>
                  <a:latin typeface="メイリオ"/>
                  <a:ea typeface="メイリオ"/>
                  <a:cs typeface="メイリオ"/>
                </a:rPr>
                <a:t>セルフサービス化</a:t>
              </a:r>
            </a:p>
            <a:p>
              <a:pPr marL="342900" indent="-342900">
                <a:buFont typeface="Wingdings" charset="2"/>
                <a:buChar char="v"/>
              </a:pPr>
              <a:r>
                <a:rPr lang="ja-JP" altLang="en-US" sz="2000" dirty="0">
                  <a:solidFill>
                    <a:schemeClr val="bg1"/>
                  </a:solidFill>
                  <a:latin typeface="メイリオ"/>
                  <a:ea typeface="メイリオ"/>
                  <a:cs typeface="メイリオ"/>
                </a:rPr>
                <a:t>機能のメニュー化</a:t>
              </a:r>
              <a:endParaRPr lang="en-US" altLang="ja-JP" sz="2000" dirty="0">
                <a:solidFill>
                  <a:schemeClr val="bg1"/>
                </a:solidFill>
                <a:latin typeface="メイリオ"/>
                <a:ea typeface="メイリオ"/>
                <a:cs typeface="メイリオ"/>
              </a:endParaRPr>
            </a:p>
          </p:txBody>
        </p:sp>
      </p:grpSp>
      <p:sp>
        <p:nvSpPr>
          <p:cNvPr id="2" name="タイトル 1"/>
          <p:cNvSpPr>
            <a:spLocks noGrp="1"/>
          </p:cNvSpPr>
          <p:nvPr>
            <p:ph type="title"/>
          </p:nvPr>
        </p:nvSpPr>
        <p:spPr/>
        <p:txBody>
          <a:bodyPr/>
          <a:lstStyle/>
          <a:p>
            <a:r>
              <a:rPr kumimoji="1" lang="ja-JP" altLang="en-US" dirty="0"/>
              <a:t>クラウド・コンピューティングのビジネス・モデル</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sp>
        <p:nvSpPr>
          <p:cNvPr id="11" name="正方形/長方形 10"/>
          <p:cNvSpPr/>
          <p:nvPr/>
        </p:nvSpPr>
        <p:spPr>
          <a:xfrm>
            <a:off x="706438" y="4837132"/>
            <a:ext cx="7727950" cy="108585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a:solidFill>
                  <a:srgbClr val="FFFFFF"/>
                </a:solidFill>
                <a:latin typeface="メイリオ"/>
                <a:ea typeface="メイリオ"/>
                <a:cs typeface="メイリオ"/>
              </a:rPr>
              <a:t>クラウド・コンピューティング</a:t>
            </a:r>
            <a:endParaRPr lang="en-US" altLang="ja-JP" sz="3200" dirty="0">
              <a:solidFill>
                <a:srgbClr val="FFFFFF"/>
              </a:solidFill>
              <a:latin typeface="メイリオ"/>
              <a:ea typeface="メイリオ"/>
              <a:cs typeface="メイリオ"/>
            </a:endParaRPr>
          </a:p>
          <a:p>
            <a:pPr algn="ctr"/>
            <a:endParaRPr kumimoji="1" lang="ja-JP" altLang="en-US" sz="3200" dirty="0">
              <a:solidFill>
                <a:srgbClr val="FFFFFF"/>
              </a:solidFill>
              <a:latin typeface="メイリオ"/>
              <a:ea typeface="メイリオ"/>
              <a:cs typeface="メイリオ"/>
            </a:endParaRPr>
          </a:p>
        </p:txBody>
      </p:sp>
      <p:sp>
        <p:nvSpPr>
          <p:cNvPr id="12" name="正方形/長方形 11"/>
          <p:cNvSpPr/>
          <p:nvPr/>
        </p:nvSpPr>
        <p:spPr>
          <a:xfrm>
            <a:off x="3649663" y="3239498"/>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オンデマンド</a:t>
            </a:r>
            <a:endParaRPr kumimoji="1" lang="ja-JP" altLang="en-US" dirty="0">
              <a:solidFill>
                <a:srgbClr val="FFFFFF"/>
              </a:solidFill>
              <a:latin typeface="メイリオ"/>
              <a:ea typeface="メイリオ"/>
              <a:cs typeface="メイリオ"/>
            </a:endParaRPr>
          </a:p>
        </p:txBody>
      </p:sp>
      <p:sp>
        <p:nvSpPr>
          <p:cNvPr id="13" name="正方形/長方形 12"/>
          <p:cNvSpPr/>
          <p:nvPr/>
        </p:nvSpPr>
        <p:spPr>
          <a:xfrm>
            <a:off x="3649663" y="3679864"/>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従量課金</a:t>
            </a:r>
            <a:endParaRPr kumimoji="1" lang="ja-JP" altLang="en-US" dirty="0">
              <a:solidFill>
                <a:srgbClr val="FFFFFF"/>
              </a:solidFill>
              <a:latin typeface="メイリオ"/>
              <a:ea typeface="メイリオ"/>
              <a:cs typeface="メイリオ"/>
            </a:endParaRPr>
          </a:p>
        </p:txBody>
      </p:sp>
      <p:sp>
        <p:nvSpPr>
          <p:cNvPr id="14" name="正方形/長方形 13"/>
          <p:cNvSpPr/>
          <p:nvPr/>
        </p:nvSpPr>
        <p:spPr>
          <a:xfrm>
            <a:off x="3649663" y="2798782"/>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自動化・自律化</a:t>
            </a:r>
          </a:p>
        </p:txBody>
      </p:sp>
      <p:grpSp>
        <p:nvGrpSpPr>
          <p:cNvPr id="22" name="図形グループ 21"/>
          <p:cNvGrpSpPr/>
          <p:nvPr/>
        </p:nvGrpSpPr>
        <p:grpSpPr>
          <a:xfrm>
            <a:off x="710406" y="1350982"/>
            <a:ext cx="4438650" cy="1181100"/>
            <a:chOff x="710406" y="1149350"/>
            <a:chExt cx="4438650" cy="1181100"/>
          </a:xfrm>
        </p:grpSpPr>
        <p:sp>
          <p:nvSpPr>
            <p:cNvPr id="7" name="フリーフォーム 6"/>
            <p:cNvSpPr/>
            <p:nvPr/>
          </p:nvSpPr>
          <p:spPr>
            <a:xfrm>
              <a:off x="7104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テキスト ボックス 14"/>
            <p:cNvSpPr txBox="1"/>
            <p:nvPr/>
          </p:nvSpPr>
          <p:spPr>
            <a:xfrm>
              <a:off x="1101792" y="1308100"/>
              <a:ext cx="2339102" cy="954107"/>
            </a:xfrm>
            <a:prstGeom prst="rect">
              <a:avLst/>
            </a:prstGeom>
            <a:noFill/>
          </p:spPr>
          <p:txBody>
            <a:bodyPr wrap="none" rtlCol="0">
              <a:spAutoFit/>
            </a:bodyPr>
            <a:lstStyle/>
            <a:p>
              <a:r>
                <a:rPr kumimoji="1" lang="ja-JP" altLang="en-US" sz="2800" dirty="0">
                  <a:solidFill>
                    <a:srgbClr val="FFFFFF"/>
                  </a:solidFill>
                  <a:latin typeface="メイリオ"/>
                  <a:ea typeface="メイリオ"/>
                  <a:cs typeface="メイリオ"/>
                </a:rPr>
                <a:t>システム資源</a:t>
              </a:r>
              <a:endParaRPr kumimoji="1" lang="en-US" altLang="ja-JP" sz="2800" dirty="0">
                <a:solidFill>
                  <a:srgbClr val="FFFFFF"/>
                </a:solidFill>
                <a:latin typeface="メイリオ"/>
                <a:ea typeface="メイリオ"/>
                <a:cs typeface="メイリオ"/>
              </a:endParaRPr>
            </a:p>
            <a:p>
              <a:r>
                <a:rPr lang="ja-JP" altLang="en-US" sz="2800" dirty="0">
                  <a:solidFill>
                    <a:srgbClr val="FFFFFF"/>
                  </a:solidFill>
                  <a:latin typeface="メイリオ"/>
                  <a:ea typeface="メイリオ"/>
                  <a:cs typeface="メイリオ"/>
                </a:rPr>
                <a:t>の共同購買</a:t>
              </a:r>
              <a:endParaRPr kumimoji="1" lang="ja-JP" altLang="en-US" sz="2800" dirty="0">
                <a:solidFill>
                  <a:srgbClr val="FFFFFF"/>
                </a:solidFill>
                <a:latin typeface="メイリオ"/>
                <a:ea typeface="メイリオ"/>
                <a:cs typeface="メイリオ"/>
              </a:endParaRPr>
            </a:p>
          </p:txBody>
        </p:sp>
      </p:grpSp>
      <p:grpSp>
        <p:nvGrpSpPr>
          <p:cNvPr id="23" name="図形グループ 22"/>
          <p:cNvGrpSpPr/>
          <p:nvPr/>
        </p:nvGrpSpPr>
        <p:grpSpPr>
          <a:xfrm>
            <a:off x="3999706" y="1350982"/>
            <a:ext cx="4438650" cy="1181100"/>
            <a:chOff x="3999706" y="1149350"/>
            <a:chExt cx="4438650" cy="1181100"/>
          </a:xfrm>
        </p:grpSpPr>
        <p:sp>
          <p:nvSpPr>
            <p:cNvPr id="8" name="フリーフォーム 7"/>
            <p:cNvSpPr/>
            <p:nvPr/>
          </p:nvSpPr>
          <p:spPr>
            <a:xfrm flipH="1" flipV="1">
              <a:off x="39997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 name="テキスト ボックス 15"/>
            <p:cNvSpPr txBox="1"/>
            <p:nvPr/>
          </p:nvSpPr>
          <p:spPr>
            <a:xfrm>
              <a:off x="5889583" y="1479550"/>
              <a:ext cx="1980029" cy="523220"/>
            </a:xfrm>
            <a:prstGeom prst="rect">
              <a:avLst/>
            </a:prstGeom>
            <a:noFill/>
          </p:spPr>
          <p:txBody>
            <a:bodyPr wrap="none" rtlCol="0">
              <a:spAutoFit/>
            </a:bodyPr>
            <a:lstStyle/>
            <a:p>
              <a:pPr algn="ctr"/>
              <a:r>
                <a:rPr kumimoji="1" lang="ja-JP" altLang="en-US" sz="2800" dirty="0">
                  <a:solidFill>
                    <a:srgbClr val="FFFFFF"/>
                  </a:solidFill>
                  <a:latin typeface="メイリオ"/>
                  <a:ea typeface="メイリオ"/>
                  <a:cs typeface="メイリオ"/>
                </a:rPr>
                <a:t>サービス化</a:t>
              </a:r>
              <a:endParaRPr kumimoji="1" lang="en-US" altLang="ja-JP" sz="2800" dirty="0">
                <a:solidFill>
                  <a:srgbClr val="FFFFFF"/>
                </a:solidFill>
                <a:latin typeface="メイリオ"/>
                <a:ea typeface="メイリオ"/>
                <a:cs typeface="メイリオ"/>
              </a:endParaRPr>
            </a:p>
          </p:txBody>
        </p:sp>
      </p:grpSp>
      <p:sp>
        <p:nvSpPr>
          <p:cNvPr id="19" name="正方形/長方形 18"/>
          <p:cNvSpPr/>
          <p:nvPr/>
        </p:nvSpPr>
        <p:spPr>
          <a:xfrm>
            <a:off x="1376363"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低コスト</a:t>
            </a:r>
          </a:p>
        </p:txBody>
      </p:sp>
      <p:sp>
        <p:nvSpPr>
          <p:cNvPr id="20" name="正方形/長方形 19"/>
          <p:cNvSpPr/>
          <p:nvPr/>
        </p:nvSpPr>
        <p:spPr>
          <a:xfrm>
            <a:off x="3649663"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俊敏性</a:t>
            </a:r>
          </a:p>
        </p:txBody>
      </p:sp>
      <p:sp>
        <p:nvSpPr>
          <p:cNvPr id="21" name="正方形/長方形 20"/>
          <p:cNvSpPr/>
          <p:nvPr/>
        </p:nvSpPr>
        <p:spPr>
          <a:xfrm>
            <a:off x="5922596"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スケーラビリティ</a:t>
            </a:r>
          </a:p>
        </p:txBody>
      </p:sp>
      <p:sp>
        <p:nvSpPr>
          <p:cNvPr id="4" name="正方形/長方形 3"/>
          <p:cNvSpPr/>
          <p:nvPr/>
        </p:nvSpPr>
        <p:spPr>
          <a:xfrm>
            <a:off x="1380331" y="4165600"/>
            <a:ext cx="6387733" cy="44293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メイリオ"/>
                <a:ea typeface="メイリオ"/>
                <a:cs typeface="メイリオ"/>
              </a:rPr>
              <a:t>SDI (Software </a:t>
            </a:r>
            <a:r>
              <a:rPr lang="en-US" altLang="ja-JP" sz="2000">
                <a:solidFill>
                  <a:srgbClr val="FFFFFF"/>
                </a:solidFill>
                <a:latin typeface="メイリオ"/>
                <a:ea typeface="メイリオ"/>
                <a:cs typeface="メイリオ"/>
              </a:rPr>
              <a:t>Defined Infrastructure</a:t>
            </a:r>
            <a:r>
              <a:rPr lang="en-US" altLang="ja-JP" sz="2000" dirty="0">
                <a:solidFill>
                  <a:srgbClr val="FFFFFF"/>
                </a:solidFill>
                <a:latin typeface="メイリオ"/>
                <a:ea typeface="メイリオ"/>
                <a:cs typeface="メイリオ"/>
              </a:rPr>
              <a:t>)</a:t>
            </a:r>
            <a:endParaRPr lang="ja-JP" altLang="en-US" sz="20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73202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dissolv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ppt_y</p:attrName>
                                        </p:attrNameLst>
                                      </p:cBhvr>
                                      <p:tavLst>
                                        <p:tav tm="0">
                                          <p:val>
                                            <p:strVal val="#ppt_y-#ppt_h*1.125000"/>
                                          </p:val>
                                        </p:tav>
                                        <p:tav tm="100000">
                                          <p:val>
                                            <p:strVal val="#ppt_y"/>
                                          </p:val>
                                        </p:tav>
                                      </p:tavLst>
                                    </p:anim>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P spid="20" grpId="0" animBg="1"/>
      <p:bldP spid="21"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正方形/長方形 254"/>
          <p:cNvSpPr/>
          <p:nvPr/>
        </p:nvSpPr>
        <p:spPr>
          <a:xfrm>
            <a:off x="1931988" y="4679950"/>
            <a:ext cx="5276850" cy="38100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IT</a:t>
            </a:r>
            <a:r>
              <a:rPr kumimoji="1" lang="ja-JP" altLang="en-US" sz="1200" dirty="0">
                <a:solidFill>
                  <a:srgbClr val="FFFFFF"/>
                </a:solidFill>
                <a:latin typeface="ＭＳ Ｐゴシック"/>
                <a:ea typeface="ＭＳ Ｐゴシック"/>
                <a:cs typeface="ＭＳ Ｐゴシック"/>
              </a:rPr>
              <a:t>活用</a:t>
            </a:r>
          </a:p>
        </p:txBody>
      </p:sp>
      <p:sp>
        <p:nvSpPr>
          <p:cNvPr id="256" name="正方形/長方形 255"/>
          <p:cNvSpPr/>
          <p:nvPr/>
        </p:nvSpPr>
        <p:spPr>
          <a:xfrm>
            <a:off x="2058193" y="478313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適用領域の拡大</a:t>
            </a:r>
          </a:p>
        </p:txBody>
      </p:sp>
      <p:sp>
        <p:nvSpPr>
          <p:cNvPr id="257" name="正方形/長方形 256"/>
          <p:cNvSpPr/>
          <p:nvPr/>
        </p:nvSpPr>
        <p:spPr>
          <a:xfrm>
            <a:off x="5407819" y="478313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難しさの隠蔽</a:t>
            </a:r>
          </a:p>
        </p:txBody>
      </p:sp>
      <p:sp>
        <p:nvSpPr>
          <p:cNvPr id="236" name="正方形/長方形 235"/>
          <p:cNvSpPr/>
          <p:nvPr/>
        </p:nvSpPr>
        <p:spPr>
          <a:xfrm>
            <a:off x="1931988" y="1536700"/>
            <a:ext cx="5276850" cy="381000"/>
          </a:xfrm>
          <a:prstGeom prst="rect">
            <a:avLst/>
          </a:prstGeom>
          <a:solidFill>
            <a:srgbClr val="D9969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システム資源</a:t>
            </a:r>
          </a:p>
        </p:txBody>
      </p:sp>
      <p:sp>
        <p:nvSpPr>
          <p:cNvPr id="46" name="正方形/長方形 45"/>
          <p:cNvSpPr/>
          <p:nvPr/>
        </p:nvSpPr>
        <p:spPr>
          <a:xfrm>
            <a:off x="1931988" y="2781300"/>
            <a:ext cx="5276850" cy="9842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エコシステム</a:t>
            </a:r>
            <a:endParaRPr kumimoji="1" lang="en-US" altLang="ja-JP"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クラウドがもたらした</a:t>
            </a:r>
            <a:r>
              <a:rPr kumimoji="1" lang="en-US" altLang="ja-JP" dirty="0"/>
              <a:t>IT</a:t>
            </a:r>
            <a:r>
              <a:rPr kumimoji="1" lang="ja-JP" altLang="en-US" dirty="0"/>
              <a:t>の新しい価値</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sp>
        <p:nvSpPr>
          <p:cNvPr id="4" name="正方形/長方形 3"/>
          <p:cNvSpPr/>
          <p:nvPr/>
        </p:nvSpPr>
        <p:spPr>
          <a:xfrm>
            <a:off x="3090069" y="927100"/>
            <a:ext cx="2960688" cy="349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クラウド・コンピューティング</a:t>
            </a:r>
          </a:p>
        </p:txBody>
      </p:sp>
      <p:sp>
        <p:nvSpPr>
          <p:cNvPr id="6" name="正方形/長方形 5"/>
          <p:cNvSpPr/>
          <p:nvPr/>
        </p:nvSpPr>
        <p:spPr>
          <a:xfrm>
            <a:off x="3090069" y="4064000"/>
            <a:ext cx="2960688" cy="34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IT</a:t>
            </a:r>
            <a:r>
              <a:rPr kumimoji="1" lang="ja-JP" altLang="en-US" sz="1200" dirty="0">
                <a:solidFill>
                  <a:srgbClr val="FFFFFF"/>
                </a:solidFill>
                <a:latin typeface="ＭＳ Ｐゴシック"/>
                <a:ea typeface="ＭＳ Ｐゴシック"/>
                <a:cs typeface="ＭＳ Ｐゴシック"/>
              </a:rPr>
              <a:t>利用のイノベーションを促進</a:t>
            </a:r>
          </a:p>
        </p:txBody>
      </p:sp>
      <p:sp>
        <p:nvSpPr>
          <p:cNvPr id="8" name="正方形/長方形 7"/>
          <p:cNvSpPr/>
          <p:nvPr/>
        </p:nvSpPr>
        <p:spPr>
          <a:xfrm>
            <a:off x="3090069" y="5962650"/>
            <a:ext cx="2960688"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ビジネスにおける</a:t>
            </a:r>
            <a:r>
              <a:rPr kumimoji="1" lang="en-US" altLang="ja-JP" sz="1200" dirty="0">
                <a:solidFill>
                  <a:srgbClr val="FFFFFF"/>
                </a:solidFill>
                <a:latin typeface="ＭＳ Ｐゴシック"/>
                <a:ea typeface="ＭＳ Ｐゴシック"/>
                <a:cs typeface="ＭＳ Ｐゴシック"/>
              </a:rPr>
              <a:t>IT</a:t>
            </a:r>
            <a:r>
              <a:rPr kumimoji="1" lang="ja-JP" altLang="en-US" sz="1200" dirty="0">
                <a:solidFill>
                  <a:srgbClr val="FFFFFF"/>
                </a:solidFill>
                <a:latin typeface="ＭＳ Ｐゴシック"/>
                <a:ea typeface="ＭＳ Ｐゴシック"/>
                <a:cs typeface="ＭＳ Ｐゴシック"/>
              </a:rPr>
              <a:t>価値の変化・向上</a:t>
            </a:r>
          </a:p>
        </p:txBody>
      </p:sp>
      <p:sp>
        <p:nvSpPr>
          <p:cNvPr id="10" name="正方形/長方形 9"/>
          <p:cNvSpPr/>
          <p:nvPr/>
        </p:nvSpPr>
        <p:spPr>
          <a:xfrm>
            <a:off x="3090068" y="2168525"/>
            <a:ext cx="2960689" cy="349250"/>
          </a:xfrm>
          <a:prstGeom prst="rect">
            <a:avLst/>
          </a:prstGeom>
          <a:solidFill>
            <a:srgbClr val="3366FF"/>
          </a:solidFill>
          <a:ln w="3810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新たな需要・潜在需要の喚起</a:t>
            </a:r>
          </a:p>
        </p:txBody>
      </p:sp>
      <p:sp>
        <p:nvSpPr>
          <p:cNvPr id="11" name="正方形/長方形 10"/>
          <p:cNvSpPr/>
          <p:nvPr/>
        </p:nvSpPr>
        <p:spPr>
          <a:xfrm>
            <a:off x="2058193" y="2878136"/>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モバイル・ウェアラブル</a:t>
            </a:r>
          </a:p>
        </p:txBody>
      </p:sp>
      <p:sp>
        <p:nvSpPr>
          <p:cNvPr id="12" name="正方形/長方形 11"/>
          <p:cNvSpPr/>
          <p:nvPr/>
        </p:nvSpPr>
        <p:spPr>
          <a:xfrm>
            <a:off x="2058193" y="3194049"/>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ソーシャル</a:t>
            </a:r>
          </a:p>
        </p:txBody>
      </p:sp>
      <p:sp>
        <p:nvSpPr>
          <p:cNvPr id="13" name="正方形/長方形 12"/>
          <p:cNvSpPr/>
          <p:nvPr/>
        </p:nvSpPr>
        <p:spPr>
          <a:xfrm>
            <a:off x="5407819" y="3194049"/>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人工知能</a:t>
            </a:r>
          </a:p>
        </p:txBody>
      </p:sp>
      <p:sp>
        <p:nvSpPr>
          <p:cNvPr id="14" name="正方形/長方形 13"/>
          <p:cNvSpPr/>
          <p:nvPr/>
        </p:nvSpPr>
        <p:spPr>
          <a:xfrm>
            <a:off x="5407819" y="2878136"/>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ビッグデータ</a:t>
            </a:r>
          </a:p>
        </p:txBody>
      </p:sp>
      <p:sp>
        <p:nvSpPr>
          <p:cNvPr id="17" name="正方形/長方形 16"/>
          <p:cNvSpPr/>
          <p:nvPr/>
        </p:nvSpPr>
        <p:spPr>
          <a:xfrm>
            <a:off x="3090069" y="5327649"/>
            <a:ext cx="2960688" cy="34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ＭＳ Ｐゴシック"/>
                <a:ea typeface="ＭＳ Ｐゴシック"/>
                <a:cs typeface="ＭＳ Ｐゴシック"/>
              </a:rPr>
              <a:t>IT</a:t>
            </a:r>
            <a:r>
              <a:rPr lang="ja-JP" altLang="en-US" sz="1200" dirty="0">
                <a:solidFill>
                  <a:srgbClr val="FFFFFF"/>
                </a:solidFill>
                <a:latin typeface="ＭＳ Ｐゴシック"/>
                <a:ea typeface="ＭＳ Ｐゴシック"/>
                <a:cs typeface="ＭＳ Ｐゴシック"/>
              </a:rPr>
              <a:t>利用者の拡大</a:t>
            </a: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2058193" y="3476624"/>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err="1">
                <a:solidFill>
                  <a:srgbClr val="FFFFFF"/>
                </a:solidFill>
                <a:latin typeface="ＭＳ Ｐゴシック"/>
                <a:ea typeface="ＭＳ Ｐゴシック"/>
                <a:cs typeface="ＭＳ Ｐゴシック"/>
              </a:rPr>
              <a:t>IoT</a:t>
            </a:r>
            <a:endParaRPr kumimoji="1" lang="ja-JP" altLang="en-US" sz="1000" dirty="0">
              <a:solidFill>
                <a:srgbClr val="FFFFFF"/>
              </a:solidFill>
              <a:latin typeface="ＭＳ Ｐゴシック"/>
              <a:ea typeface="ＭＳ Ｐゴシック"/>
              <a:cs typeface="ＭＳ Ｐゴシック"/>
            </a:endParaRPr>
          </a:p>
        </p:txBody>
      </p:sp>
      <p:sp>
        <p:nvSpPr>
          <p:cNvPr id="19" name="正方形/長方形 18"/>
          <p:cNvSpPr/>
          <p:nvPr/>
        </p:nvSpPr>
        <p:spPr>
          <a:xfrm>
            <a:off x="5407819" y="3476624"/>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ロボット</a:t>
            </a:r>
          </a:p>
        </p:txBody>
      </p:sp>
      <p:cxnSp>
        <p:nvCxnSpPr>
          <p:cNvPr id="57" name="直線矢印コネクタ 56"/>
          <p:cNvCxnSpPr>
            <a:stCxn id="10" idx="2"/>
            <a:endCxn id="46" idx="0"/>
          </p:cNvCxnSpPr>
          <p:nvPr/>
        </p:nvCxnSpPr>
        <p:spPr>
          <a:xfrm>
            <a:off x="4570413" y="2517775"/>
            <a:ext cx="0" cy="263525"/>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0" name="直線矢印コネクタ 149"/>
          <p:cNvCxnSpPr>
            <a:stCxn id="6" idx="2"/>
            <a:endCxn id="255" idx="0"/>
          </p:cNvCxnSpPr>
          <p:nvPr/>
        </p:nvCxnSpPr>
        <p:spPr>
          <a:xfrm>
            <a:off x="4570413" y="4413250"/>
            <a:ext cx="0" cy="26670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61" name="直線矢印コネクタ 160"/>
          <p:cNvCxnSpPr>
            <a:stCxn id="46" idx="2"/>
            <a:endCxn id="6" idx="0"/>
          </p:cNvCxnSpPr>
          <p:nvPr/>
        </p:nvCxnSpPr>
        <p:spPr>
          <a:xfrm>
            <a:off x="4570413" y="3765550"/>
            <a:ext cx="0" cy="29845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37" name="正方形/長方形 236"/>
          <p:cNvSpPr/>
          <p:nvPr/>
        </p:nvSpPr>
        <p:spPr>
          <a:xfrm>
            <a:off x="2058193" y="163988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価格破壊</a:t>
            </a:r>
          </a:p>
        </p:txBody>
      </p:sp>
      <p:sp>
        <p:nvSpPr>
          <p:cNvPr id="238" name="正方形/長方形 237"/>
          <p:cNvSpPr/>
          <p:nvPr/>
        </p:nvSpPr>
        <p:spPr>
          <a:xfrm>
            <a:off x="5407819" y="163988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サービス化</a:t>
            </a:r>
          </a:p>
        </p:txBody>
      </p:sp>
      <p:cxnSp>
        <p:nvCxnSpPr>
          <p:cNvPr id="240" name="カギ線コネクタ 239"/>
          <p:cNvCxnSpPr>
            <a:stCxn id="6" idx="3"/>
            <a:endCxn id="46" idx="3"/>
          </p:cNvCxnSpPr>
          <p:nvPr/>
        </p:nvCxnSpPr>
        <p:spPr>
          <a:xfrm flipV="1">
            <a:off x="6050757" y="3273425"/>
            <a:ext cx="1158081" cy="965200"/>
          </a:xfrm>
          <a:prstGeom prst="bentConnector3">
            <a:avLst>
              <a:gd name="adj1" fmla="val 11974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41" name="直線矢印コネクタ 240"/>
          <p:cNvCxnSpPr>
            <a:stCxn id="4" idx="2"/>
            <a:endCxn id="236" idx="0"/>
          </p:cNvCxnSpPr>
          <p:nvPr/>
        </p:nvCxnSpPr>
        <p:spPr>
          <a:xfrm>
            <a:off x="4570413" y="1276350"/>
            <a:ext cx="0" cy="260350"/>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5" name="直線矢印コネクタ 244"/>
          <p:cNvCxnSpPr>
            <a:stCxn id="236" idx="2"/>
            <a:endCxn id="10" idx="0"/>
          </p:cNvCxnSpPr>
          <p:nvPr/>
        </p:nvCxnSpPr>
        <p:spPr>
          <a:xfrm>
            <a:off x="4570413" y="1917700"/>
            <a:ext cx="0" cy="250825"/>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7" name="直線矢印コネクタ 276"/>
          <p:cNvCxnSpPr>
            <a:stCxn id="255" idx="2"/>
            <a:endCxn id="17" idx="0"/>
          </p:cNvCxnSpPr>
          <p:nvPr/>
        </p:nvCxnSpPr>
        <p:spPr>
          <a:xfrm>
            <a:off x="4570413" y="5060950"/>
            <a:ext cx="0" cy="266699"/>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0" name="直線矢印コネクタ 279"/>
          <p:cNvCxnSpPr>
            <a:stCxn id="17" idx="2"/>
            <a:endCxn id="8" idx="0"/>
          </p:cNvCxnSpPr>
          <p:nvPr/>
        </p:nvCxnSpPr>
        <p:spPr>
          <a:xfrm>
            <a:off x="4570413" y="5676899"/>
            <a:ext cx="0" cy="285751"/>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3" name="カギ線コネクタ 282"/>
          <p:cNvCxnSpPr>
            <a:stCxn id="255" idx="1"/>
            <a:endCxn id="6" idx="1"/>
          </p:cNvCxnSpPr>
          <p:nvPr/>
        </p:nvCxnSpPr>
        <p:spPr>
          <a:xfrm rot="10800000" flipH="1">
            <a:off x="1931987" y="4238626"/>
            <a:ext cx="1158081" cy="631825"/>
          </a:xfrm>
          <a:prstGeom prst="bentConnector3">
            <a:avLst>
              <a:gd name="adj1" fmla="val -1974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9423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p>
          <a:p>
            <a:pPr algn="r"/>
            <a:r>
              <a:rPr lang="ja-JP" altLang="en-US" sz="2400" dirty="0">
                <a:solidFill>
                  <a:srgbClr val="FFFFFF"/>
                </a:solidFill>
                <a:effectLst/>
                <a:latin typeface="Arial"/>
                <a:ea typeface="HGP創英角ｺﾞｼｯｸUB" pitchFamily="50" charset="-128"/>
                <a:cs typeface="Arial"/>
              </a:rPr>
              <a:t>とは</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052773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8"/>
          <p:cNvSpPr>
            <a:spLocks noGrp="1" noChangeArrowheads="1"/>
          </p:cNvSpPr>
          <p:nvPr>
            <p:ph type="title"/>
          </p:nvPr>
        </p:nvSpPr>
        <p:spPr/>
        <p:txBody>
          <a:bodyPr/>
          <a:lstStyle/>
          <a:p>
            <a:pPr eaLnBrk="1" hangingPunct="1"/>
            <a:r>
              <a:rPr lang="ja-JP" altLang="en-US" sz="2800" dirty="0"/>
              <a:t>クラウドの定義／</a:t>
            </a:r>
            <a:r>
              <a:rPr lang="en-US" altLang="ja-JP" sz="2800" dirty="0"/>
              <a:t>NIST</a:t>
            </a:r>
            <a:r>
              <a:rPr lang="ja-JP" altLang="en-US" sz="2800" dirty="0"/>
              <a:t>の定義</a:t>
            </a:r>
          </a:p>
        </p:txBody>
      </p:sp>
      <p:grpSp>
        <p:nvGrpSpPr>
          <p:cNvPr id="2" name="図形グループ 1"/>
          <p:cNvGrpSpPr/>
          <p:nvPr/>
        </p:nvGrpSpPr>
        <p:grpSpPr>
          <a:xfrm>
            <a:off x="457200" y="2522587"/>
            <a:ext cx="8153400" cy="5297878"/>
            <a:chOff x="457200" y="2561323"/>
            <a:chExt cx="8153400" cy="5297878"/>
          </a:xfrm>
        </p:grpSpPr>
        <p:pic>
          <p:nvPicPr>
            <p:cNvPr id="49" name="図 48" descr="MC900441809.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227861" y="2561323"/>
              <a:ext cx="5297878" cy="5297878"/>
            </a:xfrm>
            <a:prstGeom prst="rect">
              <a:avLst/>
            </a:prstGeom>
          </p:spPr>
        </p:pic>
        <p:sp>
          <p:nvSpPr>
            <p:cNvPr id="50" name="テキスト ボックス 49"/>
            <p:cNvSpPr txBox="1"/>
            <p:nvPr/>
          </p:nvSpPr>
          <p:spPr>
            <a:xfrm>
              <a:off x="457200" y="3931088"/>
              <a:ext cx="8153400" cy="1569660"/>
            </a:xfrm>
            <a:prstGeom prst="rect">
              <a:avLst/>
            </a:prstGeom>
            <a:noFill/>
          </p:spPr>
          <p:txBody>
            <a:bodyPr wrap="square" rtlCol="0">
              <a:spAutoFit/>
            </a:bodyPr>
            <a:lstStyle/>
            <a:p>
              <a:pPr algn="r"/>
              <a:r>
                <a:rPr kumimoji="1" lang="ja-JP" altLang="en-US" sz="3200" dirty="0">
                  <a:solidFill>
                    <a:srgbClr val="0000FF"/>
                  </a:solidFill>
                  <a:effectLst/>
                  <a:latin typeface="メイリオ"/>
                  <a:ea typeface="メイリオ"/>
                  <a:cs typeface="メイリオ"/>
                </a:rPr>
                <a:t>クラウド・コンピューティングは</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コンピューティング資源を</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必要なとき必要なだけ簡単に使える仕組み</a:t>
              </a:r>
            </a:p>
          </p:txBody>
        </p:sp>
      </p:grpSp>
      <p:sp>
        <p:nvSpPr>
          <p:cNvPr id="8" name="角丸四角形 7"/>
          <p:cNvSpPr/>
          <p:nvPr/>
        </p:nvSpPr>
        <p:spPr bwMode="auto">
          <a:xfrm>
            <a:off x="4876800" y="20701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dirty="0">
                <a:ln>
                  <a:noFill/>
                </a:ln>
                <a:solidFill>
                  <a:schemeClr val="bg1"/>
                </a:solidFill>
                <a:effectLst/>
                <a:latin typeface="ＤＦＰ太丸ゴシック体"/>
                <a:ea typeface="ＤＦＰ太丸ゴシック体"/>
                <a:cs typeface="ＤＦＰ太丸ゴシック体"/>
              </a:rPr>
              <a:t>配置モデル</a:t>
            </a:r>
          </a:p>
        </p:txBody>
      </p:sp>
      <p:sp>
        <p:nvSpPr>
          <p:cNvPr id="52" name="角丸四角形 51"/>
          <p:cNvSpPr/>
          <p:nvPr/>
        </p:nvSpPr>
        <p:spPr bwMode="auto">
          <a:xfrm>
            <a:off x="4876800" y="13716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a:solidFill>
                  <a:schemeClr val="bg1"/>
                </a:solidFill>
                <a:latin typeface="ＤＦＰ太丸ゴシック体"/>
                <a:ea typeface="ＤＦＰ太丸ゴシック体"/>
                <a:cs typeface="ＤＦＰ太丸ゴシック体"/>
              </a:rPr>
              <a:t>サービス・モデル</a:t>
            </a:r>
            <a:endParaRPr kumimoji="0" lang="ja-JP" altLang="en-US" sz="2800" b="0" i="0" u="none" strike="noStrike" cap="none" normalizeH="0" baseline="0" dirty="0">
              <a:ln>
                <a:noFill/>
              </a:ln>
              <a:solidFill>
                <a:schemeClr val="bg1"/>
              </a:solidFill>
              <a:effectLst/>
              <a:latin typeface="ＤＦＰ太丸ゴシック体"/>
              <a:ea typeface="ＤＦＰ太丸ゴシック体"/>
              <a:cs typeface="ＤＦＰ太丸ゴシック体"/>
            </a:endParaRPr>
          </a:p>
        </p:txBody>
      </p:sp>
      <p:sp>
        <p:nvSpPr>
          <p:cNvPr id="53" name="角丸四角形 52"/>
          <p:cNvSpPr/>
          <p:nvPr/>
        </p:nvSpPr>
        <p:spPr bwMode="auto">
          <a:xfrm>
            <a:off x="4876800" y="27559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a:ln>
                  <a:noFill/>
                </a:ln>
                <a:solidFill>
                  <a:schemeClr val="bg1"/>
                </a:solidFill>
                <a:effectLst/>
                <a:latin typeface="ＤＦＰ太丸ゴシック体"/>
                <a:ea typeface="ＤＦＰ太丸ゴシック体"/>
                <a:cs typeface="ＤＦＰ太丸ゴシック体"/>
              </a:rPr>
              <a:t>5</a:t>
            </a:r>
            <a:r>
              <a:rPr kumimoji="0" lang="ja-JP" altLang="en-US" sz="2800" b="0" i="0" u="none" strike="noStrike" cap="none" normalizeH="0" baseline="0" dirty="0">
                <a:ln>
                  <a:noFill/>
                </a:ln>
                <a:solidFill>
                  <a:schemeClr val="bg1"/>
                </a:solidFill>
                <a:effectLst/>
                <a:latin typeface="ＤＦＰ太丸ゴシック体"/>
                <a:ea typeface="ＤＦＰ太丸ゴシック体"/>
                <a:cs typeface="ＤＦＰ太丸ゴシック体"/>
              </a:rPr>
              <a:t>つの重要な特徴</a:t>
            </a:r>
          </a:p>
        </p:txBody>
      </p:sp>
      <p:pic>
        <p:nvPicPr>
          <p:cNvPr id="10" name="図 9" descr="スクリーンショット 2013-09-16 13.26.2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8122" y="1085119"/>
            <a:ext cx="2923278" cy="243167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761902" y="3523020"/>
            <a:ext cx="2723823" cy="369332"/>
          </a:xfrm>
          <a:prstGeom prst="rect">
            <a:avLst/>
          </a:prstGeom>
        </p:spPr>
        <p:txBody>
          <a:bodyPr wrap="none">
            <a:spAutoFit/>
          </a:bodyPr>
          <a:lstStyle/>
          <a:p>
            <a:pPr algn="ctr"/>
            <a:r>
              <a:rPr lang="ja-JP" altLang="en-US" sz="1800" dirty="0">
                <a:solidFill>
                  <a:schemeClr val="tx1">
                    <a:lumMod val="85000"/>
                    <a:lumOff val="15000"/>
                  </a:schemeClr>
                </a:solidFill>
                <a:effectLst/>
                <a:latin typeface="ＤＦＰ太丸ゴシック体"/>
                <a:ea typeface="ＤＦＰ太丸ゴシック体"/>
                <a:cs typeface="ＤＦＰ太丸ゴシック体"/>
              </a:rPr>
              <a:t>米国国立標準技術研究所</a:t>
            </a:r>
            <a:endParaRPr lang="ja-JP" altLang="en-US" sz="800" dirty="0">
              <a:solidFill>
                <a:schemeClr val="tx1">
                  <a:lumMod val="85000"/>
                  <a:lumOff val="15000"/>
                </a:schemeClr>
              </a:solidFill>
              <a:effectLst/>
              <a:latin typeface="ＤＦＰ太丸ゴシック体"/>
              <a:ea typeface="ＤＦＰ太丸ゴシック体"/>
              <a:cs typeface="ＤＦＰ太丸ゴシック体"/>
            </a:endParaRPr>
          </a:p>
        </p:txBody>
      </p:sp>
      <p:sp>
        <p:nvSpPr>
          <p:cNvPr id="3" name="正方形/長方形 2"/>
          <p:cNvSpPr/>
          <p:nvPr/>
        </p:nvSpPr>
        <p:spPr>
          <a:xfrm>
            <a:off x="761902" y="5560708"/>
            <a:ext cx="7848698" cy="840092"/>
          </a:xfrm>
          <a:prstGeom prst="rect">
            <a:avLst/>
          </a:prstGeom>
          <a:solidFill>
            <a:srgbClr val="0000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ＭＳ Ｐゴシック"/>
                <a:ea typeface="ＭＳ Ｐゴシック"/>
                <a:cs typeface="ＭＳ Ｐゴシック"/>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　</a:t>
            </a:r>
            <a:r>
              <a:rPr lang="en-US" altLang="ja-JP" sz="1200" dirty="0">
                <a:solidFill>
                  <a:srgbClr val="FFFFFF"/>
                </a:solidFill>
                <a:latin typeface="ＭＳ Ｐゴシック"/>
                <a:ea typeface="ＭＳ Ｐゴシック"/>
                <a:cs typeface="ＭＳ Ｐゴシック"/>
              </a:rPr>
              <a:t>(NIST</a:t>
            </a:r>
            <a:r>
              <a:rPr lang="ja-JP" altLang="en-US" sz="1200" dirty="0">
                <a:solidFill>
                  <a:srgbClr val="FFFFFF"/>
                </a:solidFill>
                <a:latin typeface="ＭＳ Ｐゴシック"/>
                <a:ea typeface="ＭＳ Ｐゴシック"/>
                <a:cs typeface="ＭＳ Ｐゴシック"/>
              </a:rPr>
              <a:t>の定義</a:t>
            </a:r>
            <a:r>
              <a:rPr lang="en-US" altLang="ja-JP" sz="1200" dirty="0">
                <a:solidFill>
                  <a:srgbClr val="FFFFFF"/>
                </a:solidFill>
                <a:latin typeface="ＭＳ Ｐゴシック"/>
                <a:ea typeface="ＭＳ Ｐゴシック"/>
                <a:cs typeface="ＭＳ Ｐゴシック"/>
              </a:rPr>
              <a:t>)</a:t>
            </a:r>
            <a:r>
              <a:rPr lang="ja-JP" altLang="en-US" sz="1200" dirty="0">
                <a:solidFill>
                  <a:srgbClr val="FFFFFF"/>
                </a:solidFill>
                <a:latin typeface="ＭＳ Ｐゴシック"/>
                <a:ea typeface="ＭＳ Ｐゴシック"/>
                <a:cs typeface="ＭＳ Ｐゴシック"/>
              </a:rPr>
              <a:t>」。</a:t>
            </a:r>
            <a:endParaRPr kumimoji="1" lang="ja-JP" altLang="en-US" sz="1200" dirty="0">
              <a:solidFill>
                <a:srgbClr val="FFFFFF"/>
              </a:solidFill>
              <a:effectLst/>
              <a:latin typeface="ＭＳ Ｐゴシック"/>
              <a:ea typeface="ＭＳ Ｐゴシック"/>
              <a:cs typeface="ＭＳ Ｐゴシック"/>
            </a:endParaRPr>
          </a:p>
        </p:txBody>
      </p:sp>
    </p:spTree>
    <p:extLst>
      <p:ext uri="{BB962C8B-B14F-4D97-AF65-F5344CB8AC3E}">
        <p14:creationId xmlns:p14="http://schemas.microsoft.com/office/powerpoint/2010/main" val="83065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p:tgtEl>
                                          <p:spTgt spid="52"/>
                                        </p:tgtEl>
                                        <p:attrNameLst>
                                          <p:attrName>ppt_x</p:attrName>
                                        </p:attrNameLst>
                                      </p:cBhvr>
                                      <p:tavLst>
                                        <p:tav tm="0">
                                          <p:val>
                                            <p:strVal val="#ppt_x-#ppt_w*1.125000"/>
                                          </p:val>
                                        </p:tav>
                                        <p:tav tm="100000">
                                          <p:val>
                                            <p:strVal val="#ppt_x"/>
                                          </p:val>
                                        </p:tav>
                                      </p:tavLst>
                                    </p:anim>
                                    <p:animEffect transition="in" filter="wipe(right)">
                                      <p:cBhvr>
                                        <p:cTn id="15" dur="500"/>
                                        <p:tgtEl>
                                          <p:spTgt spid="5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p:tgtEl>
                                          <p:spTgt spid="53"/>
                                        </p:tgtEl>
                                        <p:attrNameLst>
                                          <p:attrName>ppt_x</p:attrName>
                                        </p:attrNameLst>
                                      </p:cBhvr>
                                      <p:tavLst>
                                        <p:tav tm="0">
                                          <p:val>
                                            <p:strVal val="#ppt_x-#ppt_w*1.125000"/>
                                          </p:val>
                                        </p:tav>
                                        <p:tav tm="100000">
                                          <p:val>
                                            <p:strVal val="#ppt_x"/>
                                          </p:val>
                                        </p:tav>
                                      </p:tavLst>
                                    </p:anim>
                                    <p:animEffect transition="in" filter="wipe(right)">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a:t>ＡＩタクシー</a:t>
            </a:r>
            <a:r>
              <a:rPr lang="ja-JP" altLang="en-US" dirty="0"/>
              <a:t>：</a:t>
            </a:r>
            <a:r>
              <a:rPr lang="en-US" altLang="ja-JP" dirty="0"/>
              <a:t>30</a:t>
            </a:r>
            <a:r>
              <a:rPr lang="ja-JP" altLang="en-US" dirty="0"/>
              <a:t>分後の需要エリア予測</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3700" y="1347180"/>
            <a:ext cx="8356600" cy="4648200"/>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884793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0"/>
          <p:cNvSpPr>
            <a:spLocks noGrp="1" noChangeArrowheads="1"/>
          </p:cNvSpPr>
          <p:nvPr>
            <p:ph type="title"/>
          </p:nvPr>
        </p:nvSpPr>
        <p:spPr/>
        <p:txBody>
          <a:bodyPr/>
          <a:lstStyle/>
          <a:p>
            <a:pPr eaLnBrk="1" hangingPunct="1"/>
            <a:r>
              <a:rPr lang="ja-JP" altLang="en-US" sz="2800" dirty="0">
                <a:ea typeface="ＭＳ Ｐゴシック" charset="-128"/>
              </a:rPr>
              <a:t>クラウドの定義／サービス・モデル </a:t>
            </a:r>
            <a:r>
              <a:rPr lang="en-US" altLang="ja-JP" sz="2800" dirty="0">
                <a:ea typeface="ＭＳ Ｐゴシック" charset="-128"/>
              </a:rPr>
              <a:t>(Service Model)</a:t>
            </a:r>
            <a:endParaRPr lang="ja-JP" altLang="en-US" sz="2800" dirty="0">
              <a:ea typeface="ＭＳ Ｐゴシック" charset="-128"/>
            </a:endParaRPr>
          </a:p>
        </p:txBody>
      </p:sp>
      <p:sp>
        <p:nvSpPr>
          <p:cNvPr id="72" name="AutoShape 41"/>
          <p:cNvSpPr>
            <a:spLocks noChangeArrowheads="1"/>
          </p:cNvSpPr>
          <p:nvPr/>
        </p:nvSpPr>
        <p:spPr bwMode="auto">
          <a:xfrm>
            <a:off x="381000" y="1388075"/>
            <a:ext cx="6278563" cy="923925"/>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chemeClr val="tx1">
                  <a:lumMod val="65000"/>
                  <a:lumOff val="35000"/>
                </a:schemeClr>
              </a:solidFill>
              <a:latin typeface="Meiryo" charset="-128"/>
              <a:ea typeface="Meiryo" charset="-128"/>
              <a:cs typeface="Meiryo" charset="-128"/>
            </a:endParaRPr>
          </a:p>
        </p:txBody>
      </p:sp>
      <p:sp>
        <p:nvSpPr>
          <p:cNvPr id="73" name="AutoShape 42"/>
          <p:cNvSpPr>
            <a:spLocks noChangeArrowheads="1"/>
          </p:cNvSpPr>
          <p:nvPr/>
        </p:nvSpPr>
        <p:spPr bwMode="auto">
          <a:xfrm>
            <a:off x="381000" y="2312000"/>
            <a:ext cx="6278563" cy="923925"/>
          </a:xfrm>
          <a:prstGeom prst="roundRect">
            <a:avLst>
              <a:gd name="adj" fmla="val 0"/>
            </a:avLst>
          </a:prstGeom>
          <a:solidFill>
            <a:schemeClr val="accent3">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4" name="AutoShape 43"/>
          <p:cNvSpPr>
            <a:spLocks noChangeArrowheads="1"/>
          </p:cNvSpPr>
          <p:nvPr/>
        </p:nvSpPr>
        <p:spPr bwMode="auto">
          <a:xfrm>
            <a:off x="381000" y="3235925"/>
            <a:ext cx="6278563" cy="923925"/>
          </a:xfrm>
          <a:prstGeom prst="roundRect">
            <a:avLst>
              <a:gd name="adj" fmla="val 0"/>
            </a:avLst>
          </a:prstGeom>
          <a:solidFill>
            <a:schemeClr val="accent3">
              <a:lumMod val="40000"/>
              <a:lumOff val="6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5" name="AutoShape 44"/>
          <p:cNvSpPr>
            <a:spLocks noChangeArrowheads="1"/>
          </p:cNvSpPr>
          <p:nvPr/>
        </p:nvSpPr>
        <p:spPr bwMode="auto">
          <a:xfrm>
            <a:off x="381000" y="4159850"/>
            <a:ext cx="6278563" cy="923925"/>
          </a:xfrm>
          <a:prstGeom prst="roundRect">
            <a:avLst>
              <a:gd name="adj" fmla="val 0"/>
            </a:avLst>
          </a:prstGeom>
          <a:solidFill>
            <a:schemeClr val="accent5">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effectLst/>
              <a:latin typeface="Meiryo" charset="-128"/>
              <a:ea typeface="Meiryo" charset="-128"/>
              <a:cs typeface="Meiryo" charset="-128"/>
            </a:endParaRPr>
          </a:p>
        </p:txBody>
      </p:sp>
      <p:sp>
        <p:nvSpPr>
          <p:cNvPr id="76" name="Text Box 45"/>
          <p:cNvSpPr txBox="1">
            <a:spLocks noChangeArrowheads="1"/>
          </p:cNvSpPr>
          <p:nvPr/>
        </p:nvSpPr>
        <p:spPr bwMode="auto">
          <a:xfrm>
            <a:off x="580314" y="1680175"/>
            <a:ext cx="1620957" cy="307777"/>
          </a:xfrm>
          <a:prstGeom prst="rect">
            <a:avLst/>
          </a:prstGeom>
          <a:noFill/>
          <a:ln w="9525">
            <a:noFill/>
            <a:miter lim="800000"/>
            <a:headEnd/>
            <a:tailEnd/>
          </a:ln>
        </p:spPr>
        <p:txBody>
          <a:bodyPr wrap="none">
            <a:spAutoFit/>
          </a:bodyPr>
          <a:lstStyle/>
          <a:p>
            <a:r>
              <a:rPr lang="ja-JP" altLang="en-US" sz="1400" dirty="0">
                <a:solidFill>
                  <a:srgbClr val="0432FF"/>
                </a:solidFill>
                <a:effectLst/>
                <a:latin typeface="Meiryo" charset="-128"/>
                <a:ea typeface="Meiryo" charset="-128"/>
                <a:cs typeface="Meiryo" charset="-128"/>
              </a:rPr>
              <a:t>アプリケーション</a:t>
            </a:r>
          </a:p>
        </p:txBody>
      </p:sp>
      <p:sp>
        <p:nvSpPr>
          <p:cNvPr id="77" name="Text Box 46"/>
          <p:cNvSpPr txBox="1">
            <a:spLocks noChangeArrowheads="1"/>
          </p:cNvSpPr>
          <p:nvPr/>
        </p:nvSpPr>
        <p:spPr bwMode="auto">
          <a:xfrm>
            <a:off x="911216" y="2604100"/>
            <a:ext cx="1107996" cy="276999"/>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ミドルウェア</a:t>
            </a:r>
          </a:p>
        </p:txBody>
      </p:sp>
      <p:sp>
        <p:nvSpPr>
          <p:cNvPr id="78" name="Text Box 47"/>
          <p:cNvSpPr txBox="1">
            <a:spLocks noChangeArrowheads="1"/>
          </p:cNvSpPr>
          <p:nvPr/>
        </p:nvSpPr>
        <p:spPr bwMode="auto">
          <a:xfrm>
            <a:off x="849968" y="3418610"/>
            <a:ext cx="1415772" cy="461665"/>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オペレーティング</a:t>
            </a:r>
          </a:p>
          <a:p>
            <a:r>
              <a:rPr lang="ja-JP" altLang="en-US" sz="1200" dirty="0">
                <a:solidFill>
                  <a:srgbClr val="0432FF"/>
                </a:solidFill>
                <a:effectLst/>
                <a:latin typeface="Meiryo" charset="-128"/>
                <a:ea typeface="Meiryo" charset="-128"/>
                <a:cs typeface="Meiryo" charset="-128"/>
              </a:rPr>
              <a:t>システム</a:t>
            </a:r>
            <a:endParaRPr lang="en-US" altLang="ja-JP" sz="1200" dirty="0">
              <a:solidFill>
                <a:srgbClr val="0432FF"/>
              </a:solidFill>
              <a:effectLst/>
              <a:latin typeface="Meiryo" charset="-128"/>
              <a:ea typeface="Meiryo" charset="-128"/>
              <a:cs typeface="Meiryo" charset="-128"/>
            </a:endParaRPr>
          </a:p>
        </p:txBody>
      </p:sp>
      <p:sp>
        <p:nvSpPr>
          <p:cNvPr id="79" name="Text Box 48"/>
          <p:cNvSpPr txBox="1">
            <a:spLocks noChangeArrowheads="1"/>
          </p:cNvSpPr>
          <p:nvPr/>
        </p:nvSpPr>
        <p:spPr bwMode="auto">
          <a:xfrm>
            <a:off x="575933" y="4452535"/>
            <a:ext cx="1261884" cy="307777"/>
          </a:xfrm>
          <a:prstGeom prst="rect">
            <a:avLst/>
          </a:prstGeom>
          <a:noFill/>
          <a:ln w="9525">
            <a:noFill/>
            <a:miter lim="800000"/>
            <a:headEnd/>
            <a:tailEnd/>
          </a:ln>
        </p:spPr>
        <p:txBody>
          <a:bodyPr wrap="none">
            <a:spAutoFit/>
          </a:bodyPr>
          <a:lstStyle/>
          <a:p>
            <a:r>
              <a:rPr lang="ja-JP" altLang="en-US" sz="1400" dirty="0">
                <a:solidFill>
                  <a:srgbClr val="0432FF"/>
                </a:solidFill>
                <a:effectLst/>
                <a:latin typeface="Meiryo" charset="-128"/>
                <a:ea typeface="Meiryo" charset="-128"/>
                <a:cs typeface="Meiryo" charset="-128"/>
              </a:rPr>
              <a:t>ハードウェア</a:t>
            </a:r>
          </a:p>
        </p:txBody>
      </p:sp>
      <p:sp>
        <p:nvSpPr>
          <p:cNvPr id="81" name="AutoShape 50"/>
          <p:cNvSpPr>
            <a:spLocks noChangeArrowheads="1"/>
          </p:cNvSpPr>
          <p:nvPr/>
        </p:nvSpPr>
        <p:spPr bwMode="auto">
          <a:xfrm>
            <a:off x="3659187" y="2398409"/>
            <a:ext cx="1233299" cy="2609165"/>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rgbClr val="FFFFFF"/>
              </a:solidFill>
              <a:latin typeface="Meiryo" charset="-128"/>
              <a:ea typeface="Meiryo" charset="-128"/>
              <a:cs typeface="Meiryo" charset="-128"/>
            </a:endParaRPr>
          </a:p>
          <a:p>
            <a:pPr algn="ctr">
              <a:defRPr/>
            </a:pPr>
            <a:r>
              <a:rPr lang="en-US" altLang="ja-JP" sz="2800" dirty="0" err="1">
                <a:solidFill>
                  <a:srgbClr val="FFFFFF"/>
                </a:solidFill>
                <a:latin typeface="Meiryo" charset="-128"/>
                <a:ea typeface="Meiryo" charset="-128"/>
                <a:cs typeface="Meiryo" charset="-128"/>
              </a:rPr>
              <a:t>PaaS</a:t>
            </a: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p:txBody>
      </p:sp>
      <p:sp>
        <p:nvSpPr>
          <p:cNvPr id="83" name="Text Box 65"/>
          <p:cNvSpPr txBox="1">
            <a:spLocks noChangeArrowheads="1"/>
          </p:cNvSpPr>
          <p:nvPr/>
        </p:nvSpPr>
        <p:spPr bwMode="auto">
          <a:xfrm>
            <a:off x="3682999" y="3174667"/>
            <a:ext cx="1185674"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Platform </a:t>
            </a:r>
          </a:p>
          <a:p>
            <a:pPr algn="ctr"/>
            <a:r>
              <a:rPr lang="en-US" altLang="ja-JP" sz="1100" dirty="0">
                <a:solidFill>
                  <a:srgbClr val="FFFFFF"/>
                </a:solidFill>
                <a:latin typeface="Meiryo" charset="-128"/>
                <a:ea typeface="Meiryo" charset="-128"/>
                <a:cs typeface="Meiryo" charset="-128"/>
              </a:rPr>
              <a:t>as a Service</a:t>
            </a:r>
          </a:p>
        </p:txBody>
      </p:sp>
      <p:sp>
        <p:nvSpPr>
          <p:cNvPr id="85" name="AutoShape 51"/>
          <p:cNvSpPr>
            <a:spLocks noChangeArrowheads="1"/>
          </p:cNvSpPr>
          <p:nvPr/>
        </p:nvSpPr>
        <p:spPr bwMode="auto">
          <a:xfrm>
            <a:off x="5027613" y="4233748"/>
            <a:ext cx="1220787" cy="771877"/>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lnSpc>
                <a:spcPts val="2800"/>
              </a:lnSpc>
              <a:defRPr/>
            </a:pPr>
            <a:r>
              <a:rPr lang="en-US" altLang="ja-JP" sz="2800" dirty="0" err="1">
                <a:solidFill>
                  <a:srgbClr val="FFFFFF"/>
                </a:solidFill>
                <a:latin typeface="Meiryo" charset="-128"/>
                <a:ea typeface="Meiryo" charset="-128"/>
                <a:cs typeface="Meiryo" charset="-128"/>
              </a:rPr>
              <a:t>IaaS</a:t>
            </a:r>
            <a:endParaRPr lang="en-US" altLang="ja-JP" sz="2800" dirty="0">
              <a:solidFill>
                <a:srgbClr val="FFFFFF"/>
              </a:solidFill>
              <a:latin typeface="Meiryo" charset="-128"/>
              <a:ea typeface="Meiryo" charset="-128"/>
              <a:cs typeface="Meiryo" charset="-128"/>
            </a:endParaRPr>
          </a:p>
          <a:p>
            <a:pPr algn="ctr">
              <a:lnSpc>
                <a:spcPts val="2800"/>
              </a:lnSpc>
              <a:defRPr/>
            </a:pPr>
            <a:endParaRPr lang="en-US" altLang="ja-JP" sz="2800" dirty="0">
              <a:solidFill>
                <a:srgbClr val="FFFFFF"/>
              </a:solidFill>
              <a:latin typeface="Meiryo" charset="-128"/>
              <a:ea typeface="Meiryo" charset="-128"/>
              <a:cs typeface="Meiryo" charset="-128"/>
            </a:endParaRPr>
          </a:p>
        </p:txBody>
      </p:sp>
      <p:sp>
        <p:nvSpPr>
          <p:cNvPr id="87" name="Text Box 66"/>
          <p:cNvSpPr txBox="1">
            <a:spLocks noChangeArrowheads="1"/>
          </p:cNvSpPr>
          <p:nvPr/>
        </p:nvSpPr>
        <p:spPr bwMode="auto">
          <a:xfrm>
            <a:off x="4953000" y="4572075"/>
            <a:ext cx="1365961"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Infrastructure </a:t>
            </a:r>
          </a:p>
          <a:p>
            <a:pPr algn="ctr"/>
            <a:r>
              <a:rPr lang="en-US" altLang="ja-JP" sz="1100" dirty="0">
                <a:solidFill>
                  <a:srgbClr val="FFFFFF"/>
                </a:solidFill>
                <a:latin typeface="Meiryo" charset="-128"/>
                <a:ea typeface="Meiryo" charset="-128"/>
                <a:cs typeface="Meiryo" charset="-128"/>
              </a:rPr>
              <a:t>as a Service</a:t>
            </a:r>
          </a:p>
        </p:txBody>
      </p:sp>
      <p:sp>
        <p:nvSpPr>
          <p:cNvPr id="92" name="AutoShape 49"/>
          <p:cNvSpPr>
            <a:spLocks noChangeArrowheads="1"/>
          </p:cNvSpPr>
          <p:nvPr/>
        </p:nvSpPr>
        <p:spPr bwMode="auto">
          <a:xfrm>
            <a:off x="2285999" y="1464274"/>
            <a:ext cx="1233299" cy="3543301"/>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p:txBody>
      </p:sp>
      <p:sp>
        <p:nvSpPr>
          <p:cNvPr id="90" name="Text Box 64"/>
          <p:cNvSpPr txBox="1">
            <a:spLocks noChangeArrowheads="1"/>
          </p:cNvSpPr>
          <p:nvPr/>
        </p:nvSpPr>
        <p:spPr bwMode="auto">
          <a:xfrm>
            <a:off x="2285998" y="2136799"/>
            <a:ext cx="1233299"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Software </a:t>
            </a:r>
          </a:p>
          <a:p>
            <a:pPr algn="ctr"/>
            <a:r>
              <a:rPr lang="en-US" altLang="ja-JP" sz="1100" dirty="0">
                <a:solidFill>
                  <a:srgbClr val="FFFFFF"/>
                </a:solidFill>
                <a:latin typeface="Meiryo" charset="-128"/>
                <a:ea typeface="Meiryo" charset="-128"/>
                <a:cs typeface="Meiryo" charset="-128"/>
              </a:rPr>
              <a:t>as a Service</a:t>
            </a:r>
          </a:p>
        </p:txBody>
      </p:sp>
      <p:sp>
        <p:nvSpPr>
          <p:cNvPr id="91" name="正方形/長方形 90"/>
          <p:cNvSpPr/>
          <p:nvPr/>
        </p:nvSpPr>
        <p:spPr>
          <a:xfrm>
            <a:off x="2374297" y="1583309"/>
            <a:ext cx="1056700" cy="523220"/>
          </a:xfrm>
          <a:prstGeom prst="rect">
            <a:avLst/>
          </a:prstGeom>
        </p:spPr>
        <p:txBody>
          <a:bodyPr wrap="none">
            <a:spAutoFit/>
          </a:bodyPr>
          <a:lstStyle/>
          <a:p>
            <a:pPr lvl="0" algn="ctr">
              <a:defRPr/>
            </a:pPr>
            <a:r>
              <a:rPr lang="en-US" altLang="ja-JP" sz="2800" dirty="0" err="1">
                <a:solidFill>
                  <a:srgbClr val="FFFFFF"/>
                </a:solidFill>
                <a:latin typeface="Meiryo" charset="-128"/>
                <a:ea typeface="Meiryo" charset="-128"/>
                <a:cs typeface="Meiryo" charset="-128"/>
              </a:rPr>
              <a:t>SaaS</a:t>
            </a:r>
            <a:endParaRPr lang="en-US" altLang="ja-JP" sz="2800" dirty="0">
              <a:solidFill>
                <a:srgbClr val="FFFFFF"/>
              </a:solidFill>
              <a:latin typeface="Meiryo" charset="-128"/>
              <a:ea typeface="Meiryo" charset="-128"/>
              <a:cs typeface="Meiryo" charset="-128"/>
            </a:endParaRPr>
          </a:p>
        </p:txBody>
      </p:sp>
      <p:sp>
        <p:nvSpPr>
          <p:cNvPr id="8" name="ホームベース 7"/>
          <p:cNvSpPr/>
          <p:nvPr/>
        </p:nvSpPr>
        <p:spPr bwMode="auto">
          <a:xfrm rot="16200000">
            <a:off x="2358434" y="5184379"/>
            <a:ext cx="1088427" cy="1235269"/>
          </a:xfrm>
          <a:prstGeom prst="homePlate">
            <a:avLst>
              <a:gd name="adj" fmla="val 26664"/>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9" name="テキスト ボックス 8"/>
          <p:cNvSpPr txBox="1"/>
          <p:nvPr/>
        </p:nvSpPr>
        <p:spPr>
          <a:xfrm>
            <a:off x="2276515" y="5611306"/>
            <a:ext cx="1252266" cy="553998"/>
          </a:xfrm>
          <a:prstGeom prst="rect">
            <a:avLst/>
          </a:prstGeom>
          <a:noFill/>
        </p:spPr>
        <p:txBody>
          <a:bodyPr wrap="none" rtlCol="0">
            <a:spAutoFit/>
          </a:bodyPr>
          <a:lstStyle/>
          <a:p>
            <a:pPr algn="ctr"/>
            <a:r>
              <a:rPr kumimoji="1" lang="en-US" altLang="ja-JP" sz="1000" dirty="0">
                <a:solidFill>
                  <a:schemeClr val="bg1"/>
                </a:solidFill>
              </a:rPr>
              <a:t>Salesfoce.com</a:t>
            </a:r>
          </a:p>
          <a:p>
            <a:pPr algn="ctr"/>
            <a:r>
              <a:rPr lang="en-US" altLang="ja-JP" sz="1000" dirty="0">
                <a:solidFill>
                  <a:schemeClr val="bg1"/>
                </a:solidFill>
              </a:rPr>
              <a:t>Google Apps</a:t>
            </a:r>
          </a:p>
          <a:p>
            <a:pPr algn="ctr"/>
            <a:r>
              <a:rPr lang="en-US" altLang="ja-JP" sz="1000" dirty="0">
                <a:solidFill>
                  <a:schemeClr val="bg1"/>
                </a:solidFill>
              </a:rPr>
              <a:t>Microsoft Office 365</a:t>
            </a:r>
            <a:endParaRPr kumimoji="1" lang="ja-JP" altLang="en-US" sz="1000" dirty="0">
              <a:solidFill>
                <a:schemeClr val="bg1"/>
              </a:solidFill>
            </a:endParaRPr>
          </a:p>
        </p:txBody>
      </p:sp>
      <p:sp>
        <p:nvSpPr>
          <p:cNvPr id="100" name="ホームベース 99"/>
          <p:cNvSpPr/>
          <p:nvPr/>
        </p:nvSpPr>
        <p:spPr bwMode="auto">
          <a:xfrm rot="16200000">
            <a:off x="3732248" y="5184377"/>
            <a:ext cx="1088427" cy="1235269"/>
          </a:xfrm>
          <a:prstGeom prst="homePlate">
            <a:avLst>
              <a:gd name="adj" fmla="val 26664"/>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1" name="テキスト ボックス 100"/>
          <p:cNvSpPr txBox="1"/>
          <p:nvPr/>
        </p:nvSpPr>
        <p:spPr>
          <a:xfrm>
            <a:off x="3691206" y="5611305"/>
            <a:ext cx="1170513" cy="553998"/>
          </a:xfrm>
          <a:prstGeom prst="rect">
            <a:avLst/>
          </a:prstGeom>
          <a:noFill/>
        </p:spPr>
        <p:txBody>
          <a:bodyPr wrap="none" rtlCol="0">
            <a:spAutoFit/>
          </a:bodyPr>
          <a:lstStyle/>
          <a:p>
            <a:pPr algn="ctr"/>
            <a:r>
              <a:rPr lang="en-US" altLang="ja-JP" sz="1000" dirty="0">
                <a:solidFill>
                  <a:schemeClr val="bg1"/>
                </a:solidFill>
              </a:rPr>
              <a:t>Microsoft Azure</a:t>
            </a:r>
          </a:p>
          <a:p>
            <a:pPr algn="ctr"/>
            <a:r>
              <a:rPr kumimoji="1" lang="en-US" altLang="ja-JP" sz="1000" dirty="0" err="1">
                <a:solidFill>
                  <a:schemeClr val="bg1"/>
                </a:solidFill>
              </a:rPr>
              <a:t>Force.com</a:t>
            </a:r>
            <a:endParaRPr kumimoji="1" lang="en-US" altLang="ja-JP" sz="1000" dirty="0">
              <a:solidFill>
                <a:schemeClr val="bg1"/>
              </a:solidFill>
            </a:endParaRPr>
          </a:p>
          <a:p>
            <a:pPr algn="ctr"/>
            <a:r>
              <a:rPr lang="en-US" altLang="ja-JP" sz="1000" dirty="0">
                <a:solidFill>
                  <a:schemeClr val="bg1"/>
                </a:solidFill>
              </a:rPr>
              <a:t>Google App Engine</a:t>
            </a:r>
            <a:endParaRPr kumimoji="1" lang="ja-JP" altLang="en-US" sz="1000" dirty="0">
              <a:solidFill>
                <a:schemeClr val="bg1"/>
              </a:solidFill>
            </a:endParaRPr>
          </a:p>
        </p:txBody>
      </p:sp>
      <p:sp>
        <p:nvSpPr>
          <p:cNvPr id="102" name="ホームベース 101"/>
          <p:cNvSpPr/>
          <p:nvPr/>
        </p:nvSpPr>
        <p:spPr bwMode="auto">
          <a:xfrm rot="16200000">
            <a:off x="5106937" y="5184379"/>
            <a:ext cx="1088427" cy="1235269"/>
          </a:xfrm>
          <a:prstGeom prst="homePlate">
            <a:avLst>
              <a:gd name="adj" fmla="val 26664"/>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3" name="テキスト ボックス 102"/>
          <p:cNvSpPr txBox="1"/>
          <p:nvPr/>
        </p:nvSpPr>
        <p:spPr>
          <a:xfrm>
            <a:off x="5061202" y="5626409"/>
            <a:ext cx="1132041" cy="523220"/>
          </a:xfrm>
          <a:prstGeom prst="rect">
            <a:avLst/>
          </a:prstGeom>
          <a:noFill/>
        </p:spPr>
        <p:txBody>
          <a:bodyPr wrap="none" rtlCol="0">
            <a:spAutoFit/>
          </a:bodyPr>
          <a:lstStyle/>
          <a:p>
            <a:pPr algn="ctr"/>
            <a:r>
              <a:rPr lang="en-US" altLang="ja-JP" sz="1000" dirty="0">
                <a:solidFill>
                  <a:schemeClr val="bg1"/>
                </a:solidFill>
              </a:rPr>
              <a:t>Amazon EC2</a:t>
            </a:r>
          </a:p>
          <a:p>
            <a:pPr algn="ctr"/>
            <a:r>
              <a:rPr kumimoji="1" lang="en-US" altLang="ja-JP" sz="1000" dirty="0">
                <a:solidFill>
                  <a:schemeClr val="bg1"/>
                </a:solidFill>
              </a:rPr>
              <a:t>IIJ GIO Cloud</a:t>
            </a:r>
          </a:p>
          <a:p>
            <a:pPr algn="ctr"/>
            <a:r>
              <a:rPr lang="en-US" altLang="ja-JP" sz="800" dirty="0">
                <a:solidFill>
                  <a:schemeClr val="bg1"/>
                </a:solidFill>
              </a:rPr>
              <a:t>Google Cloud Platform</a:t>
            </a:r>
            <a:endParaRPr kumimoji="1" lang="ja-JP" altLang="en-US" sz="800" dirty="0">
              <a:solidFill>
                <a:schemeClr val="bg1"/>
              </a:solidFill>
            </a:endParaRPr>
          </a:p>
        </p:txBody>
      </p:sp>
      <p:sp>
        <p:nvSpPr>
          <p:cNvPr id="7" name="ホームベース 6"/>
          <p:cNvSpPr/>
          <p:nvPr/>
        </p:nvSpPr>
        <p:spPr bwMode="auto">
          <a:xfrm>
            <a:off x="3666426" y="1583309"/>
            <a:ext cx="4085336" cy="435420"/>
          </a:xfrm>
          <a:prstGeom prst="homePlate">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eiryo" charset="-128"/>
                <a:ea typeface="Meiryo" charset="-128"/>
                <a:cs typeface="Meiryo" charset="-128"/>
              </a:rPr>
              <a:t>アプリケーション</a:t>
            </a:r>
          </a:p>
        </p:txBody>
      </p:sp>
      <p:pic>
        <p:nvPicPr>
          <p:cNvPr id="27655" name="Picture 8" descr="j0433942"/>
          <p:cNvPicPr>
            <a:picLocks noChangeAspect="1" noChangeArrowheads="1"/>
          </p:cNvPicPr>
          <p:nvPr/>
        </p:nvPicPr>
        <p:blipFill>
          <a:blip r:embed="rId3"/>
          <a:srcRect/>
          <a:stretch>
            <a:fillRect/>
          </a:stretch>
        </p:blipFill>
        <p:spPr bwMode="auto">
          <a:xfrm>
            <a:off x="7824787" y="1249863"/>
            <a:ext cx="1084263" cy="1084263"/>
          </a:xfrm>
          <a:prstGeom prst="rect">
            <a:avLst/>
          </a:prstGeom>
          <a:noFill/>
          <a:ln w="9525">
            <a:noFill/>
            <a:miter lim="800000"/>
            <a:headEnd/>
            <a:tailEnd/>
          </a:ln>
        </p:spPr>
      </p:pic>
      <p:pic>
        <p:nvPicPr>
          <p:cNvPr id="27654" name="Picture 7" descr="j0433941"/>
          <p:cNvPicPr>
            <a:picLocks noChangeAspect="1" noChangeArrowheads="1"/>
          </p:cNvPicPr>
          <p:nvPr/>
        </p:nvPicPr>
        <p:blipFill>
          <a:blip r:embed="rId4"/>
          <a:srcRect/>
          <a:stretch>
            <a:fillRect/>
          </a:stretch>
        </p:blipFill>
        <p:spPr bwMode="auto">
          <a:xfrm flipH="1">
            <a:off x="7824787" y="2692197"/>
            <a:ext cx="1011238" cy="1011238"/>
          </a:xfrm>
          <a:prstGeom prst="rect">
            <a:avLst/>
          </a:prstGeom>
          <a:noFill/>
          <a:ln w="9525">
            <a:noFill/>
            <a:miter lim="800000"/>
            <a:headEnd/>
            <a:tailEnd/>
          </a:ln>
        </p:spPr>
      </p:pic>
      <p:sp>
        <p:nvSpPr>
          <p:cNvPr id="95" name="ホームベース 94"/>
          <p:cNvSpPr/>
          <p:nvPr/>
        </p:nvSpPr>
        <p:spPr bwMode="auto">
          <a:xfrm>
            <a:off x="4975924" y="3023762"/>
            <a:ext cx="2775838" cy="435420"/>
          </a:xfrm>
          <a:prstGeom prst="homePlate">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eiryo" charset="-128"/>
                <a:ea typeface="Meiryo" charset="-128"/>
                <a:cs typeface="Meiryo" charset="-128"/>
              </a:rPr>
              <a:t>ミドルウェア</a:t>
            </a:r>
            <a:r>
              <a:rPr kumimoji="0" lang="en-US" altLang="ja-JP" sz="2000" b="0" i="0" u="none" strike="noStrike" cap="none" normalizeH="0" baseline="0" dirty="0">
                <a:ln>
                  <a:noFill/>
                </a:ln>
                <a:solidFill>
                  <a:schemeClr val="bg1"/>
                </a:solidFill>
                <a:effectLst/>
                <a:latin typeface="Meiryo" charset="-128"/>
                <a:ea typeface="Meiryo" charset="-128"/>
                <a:cs typeface="Meiryo" charset="-128"/>
              </a:rPr>
              <a:t>&amp;OS</a:t>
            </a:r>
            <a:endParaRPr kumimoji="0" lang="ja-JP" altLang="en-US" sz="2000" b="0" i="0" u="none" strike="noStrike" cap="none" normalizeH="0" baseline="0" dirty="0">
              <a:ln>
                <a:noFill/>
              </a:ln>
              <a:solidFill>
                <a:schemeClr val="bg1"/>
              </a:solidFill>
              <a:effectLst/>
              <a:latin typeface="Meiryo" charset="-128"/>
              <a:ea typeface="Meiryo" charset="-128"/>
              <a:cs typeface="Meiryo" charset="-128"/>
            </a:endParaRPr>
          </a:p>
        </p:txBody>
      </p:sp>
      <p:sp>
        <p:nvSpPr>
          <p:cNvPr id="96" name="ホームベース 95"/>
          <p:cNvSpPr/>
          <p:nvPr/>
        </p:nvSpPr>
        <p:spPr bwMode="auto">
          <a:xfrm>
            <a:off x="6363843" y="4402709"/>
            <a:ext cx="1387919" cy="435420"/>
          </a:xfrm>
          <a:prstGeom prst="homePlate">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マシン</a:t>
            </a:r>
          </a:p>
        </p:txBody>
      </p:sp>
      <p:pic>
        <p:nvPicPr>
          <p:cNvPr id="97" name="Picture 7" descr="j0433941"/>
          <p:cNvPicPr>
            <a:picLocks noChangeAspect="1" noChangeArrowheads="1"/>
          </p:cNvPicPr>
          <p:nvPr/>
        </p:nvPicPr>
        <p:blipFill>
          <a:blip r:embed="rId4"/>
          <a:srcRect/>
          <a:stretch>
            <a:fillRect/>
          </a:stretch>
        </p:blipFill>
        <p:spPr bwMode="auto">
          <a:xfrm flipH="1">
            <a:off x="7824787" y="4042146"/>
            <a:ext cx="1011238" cy="1011238"/>
          </a:xfrm>
          <a:prstGeom prst="rect">
            <a:avLst/>
          </a:prstGeom>
          <a:noFill/>
          <a:ln w="9525">
            <a:noFill/>
            <a:miter lim="800000"/>
            <a:headEnd/>
            <a:tailEnd/>
          </a:ln>
        </p:spPr>
      </p:pic>
      <p:sp>
        <p:nvSpPr>
          <p:cNvPr id="33" name="AutoShape 43"/>
          <p:cNvSpPr>
            <a:spLocks noChangeArrowheads="1"/>
          </p:cNvSpPr>
          <p:nvPr/>
        </p:nvSpPr>
        <p:spPr bwMode="auto">
          <a:xfrm>
            <a:off x="386989" y="2320660"/>
            <a:ext cx="377099" cy="1839189"/>
          </a:xfrm>
          <a:prstGeom prst="roundRect">
            <a:avLst>
              <a:gd name="adj" fmla="val 0"/>
            </a:avLst>
          </a:prstGeom>
          <a:solidFill>
            <a:srgbClr val="CCFFCC"/>
          </a:solidFill>
          <a:ln>
            <a:noFill/>
            <a:headEnd/>
            <a:tailEnd/>
          </a:ln>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432FF"/>
                </a:solidFill>
                <a:latin typeface="HGMaruGothicMPRO" charset="-128"/>
                <a:ea typeface="HGMaruGothicMPRO" charset="-128"/>
                <a:cs typeface="HGMaruGothicMPRO" charset="-128"/>
              </a:rPr>
              <a:t>プラットフォーム</a:t>
            </a:r>
          </a:p>
        </p:txBody>
      </p:sp>
    </p:spTree>
    <p:extLst>
      <p:ext uri="{BB962C8B-B14F-4D97-AF65-F5344CB8AC3E}">
        <p14:creationId xmlns:p14="http://schemas.microsoft.com/office/powerpoint/2010/main" val="204852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AutoShape 50"/>
          <p:cNvSpPr>
            <a:spLocks noChangeArrowheads="1"/>
          </p:cNvSpPr>
          <p:nvPr/>
        </p:nvSpPr>
        <p:spPr bwMode="auto">
          <a:xfrm>
            <a:off x="3481390" y="821487"/>
            <a:ext cx="2259595" cy="5741310"/>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92" name="AutoShape 49"/>
          <p:cNvSpPr>
            <a:spLocks noChangeArrowheads="1"/>
          </p:cNvSpPr>
          <p:nvPr/>
        </p:nvSpPr>
        <p:spPr bwMode="auto">
          <a:xfrm>
            <a:off x="1071153" y="821487"/>
            <a:ext cx="2259595" cy="5741310"/>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p:txBody>
      </p:sp>
      <p:sp>
        <p:nvSpPr>
          <p:cNvPr id="31" name="AutoShape 50"/>
          <p:cNvSpPr>
            <a:spLocks noChangeArrowheads="1"/>
          </p:cNvSpPr>
          <p:nvPr/>
        </p:nvSpPr>
        <p:spPr bwMode="auto">
          <a:xfrm>
            <a:off x="5891627" y="821487"/>
            <a:ext cx="2259595" cy="5741310"/>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63" name="正方形/長方形 62"/>
          <p:cNvSpPr/>
          <p:nvPr/>
        </p:nvSpPr>
        <p:spPr>
          <a:xfrm>
            <a:off x="522513" y="1162706"/>
            <a:ext cx="2875865" cy="3059128"/>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398380" y="1176788"/>
            <a:ext cx="2438960" cy="1354956"/>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5837339" y="1158240"/>
            <a:ext cx="2368170" cy="382540"/>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528821" y="4230760"/>
            <a:ext cx="2882904" cy="2248417"/>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3385035" y="2506894"/>
            <a:ext cx="2423582" cy="3972283"/>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5808617" y="1531589"/>
            <a:ext cx="2396892" cy="4955039"/>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53" name="Rectangle 30"/>
          <p:cNvSpPr>
            <a:spLocks noGrp="1" noChangeArrowheads="1"/>
          </p:cNvSpPr>
          <p:nvPr>
            <p:ph type="title"/>
          </p:nvPr>
        </p:nvSpPr>
        <p:spPr/>
        <p:txBody>
          <a:bodyPr/>
          <a:lstStyle/>
          <a:p>
            <a:pPr eaLnBrk="1" hangingPunct="1"/>
            <a:r>
              <a:rPr lang="ja-JP" altLang="en-US" sz="2800" dirty="0">
                <a:ea typeface="ＭＳ Ｐゴシック" charset="-128"/>
              </a:rPr>
              <a:t>クラウドの定義／サービス・モデル </a:t>
            </a:r>
            <a:r>
              <a:rPr lang="en-US" altLang="ja-JP" sz="2800" dirty="0">
                <a:ea typeface="ＭＳ Ｐゴシック" charset="-128"/>
              </a:rPr>
              <a:t>(Service Model)</a:t>
            </a:r>
            <a:endParaRPr lang="ja-JP" altLang="en-US" sz="2800" dirty="0">
              <a:ea typeface="ＭＳ Ｐゴシック" charset="-128"/>
            </a:endParaRPr>
          </a:p>
        </p:txBody>
      </p:sp>
      <p:sp>
        <p:nvSpPr>
          <p:cNvPr id="2" name="正方形/長方形 1"/>
          <p:cNvSpPr/>
          <p:nvPr/>
        </p:nvSpPr>
        <p:spPr>
          <a:xfrm>
            <a:off x="1310001"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34" name="正方形/長方形 33"/>
          <p:cNvSpPr/>
          <p:nvPr/>
        </p:nvSpPr>
        <p:spPr>
          <a:xfrm>
            <a:off x="1310001"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35" name="正方形/長方形 34"/>
          <p:cNvSpPr/>
          <p:nvPr/>
        </p:nvSpPr>
        <p:spPr>
          <a:xfrm>
            <a:off x="1310001"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36" name="正方形/長方形 35"/>
          <p:cNvSpPr/>
          <p:nvPr/>
        </p:nvSpPr>
        <p:spPr>
          <a:xfrm>
            <a:off x="1310001"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7" name="正方形/長方形 36"/>
          <p:cNvSpPr/>
          <p:nvPr/>
        </p:nvSpPr>
        <p:spPr>
          <a:xfrm>
            <a:off x="1310001"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38" name="正方形/長方形 37"/>
          <p:cNvSpPr/>
          <p:nvPr/>
        </p:nvSpPr>
        <p:spPr>
          <a:xfrm>
            <a:off x="1310001" y="4308920"/>
            <a:ext cx="1776548" cy="4184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仮想化</a:t>
            </a:r>
          </a:p>
        </p:txBody>
      </p:sp>
      <p:sp>
        <p:nvSpPr>
          <p:cNvPr id="39" name="正方形/長方形 38"/>
          <p:cNvSpPr/>
          <p:nvPr/>
        </p:nvSpPr>
        <p:spPr>
          <a:xfrm>
            <a:off x="1310001"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0" name="正方形/長方形 39"/>
          <p:cNvSpPr/>
          <p:nvPr/>
        </p:nvSpPr>
        <p:spPr>
          <a:xfrm>
            <a:off x="1310001"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41" name="正方形/長方形 40"/>
          <p:cNvSpPr/>
          <p:nvPr/>
        </p:nvSpPr>
        <p:spPr>
          <a:xfrm>
            <a:off x="1310001"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42" name="正方形/長方形 41"/>
          <p:cNvSpPr/>
          <p:nvPr/>
        </p:nvSpPr>
        <p:spPr>
          <a:xfrm>
            <a:off x="3720239"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43" name="正方形/長方形 42"/>
          <p:cNvSpPr/>
          <p:nvPr/>
        </p:nvSpPr>
        <p:spPr>
          <a:xfrm>
            <a:off x="3720239"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44" name="正方形/長方形 43"/>
          <p:cNvSpPr/>
          <p:nvPr/>
        </p:nvSpPr>
        <p:spPr>
          <a:xfrm>
            <a:off x="3720239"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45" name="正方形/長方形 44"/>
          <p:cNvSpPr/>
          <p:nvPr/>
        </p:nvSpPr>
        <p:spPr>
          <a:xfrm>
            <a:off x="3720239"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46" name="正方形/長方形 45"/>
          <p:cNvSpPr/>
          <p:nvPr/>
        </p:nvSpPr>
        <p:spPr>
          <a:xfrm>
            <a:off x="3720239"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47" name="正方形/長方形 46"/>
          <p:cNvSpPr/>
          <p:nvPr/>
        </p:nvSpPr>
        <p:spPr>
          <a:xfrm>
            <a:off x="3720239"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kumimoji="1" lang="ja-JP" altLang="en-US" sz="800" dirty="0">
              <a:solidFill>
                <a:schemeClr val="bg1">
                  <a:lumMod val="95000"/>
                </a:schemeClr>
              </a:solidFill>
              <a:latin typeface="Meiryo" charset="-128"/>
              <a:ea typeface="Meiryo" charset="-128"/>
              <a:cs typeface="Meiryo" charset="-128"/>
            </a:endParaRPr>
          </a:p>
        </p:txBody>
      </p:sp>
      <p:sp>
        <p:nvSpPr>
          <p:cNvPr id="48" name="正方形/長方形 47"/>
          <p:cNvSpPr/>
          <p:nvPr/>
        </p:nvSpPr>
        <p:spPr>
          <a:xfrm>
            <a:off x="3720239"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9" name="正方形/長方形 48"/>
          <p:cNvSpPr/>
          <p:nvPr/>
        </p:nvSpPr>
        <p:spPr>
          <a:xfrm>
            <a:off x="3720239"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0" name="正方形/長方形 49"/>
          <p:cNvSpPr/>
          <p:nvPr/>
        </p:nvSpPr>
        <p:spPr>
          <a:xfrm>
            <a:off x="3720239"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51" name="正方形/長方形 50"/>
          <p:cNvSpPr/>
          <p:nvPr/>
        </p:nvSpPr>
        <p:spPr>
          <a:xfrm>
            <a:off x="6132513" y="1593669"/>
            <a:ext cx="1776548" cy="313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52" name="正方形/長方形 51"/>
          <p:cNvSpPr/>
          <p:nvPr/>
        </p:nvSpPr>
        <p:spPr>
          <a:xfrm>
            <a:off x="6132513"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53" name="正方形/長方形 52"/>
          <p:cNvSpPr/>
          <p:nvPr/>
        </p:nvSpPr>
        <p:spPr>
          <a:xfrm>
            <a:off x="6132513"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54" name="正方形/長方形 53"/>
          <p:cNvSpPr/>
          <p:nvPr/>
        </p:nvSpPr>
        <p:spPr>
          <a:xfrm>
            <a:off x="6132513"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55" name="正方形/長方形 54"/>
          <p:cNvSpPr/>
          <p:nvPr/>
        </p:nvSpPr>
        <p:spPr>
          <a:xfrm>
            <a:off x="6132513"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56" name="正方形/長方形 55"/>
          <p:cNvSpPr/>
          <p:nvPr/>
        </p:nvSpPr>
        <p:spPr>
          <a:xfrm>
            <a:off x="6132513"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lang="ja-JP" altLang="en-US" sz="800" dirty="0">
              <a:solidFill>
                <a:schemeClr val="bg1">
                  <a:lumMod val="95000"/>
                </a:schemeClr>
              </a:solidFill>
              <a:latin typeface="Meiryo" charset="-128"/>
              <a:ea typeface="Meiryo" charset="-128"/>
              <a:cs typeface="Meiryo" charset="-128"/>
            </a:endParaRPr>
          </a:p>
        </p:txBody>
      </p:sp>
      <p:sp>
        <p:nvSpPr>
          <p:cNvPr id="57" name="正方形/長方形 56"/>
          <p:cNvSpPr/>
          <p:nvPr/>
        </p:nvSpPr>
        <p:spPr>
          <a:xfrm>
            <a:off x="6132513"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58" name="正方形/長方形 57"/>
          <p:cNvSpPr/>
          <p:nvPr/>
        </p:nvSpPr>
        <p:spPr>
          <a:xfrm>
            <a:off x="6132513"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9" name="正方形/長方形 58"/>
          <p:cNvSpPr/>
          <p:nvPr/>
        </p:nvSpPr>
        <p:spPr>
          <a:xfrm>
            <a:off x="6132513"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62" name="正方形/長方形 61"/>
          <p:cNvSpPr/>
          <p:nvPr/>
        </p:nvSpPr>
        <p:spPr>
          <a:xfrm>
            <a:off x="6132513" y="1232277"/>
            <a:ext cx="1776548" cy="2307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0070C0"/>
                </a:solidFill>
                <a:latin typeface="Meiryo" charset="-128"/>
                <a:ea typeface="Meiryo" charset="-128"/>
                <a:cs typeface="Meiryo" charset="-128"/>
              </a:rPr>
              <a:t>アプリケーション（アドオン）</a:t>
            </a:r>
            <a:endParaRPr kumimoji="1" lang="ja-JP" altLang="en-US" sz="800" dirty="0">
              <a:solidFill>
                <a:srgbClr val="0070C0"/>
              </a:solidFill>
              <a:latin typeface="Meiryo" charset="-128"/>
              <a:ea typeface="Meiryo" charset="-128"/>
              <a:cs typeface="Meiryo" charset="-128"/>
            </a:endParaRPr>
          </a:p>
        </p:txBody>
      </p:sp>
      <p:cxnSp>
        <p:nvCxnSpPr>
          <p:cNvPr id="5" name="直線コネクタ 4"/>
          <p:cNvCxnSpPr/>
          <p:nvPr/>
        </p:nvCxnSpPr>
        <p:spPr>
          <a:xfrm>
            <a:off x="522513" y="4230760"/>
            <a:ext cx="2883556" cy="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3398380" y="2506894"/>
            <a:ext cx="2493247" cy="2485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5808617" y="1539998"/>
            <a:ext cx="2396892" cy="782"/>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flipH="1" flipV="1">
            <a:off x="3385035" y="2506893"/>
            <a:ext cx="13344" cy="1729023"/>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p:nvPr/>
        </p:nvCxnSpPr>
        <p:spPr>
          <a:xfrm flipH="1" flipV="1">
            <a:off x="5823992" y="1521316"/>
            <a:ext cx="3" cy="102451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1826699" y="841579"/>
            <a:ext cx="743152"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IaaS</a:t>
            </a:r>
            <a:endParaRPr kumimoji="1" lang="ja-JP" altLang="en-US" b="1" dirty="0">
              <a:solidFill>
                <a:schemeClr val="bg1"/>
              </a:solidFill>
              <a:latin typeface="Meiryo" charset="-128"/>
              <a:ea typeface="Meiryo" charset="-128"/>
              <a:cs typeface="Meiryo" charset="-128"/>
            </a:endParaRPr>
          </a:p>
        </p:txBody>
      </p:sp>
      <p:sp>
        <p:nvSpPr>
          <p:cNvPr id="86" name="テキスト ボックス 85"/>
          <p:cNvSpPr txBox="1"/>
          <p:nvPr/>
        </p:nvSpPr>
        <p:spPr>
          <a:xfrm>
            <a:off x="4204186" y="857282"/>
            <a:ext cx="785280"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PaaS</a:t>
            </a:r>
            <a:endParaRPr kumimoji="1" lang="ja-JP" altLang="en-US" b="1" dirty="0">
              <a:solidFill>
                <a:schemeClr val="bg1"/>
              </a:solidFill>
              <a:latin typeface="Meiryo" charset="-128"/>
              <a:ea typeface="Meiryo" charset="-128"/>
              <a:cs typeface="Meiryo" charset="-128"/>
            </a:endParaRPr>
          </a:p>
        </p:txBody>
      </p:sp>
      <p:sp>
        <p:nvSpPr>
          <p:cNvPr id="88" name="テキスト ボックス 87"/>
          <p:cNvSpPr txBox="1"/>
          <p:nvPr/>
        </p:nvSpPr>
        <p:spPr>
          <a:xfrm>
            <a:off x="6662600" y="819991"/>
            <a:ext cx="785280" cy="369332"/>
          </a:xfrm>
          <a:prstGeom prst="rect">
            <a:avLst/>
          </a:prstGeom>
          <a:noFill/>
        </p:spPr>
        <p:txBody>
          <a:bodyPr wrap="none" rtlCol="0">
            <a:spAutoFit/>
          </a:bodyPr>
          <a:lstStyle/>
          <a:p>
            <a:pPr algn="ctr"/>
            <a:r>
              <a:rPr kumimoji="1" lang="en-US" altLang="ja-JP" b="1" dirty="0">
                <a:solidFill>
                  <a:schemeClr val="bg1"/>
                </a:solidFill>
                <a:latin typeface="Meiryo" charset="-128"/>
                <a:ea typeface="Meiryo" charset="-128"/>
                <a:cs typeface="Meiryo" charset="-128"/>
              </a:rPr>
              <a:t>SaaS</a:t>
            </a:r>
            <a:endParaRPr kumimoji="1" lang="ja-JP" altLang="en-US" b="1" dirty="0">
              <a:solidFill>
                <a:schemeClr val="bg1"/>
              </a:solidFill>
              <a:latin typeface="Meiryo" charset="-128"/>
              <a:ea typeface="Meiryo" charset="-128"/>
              <a:cs typeface="Meiryo" charset="-128"/>
            </a:endParaRPr>
          </a:p>
        </p:txBody>
      </p:sp>
      <p:sp>
        <p:nvSpPr>
          <p:cNvPr id="98" name="AutoShape 43"/>
          <p:cNvSpPr>
            <a:spLocks noChangeArrowheads="1"/>
          </p:cNvSpPr>
          <p:nvPr/>
        </p:nvSpPr>
        <p:spPr bwMode="auto">
          <a:xfrm>
            <a:off x="8253802" y="1167777"/>
            <a:ext cx="377099" cy="1339116"/>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アプリケーション</a:t>
            </a:r>
            <a:endParaRPr lang="ja-JP" altLang="en-US" sz="1200" dirty="0">
              <a:solidFill>
                <a:srgbClr val="0070C0"/>
              </a:solidFill>
              <a:latin typeface="HGMaruGothicMPRO" charset="-128"/>
              <a:ea typeface="HGMaruGothicMPRO" charset="-128"/>
              <a:cs typeface="HGMaruGothicMPRO" charset="-128"/>
            </a:endParaRPr>
          </a:p>
        </p:txBody>
      </p:sp>
      <p:sp>
        <p:nvSpPr>
          <p:cNvPr id="18" name="テキスト ボックス 17"/>
          <p:cNvSpPr txBox="1"/>
          <p:nvPr/>
        </p:nvSpPr>
        <p:spPr>
          <a:xfrm>
            <a:off x="632576" y="1722774"/>
            <a:ext cx="430887" cy="1938992"/>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利用する企業の責任</a:t>
            </a:r>
          </a:p>
        </p:txBody>
      </p:sp>
      <p:sp>
        <p:nvSpPr>
          <p:cNvPr id="104" name="テキスト ボックス 103"/>
          <p:cNvSpPr txBox="1"/>
          <p:nvPr/>
        </p:nvSpPr>
        <p:spPr>
          <a:xfrm>
            <a:off x="632576" y="4284883"/>
            <a:ext cx="430887" cy="2144177"/>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クラウド事業者の責任</a:t>
            </a:r>
          </a:p>
        </p:txBody>
      </p:sp>
      <p:sp>
        <p:nvSpPr>
          <p:cNvPr id="94" name="AutoShape 43"/>
          <p:cNvSpPr>
            <a:spLocks noChangeArrowheads="1"/>
          </p:cNvSpPr>
          <p:nvPr/>
        </p:nvSpPr>
        <p:spPr bwMode="auto">
          <a:xfrm>
            <a:off x="8253802" y="2545826"/>
            <a:ext cx="377099" cy="1690704"/>
          </a:xfrm>
          <a:prstGeom prst="roundRect">
            <a:avLst>
              <a:gd name="adj" fmla="val 0"/>
            </a:avLst>
          </a:prstGeom>
          <a:solidFill>
            <a:srgbClr val="92D05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dirty="0">
                <a:solidFill>
                  <a:schemeClr val="bg1"/>
                </a:solidFill>
                <a:latin typeface="HGMaruGothicMPRO" charset="-128"/>
                <a:ea typeface="HGMaruGothicMPRO" charset="-128"/>
                <a:cs typeface="HGMaruGothicMPRO" charset="-128"/>
              </a:rPr>
              <a:t>プラットフォーム</a:t>
            </a:r>
          </a:p>
        </p:txBody>
      </p:sp>
      <p:sp>
        <p:nvSpPr>
          <p:cNvPr id="99" name="AutoShape 43"/>
          <p:cNvSpPr>
            <a:spLocks noChangeArrowheads="1"/>
          </p:cNvSpPr>
          <p:nvPr/>
        </p:nvSpPr>
        <p:spPr bwMode="auto">
          <a:xfrm>
            <a:off x="8253802" y="4282940"/>
            <a:ext cx="377099" cy="2203688"/>
          </a:xfrm>
          <a:prstGeom prst="roundRect">
            <a:avLst>
              <a:gd name="adj" fmla="val 0"/>
            </a:avLst>
          </a:prstGeom>
          <a:solidFill>
            <a:srgbClr val="DBEEF4"/>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インフラストラクチャー</a:t>
            </a:r>
            <a:endParaRPr lang="ja-JP" altLang="en-US" sz="1200" dirty="0">
              <a:solidFill>
                <a:srgbClr val="0070C0"/>
              </a:solidFill>
              <a:latin typeface="HGMaruGothicMPRO" charset="-128"/>
              <a:ea typeface="HGMaruGothicMPRO" charset="-128"/>
              <a:cs typeface="HGMaruGothicMPRO" charset="-128"/>
            </a:endParaRPr>
          </a:p>
        </p:txBody>
      </p:sp>
    </p:spTree>
    <p:extLst>
      <p:ext uri="{BB962C8B-B14F-4D97-AF65-F5344CB8AC3E}">
        <p14:creationId xmlns:p14="http://schemas.microsoft.com/office/powerpoint/2010/main" val="70828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角丸四角形 169"/>
          <p:cNvSpPr/>
          <p:nvPr/>
        </p:nvSpPr>
        <p:spPr bwMode="auto">
          <a:xfrm>
            <a:off x="228601" y="2667000"/>
            <a:ext cx="8686797" cy="3124199"/>
          </a:xfrm>
          <a:prstGeom prst="roundRect">
            <a:avLst>
              <a:gd name="adj" fmla="val 0"/>
            </a:avLst>
          </a:prstGeom>
          <a:solidFill>
            <a:srgbClr val="FFFF99"/>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1" name="テキスト ボックス 170"/>
          <p:cNvSpPr txBox="1"/>
          <p:nvPr/>
        </p:nvSpPr>
        <p:spPr>
          <a:xfrm>
            <a:off x="3186278" y="5421868"/>
            <a:ext cx="2723823" cy="369332"/>
          </a:xfrm>
          <a:prstGeom prst="rect">
            <a:avLst/>
          </a:prstGeom>
          <a:noFill/>
        </p:spPr>
        <p:txBody>
          <a:bodyPr wrap="none" rtlCol="0">
            <a:spAutoFit/>
          </a:bodyPr>
          <a:lstStyle/>
          <a:p>
            <a:pPr algn="ctr"/>
            <a:r>
              <a:rPr kumimoji="1" lang="ja-JP" altLang="en-US" sz="1800" dirty="0">
                <a:solidFill>
                  <a:srgbClr val="008000"/>
                </a:solidFill>
                <a:latin typeface="Meiryo" charset="-128"/>
                <a:ea typeface="Meiryo" charset="-128"/>
                <a:cs typeface="Meiryo" charset="-128"/>
              </a:rPr>
              <a:t>ハイブリッド・クラウド</a:t>
            </a:r>
          </a:p>
        </p:txBody>
      </p:sp>
      <p:sp>
        <p:nvSpPr>
          <p:cNvPr id="13" name="角丸四角形 12"/>
          <p:cNvSpPr/>
          <p:nvPr/>
        </p:nvSpPr>
        <p:spPr bwMode="auto">
          <a:xfrm>
            <a:off x="3276600" y="2743200"/>
            <a:ext cx="5486400" cy="2579132"/>
          </a:xfrm>
          <a:prstGeom prst="roundRect">
            <a:avLst>
              <a:gd name="adj" fmla="val 0"/>
            </a:avLst>
          </a:prstGeom>
          <a:solidFill>
            <a:srgbClr val="33CC33"/>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3" name="テキスト ボックス 152"/>
          <p:cNvSpPr txBox="1"/>
          <p:nvPr/>
        </p:nvSpPr>
        <p:spPr>
          <a:xfrm>
            <a:off x="6095683" y="4394200"/>
            <a:ext cx="2031325" cy="461665"/>
          </a:xfrm>
          <a:prstGeom prst="rect">
            <a:avLst/>
          </a:prstGeom>
          <a:noFill/>
        </p:spPr>
        <p:txBody>
          <a:bodyPr wrap="none" rtlCol="0">
            <a:spAutoFit/>
          </a:bodyPr>
          <a:lstStyle/>
          <a:p>
            <a:pPr algn="ctr"/>
            <a:r>
              <a:rPr kumimoji="1" lang="ja-JP" altLang="en-US" sz="2400" dirty="0">
                <a:solidFill>
                  <a:srgbClr val="FFFFFF"/>
                </a:solidFill>
                <a:latin typeface="Meiryo" charset="-128"/>
                <a:ea typeface="Meiryo" charset="-128"/>
                <a:cs typeface="Meiryo" charset="-128"/>
              </a:rPr>
              <a:t>複数企業共用</a:t>
            </a:r>
          </a:p>
        </p:txBody>
      </p:sp>
      <p:sp>
        <p:nvSpPr>
          <p:cNvPr id="159" name="テキスト ボックス 158"/>
          <p:cNvSpPr txBox="1"/>
          <p:nvPr/>
        </p:nvSpPr>
        <p:spPr>
          <a:xfrm>
            <a:off x="4799062" y="4876800"/>
            <a:ext cx="2492990" cy="369332"/>
          </a:xfrm>
          <a:prstGeom prst="rect">
            <a:avLst/>
          </a:prstGeom>
          <a:noFill/>
        </p:spPr>
        <p:txBody>
          <a:bodyPr wrap="none" rtlCol="0">
            <a:spAutoFit/>
          </a:bodyPr>
          <a:lstStyle/>
          <a:p>
            <a:pPr algn="ctr"/>
            <a:r>
              <a:rPr kumimoji="1" lang="ja-JP" altLang="en-US" sz="1800" dirty="0">
                <a:solidFill>
                  <a:srgbClr val="FFFFFF"/>
                </a:solidFill>
                <a:latin typeface="Meiryo" charset="-128"/>
                <a:ea typeface="Meiryo" charset="-128"/>
                <a:cs typeface="Meiryo" charset="-128"/>
              </a:rPr>
              <a:t>パブリック・クラウド</a:t>
            </a:r>
          </a:p>
        </p:txBody>
      </p:sp>
      <p:sp>
        <p:nvSpPr>
          <p:cNvPr id="21506" name="Rectangle 2"/>
          <p:cNvSpPr>
            <a:spLocks noGrp="1" noChangeArrowheads="1"/>
          </p:cNvSpPr>
          <p:nvPr>
            <p:ph type="title"/>
          </p:nvPr>
        </p:nvSpPr>
        <p:spPr>
          <a:xfrm>
            <a:off x="152400" y="152400"/>
            <a:ext cx="8991600" cy="533400"/>
          </a:xfrm>
        </p:spPr>
        <p:txBody>
          <a:bodyPr/>
          <a:lstStyle/>
          <a:p>
            <a:r>
              <a:rPr lang="ja-JP" altLang="en-US" sz="2800" dirty="0"/>
              <a:t>クラウドの定義／配置モデル </a:t>
            </a:r>
            <a:r>
              <a:rPr lang="en-US" altLang="ja-JP" sz="2800" dirty="0"/>
              <a:t>(Deployment Model)</a:t>
            </a:r>
            <a:endParaRPr lang="ja-JP" altLang="en-US" sz="2800" dirty="0">
              <a:ea typeface="ＭＳ Ｐゴシック" charset="-128"/>
            </a:endParaRPr>
          </a:p>
        </p:txBody>
      </p:sp>
      <p:sp>
        <p:nvSpPr>
          <p:cNvPr id="156" name="角丸四角形 155"/>
          <p:cNvSpPr/>
          <p:nvPr/>
        </p:nvSpPr>
        <p:spPr bwMode="auto">
          <a:xfrm>
            <a:off x="390688" y="2743200"/>
            <a:ext cx="2723823" cy="2579132"/>
          </a:xfrm>
          <a:prstGeom prst="roundRect">
            <a:avLst>
              <a:gd name="adj" fmla="val 0"/>
            </a:avLst>
          </a:prstGeom>
          <a:solidFill>
            <a:schemeClr val="accent6">
              <a:lumMod val="20000"/>
              <a:lumOff val="8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150" name="Picture 82" descr="server"/>
          <p:cNvPicPr>
            <a:picLocks noChangeAspect="1" noChangeArrowheads="1"/>
          </p:cNvPicPr>
          <p:nvPr/>
        </p:nvPicPr>
        <p:blipFill>
          <a:blip r:embed="rId3"/>
          <a:srcRect/>
          <a:stretch>
            <a:fillRect/>
          </a:stretch>
        </p:blipFill>
        <p:spPr bwMode="auto">
          <a:xfrm>
            <a:off x="914638" y="2925724"/>
            <a:ext cx="832252" cy="1258463"/>
          </a:xfrm>
          <a:prstGeom prst="rect">
            <a:avLst/>
          </a:prstGeom>
          <a:noFill/>
          <a:ln w="9525">
            <a:noFill/>
            <a:miter lim="800000"/>
            <a:headEnd/>
            <a:tailEnd/>
          </a:ln>
        </p:spPr>
      </p:pic>
      <p:pic>
        <p:nvPicPr>
          <p:cNvPr id="151" name="Picture 82" descr="server"/>
          <p:cNvPicPr>
            <a:picLocks noChangeAspect="1" noChangeArrowheads="1"/>
          </p:cNvPicPr>
          <p:nvPr/>
        </p:nvPicPr>
        <p:blipFill>
          <a:blip r:embed="rId3"/>
          <a:srcRect/>
          <a:stretch>
            <a:fillRect/>
          </a:stretch>
        </p:blipFill>
        <p:spPr bwMode="auto">
          <a:xfrm>
            <a:off x="1392621" y="2931702"/>
            <a:ext cx="829440" cy="1261453"/>
          </a:xfrm>
          <a:prstGeom prst="rect">
            <a:avLst/>
          </a:prstGeom>
          <a:noFill/>
          <a:ln w="9525">
            <a:noFill/>
            <a:miter lim="800000"/>
            <a:headEnd/>
            <a:tailEnd/>
          </a:ln>
        </p:spPr>
      </p:pic>
      <p:pic>
        <p:nvPicPr>
          <p:cNvPr id="152" name="Picture 82" descr="server"/>
          <p:cNvPicPr>
            <a:picLocks noChangeAspect="1" noChangeArrowheads="1"/>
          </p:cNvPicPr>
          <p:nvPr/>
        </p:nvPicPr>
        <p:blipFill>
          <a:blip r:embed="rId3"/>
          <a:srcRect/>
          <a:stretch>
            <a:fillRect/>
          </a:stretch>
        </p:blipFill>
        <p:spPr bwMode="auto">
          <a:xfrm>
            <a:off x="1805935" y="2955616"/>
            <a:ext cx="832252" cy="1261453"/>
          </a:xfrm>
          <a:prstGeom prst="rect">
            <a:avLst/>
          </a:prstGeom>
          <a:noFill/>
          <a:ln w="9525">
            <a:noFill/>
            <a:miter lim="800000"/>
            <a:headEnd/>
            <a:tailEnd/>
          </a:ln>
        </p:spPr>
      </p:pic>
      <p:sp>
        <p:nvSpPr>
          <p:cNvPr id="158" name="テキスト ボックス 157"/>
          <p:cNvSpPr txBox="1"/>
          <p:nvPr/>
        </p:nvSpPr>
        <p:spPr>
          <a:xfrm>
            <a:off x="414501" y="4876800"/>
            <a:ext cx="2723823" cy="369332"/>
          </a:xfrm>
          <a:prstGeom prst="rect">
            <a:avLst/>
          </a:prstGeom>
          <a:noFill/>
        </p:spPr>
        <p:txBody>
          <a:bodyPr wrap="none" rtlCol="0">
            <a:spAutoFit/>
          </a:bodyPr>
          <a:lstStyle/>
          <a:p>
            <a:pPr algn="ctr"/>
            <a:r>
              <a:rPr kumimoji="1" lang="ja-JP" altLang="en-US" sz="1800" dirty="0">
                <a:solidFill>
                  <a:srgbClr val="000090"/>
                </a:solidFill>
                <a:latin typeface="Meiryo" charset="-128"/>
                <a:ea typeface="Meiryo" charset="-128"/>
                <a:cs typeface="Meiryo" charset="-128"/>
              </a:rPr>
              <a:t>プライベート・クラウド</a:t>
            </a:r>
          </a:p>
        </p:txBody>
      </p:sp>
      <p:sp>
        <p:nvSpPr>
          <p:cNvPr id="160" name="テキスト ボックス 159"/>
          <p:cNvSpPr txBox="1"/>
          <p:nvPr/>
        </p:nvSpPr>
        <p:spPr>
          <a:xfrm>
            <a:off x="731229" y="4394200"/>
            <a:ext cx="2031325" cy="461665"/>
          </a:xfrm>
          <a:prstGeom prst="rect">
            <a:avLst/>
          </a:prstGeom>
          <a:noFill/>
        </p:spPr>
        <p:txBody>
          <a:bodyPr wrap="none" rtlCol="0">
            <a:spAutoFit/>
          </a:bodyPr>
          <a:lstStyle/>
          <a:p>
            <a:pPr algn="ctr"/>
            <a:r>
              <a:rPr kumimoji="1" lang="ja-JP" altLang="en-US" sz="2400" dirty="0">
                <a:solidFill>
                  <a:srgbClr val="000090"/>
                </a:solidFill>
                <a:latin typeface="Meiryo" charset="-128"/>
                <a:ea typeface="Meiryo" charset="-128"/>
                <a:cs typeface="Meiryo" charset="-128"/>
              </a:rPr>
              <a:t>個別企業専用</a:t>
            </a:r>
          </a:p>
        </p:txBody>
      </p:sp>
      <p:sp>
        <p:nvSpPr>
          <p:cNvPr id="16" name="左右矢印 15"/>
          <p:cNvSpPr/>
          <p:nvPr/>
        </p:nvSpPr>
        <p:spPr bwMode="auto">
          <a:xfrm>
            <a:off x="228600" y="5867400"/>
            <a:ext cx="8686799" cy="685800"/>
          </a:xfrm>
          <a:prstGeom prst="leftRightArrow">
            <a:avLst>
              <a:gd name="adj1" fmla="val 70000"/>
              <a:gd name="adj2" fmla="val 5000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charset="-128"/>
              <a:ea typeface="Meiryo" charset="-128"/>
              <a:cs typeface="Meiryo" charset="-128"/>
            </a:endParaRPr>
          </a:p>
        </p:txBody>
      </p:sp>
      <p:sp>
        <p:nvSpPr>
          <p:cNvPr id="17" name="テキスト ボックス 16"/>
          <p:cNvSpPr txBox="1"/>
          <p:nvPr/>
        </p:nvSpPr>
        <p:spPr>
          <a:xfrm>
            <a:off x="592402" y="6019800"/>
            <a:ext cx="1851789"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個別</a:t>
            </a:r>
            <a:r>
              <a:rPr kumimoji="1" lang="en-US" altLang="ja-JP" sz="2000" dirty="0">
                <a:solidFill>
                  <a:schemeClr val="bg1"/>
                </a:solidFill>
                <a:latin typeface="Meiryo" charset="-128"/>
                <a:ea typeface="Meiryo" charset="-128"/>
                <a:cs typeface="Meiryo" charset="-128"/>
              </a:rPr>
              <a:t>･</a:t>
            </a:r>
            <a:r>
              <a:rPr kumimoji="1" lang="ja-JP" altLang="en-US" sz="2000" dirty="0">
                <a:solidFill>
                  <a:schemeClr val="bg1"/>
                </a:solidFill>
                <a:latin typeface="Meiryo" charset="-128"/>
                <a:ea typeface="Meiryo" charset="-128"/>
                <a:cs typeface="Meiryo" charset="-128"/>
              </a:rPr>
              <a:t>少数企業</a:t>
            </a:r>
          </a:p>
        </p:txBody>
      </p:sp>
      <p:sp>
        <p:nvSpPr>
          <p:cNvPr id="172" name="テキスト ボックス 171"/>
          <p:cNvSpPr txBox="1"/>
          <p:nvPr/>
        </p:nvSpPr>
        <p:spPr>
          <a:xfrm>
            <a:off x="5583238" y="6019800"/>
            <a:ext cx="3005951" cy="400110"/>
          </a:xfrm>
          <a:prstGeom prst="rect">
            <a:avLst/>
          </a:prstGeom>
          <a:noFill/>
        </p:spPr>
        <p:txBody>
          <a:bodyPr wrap="none" rtlCol="0">
            <a:spAutoFit/>
          </a:bodyPr>
          <a:lstStyle/>
          <a:p>
            <a:pPr algn="r"/>
            <a:r>
              <a:rPr kumimoji="1" lang="ja-JP" altLang="en-US" sz="2000" dirty="0">
                <a:solidFill>
                  <a:schemeClr val="bg1"/>
                </a:solidFill>
                <a:latin typeface="Meiryo" charset="-128"/>
                <a:ea typeface="Meiryo" charset="-128"/>
                <a:cs typeface="Meiryo" charset="-128"/>
              </a:rPr>
              <a:t>不特定・複数企業／個人</a:t>
            </a:r>
          </a:p>
        </p:txBody>
      </p:sp>
      <p:sp>
        <p:nvSpPr>
          <p:cNvPr id="175" name="上下矢印 174"/>
          <p:cNvSpPr/>
          <p:nvPr/>
        </p:nvSpPr>
        <p:spPr bwMode="auto">
          <a:xfrm>
            <a:off x="6211402"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7" name="角丸四角形 176"/>
          <p:cNvSpPr/>
          <p:nvPr/>
        </p:nvSpPr>
        <p:spPr bwMode="auto">
          <a:xfrm>
            <a:off x="5638800"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78" name="Picture 7" descr="j043394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81442" y="949079"/>
            <a:ext cx="533400" cy="534988"/>
          </a:xfrm>
          <a:prstGeom prst="rect">
            <a:avLst/>
          </a:prstGeom>
          <a:noFill/>
          <a:ln w="9525">
            <a:noFill/>
            <a:miter lim="800000"/>
            <a:headEnd/>
            <a:tailEnd/>
          </a:ln>
        </p:spPr>
      </p:pic>
      <p:pic>
        <p:nvPicPr>
          <p:cNvPr id="179" name="Picture 7" descr="j04339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62455" y="950667"/>
            <a:ext cx="533400" cy="533400"/>
          </a:xfrm>
          <a:prstGeom prst="rect">
            <a:avLst/>
          </a:prstGeom>
          <a:noFill/>
          <a:ln w="9525">
            <a:noFill/>
            <a:miter lim="800000"/>
            <a:headEnd/>
            <a:tailEnd/>
          </a:ln>
        </p:spPr>
      </p:pic>
      <p:pic>
        <p:nvPicPr>
          <p:cNvPr id="180" name="Picture 7" descr="j04339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72042" y="950667"/>
            <a:ext cx="533400" cy="533400"/>
          </a:xfrm>
          <a:prstGeom prst="rect">
            <a:avLst/>
          </a:prstGeom>
          <a:noFill/>
          <a:ln w="9525">
            <a:noFill/>
            <a:miter lim="800000"/>
            <a:headEnd/>
            <a:tailEnd/>
          </a:ln>
        </p:spPr>
      </p:pic>
      <p:sp>
        <p:nvSpPr>
          <p:cNvPr id="182" name="角丸四角形 181"/>
          <p:cNvSpPr/>
          <p:nvPr/>
        </p:nvSpPr>
        <p:spPr bwMode="auto">
          <a:xfrm>
            <a:off x="7348757" y="139314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3" name="Picture 7" descr="j043394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91399" y="959239"/>
            <a:ext cx="533400" cy="534988"/>
          </a:xfrm>
          <a:prstGeom prst="rect">
            <a:avLst/>
          </a:prstGeom>
          <a:noFill/>
          <a:ln w="9525">
            <a:noFill/>
            <a:miter lim="800000"/>
            <a:headEnd/>
            <a:tailEnd/>
          </a:ln>
        </p:spPr>
      </p:pic>
      <p:pic>
        <p:nvPicPr>
          <p:cNvPr id="184" name="Picture 7" descr="j04339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872412" y="960827"/>
            <a:ext cx="533400" cy="533400"/>
          </a:xfrm>
          <a:prstGeom prst="rect">
            <a:avLst/>
          </a:prstGeom>
          <a:noFill/>
          <a:ln w="9525">
            <a:noFill/>
            <a:miter lim="800000"/>
            <a:headEnd/>
            <a:tailEnd/>
          </a:ln>
        </p:spPr>
      </p:pic>
      <p:pic>
        <p:nvPicPr>
          <p:cNvPr id="185" name="Picture 7" descr="j04339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81999" y="960827"/>
            <a:ext cx="533400" cy="533400"/>
          </a:xfrm>
          <a:prstGeom prst="rect">
            <a:avLst/>
          </a:prstGeom>
          <a:noFill/>
          <a:ln w="9525">
            <a:noFill/>
            <a:miter lim="800000"/>
            <a:headEnd/>
            <a:tailEnd/>
          </a:ln>
        </p:spPr>
      </p:pic>
      <p:sp>
        <p:nvSpPr>
          <p:cNvPr id="186" name="上下矢印 185"/>
          <p:cNvSpPr/>
          <p:nvPr/>
        </p:nvSpPr>
        <p:spPr bwMode="auto">
          <a:xfrm>
            <a:off x="7909741"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7" name="角丸四角形 156"/>
          <p:cNvSpPr/>
          <p:nvPr/>
        </p:nvSpPr>
        <p:spPr bwMode="auto">
          <a:xfrm>
            <a:off x="5638799" y="1981200"/>
            <a:ext cx="3276599" cy="381000"/>
          </a:xfrm>
          <a:prstGeom prst="roundRect">
            <a:avLst>
              <a:gd name="adj" fmla="val 50000"/>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インターネット</a:t>
            </a:r>
          </a:p>
        </p:txBody>
      </p:sp>
      <p:sp>
        <p:nvSpPr>
          <p:cNvPr id="154" name="角丸四角形 153"/>
          <p:cNvSpPr/>
          <p:nvPr/>
        </p:nvSpPr>
        <p:spPr bwMode="auto">
          <a:xfrm>
            <a:off x="3481388" y="2811046"/>
            <a:ext cx="2189392" cy="1921708"/>
          </a:xfrm>
          <a:prstGeom prst="roundRect">
            <a:avLst>
              <a:gd name="adj" fmla="val 0"/>
            </a:avLst>
          </a:prstGeom>
          <a:solidFill>
            <a:srgbClr val="4597A0"/>
          </a:solid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1" name="角丸四角形 10"/>
          <p:cNvSpPr/>
          <p:nvPr/>
        </p:nvSpPr>
        <p:spPr bwMode="auto">
          <a:xfrm>
            <a:off x="3657600" y="2955617"/>
            <a:ext cx="1777759" cy="1159184"/>
          </a:xfrm>
          <a:prstGeom prst="roundRect">
            <a:avLst>
              <a:gd name="adj" fmla="val 9039"/>
            </a:avLst>
          </a:prstGeom>
          <a:solidFill>
            <a:srgbClr val="CCFFCC"/>
          </a:solidFill>
          <a:ln w="19050" cap="flat" cmpd="sng" algn="ctr">
            <a:solidFill>
              <a:srgbClr val="008000"/>
            </a:solidFill>
            <a:prstDash val="sys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0" name="ホームベース 9"/>
          <p:cNvSpPr/>
          <p:nvPr/>
        </p:nvSpPr>
        <p:spPr bwMode="auto">
          <a:xfrm flipH="1">
            <a:off x="5181591" y="3348335"/>
            <a:ext cx="3265266" cy="461665"/>
          </a:xfrm>
          <a:prstGeom prst="homePlate">
            <a:avLst/>
          </a:prstGeom>
          <a:solidFill>
            <a:srgbClr val="CCFFCC"/>
          </a:solidFill>
          <a:ln w="38100" cap="flat" cmpd="sng" algn="ctr">
            <a:solidFill>
              <a:srgbClr val="008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2" name="テキスト ボックス 11"/>
          <p:cNvSpPr txBox="1"/>
          <p:nvPr/>
        </p:nvSpPr>
        <p:spPr>
          <a:xfrm>
            <a:off x="3711810" y="2999601"/>
            <a:ext cx="1723549" cy="400110"/>
          </a:xfrm>
          <a:prstGeom prst="rect">
            <a:avLst/>
          </a:prstGeom>
          <a:noFill/>
        </p:spPr>
        <p:txBody>
          <a:bodyPr wrap="none" rtlCol="0">
            <a:spAutoFit/>
          </a:bodyPr>
          <a:lstStyle/>
          <a:p>
            <a:pPr algn="ctr"/>
            <a:r>
              <a:rPr kumimoji="1" lang="ja-JP" altLang="en-US" sz="2000" dirty="0">
                <a:latin typeface="Meiryo" charset="-128"/>
                <a:ea typeface="Meiryo" charset="-128"/>
                <a:cs typeface="Meiryo" charset="-128"/>
              </a:rPr>
              <a:t>特定企業占有</a:t>
            </a:r>
          </a:p>
        </p:txBody>
      </p:sp>
      <p:sp>
        <p:nvSpPr>
          <p:cNvPr id="15" name="テキスト ボックス 14"/>
          <p:cNvSpPr txBox="1"/>
          <p:nvPr/>
        </p:nvSpPr>
        <p:spPr>
          <a:xfrm>
            <a:off x="3393143" y="4295741"/>
            <a:ext cx="2357714" cy="230832"/>
          </a:xfrm>
          <a:prstGeom prst="rect">
            <a:avLst/>
          </a:prstGeom>
          <a:noFill/>
        </p:spPr>
        <p:txBody>
          <a:bodyPr wrap="square" rtlCol="0">
            <a:spAutoFit/>
          </a:bodyPr>
          <a:lstStyle/>
          <a:p>
            <a:pPr algn="ctr"/>
            <a:r>
              <a:rPr kumimoji="1" lang="ja-JP" altLang="en-US" sz="900">
                <a:solidFill>
                  <a:schemeClr val="bg1"/>
                </a:solidFill>
                <a:latin typeface="Meiryo" charset="-128"/>
                <a:ea typeface="Meiryo" charset="-128"/>
                <a:cs typeface="Meiryo" charset="-128"/>
              </a:rPr>
              <a:t>ホス</a:t>
            </a:r>
            <a:r>
              <a:rPr lang="ja-JP" altLang="en-US" sz="900">
                <a:solidFill>
                  <a:schemeClr val="bg1"/>
                </a:solidFill>
                <a:latin typeface="Meiryo" charset="-128"/>
                <a:ea typeface="Meiryo" charset="-128"/>
                <a:cs typeface="Meiryo" charset="-128"/>
              </a:rPr>
              <a:t>テッド</a:t>
            </a:r>
            <a:r>
              <a:rPr lang="ja-JP" altLang="en-US" sz="900" dirty="0">
                <a:solidFill>
                  <a:schemeClr val="bg1"/>
                </a:solidFill>
                <a:latin typeface="Meiryo" charset="-128"/>
                <a:ea typeface="Meiryo" charset="-128"/>
                <a:cs typeface="Meiryo" charset="-128"/>
              </a:rPr>
              <a:t>・プライベート・クラウド</a:t>
            </a:r>
            <a:endParaRPr kumimoji="1" lang="ja-JP" altLang="en-US" sz="900" dirty="0">
              <a:solidFill>
                <a:schemeClr val="bg1"/>
              </a:solidFill>
              <a:latin typeface="Meiryo" charset="-128"/>
              <a:ea typeface="Meiryo" charset="-128"/>
              <a:cs typeface="Meiryo" charset="-128"/>
            </a:endParaRPr>
          </a:p>
        </p:txBody>
      </p:sp>
      <p:sp>
        <p:nvSpPr>
          <p:cNvPr id="173" name="テキスト ボックス 172"/>
          <p:cNvSpPr txBox="1"/>
          <p:nvPr/>
        </p:nvSpPr>
        <p:spPr>
          <a:xfrm>
            <a:off x="5387796" y="3409884"/>
            <a:ext cx="1210588" cy="338554"/>
          </a:xfrm>
          <a:prstGeom prst="rect">
            <a:avLst/>
          </a:prstGeom>
          <a:noFill/>
        </p:spPr>
        <p:txBody>
          <a:bodyPr wrap="none" rtlCol="0">
            <a:spAutoFit/>
          </a:bodyPr>
          <a:lstStyle/>
          <a:p>
            <a:pPr algn="ctr"/>
            <a:r>
              <a:rPr kumimoji="1" lang="ja-JP" altLang="en-US" sz="1600" dirty="0">
                <a:solidFill>
                  <a:srgbClr val="008000"/>
                </a:solidFill>
                <a:latin typeface="Meiryo" charset="-128"/>
                <a:ea typeface="Meiryo" charset="-128"/>
                <a:cs typeface="Meiryo" charset="-128"/>
              </a:rPr>
              <a:t>固定割当て</a:t>
            </a:r>
          </a:p>
        </p:txBody>
      </p:sp>
      <p:pic>
        <p:nvPicPr>
          <p:cNvPr id="145" name="Picture 82" descr="server"/>
          <p:cNvPicPr>
            <a:picLocks noChangeAspect="1" noChangeArrowheads="1"/>
          </p:cNvPicPr>
          <p:nvPr/>
        </p:nvPicPr>
        <p:blipFill>
          <a:blip r:embed="rId3"/>
          <a:srcRect/>
          <a:stretch>
            <a:fillRect/>
          </a:stretch>
        </p:blipFill>
        <p:spPr bwMode="auto">
          <a:xfrm>
            <a:off x="3985122" y="3352800"/>
            <a:ext cx="565241" cy="696880"/>
          </a:xfrm>
          <a:prstGeom prst="rect">
            <a:avLst/>
          </a:prstGeom>
          <a:noFill/>
          <a:ln w="9525">
            <a:noFill/>
            <a:miter lim="800000"/>
            <a:headEnd/>
            <a:tailEnd/>
          </a:ln>
        </p:spPr>
      </p:pic>
      <p:pic>
        <p:nvPicPr>
          <p:cNvPr id="147" name="Picture 82" descr="server"/>
          <p:cNvPicPr>
            <a:picLocks noChangeAspect="1" noChangeArrowheads="1"/>
          </p:cNvPicPr>
          <p:nvPr/>
        </p:nvPicPr>
        <p:blipFill>
          <a:blip r:embed="rId3"/>
          <a:srcRect/>
          <a:stretch>
            <a:fillRect/>
          </a:stretch>
        </p:blipFill>
        <p:spPr bwMode="auto">
          <a:xfrm>
            <a:off x="4309753" y="3356111"/>
            <a:ext cx="563330" cy="698536"/>
          </a:xfrm>
          <a:prstGeom prst="rect">
            <a:avLst/>
          </a:prstGeom>
          <a:noFill/>
          <a:ln w="9525">
            <a:noFill/>
            <a:miter lim="800000"/>
            <a:headEnd/>
            <a:tailEnd/>
          </a:ln>
        </p:spPr>
      </p:pic>
      <p:pic>
        <p:nvPicPr>
          <p:cNvPr id="148" name="Picture 82" descr="server"/>
          <p:cNvPicPr>
            <a:picLocks noChangeAspect="1" noChangeArrowheads="1"/>
          </p:cNvPicPr>
          <p:nvPr/>
        </p:nvPicPr>
        <p:blipFill>
          <a:blip r:embed="rId3"/>
          <a:srcRect/>
          <a:stretch>
            <a:fillRect/>
          </a:stretch>
        </p:blipFill>
        <p:spPr bwMode="auto">
          <a:xfrm>
            <a:off x="4590463" y="3369353"/>
            <a:ext cx="565241" cy="698536"/>
          </a:xfrm>
          <a:prstGeom prst="rect">
            <a:avLst/>
          </a:prstGeom>
          <a:noFill/>
          <a:ln w="9525">
            <a:noFill/>
            <a:miter lim="800000"/>
            <a:headEnd/>
            <a:tailEnd/>
          </a:ln>
        </p:spPr>
      </p:pic>
      <p:pic>
        <p:nvPicPr>
          <p:cNvPr id="162" name="Picture 82" descr="server"/>
          <p:cNvPicPr>
            <a:picLocks noChangeAspect="1" noChangeArrowheads="1"/>
          </p:cNvPicPr>
          <p:nvPr/>
        </p:nvPicPr>
        <p:blipFill>
          <a:blip r:embed="rId3"/>
          <a:srcRect/>
          <a:stretch>
            <a:fillRect/>
          </a:stretch>
        </p:blipFill>
        <p:spPr bwMode="auto">
          <a:xfrm>
            <a:off x="6604726" y="2971800"/>
            <a:ext cx="832252" cy="1258463"/>
          </a:xfrm>
          <a:prstGeom prst="rect">
            <a:avLst/>
          </a:prstGeom>
          <a:noFill/>
          <a:ln w="9525">
            <a:noFill/>
            <a:miter lim="800000"/>
            <a:headEnd/>
            <a:tailEnd/>
          </a:ln>
        </p:spPr>
      </p:pic>
      <p:pic>
        <p:nvPicPr>
          <p:cNvPr id="163" name="Picture 82" descr="server"/>
          <p:cNvPicPr>
            <a:picLocks noChangeAspect="1" noChangeArrowheads="1"/>
          </p:cNvPicPr>
          <p:nvPr/>
        </p:nvPicPr>
        <p:blipFill>
          <a:blip r:embed="rId3"/>
          <a:srcRect/>
          <a:stretch>
            <a:fillRect/>
          </a:stretch>
        </p:blipFill>
        <p:spPr bwMode="auto">
          <a:xfrm>
            <a:off x="7082709" y="2977778"/>
            <a:ext cx="829440" cy="1261453"/>
          </a:xfrm>
          <a:prstGeom prst="rect">
            <a:avLst/>
          </a:prstGeom>
          <a:noFill/>
          <a:ln w="9525">
            <a:noFill/>
            <a:miter lim="800000"/>
            <a:headEnd/>
            <a:tailEnd/>
          </a:ln>
        </p:spPr>
      </p:pic>
      <p:pic>
        <p:nvPicPr>
          <p:cNvPr id="164" name="Picture 82" descr="server"/>
          <p:cNvPicPr>
            <a:picLocks noChangeAspect="1" noChangeArrowheads="1"/>
          </p:cNvPicPr>
          <p:nvPr/>
        </p:nvPicPr>
        <p:blipFill>
          <a:blip r:embed="rId3"/>
          <a:srcRect/>
          <a:stretch>
            <a:fillRect/>
          </a:stretch>
        </p:blipFill>
        <p:spPr bwMode="auto">
          <a:xfrm>
            <a:off x="7496023" y="3001692"/>
            <a:ext cx="832252" cy="1261453"/>
          </a:xfrm>
          <a:prstGeom prst="rect">
            <a:avLst/>
          </a:prstGeom>
          <a:noFill/>
          <a:ln w="9525">
            <a:noFill/>
            <a:miter lim="800000"/>
            <a:headEnd/>
            <a:tailEnd/>
          </a:ln>
        </p:spPr>
      </p:pic>
      <p:sp>
        <p:nvSpPr>
          <p:cNvPr id="133" name="角丸四角形 132"/>
          <p:cNvSpPr/>
          <p:nvPr/>
        </p:nvSpPr>
        <p:spPr bwMode="auto">
          <a:xfrm>
            <a:off x="3843558"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35" name="Picture 7" descr="j043394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86200" y="949079"/>
            <a:ext cx="533400" cy="534988"/>
          </a:xfrm>
          <a:prstGeom prst="rect">
            <a:avLst/>
          </a:prstGeom>
          <a:noFill/>
          <a:ln w="9525">
            <a:noFill/>
            <a:miter lim="800000"/>
            <a:headEnd/>
            <a:tailEnd/>
          </a:ln>
        </p:spPr>
      </p:pic>
      <p:pic>
        <p:nvPicPr>
          <p:cNvPr id="136" name="Picture 7" descr="j04339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67213" y="950667"/>
            <a:ext cx="533400" cy="533400"/>
          </a:xfrm>
          <a:prstGeom prst="rect">
            <a:avLst/>
          </a:prstGeom>
          <a:noFill/>
          <a:ln w="9525">
            <a:noFill/>
            <a:miter lim="800000"/>
            <a:headEnd/>
            <a:tailEnd/>
          </a:ln>
        </p:spPr>
      </p:pic>
      <p:pic>
        <p:nvPicPr>
          <p:cNvPr id="137" name="Picture 7" descr="j04339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76800" y="950667"/>
            <a:ext cx="533400" cy="533400"/>
          </a:xfrm>
          <a:prstGeom prst="rect">
            <a:avLst/>
          </a:prstGeom>
          <a:noFill/>
          <a:ln w="9525">
            <a:noFill/>
            <a:miter lim="800000"/>
            <a:headEnd/>
            <a:tailEnd/>
          </a:ln>
        </p:spPr>
      </p:pic>
      <p:sp>
        <p:nvSpPr>
          <p:cNvPr id="174" name="上下矢印 173"/>
          <p:cNvSpPr/>
          <p:nvPr/>
        </p:nvSpPr>
        <p:spPr bwMode="auto">
          <a:xfrm>
            <a:off x="4411928" y="1676400"/>
            <a:ext cx="387134" cy="1134646"/>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9" name="上下矢印 18"/>
          <p:cNvSpPr/>
          <p:nvPr/>
        </p:nvSpPr>
        <p:spPr bwMode="auto">
          <a:xfrm>
            <a:off x="1594512" y="1686560"/>
            <a:ext cx="363802" cy="1056639"/>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4" name="角丸四角形 13"/>
          <p:cNvSpPr/>
          <p:nvPr/>
        </p:nvSpPr>
        <p:spPr bwMode="auto">
          <a:xfrm>
            <a:off x="228600" y="1981200"/>
            <a:ext cx="5115499" cy="381000"/>
          </a:xfrm>
          <a:prstGeom prst="roundRect">
            <a:avLst>
              <a:gd name="adj" fmla="val 50000"/>
            </a:avLst>
          </a:prstGeom>
          <a:solidFill>
            <a:srgbClr val="6600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専用回線・</a:t>
            </a:r>
            <a:r>
              <a:rPr kumimoji="0" lang="en-US" altLang="ja-JP" sz="1600" b="0" i="0" u="none" strike="noStrike" cap="none" normalizeH="0" baseline="0" dirty="0">
                <a:ln>
                  <a:noFill/>
                </a:ln>
                <a:solidFill>
                  <a:srgbClr val="FFFFFF"/>
                </a:solidFill>
                <a:effectLst/>
                <a:latin typeface="Meiryo" charset="-128"/>
                <a:ea typeface="Meiryo" charset="-128"/>
                <a:cs typeface="Meiryo" charset="-128"/>
              </a:rPr>
              <a:t>VPN</a:t>
            </a:r>
            <a:endParaRPr kumimoji="0" lang="ja-JP" altLang="en-US" sz="1600" b="0" i="0" u="none" strike="noStrike" cap="none" normalizeH="0" baseline="0" dirty="0">
              <a:ln>
                <a:noFill/>
              </a:ln>
              <a:solidFill>
                <a:srgbClr val="FFFFFF"/>
              </a:solidFill>
              <a:effectLst/>
              <a:latin typeface="Meiryo" charset="-128"/>
              <a:ea typeface="Meiryo" charset="-128"/>
              <a:cs typeface="Meiryo" charset="-128"/>
            </a:endParaRPr>
          </a:p>
        </p:txBody>
      </p:sp>
      <p:sp>
        <p:nvSpPr>
          <p:cNvPr id="188" name="角丸四角形 187"/>
          <p:cNvSpPr/>
          <p:nvPr/>
        </p:nvSpPr>
        <p:spPr bwMode="auto">
          <a:xfrm>
            <a:off x="1022614"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9" name="Picture 7" descr="j043394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65256" y="949079"/>
            <a:ext cx="533400" cy="534988"/>
          </a:xfrm>
          <a:prstGeom prst="rect">
            <a:avLst/>
          </a:prstGeom>
          <a:noFill/>
          <a:ln w="9525">
            <a:noFill/>
            <a:miter lim="800000"/>
            <a:headEnd/>
            <a:tailEnd/>
          </a:ln>
        </p:spPr>
      </p:pic>
      <p:pic>
        <p:nvPicPr>
          <p:cNvPr id="190" name="Picture 7" descr="j04339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46269" y="950667"/>
            <a:ext cx="533400" cy="533400"/>
          </a:xfrm>
          <a:prstGeom prst="rect">
            <a:avLst/>
          </a:prstGeom>
          <a:noFill/>
          <a:ln w="9525">
            <a:noFill/>
            <a:miter lim="800000"/>
            <a:headEnd/>
            <a:tailEnd/>
          </a:ln>
        </p:spPr>
      </p:pic>
      <p:pic>
        <p:nvPicPr>
          <p:cNvPr id="191" name="Picture 7" descr="j04339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55856" y="950667"/>
            <a:ext cx="533400" cy="533400"/>
          </a:xfrm>
          <a:prstGeom prst="rect">
            <a:avLst/>
          </a:prstGeom>
          <a:noFill/>
          <a:ln w="9525">
            <a:noFill/>
            <a:miter lim="800000"/>
            <a:headEnd/>
            <a:tailEnd/>
          </a:ln>
        </p:spPr>
      </p:pic>
    </p:spTree>
    <p:extLst>
      <p:ext uri="{BB962C8B-B14F-4D97-AF65-F5344CB8AC3E}">
        <p14:creationId xmlns:p14="http://schemas.microsoft.com/office/powerpoint/2010/main" val="122446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240000"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ハイブリッド</a:t>
            </a:r>
            <a:r>
              <a:rPr kumimoji="1" lang="ja-JP" altLang="en-US"/>
              <a:t>・クラウド</a:t>
            </a:r>
            <a:endParaRPr kumimoji="1" lang="ja-JP" altLang="en-US" dirty="0"/>
          </a:p>
        </p:txBody>
      </p:sp>
      <p:sp>
        <p:nvSpPr>
          <p:cNvPr id="3" name="正方形/長方形 2"/>
          <p:cNvSpPr/>
          <p:nvPr/>
        </p:nvSpPr>
        <p:spPr>
          <a:xfrm>
            <a:off x="240000"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モバイル連携</a:t>
            </a:r>
          </a:p>
        </p:txBody>
      </p:sp>
      <p:sp>
        <p:nvSpPr>
          <p:cNvPr id="41" name="正方形/長方形 40"/>
          <p:cNvSpPr/>
          <p:nvPr/>
        </p:nvSpPr>
        <p:spPr>
          <a:xfrm>
            <a:off x="1475508"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使い分け</a:t>
            </a:r>
          </a:p>
        </p:txBody>
      </p:sp>
      <p:sp>
        <p:nvSpPr>
          <p:cNvPr id="43" name="正方形/長方形 42"/>
          <p:cNvSpPr/>
          <p:nvPr/>
        </p:nvSpPr>
        <p:spPr>
          <a:xfrm>
            <a:off x="2711016"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災害対策</a:t>
            </a:r>
          </a:p>
        </p:txBody>
      </p:sp>
      <p:sp>
        <p:nvSpPr>
          <p:cNvPr id="44" name="正方形/長方形 43"/>
          <p:cNvSpPr/>
          <p:nvPr/>
        </p:nvSpPr>
        <p:spPr>
          <a:xfrm>
            <a:off x="3946524"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負荷</a:t>
            </a:r>
            <a:r>
              <a:rPr kumimoji="1" lang="ja-JP" altLang="en-US" sz="1200" dirty="0">
                <a:solidFill>
                  <a:srgbClr val="FFFFFF"/>
                </a:solidFill>
                <a:latin typeface="Meiryo" charset="-128"/>
                <a:ea typeface="Meiryo" charset="-128"/>
                <a:cs typeface="Meiryo" charset="-128"/>
              </a:rPr>
              <a:t>調整</a:t>
            </a:r>
          </a:p>
        </p:txBody>
      </p:sp>
      <p:sp>
        <p:nvSpPr>
          <p:cNvPr id="45" name="正方形/長方形 44"/>
          <p:cNvSpPr/>
          <p:nvPr/>
        </p:nvSpPr>
        <p:spPr>
          <a:xfrm>
            <a:off x="5182032"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SaaS</a:t>
            </a:r>
            <a:r>
              <a:rPr kumimoji="1" lang="ja-JP" altLang="en-US" sz="1200" dirty="0">
                <a:solidFill>
                  <a:srgbClr val="FFFFFF"/>
                </a:solidFill>
                <a:latin typeface="Meiryo" charset="-128"/>
                <a:ea typeface="Meiryo" charset="-128"/>
                <a:cs typeface="Meiryo" charset="-128"/>
              </a:rPr>
              <a:t>連携</a:t>
            </a:r>
          </a:p>
        </p:txBody>
      </p:sp>
      <p:sp>
        <p:nvSpPr>
          <p:cNvPr id="46" name="正方形/長方形 45"/>
          <p:cNvSpPr/>
          <p:nvPr/>
        </p:nvSpPr>
        <p:spPr>
          <a:xfrm>
            <a:off x="6417540"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ピーク対応</a:t>
            </a:r>
          </a:p>
        </p:txBody>
      </p:sp>
      <p:sp>
        <p:nvSpPr>
          <p:cNvPr id="47" name="正方形/長方形 46"/>
          <p:cNvSpPr/>
          <p:nvPr/>
        </p:nvSpPr>
        <p:spPr>
          <a:xfrm>
            <a:off x="7653048"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柔軟対応</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873266"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48" name="正方形/長方形 47"/>
          <p:cNvSpPr/>
          <p:nvPr/>
        </p:nvSpPr>
        <p:spPr>
          <a:xfrm>
            <a:off x="295634"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50" name="正方形/長方形 49"/>
          <p:cNvSpPr/>
          <p:nvPr/>
        </p:nvSpPr>
        <p:spPr>
          <a:xfrm>
            <a:off x="1475508"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2711016"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946524"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p:cNvSpPr/>
          <p:nvPr/>
        </p:nvSpPr>
        <p:spPr>
          <a:xfrm>
            <a:off x="5182032"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6417540"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7653048"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2115271"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57" name="正方形/長方形 56"/>
          <p:cNvSpPr/>
          <p:nvPr/>
        </p:nvSpPr>
        <p:spPr>
          <a:xfrm>
            <a:off x="1537639"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58" name="正方形/長方形 57"/>
          <p:cNvSpPr/>
          <p:nvPr/>
        </p:nvSpPr>
        <p:spPr>
          <a:xfrm>
            <a:off x="4576111"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59" name="正方形/長方形 58"/>
          <p:cNvSpPr/>
          <p:nvPr/>
        </p:nvSpPr>
        <p:spPr>
          <a:xfrm>
            <a:off x="3998479"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60" name="正方形/長方形 59"/>
          <p:cNvSpPr/>
          <p:nvPr/>
        </p:nvSpPr>
        <p:spPr>
          <a:xfrm>
            <a:off x="5815298"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61" name="正方形/長方形 60"/>
          <p:cNvSpPr/>
          <p:nvPr/>
        </p:nvSpPr>
        <p:spPr>
          <a:xfrm>
            <a:off x="5237666"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62" name="正方形/長方形 61"/>
          <p:cNvSpPr/>
          <p:nvPr/>
        </p:nvSpPr>
        <p:spPr>
          <a:xfrm>
            <a:off x="3340603"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63" name="正方形/長方形 62"/>
          <p:cNvSpPr/>
          <p:nvPr/>
        </p:nvSpPr>
        <p:spPr>
          <a:xfrm>
            <a:off x="2762971"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64" name="正方形/長方形 63"/>
          <p:cNvSpPr/>
          <p:nvPr/>
        </p:nvSpPr>
        <p:spPr>
          <a:xfrm>
            <a:off x="7048613"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6470981"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66" name="正方形/長方形 65"/>
          <p:cNvSpPr/>
          <p:nvPr/>
        </p:nvSpPr>
        <p:spPr>
          <a:xfrm>
            <a:off x="8300428"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7722796"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pic>
        <p:nvPicPr>
          <p:cNvPr id="68" name="図 6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4265" y="2300168"/>
            <a:ext cx="140574" cy="226732"/>
          </a:xfrm>
          <a:prstGeom prst="rect">
            <a:avLst/>
          </a:prstGeom>
        </p:spPr>
      </p:pic>
      <p:grpSp>
        <p:nvGrpSpPr>
          <p:cNvPr id="69" name="図形グループ 68"/>
          <p:cNvGrpSpPr/>
          <p:nvPr/>
        </p:nvGrpSpPr>
        <p:grpSpPr>
          <a:xfrm>
            <a:off x="1060320" y="2380184"/>
            <a:ext cx="131584" cy="275838"/>
            <a:chOff x="1305189" y="2570455"/>
            <a:chExt cx="969964" cy="2007872"/>
          </a:xfrm>
        </p:grpSpPr>
        <p:sp>
          <p:nvSpPr>
            <p:cNvPr id="70" name="円/楕円 69"/>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1" name="フローチャート: 論理積ゲート 70"/>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cxnSp>
        <p:nvCxnSpPr>
          <p:cNvPr id="13" name="直線矢印コネクタ 12"/>
          <p:cNvCxnSpPr/>
          <p:nvPr/>
        </p:nvCxnSpPr>
        <p:spPr>
          <a:xfrm flipH="1" flipV="1">
            <a:off x="1208022" y="1842655"/>
            <a:ext cx="1" cy="457513"/>
          </a:xfrm>
          <a:prstGeom prst="straightConnector1">
            <a:avLst/>
          </a:prstGeom>
          <a:ln w="9525">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3" name="曲線コネクタ 72"/>
          <p:cNvCxnSpPr>
            <a:stCxn id="11" idx="2"/>
            <a:endCxn id="48" idx="2"/>
          </p:cNvCxnSpPr>
          <p:nvPr/>
        </p:nvCxnSpPr>
        <p:spPr>
          <a:xfrm rot="5400000">
            <a:off x="845449" y="1553839"/>
            <a:ext cx="12700" cy="577632"/>
          </a:xfrm>
          <a:prstGeom prst="curvedConnector3">
            <a:avLst>
              <a:gd name="adj1" fmla="val 180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4" name="正方形/長方形 73"/>
          <p:cNvSpPr/>
          <p:nvPr/>
        </p:nvSpPr>
        <p:spPr>
          <a:xfrm>
            <a:off x="240000"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charset="-128"/>
                <a:ea typeface="Meiryo" charset="-128"/>
                <a:cs typeface="Meiryo" charset="-128"/>
              </a:rPr>
              <a:t>パブリックでモバイル・アプリケーションと連携</a:t>
            </a:r>
            <a:endParaRPr kumimoji="1"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プライベートで基幹業務系の処理</a:t>
            </a:r>
            <a:endParaRPr kumimoji="1" lang="ja-JP" altLang="en-US" sz="1200" dirty="0">
              <a:solidFill>
                <a:srgbClr val="FFFFFF"/>
              </a:solidFill>
              <a:latin typeface="Meiryo" charset="-128"/>
              <a:ea typeface="Meiryo" charset="-128"/>
              <a:cs typeface="Meiryo" charset="-128"/>
            </a:endParaRPr>
          </a:p>
        </p:txBody>
      </p:sp>
      <p:sp>
        <p:nvSpPr>
          <p:cNvPr id="75" name="正方形/長方形 74"/>
          <p:cNvSpPr/>
          <p:nvPr/>
        </p:nvSpPr>
        <p:spPr>
          <a:xfrm>
            <a:off x="1475508"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charset="-128"/>
                <a:ea typeface="Meiryo" charset="-128"/>
                <a:cs typeface="Meiryo" charset="-128"/>
              </a:rPr>
              <a:t>業務ごとに両者を使い分け</a:t>
            </a:r>
          </a:p>
        </p:txBody>
      </p:sp>
      <p:sp>
        <p:nvSpPr>
          <p:cNvPr id="76" name="正方形/長方形 75"/>
          <p:cNvSpPr/>
          <p:nvPr/>
        </p:nvSpPr>
        <p:spPr>
          <a:xfrm>
            <a:off x="2711016"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通常時はプライベート</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災害時にはパブリックに切り替え</a:t>
            </a:r>
          </a:p>
        </p:txBody>
      </p:sp>
      <p:sp>
        <p:nvSpPr>
          <p:cNvPr id="77" name="正方形/長方形 76"/>
          <p:cNvSpPr/>
          <p:nvPr/>
        </p:nvSpPr>
        <p:spPr>
          <a:xfrm>
            <a:off x="3946524"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プライベートで負荷をまかないきれないときにパブリックを追加リソースとして使用</a:t>
            </a:r>
          </a:p>
        </p:txBody>
      </p:sp>
      <p:sp>
        <p:nvSpPr>
          <p:cNvPr id="78" name="正方形/長方形 77"/>
          <p:cNvSpPr/>
          <p:nvPr/>
        </p:nvSpPr>
        <p:spPr>
          <a:xfrm>
            <a:off x="5182032"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パブリックで</a:t>
            </a:r>
            <a:r>
              <a:rPr lang="en-US" altLang="ja-JP" sz="1200" dirty="0">
                <a:solidFill>
                  <a:srgbClr val="FFFFFF"/>
                </a:solidFill>
                <a:latin typeface="Meiryo" charset="-128"/>
                <a:ea typeface="Meiryo" charset="-128"/>
                <a:cs typeface="Meiryo" charset="-128"/>
              </a:rPr>
              <a:t>SaaS</a:t>
            </a:r>
            <a:r>
              <a:rPr lang="ja-JP" altLang="en-US" sz="1200" dirty="0">
                <a:solidFill>
                  <a:srgbClr val="FFFFFF"/>
                </a:solidFill>
                <a:latin typeface="Meiryo" charset="-128"/>
                <a:ea typeface="Meiryo" charset="-128"/>
                <a:cs typeface="Meiryo" charset="-128"/>
              </a:rPr>
              <a:t>を使用</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そのデータをプライベートの業務システムで処理する</a:t>
            </a:r>
          </a:p>
        </p:txBody>
      </p:sp>
      <p:sp>
        <p:nvSpPr>
          <p:cNvPr id="79" name="正方形/長方形 78"/>
          <p:cNvSpPr/>
          <p:nvPr/>
        </p:nvSpPr>
        <p:spPr>
          <a:xfrm>
            <a:off x="6417540"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通常はプライベートで処理するがピーク時はパブリックにリソースを拡大する</a:t>
            </a:r>
          </a:p>
        </p:txBody>
      </p:sp>
      <p:sp>
        <p:nvSpPr>
          <p:cNvPr id="80" name="正方形/長方形 79"/>
          <p:cNvSpPr/>
          <p:nvPr/>
        </p:nvSpPr>
        <p:spPr>
          <a:xfrm>
            <a:off x="7653048"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業務状況に応じて業務やデータを両者で柔軟に使い分ける</a:t>
            </a:r>
            <a:endParaRPr lang="en-US" altLang="ja-JP" sz="1200" dirty="0">
              <a:solidFill>
                <a:srgbClr val="FFFFFF"/>
              </a:solidFill>
              <a:latin typeface="Meiryo" charset="-128"/>
              <a:ea typeface="Meiryo" charset="-128"/>
              <a:cs typeface="Meiryo" charset="-128"/>
            </a:endParaRPr>
          </a:p>
          <a:p>
            <a:r>
              <a:rPr lang="ja-JP" altLang="en-US" sz="1000" dirty="0">
                <a:solidFill>
                  <a:srgbClr val="FFFFFF"/>
                </a:solidFill>
                <a:latin typeface="Meiryo" charset="-128"/>
                <a:ea typeface="Meiryo" charset="-128"/>
                <a:cs typeface="Meiryo" charset="-128"/>
              </a:rPr>
              <a:t>（単一リソース）</a:t>
            </a:r>
          </a:p>
        </p:txBody>
      </p:sp>
      <p:sp>
        <p:nvSpPr>
          <p:cNvPr id="81" name="正方形/長方形 80"/>
          <p:cNvSpPr/>
          <p:nvPr/>
        </p:nvSpPr>
        <p:spPr>
          <a:xfrm>
            <a:off x="1584091" y="2181894"/>
            <a:ext cx="178009" cy="46918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a:solidFill>
                  <a:srgbClr val="FFFFFF"/>
                </a:solidFill>
                <a:latin typeface="ＭＳ Ｐゴシック"/>
                <a:ea typeface="ＭＳ Ｐゴシック"/>
                <a:cs typeface="ＭＳ Ｐゴシック"/>
              </a:rPr>
              <a:t>業務Ａ</a:t>
            </a:r>
            <a:endParaRPr kumimoji="1" lang="ja-JP" altLang="en-US" sz="800" dirty="0">
              <a:solidFill>
                <a:srgbClr val="FFFFFF"/>
              </a:solidFill>
              <a:latin typeface="ＭＳ Ｐゴシック"/>
              <a:ea typeface="ＭＳ Ｐゴシック"/>
              <a:cs typeface="ＭＳ Ｐゴシック"/>
            </a:endParaRPr>
          </a:p>
        </p:txBody>
      </p:sp>
      <p:sp>
        <p:nvSpPr>
          <p:cNvPr id="82" name="正方形/長方形 81"/>
          <p:cNvSpPr/>
          <p:nvPr/>
        </p:nvSpPr>
        <p:spPr>
          <a:xfrm>
            <a:off x="1842640" y="2174032"/>
            <a:ext cx="178009" cy="469189"/>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a:solidFill>
                  <a:srgbClr val="FFFFFF"/>
                </a:solidFill>
                <a:latin typeface="ＭＳ Ｐゴシック"/>
                <a:ea typeface="ＭＳ Ｐゴシック"/>
                <a:cs typeface="ＭＳ Ｐゴシック"/>
              </a:rPr>
              <a:t>業務</a:t>
            </a:r>
            <a:r>
              <a:rPr lang="ja-JP" altLang="en-US" sz="800" dirty="0">
                <a:solidFill>
                  <a:srgbClr val="FFFFFF"/>
                </a:solidFill>
                <a:latin typeface="ＭＳ Ｐゴシック"/>
                <a:ea typeface="ＭＳ Ｐゴシック"/>
                <a:cs typeface="ＭＳ Ｐゴシック"/>
              </a:rPr>
              <a:t>Ｂ</a:t>
            </a:r>
            <a:endParaRPr kumimoji="1" lang="ja-JP" altLang="en-US" sz="800" dirty="0">
              <a:solidFill>
                <a:srgbClr val="FFFFFF"/>
              </a:solidFill>
              <a:latin typeface="ＭＳ Ｐゴシック"/>
              <a:ea typeface="ＭＳ Ｐゴシック"/>
              <a:cs typeface="ＭＳ Ｐゴシック"/>
            </a:endParaRPr>
          </a:p>
        </p:txBody>
      </p:sp>
      <p:sp>
        <p:nvSpPr>
          <p:cNvPr id="83" name="正方形/長方形 82"/>
          <p:cNvSpPr/>
          <p:nvPr/>
        </p:nvSpPr>
        <p:spPr>
          <a:xfrm>
            <a:off x="2152480" y="2181894"/>
            <a:ext cx="178009" cy="4691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a:solidFill>
                  <a:srgbClr val="FFFFFF"/>
                </a:solidFill>
                <a:latin typeface="ＭＳ Ｐゴシック"/>
                <a:ea typeface="ＭＳ Ｐゴシック"/>
                <a:cs typeface="ＭＳ Ｐゴシック"/>
              </a:rPr>
              <a:t>業務Ｃ</a:t>
            </a:r>
          </a:p>
        </p:txBody>
      </p:sp>
      <p:sp>
        <p:nvSpPr>
          <p:cNvPr id="84" name="正方形/長方形 83"/>
          <p:cNvSpPr/>
          <p:nvPr/>
        </p:nvSpPr>
        <p:spPr>
          <a:xfrm>
            <a:off x="2411029" y="2174032"/>
            <a:ext cx="178009" cy="469189"/>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a:solidFill>
                  <a:srgbClr val="FFFFFF"/>
                </a:solidFill>
                <a:latin typeface="ＭＳ Ｐゴシック"/>
                <a:ea typeface="ＭＳ Ｐゴシック"/>
                <a:cs typeface="ＭＳ Ｐゴシック"/>
              </a:rPr>
              <a:t>業務</a:t>
            </a:r>
            <a:r>
              <a:rPr lang="ja-JP" altLang="en-US" sz="800" dirty="0">
                <a:solidFill>
                  <a:srgbClr val="FFFFFF"/>
                </a:solidFill>
                <a:latin typeface="ＭＳ Ｐゴシック"/>
                <a:ea typeface="ＭＳ Ｐゴシック"/>
                <a:cs typeface="ＭＳ Ｐゴシック"/>
              </a:rPr>
              <a:t>Ｄ</a:t>
            </a:r>
            <a:endParaRPr kumimoji="1" lang="ja-JP" altLang="en-US" sz="800" dirty="0">
              <a:solidFill>
                <a:srgbClr val="FFFFFF"/>
              </a:solidFill>
              <a:latin typeface="ＭＳ Ｐゴシック"/>
              <a:ea typeface="ＭＳ Ｐゴシック"/>
              <a:cs typeface="ＭＳ Ｐゴシック"/>
            </a:endParaRPr>
          </a:p>
        </p:txBody>
      </p:sp>
      <p:cxnSp>
        <p:nvCxnSpPr>
          <p:cNvPr id="85" name="直線矢印コネクタ 84"/>
          <p:cNvCxnSpPr>
            <a:stCxn id="81" idx="0"/>
            <a:endCxn id="57" idx="2"/>
          </p:cNvCxnSpPr>
          <p:nvPr/>
        </p:nvCxnSpPr>
        <p:spPr>
          <a:xfrm flipV="1">
            <a:off x="1673096" y="1842655"/>
            <a:ext cx="125542" cy="339239"/>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8" name="直線矢印コネクタ 87"/>
          <p:cNvCxnSpPr>
            <a:stCxn id="82" idx="0"/>
            <a:endCxn id="57" idx="2"/>
          </p:cNvCxnSpPr>
          <p:nvPr/>
        </p:nvCxnSpPr>
        <p:spPr>
          <a:xfrm flipH="1" flipV="1">
            <a:off x="1798638" y="1842655"/>
            <a:ext cx="133007" cy="331377"/>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1" name="直線矢印コネクタ 90"/>
          <p:cNvCxnSpPr>
            <a:stCxn id="83" idx="0"/>
            <a:endCxn id="56" idx="2"/>
          </p:cNvCxnSpPr>
          <p:nvPr/>
        </p:nvCxnSpPr>
        <p:spPr>
          <a:xfrm flipV="1">
            <a:off x="2241485" y="1842655"/>
            <a:ext cx="134785" cy="339239"/>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84" idx="0"/>
            <a:endCxn id="56" idx="2"/>
          </p:cNvCxnSpPr>
          <p:nvPr/>
        </p:nvCxnSpPr>
        <p:spPr>
          <a:xfrm flipH="1" flipV="1">
            <a:off x="2376270" y="1842655"/>
            <a:ext cx="123764" cy="331377"/>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9" name="円柱 98"/>
          <p:cNvSpPr/>
          <p:nvPr/>
        </p:nvSpPr>
        <p:spPr>
          <a:xfrm>
            <a:off x="2826526" y="2174032"/>
            <a:ext cx="382442" cy="469189"/>
          </a:xfrm>
          <a:prstGeom prst="can">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柱 103"/>
          <p:cNvSpPr/>
          <p:nvPr/>
        </p:nvSpPr>
        <p:spPr>
          <a:xfrm>
            <a:off x="3410381" y="2175292"/>
            <a:ext cx="382442" cy="469189"/>
          </a:xfrm>
          <a:prstGeom prst="can">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p:cNvSpPr/>
          <p:nvPr/>
        </p:nvSpPr>
        <p:spPr>
          <a:xfrm>
            <a:off x="2822913" y="1762693"/>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sp>
        <p:nvSpPr>
          <p:cNvPr id="107" name="正方形/長方形 106"/>
          <p:cNvSpPr/>
          <p:nvPr/>
        </p:nvSpPr>
        <p:spPr>
          <a:xfrm>
            <a:off x="3400374" y="1769622"/>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cxnSp>
        <p:nvCxnSpPr>
          <p:cNvPr id="109" name="曲線コネクタ 108"/>
          <p:cNvCxnSpPr>
            <a:stCxn id="107" idx="2"/>
            <a:endCxn id="106" idx="2"/>
          </p:cNvCxnSpPr>
          <p:nvPr/>
        </p:nvCxnSpPr>
        <p:spPr>
          <a:xfrm rot="5400000" flipH="1">
            <a:off x="3304404" y="1662798"/>
            <a:ext cx="6929" cy="577461"/>
          </a:xfrm>
          <a:prstGeom prst="curvedConnector3">
            <a:avLst>
              <a:gd name="adj1" fmla="val -1999509"/>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4" name="直線矢印コネクタ 113"/>
          <p:cNvCxnSpPr>
            <a:stCxn id="104" idx="2"/>
            <a:endCxn id="99" idx="4"/>
          </p:cNvCxnSpPr>
          <p:nvPr/>
        </p:nvCxnSpPr>
        <p:spPr>
          <a:xfrm flipH="1" flipV="1">
            <a:off x="3208968" y="2408627"/>
            <a:ext cx="201413" cy="1260"/>
          </a:xfrm>
          <a:prstGeom prst="straightConnector1">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20" name="正方形/長方形 119"/>
          <p:cNvSpPr/>
          <p:nvPr/>
        </p:nvSpPr>
        <p:spPr>
          <a:xfrm>
            <a:off x="4067662" y="1767286"/>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sp>
        <p:nvSpPr>
          <p:cNvPr id="121" name="正方形/長方形 120"/>
          <p:cNvSpPr/>
          <p:nvPr/>
        </p:nvSpPr>
        <p:spPr>
          <a:xfrm>
            <a:off x="4645123" y="1774215"/>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grpSp>
        <p:nvGrpSpPr>
          <p:cNvPr id="122" name="図形グループ 121"/>
          <p:cNvGrpSpPr/>
          <p:nvPr/>
        </p:nvGrpSpPr>
        <p:grpSpPr>
          <a:xfrm>
            <a:off x="4159257" y="2375245"/>
            <a:ext cx="131584" cy="275838"/>
            <a:chOff x="1305189" y="2570455"/>
            <a:chExt cx="969964" cy="2007872"/>
          </a:xfrm>
        </p:grpSpPr>
        <p:sp>
          <p:nvSpPr>
            <p:cNvPr id="123" name="円/楕円 122"/>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4" name="フローチャート: 論理積ゲート 123"/>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25" name="図形グループ 124"/>
          <p:cNvGrpSpPr/>
          <p:nvPr/>
        </p:nvGrpSpPr>
        <p:grpSpPr>
          <a:xfrm>
            <a:off x="4430880" y="2380618"/>
            <a:ext cx="131584" cy="275838"/>
            <a:chOff x="1305189" y="2570455"/>
            <a:chExt cx="969964" cy="2007872"/>
          </a:xfrm>
        </p:grpSpPr>
        <p:sp>
          <p:nvSpPr>
            <p:cNvPr id="126" name="円/楕円 125"/>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7" name="フローチャート: 論理積ゲート 126"/>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28" name="図形グループ 127"/>
          <p:cNvGrpSpPr/>
          <p:nvPr/>
        </p:nvGrpSpPr>
        <p:grpSpPr>
          <a:xfrm>
            <a:off x="4299296" y="2346476"/>
            <a:ext cx="131584" cy="275838"/>
            <a:chOff x="1305189" y="2570455"/>
            <a:chExt cx="969964" cy="2007872"/>
          </a:xfrm>
        </p:grpSpPr>
        <p:sp>
          <p:nvSpPr>
            <p:cNvPr id="129" name="円/楕円 128"/>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0" name="フローチャート: 論理積ゲート 129"/>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31" name="図形グループ 130"/>
          <p:cNvGrpSpPr/>
          <p:nvPr/>
        </p:nvGrpSpPr>
        <p:grpSpPr>
          <a:xfrm>
            <a:off x="4570919" y="2351849"/>
            <a:ext cx="131584" cy="275838"/>
            <a:chOff x="1305189" y="2570455"/>
            <a:chExt cx="969964" cy="2007872"/>
          </a:xfrm>
        </p:grpSpPr>
        <p:sp>
          <p:nvSpPr>
            <p:cNvPr id="132" name="円/楕円 131"/>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3" name="フローチャート: 論理積ゲート 132"/>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34" name="図形グループ 133"/>
          <p:cNvGrpSpPr/>
          <p:nvPr/>
        </p:nvGrpSpPr>
        <p:grpSpPr>
          <a:xfrm>
            <a:off x="4715320" y="2375245"/>
            <a:ext cx="131584" cy="275838"/>
            <a:chOff x="1305189" y="2570455"/>
            <a:chExt cx="969964" cy="2007872"/>
          </a:xfrm>
        </p:grpSpPr>
        <p:sp>
          <p:nvSpPr>
            <p:cNvPr id="135" name="円/楕円 134"/>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6" name="フローチャート: 論理積ゲート 135"/>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37" name="図形グループ 136"/>
          <p:cNvGrpSpPr/>
          <p:nvPr/>
        </p:nvGrpSpPr>
        <p:grpSpPr>
          <a:xfrm>
            <a:off x="4855358" y="2346476"/>
            <a:ext cx="131584" cy="275838"/>
            <a:chOff x="1305189" y="2570455"/>
            <a:chExt cx="969964" cy="2007872"/>
          </a:xfrm>
        </p:grpSpPr>
        <p:sp>
          <p:nvSpPr>
            <p:cNvPr id="138" name="円/楕円 137"/>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9" name="フローチャート: 論理積ゲート 138"/>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140" name="角丸四角形 139"/>
          <p:cNvSpPr/>
          <p:nvPr/>
        </p:nvSpPr>
        <p:spPr>
          <a:xfrm>
            <a:off x="4128467" y="2169510"/>
            <a:ext cx="855313" cy="143470"/>
          </a:xfrm>
          <a:prstGeom prst="round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Hiragino Kaku Gothic Pro W6" charset="-128"/>
                <a:ea typeface="Hiragino Kaku Gothic Pro W6" charset="-128"/>
                <a:cs typeface="Hiragino Kaku Gothic Pro W6" charset="-128"/>
              </a:rPr>
              <a:t>負荷調整</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cxnSp>
        <p:nvCxnSpPr>
          <p:cNvPr id="144" name="直線矢印コネクタ 143"/>
          <p:cNvCxnSpPr>
            <a:stCxn id="120" idx="2"/>
            <a:endCxn id="140" idx="0"/>
          </p:cNvCxnSpPr>
          <p:nvPr/>
        </p:nvCxnSpPr>
        <p:spPr>
          <a:xfrm>
            <a:off x="4263887" y="1952656"/>
            <a:ext cx="292237" cy="216854"/>
          </a:xfrm>
          <a:prstGeom prst="straightConnector1">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8" name="直線矢印コネクタ 147"/>
          <p:cNvCxnSpPr>
            <a:stCxn id="121" idx="2"/>
            <a:endCxn id="140" idx="0"/>
          </p:cNvCxnSpPr>
          <p:nvPr/>
        </p:nvCxnSpPr>
        <p:spPr>
          <a:xfrm flipH="1">
            <a:off x="4556124" y="1959585"/>
            <a:ext cx="285224" cy="209925"/>
          </a:xfrm>
          <a:prstGeom prst="straightConnector1">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53" name="正方形/長方形 152"/>
          <p:cNvSpPr/>
          <p:nvPr/>
        </p:nvSpPr>
        <p:spPr>
          <a:xfrm>
            <a:off x="5306849" y="1771915"/>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sp>
        <p:nvSpPr>
          <p:cNvPr id="154" name="正方形/長方形 153"/>
          <p:cNvSpPr/>
          <p:nvPr/>
        </p:nvSpPr>
        <p:spPr>
          <a:xfrm>
            <a:off x="5884310" y="1778844"/>
            <a:ext cx="392449" cy="18537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700">
                <a:solidFill>
                  <a:srgbClr val="FFFFFF"/>
                </a:solidFill>
                <a:latin typeface="ＭＳ Ｐゴシック"/>
                <a:ea typeface="ＭＳ Ｐゴシック"/>
                <a:cs typeface="ＭＳ Ｐゴシック"/>
              </a:rPr>
              <a:t>SaaS</a:t>
            </a:r>
            <a:endParaRPr kumimoji="1" lang="ja-JP" altLang="en-US" sz="700" dirty="0">
              <a:solidFill>
                <a:srgbClr val="FFFFFF"/>
              </a:solidFill>
              <a:latin typeface="ＭＳ Ｐゴシック"/>
              <a:ea typeface="ＭＳ Ｐゴシック"/>
              <a:cs typeface="ＭＳ Ｐゴシック"/>
            </a:endParaRPr>
          </a:p>
        </p:txBody>
      </p:sp>
      <p:cxnSp>
        <p:nvCxnSpPr>
          <p:cNvPr id="164" name="直線矢印コネクタ 163"/>
          <p:cNvCxnSpPr/>
          <p:nvPr/>
        </p:nvCxnSpPr>
        <p:spPr>
          <a:xfrm flipH="1" flipV="1">
            <a:off x="6094602" y="1960039"/>
            <a:ext cx="1" cy="457513"/>
          </a:xfrm>
          <a:prstGeom prst="straightConnector1">
            <a:avLst/>
          </a:prstGeom>
          <a:ln w="9525">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155" name="図形グループ 154"/>
          <p:cNvGrpSpPr/>
          <p:nvPr/>
        </p:nvGrpSpPr>
        <p:grpSpPr>
          <a:xfrm>
            <a:off x="5871497" y="2354720"/>
            <a:ext cx="131584" cy="275838"/>
            <a:chOff x="1305189" y="2570455"/>
            <a:chExt cx="969964" cy="2007872"/>
          </a:xfrm>
        </p:grpSpPr>
        <p:sp>
          <p:nvSpPr>
            <p:cNvPr id="156" name="円/楕円 155"/>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7" name="フローチャート: 論理積ゲート 156"/>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58" name="図形グループ 157"/>
          <p:cNvGrpSpPr/>
          <p:nvPr/>
        </p:nvGrpSpPr>
        <p:grpSpPr>
          <a:xfrm>
            <a:off x="6015898" y="2378116"/>
            <a:ext cx="131584" cy="275838"/>
            <a:chOff x="1305189" y="2570455"/>
            <a:chExt cx="969964" cy="2007872"/>
          </a:xfrm>
        </p:grpSpPr>
        <p:sp>
          <p:nvSpPr>
            <p:cNvPr id="159" name="円/楕円 158"/>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60" name="フローチャート: 論理積ゲート 159"/>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61" name="図形グループ 160"/>
          <p:cNvGrpSpPr/>
          <p:nvPr/>
        </p:nvGrpSpPr>
        <p:grpSpPr>
          <a:xfrm>
            <a:off x="6155936" y="2349347"/>
            <a:ext cx="131584" cy="275838"/>
            <a:chOff x="1305189" y="2570455"/>
            <a:chExt cx="969964" cy="2007872"/>
          </a:xfrm>
        </p:grpSpPr>
        <p:sp>
          <p:nvSpPr>
            <p:cNvPr id="162" name="円/楕円 161"/>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63" name="フローチャート: 論理積ゲート 162"/>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cxnSp>
        <p:nvCxnSpPr>
          <p:cNvPr id="165" name="曲線コネクタ 164"/>
          <p:cNvCxnSpPr>
            <a:stCxn id="153" idx="2"/>
            <a:endCxn id="154" idx="2"/>
          </p:cNvCxnSpPr>
          <p:nvPr/>
        </p:nvCxnSpPr>
        <p:spPr>
          <a:xfrm rot="16200000" flipH="1">
            <a:off x="5788340" y="1672018"/>
            <a:ext cx="6929" cy="577461"/>
          </a:xfrm>
          <a:prstGeom prst="curvedConnector3">
            <a:avLst>
              <a:gd name="adj1" fmla="val 3399177"/>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68" name="正方形/長方形 167"/>
          <p:cNvSpPr/>
          <p:nvPr/>
        </p:nvSpPr>
        <p:spPr>
          <a:xfrm>
            <a:off x="6551773" y="1771808"/>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sp>
        <p:nvSpPr>
          <p:cNvPr id="169" name="正方形/長方形 168"/>
          <p:cNvSpPr/>
          <p:nvPr/>
        </p:nvSpPr>
        <p:spPr>
          <a:xfrm>
            <a:off x="7129234" y="1778737"/>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grpSp>
        <p:nvGrpSpPr>
          <p:cNvPr id="170" name="図形グループ 169"/>
          <p:cNvGrpSpPr/>
          <p:nvPr/>
        </p:nvGrpSpPr>
        <p:grpSpPr>
          <a:xfrm>
            <a:off x="6560239" y="2379767"/>
            <a:ext cx="131584" cy="275838"/>
            <a:chOff x="1305189" y="2570455"/>
            <a:chExt cx="969964" cy="2007872"/>
          </a:xfrm>
        </p:grpSpPr>
        <p:sp>
          <p:nvSpPr>
            <p:cNvPr id="171" name="円/楕円 170"/>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2" name="フローチャート: 論理積ゲート 171"/>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73" name="図形グループ 172"/>
          <p:cNvGrpSpPr/>
          <p:nvPr/>
        </p:nvGrpSpPr>
        <p:grpSpPr>
          <a:xfrm>
            <a:off x="6831862" y="2385140"/>
            <a:ext cx="131584" cy="275838"/>
            <a:chOff x="1305189" y="2570455"/>
            <a:chExt cx="969964" cy="2007872"/>
          </a:xfrm>
        </p:grpSpPr>
        <p:sp>
          <p:nvSpPr>
            <p:cNvPr id="174" name="円/楕円 173"/>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5" name="フローチャート: 論理積ゲート 174"/>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76" name="図形グループ 175"/>
          <p:cNvGrpSpPr/>
          <p:nvPr/>
        </p:nvGrpSpPr>
        <p:grpSpPr>
          <a:xfrm>
            <a:off x="6700278" y="2350998"/>
            <a:ext cx="131584" cy="275838"/>
            <a:chOff x="1305189" y="2570455"/>
            <a:chExt cx="969964" cy="2007872"/>
          </a:xfrm>
        </p:grpSpPr>
        <p:sp>
          <p:nvSpPr>
            <p:cNvPr id="177" name="円/楕円 176"/>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8" name="フローチャート: 論理積ゲート 177"/>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79" name="図形グループ 178"/>
          <p:cNvGrpSpPr/>
          <p:nvPr/>
        </p:nvGrpSpPr>
        <p:grpSpPr>
          <a:xfrm>
            <a:off x="7117373" y="2356371"/>
            <a:ext cx="131584" cy="275838"/>
            <a:chOff x="1305189" y="2570455"/>
            <a:chExt cx="969964" cy="2007872"/>
          </a:xfrm>
        </p:grpSpPr>
        <p:sp>
          <p:nvSpPr>
            <p:cNvPr id="180" name="円/楕円 179"/>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1" name="フローチャート: 論理積ゲート 180"/>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82" name="図形グループ 181"/>
          <p:cNvGrpSpPr/>
          <p:nvPr/>
        </p:nvGrpSpPr>
        <p:grpSpPr>
          <a:xfrm>
            <a:off x="7261774" y="2379767"/>
            <a:ext cx="131584" cy="275838"/>
            <a:chOff x="1305189" y="2570455"/>
            <a:chExt cx="969964" cy="2007872"/>
          </a:xfrm>
        </p:grpSpPr>
        <p:sp>
          <p:nvSpPr>
            <p:cNvPr id="183" name="円/楕円 182"/>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4" name="フローチャート: 論理積ゲート 183"/>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85" name="図形グループ 184"/>
          <p:cNvGrpSpPr/>
          <p:nvPr/>
        </p:nvGrpSpPr>
        <p:grpSpPr>
          <a:xfrm>
            <a:off x="7415666" y="2350998"/>
            <a:ext cx="131584" cy="275838"/>
            <a:chOff x="1305189" y="2570455"/>
            <a:chExt cx="969964" cy="2007872"/>
          </a:xfrm>
        </p:grpSpPr>
        <p:sp>
          <p:nvSpPr>
            <p:cNvPr id="186" name="円/楕円 185"/>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7" name="フローチャート: 論理積ゲート 186"/>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cxnSp>
        <p:nvCxnSpPr>
          <p:cNvPr id="191" name="直線矢印コネクタ 190"/>
          <p:cNvCxnSpPr/>
          <p:nvPr/>
        </p:nvCxnSpPr>
        <p:spPr>
          <a:xfrm flipH="1" flipV="1">
            <a:off x="6685856" y="1965024"/>
            <a:ext cx="1" cy="457513"/>
          </a:xfrm>
          <a:prstGeom prst="straightConnector1">
            <a:avLst/>
          </a:prstGeom>
          <a:ln w="9525">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2" name="直線矢印コネクタ 191"/>
          <p:cNvCxnSpPr/>
          <p:nvPr/>
        </p:nvCxnSpPr>
        <p:spPr>
          <a:xfrm flipH="1" flipV="1">
            <a:off x="7381598" y="1963881"/>
            <a:ext cx="1" cy="457513"/>
          </a:xfrm>
          <a:prstGeom prst="straightConnector1">
            <a:avLst/>
          </a:prstGeom>
          <a:ln w="9525">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3" name="曲線コネクタ 192"/>
          <p:cNvCxnSpPr>
            <a:stCxn id="169" idx="2"/>
            <a:endCxn id="168" idx="2"/>
          </p:cNvCxnSpPr>
          <p:nvPr/>
        </p:nvCxnSpPr>
        <p:spPr>
          <a:xfrm rot="5400000" flipH="1">
            <a:off x="7033264" y="1671913"/>
            <a:ext cx="6929" cy="577461"/>
          </a:xfrm>
          <a:prstGeom prst="curvedConnector3">
            <a:avLst>
              <a:gd name="adj1" fmla="val -3299177"/>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200" name="正方形/長方形 199"/>
          <p:cNvSpPr/>
          <p:nvPr/>
        </p:nvSpPr>
        <p:spPr>
          <a:xfrm>
            <a:off x="7776524" y="2169232"/>
            <a:ext cx="178009" cy="46918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a:solidFill>
                  <a:srgbClr val="FFFFFF"/>
                </a:solidFill>
                <a:latin typeface="ＭＳ Ｐゴシック"/>
                <a:ea typeface="ＭＳ Ｐゴシック"/>
                <a:cs typeface="ＭＳ Ｐゴシック"/>
              </a:rPr>
              <a:t>業務Ａ</a:t>
            </a:r>
          </a:p>
        </p:txBody>
      </p:sp>
      <p:sp>
        <p:nvSpPr>
          <p:cNvPr id="201" name="正方形/長方形 200"/>
          <p:cNvSpPr/>
          <p:nvPr/>
        </p:nvSpPr>
        <p:spPr>
          <a:xfrm>
            <a:off x="8035073" y="2161370"/>
            <a:ext cx="178009" cy="469189"/>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a:solidFill>
                  <a:srgbClr val="FFFFFF"/>
                </a:solidFill>
                <a:latin typeface="ＭＳ Ｐゴシック"/>
                <a:ea typeface="ＭＳ Ｐゴシック"/>
                <a:cs typeface="ＭＳ Ｐゴシック"/>
              </a:rPr>
              <a:t>業務</a:t>
            </a:r>
            <a:r>
              <a:rPr lang="ja-JP" altLang="en-US" sz="800" dirty="0">
                <a:solidFill>
                  <a:srgbClr val="FFFFFF"/>
                </a:solidFill>
                <a:latin typeface="ＭＳ Ｐゴシック"/>
                <a:ea typeface="ＭＳ Ｐゴシック"/>
                <a:cs typeface="ＭＳ Ｐゴシック"/>
              </a:rPr>
              <a:t>Ｂ</a:t>
            </a:r>
            <a:endParaRPr kumimoji="1" lang="ja-JP" altLang="en-US" sz="800" dirty="0">
              <a:solidFill>
                <a:srgbClr val="FFFFFF"/>
              </a:solidFill>
              <a:latin typeface="ＭＳ Ｐゴシック"/>
              <a:ea typeface="ＭＳ Ｐゴシック"/>
              <a:cs typeface="ＭＳ Ｐゴシック"/>
            </a:endParaRPr>
          </a:p>
        </p:txBody>
      </p:sp>
      <p:sp>
        <p:nvSpPr>
          <p:cNvPr id="202" name="正方形/長方形 201"/>
          <p:cNvSpPr/>
          <p:nvPr/>
        </p:nvSpPr>
        <p:spPr>
          <a:xfrm>
            <a:off x="8344913" y="2169232"/>
            <a:ext cx="178009" cy="4691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a:solidFill>
                  <a:srgbClr val="FFFFFF"/>
                </a:solidFill>
                <a:latin typeface="ＭＳ Ｐゴシック"/>
                <a:ea typeface="ＭＳ Ｐゴシック"/>
                <a:cs typeface="ＭＳ Ｐゴシック"/>
              </a:rPr>
              <a:t>業務Ｃ</a:t>
            </a:r>
          </a:p>
        </p:txBody>
      </p:sp>
      <p:sp>
        <p:nvSpPr>
          <p:cNvPr id="203" name="正方形/長方形 202"/>
          <p:cNvSpPr/>
          <p:nvPr/>
        </p:nvSpPr>
        <p:spPr>
          <a:xfrm>
            <a:off x="8603462" y="2161370"/>
            <a:ext cx="178009" cy="469189"/>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a:solidFill>
                  <a:srgbClr val="FFFFFF"/>
                </a:solidFill>
                <a:latin typeface="ＭＳ Ｐゴシック"/>
                <a:ea typeface="ＭＳ Ｐゴシック"/>
                <a:cs typeface="ＭＳ Ｐゴシック"/>
              </a:rPr>
              <a:t>業務</a:t>
            </a:r>
            <a:r>
              <a:rPr lang="ja-JP" altLang="en-US" sz="800" dirty="0">
                <a:solidFill>
                  <a:srgbClr val="FFFFFF"/>
                </a:solidFill>
                <a:latin typeface="ＭＳ Ｐゴシック"/>
                <a:ea typeface="ＭＳ Ｐゴシック"/>
                <a:cs typeface="ＭＳ Ｐゴシック"/>
              </a:rPr>
              <a:t>Ｄ</a:t>
            </a:r>
            <a:endParaRPr kumimoji="1" lang="ja-JP" altLang="en-US" sz="800" dirty="0">
              <a:solidFill>
                <a:srgbClr val="FFFFFF"/>
              </a:solidFill>
              <a:latin typeface="ＭＳ Ｐゴシック"/>
              <a:ea typeface="ＭＳ Ｐゴシック"/>
              <a:cs typeface="ＭＳ Ｐゴシック"/>
            </a:endParaRPr>
          </a:p>
        </p:txBody>
      </p:sp>
      <p:cxnSp>
        <p:nvCxnSpPr>
          <p:cNvPr id="204" name="直線矢印コネクタ 203"/>
          <p:cNvCxnSpPr>
            <a:stCxn id="200" idx="0"/>
            <a:endCxn id="67" idx="2"/>
          </p:cNvCxnSpPr>
          <p:nvPr/>
        </p:nvCxnSpPr>
        <p:spPr>
          <a:xfrm flipV="1">
            <a:off x="7865529" y="1842655"/>
            <a:ext cx="118266" cy="326577"/>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5" name="直線矢印コネクタ 204"/>
          <p:cNvCxnSpPr>
            <a:stCxn id="201" idx="0"/>
            <a:endCxn id="67" idx="2"/>
          </p:cNvCxnSpPr>
          <p:nvPr/>
        </p:nvCxnSpPr>
        <p:spPr>
          <a:xfrm flipH="1" flipV="1">
            <a:off x="7983795" y="1842655"/>
            <a:ext cx="140283" cy="318715"/>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3" name="直線矢印コネクタ 212"/>
          <p:cNvCxnSpPr>
            <a:stCxn id="202" idx="0"/>
            <a:endCxn id="66" idx="2"/>
          </p:cNvCxnSpPr>
          <p:nvPr/>
        </p:nvCxnSpPr>
        <p:spPr>
          <a:xfrm flipV="1">
            <a:off x="8433918" y="1842655"/>
            <a:ext cx="127509" cy="326577"/>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4" name="直線矢印コネクタ 213"/>
          <p:cNvCxnSpPr>
            <a:stCxn id="203" idx="0"/>
            <a:endCxn id="66" idx="2"/>
          </p:cNvCxnSpPr>
          <p:nvPr/>
        </p:nvCxnSpPr>
        <p:spPr>
          <a:xfrm flipH="1" flipV="1">
            <a:off x="8561427" y="1842655"/>
            <a:ext cx="131040" cy="318715"/>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1" name="直線矢印コネクタ 220"/>
          <p:cNvCxnSpPr>
            <a:stCxn id="201" idx="0"/>
            <a:endCxn id="66" idx="2"/>
          </p:cNvCxnSpPr>
          <p:nvPr/>
        </p:nvCxnSpPr>
        <p:spPr>
          <a:xfrm flipV="1">
            <a:off x="8124078" y="1842655"/>
            <a:ext cx="437349" cy="318715"/>
          </a:xfrm>
          <a:prstGeom prst="straightConnector1">
            <a:avLst/>
          </a:prstGeom>
          <a:ln w="9525">
            <a:solidFill>
              <a:schemeClr val="accent6">
                <a:lumMod val="7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6" name="直線矢印コネクタ 225"/>
          <p:cNvCxnSpPr>
            <a:stCxn id="202" idx="0"/>
            <a:endCxn id="67" idx="2"/>
          </p:cNvCxnSpPr>
          <p:nvPr/>
        </p:nvCxnSpPr>
        <p:spPr>
          <a:xfrm flipH="1" flipV="1">
            <a:off x="7983795" y="1842655"/>
            <a:ext cx="450123" cy="326577"/>
          </a:xfrm>
          <a:prstGeom prst="straightConnector1">
            <a:avLst/>
          </a:prstGeom>
          <a:ln w="9525">
            <a:solidFill>
              <a:schemeClr val="accent6">
                <a:lumMod val="7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0" name="直線矢印コネクタ 229"/>
          <p:cNvCxnSpPr>
            <a:stCxn id="203" idx="0"/>
            <a:endCxn id="67" idx="2"/>
          </p:cNvCxnSpPr>
          <p:nvPr/>
        </p:nvCxnSpPr>
        <p:spPr>
          <a:xfrm flipH="1" flipV="1">
            <a:off x="7983795" y="1842655"/>
            <a:ext cx="708672" cy="318715"/>
          </a:xfrm>
          <a:prstGeom prst="straightConnector1">
            <a:avLst/>
          </a:prstGeom>
          <a:ln w="9525">
            <a:solidFill>
              <a:schemeClr val="accent6">
                <a:lumMod val="7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3" name="直線矢印コネクタ 232"/>
          <p:cNvCxnSpPr>
            <a:stCxn id="200" idx="0"/>
            <a:endCxn id="66" idx="2"/>
          </p:cNvCxnSpPr>
          <p:nvPr/>
        </p:nvCxnSpPr>
        <p:spPr>
          <a:xfrm flipV="1">
            <a:off x="7865529" y="1842655"/>
            <a:ext cx="695898" cy="326577"/>
          </a:xfrm>
          <a:prstGeom prst="straightConnector1">
            <a:avLst/>
          </a:prstGeom>
          <a:ln w="9525">
            <a:solidFill>
              <a:schemeClr val="accent6">
                <a:lumMod val="7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6" name="正方形/長方形 235"/>
          <p:cNvSpPr/>
          <p:nvPr/>
        </p:nvSpPr>
        <p:spPr>
          <a:xfrm>
            <a:off x="240000"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charset="-128"/>
                <a:ea typeface="Meiryo" charset="-128"/>
                <a:cs typeface="Meiryo" charset="-128"/>
              </a:rPr>
              <a:t>対象とする業務アプリケーションへのアクセス方法</a:t>
            </a:r>
          </a:p>
        </p:txBody>
      </p:sp>
      <p:sp>
        <p:nvSpPr>
          <p:cNvPr id="237" name="正方形/長方形 236"/>
          <p:cNvSpPr/>
          <p:nvPr/>
        </p:nvSpPr>
        <p:spPr>
          <a:xfrm>
            <a:off x="1475508"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charset="-128"/>
                <a:ea typeface="Meiryo" charset="-128"/>
                <a:cs typeface="Meiryo" charset="-128"/>
              </a:rPr>
              <a:t>業務の配置と統合監視・管理方法</a:t>
            </a:r>
          </a:p>
        </p:txBody>
      </p:sp>
      <p:sp>
        <p:nvSpPr>
          <p:cNvPr id="238" name="正方形/長方形 237"/>
          <p:cNvSpPr/>
          <p:nvPr/>
        </p:nvSpPr>
        <p:spPr>
          <a:xfrm>
            <a:off x="2711016"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データやアプリケーション同期の方法やタイミング</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サイト切り替え法</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統合監視・管理方法</a:t>
            </a:r>
          </a:p>
        </p:txBody>
      </p:sp>
      <p:sp>
        <p:nvSpPr>
          <p:cNvPr id="239" name="正方形/長方形 238"/>
          <p:cNvSpPr/>
          <p:nvPr/>
        </p:nvSpPr>
        <p:spPr>
          <a:xfrm>
            <a:off x="3946524"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ネットワーク帯域・設定</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振り分けが自動か手動で難易度が変わる</a:t>
            </a:r>
          </a:p>
        </p:txBody>
      </p:sp>
      <p:sp>
        <p:nvSpPr>
          <p:cNvPr id="240" name="正方形/長方形 239"/>
          <p:cNvSpPr/>
          <p:nvPr/>
        </p:nvSpPr>
        <p:spPr>
          <a:xfrm>
            <a:off x="5182032"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rgbClr val="FFFFFF"/>
                </a:solidFill>
                <a:latin typeface="Meiryo" charset="-128"/>
                <a:ea typeface="Meiryo" charset="-128"/>
                <a:cs typeface="Meiryo" charset="-128"/>
              </a:rPr>
              <a:t>SaaS/API</a:t>
            </a:r>
            <a:r>
              <a:rPr lang="ja-JP" altLang="en-US" sz="1200" dirty="0">
                <a:solidFill>
                  <a:srgbClr val="FFFFFF"/>
                </a:solidFill>
                <a:latin typeface="Meiryo" charset="-128"/>
                <a:ea typeface="Meiryo" charset="-128"/>
                <a:cs typeface="Meiryo" charset="-128"/>
              </a:rPr>
              <a:t>連携の方法</a:t>
            </a:r>
          </a:p>
        </p:txBody>
      </p:sp>
      <p:sp>
        <p:nvSpPr>
          <p:cNvPr id="241" name="正方形/長方形 240"/>
          <p:cNvSpPr/>
          <p:nvPr/>
        </p:nvSpPr>
        <p:spPr>
          <a:xfrm>
            <a:off x="6417540"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データやアプリケーション同期の方法やタイミング</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サイト切り替え法</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統合監視・管理方法</a:t>
            </a:r>
          </a:p>
        </p:txBody>
      </p:sp>
      <p:sp>
        <p:nvSpPr>
          <p:cNvPr id="242" name="正方形/長方形 241"/>
          <p:cNvSpPr/>
          <p:nvPr/>
        </p:nvSpPr>
        <p:spPr>
          <a:xfrm>
            <a:off x="7653048"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データやアプリケーション同期の方法やタイミング</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サイト切り替え法</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統合監視・管理方法</a:t>
            </a:r>
          </a:p>
        </p:txBody>
      </p:sp>
      <p:sp>
        <p:nvSpPr>
          <p:cNvPr id="243" name="正方形/長方形 242"/>
          <p:cNvSpPr/>
          <p:nvPr/>
        </p:nvSpPr>
        <p:spPr>
          <a:xfrm>
            <a:off x="241339" y="6276114"/>
            <a:ext cx="1219201" cy="26323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低</a:t>
            </a:r>
          </a:p>
        </p:txBody>
      </p:sp>
      <p:sp>
        <p:nvSpPr>
          <p:cNvPr id="244" name="正方形/長方形 243"/>
          <p:cNvSpPr/>
          <p:nvPr/>
        </p:nvSpPr>
        <p:spPr>
          <a:xfrm>
            <a:off x="1476847" y="6276114"/>
            <a:ext cx="1219201" cy="26323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低</a:t>
            </a:r>
          </a:p>
        </p:txBody>
      </p:sp>
      <p:sp>
        <p:nvSpPr>
          <p:cNvPr id="245" name="正方形/長方形 244"/>
          <p:cNvSpPr/>
          <p:nvPr/>
        </p:nvSpPr>
        <p:spPr>
          <a:xfrm>
            <a:off x="2712355" y="6276114"/>
            <a:ext cx="1219201" cy="26323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中</a:t>
            </a:r>
          </a:p>
        </p:txBody>
      </p:sp>
      <p:sp>
        <p:nvSpPr>
          <p:cNvPr id="246" name="正方形/長方形 245"/>
          <p:cNvSpPr/>
          <p:nvPr/>
        </p:nvSpPr>
        <p:spPr>
          <a:xfrm>
            <a:off x="3947863" y="6276114"/>
            <a:ext cx="1219201" cy="26323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高</a:t>
            </a:r>
          </a:p>
        </p:txBody>
      </p:sp>
      <p:sp>
        <p:nvSpPr>
          <p:cNvPr id="247" name="正方形/長方形 246"/>
          <p:cNvSpPr/>
          <p:nvPr/>
        </p:nvSpPr>
        <p:spPr>
          <a:xfrm>
            <a:off x="5183371" y="6276114"/>
            <a:ext cx="1219201" cy="26323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高</a:t>
            </a:r>
          </a:p>
        </p:txBody>
      </p:sp>
      <p:sp>
        <p:nvSpPr>
          <p:cNvPr id="248" name="正方形/長方形 247"/>
          <p:cNvSpPr/>
          <p:nvPr/>
        </p:nvSpPr>
        <p:spPr>
          <a:xfrm>
            <a:off x="6418879" y="6276114"/>
            <a:ext cx="1219201" cy="263232"/>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高</a:t>
            </a:r>
            <a:r>
              <a:rPr lang="en-US" altLang="ja-JP" sz="1200" dirty="0">
                <a:solidFill>
                  <a:srgbClr val="FFFFFF"/>
                </a:solidFill>
                <a:latin typeface="Meiryo" charset="-128"/>
                <a:ea typeface="Meiryo" charset="-128"/>
                <a:cs typeface="Meiryo" charset="-128"/>
              </a:rPr>
              <a:t>+</a:t>
            </a:r>
            <a:endParaRPr lang="ja-JP" altLang="en-US" sz="1200" dirty="0">
              <a:solidFill>
                <a:srgbClr val="FFFFFF"/>
              </a:solidFill>
              <a:latin typeface="Meiryo" charset="-128"/>
              <a:ea typeface="Meiryo" charset="-128"/>
              <a:cs typeface="Meiryo" charset="-128"/>
            </a:endParaRPr>
          </a:p>
        </p:txBody>
      </p:sp>
      <p:sp>
        <p:nvSpPr>
          <p:cNvPr id="249" name="正方形/長方形 248"/>
          <p:cNvSpPr/>
          <p:nvPr/>
        </p:nvSpPr>
        <p:spPr>
          <a:xfrm>
            <a:off x="7654387" y="6276114"/>
            <a:ext cx="1219201" cy="263232"/>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高</a:t>
            </a:r>
            <a:r>
              <a:rPr lang="en-US" altLang="ja-JP" sz="1200" dirty="0">
                <a:solidFill>
                  <a:srgbClr val="FFFFFF"/>
                </a:solidFill>
                <a:latin typeface="Meiryo" charset="-128"/>
                <a:ea typeface="Meiryo" charset="-128"/>
                <a:cs typeface="Meiryo" charset="-128"/>
              </a:rPr>
              <a:t>+</a:t>
            </a:r>
            <a:endParaRPr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684914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91600" cy="533400"/>
          </a:xfrm>
        </p:spPr>
        <p:txBody>
          <a:bodyPr/>
          <a:lstStyle/>
          <a:p>
            <a:r>
              <a:rPr kumimoji="1" lang="ja-JP" altLang="en-US" sz="2800" dirty="0"/>
              <a:t>ハイブリッド・クラウド</a:t>
            </a:r>
            <a:r>
              <a:rPr lang="ja-JP" altLang="en-US" dirty="0"/>
              <a:t>（３）</a:t>
            </a:r>
            <a:endParaRPr kumimoji="1" lang="ja-JP" altLang="en-US" sz="2800" dirty="0"/>
          </a:p>
        </p:txBody>
      </p:sp>
      <p:sp>
        <p:nvSpPr>
          <p:cNvPr id="16" name="角丸四角形 15"/>
          <p:cNvSpPr/>
          <p:nvPr/>
        </p:nvSpPr>
        <p:spPr bwMode="auto">
          <a:xfrm>
            <a:off x="533400" y="990600"/>
            <a:ext cx="3657600" cy="4648200"/>
          </a:xfrm>
          <a:prstGeom prst="roundRect">
            <a:avLst>
              <a:gd name="adj" fmla="val 0"/>
            </a:avLst>
          </a:prstGeom>
          <a:solidFill>
            <a:srgbClr val="33ACBD"/>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メイリオ"/>
              <a:ea typeface="メイリオ"/>
              <a:cs typeface="メイリオ"/>
            </a:endParaRPr>
          </a:p>
        </p:txBody>
      </p:sp>
      <p:sp>
        <p:nvSpPr>
          <p:cNvPr id="17" name="正方形/長方形 16"/>
          <p:cNvSpPr/>
          <p:nvPr/>
        </p:nvSpPr>
        <p:spPr bwMode="auto">
          <a:xfrm>
            <a:off x="838200" y="1613848"/>
            <a:ext cx="3048000" cy="1333500"/>
          </a:xfrm>
          <a:prstGeom prst="rect">
            <a:avLst/>
          </a:prstGeom>
          <a:solidFill>
            <a:schemeClr val="accent4">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メイリオ"/>
              <a:ea typeface="メイリオ"/>
              <a:cs typeface="メイリオ"/>
            </a:endParaRPr>
          </a:p>
        </p:txBody>
      </p:sp>
      <p:sp>
        <p:nvSpPr>
          <p:cNvPr id="18" name="正方形/長方形 17"/>
          <p:cNvSpPr/>
          <p:nvPr/>
        </p:nvSpPr>
        <p:spPr bwMode="auto">
          <a:xfrm>
            <a:off x="838200" y="3962400"/>
            <a:ext cx="3048000" cy="1333500"/>
          </a:xfrm>
          <a:prstGeom prst="rect">
            <a:avLst/>
          </a:prstGeom>
          <a:solidFill>
            <a:srgbClr val="008000"/>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メイリオ"/>
              <a:ea typeface="メイリオ"/>
              <a:cs typeface="メイリオ"/>
            </a:endParaRPr>
          </a:p>
        </p:txBody>
      </p:sp>
      <p:sp>
        <p:nvSpPr>
          <p:cNvPr id="22" name="テキスト ボックス 21"/>
          <p:cNvSpPr txBox="1"/>
          <p:nvPr/>
        </p:nvSpPr>
        <p:spPr>
          <a:xfrm>
            <a:off x="868604" y="1066800"/>
            <a:ext cx="3005951" cy="400110"/>
          </a:xfrm>
          <a:prstGeom prst="rect">
            <a:avLst/>
          </a:prstGeom>
          <a:noFill/>
        </p:spPr>
        <p:txBody>
          <a:bodyPr wrap="none" rtlCol="0">
            <a:spAutoFit/>
          </a:bodyPr>
          <a:lstStyle/>
          <a:p>
            <a:pPr algn="ctr"/>
            <a:r>
              <a:rPr lang="ja-JP" altLang="en-US" sz="2000" dirty="0">
                <a:solidFill>
                  <a:schemeClr val="bg1"/>
                </a:solidFill>
                <a:latin typeface="メイリオ"/>
                <a:ea typeface="メイリオ"/>
                <a:cs typeface="メイリオ"/>
              </a:rPr>
              <a:t>同一のアーキテクチャー</a:t>
            </a:r>
            <a:endParaRPr kumimoji="1" lang="ja-JP" altLang="en-US" sz="2000" dirty="0">
              <a:solidFill>
                <a:schemeClr val="bg1"/>
              </a:solidFill>
              <a:latin typeface="メイリオ"/>
              <a:ea typeface="メイリオ"/>
              <a:cs typeface="メイリオ"/>
            </a:endParaRPr>
          </a:p>
        </p:txBody>
      </p:sp>
      <p:sp>
        <p:nvSpPr>
          <p:cNvPr id="23" name="正方形/長方形 22"/>
          <p:cNvSpPr/>
          <p:nvPr/>
        </p:nvSpPr>
        <p:spPr bwMode="auto">
          <a:xfrm>
            <a:off x="955431" y="2280598"/>
            <a:ext cx="1295400" cy="432748"/>
          </a:xfrm>
          <a:prstGeom prst="rect">
            <a:avLst/>
          </a:prstGeom>
          <a:solidFill>
            <a:schemeClr val="accent3">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Ａ</a:t>
            </a:r>
          </a:p>
        </p:txBody>
      </p:sp>
      <p:sp>
        <p:nvSpPr>
          <p:cNvPr id="24" name="正方形/長方形 23"/>
          <p:cNvSpPr/>
          <p:nvPr/>
        </p:nvSpPr>
        <p:spPr bwMode="auto">
          <a:xfrm>
            <a:off x="2438400" y="2280598"/>
            <a:ext cx="1295400" cy="432748"/>
          </a:xfrm>
          <a:prstGeom prst="rect">
            <a:avLst/>
          </a:prstGeom>
          <a:solidFill>
            <a:schemeClr val="accent5">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Ｂ</a:t>
            </a:r>
          </a:p>
        </p:txBody>
      </p:sp>
      <p:sp>
        <p:nvSpPr>
          <p:cNvPr id="25" name="正方形/長方形 24"/>
          <p:cNvSpPr/>
          <p:nvPr/>
        </p:nvSpPr>
        <p:spPr bwMode="auto">
          <a:xfrm>
            <a:off x="955431" y="4629150"/>
            <a:ext cx="1295400" cy="432748"/>
          </a:xfrm>
          <a:prstGeom prst="rect">
            <a:avLst/>
          </a:prstGeom>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Ｃ</a:t>
            </a:r>
          </a:p>
        </p:txBody>
      </p:sp>
      <p:sp>
        <p:nvSpPr>
          <p:cNvPr id="26" name="テキスト ボックス 25"/>
          <p:cNvSpPr txBox="1"/>
          <p:nvPr/>
        </p:nvSpPr>
        <p:spPr>
          <a:xfrm>
            <a:off x="987465" y="1752600"/>
            <a:ext cx="2749471" cy="400110"/>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kumimoji="1" lang="ja-JP" altLang="en-US" sz="2000" dirty="0">
                <a:solidFill>
                  <a:schemeClr val="bg1"/>
                </a:solidFill>
                <a:latin typeface="メイリオ"/>
                <a:ea typeface="メイリオ"/>
                <a:cs typeface="メイリオ"/>
              </a:rPr>
              <a:t>パブリック・クラウド</a:t>
            </a:r>
          </a:p>
        </p:txBody>
      </p:sp>
      <p:sp>
        <p:nvSpPr>
          <p:cNvPr id="27" name="テキスト ボックス 26"/>
          <p:cNvSpPr txBox="1"/>
          <p:nvPr/>
        </p:nvSpPr>
        <p:spPr>
          <a:xfrm>
            <a:off x="859225" y="4095690"/>
            <a:ext cx="3005951" cy="400110"/>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kumimoji="1" lang="ja-JP" altLang="en-US" sz="2000" dirty="0">
                <a:solidFill>
                  <a:schemeClr val="bg1"/>
                </a:solidFill>
                <a:latin typeface="メイリオ"/>
                <a:ea typeface="メイリオ"/>
                <a:cs typeface="メイリオ"/>
              </a:rPr>
              <a:t>プライベート・クラウド</a:t>
            </a:r>
          </a:p>
        </p:txBody>
      </p:sp>
      <p:sp>
        <p:nvSpPr>
          <p:cNvPr id="32" name="角丸四角形 31"/>
          <p:cNvSpPr/>
          <p:nvPr/>
        </p:nvSpPr>
        <p:spPr bwMode="auto">
          <a:xfrm>
            <a:off x="533400" y="5791200"/>
            <a:ext cx="3657600" cy="628710"/>
          </a:xfrm>
          <a:prstGeom prst="roundRect">
            <a:avLst>
              <a:gd name="adj" fmla="val 50000"/>
            </a:avLst>
          </a:prstGeom>
          <a:solidFill>
            <a:srgbClr val="FF6666"/>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b="0" i="0" u="none" strike="noStrike" cap="none" normalizeH="0" baseline="0" dirty="0">
                <a:ln>
                  <a:noFill/>
                </a:ln>
                <a:solidFill>
                  <a:schemeClr val="bg1"/>
                </a:solidFill>
                <a:effectLst/>
                <a:latin typeface="メイリオ"/>
                <a:ea typeface="メイリオ"/>
                <a:cs typeface="メイリオ"/>
              </a:rPr>
              <a:t>クラウド基盤</a:t>
            </a:r>
          </a:p>
        </p:txBody>
      </p:sp>
      <p:sp>
        <p:nvSpPr>
          <p:cNvPr id="33" name="角丸四角形 32"/>
          <p:cNvSpPr/>
          <p:nvPr/>
        </p:nvSpPr>
        <p:spPr bwMode="auto">
          <a:xfrm>
            <a:off x="4756245" y="5791200"/>
            <a:ext cx="3930555" cy="628710"/>
          </a:xfrm>
          <a:prstGeom prst="roundRect">
            <a:avLst>
              <a:gd name="adj" fmla="val 50000"/>
            </a:avLst>
          </a:prstGeom>
          <a:solidFill>
            <a:schemeClr val="accent1">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b="0" i="0" u="none" strike="noStrike" cap="none" normalizeH="0" baseline="0" dirty="0">
                <a:ln>
                  <a:noFill/>
                </a:ln>
                <a:solidFill>
                  <a:schemeClr val="bg1"/>
                </a:solidFill>
                <a:effectLst/>
                <a:latin typeface="メイリオ"/>
                <a:ea typeface="メイリオ"/>
                <a:cs typeface="メイリオ"/>
              </a:rPr>
              <a:t>仮想基板</a:t>
            </a:r>
          </a:p>
        </p:txBody>
      </p:sp>
      <p:grpSp>
        <p:nvGrpSpPr>
          <p:cNvPr id="39" name="グループ化 38"/>
          <p:cNvGrpSpPr/>
          <p:nvPr/>
        </p:nvGrpSpPr>
        <p:grpSpPr>
          <a:xfrm>
            <a:off x="834787" y="2826224"/>
            <a:ext cx="3048000" cy="1269466"/>
            <a:chOff x="987187" y="2826224"/>
            <a:chExt cx="3048000" cy="1269466"/>
          </a:xfrm>
        </p:grpSpPr>
        <p:sp>
          <p:nvSpPr>
            <p:cNvPr id="34" name="上下矢印 33"/>
            <p:cNvSpPr/>
            <p:nvPr/>
          </p:nvSpPr>
          <p:spPr bwMode="auto">
            <a:xfrm>
              <a:off x="2231977" y="2826224"/>
              <a:ext cx="565245" cy="1269466"/>
            </a:xfrm>
            <a:prstGeom prst="upDownArrow">
              <a:avLst/>
            </a:prstGeom>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メイリオ"/>
                <a:ea typeface="メイリオ"/>
                <a:cs typeface="メイリオ"/>
              </a:endParaRPr>
            </a:p>
          </p:txBody>
        </p:sp>
        <p:sp>
          <p:nvSpPr>
            <p:cNvPr id="19" name="正方形/長方形 18"/>
            <p:cNvSpPr/>
            <p:nvPr/>
          </p:nvSpPr>
          <p:spPr bwMode="auto">
            <a:xfrm>
              <a:off x="987187" y="3171825"/>
              <a:ext cx="3048000" cy="566098"/>
            </a:xfrm>
            <a:prstGeom prst="rect">
              <a:avLst/>
            </a:prstGeom>
            <a:solidFill>
              <a:srgbClr val="FF6600"/>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a:ln>
                    <a:noFill/>
                  </a:ln>
                  <a:solidFill>
                    <a:schemeClr val="bg1"/>
                  </a:solidFill>
                  <a:effectLst/>
                  <a:latin typeface="メイリオ"/>
                  <a:ea typeface="メイリオ"/>
                  <a:cs typeface="メイリオ"/>
                </a:rPr>
                <a:t>セルフサービス・ポータル</a:t>
              </a:r>
            </a:p>
          </p:txBody>
        </p:sp>
      </p:grpSp>
      <p:pic>
        <p:nvPicPr>
          <p:cNvPr id="37" name="Picture 7" descr="j0433941"/>
          <p:cNvPicPr>
            <a:picLocks noChangeAspect="1" noChangeArrowheads="1"/>
          </p:cNvPicPr>
          <p:nvPr/>
        </p:nvPicPr>
        <p:blipFill>
          <a:blip r:embed="rId3"/>
          <a:srcRect/>
          <a:stretch>
            <a:fillRect/>
          </a:stretch>
        </p:blipFill>
        <p:spPr bwMode="auto">
          <a:xfrm flipH="1">
            <a:off x="6934200" y="4045424"/>
            <a:ext cx="1600200" cy="1600200"/>
          </a:xfrm>
          <a:prstGeom prst="rect">
            <a:avLst/>
          </a:prstGeom>
          <a:noFill/>
          <a:ln>
            <a:noFill/>
            <a:headEnd/>
            <a:tailEnd/>
          </a:ln>
        </p:spPr>
        <p:style>
          <a:lnRef idx="3">
            <a:schemeClr val="lt1"/>
          </a:lnRef>
          <a:fillRef idx="1">
            <a:schemeClr val="accent2"/>
          </a:fillRef>
          <a:effectRef idx="1">
            <a:schemeClr val="accent2"/>
          </a:effectRef>
          <a:fontRef idx="minor">
            <a:schemeClr val="lt1"/>
          </a:fontRef>
        </p:style>
      </p:pic>
      <p:grpSp>
        <p:nvGrpSpPr>
          <p:cNvPr id="40" name="グループ化 39"/>
          <p:cNvGrpSpPr/>
          <p:nvPr/>
        </p:nvGrpSpPr>
        <p:grpSpPr>
          <a:xfrm>
            <a:off x="3873690" y="1610436"/>
            <a:ext cx="2755710" cy="3685464"/>
            <a:chOff x="4026090" y="1610436"/>
            <a:chExt cx="2755710" cy="3685464"/>
          </a:xfrm>
        </p:grpSpPr>
        <p:sp>
          <p:nvSpPr>
            <p:cNvPr id="36" name="フリーフォーム 35"/>
            <p:cNvSpPr/>
            <p:nvPr/>
          </p:nvSpPr>
          <p:spPr bwMode="auto">
            <a:xfrm>
              <a:off x="4026090" y="1610436"/>
              <a:ext cx="1050877" cy="3684895"/>
            </a:xfrm>
            <a:custGeom>
              <a:avLst/>
              <a:gdLst>
                <a:gd name="connsiteX0" fmla="*/ 0 w 1050877"/>
                <a:gd name="connsiteY0" fmla="*/ 1555845 h 3684895"/>
                <a:gd name="connsiteX1" fmla="*/ 1050877 w 1050877"/>
                <a:gd name="connsiteY1" fmla="*/ 0 h 3684895"/>
                <a:gd name="connsiteX2" fmla="*/ 1037229 w 1050877"/>
                <a:gd name="connsiteY2" fmla="*/ 3684895 h 3684895"/>
                <a:gd name="connsiteX3" fmla="*/ 0 w 1050877"/>
                <a:gd name="connsiteY3" fmla="*/ 2142698 h 3684895"/>
                <a:gd name="connsiteX4" fmla="*/ 0 w 1050877"/>
                <a:gd name="connsiteY4" fmla="*/ 1555845 h 3684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877" h="3684895">
                  <a:moveTo>
                    <a:pt x="0" y="1555845"/>
                  </a:moveTo>
                  <a:lnTo>
                    <a:pt x="1050877" y="0"/>
                  </a:lnTo>
                  <a:cubicBezTo>
                    <a:pt x="1046328" y="1228298"/>
                    <a:pt x="1041778" y="2456597"/>
                    <a:pt x="1037229" y="3684895"/>
                  </a:cubicBezTo>
                  <a:lnTo>
                    <a:pt x="0" y="2142698"/>
                  </a:lnTo>
                  <a:lnTo>
                    <a:pt x="0" y="1555845"/>
                  </a:lnTo>
                  <a:close/>
                </a:path>
              </a:pathLst>
            </a:custGeom>
            <a:solidFill>
              <a:schemeClr val="accent6">
                <a:lumMod val="40000"/>
                <a:lumOff val="60000"/>
              </a:schemeClr>
            </a:solidFill>
            <a:ln>
              <a:noFill/>
              <a:headEnd type="none" w="med" len="med"/>
              <a:tailEnd type="none" w="med" len="med"/>
            </a:ln>
            <a:effectLst/>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メイリオ"/>
                <a:ea typeface="メイリオ"/>
                <a:cs typeface="メイリオ"/>
              </a:endParaRPr>
            </a:p>
          </p:txBody>
        </p:sp>
        <p:sp>
          <p:nvSpPr>
            <p:cNvPr id="21" name="正方形/長方形 20"/>
            <p:cNvSpPr/>
            <p:nvPr/>
          </p:nvSpPr>
          <p:spPr bwMode="auto">
            <a:xfrm>
              <a:off x="5061045" y="1613848"/>
              <a:ext cx="1720755" cy="3682052"/>
            </a:xfrm>
            <a:prstGeom prst="rect">
              <a:avLst/>
            </a:prstGeom>
            <a:solidFill>
              <a:schemeClr val="accent6">
                <a:lumMod val="40000"/>
                <a:lumOff val="60000"/>
              </a:schemeClr>
            </a:solidFill>
            <a:ln>
              <a:noFill/>
              <a:headEnd type="none" w="med" len="med"/>
              <a:tailEnd type="none" w="med" len="med"/>
            </a:ln>
            <a:effectLst/>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メイリオ"/>
                <a:ea typeface="メイリオ"/>
                <a:cs typeface="メイリオ"/>
              </a:endParaRPr>
            </a:p>
          </p:txBody>
        </p:sp>
        <p:sp>
          <p:nvSpPr>
            <p:cNvPr id="28" name="正方形/長方形 27"/>
            <p:cNvSpPr/>
            <p:nvPr/>
          </p:nvSpPr>
          <p:spPr bwMode="auto">
            <a:xfrm>
              <a:off x="5273722" y="2514600"/>
              <a:ext cx="1295400" cy="432748"/>
            </a:xfrm>
            <a:prstGeom prst="rect">
              <a:avLst/>
            </a:prstGeom>
            <a:solidFill>
              <a:srgbClr val="77933C"/>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Ａ</a:t>
              </a:r>
            </a:p>
          </p:txBody>
        </p:sp>
        <p:sp>
          <p:nvSpPr>
            <p:cNvPr id="29" name="正方形/長方形 28"/>
            <p:cNvSpPr/>
            <p:nvPr/>
          </p:nvSpPr>
          <p:spPr bwMode="auto">
            <a:xfrm>
              <a:off x="5273722" y="3238500"/>
              <a:ext cx="1295400" cy="432748"/>
            </a:xfrm>
            <a:prstGeom prst="rect">
              <a:avLst/>
            </a:prstGeom>
            <a:solidFill>
              <a:srgbClr val="31859C"/>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Ｂ</a:t>
              </a:r>
            </a:p>
          </p:txBody>
        </p:sp>
        <p:sp>
          <p:nvSpPr>
            <p:cNvPr id="30" name="正方形/長方形 29"/>
            <p:cNvSpPr/>
            <p:nvPr/>
          </p:nvSpPr>
          <p:spPr bwMode="auto">
            <a:xfrm>
              <a:off x="5273722" y="3962400"/>
              <a:ext cx="1295400" cy="432748"/>
            </a:xfrm>
            <a:prstGeom prst="rect">
              <a:avLst/>
            </a:prstGeom>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Ｃ</a:t>
              </a:r>
            </a:p>
          </p:txBody>
        </p:sp>
        <p:sp>
          <p:nvSpPr>
            <p:cNvPr id="38" name="テキスト ボックス 37"/>
            <p:cNvSpPr txBox="1"/>
            <p:nvPr/>
          </p:nvSpPr>
          <p:spPr>
            <a:xfrm>
              <a:off x="5105400" y="1840468"/>
              <a:ext cx="1620957" cy="307777"/>
            </a:xfrm>
            <a:prstGeom prst="rect">
              <a:avLst/>
            </a:prstGeom>
            <a:ln>
              <a:noFill/>
            </a:ln>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kumimoji="1" lang="ja-JP" altLang="en-US" sz="1400" dirty="0">
                  <a:solidFill>
                    <a:schemeClr val="bg1"/>
                  </a:solidFill>
                  <a:latin typeface="メイリオ"/>
                  <a:ea typeface="メイリオ"/>
                  <a:cs typeface="メイリオ"/>
                </a:rPr>
                <a:t>ユーザー・ビュー</a:t>
              </a:r>
            </a:p>
          </p:txBody>
        </p:sp>
      </p:grpSp>
      <p:sp>
        <p:nvSpPr>
          <p:cNvPr id="41" name="角丸四角形吹き出し 40"/>
          <p:cNvSpPr/>
          <p:nvPr/>
        </p:nvSpPr>
        <p:spPr bwMode="auto">
          <a:xfrm>
            <a:off x="6781800" y="1610436"/>
            <a:ext cx="1905000" cy="2095500"/>
          </a:xfrm>
          <a:prstGeom prst="wedgeRoundRectCallout">
            <a:avLst>
              <a:gd name="adj1" fmla="val -5259"/>
              <a:gd name="adj2" fmla="val 78131"/>
              <a:gd name="adj3" fmla="val 16667"/>
            </a:avLst>
          </a:prstGeom>
          <a:solidFill>
            <a:schemeClr val="accent6">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a:ea typeface="メイリオ"/>
                <a:cs typeface="メイリオ"/>
              </a:rPr>
              <a:t>パブリックと</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a:ea typeface="メイリオ"/>
                <a:cs typeface="メイリオ"/>
              </a:rPr>
              <a:t>プライベートが</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a:ea typeface="メイリオ"/>
                <a:cs typeface="メイリオ"/>
              </a:rPr>
              <a:t>ひとつの</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a:ea typeface="メイリオ"/>
                <a:cs typeface="メイリオ"/>
              </a:rPr>
              <a:t>リソース</a:t>
            </a:r>
            <a:endParaRPr kumimoji="0" lang="en-US" altLang="ja-JP" sz="1600" b="0" i="0" u="none" strike="noStrike" cap="none" normalizeH="0" baseline="0" dirty="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a:ea typeface="メイリオ"/>
                <a:cs typeface="メイリオ"/>
              </a:rPr>
              <a:t>プール</a:t>
            </a:r>
          </a:p>
        </p:txBody>
      </p:sp>
      <p:grpSp>
        <p:nvGrpSpPr>
          <p:cNvPr id="45" name="グループ化 44"/>
          <p:cNvGrpSpPr/>
          <p:nvPr/>
        </p:nvGrpSpPr>
        <p:grpSpPr>
          <a:xfrm>
            <a:off x="3927712" y="990600"/>
            <a:ext cx="4797188" cy="483386"/>
            <a:chOff x="3737212" y="990600"/>
            <a:chExt cx="4797188" cy="483386"/>
          </a:xfrm>
        </p:grpSpPr>
        <p:sp>
          <p:nvSpPr>
            <p:cNvPr id="44" name="角丸四角形 43"/>
            <p:cNvSpPr/>
            <p:nvPr/>
          </p:nvSpPr>
          <p:spPr bwMode="auto">
            <a:xfrm>
              <a:off x="5562599" y="990600"/>
              <a:ext cx="2971801" cy="483386"/>
            </a:xfrm>
            <a:prstGeom prst="roundRect">
              <a:avLst>
                <a:gd name="adj" fmla="val 50000"/>
              </a:avLst>
            </a:prstGeom>
            <a:solidFill>
              <a:srgbClr val="3366FF"/>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a:ln>
                    <a:noFill/>
                  </a:ln>
                  <a:solidFill>
                    <a:schemeClr val="bg1"/>
                  </a:solidFill>
                  <a:effectLst/>
                  <a:latin typeface="メイリオ"/>
                  <a:ea typeface="メイリオ"/>
                  <a:cs typeface="メイリオ"/>
                </a:rPr>
                <a:t>標準化の主導権争い</a:t>
              </a:r>
            </a:p>
          </p:txBody>
        </p:sp>
        <p:sp>
          <p:nvSpPr>
            <p:cNvPr id="43" name="V 字形矢印 42"/>
            <p:cNvSpPr/>
            <p:nvPr/>
          </p:nvSpPr>
          <p:spPr bwMode="auto">
            <a:xfrm>
              <a:off x="3737212" y="996300"/>
              <a:ext cx="1905000" cy="433372"/>
            </a:xfrm>
            <a:prstGeom prst="notchedRightArrow">
              <a:avLst/>
            </a:prstGeom>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メイリオ"/>
                <a:ea typeface="メイリオ"/>
                <a:cs typeface="メイリオ"/>
              </a:endParaRPr>
            </a:p>
          </p:txBody>
        </p:sp>
      </p:grpSp>
    </p:spTree>
    <p:extLst>
      <p:ext uri="{BB962C8B-B14F-4D97-AF65-F5344CB8AC3E}">
        <p14:creationId xmlns:p14="http://schemas.microsoft.com/office/powerpoint/2010/main" val="184169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33333E-6 -3.53377E-6 L -0.00417 0.34667 " pathEditMode="relative" rAng="0" ptsTypes="AA">
                                      <p:cBhvr>
                                        <p:cTn id="16" dur="2000" fill="hold"/>
                                        <p:tgtEl>
                                          <p:spTgt spid="24"/>
                                        </p:tgtEl>
                                        <p:attrNameLst>
                                          <p:attrName>ppt_x</p:attrName>
                                          <p:attrName>ppt_y</p:attrName>
                                        </p:attrNameLst>
                                      </p:cBhvr>
                                      <p:rCtr x="-208" y="17322"/>
                                    </p:animMotion>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grpId="0" nodeType="clickEffect">
                                  <p:stCondLst>
                                    <p:cond delay="0"/>
                                  </p:stCondLst>
                                  <p:childTnLst>
                                    <p:animMotion origin="layout" path="M -0.00416 -0.00254 L 0.16216 -0.34204 " pathEditMode="relative" rAng="0" ptsTypes="AA">
                                      <p:cBhvr>
                                        <p:cTn id="20" dur="2000" fill="hold"/>
                                        <p:tgtEl>
                                          <p:spTgt spid="25"/>
                                        </p:tgtEl>
                                        <p:attrNameLst>
                                          <p:attrName>ppt_x</p:attrName>
                                          <p:attrName>ppt_y</p:attrName>
                                        </p:attrNameLst>
                                      </p:cBhvr>
                                      <p:rCtr x="8316" y="-16975"/>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4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bwMode="auto">
          <a:xfrm>
            <a:off x="1447799" y="4524027"/>
            <a:ext cx="7412093" cy="1844676"/>
          </a:xfrm>
          <a:prstGeom prst="roundRect">
            <a:avLst>
              <a:gd name="adj" fmla="val 0"/>
            </a:avLst>
          </a:prstGeom>
          <a:solidFill>
            <a:srgbClr val="E6D6A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anchor="ctr"/>
          <a:lstStyle/>
          <a:p>
            <a:pPr>
              <a:spcBef>
                <a:spcPct val="20000"/>
              </a:spcBef>
              <a:defRPr/>
            </a:pPr>
            <a:endParaRPr kumimoji="0" lang="ja-JP" altLang="en-US" sz="1200" dirty="0">
              <a:solidFill>
                <a:srgbClr val="484848"/>
              </a:solidFill>
              <a:latin typeface="Meiryo" charset="-128"/>
              <a:ea typeface="Meiryo" charset="-128"/>
              <a:cs typeface="Meiryo" charset="-128"/>
            </a:endParaRPr>
          </a:p>
          <a:p>
            <a:pPr>
              <a:spcBef>
                <a:spcPct val="20000"/>
              </a:spcBef>
              <a:defRPr/>
            </a:pPr>
            <a:endParaRPr lang="ja-JP" altLang="en-US" sz="1200" dirty="0">
              <a:solidFill>
                <a:srgbClr val="484848"/>
              </a:solidFill>
              <a:latin typeface="Meiryo" charset="-128"/>
              <a:ea typeface="Meiryo" charset="-128"/>
              <a:cs typeface="Meiryo" charset="-128"/>
            </a:endParaRPr>
          </a:p>
        </p:txBody>
      </p:sp>
      <p:sp>
        <p:nvSpPr>
          <p:cNvPr id="8" name="テキスト ボックス 7"/>
          <p:cNvSpPr txBox="1"/>
          <p:nvPr/>
        </p:nvSpPr>
        <p:spPr>
          <a:xfrm>
            <a:off x="7806214" y="4707701"/>
            <a:ext cx="738664" cy="1477328"/>
          </a:xfrm>
          <a:prstGeom prst="rect">
            <a:avLst/>
          </a:prstGeom>
          <a:noFill/>
        </p:spPr>
        <p:txBody>
          <a:bodyPr vert="eaVert" wrap="none" rtlCol="0">
            <a:spAutoFit/>
          </a:bodyPr>
          <a:lstStyle/>
          <a:p>
            <a:pPr algn="ctr"/>
            <a:r>
              <a:rPr kumimoji="1" lang="ja-JP" altLang="en-US" sz="1800" dirty="0">
                <a:solidFill>
                  <a:srgbClr val="000090"/>
                </a:solidFill>
                <a:latin typeface="Meiryo" charset="-128"/>
                <a:ea typeface="Meiryo" charset="-128"/>
                <a:cs typeface="Meiryo" charset="-128"/>
              </a:rPr>
              <a:t>ハイブリッド</a:t>
            </a:r>
            <a:endParaRPr kumimoji="1" lang="en-US" altLang="ja-JP" sz="1800" dirty="0">
              <a:solidFill>
                <a:srgbClr val="000090"/>
              </a:solidFill>
              <a:latin typeface="Meiryo" charset="-128"/>
              <a:ea typeface="Meiryo" charset="-128"/>
              <a:cs typeface="Meiryo" charset="-128"/>
            </a:endParaRPr>
          </a:p>
          <a:p>
            <a:pPr algn="ctr"/>
            <a:r>
              <a:rPr lang="ja-JP" altLang="en-US" sz="1800" dirty="0">
                <a:solidFill>
                  <a:srgbClr val="000090"/>
                </a:solidFill>
                <a:latin typeface="Meiryo" charset="-128"/>
                <a:ea typeface="Meiryo" charset="-128"/>
                <a:cs typeface="Meiryo" charset="-128"/>
              </a:rPr>
              <a:t>クラウド</a:t>
            </a:r>
            <a:endParaRPr kumimoji="1" lang="ja-JP" altLang="en-US" sz="1800" dirty="0">
              <a:solidFill>
                <a:srgbClr val="000090"/>
              </a:solidFill>
              <a:latin typeface="Meiryo" charset="-128"/>
              <a:ea typeface="Meiryo" charset="-128"/>
              <a:cs typeface="Meiryo" charset="-128"/>
            </a:endParaRPr>
          </a:p>
        </p:txBody>
      </p:sp>
      <p:sp>
        <p:nvSpPr>
          <p:cNvPr id="29715" name="AutoShape 11"/>
          <p:cNvSpPr>
            <a:spLocks noChangeArrowheads="1"/>
          </p:cNvSpPr>
          <p:nvPr/>
        </p:nvSpPr>
        <p:spPr bwMode="auto">
          <a:xfrm>
            <a:off x="990600" y="4590702"/>
            <a:ext cx="6567487" cy="811213"/>
          </a:xfrm>
          <a:prstGeom prst="roundRect">
            <a:avLst>
              <a:gd name="adj" fmla="val 0"/>
            </a:avLst>
          </a:prstGeom>
          <a:solidFill>
            <a:srgbClr val="99FFCC">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charset="-128"/>
              <a:ea typeface="Meiryo" charset="-128"/>
              <a:cs typeface="Meiryo" charset="-128"/>
            </a:endParaRPr>
          </a:p>
        </p:txBody>
      </p:sp>
      <p:sp>
        <p:nvSpPr>
          <p:cNvPr id="29716" name="Text Box 12"/>
          <p:cNvSpPr txBox="1">
            <a:spLocks noChangeArrowheads="1"/>
          </p:cNvSpPr>
          <p:nvPr/>
        </p:nvSpPr>
        <p:spPr bwMode="auto">
          <a:xfrm>
            <a:off x="3113087" y="4763740"/>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charset="-128"/>
                <a:ea typeface="Meiryo" charset="-128"/>
                <a:cs typeface="Meiryo" charset="-128"/>
              </a:rPr>
              <a:t>ベンダーにて運用、ネットワークを介してサービス提供</a:t>
            </a:r>
          </a:p>
        </p:txBody>
      </p:sp>
      <p:sp>
        <p:nvSpPr>
          <p:cNvPr id="29717" name="Text Box 13"/>
          <p:cNvSpPr txBox="1">
            <a:spLocks noChangeArrowheads="1"/>
          </p:cNvSpPr>
          <p:nvPr/>
        </p:nvSpPr>
        <p:spPr bwMode="auto">
          <a:xfrm>
            <a:off x="1524000" y="4724052"/>
            <a:ext cx="1338828"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dirty="0">
                <a:solidFill>
                  <a:srgbClr val="40458C"/>
                </a:solidFill>
                <a:latin typeface="Meiryo" charset="-128"/>
                <a:ea typeface="Meiryo" charset="-128"/>
                <a:cs typeface="Meiryo" charset="-128"/>
              </a:rPr>
              <a:t>パブリック</a:t>
            </a:r>
          </a:p>
          <a:p>
            <a:pPr>
              <a:buFont typeface="Wingdings" pitchFamily="2" charset="2"/>
              <a:buNone/>
            </a:pPr>
            <a:r>
              <a:rPr lang="ja-JP" altLang="en-US" sz="1800" dirty="0">
                <a:solidFill>
                  <a:srgbClr val="40458C"/>
                </a:solidFill>
                <a:latin typeface="Meiryo" charset="-128"/>
                <a:ea typeface="Meiryo" charset="-128"/>
                <a:cs typeface="Meiryo" charset="-128"/>
              </a:rPr>
              <a:t>クラウド</a:t>
            </a:r>
          </a:p>
        </p:txBody>
      </p:sp>
      <p:sp>
        <p:nvSpPr>
          <p:cNvPr id="29718" name="AutoShape 15"/>
          <p:cNvSpPr>
            <a:spLocks noChangeArrowheads="1"/>
          </p:cNvSpPr>
          <p:nvPr/>
        </p:nvSpPr>
        <p:spPr bwMode="auto">
          <a:xfrm>
            <a:off x="990600" y="5446365"/>
            <a:ext cx="6567487" cy="811213"/>
          </a:xfrm>
          <a:prstGeom prst="roundRect">
            <a:avLst>
              <a:gd name="adj" fmla="val 0"/>
            </a:avLst>
          </a:prstGeom>
          <a:solidFill>
            <a:srgbClr val="CCFFFF">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charset="-128"/>
              <a:ea typeface="Meiryo" charset="-128"/>
              <a:cs typeface="Meiryo" charset="-128"/>
            </a:endParaRPr>
          </a:p>
        </p:txBody>
      </p:sp>
      <p:sp>
        <p:nvSpPr>
          <p:cNvPr id="29719" name="Text Box 16"/>
          <p:cNvSpPr txBox="1">
            <a:spLocks noChangeArrowheads="1"/>
          </p:cNvSpPr>
          <p:nvPr/>
        </p:nvSpPr>
        <p:spPr bwMode="auto">
          <a:xfrm>
            <a:off x="3113087" y="5590827"/>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charset="-128"/>
                <a:ea typeface="Meiryo" charset="-128"/>
                <a:cs typeface="Meiryo" charset="-128"/>
              </a:rPr>
              <a:t>自社マシン室・自社データセンターで運用・サービス提供</a:t>
            </a:r>
          </a:p>
        </p:txBody>
      </p:sp>
      <p:sp>
        <p:nvSpPr>
          <p:cNvPr id="29720" name="Text Box 17"/>
          <p:cNvSpPr txBox="1">
            <a:spLocks noChangeArrowheads="1"/>
          </p:cNvSpPr>
          <p:nvPr/>
        </p:nvSpPr>
        <p:spPr bwMode="auto">
          <a:xfrm>
            <a:off x="1524000" y="5533677"/>
            <a:ext cx="1569660"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a:solidFill>
                  <a:srgbClr val="40458C"/>
                </a:solidFill>
                <a:latin typeface="Meiryo" charset="-128"/>
                <a:ea typeface="Meiryo" charset="-128"/>
                <a:cs typeface="Meiryo" charset="-128"/>
              </a:rPr>
              <a:t>プライベート</a:t>
            </a:r>
          </a:p>
          <a:p>
            <a:pPr>
              <a:buFont typeface="Wingdings" pitchFamily="2" charset="2"/>
              <a:buNone/>
            </a:pPr>
            <a:r>
              <a:rPr lang="ja-JP" altLang="en-US" sz="1800">
                <a:solidFill>
                  <a:srgbClr val="40458C"/>
                </a:solidFill>
                <a:latin typeface="Meiryo" charset="-128"/>
                <a:ea typeface="Meiryo" charset="-128"/>
                <a:cs typeface="Meiryo" charset="-128"/>
              </a:rPr>
              <a:t>クラウド</a:t>
            </a:r>
          </a:p>
        </p:txBody>
      </p:sp>
      <p:pic>
        <p:nvPicPr>
          <p:cNvPr id="29721" name="Picture 7" descr="j0433941"/>
          <p:cNvPicPr>
            <a:picLocks noChangeAspect="1" noChangeArrowheads="1"/>
          </p:cNvPicPr>
          <p:nvPr/>
        </p:nvPicPr>
        <p:blipFill>
          <a:blip r:embed="rId3"/>
          <a:srcRect/>
          <a:stretch>
            <a:fillRect/>
          </a:stretch>
        </p:blipFill>
        <p:spPr bwMode="auto">
          <a:xfrm>
            <a:off x="381000" y="4816127"/>
            <a:ext cx="990600" cy="990600"/>
          </a:xfrm>
          <a:prstGeom prst="rect">
            <a:avLst/>
          </a:prstGeom>
          <a:noFill/>
          <a:ln w="9525">
            <a:noFill/>
            <a:miter lim="800000"/>
            <a:headEnd/>
            <a:tailEnd/>
          </a:ln>
        </p:spPr>
      </p:pic>
      <p:sp>
        <p:nvSpPr>
          <p:cNvPr id="29699" name="Rectangle 6"/>
          <p:cNvSpPr>
            <a:spLocks noGrp="1" noChangeArrowheads="1"/>
          </p:cNvSpPr>
          <p:nvPr>
            <p:ph type="title"/>
          </p:nvPr>
        </p:nvSpPr>
        <p:spPr/>
        <p:txBody>
          <a:bodyPr/>
          <a:lstStyle/>
          <a:p>
            <a:pPr eaLnBrk="1" hangingPunct="1"/>
            <a:r>
              <a:rPr lang="ja-JP" altLang="en-US" sz="2800" dirty="0">
                <a:ea typeface="ＭＳ Ｐゴシック" charset="-128"/>
              </a:rPr>
              <a:t>５つの必須の特徴</a:t>
            </a:r>
          </a:p>
        </p:txBody>
      </p:sp>
      <p:sp>
        <p:nvSpPr>
          <p:cNvPr id="29" name="Oval 46"/>
          <p:cNvSpPr>
            <a:spLocks noChangeArrowheads="1"/>
          </p:cNvSpPr>
          <p:nvPr/>
        </p:nvSpPr>
        <p:spPr bwMode="auto">
          <a:xfrm>
            <a:off x="6745342" y="3746579"/>
            <a:ext cx="2114550" cy="631059"/>
          </a:xfrm>
          <a:prstGeom prst="wedgeRoundRectCallout">
            <a:avLst>
              <a:gd name="adj1" fmla="val -59271"/>
              <a:gd name="adj2" fmla="val 93982"/>
              <a:gd name="adj3" fmla="val 16667"/>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r>
              <a:rPr lang="ja-JP" altLang="en-US" sz="2000" dirty="0">
                <a:solidFill>
                  <a:srgbClr val="FFFFFF"/>
                </a:solidFill>
                <a:latin typeface="Meiryo" charset="-128"/>
                <a:ea typeface="Meiryo" charset="-128"/>
                <a:cs typeface="Meiryo" charset="-128"/>
              </a:rPr>
              <a:t>人的介在を排除</a:t>
            </a:r>
          </a:p>
        </p:txBody>
      </p:sp>
      <p:sp>
        <p:nvSpPr>
          <p:cNvPr id="2" name="角丸四角形 1"/>
          <p:cNvSpPr/>
          <p:nvPr/>
        </p:nvSpPr>
        <p:spPr bwMode="auto">
          <a:xfrm>
            <a:off x="6745342" y="840177"/>
            <a:ext cx="2114550" cy="231629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5400" dirty="0">
                <a:solidFill>
                  <a:schemeClr val="bg1"/>
                </a:solidFill>
                <a:latin typeface="Meiryo" charset="-128"/>
                <a:ea typeface="Meiryo" charset="-128"/>
                <a:cs typeface="Meiryo" charset="-128"/>
              </a:rPr>
              <a:t>無人</a:t>
            </a:r>
          </a:p>
          <a:p>
            <a:pPr algn="ctr">
              <a:spcBef>
                <a:spcPts val="0"/>
              </a:spcBef>
            </a:pPr>
            <a:r>
              <a:rPr kumimoji="0" lang="ja-JP" altLang="en-US" sz="2800" dirty="0">
                <a:solidFill>
                  <a:schemeClr val="bg1"/>
                </a:solidFill>
                <a:latin typeface="Meiryo" charset="-128"/>
                <a:ea typeface="Meiryo" charset="-128"/>
                <a:cs typeface="Meiryo" charset="-128"/>
              </a:rPr>
              <a:t>システム</a:t>
            </a:r>
          </a:p>
          <a:p>
            <a:pPr algn="ctr">
              <a:spcBef>
                <a:spcPts val="0"/>
              </a:spcBef>
            </a:pPr>
            <a:r>
              <a:rPr kumimoji="0" lang="en-US" altLang="ja-JP" dirty="0">
                <a:solidFill>
                  <a:schemeClr val="bg1"/>
                </a:solidFill>
                <a:latin typeface="Meiryo" charset="-128"/>
                <a:ea typeface="Meiryo" charset="-128"/>
                <a:cs typeface="Meiryo" charset="-128"/>
              </a:rPr>
              <a:t>TCO</a:t>
            </a:r>
            <a:r>
              <a:rPr kumimoji="0" lang="ja-JP" altLang="en-US" dirty="0">
                <a:solidFill>
                  <a:schemeClr val="bg1"/>
                </a:solidFill>
                <a:latin typeface="Meiryo" charset="-128"/>
                <a:ea typeface="Meiryo" charset="-128"/>
                <a:cs typeface="Meiryo" charset="-128"/>
              </a:rPr>
              <a:t>の削減</a:t>
            </a:r>
            <a:endParaRPr kumimoji="0" lang="en-US" altLang="ja-JP" dirty="0">
              <a:solidFill>
                <a:schemeClr val="bg1"/>
              </a:solidFill>
              <a:latin typeface="Meiryo" charset="-128"/>
              <a:ea typeface="Meiryo" charset="-128"/>
              <a:cs typeface="Meiryo" charset="-128"/>
            </a:endParaRPr>
          </a:p>
          <a:p>
            <a:pPr algn="ctr"/>
            <a:r>
              <a:rPr kumimoji="0" lang="ja-JP" altLang="en-US" dirty="0">
                <a:solidFill>
                  <a:schemeClr val="bg1"/>
                </a:solidFill>
                <a:latin typeface="Meiryo" charset="-128"/>
                <a:ea typeface="Meiryo" charset="-128"/>
                <a:cs typeface="Meiryo" charset="-128"/>
              </a:rPr>
              <a:t>人的ミスの回避</a:t>
            </a:r>
          </a:p>
          <a:p>
            <a:pPr algn="ctr">
              <a:spcBef>
                <a:spcPts val="0"/>
              </a:spcBef>
            </a:pPr>
            <a:r>
              <a:rPr kumimoji="0" lang="ja-JP" altLang="en-US" dirty="0">
                <a:solidFill>
                  <a:schemeClr val="bg1"/>
                </a:solidFill>
                <a:latin typeface="Meiryo" charset="-128"/>
                <a:ea typeface="Meiryo" charset="-128"/>
                <a:cs typeface="Meiryo" charset="-128"/>
              </a:rPr>
              <a:t>変更への即応</a:t>
            </a:r>
            <a:endParaRPr kumimoji="0" lang="en-US" altLang="ja-JP" dirty="0">
              <a:solidFill>
                <a:schemeClr val="bg1"/>
              </a:solidFill>
              <a:latin typeface="Meiryo" charset="-128"/>
              <a:ea typeface="Meiryo" charset="-128"/>
              <a:cs typeface="Meiryo" charset="-128"/>
            </a:endParaRPr>
          </a:p>
        </p:txBody>
      </p:sp>
      <p:sp>
        <p:nvSpPr>
          <p:cNvPr id="3" name="上矢印 2"/>
          <p:cNvSpPr/>
          <p:nvPr/>
        </p:nvSpPr>
        <p:spPr bwMode="auto">
          <a:xfrm>
            <a:off x="7031914" y="3109034"/>
            <a:ext cx="1578686" cy="694616"/>
          </a:xfrm>
          <a:prstGeom prst="upArrow">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latin typeface="Meiryo" charset="-128"/>
              <a:ea typeface="Meiryo" charset="-128"/>
              <a:cs typeface="Meiryo" charset="-128"/>
            </a:endParaRPr>
          </a:p>
        </p:txBody>
      </p:sp>
      <p:sp>
        <p:nvSpPr>
          <p:cNvPr id="29703" name="AutoShape 19"/>
          <p:cNvSpPr>
            <a:spLocks noChangeArrowheads="1"/>
          </p:cNvSpPr>
          <p:nvPr/>
        </p:nvSpPr>
        <p:spPr bwMode="auto">
          <a:xfrm>
            <a:off x="5715000" y="4707384"/>
            <a:ext cx="522343" cy="147796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2000" dirty="0">
                <a:solidFill>
                  <a:srgbClr val="FFFFFF"/>
                </a:solidFill>
                <a:latin typeface="HGPSoeiKakugothicUB" charset="-128"/>
                <a:ea typeface="HGPSoeiKakugothicUB" charset="-128"/>
                <a:cs typeface="HGPSoeiKakugothicUB" charset="-128"/>
              </a:rPr>
              <a:t>仮想化</a:t>
            </a:r>
          </a:p>
        </p:txBody>
      </p:sp>
      <p:sp>
        <p:nvSpPr>
          <p:cNvPr id="29706" name="AutoShape 38"/>
          <p:cNvSpPr>
            <a:spLocks noChangeArrowheads="1"/>
          </p:cNvSpPr>
          <p:nvPr/>
        </p:nvSpPr>
        <p:spPr bwMode="auto">
          <a:xfrm>
            <a:off x="6814371" y="4707384"/>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HGPSoeiKakugothicUB" charset="-128"/>
                <a:ea typeface="HGPSoeiKakugothicUB" charset="-128"/>
                <a:cs typeface="HGPSoeiKakugothicUB" charset="-128"/>
              </a:rPr>
              <a:t>調達の自動化</a:t>
            </a:r>
          </a:p>
        </p:txBody>
      </p:sp>
      <p:sp>
        <p:nvSpPr>
          <p:cNvPr id="28" name="AutoShape 38"/>
          <p:cNvSpPr>
            <a:spLocks noChangeArrowheads="1"/>
          </p:cNvSpPr>
          <p:nvPr/>
        </p:nvSpPr>
        <p:spPr bwMode="auto">
          <a:xfrm>
            <a:off x="6266626" y="4701828"/>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HGPSoeiKakugothicUB" charset="-128"/>
                <a:ea typeface="HGPSoeiKakugothicUB" charset="-128"/>
                <a:cs typeface="HGPSoeiKakugothicUB" charset="-128"/>
              </a:rPr>
              <a:t>運用の自動化</a:t>
            </a:r>
          </a:p>
        </p:txBody>
      </p:sp>
      <p:sp>
        <p:nvSpPr>
          <p:cNvPr id="10" name="角丸四角形 9"/>
          <p:cNvSpPr/>
          <p:nvPr/>
        </p:nvSpPr>
        <p:spPr bwMode="auto">
          <a:xfrm>
            <a:off x="495300" y="840177"/>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オンデマンド・セルフサービス</a:t>
            </a:r>
          </a:p>
        </p:txBody>
      </p:sp>
      <p:sp>
        <p:nvSpPr>
          <p:cNvPr id="30" name="角丸四角形 29"/>
          <p:cNvSpPr/>
          <p:nvPr/>
        </p:nvSpPr>
        <p:spPr bwMode="auto">
          <a:xfrm>
            <a:off x="495300" y="1567580"/>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幅広いネットワークアクセス</a:t>
            </a:r>
          </a:p>
        </p:txBody>
      </p:sp>
      <p:sp>
        <p:nvSpPr>
          <p:cNvPr id="31" name="角丸四角形 30"/>
          <p:cNvSpPr/>
          <p:nvPr/>
        </p:nvSpPr>
        <p:spPr bwMode="auto">
          <a:xfrm>
            <a:off x="488950" y="3025671"/>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迅速な拡張性</a:t>
            </a:r>
          </a:p>
        </p:txBody>
      </p:sp>
      <p:sp>
        <p:nvSpPr>
          <p:cNvPr id="33" name="角丸四角形 32"/>
          <p:cNvSpPr/>
          <p:nvPr/>
        </p:nvSpPr>
        <p:spPr bwMode="auto">
          <a:xfrm>
            <a:off x="495300" y="374657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サービスの計測可能・従量課金</a:t>
            </a:r>
          </a:p>
        </p:txBody>
      </p:sp>
      <p:sp>
        <p:nvSpPr>
          <p:cNvPr id="34" name="角丸四角形 33"/>
          <p:cNvSpPr/>
          <p:nvPr/>
        </p:nvSpPr>
        <p:spPr bwMode="auto">
          <a:xfrm>
            <a:off x="495300" y="230023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リソースの共有</a:t>
            </a:r>
          </a:p>
        </p:txBody>
      </p:sp>
      <p:sp>
        <p:nvSpPr>
          <p:cNvPr id="7" name="テキスト ボックス 6"/>
          <p:cNvSpPr txBox="1"/>
          <p:nvPr/>
        </p:nvSpPr>
        <p:spPr>
          <a:xfrm>
            <a:off x="4905049" y="6368703"/>
            <a:ext cx="3848811" cy="276999"/>
          </a:xfrm>
          <a:prstGeom prst="rect">
            <a:avLst/>
          </a:prstGeom>
          <a:noFill/>
        </p:spPr>
        <p:txBody>
          <a:bodyPr wrap="none" rtlCol="0">
            <a:spAutoFit/>
          </a:bodyPr>
          <a:lstStyle/>
          <a:p>
            <a:r>
              <a:rPr kumimoji="1" lang="ja-JP" altLang="en-US" sz="1200" dirty="0">
                <a:solidFill>
                  <a:schemeClr val="accent3">
                    <a:lumMod val="50000"/>
                  </a:schemeClr>
                </a:solidFill>
                <a:latin typeface="Meiryo" charset="-128"/>
                <a:ea typeface="Meiryo" charset="-128"/>
                <a:cs typeface="Meiryo" charset="-128"/>
              </a:rPr>
              <a:t>＊</a:t>
            </a:r>
            <a:r>
              <a:rPr kumimoji="1" lang="en-US" altLang="ja-JP" sz="1200" dirty="0" err="1">
                <a:solidFill>
                  <a:schemeClr val="accent3">
                    <a:lumMod val="50000"/>
                  </a:schemeClr>
                </a:solidFill>
                <a:latin typeface="Meiryo" charset="-128"/>
                <a:ea typeface="Meiryo" charset="-128"/>
                <a:cs typeface="Meiryo" charset="-128"/>
              </a:rPr>
              <a:t>SaaS</a:t>
            </a:r>
            <a:r>
              <a:rPr kumimoji="1" lang="ja-JP" altLang="en-US" sz="1200" dirty="0">
                <a:solidFill>
                  <a:schemeClr val="accent3">
                    <a:lumMod val="50000"/>
                  </a:schemeClr>
                </a:solidFill>
                <a:latin typeface="Meiryo" charset="-128"/>
                <a:ea typeface="Meiryo" charset="-128"/>
                <a:cs typeface="Meiryo" charset="-128"/>
              </a:rPr>
              <a:t>や</a:t>
            </a:r>
            <a:r>
              <a:rPr kumimoji="1" lang="en-US" altLang="ja-JP" sz="1200" dirty="0" err="1">
                <a:solidFill>
                  <a:schemeClr val="accent3">
                    <a:lumMod val="50000"/>
                  </a:schemeClr>
                </a:solidFill>
                <a:latin typeface="Meiryo" charset="-128"/>
                <a:ea typeface="Meiryo" charset="-128"/>
                <a:cs typeface="Meiryo" charset="-128"/>
              </a:rPr>
              <a:t>PaaS</a:t>
            </a:r>
            <a:r>
              <a:rPr kumimoji="1" lang="ja-JP" altLang="en-US" sz="1200" dirty="0">
                <a:solidFill>
                  <a:schemeClr val="accent3">
                    <a:lumMod val="50000"/>
                  </a:schemeClr>
                </a:solidFill>
                <a:latin typeface="Meiryo" charset="-128"/>
                <a:ea typeface="Meiryo" charset="-128"/>
                <a:cs typeface="Meiryo" charset="-128"/>
              </a:rPr>
              <a:t>の場合、仮想化は絶対条件ではない。</a:t>
            </a:r>
          </a:p>
        </p:txBody>
      </p:sp>
    </p:spTree>
    <p:extLst>
      <p:ext uri="{BB962C8B-B14F-4D97-AF65-F5344CB8AC3E}">
        <p14:creationId xmlns:p14="http://schemas.microsoft.com/office/powerpoint/2010/main" val="167611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500" fill="hold"/>
                                        <p:tgtEl>
                                          <p:spTgt spid="29703"/>
                                        </p:tgtEl>
                                        <p:attrNameLst>
                                          <p:attrName>ppt_w</p:attrName>
                                        </p:attrNameLst>
                                      </p:cBhvr>
                                      <p:tavLst>
                                        <p:tav tm="0">
                                          <p:val>
                                            <p:fltVal val="0"/>
                                          </p:val>
                                        </p:tav>
                                        <p:tav tm="100000">
                                          <p:val>
                                            <p:strVal val="#ppt_w"/>
                                          </p:val>
                                        </p:tav>
                                      </p:tavLst>
                                    </p:anim>
                                    <p:anim calcmode="lin" valueType="num">
                                      <p:cBhvr>
                                        <p:cTn id="8" dur="500" fill="hold"/>
                                        <p:tgtEl>
                                          <p:spTgt spid="29703"/>
                                        </p:tgtEl>
                                        <p:attrNameLst>
                                          <p:attrName>ppt_h</p:attrName>
                                        </p:attrNameLst>
                                      </p:cBhvr>
                                      <p:tavLst>
                                        <p:tav tm="0">
                                          <p:val>
                                            <p:fltVal val="0"/>
                                          </p:val>
                                        </p:tav>
                                        <p:tav tm="100000">
                                          <p:val>
                                            <p:strVal val="#ppt_h"/>
                                          </p:val>
                                        </p:tav>
                                      </p:tavLst>
                                    </p:anim>
                                    <p:animEffect transition="in" filter="fade">
                                      <p:cBhvr>
                                        <p:cTn id="9" dur="500"/>
                                        <p:tgtEl>
                                          <p:spTgt spid="2970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706"/>
                                        </p:tgtEl>
                                        <p:attrNameLst>
                                          <p:attrName>style.visibility</p:attrName>
                                        </p:attrNameLst>
                                      </p:cBhvr>
                                      <p:to>
                                        <p:strVal val="visible"/>
                                      </p:to>
                                    </p:set>
                                    <p:anim calcmode="lin" valueType="num">
                                      <p:cBhvr>
                                        <p:cTn id="17" dur="500" fill="hold"/>
                                        <p:tgtEl>
                                          <p:spTgt spid="29706"/>
                                        </p:tgtEl>
                                        <p:attrNameLst>
                                          <p:attrName>ppt_w</p:attrName>
                                        </p:attrNameLst>
                                      </p:cBhvr>
                                      <p:tavLst>
                                        <p:tav tm="0">
                                          <p:val>
                                            <p:fltVal val="0"/>
                                          </p:val>
                                        </p:tav>
                                        <p:tav tm="100000">
                                          <p:val>
                                            <p:strVal val="#ppt_w"/>
                                          </p:val>
                                        </p:tav>
                                      </p:tavLst>
                                    </p:anim>
                                    <p:anim calcmode="lin" valueType="num">
                                      <p:cBhvr>
                                        <p:cTn id="18" dur="500" fill="hold"/>
                                        <p:tgtEl>
                                          <p:spTgt spid="29706"/>
                                        </p:tgtEl>
                                        <p:attrNameLst>
                                          <p:attrName>ppt_h</p:attrName>
                                        </p:attrNameLst>
                                      </p:cBhvr>
                                      <p:tavLst>
                                        <p:tav tm="0">
                                          <p:val>
                                            <p:fltVal val="0"/>
                                          </p:val>
                                        </p:tav>
                                        <p:tav tm="100000">
                                          <p:val>
                                            <p:strVal val="#ppt_h"/>
                                          </p:val>
                                        </p:tav>
                                      </p:tavLst>
                                    </p:anim>
                                    <p:animEffect transition="in" filter="fade">
                                      <p:cBhvr>
                                        <p:cTn id="19" dur="500"/>
                                        <p:tgtEl>
                                          <p:spTgt spid="2970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703" grpId="0" animBg="1"/>
      <p:bldP spid="29706" grpId="0" animBg="1"/>
      <p:bldP spid="2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角丸四角形 263"/>
          <p:cNvSpPr/>
          <p:nvPr/>
        </p:nvSpPr>
        <p:spPr>
          <a:xfrm>
            <a:off x="417595" y="4564665"/>
            <a:ext cx="8303496" cy="1289214"/>
          </a:xfrm>
          <a:prstGeom prst="roundRect">
            <a:avLst>
              <a:gd name="adj" fmla="val 5239"/>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ハイブリッド・クラウドとマルチ・クラウド</a:t>
            </a:r>
          </a:p>
        </p:txBody>
      </p:sp>
      <p:sp>
        <p:nvSpPr>
          <p:cNvPr id="3" name="スライド番号プレースホルダー 2"/>
          <p:cNvSpPr>
            <a:spLocks noGrp="1"/>
          </p:cNvSpPr>
          <p:nvPr>
            <p:ph type="sldNum" sz="quarter" idx="12"/>
          </p:nvPr>
        </p:nvSpPr>
        <p:spPr>
          <a:xfrm>
            <a:off x="6941771" y="6644742"/>
            <a:ext cx="2133600" cy="217800"/>
          </a:xfrm>
          <a:effectLst>
            <a:outerShdw blurRad="50800" dist="38100" dir="2700000" algn="tl" rotWithShape="0">
              <a:prstClr val="black">
                <a:alpha val="40000"/>
              </a:prstClr>
            </a:outerShdw>
          </a:effectLst>
        </p:spPr>
        <p:txBody>
          <a:bodyPr/>
          <a:lstStyle/>
          <a:p>
            <a:fld id="{8FF8CC5D-A65D-5946-99B5-645367A967AD}" type="slidenum">
              <a:rPr kumimoji="1" lang="ja-JP" altLang="en-US" smtClean="0"/>
              <a:t>56</a:t>
            </a:fld>
            <a:endParaRPr kumimoji="1" lang="ja-JP" altLang="en-US"/>
          </a:p>
        </p:txBody>
      </p:sp>
      <p:sp>
        <p:nvSpPr>
          <p:cNvPr id="4" name="正方形/長方形 3"/>
          <p:cNvSpPr/>
          <p:nvPr/>
        </p:nvSpPr>
        <p:spPr>
          <a:xfrm>
            <a:off x="514297" y="1869817"/>
            <a:ext cx="1824449" cy="33653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590171" y="1869817"/>
            <a:ext cx="1824449" cy="33653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2492" y="1869817"/>
            <a:ext cx="1824449" cy="336533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769331" y="1869817"/>
            <a:ext cx="1824449" cy="336533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17595" y="1031520"/>
            <a:ext cx="8303496" cy="61891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クラウド管理プラットフォーム</a:t>
            </a:r>
            <a:endParaRPr kumimoji="1" lang="en-US" altLang="ja-JP" sz="2000" dirty="0">
              <a:solidFill>
                <a:srgbClr val="FFFFFF"/>
              </a:solidFill>
              <a:latin typeface="ＭＳ Ｐゴシック"/>
              <a:ea typeface="ＭＳ Ｐゴシック"/>
              <a:cs typeface="ＭＳ Ｐゴシック"/>
            </a:endParaRPr>
          </a:p>
          <a:p>
            <a:pPr algn="ctr"/>
            <a:r>
              <a:rPr lang="en-US" altLang="ja-JP" sz="1000" dirty="0">
                <a:solidFill>
                  <a:srgbClr val="FFFFFF"/>
                </a:solidFill>
                <a:latin typeface="ＭＳ Ｐゴシック"/>
                <a:ea typeface="ＭＳ Ｐゴシック"/>
                <a:cs typeface="ＭＳ Ｐゴシック"/>
              </a:rPr>
              <a:t>Prime Cloud Controller (SCSK) / </a:t>
            </a:r>
            <a:r>
              <a:rPr lang="en-US" altLang="ja-JP" sz="1000" dirty="0" err="1">
                <a:solidFill>
                  <a:srgbClr val="FFFFFF"/>
                </a:solidFill>
                <a:latin typeface="ＭＳ Ｐゴシック"/>
                <a:ea typeface="ＭＳ Ｐゴシック"/>
                <a:cs typeface="ＭＳ Ｐゴシック"/>
              </a:rPr>
              <a:t>RightScale</a:t>
            </a:r>
            <a:r>
              <a:rPr lang="en-US" altLang="ja-JP" sz="1000" dirty="0">
                <a:solidFill>
                  <a:srgbClr val="FFFFFF"/>
                </a:solidFill>
                <a:latin typeface="ＭＳ Ｐゴシック"/>
                <a:ea typeface="ＭＳ Ｐゴシック"/>
                <a:cs typeface="ＭＳ Ｐゴシック"/>
              </a:rPr>
              <a:t> (</a:t>
            </a:r>
            <a:r>
              <a:rPr lang="en-US" altLang="ja-JP" sz="1000" dirty="0" err="1">
                <a:solidFill>
                  <a:srgbClr val="FFFFFF"/>
                </a:solidFill>
                <a:latin typeface="ＭＳ Ｐゴシック"/>
                <a:ea typeface="ＭＳ Ｐゴシック"/>
                <a:cs typeface="ＭＳ Ｐゴシック"/>
              </a:rPr>
              <a:t>RightScale</a:t>
            </a:r>
            <a:r>
              <a:rPr lang="en-US" altLang="ja-JP" sz="1000" dirty="0">
                <a:solidFill>
                  <a:srgbClr val="FFFFFF"/>
                </a:solidFill>
                <a:latin typeface="ＭＳ Ｐゴシック"/>
                <a:ea typeface="ＭＳ Ｐゴシック"/>
                <a:cs typeface="ＭＳ Ｐゴシック"/>
              </a:rPr>
              <a:t>) / </a:t>
            </a:r>
            <a:r>
              <a:rPr lang="en-US" altLang="ja-JP" sz="1000" dirty="0" err="1">
                <a:solidFill>
                  <a:srgbClr val="FFFFFF"/>
                </a:solidFill>
                <a:latin typeface="ＭＳ Ｐゴシック"/>
                <a:ea typeface="ＭＳ Ｐゴシック"/>
                <a:cs typeface="ＭＳ Ｐゴシック"/>
              </a:rPr>
              <a:t>vRealize</a:t>
            </a:r>
            <a:r>
              <a:rPr lang="en-US" altLang="ja-JP" sz="1000" dirty="0">
                <a:solidFill>
                  <a:srgbClr val="FFFFFF"/>
                </a:solidFill>
                <a:latin typeface="ＭＳ Ｐゴシック"/>
                <a:ea typeface="ＭＳ Ｐゴシック"/>
                <a:cs typeface="ＭＳ Ｐゴシック"/>
              </a:rPr>
              <a:t> Suite (</a:t>
            </a:r>
            <a:r>
              <a:rPr lang="en-US" altLang="ja-JP" sz="1000" dirty="0" err="1">
                <a:solidFill>
                  <a:srgbClr val="FFFFFF"/>
                </a:solidFill>
                <a:latin typeface="ＭＳ Ｐゴシック"/>
                <a:ea typeface="ＭＳ Ｐゴシック"/>
                <a:cs typeface="ＭＳ Ｐゴシック"/>
              </a:rPr>
              <a:t>Vmware</a:t>
            </a:r>
            <a:r>
              <a:rPr lang="en-US" altLang="ja-JP" sz="1000" dirty="0">
                <a:solidFill>
                  <a:srgbClr val="FFFFFF"/>
                </a:solidFill>
                <a:latin typeface="ＭＳ Ｐゴシック"/>
                <a:ea typeface="ＭＳ Ｐゴシック"/>
                <a:cs typeface="ＭＳ Ｐゴシック"/>
              </a:rPr>
              <a:t>) </a:t>
            </a:r>
            <a:r>
              <a:rPr lang="ja-JP" altLang="en-US" sz="1000" dirty="0">
                <a:solidFill>
                  <a:srgbClr val="FFFFFF"/>
                </a:solidFill>
                <a:latin typeface="ＭＳ Ｐゴシック"/>
                <a:ea typeface="ＭＳ Ｐゴシック"/>
                <a:cs typeface="ＭＳ Ｐゴシック"/>
              </a:rPr>
              <a:t>など</a:t>
            </a:r>
            <a:r>
              <a:rPr lang="en-US" altLang="ja-JP" sz="1000" dirty="0">
                <a:solidFill>
                  <a:srgbClr val="FFFFFF"/>
                </a:solidFill>
                <a:latin typeface="ＭＳ Ｐゴシック"/>
                <a:ea typeface="ＭＳ Ｐゴシック"/>
                <a:cs typeface="ＭＳ Ｐゴシック"/>
              </a:rPr>
              <a:t> </a:t>
            </a:r>
            <a:endParaRPr kumimoji="1" lang="ja-JP" altLang="en-US" sz="1000" dirty="0">
              <a:solidFill>
                <a:srgbClr val="FFFFFF"/>
              </a:solidFill>
              <a:latin typeface="ＭＳ Ｐゴシック"/>
              <a:ea typeface="ＭＳ Ｐゴシック"/>
              <a:cs typeface="ＭＳ Ｐゴシック"/>
            </a:endParaRPr>
          </a:p>
        </p:txBody>
      </p:sp>
      <p:grpSp>
        <p:nvGrpSpPr>
          <p:cNvPr id="158" name="図形グループ 157"/>
          <p:cNvGrpSpPr/>
          <p:nvPr/>
        </p:nvGrpSpPr>
        <p:grpSpPr>
          <a:xfrm>
            <a:off x="887693" y="4270509"/>
            <a:ext cx="309971" cy="140029"/>
            <a:chOff x="6769100" y="1390650"/>
            <a:chExt cx="317500" cy="157483"/>
          </a:xfrm>
          <a:effectLst>
            <a:outerShdw blurRad="50800" dist="38100" dir="2700000" algn="tl" rotWithShape="0">
              <a:prstClr val="black">
                <a:alpha val="40000"/>
              </a:prstClr>
            </a:outerShdw>
          </a:effectLst>
        </p:grpSpPr>
        <p:sp>
          <p:nvSpPr>
            <p:cNvPr id="159" name="正方形/長方形 1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1" name="直線コネクタ 160"/>
            <p:cNvCxnSpPr>
              <a:stCxn id="160" idx="6"/>
              <a:endCxn id="1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2" name="図形グループ 161"/>
          <p:cNvGrpSpPr/>
          <p:nvPr/>
        </p:nvGrpSpPr>
        <p:grpSpPr>
          <a:xfrm>
            <a:off x="1248714" y="4270509"/>
            <a:ext cx="309971" cy="140029"/>
            <a:chOff x="6769100" y="1390650"/>
            <a:chExt cx="317500" cy="157483"/>
          </a:xfrm>
          <a:effectLst>
            <a:outerShdw blurRad="50800" dist="38100" dir="2700000" algn="tl" rotWithShape="0">
              <a:prstClr val="black">
                <a:alpha val="40000"/>
              </a:prstClr>
            </a:outerShdw>
          </a:effectLst>
        </p:grpSpPr>
        <p:sp>
          <p:nvSpPr>
            <p:cNvPr id="163" name="正方形/長方形 1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円/楕円 1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5" name="直線コネクタ 164"/>
            <p:cNvCxnSpPr>
              <a:stCxn id="164" idx="6"/>
              <a:endCxn id="1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 name="図形グループ 165"/>
          <p:cNvGrpSpPr/>
          <p:nvPr/>
        </p:nvGrpSpPr>
        <p:grpSpPr>
          <a:xfrm>
            <a:off x="1609736" y="4270509"/>
            <a:ext cx="309971" cy="140029"/>
            <a:chOff x="6769100" y="1390650"/>
            <a:chExt cx="317500" cy="157483"/>
          </a:xfrm>
          <a:effectLst>
            <a:outerShdw blurRad="50800" dist="38100" dir="2700000" algn="tl" rotWithShape="0">
              <a:prstClr val="black">
                <a:alpha val="40000"/>
              </a:prstClr>
            </a:outerShdw>
          </a:effectLst>
        </p:grpSpPr>
        <p:sp>
          <p:nvSpPr>
            <p:cNvPr id="167" name="正方形/長方形 1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円/楕円 1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9" name="直線コネクタ 168"/>
            <p:cNvCxnSpPr>
              <a:stCxn id="168" idx="6"/>
              <a:endCxn id="1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0" name="図形グループ 169"/>
          <p:cNvGrpSpPr/>
          <p:nvPr/>
        </p:nvGrpSpPr>
        <p:grpSpPr>
          <a:xfrm>
            <a:off x="887693" y="4082514"/>
            <a:ext cx="309971" cy="140029"/>
            <a:chOff x="6769100" y="1390650"/>
            <a:chExt cx="317500" cy="157483"/>
          </a:xfrm>
          <a:effectLst>
            <a:outerShdw blurRad="50800" dist="38100" dir="2700000" algn="tl" rotWithShape="0">
              <a:prstClr val="black">
                <a:alpha val="40000"/>
              </a:prstClr>
            </a:outerShdw>
          </a:effectLst>
        </p:grpSpPr>
        <p:sp>
          <p:nvSpPr>
            <p:cNvPr id="171" name="正方形/長方形 1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3" name="直線コネクタ 172"/>
            <p:cNvCxnSpPr>
              <a:stCxn id="172" idx="6"/>
              <a:endCxn id="1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4" name="図形グループ 173"/>
          <p:cNvGrpSpPr/>
          <p:nvPr/>
        </p:nvGrpSpPr>
        <p:grpSpPr>
          <a:xfrm>
            <a:off x="1248714" y="4082514"/>
            <a:ext cx="309971" cy="140029"/>
            <a:chOff x="6769100" y="1390650"/>
            <a:chExt cx="317500" cy="157483"/>
          </a:xfrm>
          <a:effectLst>
            <a:outerShdw blurRad="50800" dist="38100" dir="2700000" algn="tl" rotWithShape="0">
              <a:prstClr val="black">
                <a:alpha val="40000"/>
              </a:prstClr>
            </a:outerShdw>
          </a:effectLst>
        </p:grpSpPr>
        <p:sp>
          <p:nvSpPr>
            <p:cNvPr id="175" name="正方形/長方形 1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円/楕円 1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76" idx="6"/>
              <a:endCxn id="1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8" name="図形グループ 177"/>
          <p:cNvGrpSpPr/>
          <p:nvPr/>
        </p:nvGrpSpPr>
        <p:grpSpPr>
          <a:xfrm>
            <a:off x="1609736" y="4082514"/>
            <a:ext cx="309971" cy="140029"/>
            <a:chOff x="6769100" y="1390650"/>
            <a:chExt cx="317500" cy="157483"/>
          </a:xfrm>
          <a:effectLst>
            <a:outerShdw blurRad="50800" dist="38100" dir="2700000" algn="tl" rotWithShape="0">
              <a:prstClr val="black">
                <a:alpha val="40000"/>
              </a:prstClr>
            </a:outerShdw>
          </a:effectLst>
        </p:grpSpPr>
        <p:sp>
          <p:nvSpPr>
            <p:cNvPr id="179" name="正方形/長方形 1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a:stCxn id="180" idx="6"/>
              <a:endCxn id="1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2" name="図形グループ 181"/>
          <p:cNvGrpSpPr/>
          <p:nvPr/>
        </p:nvGrpSpPr>
        <p:grpSpPr>
          <a:xfrm>
            <a:off x="2969086" y="4264930"/>
            <a:ext cx="309971" cy="140029"/>
            <a:chOff x="6769100" y="1390650"/>
            <a:chExt cx="317500" cy="157483"/>
          </a:xfrm>
          <a:effectLst>
            <a:outerShdw blurRad="50800" dist="38100" dir="2700000" algn="tl" rotWithShape="0">
              <a:prstClr val="black">
                <a:alpha val="40000"/>
              </a:prstClr>
            </a:outerShdw>
          </a:effectLst>
        </p:grpSpPr>
        <p:sp>
          <p:nvSpPr>
            <p:cNvPr id="183" name="正方形/長方形 1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5" name="直線コネクタ 184"/>
            <p:cNvCxnSpPr>
              <a:stCxn id="184" idx="6"/>
              <a:endCxn id="1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185"/>
          <p:cNvGrpSpPr/>
          <p:nvPr/>
        </p:nvGrpSpPr>
        <p:grpSpPr>
          <a:xfrm>
            <a:off x="3330107" y="4264930"/>
            <a:ext cx="309971" cy="140029"/>
            <a:chOff x="6769100" y="1390650"/>
            <a:chExt cx="317500" cy="157483"/>
          </a:xfrm>
          <a:effectLst>
            <a:outerShdw blurRad="50800" dist="38100" dir="2700000" algn="tl" rotWithShape="0">
              <a:prstClr val="black">
                <a:alpha val="40000"/>
              </a:prstClr>
            </a:outerShdw>
          </a:effectLst>
        </p:grpSpPr>
        <p:sp>
          <p:nvSpPr>
            <p:cNvPr id="187" name="正方形/長方形 1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9" name="直線コネクタ 188"/>
            <p:cNvCxnSpPr>
              <a:stCxn id="188" idx="6"/>
              <a:endCxn id="1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0" name="図形グループ 189"/>
          <p:cNvGrpSpPr/>
          <p:nvPr/>
        </p:nvGrpSpPr>
        <p:grpSpPr>
          <a:xfrm>
            <a:off x="3691129" y="4264930"/>
            <a:ext cx="309971" cy="140029"/>
            <a:chOff x="6769100" y="1390650"/>
            <a:chExt cx="317500" cy="157483"/>
          </a:xfrm>
          <a:effectLst>
            <a:outerShdw blurRad="50800" dist="38100" dir="2700000" algn="tl" rotWithShape="0">
              <a:prstClr val="black">
                <a:alpha val="40000"/>
              </a:prstClr>
            </a:outerShdw>
          </a:effectLst>
        </p:grpSpPr>
        <p:sp>
          <p:nvSpPr>
            <p:cNvPr id="191" name="正方形/長方形 1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a:stCxn id="192" idx="6"/>
              <a:endCxn id="1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193"/>
          <p:cNvGrpSpPr/>
          <p:nvPr/>
        </p:nvGrpSpPr>
        <p:grpSpPr>
          <a:xfrm>
            <a:off x="2969086" y="4076935"/>
            <a:ext cx="309971" cy="140029"/>
            <a:chOff x="6769100" y="1390650"/>
            <a:chExt cx="317500" cy="157483"/>
          </a:xfrm>
          <a:effectLst>
            <a:outerShdw blurRad="50800" dist="38100" dir="2700000" algn="tl" rotWithShape="0">
              <a:prstClr val="black">
                <a:alpha val="40000"/>
              </a:prstClr>
            </a:outerShdw>
          </a:effectLst>
        </p:grpSpPr>
        <p:sp>
          <p:nvSpPr>
            <p:cNvPr id="195" name="正方形/長方形 1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p:cNvCxnSpPr>
              <a:stCxn id="196" idx="6"/>
              <a:endCxn id="1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197"/>
          <p:cNvGrpSpPr/>
          <p:nvPr/>
        </p:nvGrpSpPr>
        <p:grpSpPr>
          <a:xfrm>
            <a:off x="3330107" y="4076935"/>
            <a:ext cx="309971" cy="140029"/>
            <a:chOff x="6769100" y="1390650"/>
            <a:chExt cx="317500" cy="157483"/>
          </a:xfrm>
          <a:effectLst>
            <a:outerShdw blurRad="50800" dist="38100" dir="2700000" algn="tl" rotWithShape="0">
              <a:prstClr val="black">
                <a:alpha val="40000"/>
              </a:prstClr>
            </a:outerShdw>
          </a:effectLst>
        </p:grpSpPr>
        <p:sp>
          <p:nvSpPr>
            <p:cNvPr id="199" name="正方形/長方形 1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p:cNvCxnSpPr>
              <a:stCxn id="200" idx="6"/>
              <a:endCxn id="1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2" name="図形グループ 201"/>
          <p:cNvGrpSpPr/>
          <p:nvPr/>
        </p:nvGrpSpPr>
        <p:grpSpPr>
          <a:xfrm>
            <a:off x="3691129" y="4076935"/>
            <a:ext cx="309971" cy="140029"/>
            <a:chOff x="6769100" y="1390650"/>
            <a:chExt cx="317500" cy="157483"/>
          </a:xfrm>
          <a:effectLst>
            <a:outerShdw blurRad="50800" dist="38100" dir="2700000" algn="tl" rotWithShape="0">
              <a:prstClr val="black">
                <a:alpha val="40000"/>
              </a:prstClr>
            </a:outerShdw>
          </a:effectLst>
        </p:grpSpPr>
        <p:sp>
          <p:nvSpPr>
            <p:cNvPr id="203" name="正方形/長方形 2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a:stCxn id="204" idx="6"/>
              <a:endCxn id="2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5" name="テキスト ボックス 254"/>
          <p:cNvSpPr txBox="1"/>
          <p:nvPr/>
        </p:nvSpPr>
        <p:spPr>
          <a:xfrm>
            <a:off x="514297" y="4680711"/>
            <a:ext cx="1824449" cy="461665"/>
          </a:xfrm>
          <a:prstGeom prst="rect">
            <a:avLst/>
          </a:prstGeom>
          <a:noFill/>
        </p:spPr>
        <p:txBody>
          <a:bodyPr wrap="square" rtlCol="0">
            <a:spAutoFit/>
          </a:bodyPr>
          <a:lstStyle/>
          <a:p>
            <a:pPr algn="ctr"/>
            <a:r>
              <a:rPr kumimoji="1" lang="ja-JP" altLang="en-US" sz="1200" dirty="0">
                <a:solidFill>
                  <a:schemeClr val="accent6">
                    <a:lumMod val="50000"/>
                  </a:schemeClr>
                </a:solidFill>
              </a:rPr>
              <a:t>オンプレミス（自社構内）</a:t>
            </a:r>
            <a:endParaRPr kumimoji="1" lang="en-US" altLang="ja-JP" sz="1200" dirty="0">
              <a:solidFill>
                <a:schemeClr val="accent6">
                  <a:lumMod val="50000"/>
                </a:schemeClr>
              </a:solidFill>
            </a:endParaRPr>
          </a:p>
          <a:p>
            <a:pPr algn="ctr"/>
            <a:r>
              <a:rPr lang="ja-JP" altLang="en-US" sz="1200" dirty="0">
                <a:solidFill>
                  <a:schemeClr val="accent6">
                    <a:lumMod val="50000"/>
                  </a:schemeClr>
                </a:solidFill>
              </a:rPr>
              <a:t>データセンタ（自社設備）</a:t>
            </a:r>
            <a:endParaRPr kumimoji="1" lang="ja-JP" altLang="en-US" sz="1200" dirty="0">
              <a:solidFill>
                <a:schemeClr val="accent6">
                  <a:lumMod val="50000"/>
                </a:schemeClr>
              </a:solidFill>
            </a:endParaRPr>
          </a:p>
        </p:txBody>
      </p:sp>
      <p:sp>
        <p:nvSpPr>
          <p:cNvPr id="256" name="テキスト ボックス 255"/>
          <p:cNvSpPr txBox="1"/>
          <p:nvPr/>
        </p:nvSpPr>
        <p:spPr>
          <a:xfrm>
            <a:off x="2596098" y="4680711"/>
            <a:ext cx="1824449" cy="438582"/>
          </a:xfrm>
          <a:prstGeom prst="rect">
            <a:avLst/>
          </a:prstGeom>
          <a:noFill/>
        </p:spPr>
        <p:txBody>
          <a:bodyPr wrap="square" rtlCol="0">
            <a:spAutoFit/>
          </a:bodyPr>
          <a:lstStyle/>
          <a:p>
            <a:pPr algn="ctr"/>
            <a:r>
              <a:rPr lang="ja-JP" altLang="en-US" sz="1200" dirty="0">
                <a:solidFill>
                  <a:schemeClr val="accent6">
                    <a:lumMod val="50000"/>
                  </a:schemeClr>
                </a:solidFill>
              </a:rPr>
              <a:t>データセンタ（他社設備）</a:t>
            </a:r>
            <a:endParaRPr lang="en-US" altLang="ja-JP" sz="1200" dirty="0">
              <a:solidFill>
                <a:schemeClr val="accent6">
                  <a:lumMod val="50000"/>
                </a:schemeClr>
              </a:solidFill>
            </a:endParaRPr>
          </a:p>
          <a:p>
            <a:pPr algn="ctr"/>
            <a:r>
              <a:rPr kumimoji="1" lang="ja-JP" altLang="en-US" sz="1000" dirty="0">
                <a:solidFill>
                  <a:schemeClr val="accent6">
                    <a:lumMod val="50000"/>
                  </a:schemeClr>
                </a:solidFill>
              </a:rPr>
              <a:t>コロケーション／</a:t>
            </a:r>
            <a:r>
              <a:rPr lang="ja-JP" altLang="en-US" sz="1000" dirty="0">
                <a:solidFill>
                  <a:schemeClr val="accent6">
                    <a:lumMod val="50000"/>
                  </a:schemeClr>
                </a:solidFill>
              </a:rPr>
              <a:t>ホスティング</a:t>
            </a:r>
            <a:endParaRPr kumimoji="1" lang="ja-JP" altLang="en-US" sz="1000" dirty="0">
              <a:solidFill>
                <a:schemeClr val="accent6">
                  <a:lumMod val="50000"/>
                </a:schemeClr>
              </a:solidFill>
            </a:endParaRPr>
          </a:p>
        </p:txBody>
      </p:sp>
      <p:sp>
        <p:nvSpPr>
          <p:cNvPr id="257" name="テキスト ボックス 256"/>
          <p:cNvSpPr txBox="1"/>
          <p:nvPr/>
        </p:nvSpPr>
        <p:spPr>
          <a:xfrm>
            <a:off x="4671564" y="4680711"/>
            <a:ext cx="1824449" cy="276999"/>
          </a:xfrm>
          <a:prstGeom prst="rect">
            <a:avLst/>
          </a:prstGeom>
          <a:noFill/>
        </p:spPr>
        <p:txBody>
          <a:bodyPr wrap="square" rtlCol="0">
            <a:spAutoFit/>
          </a:bodyPr>
          <a:lstStyle/>
          <a:p>
            <a:pPr algn="ctr"/>
            <a:r>
              <a:rPr kumimoji="1" lang="ja-JP" altLang="en-US" sz="1200" dirty="0">
                <a:solidFill>
                  <a:srgbClr val="000090"/>
                </a:solidFill>
              </a:rPr>
              <a:t>パブリック・クラウド</a:t>
            </a:r>
          </a:p>
        </p:txBody>
      </p:sp>
      <p:sp>
        <p:nvSpPr>
          <p:cNvPr id="258" name="テキスト ボックス 257"/>
          <p:cNvSpPr txBox="1"/>
          <p:nvPr/>
        </p:nvSpPr>
        <p:spPr>
          <a:xfrm>
            <a:off x="6769331" y="4674264"/>
            <a:ext cx="1824449" cy="276999"/>
          </a:xfrm>
          <a:prstGeom prst="rect">
            <a:avLst/>
          </a:prstGeom>
          <a:noFill/>
        </p:spPr>
        <p:txBody>
          <a:bodyPr wrap="square" rtlCol="0">
            <a:spAutoFit/>
          </a:bodyPr>
          <a:lstStyle/>
          <a:p>
            <a:pPr algn="ctr"/>
            <a:r>
              <a:rPr kumimoji="1" lang="ja-JP" altLang="en-US" sz="1200" dirty="0">
                <a:solidFill>
                  <a:srgbClr val="000090"/>
                </a:solidFill>
              </a:rPr>
              <a:t>パブリック・クラウド</a:t>
            </a:r>
          </a:p>
        </p:txBody>
      </p:sp>
      <p:sp>
        <p:nvSpPr>
          <p:cNvPr id="260" name="正方形/長方形 259"/>
          <p:cNvSpPr/>
          <p:nvPr/>
        </p:nvSpPr>
        <p:spPr>
          <a:xfrm>
            <a:off x="617446" y="1998571"/>
            <a:ext cx="5795687" cy="1987857"/>
          </a:xfrm>
          <a:prstGeom prst="rect">
            <a:avLst/>
          </a:prstGeom>
          <a:solidFill>
            <a:srgbClr val="3366FF">
              <a:alpha val="3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正方形/長方形 260"/>
          <p:cNvSpPr/>
          <p:nvPr/>
        </p:nvSpPr>
        <p:spPr>
          <a:xfrm>
            <a:off x="4775640" y="2295318"/>
            <a:ext cx="3758493" cy="1353871"/>
          </a:xfrm>
          <a:prstGeom prst="rect">
            <a:avLst/>
          </a:prstGeom>
          <a:solidFill>
            <a:srgbClr val="008000">
              <a:alpha val="3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descr="clou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46556" y="2063752"/>
            <a:ext cx="1475839" cy="1475839"/>
          </a:xfrm>
          <a:prstGeom prst="rect">
            <a:avLst/>
          </a:prstGeom>
          <a:effectLst>
            <a:outerShdw blurRad="50800" dist="38100" dir="2700000" algn="tl" rotWithShape="0">
              <a:prstClr val="black">
                <a:alpha val="40000"/>
              </a:prstClr>
            </a:outerShdw>
          </a:effectLst>
        </p:spPr>
      </p:pic>
      <p:grpSp>
        <p:nvGrpSpPr>
          <p:cNvPr id="94" name="図形グループ 93"/>
          <p:cNvGrpSpPr/>
          <p:nvPr/>
        </p:nvGrpSpPr>
        <p:grpSpPr>
          <a:xfrm>
            <a:off x="5787271" y="2769062"/>
            <a:ext cx="309971" cy="140029"/>
            <a:chOff x="6769100" y="1390650"/>
            <a:chExt cx="317500" cy="157483"/>
          </a:xfrm>
          <a:effectLst>
            <a:outerShdw blurRad="50800" dist="38100" dir="2700000" algn="tl" rotWithShape="0">
              <a:prstClr val="black">
                <a:alpha val="40000"/>
              </a:prstClr>
            </a:outerShdw>
          </a:effectLst>
        </p:grpSpPr>
        <p:sp>
          <p:nvSpPr>
            <p:cNvPr id="95" name="正方形/長方形 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円/楕円 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7" name="直線コネクタ 96"/>
            <p:cNvCxnSpPr>
              <a:stCxn id="96" idx="6"/>
              <a:endCxn id="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6" name="図形グループ 105"/>
          <p:cNvGrpSpPr/>
          <p:nvPr/>
        </p:nvGrpSpPr>
        <p:grpSpPr>
          <a:xfrm>
            <a:off x="5787271" y="2391397"/>
            <a:ext cx="309971" cy="140029"/>
            <a:chOff x="6769100" y="1390650"/>
            <a:chExt cx="317500" cy="157483"/>
          </a:xfrm>
          <a:effectLst>
            <a:outerShdw blurRad="50800" dist="38100" dir="2700000" algn="tl" rotWithShape="0">
              <a:prstClr val="black">
                <a:alpha val="40000"/>
              </a:prstClr>
            </a:outerShdw>
          </a:effectLst>
        </p:grpSpPr>
        <p:sp>
          <p:nvSpPr>
            <p:cNvPr id="107" name="正方形/長方形 1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コネクタ 108"/>
            <p:cNvCxnSpPr>
              <a:stCxn id="108" idx="6"/>
              <a:endCxn id="1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 name="図形グループ 117"/>
          <p:cNvGrpSpPr/>
          <p:nvPr/>
        </p:nvGrpSpPr>
        <p:grpSpPr>
          <a:xfrm>
            <a:off x="5787271" y="2581067"/>
            <a:ext cx="309971" cy="140029"/>
            <a:chOff x="6769100" y="1390650"/>
            <a:chExt cx="317500" cy="157483"/>
          </a:xfrm>
          <a:effectLst>
            <a:outerShdw blurRad="50800" dist="38100" dir="2700000" algn="tl" rotWithShape="0">
              <a:prstClr val="black">
                <a:alpha val="40000"/>
              </a:prstClr>
            </a:outerShdw>
          </a:effectLst>
        </p:grpSpPr>
        <p:sp>
          <p:nvSpPr>
            <p:cNvPr id="119" name="正方形/長方形 1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a:stCxn id="120" idx="6"/>
              <a:endCxn id="1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5787271" y="3149435"/>
            <a:ext cx="309971" cy="140029"/>
            <a:chOff x="6769100" y="1390650"/>
            <a:chExt cx="317500" cy="157483"/>
          </a:xfrm>
          <a:effectLst>
            <a:outerShdw blurRad="50800" dist="38100" dir="2700000" algn="tl" rotWithShape="0">
              <a:prstClr val="black">
                <a:alpha val="40000"/>
              </a:prstClr>
            </a:outerShdw>
          </a:effectLst>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a:stCxn id="216" idx="6"/>
              <a:endCxn id="2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6" name="図形グループ 225"/>
          <p:cNvGrpSpPr/>
          <p:nvPr/>
        </p:nvGrpSpPr>
        <p:grpSpPr>
          <a:xfrm>
            <a:off x="5787271" y="2961440"/>
            <a:ext cx="309971" cy="140029"/>
            <a:chOff x="6769100" y="1390650"/>
            <a:chExt cx="317500" cy="157483"/>
          </a:xfrm>
          <a:effectLst>
            <a:outerShdw blurRad="50800" dist="38100" dir="2700000" algn="tl" rotWithShape="0">
              <a:prstClr val="black">
                <a:alpha val="40000"/>
              </a:prstClr>
            </a:outerShdw>
          </a:effectLst>
        </p:grpSpPr>
        <p:sp>
          <p:nvSpPr>
            <p:cNvPr id="227" name="正方形/長方形 2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9" name="直線コネクタ 228"/>
            <p:cNvCxnSpPr>
              <a:stCxn id="228" idx="6"/>
              <a:endCxn id="2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4" name="正方形/長方形 253"/>
          <p:cNvSpPr/>
          <p:nvPr/>
        </p:nvSpPr>
        <p:spPr>
          <a:xfrm>
            <a:off x="4994833" y="2756967"/>
            <a:ext cx="792437" cy="1075203"/>
          </a:xfrm>
          <a:prstGeom prst="rect">
            <a:avLst/>
          </a:prstGeom>
          <a:solidFill>
            <a:schemeClr val="accent6">
              <a:lumMod val="75000"/>
              <a:alpha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6" name="図形グループ 85"/>
          <p:cNvGrpSpPr/>
          <p:nvPr/>
        </p:nvGrpSpPr>
        <p:grpSpPr>
          <a:xfrm>
            <a:off x="5065228" y="2769062"/>
            <a:ext cx="309971" cy="140029"/>
            <a:chOff x="6769100" y="1390650"/>
            <a:chExt cx="317500" cy="157483"/>
          </a:xfrm>
          <a:effectLst>
            <a:outerShdw blurRad="50800" dist="38100" dir="2700000" algn="tl" rotWithShape="0">
              <a:prstClr val="black">
                <a:alpha val="40000"/>
              </a:prstClr>
            </a:outerShdw>
          </a:effectLst>
        </p:grpSpPr>
        <p:sp>
          <p:nvSpPr>
            <p:cNvPr id="87" name="正方形/長方形 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9" name="直線コネクタ 88"/>
            <p:cNvCxnSpPr>
              <a:stCxn id="88" idx="6"/>
              <a:endCxn id="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0" name="図形グループ 89"/>
          <p:cNvGrpSpPr/>
          <p:nvPr/>
        </p:nvGrpSpPr>
        <p:grpSpPr>
          <a:xfrm>
            <a:off x="5426249" y="2769062"/>
            <a:ext cx="309971" cy="140029"/>
            <a:chOff x="6769100" y="1390650"/>
            <a:chExt cx="317500" cy="157483"/>
          </a:xfrm>
          <a:effectLst>
            <a:outerShdw blurRad="50800" dist="38100" dir="2700000" algn="tl" rotWithShape="0">
              <a:prstClr val="black">
                <a:alpha val="40000"/>
              </a:prstClr>
            </a:outerShdw>
          </a:effectLst>
        </p:grpSpPr>
        <p:sp>
          <p:nvSpPr>
            <p:cNvPr id="91" name="正方形/長方形 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3" name="直線コネクタ 92"/>
            <p:cNvCxnSpPr>
              <a:stCxn id="92" idx="6"/>
              <a:endCxn id="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8" name="図形グループ 97"/>
          <p:cNvGrpSpPr/>
          <p:nvPr/>
        </p:nvGrpSpPr>
        <p:grpSpPr>
          <a:xfrm>
            <a:off x="5065228" y="2391397"/>
            <a:ext cx="309971" cy="140029"/>
            <a:chOff x="6769100" y="1390650"/>
            <a:chExt cx="317500" cy="157483"/>
          </a:xfrm>
          <a:effectLst>
            <a:outerShdw blurRad="50800" dist="38100" dir="2700000" algn="tl" rotWithShape="0">
              <a:prstClr val="black">
                <a:alpha val="40000"/>
              </a:prstClr>
            </a:outerShdw>
          </a:effectLst>
        </p:grpSpPr>
        <p:sp>
          <p:nvSpPr>
            <p:cNvPr id="99" name="正方形/長方形 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円/楕円 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1" name="直線コネクタ 100"/>
            <p:cNvCxnSpPr>
              <a:stCxn id="100" idx="6"/>
              <a:endCxn id="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2" name="図形グループ 101"/>
          <p:cNvGrpSpPr/>
          <p:nvPr/>
        </p:nvGrpSpPr>
        <p:grpSpPr>
          <a:xfrm>
            <a:off x="5426249" y="2391397"/>
            <a:ext cx="309971" cy="140029"/>
            <a:chOff x="6769100" y="1390650"/>
            <a:chExt cx="317500" cy="157483"/>
          </a:xfrm>
          <a:effectLst>
            <a:outerShdw blurRad="50800" dist="38100" dir="2700000" algn="tl" rotWithShape="0">
              <a:prstClr val="black">
                <a:alpha val="40000"/>
              </a:prstClr>
            </a:outerShdw>
          </a:effectLst>
        </p:grpSpPr>
        <p:sp>
          <p:nvSpPr>
            <p:cNvPr id="103" name="正方形/長方形 1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5" name="直線コネクタ 104"/>
            <p:cNvCxnSpPr>
              <a:stCxn id="104" idx="6"/>
              <a:endCxn id="1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0" name="図形グループ 109"/>
          <p:cNvGrpSpPr/>
          <p:nvPr/>
        </p:nvGrpSpPr>
        <p:grpSpPr>
          <a:xfrm>
            <a:off x="5065228" y="2581067"/>
            <a:ext cx="309971" cy="140029"/>
            <a:chOff x="6769100" y="1390650"/>
            <a:chExt cx="317500" cy="157483"/>
          </a:xfrm>
          <a:effectLst>
            <a:outerShdw blurRad="50800" dist="38100" dir="2700000" algn="tl" rotWithShape="0">
              <a:prstClr val="black">
                <a:alpha val="40000"/>
              </a:prstClr>
            </a:outerShdw>
          </a:effectLst>
        </p:grpSpPr>
        <p:sp>
          <p:nvSpPr>
            <p:cNvPr id="111" name="正方形/長方形 1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円/楕円 1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3" name="直線コネクタ 112"/>
            <p:cNvCxnSpPr>
              <a:stCxn id="112" idx="6"/>
              <a:endCxn id="1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 name="図形グループ 113"/>
          <p:cNvGrpSpPr/>
          <p:nvPr/>
        </p:nvGrpSpPr>
        <p:grpSpPr>
          <a:xfrm>
            <a:off x="5426249" y="2581067"/>
            <a:ext cx="309971" cy="140029"/>
            <a:chOff x="6769100" y="1390650"/>
            <a:chExt cx="317500" cy="157483"/>
          </a:xfrm>
          <a:effectLst>
            <a:outerShdw blurRad="50800" dist="38100" dir="2700000" algn="tl" rotWithShape="0">
              <a:prstClr val="black">
                <a:alpha val="40000"/>
              </a:prstClr>
            </a:outerShdw>
          </a:effectLst>
        </p:grpSpPr>
        <p:sp>
          <p:nvSpPr>
            <p:cNvPr id="115" name="正方形/長方形 1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a:stCxn id="116" idx="6"/>
              <a:endCxn id="1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5065228" y="2961440"/>
            <a:ext cx="309971" cy="140029"/>
            <a:chOff x="6769100" y="1390650"/>
            <a:chExt cx="317500" cy="157483"/>
          </a:xfrm>
          <a:effectLst>
            <a:outerShdw blurRad="50800" dist="38100" dir="2700000" algn="tl" rotWithShape="0">
              <a:prstClr val="black">
                <a:alpha val="40000"/>
              </a:prstClr>
            </a:outerShdw>
          </a:effectLst>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1" name="直線コネクタ 220"/>
            <p:cNvCxnSpPr>
              <a:stCxn id="220" idx="6"/>
              <a:endCxn id="2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5426249" y="2961440"/>
            <a:ext cx="309971" cy="140029"/>
            <a:chOff x="6769100" y="1390650"/>
            <a:chExt cx="317500" cy="157483"/>
          </a:xfrm>
          <a:effectLst>
            <a:outerShdw blurRad="50800" dist="38100" dir="2700000" algn="tl" rotWithShape="0">
              <a:prstClr val="black">
                <a:alpha val="40000"/>
              </a:prstClr>
            </a:outerShdw>
          </a:effectLst>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5" name="直線コネクタ 224"/>
            <p:cNvCxnSpPr>
              <a:stCxn id="224" idx="6"/>
              <a:endCxn id="2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6" name="図形グループ 205"/>
          <p:cNvGrpSpPr/>
          <p:nvPr/>
        </p:nvGrpSpPr>
        <p:grpSpPr>
          <a:xfrm>
            <a:off x="5065228" y="3149435"/>
            <a:ext cx="309971" cy="140029"/>
            <a:chOff x="6769100" y="1390650"/>
            <a:chExt cx="317500" cy="157483"/>
          </a:xfrm>
          <a:effectLst>
            <a:outerShdw blurRad="50800" dist="38100" dir="2700000" algn="tl" rotWithShape="0">
              <a:prstClr val="black">
                <a:alpha val="40000"/>
              </a:prstClr>
            </a:outerShdw>
          </a:effectLst>
        </p:grpSpPr>
        <p:sp>
          <p:nvSpPr>
            <p:cNvPr id="207" name="正方形/長方形 2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08" idx="6"/>
              <a:endCxn id="2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0" name="図形グループ 209"/>
          <p:cNvGrpSpPr/>
          <p:nvPr/>
        </p:nvGrpSpPr>
        <p:grpSpPr>
          <a:xfrm>
            <a:off x="5426249" y="3149435"/>
            <a:ext cx="309971" cy="140029"/>
            <a:chOff x="6769100" y="1390650"/>
            <a:chExt cx="317500" cy="157483"/>
          </a:xfrm>
          <a:effectLst>
            <a:outerShdw blurRad="50800" dist="38100" dir="2700000" algn="tl" rotWithShape="0">
              <a:prstClr val="black">
                <a:alpha val="40000"/>
              </a:prstClr>
            </a:outerShdw>
          </a:effectLst>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コネクタ 212"/>
            <p:cNvCxnSpPr>
              <a:stCxn id="212" idx="6"/>
              <a:endCxn id="2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9" name="テキスト ボックス 258"/>
          <p:cNvSpPr txBox="1"/>
          <p:nvPr/>
        </p:nvSpPr>
        <p:spPr>
          <a:xfrm>
            <a:off x="4994833" y="3370505"/>
            <a:ext cx="792438" cy="461665"/>
          </a:xfrm>
          <a:prstGeom prst="rect">
            <a:avLst/>
          </a:prstGeom>
          <a:noFill/>
        </p:spPr>
        <p:txBody>
          <a:bodyPr wrap="square" rtlCol="0">
            <a:spAutoFit/>
          </a:bodyPr>
          <a:lstStyle/>
          <a:p>
            <a:pPr algn="ctr"/>
            <a:r>
              <a:rPr kumimoji="1" lang="ja-JP" altLang="en-US" sz="800" dirty="0">
                <a:solidFill>
                  <a:schemeClr val="bg1"/>
                </a:solidFill>
              </a:rPr>
              <a:t>バーチャル</a:t>
            </a:r>
            <a:endParaRPr kumimoji="1" lang="en-US" altLang="ja-JP" sz="800" dirty="0">
              <a:solidFill>
                <a:schemeClr val="bg1"/>
              </a:solidFill>
            </a:endParaRPr>
          </a:p>
          <a:p>
            <a:pPr algn="ctr"/>
            <a:r>
              <a:rPr kumimoji="1" lang="ja-JP" altLang="en-US" sz="800" dirty="0">
                <a:solidFill>
                  <a:schemeClr val="bg1"/>
                </a:solidFill>
              </a:rPr>
              <a:t>プライベート</a:t>
            </a:r>
            <a:endParaRPr kumimoji="1" lang="en-US" altLang="ja-JP" sz="800" dirty="0">
              <a:solidFill>
                <a:schemeClr val="bg1"/>
              </a:solidFill>
            </a:endParaRPr>
          </a:p>
          <a:p>
            <a:pPr algn="ctr"/>
            <a:r>
              <a:rPr lang="ja-JP" altLang="en-US" sz="800" dirty="0">
                <a:solidFill>
                  <a:schemeClr val="bg1"/>
                </a:solidFill>
              </a:rPr>
              <a:t>クラウド</a:t>
            </a:r>
            <a:endParaRPr kumimoji="1" lang="ja-JP" altLang="en-US" sz="800" dirty="0">
              <a:solidFill>
                <a:schemeClr val="bg1"/>
              </a:solidFill>
            </a:endParaRPr>
          </a:p>
        </p:txBody>
      </p:sp>
      <p:pic>
        <p:nvPicPr>
          <p:cNvPr id="10" name="図 9" descr="clou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1914" y="2063752"/>
            <a:ext cx="1475839" cy="1475839"/>
          </a:xfrm>
          <a:prstGeom prst="rect">
            <a:avLst/>
          </a:prstGeom>
          <a:effectLst>
            <a:outerShdw blurRad="50800" dist="38100" dir="2700000" algn="tl" rotWithShape="0">
              <a:prstClr val="black">
                <a:alpha val="40000"/>
              </a:prstClr>
            </a:outerShdw>
          </a:effectLst>
        </p:spPr>
      </p:pic>
      <p:pic>
        <p:nvPicPr>
          <p:cNvPr id="11" name="図 10" descr="clou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64235" y="2063752"/>
            <a:ext cx="1475839" cy="1475839"/>
          </a:xfrm>
          <a:prstGeom prst="rect">
            <a:avLst/>
          </a:prstGeom>
          <a:effectLst>
            <a:outerShdw blurRad="50800" dist="38100" dir="2700000" algn="tl" rotWithShape="0">
              <a:prstClr val="black">
                <a:alpha val="40000"/>
              </a:prstClr>
            </a:outerShdw>
          </a:effectLst>
        </p:spPr>
      </p:pic>
      <p:grpSp>
        <p:nvGrpSpPr>
          <p:cNvPr id="14" name="図形グループ 13"/>
          <p:cNvGrpSpPr/>
          <p:nvPr/>
        </p:nvGrpSpPr>
        <p:grpSpPr>
          <a:xfrm>
            <a:off x="887693" y="2957057"/>
            <a:ext cx="309971" cy="140029"/>
            <a:chOff x="6769100" y="1390650"/>
            <a:chExt cx="317500" cy="157483"/>
          </a:xfrm>
          <a:effectLst>
            <a:outerShdw blurRad="50800" dist="38100" dir="2700000" algn="tl" rotWithShape="0">
              <a:prstClr val="black">
                <a:alpha val="40000"/>
              </a:prstClr>
            </a:outerShdw>
          </a:effectLst>
        </p:grpSpPr>
        <p:sp>
          <p:nvSpPr>
            <p:cNvPr id="15" name="正方形/長方形 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
          <p:cNvGrpSpPr/>
          <p:nvPr/>
        </p:nvGrpSpPr>
        <p:grpSpPr>
          <a:xfrm>
            <a:off x="1248714" y="2957057"/>
            <a:ext cx="309971" cy="140029"/>
            <a:chOff x="6769100" y="1390650"/>
            <a:chExt cx="317500" cy="157483"/>
          </a:xfrm>
          <a:effectLst>
            <a:outerShdw blurRad="50800" dist="38100" dir="2700000" algn="tl" rotWithShape="0">
              <a:prstClr val="black">
                <a:alpha val="40000"/>
              </a:prstClr>
            </a:outerShdw>
          </a:effectLst>
        </p:grpSpPr>
        <p:sp>
          <p:nvSpPr>
            <p:cNvPr id="19" name="正方形/長方形 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 name="直線コネクタ 20"/>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21"/>
          <p:cNvGrpSpPr/>
          <p:nvPr/>
        </p:nvGrpSpPr>
        <p:grpSpPr>
          <a:xfrm>
            <a:off x="1609736" y="2957057"/>
            <a:ext cx="309971" cy="140029"/>
            <a:chOff x="6769100" y="1390650"/>
            <a:chExt cx="317500" cy="157483"/>
          </a:xfrm>
          <a:effectLst>
            <a:outerShdw blurRad="50800" dist="38100" dir="2700000" algn="tl" rotWithShape="0">
              <a:prstClr val="black">
                <a:alpha val="40000"/>
              </a:prstClr>
            </a:outerShdw>
          </a:effectLst>
        </p:grpSpPr>
        <p:sp>
          <p:nvSpPr>
            <p:cNvPr id="23" name="正方形/長方形 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 name="直線コネクタ 24"/>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25"/>
          <p:cNvGrpSpPr/>
          <p:nvPr/>
        </p:nvGrpSpPr>
        <p:grpSpPr>
          <a:xfrm>
            <a:off x="887693" y="2579392"/>
            <a:ext cx="309971" cy="140029"/>
            <a:chOff x="6769100" y="1390650"/>
            <a:chExt cx="317500" cy="157483"/>
          </a:xfrm>
          <a:effectLst>
            <a:outerShdw blurRad="50800" dist="38100" dir="2700000" algn="tl" rotWithShape="0">
              <a:prstClr val="black">
                <a:alpha val="40000"/>
              </a:prstClr>
            </a:outerShdw>
          </a:effectLst>
        </p:grpSpPr>
        <p:sp>
          <p:nvSpPr>
            <p:cNvPr id="27" name="正方形/長方形 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直線コネクタ 28"/>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29"/>
          <p:cNvGrpSpPr/>
          <p:nvPr/>
        </p:nvGrpSpPr>
        <p:grpSpPr>
          <a:xfrm>
            <a:off x="1248714" y="2579392"/>
            <a:ext cx="309971" cy="140029"/>
            <a:chOff x="6769100" y="1390650"/>
            <a:chExt cx="317500" cy="157483"/>
          </a:xfrm>
          <a:effectLst>
            <a:outerShdw blurRad="50800" dist="38100" dir="2700000" algn="tl" rotWithShape="0">
              <a:prstClr val="black">
                <a:alpha val="40000"/>
              </a:prstClr>
            </a:outerShdw>
          </a:effectLst>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 name="直線コネクタ 32"/>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33"/>
          <p:cNvGrpSpPr/>
          <p:nvPr/>
        </p:nvGrpSpPr>
        <p:grpSpPr>
          <a:xfrm>
            <a:off x="1609736" y="2579392"/>
            <a:ext cx="309971" cy="140029"/>
            <a:chOff x="6769100" y="1390650"/>
            <a:chExt cx="317500" cy="157483"/>
          </a:xfrm>
          <a:effectLst>
            <a:outerShdw blurRad="50800" dist="38100" dir="2700000" algn="tl" rotWithShape="0">
              <a:prstClr val="black">
                <a:alpha val="40000"/>
              </a:prstClr>
            </a:outerShdw>
          </a:effectLst>
        </p:grpSpPr>
        <p:sp>
          <p:nvSpPr>
            <p:cNvPr id="35" name="正方形/長方形 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 name="直線コネクタ 36"/>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37"/>
          <p:cNvGrpSpPr/>
          <p:nvPr/>
        </p:nvGrpSpPr>
        <p:grpSpPr>
          <a:xfrm>
            <a:off x="887693" y="2769062"/>
            <a:ext cx="309971" cy="140029"/>
            <a:chOff x="6769100" y="1390650"/>
            <a:chExt cx="317500" cy="157483"/>
          </a:xfrm>
          <a:effectLst>
            <a:outerShdw blurRad="50800" dist="38100" dir="2700000" algn="tl" rotWithShape="0">
              <a:prstClr val="black">
                <a:alpha val="40000"/>
              </a:prstClr>
            </a:outerShdw>
          </a:effectLst>
        </p:grpSpPr>
        <p:sp>
          <p:nvSpPr>
            <p:cNvPr id="39" name="正方形/長方形 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41"/>
          <p:cNvGrpSpPr/>
          <p:nvPr/>
        </p:nvGrpSpPr>
        <p:grpSpPr>
          <a:xfrm>
            <a:off x="1248714" y="2769062"/>
            <a:ext cx="309971" cy="140029"/>
            <a:chOff x="6769100" y="1390650"/>
            <a:chExt cx="317500" cy="157483"/>
          </a:xfrm>
          <a:effectLst>
            <a:outerShdw blurRad="50800" dist="38100" dir="2700000" algn="tl" rotWithShape="0">
              <a:prstClr val="black">
                <a:alpha val="40000"/>
              </a:prstClr>
            </a:outerShdw>
          </a:effectLst>
        </p:grpSpPr>
        <p:sp>
          <p:nvSpPr>
            <p:cNvPr id="43" name="正方形/長方形 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45"/>
          <p:cNvGrpSpPr/>
          <p:nvPr/>
        </p:nvGrpSpPr>
        <p:grpSpPr>
          <a:xfrm>
            <a:off x="1609736" y="2769062"/>
            <a:ext cx="309971" cy="140029"/>
            <a:chOff x="6769100" y="1390650"/>
            <a:chExt cx="317500" cy="157483"/>
          </a:xfrm>
          <a:effectLst>
            <a:outerShdw blurRad="50800" dist="38100" dir="2700000" algn="tl" rotWithShape="0">
              <a:prstClr val="black">
                <a:alpha val="40000"/>
              </a:prstClr>
            </a:outerShdw>
          </a:effectLst>
        </p:grpSpPr>
        <p:sp>
          <p:nvSpPr>
            <p:cNvPr id="47" name="正方形/長方形 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49"/>
          <p:cNvGrpSpPr/>
          <p:nvPr/>
        </p:nvGrpSpPr>
        <p:grpSpPr>
          <a:xfrm>
            <a:off x="2970014" y="2957057"/>
            <a:ext cx="309971" cy="140029"/>
            <a:chOff x="6769100" y="1390650"/>
            <a:chExt cx="317500" cy="157483"/>
          </a:xfrm>
          <a:effectLst>
            <a:outerShdw blurRad="50800" dist="38100" dir="2700000" algn="tl" rotWithShape="0">
              <a:prstClr val="black">
                <a:alpha val="40000"/>
              </a:prstClr>
            </a:outerShdw>
          </a:effectLst>
        </p:grpSpPr>
        <p:sp>
          <p:nvSpPr>
            <p:cNvPr id="51" name="正方形/長方形 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4" name="図形グループ 53"/>
          <p:cNvGrpSpPr/>
          <p:nvPr/>
        </p:nvGrpSpPr>
        <p:grpSpPr>
          <a:xfrm>
            <a:off x="3331035" y="2957057"/>
            <a:ext cx="309971" cy="140029"/>
            <a:chOff x="6769100" y="1390650"/>
            <a:chExt cx="317500" cy="157483"/>
          </a:xfrm>
          <a:effectLst>
            <a:outerShdw blurRad="50800" dist="38100" dir="2700000" algn="tl" rotWithShape="0">
              <a:prstClr val="black">
                <a:alpha val="40000"/>
              </a:prstClr>
            </a:outerShdw>
          </a:effectLst>
        </p:grpSpPr>
        <p:sp>
          <p:nvSpPr>
            <p:cNvPr id="55" name="正方形/長方形 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7" name="直線コネクタ 56"/>
            <p:cNvCxnSpPr>
              <a:stCxn id="56" idx="6"/>
              <a:endCxn id="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8" name="図形グループ 57"/>
          <p:cNvGrpSpPr/>
          <p:nvPr/>
        </p:nvGrpSpPr>
        <p:grpSpPr>
          <a:xfrm>
            <a:off x="3692057" y="2957057"/>
            <a:ext cx="309971" cy="140029"/>
            <a:chOff x="6769100" y="1390650"/>
            <a:chExt cx="317500" cy="157483"/>
          </a:xfrm>
          <a:effectLst>
            <a:outerShdw blurRad="50800" dist="38100" dir="2700000" algn="tl" rotWithShape="0">
              <a:prstClr val="black">
                <a:alpha val="40000"/>
              </a:prstClr>
            </a:outerShdw>
          </a:effectLst>
        </p:grpSpPr>
        <p:sp>
          <p:nvSpPr>
            <p:cNvPr id="59" name="正方形/長方形 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コネクタ 60"/>
            <p:cNvCxnSpPr>
              <a:stCxn id="60" idx="6"/>
              <a:endCxn id="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61"/>
          <p:cNvGrpSpPr/>
          <p:nvPr/>
        </p:nvGrpSpPr>
        <p:grpSpPr>
          <a:xfrm>
            <a:off x="2970014" y="2579392"/>
            <a:ext cx="309971" cy="140029"/>
            <a:chOff x="6769100" y="1390650"/>
            <a:chExt cx="317500" cy="157483"/>
          </a:xfrm>
          <a:effectLst>
            <a:outerShdw blurRad="50800" dist="38100" dir="2700000" algn="tl" rotWithShape="0">
              <a:prstClr val="black">
                <a:alpha val="40000"/>
              </a:prstClr>
            </a:outerShdw>
          </a:effectLst>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a:stCxn id="64" idx="6"/>
              <a:endCxn id="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6" name="図形グループ 65"/>
          <p:cNvGrpSpPr/>
          <p:nvPr/>
        </p:nvGrpSpPr>
        <p:grpSpPr>
          <a:xfrm>
            <a:off x="3331035" y="2579392"/>
            <a:ext cx="309971" cy="140029"/>
            <a:chOff x="6769100" y="1390650"/>
            <a:chExt cx="317500" cy="157483"/>
          </a:xfrm>
          <a:effectLst>
            <a:outerShdw blurRad="50800" dist="38100" dir="2700000" algn="tl" rotWithShape="0">
              <a:prstClr val="black">
                <a:alpha val="40000"/>
              </a:prstClr>
            </a:outerShdw>
          </a:effectLst>
        </p:grpSpPr>
        <p:sp>
          <p:nvSpPr>
            <p:cNvPr id="67" name="正方形/長方形 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p:cNvCxnSpPr>
              <a:stCxn id="68" idx="6"/>
              <a:endCxn id="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0" name="図形グループ 69"/>
          <p:cNvGrpSpPr/>
          <p:nvPr/>
        </p:nvGrpSpPr>
        <p:grpSpPr>
          <a:xfrm>
            <a:off x="3692057" y="2579392"/>
            <a:ext cx="309971" cy="140029"/>
            <a:chOff x="6769100" y="1390650"/>
            <a:chExt cx="317500" cy="157483"/>
          </a:xfrm>
          <a:effectLst>
            <a:outerShdw blurRad="50800" dist="38100" dir="2700000" algn="tl" rotWithShape="0">
              <a:prstClr val="black">
                <a:alpha val="40000"/>
              </a:prstClr>
            </a:outerShdw>
          </a:effectLst>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4" name="図形グループ 73"/>
          <p:cNvGrpSpPr/>
          <p:nvPr/>
        </p:nvGrpSpPr>
        <p:grpSpPr>
          <a:xfrm>
            <a:off x="2970014" y="2769062"/>
            <a:ext cx="309971" cy="140029"/>
            <a:chOff x="6769100" y="1390650"/>
            <a:chExt cx="317500" cy="157483"/>
          </a:xfrm>
          <a:effectLst>
            <a:outerShdw blurRad="50800" dist="38100" dir="2700000" algn="tl" rotWithShape="0">
              <a:prstClr val="black">
                <a:alpha val="40000"/>
              </a:prstClr>
            </a:outerShdw>
          </a:effectLst>
        </p:grpSpPr>
        <p:sp>
          <p:nvSpPr>
            <p:cNvPr id="75" name="正方形/長方形 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7" name="直線コネクタ 76"/>
            <p:cNvCxnSpPr>
              <a:stCxn id="76" idx="6"/>
              <a:endCxn id="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8" name="図形グループ 77"/>
          <p:cNvGrpSpPr/>
          <p:nvPr/>
        </p:nvGrpSpPr>
        <p:grpSpPr>
          <a:xfrm>
            <a:off x="3331035" y="2769062"/>
            <a:ext cx="309971" cy="140029"/>
            <a:chOff x="6769100" y="1390650"/>
            <a:chExt cx="317500" cy="157483"/>
          </a:xfrm>
          <a:effectLst>
            <a:outerShdw blurRad="50800" dist="38100" dir="2700000" algn="tl" rotWithShape="0">
              <a:prstClr val="black">
                <a:alpha val="40000"/>
              </a:prstClr>
            </a:outerShdw>
          </a:effectLst>
        </p:grpSpPr>
        <p:sp>
          <p:nvSpPr>
            <p:cNvPr id="79" name="正方形/長方形 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1" name="直線コネクタ 80"/>
            <p:cNvCxnSpPr>
              <a:stCxn id="80" idx="6"/>
              <a:endCxn id="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2" name="図形グループ 81"/>
          <p:cNvGrpSpPr/>
          <p:nvPr/>
        </p:nvGrpSpPr>
        <p:grpSpPr>
          <a:xfrm>
            <a:off x="3692057" y="2769062"/>
            <a:ext cx="309971" cy="140029"/>
            <a:chOff x="6769100" y="1390650"/>
            <a:chExt cx="317500" cy="157483"/>
          </a:xfrm>
          <a:effectLst>
            <a:outerShdw blurRad="50800" dist="38100" dir="2700000" algn="tl" rotWithShape="0">
              <a:prstClr val="black">
                <a:alpha val="40000"/>
              </a:prstClr>
            </a:outerShdw>
          </a:effectLst>
        </p:grpSpPr>
        <p:sp>
          <p:nvSpPr>
            <p:cNvPr id="83" name="正方形/長方形 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5" name="直線コネクタ 84"/>
            <p:cNvCxnSpPr>
              <a:stCxn id="84" idx="6"/>
              <a:endCxn id="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3" name="図 12" descr="clou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41771" y="2063752"/>
            <a:ext cx="1475839" cy="1475839"/>
          </a:xfrm>
          <a:prstGeom prst="rect">
            <a:avLst/>
          </a:prstGeom>
          <a:effectLst>
            <a:outerShdw blurRad="50800" dist="38100" dir="2700000" algn="tl" rotWithShape="0">
              <a:prstClr val="black">
                <a:alpha val="40000"/>
              </a:prstClr>
            </a:outerShdw>
          </a:effectLst>
        </p:spPr>
      </p:pic>
      <p:grpSp>
        <p:nvGrpSpPr>
          <p:cNvPr id="122" name="図形グループ 121"/>
          <p:cNvGrpSpPr/>
          <p:nvPr/>
        </p:nvGrpSpPr>
        <p:grpSpPr>
          <a:xfrm>
            <a:off x="7188324" y="2769062"/>
            <a:ext cx="309971" cy="140029"/>
            <a:chOff x="6769100" y="1390650"/>
            <a:chExt cx="317500" cy="157483"/>
          </a:xfrm>
          <a:effectLst>
            <a:outerShdw blurRad="50800" dist="38100" dir="2700000" algn="tl" rotWithShape="0">
              <a:prstClr val="black">
                <a:alpha val="40000"/>
              </a:prstClr>
            </a:outerShdw>
          </a:effectLst>
        </p:grpSpPr>
        <p:sp>
          <p:nvSpPr>
            <p:cNvPr id="123" name="正方形/長方形 1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a:stCxn id="124" idx="6"/>
              <a:endCxn id="1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 name="図形グループ 125"/>
          <p:cNvGrpSpPr/>
          <p:nvPr/>
        </p:nvGrpSpPr>
        <p:grpSpPr>
          <a:xfrm>
            <a:off x="7549345" y="2769062"/>
            <a:ext cx="309971" cy="140029"/>
            <a:chOff x="6769100" y="1390650"/>
            <a:chExt cx="317500" cy="157483"/>
          </a:xfrm>
          <a:effectLst>
            <a:outerShdw blurRad="50800" dist="38100" dir="2700000" algn="tl" rotWithShape="0">
              <a:prstClr val="black">
                <a:alpha val="40000"/>
              </a:prstClr>
            </a:outerShdw>
          </a:effectLst>
        </p:grpSpPr>
        <p:sp>
          <p:nvSpPr>
            <p:cNvPr id="127" name="正方形/長方形 1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9" name="直線コネクタ 128"/>
            <p:cNvCxnSpPr>
              <a:stCxn id="128" idx="6"/>
              <a:endCxn id="1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 name="図形グループ 129"/>
          <p:cNvGrpSpPr/>
          <p:nvPr/>
        </p:nvGrpSpPr>
        <p:grpSpPr>
          <a:xfrm>
            <a:off x="7910367" y="2769062"/>
            <a:ext cx="309971" cy="140029"/>
            <a:chOff x="6769100" y="1390650"/>
            <a:chExt cx="317500" cy="157483"/>
          </a:xfrm>
          <a:effectLst>
            <a:outerShdw blurRad="50800" dist="38100" dir="2700000" algn="tl" rotWithShape="0">
              <a:prstClr val="black">
                <a:alpha val="40000"/>
              </a:prstClr>
            </a:outerShdw>
          </a:effectLst>
        </p:grpSpPr>
        <p:sp>
          <p:nvSpPr>
            <p:cNvPr id="131" name="正方形/長方形 1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3" name="直線コネクタ 132"/>
            <p:cNvCxnSpPr>
              <a:stCxn id="132" idx="6"/>
              <a:endCxn id="1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 name="図形グループ 133"/>
          <p:cNvGrpSpPr/>
          <p:nvPr/>
        </p:nvGrpSpPr>
        <p:grpSpPr>
          <a:xfrm>
            <a:off x="7188324" y="2391397"/>
            <a:ext cx="309971" cy="140029"/>
            <a:chOff x="6769100" y="1390650"/>
            <a:chExt cx="317500" cy="157483"/>
          </a:xfrm>
          <a:effectLst>
            <a:outerShdw blurRad="50800" dist="38100" dir="2700000" algn="tl" rotWithShape="0">
              <a:prstClr val="black">
                <a:alpha val="40000"/>
              </a:prstClr>
            </a:outerShdw>
          </a:effectLst>
        </p:grpSpPr>
        <p:sp>
          <p:nvSpPr>
            <p:cNvPr id="135" name="正方形/長方形 1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コネクタ 136"/>
            <p:cNvCxnSpPr>
              <a:stCxn id="136" idx="6"/>
              <a:endCxn id="1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 name="図形グループ 137"/>
          <p:cNvGrpSpPr/>
          <p:nvPr/>
        </p:nvGrpSpPr>
        <p:grpSpPr>
          <a:xfrm>
            <a:off x="7549345" y="2391397"/>
            <a:ext cx="309971" cy="140029"/>
            <a:chOff x="6769100" y="1390650"/>
            <a:chExt cx="317500" cy="157483"/>
          </a:xfrm>
          <a:effectLst>
            <a:outerShdw blurRad="50800" dist="38100" dir="2700000" algn="tl" rotWithShape="0">
              <a:prstClr val="black">
                <a:alpha val="40000"/>
              </a:prstClr>
            </a:outerShdw>
          </a:effectLst>
        </p:grpSpPr>
        <p:sp>
          <p:nvSpPr>
            <p:cNvPr id="139" name="正方形/長方形 1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円/楕円 1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1" name="直線コネクタ 140"/>
            <p:cNvCxnSpPr>
              <a:stCxn id="140" idx="6"/>
              <a:endCxn id="1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 name="図形グループ 141"/>
          <p:cNvGrpSpPr/>
          <p:nvPr/>
        </p:nvGrpSpPr>
        <p:grpSpPr>
          <a:xfrm>
            <a:off x="7910367" y="2391397"/>
            <a:ext cx="309971" cy="140029"/>
            <a:chOff x="6769100" y="1390650"/>
            <a:chExt cx="317500" cy="157483"/>
          </a:xfrm>
          <a:effectLst>
            <a:outerShdw blurRad="50800" dist="38100" dir="2700000" algn="tl" rotWithShape="0">
              <a:prstClr val="black">
                <a:alpha val="40000"/>
              </a:prstClr>
            </a:outerShdw>
          </a:effectLst>
        </p:grpSpPr>
        <p:sp>
          <p:nvSpPr>
            <p:cNvPr id="143" name="正方形/長方形 1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円/楕円 1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5" name="直線コネクタ 144"/>
            <p:cNvCxnSpPr>
              <a:stCxn id="144" idx="6"/>
              <a:endCxn id="1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 name="図形グループ 145"/>
          <p:cNvGrpSpPr/>
          <p:nvPr/>
        </p:nvGrpSpPr>
        <p:grpSpPr>
          <a:xfrm>
            <a:off x="7188324" y="2581067"/>
            <a:ext cx="309971" cy="140029"/>
            <a:chOff x="6769100" y="1390650"/>
            <a:chExt cx="317500" cy="157483"/>
          </a:xfrm>
          <a:effectLst>
            <a:outerShdw blurRad="50800" dist="38100" dir="2700000" algn="tl" rotWithShape="0">
              <a:prstClr val="black">
                <a:alpha val="40000"/>
              </a:prstClr>
            </a:outerShdw>
          </a:effectLst>
        </p:grpSpPr>
        <p:sp>
          <p:nvSpPr>
            <p:cNvPr id="147" name="正方形/長方形 1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9" name="直線コネクタ 148"/>
            <p:cNvCxnSpPr>
              <a:stCxn id="148" idx="6"/>
              <a:endCxn id="1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 name="図形グループ 149"/>
          <p:cNvGrpSpPr/>
          <p:nvPr/>
        </p:nvGrpSpPr>
        <p:grpSpPr>
          <a:xfrm>
            <a:off x="7549345" y="2581067"/>
            <a:ext cx="309971" cy="140029"/>
            <a:chOff x="6769100" y="1390650"/>
            <a:chExt cx="317500" cy="157483"/>
          </a:xfrm>
          <a:effectLst>
            <a:outerShdw blurRad="50800" dist="38100" dir="2700000" algn="tl" rotWithShape="0">
              <a:prstClr val="black">
                <a:alpha val="40000"/>
              </a:prstClr>
            </a:outerShdw>
          </a:effectLst>
        </p:grpSpPr>
        <p:sp>
          <p:nvSpPr>
            <p:cNvPr id="151" name="正方形/長方形 1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3" name="直線コネクタ 152"/>
            <p:cNvCxnSpPr>
              <a:stCxn id="152" idx="6"/>
              <a:endCxn id="1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 name="図形グループ 153"/>
          <p:cNvGrpSpPr/>
          <p:nvPr/>
        </p:nvGrpSpPr>
        <p:grpSpPr>
          <a:xfrm>
            <a:off x="7910367" y="2581067"/>
            <a:ext cx="309971" cy="140029"/>
            <a:chOff x="6769100" y="1390650"/>
            <a:chExt cx="317500" cy="157483"/>
          </a:xfrm>
          <a:effectLst>
            <a:outerShdw blurRad="50800" dist="38100" dir="2700000" algn="tl" rotWithShape="0">
              <a:prstClr val="black">
                <a:alpha val="40000"/>
              </a:prstClr>
            </a:outerShdw>
          </a:effectLst>
        </p:grpSpPr>
        <p:sp>
          <p:nvSpPr>
            <p:cNvPr id="155" name="正方形/長方形 1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円/楕円 1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7" name="直線コネクタ 156"/>
            <p:cNvCxnSpPr>
              <a:stCxn id="156" idx="6"/>
              <a:endCxn id="1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29"/>
          <p:cNvGrpSpPr/>
          <p:nvPr/>
        </p:nvGrpSpPr>
        <p:grpSpPr>
          <a:xfrm>
            <a:off x="7188324" y="3148567"/>
            <a:ext cx="309971" cy="140029"/>
            <a:chOff x="6769100" y="1390650"/>
            <a:chExt cx="317500" cy="157483"/>
          </a:xfrm>
          <a:effectLst>
            <a:outerShdw blurRad="50800" dist="38100" dir="2700000" algn="tl" rotWithShape="0">
              <a:prstClr val="black">
                <a:alpha val="40000"/>
              </a:prstClr>
            </a:outerShdw>
          </a:effectLst>
        </p:grpSpPr>
        <p:sp>
          <p:nvSpPr>
            <p:cNvPr id="231" name="正方形/長方形 2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3" name="直線コネクタ 232"/>
            <p:cNvCxnSpPr>
              <a:stCxn id="232" idx="6"/>
              <a:endCxn id="2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4" name="図形グループ 233"/>
          <p:cNvGrpSpPr/>
          <p:nvPr/>
        </p:nvGrpSpPr>
        <p:grpSpPr>
          <a:xfrm>
            <a:off x="7549345" y="3148567"/>
            <a:ext cx="309971" cy="140029"/>
            <a:chOff x="6769100" y="1390650"/>
            <a:chExt cx="317500" cy="157483"/>
          </a:xfrm>
          <a:effectLst>
            <a:outerShdw blurRad="50800" dist="38100" dir="2700000" algn="tl" rotWithShape="0">
              <a:prstClr val="black">
                <a:alpha val="40000"/>
              </a:prstClr>
            </a:outerShdw>
          </a:effectLst>
        </p:grpSpPr>
        <p:sp>
          <p:nvSpPr>
            <p:cNvPr id="235" name="正方形/長方形 2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円/楕円 2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7" name="直線コネクタ 236"/>
            <p:cNvCxnSpPr>
              <a:stCxn id="236" idx="6"/>
              <a:endCxn id="2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7910367" y="3148567"/>
            <a:ext cx="309971" cy="140029"/>
            <a:chOff x="6769100" y="1390650"/>
            <a:chExt cx="317500" cy="157483"/>
          </a:xfrm>
          <a:effectLst>
            <a:outerShdw blurRad="50800" dist="38100" dir="2700000" algn="tl" rotWithShape="0">
              <a:prstClr val="black">
                <a:alpha val="40000"/>
              </a:prstClr>
            </a:outerShdw>
          </a:effectLst>
        </p:grpSpPr>
        <p:sp>
          <p:nvSpPr>
            <p:cNvPr id="239" name="正方形/長方形 2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a:stCxn id="240" idx="6"/>
              <a:endCxn id="2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7188324" y="2960572"/>
            <a:ext cx="309971" cy="140029"/>
            <a:chOff x="6769100" y="1390650"/>
            <a:chExt cx="317500" cy="157483"/>
          </a:xfrm>
          <a:effectLst>
            <a:outerShdw blurRad="50800" dist="38100" dir="2700000" algn="tl" rotWithShape="0">
              <a:prstClr val="black">
                <a:alpha val="40000"/>
              </a:prstClr>
            </a:outerShdw>
          </a:effectLst>
        </p:grpSpPr>
        <p:sp>
          <p:nvSpPr>
            <p:cNvPr id="243" name="正方形/長方形 2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p:cNvCxnSpPr>
              <a:stCxn id="244" idx="6"/>
              <a:endCxn id="2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7549345" y="2960572"/>
            <a:ext cx="309971" cy="140029"/>
            <a:chOff x="6769100" y="1390650"/>
            <a:chExt cx="317500" cy="157483"/>
          </a:xfrm>
          <a:effectLst>
            <a:outerShdw blurRad="50800" dist="38100" dir="2700000" algn="tl" rotWithShape="0">
              <a:prstClr val="black">
                <a:alpha val="40000"/>
              </a:prstClr>
            </a:outerShdw>
          </a:effectLst>
        </p:grpSpPr>
        <p:sp>
          <p:nvSpPr>
            <p:cNvPr id="247" name="正方形/長方形 2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p:cNvCxnSpPr>
              <a:stCxn id="248" idx="6"/>
              <a:endCxn id="2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7910367" y="2960572"/>
            <a:ext cx="309971" cy="140029"/>
            <a:chOff x="6769100" y="1390650"/>
            <a:chExt cx="317500" cy="157483"/>
          </a:xfrm>
          <a:effectLst>
            <a:outerShdw blurRad="50800" dist="38100" dir="2700000" algn="tl" rotWithShape="0">
              <a:prstClr val="black">
                <a:alpha val="40000"/>
              </a:prstClr>
            </a:outerShdw>
          </a:effectLst>
        </p:grpSpPr>
        <p:sp>
          <p:nvSpPr>
            <p:cNvPr id="251" name="正方形/長方形 2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p:cNvCxnSpPr>
              <a:stCxn id="252" idx="6"/>
              <a:endCxn id="2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62" name="テキスト ボックス 261"/>
          <p:cNvSpPr txBox="1"/>
          <p:nvPr/>
        </p:nvSpPr>
        <p:spPr>
          <a:xfrm>
            <a:off x="3520224" y="2004577"/>
            <a:ext cx="1898654" cy="307777"/>
          </a:xfrm>
          <a:prstGeom prst="rect">
            <a:avLst/>
          </a:prstGeom>
          <a:noFill/>
        </p:spPr>
        <p:txBody>
          <a:bodyPr wrap="square" rtlCol="0">
            <a:spAutoFit/>
          </a:bodyPr>
          <a:lstStyle/>
          <a:p>
            <a:pPr algn="ctr"/>
            <a:r>
              <a:rPr kumimoji="1" lang="ja-JP" altLang="en-US" sz="1400" dirty="0">
                <a:solidFill>
                  <a:srgbClr val="FFFFFF"/>
                </a:solidFill>
              </a:rPr>
              <a:t>ハイブリッド・クラウド</a:t>
            </a:r>
          </a:p>
        </p:txBody>
      </p:sp>
      <p:sp>
        <p:nvSpPr>
          <p:cNvPr id="263" name="テキスト ボックス 262"/>
          <p:cNvSpPr txBox="1"/>
          <p:nvPr/>
        </p:nvSpPr>
        <p:spPr>
          <a:xfrm>
            <a:off x="5633079" y="3341412"/>
            <a:ext cx="2017849" cy="307777"/>
          </a:xfrm>
          <a:prstGeom prst="rect">
            <a:avLst/>
          </a:prstGeom>
          <a:noFill/>
        </p:spPr>
        <p:txBody>
          <a:bodyPr wrap="square" rtlCol="0">
            <a:spAutoFit/>
          </a:bodyPr>
          <a:lstStyle/>
          <a:p>
            <a:pPr algn="ctr"/>
            <a:r>
              <a:rPr kumimoji="1" lang="ja-JP" altLang="en-US" sz="1400" dirty="0">
                <a:solidFill>
                  <a:srgbClr val="FFFFFF"/>
                </a:solidFill>
              </a:rPr>
              <a:t>マルチ・クラウド</a:t>
            </a:r>
          </a:p>
        </p:txBody>
      </p:sp>
      <p:cxnSp>
        <p:nvCxnSpPr>
          <p:cNvPr id="266" name="直線矢印コネクタ 265"/>
          <p:cNvCxnSpPr/>
          <p:nvPr/>
        </p:nvCxnSpPr>
        <p:spPr>
          <a:xfrm>
            <a:off x="3446669" y="1650433"/>
            <a:ext cx="0" cy="76919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7" name="直線矢印コネクタ 266"/>
          <p:cNvCxnSpPr/>
          <p:nvPr/>
        </p:nvCxnSpPr>
        <p:spPr>
          <a:xfrm>
            <a:off x="1370795" y="1679154"/>
            <a:ext cx="0" cy="76919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8" name="直線矢印コネクタ 267"/>
          <p:cNvCxnSpPr/>
          <p:nvPr/>
        </p:nvCxnSpPr>
        <p:spPr>
          <a:xfrm>
            <a:off x="7628274" y="1679154"/>
            <a:ext cx="0" cy="63320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9" name="直線矢印コネクタ 268"/>
          <p:cNvCxnSpPr/>
          <p:nvPr/>
        </p:nvCxnSpPr>
        <p:spPr>
          <a:xfrm>
            <a:off x="5548329" y="1679154"/>
            <a:ext cx="4071" cy="69534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4" name="テキスト ボックス 273"/>
          <p:cNvSpPr txBox="1"/>
          <p:nvPr/>
        </p:nvSpPr>
        <p:spPr>
          <a:xfrm>
            <a:off x="2174201" y="5238451"/>
            <a:ext cx="4802555" cy="523220"/>
          </a:xfrm>
          <a:prstGeom prst="rect">
            <a:avLst/>
          </a:prstGeom>
          <a:noFill/>
        </p:spPr>
        <p:txBody>
          <a:bodyPr wrap="square" rtlCol="0">
            <a:spAutoFit/>
          </a:bodyPr>
          <a:lstStyle/>
          <a:p>
            <a:pPr algn="ctr"/>
            <a:r>
              <a:rPr kumimoji="1" lang="ja-JP" altLang="en-US" sz="1600" dirty="0">
                <a:solidFill>
                  <a:schemeClr val="bg1"/>
                </a:solidFill>
              </a:rPr>
              <a:t>インターネット／</a:t>
            </a:r>
            <a:r>
              <a:rPr lang="ja-JP" altLang="en-US" sz="1600" dirty="0">
                <a:solidFill>
                  <a:schemeClr val="bg1"/>
                </a:solidFill>
              </a:rPr>
              <a:t>ＶＰＮ／専用線</a:t>
            </a:r>
            <a:endParaRPr lang="en-US" altLang="ja-JP" sz="1600" dirty="0">
              <a:solidFill>
                <a:schemeClr val="bg1"/>
              </a:solidFill>
            </a:endParaRPr>
          </a:p>
          <a:p>
            <a:pPr algn="ctr"/>
            <a:r>
              <a:rPr kumimoji="1" lang="en-US" altLang="ja-JP" sz="1200" dirty="0">
                <a:solidFill>
                  <a:schemeClr val="bg1"/>
                </a:solidFill>
              </a:rPr>
              <a:t>(SDN : Software-Defined Network)</a:t>
            </a:r>
            <a:endParaRPr kumimoji="1" lang="ja-JP" altLang="en-US" sz="1200" dirty="0">
              <a:solidFill>
                <a:schemeClr val="bg1"/>
              </a:solidFill>
            </a:endParaRPr>
          </a:p>
        </p:txBody>
      </p:sp>
      <p:sp>
        <p:nvSpPr>
          <p:cNvPr id="275" name="ホームベース 274"/>
          <p:cNvSpPr/>
          <p:nvPr/>
        </p:nvSpPr>
        <p:spPr>
          <a:xfrm>
            <a:off x="417595" y="5989266"/>
            <a:ext cx="8303496" cy="477079"/>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個別専用システム　　　　　ハイブリッド・クラウド　　　　　マルチクラウド</a:t>
            </a:r>
          </a:p>
        </p:txBody>
      </p:sp>
      <p:sp>
        <p:nvSpPr>
          <p:cNvPr id="276" name="右矢印 275"/>
          <p:cNvSpPr/>
          <p:nvPr/>
        </p:nvSpPr>
        <p:spPr>
          <a:xfrm>
            <a:off x="5828759" y="6131101"/>
            <a:ext cx="492334" cy="232092"/>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7" name="右矢印 276"/>
          <p:cNvSpPr/>
          <p:nvPr/>
        </p:nvSpPr>
        <p:spPr>
          <a:xfrm>
            <a:off x="3083940" y="6131101"/>
            <a:ext cx="492334" cy="232092"/>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6104743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r"/>
            <a:r>
              <a:rPr lang="en-US" altLang="ja-JP" sz="2400" dirty="0">
                <a:solidFill>
                  <a:srgbClr val="FFFFFF"/>
                </a:solidFill>
                <a:effectLst/>
                <a:latin typeface="Arial"/>
                <a:ea typeface="HGP創英角ｺﾞｼｯｸUB" pitchFamily="50" charset="-128"/>
                <a:cs typeface="Arial"/>
              </a:rPr>
              <a:t>3</a:t>
            </a:r>
            <a:r>
              <a:rPr lang="ja-JP" altLang="en-US" sz="2400" dirty="0">
                <a:solidFill>
                  <a:srgbClr val="FFFFFF"/>
                </a:solidFill>
                <a:effectLst/>
                <a:latin typeface="Arial"/>
                <a:ea typeface="HGP創英角ｺﾞｼｯｸUB" pitchFamily="50" charset="-128"/>
                <a:cs typeface="Arial"/>
              </a:rPr>
              <a:t>つの誤解</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77542496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クラウドにまつわる</a:t>
            </a:r>
            <a:r>
              <a:rPr kumimoji="1" lang="en-US" altLang="ja-JP" dirty="0"/>
              <a:t>3</a:t>
            </a:r>
            <a:r>
              <a:rPr kumimoji="1" lang="ja-JP" altLang="en-US" dirty="0"/>
              <a:t>つの誤解</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58</a:t>
            </a:fld>
            <a:endParaRPr kumimoji="1" lang="ja-JP" altLang="en-US"/>
          </a:p>
        </p:txBody>
      </p:sp>
      <p:sp>
        <p:nvSpPr>
          <p:cNvPr id="4" name="テキスト ボックス 3"/>
          <p:cNvSpPr txBox="1"/>
          <p:nvPr/>
        </p:nvSpPr>
        <p:spPr>
          <a:xfrm>
            <a:off x="2195736" y="3317016"/>
            <a:ext cx="6363949" cy="707886"/>
          </a:xfrm>
          <a:prstGeom prst="rect">
            <a:avLst/>
          </a:prstGeom>
          <a:noFill/>
        </p:spPr>
        <p:txBody>
          <a:bodyPr wrap="square" rtlCol="0">
            <a:spAutoFit/>
          </a:bodyPr>
          <a:lstStyle/>
          <a:p>
            <a:r>
              <a:rPr lang="ja-JP" altLang="en-US" sz="2000" b="1" dirty="0">
                <a:solidFill>
                  <a:srgbClr val="C00000"/>
                </a:solidFill>
                <a:latin typeface="Meiryo" charset="-128"/>
                <a:ea typeface="Meiryo" charset="-128"/>
                <a:cs typeface="Meiryo" charset="-128"/>
              </a:rPr>
              <a:t>ガバナンスが効かない。</a:t>
            </a:r>
            <a:r>
              <a:rPr lang="ja-JP" altLang="en-US" sz="2000" dirty="0">
                <a:solidFill>
                  <a:schemeClr val="accent6">
                    <a:lumMod val="50000"/>
                  </a:schemeClr>
                </a:solidFill>
                <a:latin typeface="Meiryo" charset="-128"/>
                <a:ea typeface="Meiryo" charset="-128"/>
                <a:cs typeface="Meiryo" charset="-128"/>
              </a:rPr>
              <a:t>だからセキュリティも確保できない。だから心配なので使えない。</a:t>
            </a:r>
            <a:endParaRPr kumimoji="1" lang="ja-JP" altLang="en-US" sz="2000" dirty="0">
              <a:solidFill>
                <a:schemeClr val="accent6">
                  <a:lumMod val="50000"/>
                </a:schemeClr>
              </a:solidFill>
              <a:latin typeface="Meiryo" charset="-128"/>
              <a:ea typeface="Meiryo" charset="-128"/>
              <a:cs typeface="Meiryo" charset="-128"/>
            </a:endParaRPr>
          </a:p>
        </p:txBody>
      </p:sp>
      <p:sp>
        <p:nvSpPr>
          <p:cNvPr id="5" name="テキスト ボックス 4"/>
          <p:cNvSpPr txBox="1"/>
          <p:nvPr/>
        </p:nvSpPr>
        <p:spPr>
          <a:xfrm>
            <a:off x="2195736" y="2125472"/>
            <a:ext cx="6363949" cy="707886"/>
          </a:xfrm>
          <a:prstGeom prst="rect">
            <a:avLst/>
          </a:prstGeom>
          <a:noFill/>
        </p:spPr>
        <p:txBody>
          <a:bodyPr wrap="square" rtlCol="0">
            <a:spAutoFit/>
          </a:bodyPr>
          <a:lstStyle/>
          <a:p>
            <a:r>
              <a:rPr lang="ja-JP" altLang="en-US" sz="2000" b="1" dirty="0">
                <a:solidFill>
                  <a:srgbClr val="C00000"/>
                </a:solidFill>
                <a:latin typeface="Meiryo" charset="-128"/>
                <a:ea typeface="Meiryo" charset="-128"/>
                <a:cs typeface="Meiryo" charset="-128"/>
              </a:rPr>
              <a:t>調達の手段が変わるだけ。</a:t>
            </a:r>
            <a:r>
              <a:rPr lang="ja-JP" altLang="en-US" sz="2000" dirty="0">
                <a:solidFill>
                  <a:schemeClr val="accent6">
                    <a:lumMod val="50000"/>
                  </a:schemeClr>
                </a:solidFill>
                <a:latin typeface="Meiryo" charset="-128"/>
                <a:ea typeface="Meiryo" charset="-128"/>
                <a:cs typeface="Meiryo" charset="-128"/>
              </a:rPr>
              <a:t>自分たちのやることは実質変わらない。運用がある程度は任せられる程度。</a:t>
            </a:r>
            <a:endParaRPr kumimoji="1" lang="ja-JP" altLang="en-US" sz="2000" dirty="0">
              <a:solidFill>
                <a:schemeClr val="accent6">
                  <a:lumMod val="50000"/>
                </a:schemeClr>
              </a:solidFill>
              <a:latin typeface="Meiryo" charset="-128"/>
              <a:ea typeface="Meiryo" charset="-128"/>
              <a:cs typeface="Meiryo" charset="-128"/>
            </a:endParaRPr>
          </a:p>
        </p:txBody>
      </p:sp>
      <p:sp>
        <p:nvSpPr>
          <p:cNvPr id="6" name="テキスト ボックス 5"/>
          <p:cNvSpPr txBox="1"/>
          <p:nvPr/>
        </p:nvSpPr>
        <p:spPr>
          <a:xfrm>
            <a:off x="2195736" y="4501736"/>
            <a:ext cx="6363949" cy="707886"/>
          </a:xfrm>
          <a:prstGeom prst="rect">
            <a:avLst/>
          </a:prstGeom>
          <a:noFill/>
        </p:spPr>
        <p:txBody>
          <a:bodyPr wrap="square" rtlCol="0">
            <a:spAutoFit/>
          </a:bodyPr>
          <a:lstStyle/>
          <a:p>
            <a:r>
              <a:rPr lang="ja-JP" altLang="en-US" sz="2000" b="1" dirty="0">
                <a:solidFill>
                  <a:srgbClr val="C00000"/>
                </a:solidFill>
                <a:latin typeface="Meiryo" charset="-128"/>
                <a:ea typeface="Meiryo" charset="-128"/>
                <a:cs typeface="Meiryo" charset="-128"/>
              </a:rPr>
              <a:t>コスト・メリットは期待できない。</a:t>
            </a:r>
            <a:r>
              <a:rPr lang="ja-JP" altLang="en-US" sz="2000" dirty="0">
                <a:solidFill>
                  <a:schemeClr val="accent6">
                    <a:lumMod val="50000"/>
                  </a:schemeClr>
                </a:solidFill>
                <a:latin typeface="Meiryo" charset="-128"/>
                <a:ea typeface="Meiryo" charset="-128"/>
                <a:cs typeface="Meiryo" charset="-128"/>
              </a:rPr>
              <a:t>クラウドだって、コストはかかり続けるのだから結局は同じ。</a:t>
            </a:r>
            <a:endParaRPr kumimoji="1" lang="ja-JP" altLang="en-US" sz="2000" dirty="0">
              <a:solidFill>
                <a:schemeClr val="accent6">
                  <a:lumMod val="50000"/>
                </a:schemeClr>
              </a:solidFill>
              <a:latin typeface="Meiryo" charset="-128"/>
              <a:ea typeface="Meiryo" charset="-128"/>
              <a:cs typeface="Meiryo" charset="-128"/>
            </a:endParaRPr>
          </a:p>
        </p:txBody>
      </p:sp>
      <p:sp>
        <p:nvSpPr>
          <p:cNvPr id="7" name="テキスト ボックス 6"/>
          <p:cNvSpPr txBox="1"/>
          <p:nvPr/>
        </p:nvSpPr>
        <p:spPr>
          <a:xfrm>
            <a:off x="800802" y="2153658"/>
            <a:ext cx="1394934" cy="646331"/>
          </a:xfrm>
          <a:prstGeom prst="rect">
            <a:avLst/>
          </a:prstGeom>
          <a:noFill/>
        </p:spPr>
        <p:txBody>
          <a:bodyPr wrap="none" rtlCol="0">
            <a:spAutoFit/>
          </a:bodyPr>
          <a:lstStyle/>
          <a:p>
            <a:r>
              <a:rPr kumimoji="1" lang="ja-JP" altLang="en-US" sz="3600" dirty="0">
                <a:solidFill>
                  <a:srgbClr val="C00000"/>
                </a:solidFill>
                <a:latin typeface="Meiryo" charset="-128"/>
                <a:ea typeface="Meiryo" charset="-128"/>
                <a:cs typeface="Meiryo" charset="-128"/>
              </a:rPr>
              <a:t>誤解</a:t>
            </a:r>
            <a:r>
              <a:rPr kumimoji="1" lang="en-US" altLang="ja-JP" sz="3600" dirty="0">
                <a:solidFill>
                  <a:srgbClr val="C00000"/>
                </a:solidFill>
                <a:latin typeface="Meiryo" charset="-128"/>
                <a:ea typeface="Meiryo" charset="-128"/>
                <a:cs typeface="Meiryo" charset="-128"/>
              </a:rPr>
              <a:t>1</a:t>
            </a:r>
            <a:endParaRPr kumimoji="1" lang="ja-JP" altLang="en-US" sz="3600" dirty="0">
              <a:solidFill>
                <a:srgbClr val="C00000"/>
              </a:solidFill>
              <a:latin typeface="Meiryo" charset="-128"/>
              <a:ea typeface="Meiryo" charset="-128"/>
              <a:cs typeface="Meiryo" charset="-128"/>
            </a:endParaRPr>
          </a:p>
        </p:txBody>
      </p:sp>
      <p:sp>
        <p:nvSpPr>
          <p:cNvPr id="8" name="テキスト ボックス 7"/>
          <p:cNvSpPr txBox="1"/>
          <p:nvPr/>
        </p:nvSpPr>
        <p:spPr>
          <a:xfrm>
            <a:off x="800802" y="3347793"/>
            <a:ext cx="1394934" cy="646331"/>
          </a:xfrm>
          <a:prstGeom prst="rect">
            <a:avLst/>
          </a:prstGeom>
          <a:noFill/>
        </p:spPr>
        <p:txBody>
          <a:bodyPr wrap="none" rtlCol="0">
            <a:spAutoFit/>
          </a:bodyPr>
          <a:lstStyle/>
          <a:p>
            <a:r>
              <a:rPr kumimoji="1" lang="ja-JP" altLang="en-US" sz="3600" dirty="0">
                <a:solidFill>
                  <a:srgbClr val="C00000"/>
                </a:solidFill>
                <a:latin typeface="Meiryo" charset="-128"/>
                <a:ea typeface="Meiryo" charset="-128"/>
                <a:cs typeface="Meiryo" charset="-128"/>
              </a:rPr>
              <a:t>誤解</a:t>
            </a:r>
            <a:r>
              <a:rPr kumimoji="1" lang="en-US" altLang="ja-JP" sz="3600" dirty="0">
                <a:solidFill>
                  <a:srgbClr val="C00000"/>
                </a:solidFill>
                <a:latin typeface="Meiryo" charset="-128"/>
                <a:ea typeface="Meiryo" charset="-128"/>
                <a:cs typeface="Meiryo" charset="-128"/>
              </a:rPr>
              <a:t>2</a:t>
            </a:r>
            <a:endParaRPr kumimoji="1" lang="ja-JP" altLang="en-US" sz="3600" dirty="0">
              <a:solidFill>
                <a:srgbClr val="C00000"/>
              </a:solidFill>
              <a:latin typeface="Meiryo" charset="-128"/>
              <a:ea typeface="Meiryo" charset="-128"/>
              <a:cs typeface="Meiryo" charset="-128"/>
            </a:endParaRPr>
          </a:p>
        </p:txBody>
      </p:sp>
      <p:sp>
        <p:nvSpPr>
          <p:cNvPr id="9" name="テキスト ボックス 8"/>
          <p:cNvSpPr txBox="1"/>
          <p:nvPr/>
        </p:nvSpPr>
        <p:spPr>
          <a:xfrm>
            <a:off x="800802" y="4534668"/>
            <a:ext cx="1394934" cy="646331"/>
          </a:xfrm>
          <a:prstGeom prst="rect">
            <a:avLst/>
          </a:prstGeom>
          <a:noFill/>
        </p:spPr>
        <p:txBody>
          <a:bodyPr wrap="none" rtlCol="0">
            <a:spAutoFit/>
          </a:bodyPr>
          <a:lstStyle/>
          <a:p>
            <a:r>
              <a:rPr kumimoji="1" lang="ja-JP" altLang="en-US" sz="3600" dirty="0">
                <a:solidFill>
                  <a:srgbClr val="C00000"/>
                </a:solidFill>
                <a:latin typeface="Meiryo" charset="-128"/>
                <a:ea typeface="Meiryo" charset="-128"/>
                <a:cs typeface="Meiryo" charset="-128"/>
              </a:rPr>
              <a:t>誤解</a:t>
            </a:r>
            <a:r>
              <a:rPr kumimoji="1" lang="en-US" altLang="ja-JP" sz="3600" dirty="0">
                <a:solidFill>
                  <a:srgbClr val="C00000"/>
                </a:solidFill>
                <a:latin typeface="Meiryo" charset="-128"/>
                <a:ea typeface="Meiryo" charset="-128"/>
                <a:cs typeface="Meiryo" charset="-128"/>
              </a:rPr>
              <a:t>3</a:t>
            </a:r>
            <a:endParaRPr kumimoji="1" lang="ja-JP" altLang="en-US" sz="3600" dirty="0">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7998919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ホームベース 246"/>
          <p:cNvSpPr/>
          <p:nvPr/>
        </p:nvSpPr>
        <p:spPr>
          <a:xfrm>
            <a:off x="7740352" y="5733256"/>
            <a:ext cx="1104322" cy="792088"/>
          </a:xfrm>
          <a:prstGeom prst="homePlat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49" name="タイトル 248"/>
          <p:cNvSpPr>
            <a:spLocks noGrp="1"/>
          </p:cNvSpPr>
          <p:nvPr>
            <p:ph type="title"/>
          </p:nvPr>
        </p:nvSpPr>
        <p:spPr/>
        <p:txBody>
          <a:bodyPr/>
          <a:lstStyle/>
          <a:p>
            <a:r>
              <a:rPr kumimoji="1" lang="ja-JP" altLang="en-US" dirty="0">
                <a:solidFill>
                  <a:srgbClr val="C00000"/>
                </a:solidFill>
              </a:rPr>
              <a:t>誤解１</a:t>
            </a:r>
            <a:r>
              <a:rPr kumimoji="1" lang="ja-JP" altLang="en-US" dirty="0"/>
              <a:t>：調達の手段が変わるだけ？</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59</a:t>
            </a:fld>
            <a:endParaRPr kumimoji="1" lang="ja-JP" altLang="en-US"/>
          </a:p>
        </p:txBody>
      </p:sp>
      <p:sp>
        <p:nvSpPr>
          <p:cNvPr id="3" name="ホームベース 2"/>
          <p:cNvSpPr/>
          <p:nvPr/>
        </p:nvSpPr>
        <p:spPr>
          <a:xfrm>
            <a:off x="5204211" y="5717872"/>
            <a:ext cx="2936310" cy="792088"/>
          </a:xfrm>
          <a:prstGeom prst="homePlat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+5</a:t>
            </a:r>
            <a:r>
              <a:rPr kumimoji="1" lang="ja-JP" altLang="en-US" sz="2400" dirty="0">
                <a:solidFill>
                  <a:srgbClr val="FFFFFF"/>
                </a:solidFill>
                <a:latin typeface="Meiryo" charset="-128"/>
                <a:ea typeface="Meiryo" charset="-128"/>
                <a:cs typeface="Meiryo" charset="-128"/>
              </a:rPr>
              <a:t>年</a:t>
            </a:r>
          </a:p>
        </p:txBody>
      </p:sp>
      <p:sp>
        <p:nvSpPr>
          <p:cNvPr id="4" name="ホームベース 3"/>
          <p:cNvSpPr/>
          <p:nvPr/>
        </p:nvSpPr>
        <p:spPr>
          <a:xfrm>
            <a:off x="2750601" y="5731091"/>
            <a:ext cx="2936310" cy="79208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+5</a:t>
            </a:r>
            <a:r>
              <a:rPr kumimoji="1" lang="ja-JP" altLang="en-US" sz="2400" dirty="0">
                <a:solidFill>
                  <a:srgbClr val="FFFFFF"/>
                </a:solidFill>
                <a:latin typeface="Meiryo" charset="-128"/>
                <a:ea typeface="Meiryo" charset="-128"/>
                <a:cs typeface="Meiryo" charset="-128"/>
              </a:rPr>
              <a:t>年</a:t>
            </a:r>
          </a:p>
        </p:txBody>
      </p:sp>
      <p:sp>
        <p:nvSpPr>
          <p:cNvPr id="5" name="ホームベース 4"/>
          <p:cNvSpPr/>
          <p:nvPr/>
        </p:nvSpPr>
        <p:spPr>
          <a:xfrm>
            <a:off x="296990" y="5731091"/>
            <a:ext cx="2936310" cy="79208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5</a:t>
            </a:r>
            <a:r>
              <a:rPr kumimoji="1" lang="ja-JP" altLang="en-US" sz="2400" dirty="0">
                <a:solidFill>
                  <a:srgbClr val="FFFFFF"/>
                </a:solidFill>
                <a:latin typeface="Meiryo" charset="-128"/>
                <a:ea typeface="Meiryo" charset="-128"/>
                <a:cs typeface="Meiryo" charset="-128"/>
              </a:rPr>
              <a:t>年</a:t>
            </a:r>
          </a:p>
        </p:txBody>
      </p:sp>
      <p:sp>
        <p:nvSpPr>
          <p:cNvPr id="241" name="ホームベース 240"/>
          <p:cNvSpPr/>
          <p:nvPr/>
        </p:nvSpPr>
        <p:spPr>
          <a:xfrm>
            <a:off x="296990" y="4296430"/>
            <a:ext cx="8550391" cy="459738"/>
          </a:xfrm>
          <a:prstGeom prst="homePlat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charset="-128"/>
                <a:ea typeface="Meiryo" charset="-128"/>
                <a:cs typeface="Meiryo" charset="-128"/>
              </a:rPr>
              <a:t>アプリケーション</a:t>
            </a:r>
            <a:r>
              <a:rPr kumimoji="1" lang="en-US" altLang="ja-JP" sz="1200" dirty="0">
                <a:solidFill>
                  <a:srgbClr val="FFFFFF"/>
                </a:solidFill>
                <a:latin typeface="Meiryo" charset="-128"/>
                <a:ea typeface="Meiryo" charset="-128"/>
                <a:cs typeface="Meiryo" charset="-128"/>
              </a:rPr>
              <a:t>+</a:t>
            </a:r>
            <a:r>
              <a:rPr kumimoji="1" lang="ja-JP" altLang="en-US" sz="1200" dirty="0">
                <a:solidFill>
                  <a:srgbClr val="FFFFFF"/>
                </a:solidFill>
                <a:latin typeface="Meiryo" charset="-128"/>
                <a:ea typeface="Meiryo" charset="-128"/>
                <a:cs typeface="Meiryo" charset="-128"/>
              </a:rPr>
              <a:t>業務対応</a:t>
            </a:r>
          </a:p>
        </p:txBody>
      </p:sp>
      <p:sp>
        <p:nvSpPr>
          <p:cNvPr id="242" name="ホームベース 241"/>
          <p:cNvSpPr/>
          <p:nvPr/>
        </p:nvSpPr>
        <p:spPr>
          <a:xfrm>
            <a:off x="294283" y="4839305"/>
            <a:ext cx="8550391" cy="498856"/>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charset="-128"/>
                <a:ea typeface="Meiryo" charset="-128"/>
                <a:cs typeface="Meiryo" charset="-128"/>
              </a:rPr>
              <a:t>運用管理</a:t>
            </a:r>
          </a:p>
        </p:txBody>
      </p:sp>
      <p:sp>
        <p:nvSpPr>
          <p:cNvPr id="35" name="ホームベース 34"/>
          <p:cNvSpPr/>
          <p:nvPr/>
        </p:nvSpPr>
        <p:spPr>
          <a:xfrm>
            <a:off x="2475917" y="4450631"/>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移行作業</a:t>
            </a:r>
          </a:p>
        </p:txBody>
      </p:sp>
      <p:sp>
        <p:nvSpPr>
          <p:cNvPr id="243" name="ホームベース 242"/>
          <p:cNvSpPr/>
          <p:nvPr/>
        </p:nvSpPr>
        <p:spPr>
          <a:xfrm>
            <a:off x="4877986" y="4434009"/>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移行作業</a:t>
            </a:r>
          </a:p>
        </p:txBody>
      </p:sp>
      <p:sp>
        <p:nvSpPr>
          <p:cNvPr id="244" name="ホームベース 243"/>
          <p:cNvSpPr/>
          <p:nvPr/>
        </p:nvSpPr>
        <p:spPr>
          <a:xfrm>
            <a:off x="7324811" y="4450631"/>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移行作業</a:t>
            </a:r>
          </a:p>
        </p:txBody>
      </p:sp>
      <p:grpSp>
        <p:nvGrpSpPr>
          <p:cNvPr id="64" name="図形グループ 63"/>
          <p:cNvGrpSpPr/>
          <p:nvPr/>
        </p:nvGrpSpPr>
        <p:grpSpPr>
          <a:xfrm>
            <a:off x="1781044" y="4567598"/>
            <a:ext cx="1438620" cy="935979"/>
            <a:chOff x="1558166" y="3846312"/>
            <a:chExt cx="1438620" cy="935979"/>
          </a:xfrm>
        </p:grpSpPr>
        <p:grpSp>
          <p:nvGrpSpPr>
            <p:cNvPr id="8" name="図形グループ 7"/>
            <p:cNvGrpSpPr/>
            <p:nvPr/>
          </p:nvGrpSpPr>
          <p:grpSpPr>
            <a:xfrm>
              <a:off x="2016229" y="3998744"/>
              <a:ext cx="150692" cy="345179"/>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a:off x="2650062" y="3945476"/>
              <a:ext cx="150692" cy="345179"/>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1561783" y="3931192"/>
              <a:ext cx="150692" cy="345179"/>
              <a:chOff x="1946324" y="4125162"/>
              <a:chExt cx="969964" cy="2007872"/>
            </a:xfrm>
          </p:grpSpPr>
          <p:sp>
            <p:nvSpPr>
              <p:cNvPr id="25" name="円/楕円 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ローチャート: 論理積ゲート 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1808018" y="4345703"/>
              <a:ext cx="150692" cy="345179"/>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41"/>
            <p:cNvGrpSpPr/>
            <p:nvPr/>
          </p:nvGrpSpPr>
          <p:grpSpPr>
            <a:xfrm>
              <a:off x="1558166" y="4362433"/>
              <a:ext cx="150692" cy="345179"/>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2230390" y="3866332"/>
              <a:ext cx="150692" cy="345179"/>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2846094" y="3942355"/>
              <a:ext cx="150692" cy="345179"/>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2244988" y="4375507"/>
              <a:ext cx="150692" cy="345179"/>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4" name="図形グループ 53"/>
            <p:cNvGrpSpPr/>
            <p:nvPr/>
          </p:nvGrpSpPr>
          <p:grpSpPr>
            <a:xfrm>
              <a:off x="2046668" y="4437112"/>
              <a:ext cx="150692" cy="345179"/>
              <a:chOff x="1946324" y="4125162"/>
              <a:chExt cx="969964" cy="2007872"/>
            </a:xfrm>
          </p:grpSpPr>
          <p:sp>
            <p:nvSpPr>
              <p:cNvPr id="55" name="円/楕円 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論理積ゲート 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7" name="図形グループ 56"/>
            <p:cNvGrpSpPr/>
            <p:nvPr/>
          </p:nvGrpSpPr>
          <p:grpSpPr>
            <a:xfrm>
              <a:off x="1794615" y="3866588"/>
              <a:ext cx="150692" cy="345179"/>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a:off x="2444551" y="3846312"/>
              <a:ext cx="150692" cy="345179"/>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65" name="図形グループ 64"/>
          <p:cNvGrpSpPr/>
          <p:nvPr/>
        </p:nvGrpSpPr>
        <p:grpSpPr>
          <a:xfrm>
            <a:off x="4240849" y="4494068"/>
            <a:ext cx="1438620" cy="935979"/>
            <a:chOff x="1558166" y="3846312"/>
            <a:chExt cx="1438620" cy="935979"/>
          </a:xfrm>
        </p:grpSpPr>
        <p:grpSp>
          <p:nvGrpSpPr>
            <p:cNvPr id="66" name="図形グループ 65"/>
            <p:cNvGrpSpPr/>
            <p:nvPr/>
          </p:nvGrpSpPr>
          <p:grpSpPr>
            <a:xfrm>
              <a:off x="2016229" y="3998744"/>
              <a:ext cx="150692" cy="345179"/>
              <a:chOff x="1946324" y="4125162"/>
              <a:chExt cx="969964" cy="2007872"/>
            </a:xfrm>
          </p:grpSpPr>
          <p:sp>
            <p:nvSpPr>
              <p:cNvPr id="97" name="円/楕円 9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フローチャート: 論理積ゲート 9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2650062" y="3945476"/>
              <a:ext cx="150692" cy="345179"/>
              <a:chOff x="1946324" y="4125162"/>
              <a:chExt cx="969964" cy="2007872"/>
            </a:xfrm>
          </p:grpSpPr>
          <p:sp>
            <p:nvSpPr>
              <p:cNvPr id="95" name="円/楕円 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フローチャート: 論理積ゲート 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1561783" y="3931192"/>
              <a:ext cx="150692" cy="345179"/>
              <a:chOff x="1946324" y="4125162"/>
              <a:chExt cx="969964" cy="2007872"/>
            </a:xfrm>
          </p:grpSpPr>
          <p:sp>
            <p:nvSpPr>
              <p:cNvPr id="93" name="円/楕円 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フローチャート: 論理積ゲート 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9" name="図形グループ 68"/>
            <p:cNvGrpSpPr/>
            <p:nvPr/>
          </p:nvGrpSpPr>
          <p:grpSpPr>
            <a:xfrm>
              <a:off x="1808018" y="4345703"/>
              <a:ext cx="150692" cy="345179"/>
              <a:chOff x="1946324" y="4125162"/>
              <a:chExt cx="969964" cy="2007872"/>
            </a:xfrm>
          </p:grpSpPr>
          <p:sp>
            <p:nvSpPr>
              <p:cNvPr id="91" name="円/楕円 9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フローチャート: 論理積ゲート 9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1558166" y="4362433"/>
              <a:ext cx="150692" cy="345179"/>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1" name="図形グループ 70"/>
            <p:cNvGrpSpPr/>
            <p:nvPr/>
          </p:nvGrpSpPr>
          <p:grpSpPr>
            <a:xfrm>
              <a:off x="2230390" y="3866332"/>
              <a:ext cx="150692"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2" name="図形グループ 71"/>
            <p:cNvGrpSpPr/>
            <p:nvPr/>
          </p:nvGrpSpPr>
          <p:grpSpPr>
            <a:xfrm>
              <a:off x="2846094" y="3942355"/>
              <a:ext cx="150692" cy="345179"/>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3" name="図形グループ 72"/>
            <p:cNvGrpSpPr/>
            <p:nvPr/>
          </p:nvGrpSpPr>
          <p:grpSpPr>
            <a:xfrm>
              <a:off x="2244988" y="4375507"/>
              <a:ext cx="150692" cy="345179"/>
              <a:chOff x="1946324" y="4125162"/>
              <a:chExt cx="969964" cy="2007872"/>
            </a:xfrm>
          </p:grpSpPr>
          <p:sp>
            <p:nvSpPr>
              <p:cNvPr id="83" name="円/楕円 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フローチャート: 論理積ゲート 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2046668" y="4437112"/>
              <a:ext cx="150692" cy="345179"/>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5" name="図形グループ 74"/>
            <p:cNvGrpSpPr/>
            <p:nvPr/>
          </p:nvGrpSpPr>
          <p:grpSpPr>
            <a:xfrm>
              <a:off x="1794615" y="3866588"/>
              <a:ext cx="150692"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6" name="図形グループ 75"/>
            <p:cNvGrpSpPr/>
            <p:nvPr/>
          </p:nvGrpSpPr>
          <p:grpSpPr>
            <a:xfrm>
              <a:off x="2444551" y="3846312"/>
              <a:ext cx="150692" cy="345179"/>
              <a:chOff x="1946324" y="4125162"/>
              <a:chExt cx="969964" cy="2007872"/>
            </a:xfrm>
          </p:grpSpPr>
          <p:sp>
            <p:nvSpPr>
              <p:cNvPr id="77" name="円/楕円 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フローチャート: 論理積ゲート 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99" name="図形グループ 98"/>
          <p:cNvGrpSpPr/>
          <p:nvPr/>
        </p:nvGrpSpPr>
        <p:grpSpPr>
          <a:xfrm>
            <a:off x="6648456" y="4494164"/>
            <a:ext cx="1438620" cy="935979"/>
            <a:chOff x="1558166" y="3846312"/>
            <a:chExt cx="1438620" cy="935979"/>
          </a:xfrm>
        </p:grpSpPr>
        <p:grpSp>
          <p:nvGrpSpPr>
            <p:cNvPr id="100" name="図形グループ 99"/>
            <p:cNvGrpSpPr/>
            <p:nvPr/>
          </p:nvGrpSpPr>
          <p:grpSpPr>
            <a:xfrm>
              <a:off x="2016229" y="3998744"/>
              <a:ext cx="150692" cy="345179"/>
              <a:chOff x="1946324" y="4125162"/>
              <a:chExt cx="969964" cy="2007872"/>
            </a:xfrm>
          </p:grpSpPr>
          <p:sp>
            <p:nvSpPr>
              <p:cNvPr id="131" name="円/楕円 1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フローチャート: 論理積ゲート 1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2650062" y="3945476"/>
              <a:ext cx="150692" cy="345179"/>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 name="図形グループ 101"/>
            <p:cNvGrpSpPr/>
            <p:nvPr/>
          </p:nvGrpSpPr>
          <p:grpSpPr>
            <a:xfrm>
              <a:off x="1561783" y="3931192"/>
              <a:ext cx="150692" cy="345179"/>
              <a:chOff x="1946324" y="4125162"/>
              <a:chExt cx="969964" cy="2007872"/>
            </a:xfrm>
          </p:grpSpPr>
          <p:sp>
            <p:nvSpPr>
              <p:cNvPr id="127" name="円/楕円 1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フローチャート: 論理積ゲート 1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3" name="図形グループ 102"/>
            <p:cNvGrpSpPr/>
            <p:nvPr/>
          </p:nvGrpSpPr>
          <p:grpSpPr>
            <a:xfrm>
              <a:off x="1808018" y="4345703"/>
              <a:ext cx="150692" cy="345179"/>
              <a:chOff x="1946324" y="4125162"/>
              <a:chExt cx="969964" cy="2007872"/>
            </a:xfrm>
          </p:grpSpPr>
          <p:sp>
            <p:nvSpPr>
              <p:cNvPr id="125" name="円/楕円 1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4" name="図形グループ 103"/>
            <p:cNvGrpSpPr/>
            <p:nvPr/>
          </p:nvGrpSpPr>
          <p:grpSpPr>
            <a:xfrm>
              <a:off x="1558166" y="4362433"/>
              <a:ext cx="150692" cy="345179"/>
              <a:chOff x="1946324" y="4125162"/>
              <a:chExt cx="969964" cy="2007872"/>
            </a:xfrm>
          </p:grpSpPr>
          <p:sp>
            <p:nvSpPr>
              <p:cNvPr id="123" name="円/楕円 1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フローチャート: 論理積ゲート 1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 name="図形グループ 104"/>
            <p:cNvGrpSpPr/>
            <p:nvPr/>
          </p:nvGrpSpPr>
          <p:grpSpPr>
            <a:xfrm>
              <a:off x="2230390" y="3866332"/>
              <a:ext cx="150692" cy="345179"/>
              <a:chOff x="1946324" y="4125162"/>
              <a:chExt cx="969964" cy="2007872"/>
            </a:xfrm>
          </p:grpSpPr>
          <p:sp>
            <p:nvSpPr>
              <p:cNvPr id="121" name="円/楕円 12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フローチャート: 論理積ゲート 12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 name="図形グループ 105"/>
            <p:cNvGrpSpPr/>
            <p:nvPr/>
          </p:nvGrpSpPr>
          <p:grpSpPr>
            <a:xfrm>
              <a:off x="2846094" y="3942355"/>
              <a:ext cx="150692" cy="345179"/>
              <a:chOff x="1946324" y="4125162"/>
              <a:chExt cx="969964" cy="2007872"/>
            </a:xfrm>
          </p:grpSpPr>
          <p:sp>
            <p:nvSpPr>
              <p:cNvPr id="119" name="円/楕円 1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7" name="図形グループ 106"/>
            <p:cNvGrpSpPr/>
            <p:nvPr/>
          </p:nvGrpSpPr>
          <p:grpSpPr>
            <a:xfrm>
              <a:off x="2244988" y="4375507"/>
              <a:ext cx="150692" cy="345179"/>
              <a:chOff x="1946324" y="4125162"/>
              <a:chExt cx="969964" cy="2007872"/>
            </a:xfrm>
          </p:grpSpPr>
          <p:sp>
            <p:nvSpPr>
              <p:cNvPr id="117" name="円/楕円 1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フローチャート: 論理積ゲート 1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2046668" y="4437112"/>
              <a:ext cx="150692" cy="345179"/>
              <a:chOff x="1946324" y="4125162"/>
              <a:chExt cx="969964" cy="2007872"/>
            </a:xfrm>
          </p:grpSpPr>
          <p:sp>
            <p:nvSpPr>
              <p:cNvPr id="115" name="円/楕円 1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フローチャート: 論理積ゲート 1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108"/>
            <p:cNvGrpSpPr/>
            <p:nvPr/>
          </p:nvGrpSpPr>
          <p:grpSpPr>
            <a:xfrm>
              <a:off x="1794615" y="3866588"/>
              <a:ext cx="150692" cy="345179"/>
              <a:chOff x="1946324" y="4125162"/>
              <a:chExt cx="969964" cy="2007872"/>
            </a:xfrm>
          </p:grpSpPr>
          <p:sp>
            <p:nvSpPr>
              <p:cNvPr id="113" name="円/楕円 1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0" name="図形グループ 109"/>
            <p:cNvGrpSpPr/>
            <p:nvPr/>
          </p:nvGrpSpPr>
          <p:grpSpPr>
            <a:xfrm>
              <a:off x="2444551" y="3846312"/>
              <a:ext cx="150692" cy="345179"/>
              <a:chOff x="1946324" y="4125162"/>
              <a:chExt cx="969964" cy="2007872"/>
            </a:xfrm>
          </p:grpSpPr>
          <p:sp>
            <p:nvSpPr>
              <p:cNvPr id="111" name="円/楕円 1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フローチャート: 論理積ゲート 1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0" name="図形グループ 249"/>
          <p:cNvGrpSpPr/>
          <p:nvPr/>
        </p:nvGrpSpPr>
        <p:grpSpPr>
          <a:xfrm>
            <a:off x="294283" y="1380035"/>
            <a:ext cx="8550391" cy="2852431"/>
            <a:chOff x="251520" y="1050924"/>
            <a:chExt cx="8550391" cy="2852431"/>
          </a:xfrm>
        </p:grpSpPr>
        <p:sp>
          <p:nvSpPr>
            <p:cNvPr id="245" name="ホームベース 244"/>
            <p:cNvSpPr/>
            <p:nvPr/>
          </p:nvSpPr>
          <p:spPr>
            <a:xfrm>
              <a:off x="251520" y="1050924"/>
              <a:ext cx="8550391" cy="1308560"/>
            </a:xfrm>
            <a:prstGeom prst="homePlate">
              <a:avLst>
                <a:gd name="adj" fmla="val 28681"/>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a:solidFill>
                    <a:srgbClr val="FFFFFF"/>
                  </a:solidFill>
                  <a:latin typeface="Meiryo" charset="-128"/>
                  <a:ea typeface="Meiryo" charset="-128"/>
                  <a:cs typeface="Meiryo" charset="-128"/>
                </a:rPr>
                <a:t>アプリケーション</a:t>
              </a:r>
              <a:r>
                <a:rPr kumimoji="1" lang="en-US" altLang="ja-JP" sz="2000" b="1" dirty="0">
                  <a:solidFill>
                    <a:srgbClr val="FFFFFF"/>
                  </a:solidFill>
                  <a:latin typeface="Meiryo" charset="-128"/>
                  <a:ea typeface="Meiryo" charset="-128"/>
                  <a:cs typeface="Meiryo" charset="-128"/>
                </a:rPr>
                <a:t>+</a:t>
              </a:r>
              <a:r>
                <a:rPr kumimoji="1" lang="ja-JP" altLang="en-US" sz="2000" b="1" dirty="0">
                  <a:solidFill>
                    <a:srgbClr val="FFFFFF"/>
                  </a:solidFill>
                  <a:latin typeface="Meiryo" charset="-128"/>
                  <a:ea typeface="Meiryo" charset="-128"/>
                  <a:cs typeface="Meiryo" charset="-128"/>
                </a:rPr>
                <a:t>業務対応</a:t>
              </a:r>
            </a:p>
          </p:txBody>
        </p:sp>
        <p:sp>
          <p:nvSpPr>
            <p:cNvPr id="246" name="ホームベース 245"/>
            <p:cNvSpPr/>
            <p:nvPr/>
          </p:nvSpPr>
          <p:spPr>
            <a:xfrm>
              <a:off x="251520" y="2434421"/>
              <a:ext cx="8550391" cy="136593"/>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a:solidFill>
                    <a:srgbClr val="FFFFFF"/>
                  </a:solidFill>
                  <a:latin typeface="Meiryo" charset="-128"/>
                  <a:ea typeface="Meiryo" charset="-128"/>
                  <a:cs typeface="Meiryo" charset="-128"/>
                </a:rPr>
                <a:t>運用管理</a:t>
              </a:r>
            </a:p>
          </p:txBody>
        </p:sp>
        <p:sp>
          <p:nvSpPr>
            <p:cNvPr id="135" name="ホームベース 134"/>
            <p:cNvSpPr/>
            <p:nvPr/>
          </p:nvSpPr>
          <p:spPr>
            <a:xfrm>
              <a:off x="251520" y="2664203"/>
              <a:ext cx="8545360" cy="792088"/>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クラウド</a:t>
              </a:r>
            </a:p>
          </p:txBody>
        </p:sp>
        <p:grpSp>
          <p:nvGrpSpPr>
            <p:cNvPr id="139" name="図形グループ 138"/>
            <p:cNvGrpSpPr/>
            <p:nvPr/>
          </p:nvGrpSpPr>
          <p:grpSpPr>
            <a:xfrm>
              <a:off x="3959862" y="1323775"/>
              <a:ext cx="1438620" cy="935979"/>
              <a:chOff x="1558166" y="3846312"/>
              <a:chExt cx="1438620" cy="935979"/>
            </a:xfrm>
          </p:grpSpPr>
          <p:grpSp>
            <p:nvGrpSpPr>
              <p:cNvPr id="140" name="図形グループ 139"/>
              <p:cNvGrpSpPr/>
              <p:nvPr/>
            </p:nvGrpSpPr>
            <p:grpSpPr>
              <a:xfrm>
                <a:off x="2016229" y="3998744"/>
                <a:ext cx="150692" cy="345179"/>
                <a:chOff x="1946324" y="4125162"/>
                <a:chExt cx="969964" cy="2007872"/>
              </a:xfrm>
            </p:grpSpPr>
            <p:sp>
              <p:nvSpPr>
                <p:cNvPr id="171" name="円/楕円 1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フローチャート: 論理積ゲート 1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1" name="図形グループ 140"/>
              <p:cNvGrpSpPr/>
              <p:nvPr/>
            </p:nvGrpSpPr>
            <p:grpSpPr>
              <a:xfrm>
                <a:off x="2650062" y="3945476"/>
                <a:ext cx="150692" cy="345179"/>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1561783" y="3931192"/>
                <a:ext cx="150692" cy="345179"/>
                <a:chOff x="1946324" y="4125162"/>
                <a:chExt cx="969964" cy="2007872"/>
              </a:xfrm>
            </p:grpSpPr>
            <p:sp>
              <p:nvSpPr>
                <p:cNvPr id="167" name="円/楕円 1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フローチャート: 論理積ゲート 1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3" name="図形グループ 142"/>
              <p:cNvGrpSpPr/>
              <p:nvPr/>
            </p:nvGrpSpPr>
            <p:grpSpPr>
              <a:xfrm>
                <a:off x="1808018" y="4345703"/>
                <a:ext cx="150692" cy="345179"/>
                <a:chOff x="1946324" y="4125162"/>
                <a:chExt cx="969964" cy="2007872"/>
              </a:xfrm>
            </p:grpSpPr>
            <p:sp>
              <p:nvSpPr>
                <p:cNvPr id="165" name="円/楕円 1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フローチャート: 論理積ゲート 1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1558166" y="4362433"/>
                <a:ext cx="150692" cy="345179"/>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5" name="図形グループ 144"/>
              <p:cNvGrpSpPr/>
              <p:nvPr/>
            </p:nvGrpSpPr>
            <p:grpSpPr>
              <a:xfrm>
                <a:off x="2230390" y="3866332"/>
                <a:ext cx="150692" cy="345179"/>
                <a:chOff x="1946324" y="4125162"/>
                <a:chExt cx="969964" cy="2007872"/>
              </a:xfrm>
            </p:grpSpPr>
            <p:sp>
              <p:nvSpPr>
                <p:cNvPr id="161" name="円/楕円 1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フローチャート: 論理積ゲート 1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6" name="図形グループ 145"/>
              <p:cNvGrpSpPr/>
              <p:nvPr/>
            </p:nvGrpSpPr>
            <p:grpSpPr>
              <a:xfrm>
                <a:off x="2846094" y="3942355"/>
                <a:ext cx="150692" cy="345179"/>
                <a:chOff x="1946324" y="4125162"/>
                <a:chExt cx="969964" cy="2007872"/>
              </a:xfrm>
            </p:grpSpPr>
            <p:sp>
              <p:nvSpPr>
                <p:cNvPr id="159" name="円/楕円 1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フローチャート: 論理積ゲート 1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2244988" y="4375507"/>
                <a:ext cx="150692" cy="345179"/>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8" name="図形グループ 147"/>
              <p:cNvGrpSpPr/>
              <p:nvPr/>
            </p:nvGrpSpPr>
            <p:grpSpPr>
              <a:xfrm>
                <a:off x="2046668" y="4437112"/>
                <a:ext cx="150692" cy="345179"/>
                <a:chOff x="1946324" y="4125162"/>
                <a:chExt cx="969964" cy="2007872"/>
              </a:xfrm>
            </p:grpSpPr>
            <p:sp>
              <p:nvSpPr>
                <p:cNvPr id="155" name="円/楕円 1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フローチャート: 論理積ゲート 1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9" name="図形グループ 148"/>
              <p:cNvGrpSpPr/>
              <p:nvPr/>
            </p:nvGrpSpPr>
            <p:grpSpPr>
              <a:xfrm>
                <a:off x="1794615" y="3866588"/>
                <a:ext cx="150692" cy="345179"/>
                <a:chOff x="1946324" y="4125162"/>
                <a:chExt cx="969964" cy="2007872"/>
              </a:xfrm>
            </p:grpSpPr>
            <p:sp>
              <p:nvSpPr>
                <p:cNvPr id="153" name="円/楕円 1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フローチャート: 論理積ゲート 1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2444551" y="3846312"/>
                <a:ext cx="150692" cy="345179"/>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248" name="上矢印 247"/>
            <p:cNvSpPr/>
            <p:nvPr/>
          </p:nvSpPr>
          <p:spPr>
            <a:xfrm>
              <a:off x="3263182" y="3467110"/>
              <a:ext cx="2559298" cy="43624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正方形/長方形 6"/>
          <p:cNvSpPr/>
          <p:nvPr/>
        </p:nvSpPr>
        <p:spPr>
          <a:xfrm>
            <a:off x="294283" y="918370"/>
            <a:ext cx="8532017" cy="461665"/>
          </a:xfrm>
          <a:prstGeom prst="rect">
            <a:avLst/>
          </a:prstGeom>
        </p:spPr>
        <p:txBody>
          <a:bodyPr wrap="square">
            <a:spAutoFit/>
          </a:bodyPr>
          <a:lstStyle/>
          <a:p>
            <a:pPr algn="ctr"/>
            <a:r>
              <a:rPr lang="ja-JP" altLang="en-US" sz="2400" b="1">
                <a:solidFill>
                  <a:srgbClr val="0432FF"/>
                </a:solidFill>
                <a:latin typeface="Meiryo" charset="-128"/>
                <a:ea typeface="Meiryo" charset="-128"/>
                <a:cs typeface="Meiryo" charset="-128"/>
              </a:rPr>
              <a:t>アプリケーションや業務対応に人的資源を集中できる</a:t>
            </a:r>
          </a:p>
        </p:txBody>
      </p:sp>
    </p:spTree>
    <p:extLst>
      <p:ext uri="{BB962C8B-B14F-4D97-AF65-F5344CB8AC3E}">
        <p14:creationId xmlns:p14="http://schemas.microsoft.com/office/powerpoint/2010/main" val="53704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wipe(down)">
                                      <p:cBhvr>
                                        <p:cTn id="7"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t>Smart Construction</a:t>
            </a:r>
            <a:r>
              <a:rPr lang="ja-JP" altLang="en-US" dirty="0"/>
              <a:t>：土木工事の自動化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sp>
        <p:nvSpPr>
          <p:cNvPr id="5" name="正方形/長方形 4"/>
          <p:cNvSpPr/>
          <p:nvPr/>
        </p:nvSpPr>
        <p:spPr>
          <a:xfrm>
            <a:off x="228600" y="4802897"/>
            <a:ext cx="8686800" cy="369332"/>
          </a:xfrm>
          <a:prstGeom prst="rect">
            <a:avLst/>
          </a:prstGeom>
        </p:spPr>
        <p:txBody>
          <a:bodyPr wrap="square">
            <a:spAutoFit/>
          </a:bodyPr>
          <a:lstStyle/>
          <a:p>
            <a:pPr algn="ctr"/>
            <a:r>
              <a:rPr lang="ja-JP" altLang="en-US">
                <a:solidFill>
                  <a:schemeClr val="tx1">
                    <a:lumMod val="50000"/>
                    <a:lumOff val="50000"/>
                  </a:schemeClr>
                </a:solidFill>
                <a:latin typeface="Meiryo" charset="-128"/>
                <a:ea typeface="Meiryo" charset="-128"/>
                <a:cs typeface="Meiryo" charset="-128"/>
              </a:rPr>
              <a:t>土木工事の常識を覆す、新しい取り組み</a:t>
            </a:r>
            <a:endParaRPr lang="ja-JP" altLang="en-US" dirty="0">
              <a:solidFill>
                <a:schemeClr val="tx1">
                  <a:lumMod val="50000"/>
                  <a:lumOff val="50000"/>
                </a:schemeClr>
              </a:solidFill>
              <a:latin typeface="Meiryo" charset="-128"/>
              <a:ea typeface="Meiryo" charset="-128"/>
              <a:cs typeface="Meiryo" charset="-128"/>
            </a:endParaRPr>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0" y="2222500"/>
            <a:ext cx="8113776" cy="2401824"/>
          </a:xfrm>
          <a:prstGeom prst="rect">
            <a:avLst/>
          </a:prstGeom>
        </p:spPr>
      </p:pic>
    </p:spTree>
    <p:extLst>
      <p:ext uri="{BB962C8B-B14F-4D97-AF65-F5344CB8AC3E}">
        <p14:creationId xmlns:p14="http://schemas.microsoft.com/office/powerpoint/2010/main" val="662990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rgbClr val="C00000"/>
                </a:solidFill>
              </a:rPr>
              <a:t>誤解２</a:t>
            </a:r>
            <a:r>
              <a:rPr lang="ja-JP" altLang="en-US" dirty="0"/>
              <a:t>：ガバナンスが効かない？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60</a:t>
            </a:fld>
            <a:endParaRPr kumimoji="1" lang="ja-JP" altLang="en-US"/>
          </a:p>
        </p:txBody>
      </p:sp>
      <p:sp>
        <p:nvSpPr>
          <p:cNvPr id="4" name="正方形/長方形 3"/>
          <p:cNvSpPr/>
          <p:nvPr/>
        </p:nvSpPr>
        <p:spPr>
          <a:xfrm>
            <a:off x="467544" y="1052736"/>
            <a:ext cx="3816424" cy="259228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3698893"/>
            <a:ext cx="3816424" cy="2178379"/>
          </a:xfrm>
          <a:prstGeom prst="rect">
            <a:avLst/>
          </a:prstGeom>
          <a:solidFill>
            <a:schemeClr val="accent3">
              <a:lumMod val="20000"/>
              <a:lumOff val="80000"/>
            </a:schemeClr>
          </a:solidFill>
          <a:ln w="7620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角丸四角形 31"/>
          <p:cNvSpPr/>
          <p:nvPr/>
        </p:nvSpPr>
        <p:spPr>
          <a:xfrm>
            <a:off x="1070234" y="4725144"/>
            <a:ext cx="2653773" cy="506293"/>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LAN</a:t>
            </a:r>
            <a:endParaRPr kumimoji="1" lang="ja-JP" altLang="en-US" sz="1200" dirty="0">
              <a:solidFill>
                <a:srgbClr val="FFFFFF"/>
              </a:solidFill>
              <a:latin typeface="Meiryo" charset="-128"/>
              <a:ea typeface="Meiryo" charset="-128"/>
              <a:cs typeface="Meiryo" charset="-128"/>
            </a:endParaRPr>
          </a:p>
        </p:txBody>
      </p:sp>
      <p:grpSp>
        <p:nvGrpSpPr>
          <p:cNvPr id="36" name="図形グループ 35"/>
          <p:cNvGrpSpPr/>
          <p:nvPr/>
        </p:nvGrpSpPr>
        <p:grpSpPr>
          <a:xfrm>
            <a:off x="1161967" y="4430833"/>
            <a:ext cx="317500" cy="157483"/>
            <a:chOff x="6769100" y="1390650"/>
            <a:chExt cx="317500" cy="157483"/>
          </a:xfrm>
        </p:grpSpPr>
        <p:sp>
          <p:nvSpPr>
            <p:cNvPr id="37" name="正方形/長方形 3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 name="直線コネクタ 3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 name="図形グループ 39"/>
          <p:cNvGrpSpPr/>
          <p:nvPr/>
        </p:nvGrpSpPr>
        <p:grpSpPr>
          <a:xfrm>
            <a:off x="1161967" y="4624295"/>
            <a:ext cx="317500" cy="157483"/>
            <a:chOff x="6769100" y="1390650"/>
            <a:chExt cx="317500" cy="157483"/>
          </a:xfrm>
        </p:grpSpPr>
        <p:sp>
          <p:nvSpPr>
            <p:cNvPr id="41" name="正方形/長方形 4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直線コネクタ 4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4" name="図形グループ 43"/>
          <p:cNvGrpSpPr/>
          <p:nvPr/>
        </p:nvGrpSpPr>
        <p:grpSpPr>
          <a:xfrm>
            <a:off x="2822248" y="4434821"/>
            <a:ext cx="317500" cy="157483"/>
            <a:chOff x="6769100" y="1390650"/>
            <a:chExt cx="317500" cy="157483"/>
          </a:xfrm>
        </p:grpSpPr>
        <p:sp>
          <p:nvSpPr>
            <p:cNvPr id="45" name="正方形/長方形 4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コネクタ 4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2822248" y="4610051"/>
            <a:ext cx="317500" cy="157483"/>
            <a:chOff x="6769100" y="1390650"/>
            <a:chExt cx="317500" cy="157483"/>
          </a:xfrm>
        </p:grpSpPr>
        <p:sp>
          <p:nvSpPr>
            <p:cNvPr id="49" name="正方形/長方形 4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2" name="フローチャート: 磁気ディスク 51"/>
          <p:cNvSpPr/>
          <p:nvPr/>
        </p:nvSpPr>
        <p:spPr>
          <a:xfrm>
            <a:off x="3195635" y="4603257"/>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3" name="フローチャート: 磁気ディスク 52"/>
          <p:cNvSpPr/>
          <p:nvPr/>
        </p:nvSpPr>
        <p:spPr>
          <a:xfrm>
            <a:off x="3199926" y="4438624"/>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4" name="フローチャート: 磁気ディスク 53"/>
          <p:cNvSpPr/>
          <p:nvPr/>
        </p:nvSpPr>
        <p:spPr>
          <a:xfrm>
            <a:off x="1536945" y="4600784"/>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5" name="フローチャート: 磁気ディスク 54"/>
          <p:cNvSpPr/>
          <p:nvPr/>
        </p:nvSpPr>
        <p:spPr>
          <a:xfrm>
            <a:off x="1541236" y="4436151"/>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6" name="正方形/長方形 55"/>
          <p:cNvSpPr/>
          <p:nvPr/>
        </p:nvSpPr>
        <p:spPr>
          <a:xfrm>
            <a:off x="2001076" y="3917131"/>
            <a:ext cx="792088" cy="29488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ファイヤー</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ウォール</a:t>
            </a:r>
          </a:p>
        </p:txBody>
      </p:sp>
      <p:grpSp>
        <p:nvGrpSpPr>
          <p:cNvPr id="8" name="図形グループ 7"/>
          <p:cNvGrpSpPr/>
          <p:nvPr/>
        </p:nvGrpSpPr>
        <p:grpSpPr>
          <a:xfrm>
            <a:off x="1388316" y="5165988"/>
            <a:ext cx="398531" cy="455164"/>
            <a:chOff x="565484" y="2886304"/>
            <a:chExt cx="398531" cy="455164"/>
          </a:xfrm>
        </p:grpSpPr>
        <p:grpSp>
          <p:nvGrpSpPr>
            <p:cNvPr id="9" name="図形グループ 8"/>
            <p:cNvGrpSpPr/>
            <p:nvPr/>
          </p:nvGrpSpPr>
          <p:grpSpPr>
            <a:xfrm>
              <a:off x="565484" y="2886304"/>
              <a:ext cx="398531" cy="387786"/>
              <a:chOff x="758730" y="3198675"/>
              <a:chExt cx="702795" cy="688305"/>
            </a:xfrm>
          </p:grpSpPr>
          <p:sp>
            <p:nvSpPr>
              <p:cNvPr id="13" name="角丸四角形 1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角丸四角形 1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台形 1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9"/>
            <p:cNvGrpSpPr/>
            <p:nvPr/>
          </p:nvGrpSpPr>
          <p:grpSpPr>
            <a:xfrm>
              <a:off x="695604" y="2996289"/>
              <a:ext cx="150692" cy="345179"/>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 name="図形グループ 15"/>
          <p:cNvGrpSpPr/>
          <p:nvPr/>
        </p:nvGrpSpPr>
        <p:grpSpPr>
          <a:xfrm>
            <a:off x="2176490" y="5165988"/>
            <a:ext cx="398531" cy="455164"/>
            <a:chOff x="565484" y="2886304"/>
            <a:chExt cx="398531" cy="455164"/>
          </a:xfrm>
        </p:grpSpPr>
        <p:grpSp>
          <p:nvGrpSpPr>
            <p:cNvPr id="17" name="図形グループ 16"/>
            <p:cNvGrpSpPr/>
            <p:nvPr/>
          </p:nvGrpSpPr>
          <p:grpSpPr>
            <a:xfrm>
              <a:off x="565484" y="2886304"/>
              <a:ext cx="398531" cy="387786"/>
              <a:chOff x="758730" y="3198675"/>
              <a:chExt cx="702795" cy="688305"/>
            </a:xfrm>
          </p:grpSpPr>
          <p:sp>
            <p:nvSpPr>
              <p:cNvPr id="21" name="角丸四角形 2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角丸四角形 2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台形 2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 name="図形グループ 17"/>
            <p:cNvGrpSpPr/>
            <p:nvPr/>
          </p:nvGrpSpPr>
          <p:grpSpPr>
            <a:xfrm>
              <a:off x="695604" y="2996289"/>
              <a:ext cx="150692" cy="345179"/>
              <a:chOff x="1946324" y="4125162"/>
              <a:chExt cx="969964" cy="2007872"/>
            </a:xfrm>
          </p:grpSpPr>
          <p:sp>
            <p:nvSpPr>
              <p:cNvPr id="19" name="円/楕円 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ローチャート: 論理積ゲート 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4" name="図形グループ 23"/>
          <p:cNvGrpSpPr/>
          <p:nvPr/>
        </p:nvGrpSpPr>
        <p:grpSpPr>
          <a:xfrm>
            <a:off x="3023876" y="5163391"/>
            <a:ext cx="398531" cy="455164"/>
            <a:chOff x="565484" y="2886304"/>
            <a:chExt cx="398531" cy="455164"/>
          </a:xfrm>
        </p:grpSpPr>
        <p:grpSp>
          <p:nvGrpSpPr>
            <p:cNvPr id="25" name="図形グループ 24"/>
            <p:cNvGrpSpPr/>
            <p:nvPr/>
          </p:nvGrpSpPr>
          <p:grpSpPr>
            <a:xfrm>
              <a:off x="565484" y="2886304"/>
              <a:ext cx="398531" cy="387786"/>
              <a:chOff x="758730" y="3198675"/>
              <a:chExt cx="702795" cy="688305"/>
            </a:xfrm>
          </p:grpSpPr>
          <p:sp>
            <p:nvSpPr>
              <p:cNvPr id="29" name="角丸四角形 2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台形 3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 name="図形グループ 25"/>
            <p:cNvGrpSpPr/>
            <p:nvPr/>
          </p:nvGrpSpPr>
          <p:grpSpPr>
            <a:xfrm>
              <a:off x="695604" y="2996289"/>
              <a:ext cx="150692" cy="345179"/>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109" name="直線矢印コネクタ 108"/>
          <p:cNvCxnSpPr>
            <a:stCxn id="56" idx="2"/>
            <a:endCxn id="32" idx="0"/>
          </p:cNvCxnSpPr>
          <p:nvPr/>
        </p:nvCxnSpPr>
        <p:spPr>
          <a:xfrm>
            <a:off x="2397120" y="4212018"/>
            <a:ext cx="1" cy="513126"/>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8" name="正方形/長方形 187"/>
          <p:cNvSpPr/>
          <p:nvPr/>
        </p:nvSpPr>
        <p:spPr>
          <a:xfrm>
            <a:off x="3213089" y="2060705"/>
            <a:ext cx="569784" cy="54716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正方形/長方形 188"/>
          <p:cNvSpPr/>
          <p:nvPr/>
        </p:nvSpPr>
        <p:spPr>
          <a:xfrm>
            <a:off x="2114083" y="2060705"/>
            <a:ext cx="569784" cy="5471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p:cNvSpPr/>
          <p:nvPr/>
        </p:nvSpPr>
        <p:spPr>
          <a:xfrm>
            <a:off x="1002775" y="2067615"/>
            <a:ext cx="549867" cy="547168"/>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1" name="直線矢印コネクタ 190"/>
          <p:cNvCxnSpPr>
            <a:stCxn id="190" idx="2"/>
            <a:endCxn id="56" idx="0"/>
          </p:cNvCxnSpPr>
          <p:nvPr/>
        </p:nvCxnSpPr>
        <p:spPr>
          <a:xfrm>
            <a:off x="1277709" y="2614783"/>
            <a:ext cx="1119411" cy="1302348"/>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4" name="直線矢印コネクタ 193"/>
          <p:cNvCxnSpPr>
            <a:stCxn id="189" idx="2"/>
            <a:endCxn id="56" idx="0"/>
          </p:cNvCxnSpPr>
          <p:nvPr/>
        </p:nvCxnSpPr>
        <p:spPr>
          <a:xfrm flipH="1">
            <a:off x="2397120" y="2607873"/>
            <a:ext cx="1855" cy="1309258"/>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7" name="直線矢印コネクタ 196"/>
          <p:cNvCxnSpPr>
            <a:stCxn id="188" idx="2"/>
            <a:endCxn id="56" idx="0"/>
          </p:cNvCxnSpPr>
          <p:nvPr/>
        </p:nvCxnSpPr>
        <p:spPr>
          <a:xfrm flipH="1">
            <a:off x="2397120" y="2607873"/>
            <a:ext cx="1100861" cy="1309258"/>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9" name="テキスト ボックス 218"/>
          <p:cNvSpPr txBox="1"/>
          <p:nvPr/>
        </p:nvSpPr>
        <p:spPr>
          <a:xfrm>
            <a:off x="1028046" y="1106175"/>
            <a:ext cx="2678938" cy="400110"/>
          </a:xfrm>
          <a:prstGeom prst="rect">
            <a:avLst/>
          </a:prstGeom>
          <a:noFill/>
        </p:spPr>
        <p:txBody>
          <a:bodyPr wrap="none" rtlCol="0">
            <a:spAutoFit/>
          </a:bodyPr>
          <a:lstStyle/>
          <a:p>
            <a:pPr algn="ctr"/>
            <a:r>
              <a:rPr kumimoji="1" lang="ja-JP" altLang="en-US" sz="2000" dirty="0">
                <a:solidFill>
                  <a:srgbClr val="0432FF"/>
                </a:solidFill>
                <a:latin typeface="Meiryo" charset="-128"/>
                <a:ea typeface="Meiryo" charset="-128"/>
                <a:cs typeface="Meiryo" charset="-128"/>
              </a:rPr>
              <a:t>特定</a:t>
            </a:r>
            <a:r>
              <a:rPr kumimoji="1" lang="en-US" altLang="ja-JP" sz="2000" dirty="0">
                <a:solidFill>
                  <a:srgbClr val="0432FF"/>
                </a:solidFill>
                <a:latin typeface="Meiryo" charset="-128"/>
                <a:ea typeface="Meiryo" charset="-128"/>
                <a:cs typeface="Meiryo" charset="-128"/>
              </a:rPr>
              <a:t>&amp;</a:t>
            </a:r>
            <a:r>
              <a:rPr kumimoji="1" lang="ja-JP" altLang="en-US" sz="2000" dirty="0">
                <a:solidFill>
                  <a:srgbClr val="0432FF"/>
                </a:solidFill>
                <a:latin typeface="Meiryo" charset="-128"/>
                <a:ea typeface="Meiryo" charset="-128"/>
                <a:cs typeface="Meiryo" charset="-128"/>
              </a:rPr>
              <a:t>少数の通信相手</a:t>
            </a:r>
          </a:p>
        </p:txBody>
      </p:sp>
      <p:sp>
        <p:nvSpPr>
          <p:cNvPr id="221" name="テキスト ボックス 220"/>
          <p:cNvSpPr txBox="1"/>
          <p:nvPr/>
        </p:nvSpPr>
        <p:spPr>
          <a:xfrm>
            <a:off x="659355" y="6014100"/>
            <a:ext cx="3416320" cy="461665"/>
          </a:xfrm>
          <a:prstGeom prst="rect">
            <a:avLst/>
          </a:prstGeom>
          <a:noFill/>
        </p:spPr>
        <p:txBody>
          <a:bodyPr wrap="none" rtlCol="0">
            <a:spAutoFit/>
          </a:bodyPr>
          <a:lstStyle/>
          <a:p>
            <a:pPr algn="ctr"/>
            <a:r>
              <a:rPr kumimoji="1" lang="ja-JP" altLang="en-US" sz="1200" dirty="0">
                <a:solidFill>
                  <a:schemeClr val="accent6">
                    <a:lumMod val="75000"/>
                  </a:schemeClr>
                </a:solidFill>
                <a:latin typeface="Meiryo" charset="-128"/>
                <a:ea typeface="Meiryo" charset="-128"/>
                <a:cs typeface="Meiryo" charset="-128"/>
              </a:rPr>
              <a:t>自社の所有するシステム資産を守ることにより</a:t>
            </a:r>
            <a:endParaRPr kumimoji="1" lang="en-US" altLang="ja-JP" sz="1200" dirty="0">
              <a:solidFill>
                <a:schemeClr val="accent6">
                  <a:lumMod val="75000"/>
                </a:schemeClr>
              </a:solidFill>
              <a:latin typeface="Meiryo" charset="-128"/>
              <a:ea typeface="Meiryo" charset="-128"/>
              <a:cs typeface="Meiryo" charset="-128"/>
            </a:endParaRPr>
          </a:p>
          <a:p>
            <a:pPr algn="ctr"/>
            <a:r>
              <a:rPr lang="ja-JP" altLang="en-US" sz="1200" dirty="0">
                <a:solidFill>
                  <a:schemeClr val="accent6">
                    <a:lumMod val="75000"/>
                  </a:schemeClr>
                </a:solidFill>
                <a:latin typeface="Meiryo" charset="-128"/>
                <a:ea typeface="Meiryo" charset="-128"/>
                <a:cs typeface="Meiryo" charset="-128"/>
              </a:rPr>
              <a:t>経営、業務、データ、個人を守ることができた</a:t>
            </a:r>
            <a:endParaRPr lang="en-US" altLang="ja-JP" sz="1200" dirty="0">
              <a:solidFill>
                <a:schemeClr val="accent6">
                  <a:lumMod val="75000"/>
                </a:schemeClr>
              </a:solidFill>
              <a:latin typeface="Meiryo" charset="-128"/>
              <a:ea typeface="Meiryo" charset="-128"/>
              <a:cs typeface="Meiryo" charset="-128"/>
            </a:endParaRPr>
          </a:p>
        </p:txBody>
      </p:sp>
      <p:grpSp>
        <p:nvGrpSpPr>
          <p:cNvPr id="35" name="図形グループ 34"/>
          <p:cNvGrpSpPr/>
          <p:nvPr/>
        </p:nvGrpSpPr>
        <p:grpSpPr>
          <a:xfrm>
            <a:off x="4200845" y="1045260"/>
            <a:ext cx="4497784" cy="5415564"/>
            <a:chOff x="4200845" y="1045260"/>
            <a:chExt cx="4497784" cy="5415564"/>
          </a:xfrm>
        </p:grpSpPr>
        <p:sp>
          <p:nvSpPr>
            <p:cNvPr id="5" name="正方形/長方形 4"/>
            <p:cNvSpPr/>
            <p:nvPr/>
          </p:nvSpPr>
          <p:spPr>
            <a:xfrm>
              <a:off x="4860032" y="1052736"/>
              <a:ext cx="3816424" cy="259228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860032" y="3698893"/>
              <a:ext cx="3816424" cy="217837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角丸四角形 56"/>
            <p:cNvSpPr/>
            <p:nvPr/>
          </p:nvSpPr>
          <p:spPr>
            <a:xfrm>
              <a:off x="5441357" y="4720855"/>
              <a:ext cx="2653773" cy="506293"/>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LAN</a:t>
              </a:r>
              <a:endParaRPr kumimoji="1" lang="ja-JP" altLang="en-US" sz="1200" dirty="0">
                <a:solidFill>
                  <a:srgbClr val="FFFFFF"/>
                </a:solidFill>
                <a:latin typeface="Meiryo" charset="-128"/>
                <a:ea typeface="Meiryo" charset="-128"/>
                <a:cs typeface="Meiryo" charset="-128"/>
              </a:endParaRPr>
            </a:p>
          </p:txBody>
        </p:sp>
        <p:grpSp>
          <p:nvGrpSpPr>
            <p:cNvPr id="58" name="図形グループ 57"/>
            <p:cNvGrpSpPr/>
            <p:nvPr/>
          </p:nvGrpSpPr>
          <p:grpSpPr>
            <a:xfrm>
              <a:off x="5533090" y="4426544"/>
              <a:ext cx="317500" cy="157483"/>
              <a:chOff x="6769100" y="1390650"/>
              <a:chExt cx="317500" cy="157483"/>
            </a:xfrm>
          </p:grpSpPr>
          <p:sp>
            <p:nvSpPr>
              <p:cNvPr id="59" name="正方形/長方形 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コネクタ 6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61"/>
            <p:cNvGrpSpPr/>
            <p:nvPr/>
          </p:nvGrpSpPr>
          <p:grpSpPr>
            <a:xfrm>
              <a:off x="5533090" y="4620006"/>
              <a:ext cx="317500" cy="157483"/>
              <a:chOff x="6769100" y="1390650"/>
              <a:chExt cx="317500" cy="157483"/>
            </a:xfrm>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6" name="図形グループ 65"/>
            <p:cNvGrpSpPr/>
            <p:nvPr/>
          </p:nvGrpSpPr>
          <p:grpSpPr>
            <a:xfrm>
              <a:off x="7193371" y="4430532"/>
              <a:ext cx="317500" cy="157483"/>
              <a:chOff x="6769100" y="1390650"/>
              <a:chExt cx="317500" cy="157483"/>
            </a:xfrm>
          </p:grpSpPr>
          <p:sp>
            <p:nvSpPr>
              <p:cNvPr id="67" name="正方形/長方形 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0" name="図形グループ 69"/>
            <p:cNvGrpSpPr/>
            <p:nvPr/>
          </p:nvGrpSpPr>
          <p:grpSpPr>
            <a:xfrm>
              <a:off x="7193371" y="4605762"/>
              <a:ext cx="317500" cy="157483"/>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4" name="フローチャート: 磁気ディスク 73"/>
            <p:cNvSpPr/>
            <p:nvPr/>
          </p:nvSpPr>
          <p:spPr>
            <a:xfrm>
              <a:off x="7566758" y="4598968"/>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5" name="フローチャート: 磁気ディスク 74"/>
            <p:cNvSpPr/>
            <p:nvPr/>
          </p:nvSpPr>
          <p:spPr>
            <a:xfrm>
              <a:off x="7571049" y="4434335"/>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6" name="フローチャート: 磁気ディスク 75"/>
            <p:cNvSpPr/>
            <p:nvPr/>
          </p:nvSpPr>
          <p:spPr>
            <a:xfrm>
              <a:off x="5908068" y="4596495"/>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7" name="フローチャート: 磁気ディスク 76"/>
            <p:cNvSpPr/>
            <p:nvPr/>
          </p:nvSpPr>
          <p:spPr>
            <a:xfrm>
              <a:off x="5912359" y="4431862"/>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8" name="図形グループ 77"/>
            <p:cNvGrpSpPr/>
            <p:nvPr/>
          </p:nvGrpSpPr>
          <p:grpSpPr>
            <a:xfrm>
              <a:off x="5486410" y="5145190"/>
              <a:ext cx="398531" cy="455164"/>
              <a:chOff x="565484" y="2886304"/>
              <a:chExt cx="398531" cy="455164"/>
            </a:xfrm>
          </p:grpSpPr>
          <p:grpSp>
            <p:nvGrpSpPr>
              <p:cNvPr id="79" name="図形グループ 78"/>
              <p:cNvGrpSpPr/>
              <p:nvPr/>
            </p:nvGrpSpPr>
            <p:grpSpPr>
              <a:xfrm>
                <a:off x="565484" y="2886304"/>
                <a:ext cx="398531" cy="387786"/>
                <a:chOff x="758730" y="3198675"/>
                <a:chExt cx="702795" cy="688305"/>
              </a:xfrm>
            </p:grpSpPr>
            <p:sp>
              <p:nvSpPr>
                <p:cNvPr id="83" name="角丸四角形 8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台形 8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a:off x="695604" y="2996289"/>
                <a:ext cx="150692" cy="345179"/>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86" name="図形グループ 85"/>
            <p:cNvGrpSpPr/>
            <p:nvPr/>
          </p:nvGrpSpPr>
          <p:grpSpPr>
            <a:xfrm>
              <a:off x="6568602" y="5161699"/>
              <a:ext cx="398531" cy="455164"/>
              <a:chOff x="565484" y="2886304"/>
              <a:chExt cx="398531" cy="455164"/>
            </a:xfrm>
          </p:grpSpPr>
          <p:grpSp>
            <p:nvGrpSpPr>
              <p:cNvPr id="87" name="図形グループ 86"/>
              <p:cNvGrpSpPr/>
              <p:nvPr/>
            </p:nvGrpSpPr>
            <p:grpSpPr>
              <a:xfrm>
                <a:off x="565484" y="2886304"/>
                <a:ext cx="398531" cy="387786"/>
                <a:chOff x="758730" y="3198675"/>
                <a:chExt cx="702795" cy="688305"/>
              </a:xfrm>
            </p:grpSpPr>
            <p:sp>
              <p:nvSpPr>
                <p:cNvPr id="91" name="角丸四角形 9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角丸四角形 9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台形 9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8" name="図形グループ 87"/>
              <p:cNvGrpSpPr/>
              <p:nvPr/>
            </p:nvGrpSpPr>
            <p:grpSpPr>
              <a:xfrm>
                <a:off x="695604" y="2996289"/>
                <a:ext cx="150692" cy="345179"/>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94" name="図形グループ 93"/>
            <p:cNvGrpSpPr/>
            <p:nvPr/>
          </p:nvGrpSpPr>
          <p:grpSpPr>
            <a:xfrm>
              <a:off x="7110549" y="5159199"/>
              <a:ext cx="398531" cy="455164"/>
              <a:chOff x="565484" y="2886304"/>
              <a:chExt cx="398531" cy="455164"/>
            </a:xfrm>
          </p:grpSpPr>
          <p:grpSp>
            <p:nvGrpSpPr>
              <p:cNvPr id="95" name="図形グループ 94"/>
              <p:cNvGrpSpPr/>
              <p:nvPr/>
            </p:nvGrpSpPr>
            <p:grpSpPr>
              <a:xfrm>
                <a:off x="565484" y="2886304"/>
                <a:ext cx="398531" cy="387786"/>
                <a:chOff x="758730" y="3198675"/>
                <a:chExt cx="702795" cy="688305"/>
              </a:xfrm>
            </p:grpSpPr>
            <p:sp>
              <p:nvSpPr>
                <p:cNvPr id="99" name="角丸四角形 9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台形 10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6" name="図形グループ 95"/>
              <p:cNvGrpSpPr/>
              <p:nvPr/>
            </p:nvGrpSpPr>
            <p:grpSpPr>
              <a:xfrm>
                <a:off x="695604" y="2996289"/>
                <a:ext cx="150692" cy="345179"/>
                <a:chOff x="1946324" y="4125162"/>
                <a:chExt cx="969964" cy="2007872"/>
              </a:xfrm>
            </p:grpSpPr>
            <p:sp>
              <p:nvSpPr>
                <p:cNvPr id="97" name="円/楕円 9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フローチャート: 論理積ゲート 9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3" name="図 3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02409" y="5140107"/>
              <a:ext cx="406935" cy="368744"/>
            </a:xfrm>
            <a:prstGeom prst="rect">
              <a:avLst/>
            </a:prstGeom>
          </p:spPr>
        </p:pic>
        <p:pic>
          <p:nvPicPr>
            <p:cNvPr id="34" name="図 3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05508" y="5145190"/>
              <a:ext cx="204377" cy="329640"/>
            </a:xfrm>
            <a:prstGeom prst="rect">
              <a:avLst/>
            </a:prstGeom>
          </p:spPr>
        </p:pic>
        <p:sp>
          <p:nvSpPr>
            <p:cNvPr id="102" name="円/楕円 101"/>
            <p:cNvSpPr/>
            <p:nvPr/>
          </p:nvSpPr>
          <p:spPr>
            <a:xfrm>
              <a:off x="7805684" y="5265271"/>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フローチャート: 論理積ゲート 102"/>
            <p:cNvSpPr/>
            <p:nvPr/>
          </p:nvSpPr>
          <p:spPr>
            <a:xfrm rot="16200000">
              <a:off x="7787585" y="5441659"/>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p:cNvSpPr/>
            <p:nvPr/>
          </p:nvSpPr>
          <p:spPr>
            <a:xfrm>
              <a:off x="6119349" y="5260653"/>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フローチャート: 論理積ゲート 104"/>
            <p:cNvSpPr/>
            <p:nvPr/>
          </p:nvSpPr>
          <p:spPr>
            <a:xfrm rot="16200000">
              <a:off x="6101250" y="5437041"/>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a:off x="6388624" y="3919089"/>
              <a:ext cx="792088" cy="29488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ファイヤー</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ウォール</a:t>
              </a:r>
            </a:p>
          </p:txBody>
        </p:sp>
        <p:sp>
          <p:nvSpPr>
            <p:cNvPr id="110" name="上下矢印 109"/>
            <p:cNvSpPr/>
            <p:nvPr/>
          </p:nvSpPr>
          <p:spPr>
            <a:xfrm>
              <a:off x="6442124" y="4212018"/>
              <a:ext cx="661297" cy="521122"/>
            </a:xfrm>
            <a:prstGeom prst="upDownArrow">
              <a:avLst>
                <a:gd name="adj1" fmla="val 50000"/>
                <a:gd name="adj2" fmla="val 32624"/>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p:cNvSpPr/>
            <p:nvPr/>
          </p:nvSpPr>
          <p:spPr>
            <a:xfrm>
              <a:off x="5495290" y="2222556"/>
              <a:ext cx="2544688" cy="1127596"/>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インターネット</a:t>
              </a:r>
              <a:endParaRPr kumimoji="1" lang="ja-JP" altLang="en-US" sz="1600" dirty="0">
                <a:solidFill>
                  <a:srgbClr val="FFFFFF"/>
                </a:solidFill>
                <a:latin typeface="Meiryo" charset="-128"/>
                <a:ea typeface="Meiryo" charset="-128"/>
                <a:cs typeface="Meiryo" charset="-128"/>
              </a:endParaRPr>
            </a:p>
          </p:txBody>
        </p:sp>
        <p:pic>
          <p:nvPicPr>
            <p:cNvPr id="112" name="図 111" descr="cloud.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97568" y="1484784"/>
              <a:ext cx="1104859" cy="1104859"/>
            </a:xfrm>
            <a:prstGeom prst="rect">
              <a:avLst/>
            </a:prstGeom>
            <a:effectLst>
              <a:outerShdw blurRad="50800" dist="38100" dir="2700000" algn="tl" rotWithShape="0">
                <a:prstClr val="black">
                  <a:alpha val="40000"/>
                </a:prstClr>
              </a:outerShdw>
            </a:effectLst>
          </p:spPr>
        </p:pic>
        <p:sp>
          <p:nvSpPr>
            <p:cNvPr id="113" name="正方形/長方形 112"/>
            <p:cNvSpPr/>
            <p:nvPr/>
          </p:nvSpPr>
          <p:spPr>
            <a:xfrm>
              <a:off x="6312420" y="1784629"/>
              <a:ext cx="569784" cy="54716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正方形/長方形 113"/>
            <p:cNvSpPr/>
            <p:nvPr/>
          </p:nvSpPr>
          <p:spPr>
            <a:xfrm>
              <a:off x="6256091" y="1754024"/>
              <a:ext cx="569784" cy="5471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6212858" y="1753017"/>
              <a:ext cx="549867" cy="53142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7" name="図形グループ 126"/>
            <p:cNvGrpSpPr/>
            <p:nvPr/>
          </p:nvGrpSpPr>
          <p:grpSpPr>
            <a:xfrm>
              <a:off x="5928305" y="1995684"/>
              <a:ext cx="150692" cy="345179"/>
              <a:chOff x="5885071" y="1508917"/>
              <a:chExt cx="150692" cy="345179"/>
            </a:xfrm>
          </p:grpSpPr>
          <p:sp>
            <p:nvSpPr>
              <p:cNvPr id="125" name="円/楕円 124"/>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130"/>
            <p:cNvGrpSpPr/>
            <p:nvPr/>
          </p:nvGrpSpPr>
          <p:grpSpPr>
            <a:xfrm>
              <a:off x="5624728" y="1963546"/>
              <a:ext cx="150692" cy="345179"/>
              <a:chOff x="5885071" y="1508917"/>
              <a:chExt cx="150692" cy="345179"/>
            </a:xfrm>
          </p:grpSpPr>
          <p:sp>
            <p:nvSpPr>
              <p:cNvPr id="132" name="円/楕円 131"/>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フローチャート: 論理積ゲート 132"/>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133"/>
            <p:cNvGrpSpPr/>
            <p:nvPr/>
          </p:nvGrpSpPr>
          <p:grpSpPr>
            <a:xfrm>
              <a:off x="5693089" y="1753017"/>
              <a:ext cx="150692" cy="345179"/>
              <a:chOff x="5885071" y="1508917"/>
              <a:chExt cx="150692" cy="345179"/>
            </a:xfrm>
          </p:grpSpPr>
          <p:sp>
            <p:nvSpPr>
              <p:cNvPr id="135" name="円/楕円 134"/>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図形グループ 136"/>
            <p:cNvGrpSpPr/>
            <p:nvPr/>
          </p:nvGrpSpPr>
          <p:grpSpPr>
            <a:xfrm>
              <a:off x="5865414" y="1778428"/>
              <a:ext cx="150692" cy="345179"/>
              <a:chOff x="5885071" y="1508917"/>
              <a:chExt cx="150692" cy="345179"/>
            </a:xfrm>
          </p:grpSpPr>
          <p:sp>
            <p:nvSpPr>
              <p:cNvPr id="138" name="円/楕円 137"/>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フローチャート: 論理積ゲート 138"/>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127"/>
            <p:cNvGrpSpPr/>
            <p:nvPr/>
          </p:nvGrpSpPr>
          <p:grpSpPr>
            <a:xfrm>
              <a:off x="5756077" y="1946625"/>
              <a:ext cx="150692" cy="345179"/>
              <a:chOff x="5885071" y="1508917"/>
              <a:chExt cx="150692" cy="345179"/>
            </a:xfrm>
          </p:grpSpPr>
          <p:sp>
            <p:nvSpPr>
              <p:cNvPr id="129" name="円/楕円 128"/>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0" name="図形グループ 139"/>
            <p:cNvGrpSpPr/>
            <p:nvPr/>
          </p:nvGrpSpPr>
          <p:grpSpPr>
            <a:xfrm>
              <a:off x="5191294" y="2524674"/>
              <a:ext cx="266802" cy="281800"/>
              <a:chOff x="2667295" y="1059799"/>
              <a:chExt cx="681672" cy="722281"/>
            </a:xfrm>
          </p:grpSpPr>
          <p:sp>
            <p:nvSpPr>
              <p:cNvPr id="141" name="角丸四角形 14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42" name="図 14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43" name="図形グループ 142"/>
            <p:cNvGrpSpPr/>
            <p:nvPr/>
          </p:nvGrpSpPr>
          <p:grpSpPr>
            <a:xfrm>
              <a:off x="5180512" y="2618632"/>
              <a:ext cx="131025" cy="265860"/>
              <a:chOff x="1946324" y="4125162"/>
              <a:chExt cx="969964" cy="2007872"/>
            </a:xfrm>
          </p:grpSpPr>
          <p:sp>
            <p:nvSpPr>
              <p:cNvPr id="144" name="円/楕円 1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45" name="フローチャート: 論理積ゲート 1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46" name="図形グループ 145"/>
            <p:cNvGrpSpPr/>
            <p:nvPr/>
          </p:nvGrpSpPr>
          <p:grpSpPr>
            <a:xfrm>
              <a:off x="5307609" y="2748467"/>
              <a:ext cx="266802" cy="281800"/>
              <a:chOff x="2667295" y="1059799"/>
              <a:chExt cx="681672" cy="722281"/>
            </a:xfrm>
          </p:grpSpPr>
          <p:sp>
            <p:nvSpPr>
              <p:cNvPr id="147" name="角丸四角形 14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48" name="図 14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49" name="図形グループ 148"/>
            <p:cNvGrpSpPr/>
            <p:nvPr/>
          </p:nvGrpSpPr>
          <p:grpSpPr>
            <a:xfrm>
              <a:off x="5296827" y="2842425"/>
              <a:ext cx="131025" cy="265860"/>
              <a:chOff x="1946324" y="4125162"/>
              <a:chExt cx="969964" cy="2007872"/>
            </a:xfrm>
          </p:grpSpPr>
          <p:sp>
            <p:nvSpPr>
              <p:cNvPr id="150" name="円/楕円 1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1" name="フローチャート: 論理積ゲート 1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52" name="図形グループ 151"/>
            <p:cNvGrpSpPr/>
            <p:nvPr/>
          </p:nvGrpSpPr>
          <p:grpSpPr>
            <a:xfrm>
              <a:off x="5118993" y="2993891"/>
              <a:ext cx="266802" cy="281800"/>
              <a:chOff x="2667295" y="1059799"/>
              <a:chExt cx="681672" cy="722281"/>
            </a:xfrm>
          </p:grpSpPr>
          <p:sp>
            <p:nvSpPr>
              <p:cNvPr id="153" name="角丸四角形 15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54" name="図 15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55" name="図形グループ 154"/>
            <p:cNvGrpSpPr/>
            <p:nvPr/>
          </p:nvGrpSpPr>
          <p:grpSpPr>
            <a:xfrm>
              <a:off x="5108211" y="3087849"/>
              <a:ext cx="131025" cy="265860"/>
              <a:chOff x="1946324" y="4125162"/>
              <a:chExt cx="969964" cy="2007872"/>
            </a:xfrm>
          </p:grpSpPr>
          <p:sp>
            <p:nvSpPr>
              <p:cNvPr id="156" name="円/楕円 1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7" name="フローチャート: 論理積ゲート 1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158" name="図 157" descr="imgres.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92380" y="2812238"/>
              <a:ext cx="392874" cy="269648"/>
            </a:xfrm>
            <a:prstGeom prst="rect">
              <a:avLst/>
            </a:prstGeom>
            <a:effectLst>
              <a:outerShdw blurRad="50800" dist="38100" dir="2700000" algn="tl" rotWithShape="0">
                <a:prstClr val="black">
                  <a:alpha val="40000"/>
                </a:prstClr>
              </a:outerShdw>
            </a:effectLst>
          </p:spPr>
        </p:pic>
        <p:grpSp>
          <p:nvGrpSpPr>
            <p:cNvPr id="163" name="図形グループ 162"/>
            <p:cNvGrpSpPr/>
            <p:nvPr/>
          </p:nvGrpSpPr>
          <p:grpSpPr>
            <a:xfrm>
              <a:off x="8174330" y="3081886"/>
              <a:ext cx="246492" cy="270647"/>
              <a:chOff x="6373788" y="4940591"/>
              <a:chExt cx="499492" cy="545661"/>
            </a:xfrm>
          </p:grpSpPr>
          <p:sp>
            <p:nvSpPr>
              <p:cNvPr id="164" name="角丸四角形 163"/>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角丸四角形 165"/>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7" name="図形グループ 166"/>
            <p:cNvGrpSpPr/>
            <p:nvPr/>
          </p:nvGrpSpPr>
          <p:grpSpPr>
            <a:xfrm>
              <a:off x="7995880" y="2493888"/>
              <a:ext cx="443296" cy="317353"/>
              <a:chOff x="4256600" y="3356991"/>
              <a:chExt cx="3409410" cy="1039312"/>
            </a:xfrm>
          </p:grpSpPr>
          <p:sp>
            <p:nvSpPr>
              <p:cNvPr id="168" name="正方形/長方形 167"/>
              <p:cNvSpPr/>
              <p:nvPr/>
            </p:nvSpPr>
            <p:spPr>
              <a:xfrm>
                <a:off x="5618678" y="3506863"/>
                <a:ext cx="681513" cy="10009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フリーフォーム 168"/>
              <p:cNvSpPr/>
              <p:nvPr/>
            </p:nvSpPr>
            <p:spPr>
              <a:xfrm rot="14082756">
                <a:off x="6143232" y="4043986"/>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リーフォーム 169"/>
              <p:cNvSpPr/>
              <p:nvPr/>
            </p:nvSpPr>
            <p:spPr>
              <a:xfrm rot="7517244" flipH="1">
                <a:off x="5333051" y="4043987"/>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正方形/長方形 170"/>
              <p:cNvSpPr/>
              <p:nvPr/>
            </p:nvSpPr>
            <p:spPr>
              <a:xfrm>
                <a:off x="5784685" y="4077072"/>
                <a:ext cx="365764" cy="234239"/>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2" name="図形グループ 171"/>
              <p:cNvGrpSpPr/>
              <p:nvPr/>
            </p:nvGrpSpPr>
            <p:grpSpPr>
              <a:xfrm>
                <a:off x="4256600"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181" name="フリーフォーム 180"/>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リーフォーム 181"/>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フローチャート: 手作業 182"/>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フローチャート: 論理積ゲート 183"/>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リーフォーム 184"/>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3" name="図形グループ 172"/>
              <p:cNvGrpSpPr/>
              <p:nvPr/>
            </p:nvGrpSpPr>
            <p:grpSpPr>
              <a:xfrm flipH="1">
                <a:off x="6198482"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176" name="フリーフォーム 175"/>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フリーフォーム 176"/>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フローチャート: 手作業 177"/>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フリーフォーム 179"/>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4" name="正方形/長方形 173"/>
              <p:cNvSpPr/>
              <p:nvPr/>
            </p:nvSpPr>
            <p:spPr>
              <a:xfrm>
                <a:off x="5580112" y="3573016"/>
                <a:ext cx="792088" cy="50405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円/楕円 174"/>
              <p:cNvSpPr/>
              <p:nvPr/>
            </p:nvSpPr>
            <p:spPr>
              <a:xfrm>
                <a:off x="5891499" y="413384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6" name="上下矢印 185"/>
            <p:cNvSpPr/>
            <p:nvPr/>
          </p:nvSpPr>
          <p:spPr>
            <a:xfrm>
              <a:off x="6442124" y="3289923"/>
              <a:ext cx="661297" cy="632039"/>
            </a:xfrm>
            <a:prstGeom prst="upDownArrow">
              <a:avLst>
                <a:gd name="adj1" fmla="val 50000"/>
                <a:gd name="adj2" fmla="val 32624"/>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0" name="図形グループ 199"/>
            <p:cNvGrpSpPr/>
            <p:nvPr/>
          </p:nvGrpSpPr>
          <p:grpSpPr>
            <a:xfrm>
              <a:off x="8003305" y="4720831"/>
              <a:ext cx="395849" cy="510276"/>
              <a:chOff x="921147" y="2673903"/>
              <a:chExt cx="2035043" cy="2195257"/>
            </a:xfrm>
          </p:grpSpPr>
          <p:sp>
            <p:nvSpPr>
              <p:cNvPr id="201" name="台形 200"/>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正方形/長方形 201"/>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3" name="図形グループ 202"/>
              <p:cNvGrpSpPr/>
              <p:nvPr/>
            </p:nvGrpSpPr>
            <p:grpSpPr>
              <a:xfrm rot="18523230">
                <a:off x="289583" y="3305467"/>
                <a:ext cx="1602719" cy="339591"/>
                <a:chOff x="1084045" y="2295821"/>
                <a:chExt cx="1399064" cy="288032"/>
              </a:xfrm>
            </p:grpSpPr>
            <p:grpSp>
              <p:nvGrpSpPr>
                <p:cNvPr id="208" name="図形グループ 207"/>
                <p:cNvGrpSpPr/>
                <p:nvPr/>
              </p:nvGrpSpPr>
              <p:grpSpPr>
                <a:xfrm>
                  <a:off x="1084045" y="2295821"/>
                  <a:ext cx="1399064" cy="288032"/>
                  <a:chOff x="531457" y="2456892"/>
                  <a:chExt cx="1399064" cy="288032"/>
                </a:xfrm>
              </p:grpSpPr>
              <p:sp>
                <p:nvSpPr>
                  <p:cNvPr id="210" name="正方形/長方形 209"/>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円/楕円 210"/>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9" name="円/楕円 208"/>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4" name="円/楕円 203"/>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台形 206"/>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2" name="図形グループ 211"/>
            <p:cNvGrpSpPr/>
            <p:nvPr/>
          </p:nvGrpSpPr>
          <p:grpSpPr>
            <a:xfrm>
              <a:off x="5173565" y="4803760"/>
              <a:ext cx="363824" cy="409204"/>
              <a:chOff x="6373788" y="4940591"/>
              <a:chExt cx="499492" cy="545661"/>
            </a:xfrm>
          </p:grpSpPr>
          <p:sp>
            <p:nvSpPr>
              <p:cNvPr id="213" name="角丸四角形 21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円/楕円 21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角丸四角形 21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20" name="テキスト ボックス 219"/>
            <p:cNvSpPr txBox="1"/>
            <p:nvPr/>
          </p:nvSpPr>
          <p:spPr>
            <a:xfrm>
              <a:off x="4907196" y="1104310"/>
              <a:ext cx="3704860" cy="400110"/>
            </a:xfrm>
            <a:prstGeom prst="rect">
              <a:avLst/>
            </a:prstGeom>
            <a:noFill/>
          </p:spPr>
          <p:txBody>
            <a:bodyPr wrap="none" rtlCol="0">
              <a:spAutoFit/>
            </a:bodyPr>
            <a:lstStyle/>
            <a:p>
              <a:pPr algn="ctr"/>
              <a:r>
                <a:rPr kumimoji="1" lang="ja-JP" altLang="en-US" sz="2000" dirty="0">
                  <a:solidFill>
                    <a:srgbClr val="FF0000"/>
                  </a:solidFill>
                  <a:latin typeface="Meiryo" charset="-128"/>
                  <a:ea typeface="Meiryo" charset="-128"/>
                  <a:cs typeface="Meiryo" charset="-128"/>
                </a:rPr>
                <a:t>特定・不特定</a:t>
              </a:r>
              <a:r>
                <a:rPr kumimoji="1" lang="en-US" altLang="ja-JP" sz="2000" dirty="0">
                  <a:solidFill>
                    <a:srgbClr val="FF0000"/>
                  </a:solidFill>
                  <a:latin typeface="Meiryo" charset="-128"/>
                  <a:ea typeface="Meiryo" charset="-128"/>
                  <a:cs typeface="Meiryo" charset="-128"/>
                </a:rPr>
                <a:t>&amp;</a:t>
              </a:r>
              <a:r>
                <a:rPr kumimoji="1" lang="ja-JP" altLang="en-US" sz="2000" dirty="0">
                  <a:solidFill>
                    <a:srgbClr val="FF0000"/>
                  </a:solidFill>
                  <a:latin typeface="Meiryo" charset="-128"/>
                  <a:ea typeface="Meiryo" charset="-128"/>
                  <a:cs typeface="Meiryo" charset="-128"/>
                </a:rPr>
                <a:t>多数の通信相手</a:t>
              </a:r>
            </a:p>
          </p:txBody>
        </p:sp>
        <p:sp>
          <p:nvSpPr>
            <p:cNvPr id="222" name="テキスト ボックス 221"/>
            <p:cNvSpPr txBox="1"/>
            <p:nvPr/>
          </p:nvSpPr>
          <p:spPr>
            <a:xfrm>
              <a:off x="4820644" y="5999159"/>
              <a:ext cx="3877985" cy="461665"/>
            </a:xfrm>
            <a:prstGeom prst="rect">
              <a:avLst/>
            </a:prstGeom>
            <a:noFill/>
          </p:spPr>
          <p:txBody>
            <a:bodyPr wrap="none" rtlCol="0">
              <a:spAutoFit/>
            </a:bodyPr>
            <a:lstStyle/>
            <a:p>
              <a:pPr algn="ctr"/>
              <a:r>
                <a:rPr kumimoji="1" lang="ja-JP" altLang="en-US" sz="1200" dirty="0">
                  <a:solidFill>
                    <a:schemeClr val="accent6">
                      <a:lumMod val="75000"/>
                    </a:schemeClr>
                  </a:solidFill>
                  <a:latin typeface="Meiryo" charset="-128"/>
                  <a:ea typeface="Meiryo" charset="-128"/>
                  <a:cs typeface="Meiryo" charset="-128"/>
                </a:rPr>
                <a:t>ユーザー認証や暗号化、セキュアなプログラムなどで</a:t>
              </a:r>
              <a:endParaRPr kumimoji="1" lang="en-US" altLang="ja-JP" sz="1200" dirty="0">
                <a:solidFill>
                  <a:schemeClr val="accent6">
                    <a:lumMod val="75000"/>
                  </a:schemeClr>
                </a:solidFill>
                <a:latin typeface="Meiryo" charset="-128"/>
                <a:ea typeface="Meiryo" charset="-128"/>
                <a:cs typeface="Meiryo" charset="-128"/>
              </a:endParaRPr>
            </a:p>
            <a:p>
              <a:pPr algn="ctr"/>
              <a:r>
                <a:rPr lang="ja-JP" altLang="en-US" sz="1200" dirty="0">
                  <a:solidFill>
                    <a:schemeClr val="accent6">
                      <a:lumMod val="75000"/>
                    </a:schemeClr>
                  </a:solidFill>
                  <a:latin typeface="Meiryo" charset="-128"/>
                  <a:ea typeface="Meiryo" charset="-128"/>
                  <a:cs typeface="Meiryo" charset="-128"/>
                </a:rPr>
                <a:t>経営、業務、データ、個人を守らなくてはならない</a:t>
              </a:r>
              <a:endParaRPr lang="en-US" altLang="ja-JP" sz="1200" dirty="0">
                <a:solidFill>
                  <a:schemeClr val="accent6">
                    <a:lumMod val="75000"/>
                  </a:schemeClr>
                </a:solidFill>
                <a:latin typeface="Meiryo" charset="-128"/>
                <a:ea typeface="Meiryo" charset="-128"/>
                <a:cs typeface="Meiryo" charset="-128"/>
              </a:endParaRPr>
            </a:p>
          </p:txBody>
        </p:sp>
        <p:sp>
          <p:nvSpPr>
            <p:cNvPr id="223" name="正方形/長方形 222"/>
            <p:cNvSpPr/>
            <p:nvPr/>
          </p:nvSpPr>
          <p:spPr>
            <a:xfrm>
              <a:off x="4865856" y="1045260"/>
              <a:ext cx="3816424" cy="4832012"/>
            </a:xfrm>
            <a:prstGeom prst="rect">
              <a:avLst/>
            </a:prstGeom>
            <a:noFill/>
            <a:ln w="57150">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右矢印 224"/>
            <p:cNvSpPr/>
            <p:nvPr/>
          </p:nvSpPr>
          <p:spPr>
            <a:xfrm>
              <a:off x="4200845" y="2989938"/>
              <a:ext cx="833094" cy="1174219"/>
            </a:xfrm>
            <a:prstGeom prs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396220" y="2530778"/>
              <a:ext cx="492443" cy="2400657"/>
            </a:xfrm>
            <a:prstGeom prst="rect">
              <a:avLst/>
            </a:prstGeom>
            <a:noFill/>
          </p:spPr>
          <p:txBody>
            <a:bodyPr vert="eaVert" wrap="none" rtlCol="0">
              <a:spAutoFit/>
            </a:bodyPr>
            <a:lstStyle/>
            <a:p>
              <a:r>
                <a:rPr kumimoji="1" lang="ja-JP" altLang="en-US" sz="2000" dirty="0">
                  <a:solidFill>
                    <a:srgbClr val="FF0000"/>
                  </a:solidFill>
                  <a:latin typeface="Meiryo" charset="-128"/>
                  <a:ea typeface="Meiryo" charset="-128"/>
                  <a:cs typeface="Meiryo" charset="-128"/>
                </a:rPr>
                <a:t>複雑さと範囲の拡大</a:t>
              </a:r>
            </a:p>
          </p:txBody>
        </p:sp>
      </p:grpSp>
    </p:spTree>
    <p:extLst>
      <p:ext uri="{BB962C8B-B14F-4D97-AF65-F5344CB8AC3E}">
        <p14:creationId xmlns:p14="http://schemas.microsoft.com/office/powerpoint/2010/main" val="25347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ppt_x</p:attrName>
                                        </p:attrNameLst>
                                      </p:cBhvr>
                                      <p:tavLst>
                                        <p:tav tm="0">
                                          <p:val>
                                            <p:strVal val="#ppt_x-#ppt_w*1.125000"/>
                                          </p:val>
                                        </p:tav>
                                        <p:tav tm="100000">
                                          <p:val>
                                            <p:strVal val="#ppt_x"/>
                                          </p:val>
                                        </p:tav>
                                      </p:tavLst>
                                    </p:anim>
                                    <p:animEffect transition="in" filter="wipe(right)">
                                      <p:cBhvr>
                                        <p:cTn id="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rgbClr val="C00000"/>
                </a:solidFill>
              </a:rPr>
              <a:t>誤解２</a:t>
            </a:r>
            <a:r>
              <a:rPr kumimoji="1" lang="ja-JP" altLang="en-US" dirty="0"/>
              <a:t>：ガバナンスが効かない？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z="1800" b="1" smtClean="0"/>
              <a:t>61</a:t>
            </a:fld>
            <a:endParaRPr kumimoji="1" lang="ja-JP" altLang="en-US" sz="1800" b="1"/>
          </a:p>
        </p:txBody>
      </p:sp>
      <p:sp>
        <p:nvSpPr>
          <p:cNvPr id="5" name="正方形/長方形 4"/>
          <p:cNvSpPr/>
          <p:nvPr/>
        </p:nvSpPr>
        <p:spPr>
          <a:xfrm>
            <a:off x="323528" y="4797152"/>
            <a:ext cx="8496944" cy="72008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インフラ</a:t>
            </a:r>
          </a:p>
        </p:txBody>
      </p:sp>
      <p:sp>
        <p:nvSpPr>
          <p:cNvPr id="6" name="正方形/長方形 5"/>
          <p:cNvSpPr/>
          <p:nvPr/>
        </p:nvSpPr>
        <p:spPr>
          <a:xfrm>
            <a:off x="323528" y="3933056"/>
            <a:ext cx="8496944"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プラットフォーム</a:t>
            </a:r>
          </a:p>
        </p:txBody>
      </p:sp>
      <p:sp>
        <p:nvSpPr>
          <p:cNvPr id="7" name="正方形/長方形 6"/>
          <p:cNvSpPr/>
          <p:nvPr/>
        </p:nvSpPr>
        <p:spPr>
          <a:xfrm>
            <a:off x="323528" y="5661248"/>
            <a:ext cx="8496944" cy="72008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a:solidFill>
                  <a:srgbClr val="FFFFFF"/>
                </a:solidFill>
                <a:latin typeface="Meiryo" charset="-128"/>
                <a:ea typeface="Meiryo" charset="-128"/>
                <a:cs typeface="Meiryo" charset="-128"/>
              </a:rPr>
              <a:t>運用管理</a:t>
            </a:r>
            <a:endParaRPr kumimoji="1" lang="ja-JP" altLang="en-US" sz="1400" b="1" dirty="0">
              <a:solidFill>
                <a:srgbClr val="FFFFFF"/>
              </a:solidFill>
              <a:latin typeface="Meiryo" charset="-128"/>
              <a:ea typeface="Meiryo" charset="-128"/>
              <a:cs typeface="Meiryo" charset="-128"/>
            </a:endParaRPr>
          </a:p>
        </p:txBody>
      </p:sp>
      <p:sp>
        <p:nvSpPr>
          <p:cNvPr id="8" name="正方形/長方形 7"/>
          <p:cNvSpPr/>
          <p:nvPr/>
        </p:nvSpPr>
        <p:spPr>
          <a:xfrm>
            <a:off x="323528" y="3068960"/>
            <a:ext cx="8496944" cy="72008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アプリケーション</a:t>
            </a:r>
          </a:p>
        </p:txBody>
      </p:sp>
      <p:sp>
        <p:nvSpPr>
          <p:cNvPr id="13" name="正方形/長方形 12"/>
          <p:cNvSpPr/>
          <p:nvPr/>
        </p:nvSpPr>
        <p:spPr>
          <a:xfrm>
            <a:off x="323528" y="2204864"/>
            <a:ext cx="8496944" cy="72008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業務対応</a:t>
            </a:r>
          </a:p>
        </p:txBody>
      </p:sp>
      <p:sp>
        <p:nvSpPr>
          <p:cNvPr id="14" name="正方形/長方形 13"/>
          <p:cNvSpPr/>
          <p:nvPr/>
        </p:nvSpPr>
        <p:spPr>
          <a:xfrm>
            <a:off x="2123728" y="2060848"/>
            <a:ext cx="1584176" cy="4464496"/>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3809480" y="4725145"/>
            <a:ext cx="1584176" cy="1080120"/>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5508104" y="3913561"/>
            <a:ext cx="1584176" cy="2179735"/>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7200292" y="3023208"/>
            <a:ext cx="1584176" cy="3502135"/>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3815916" y="5877272"/>
            <a:ext cx="1584176" cy="648071"/>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815916" y="2060848"/>
            <a:ext cx="1584176" cy="2631971"/>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5508104" y="2060848"/>
            <a:ext cx="1584176" cy="1800200"/>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5508104" y="6129300"/>
            <a:ext cx="1584176" cy="396043"/>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7198633" y="2060848"/>
            <a:ext cx="1584176" cy="916608"/>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2310522" y="4072813"/>
            <a:ext cx="121058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自社対応</a:t>
            </a:r>
          </a:p>
        </p:txBody>
      </p:sp>
      <p:sp>
        <p:nvSpPr>
          <p:cNvPr id="24" name="テキスト ボックス 23"/>
          <p:cNvSpPr txBox="1"/>
          <p:nvPr/>
        </p:nvSpPr>
        <p:spPr>
          <a:xfrm>
            <a:off x="7393751" y="4542082"/>
            <a:ext cx="121058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クラウド</a:t>
            </a:r>
          </a:p>
        </p:txBody>
      </p:sp>
      <p:sp>
        <p:nvSpPr>
          <p:cNvPr id="25" name="テキスト ボックス 24"/>
          <p:cNvSpPr txBox="1"/>
          <p:nvPr/>
        </p:nvSpPr>
        <p:spPr>
          <a:xfrm>
            <a:off x="2310522" y="1660738"/>
            <a:ext cx="1210588" cy="400110"/>
          </a:xfrm>
          <a:prstGeom prst="rect">
            <a:avLst/>
          </a:prstGeom>
          <a:noFill/>
        </p:spPr>
        <p:txBody>
          <a:bodyPr wrap="none" rtlCol="0">
            <a:spAutoFit/>
          </a:bodyPr>
          <a:lstStyle/>
          <a:p>
            <a:pPr algn="ctr"/>
            <a:r>
              <a:rPr kumimoji="1" lang="ja-JP" altLang="en-US" sz="2000" b="1">
                <a:solidFill>
                  <a:schemeClr val="accent6">
                    <a:lumMod val="50000"/>
                  </a:schemeClr>
                </a:solidFill>
                <a:latin typeface="Meiryo" charset="-128"/>
                <a:ea typeface="Meiryo" charset="-128"/>
                <a:cs typeface="Meiryo" charset="-128"/>
              </a:rPr>
              <a:t>自社所有</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6" name="テキスト ボックス 25"/>
          <p:cNvSpPr txBox="1"/>
          <p:nvPr/>
        </p:nvSpPr>
        <p:spPr>
          <a:xfrm>
            <a:off x="4205490" y="1660738"/>
            <a:ext cx="805029" cy="400110"/>
          </a:xfrm>
          <a:prstGeom prst="rect">
            <a:avLst/>
          </a:prstGeom>
          <a:noFill/>
        </p:spPr>
        <p:txBody>
          <a:bodyPr wrap="none" rtlCol="0">
            <a:spAutoFit/>
          </a:bodyPr>
          <a:lstStyle/>
          <a:p>
            <a:pPr algn="ctr"/>
            <a:r>
              <a:rPr kumimoji="1" lang="en-US" altLang="ja-JP" sz="2000" b="1">
                <a:solidFill>
                  <a:schemeClr val="accent6">
                    <a:lumMod val="50000"/>
                  </a:schemeClr>
                </a:solidFill>
                <a:latin typeface="Meiryo" charset="-128"/>
                <a:ea typeface="Meiryo" charset="-128"/>
                <a:cs typeface="Meiryo" charset="-128"/>
              </a:rPr>
              <a:t>IaaS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7" name="テキスト ボックス 26"/>
          <p:cNvSpPr txBox="1"/>
          <p:nvPr/>
        </p:nvSpPr>
        <p:spPr>
          <a:xfrm>
            <a:off x="5877510" y="1660738"/>
            <a:ext cx="852029" cy="400110"/>
          </a:xfrm>
          <a:prstGeom prst="rect">
            <a:avLst/>
          </a:prstGeom>
          <a:noFill/>
        </p:spPr>
        <p:txBody>
          <a:bodyPr wrap="none" rtlCol="0">
            <a:spAutoFit/>
          </a:bodyPr>
          <a:lstStyle/>
          <a:p>
            <a:pPr algn="ctr"/>
            <a:r>
              <a:rPr lang="en-US" altLang="ja-JP" sz="2000" b="1" dirty="0">
                <a:solidFill>
                  <a:schemeClr val="accent6">
                    <a:lumMod val="50000"/>
                  </a:schemeClr>
                </a:solidFill>
                <a:latin typeface="Meiryo" charset="-128"/>
                <a:ea typeface="Meiryo" charset="-128"/>
                <a:cs typeface="Meiryo" charset="-128"/>
              </a:rPr>
              <a:t>P</a:t>
            </a:r>
            <a:r>
              <a:rPr kumimoji="1" lang="en-US" altLang="ja-JP" sz="2000" b="1" dirty="0">
                <a:solidFill>
                  <a:schemeClr val="accent6">
                    <a:lumMod val="50000"/>
                  </a:schemeClr>
                </a:solidFill>
                <a:latin typeface="Meiryo" charset="-128"/>
                <a:ea typeface="Meiryo" charset="-128"/>
                <a:cs typeface="Meiryo" charset="-128"/>
              </a:rPr>
              <a:t>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8" name="テキスト ボックス 27"/>
          <p:cNvSpPr txBox="1"/>
          <p:nvPr/>
        </p:nvSpPr>
        <p:spPr>
          <a:xfrm>
            <a:off x="7563360" y="1660738"/>
            <a:ext cx="854721" cy="400110"/>
          </a:xfrm>
          <a:prstGeom prst="rect">
            <a:avLst/>
          </a:prstGeom>
          <a:noFill/>
        </p:spPr>
        <p:txBody>
          <a:bodyPr wrap="none" rtlCol="0">
            <a:spAutoFit/>
          </a:bodyPr>
          <a:lstStyle/>
          <a:p>
            <a:pPr algn="ctr"/>
            <a:r>
              <a:rPr lang="en-US" altLang="ja-JP" sz="2000" b="1" dirty="0">
                <a:solidFill>
                  <a:schemeClr val="accent6">
                    <a:lumMod val="50000"/>
                  </a:schemeClr>
                </a:solidFill>
                <a:latin typeface="Meiryo" charset="-128"/>
                <a:ea typeface="Meiryo" charset="-128"/>
                <a:cs typeface="Meiryo" charset="-128"/>
              </a:rPr>
              <a:t>S</a:t>
            </a:r>
            <a:r>
              <a:rPr kumimoji="1" lang="en-US" altLang="ja-JP" sz="2000" b="1" dirty="0">
                <a:solidFill>
                  <a:schemeClr val="accent6">
                    <a:lumMod val="50000"/>
                  </a:schemeClr>
                </a:solidFill>
                <a:latin typeface="Meiryo" charset="-128"/>
                <a:ea typeface="Meiryo" charset="-128"/>
                <a:cs typeface="Meiryo" charset="-128"/>
              </a:rPr>
              <a:t>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9" name="テキスト ボックス 28"/>
          <p:cNvSpPr txBox="1"/>
          <p:nvPr/>
        </p:nvSpPr>
        <p:spPr>
          <a:xfrm>
            <a:off x="867299" y="1031948"/>
            <a:ext cx="7409401" cy="461665"/>
          </a:xfrm>
          <a:prstGeom prst="rect">
            <a:avLst/>
          </a:prstGeom>
          <a:noFill/>
        </p:spPr>
        <p:txBody>
          <a:bodyPr wrap="none" rtlCol="0">
            <a:spAutoFit/>
          </a:bodyPr>
          <a:lstStyle/>
          <a:p>
            <a:pPr algn="ctr"/>
            <a:r>
              <a:rPr kumimoji="1" lang="ja-JP" altLang="en-US" sz="2400" b="1" dirty="0">
                <a:solidFill>
                  <a:srgbClr val="0432FF"/>
                </a:solidFill>
                <a:latin typeface="Meiryo" charset="-128"/>
                <a:ea typeface="Meiryo" charset="-128"/>
                <a:cs typeface="Meiryo" charset="-128"/>
              </a:rPr>
              <a:t>責任分界点が変わる：運用管理</a:t>
            </a:r>
            <a:r>
              <a:rPr kumimoji="1" lang="en-US" altLang="ja-JP" sz="2400" b="1" dirty="0">
                <a:solidFill>
                  <a:srgbClr val="0432FF"/>
                </a:solidFill>
                <a:latin typeface="Meiryo" charset="-128"/>
                <a:ea typeface="Meiryo" charset="-128"/>
                <a:cs typeface="Meiryo" charset="-128"/>
              </a:rPr>
              <a:t> </a:t>
            </a:r>
            <a:r>
              <a:rPr kumimoji="1" lang="en-US" altLang="ja-JP" sz="2400" dirty="0">
                <a:solidFill>
                  <a:srgbClr val="0432FF"/>
                </a:solidFill>
                <a:latin typeface="Meiryo" charset="-128"/>
                <a:ea typeface="Meiryo" charset="-128"/>
                <a:cs typeface="Meiryo" charset="-128"/>
              </a:rPr>
              <a:t>× </a:t>
            </a:r>
            <a:r>
              <a:rPr kumimoji="1" lang="ja-JP" altLang="en-US" sz="2400" b="1" dirty="0">
                <a:solidFill>
                  <a:srgbClr val="0432FF"/>
                </a:solidFill>
                <a:latin typeface="Meiryo" charset="-128"/>
                <a:ea typeface="Meiryo" charset="-128"/>
                <a:cs typeface="Meiryo" charset="-128"/>
              </a:rPr>
              <a:t>セキュリティ対応</a:t>
            </a:r>
          </a:p>
        </p:txBody>
      </p:sp>
    </p:spTree>
    <p:extLst>
      <p:ext uri="{BB962C8B-B14F-4D97-AF65-F5344CB8AC3E}">
        <p14:creationId xmlns:p14="http://schemas.microsoft.com/office/powerpoint/2010/main" val="1772052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5074246" y="1554487"/>
            <a:ext cx="3690026" cy="4465423"/>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5276062" y="2399040"/>
            <a:ext cx="3286395" cy="17881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ソフトウェア</a:t>
            </a:r>
            <a:endParaRPr kumimoji="1" lang="ja-JP" altLang="en-US" sz="2000" b="1" dirty="0">
              <a:solidFill>
                <a:srgbClr val="FFFFFF"/>
              </a:solidFill>
              <a:latin typeface="Meiryo" charset="-128"/>
              <a:ea typeface="Meiryo" charset="-128"/>
              <a:cs typeface="Meiryo" charset="-128"/>
            </a:endParaRPr>
          </a:p>
        </p:txBody>
      </p:sp>
      <p:sp>
        <p:nvSpPr>
          <p:cNvPr id="21" name="正方形/長方形 20"/>
          <p:cNvSpPr/>
          <p:nvPr/>
        </p:nvSpPr>
        <p:spPr>
          <a:xfrm>
            <a:off x="5276062" y="4312860"/>
            <a:ext cx="3312368" cy="1510333"/>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ハードウェア</a:t>
            </a:r>
            <a:endParaRPr kumimoji="1" lang="en-US" altLang="ja-JP" sz="2400" b="1" dirty="0">
              <a:solidFill>
                <a:srgbClr val="FFFFFF"/>
              </a:solidFill>
              <a:latin typeface="Meiryo" charset="-128"/>
              <a:ea typeface="Meiryo" charset="-128"/>
              <a:cs typeface="Meiryo" charset="-128"/>
            </a:endParaRPr>
          </a:p>
          <a:p>
            <a:pPr algn="ctr"/>
            <a:r>
              <a:rPr lang="ja-JP" altLang="en-US" sz="2400" b="1" dirty="0">
                <a:solidFill>
                  <a:srgbClr val="FFFFFF"/>
                </a:solidFill>
                <a:latin typeface="Meiryo" charset="-128"/>
                <a:ea typeface="Meiryo" charset="-128"/>
                <a:cs typeface="Meiryo" charset="-128"/>
              </a:rPr>
              <a:t>附帯設備</a:t>
            </a:r>
            <a:endParaRPr kumimoji="1" lang="ja-JP" altLang="en-US" sz="2400" b="1"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solidFill>
                  <a:srgbClr val="C00000"/>
                </a:solidFill>
              </a:rPr>
              <a:t>誤解３</a:t>
            </a:r>
            <a:r>
              <a:rPr lang="ja-JP" altLang="en-US" dirty="0"/>
              <a:t>：コストは下がらない？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62</a:t>
            </a:fld>
            <a:endParaRPr kumimoji="1" lang="ja-JP" altLang="en-US"/>
          </a:p>
        </p:txBody>
      </p:sp>
      <p:sp>
        <p:nvSpPr>
          <p:cNvPr id="4" name="正方形/長方形 3"/>
          <p:cNvSpPr/>
          <p:nvPr/>
        </p:nvSpPr>
        <p:spPr>
          <a:xfrm>
            <a:off x="457200" y="3343958"/>
            <a:ext cx="3690026" cy="266939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 y="1529366"/>
            <a:ext cx="3690026" cy="1729999"/>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35996" y="4418429"/>
            <a:ext cx="3312368" cy="1510333"/>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ハードウェア</a:t>
            </a:r>
            <a:endParaRPr kumimoji="1" lang="en-US" altLang="ja-JP" sz="2400" b="1" dirty="0">
              <a:solidFill>
                <a:srgbClr val="FFFFFF"/>
              </a:solidFill>
              <a:latin typeface="Meiryo" charset="-128"/>
              <a:ea typeface="Meiryo" charset="-128"/>
              <a:cs typeface="Meiryo" charset="-128"/>
            </a:endParaRPr>
          </a:p>
          <a:p>
            <a:pPr algn="ctr"/>
            <a:r>
              <a:rPr lang="ja-JP" altLang="en-US" sz="2400" b="1" dirty="0">
                <a:solidFill>
                  <a:srgbClr val="FFFFFF"/>
                </a:solidFill>
                <a:latin typeface="Meiryo" charset="-128"/>
                <a:ea typeface="Meiryo" charset="-128"/>
                <a:cs typeface="Meiryo" charset="-128"/>
              </a:rPr>
              <a:t>附帯設備</a:t>
            </a:r>
            <a:endParaRPr kumimoji="1" lang="ja-JP" altLang="en-US" sz="2400" b="1" dirty="0">
              <a:solidFill>
                <a:srgbClr val="FFFFFF"/>
              </a:solidFill>
              <a:latin typeface="Meiryo" charset="-128"/>
              <a:ea typeface="Meiryo" charset="-128"/>
              <a:cs typeface="Meiryo" charset="-128"/>
            </a:endParaRPr>
          </a:p>
        </p:txBody>
      </p:sp>
      <p:sp>
        <p:nvSpPr>
          <p:cNvPr id="8" name="正方形/長方形 7"/>
          <p:cNvSpPr/>
          <p:nvPr/>
        </p:nvSpPr>
        <p:spPr>
          <a:xfrm>
            <a:off x="635996" y="2430351"/>
            <a:ext cx="3286395" cy="17881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ソフトウェア</a:t>
            </a:r>
            <a:endParaRPr kumimoji="1" lang="ja-JP" altLang="en-US" sz="2000" b="1" dirty="0">
              <a:solidFill>
                <a:srgbClr val="FFFFFF"/>
              </a:solidFill>
              <a:latin typeface="Meiryo" charset="-128"/>
              <a:ea typeface="Meiryo" charset="-128"/>
              <a:cs typeface="Meiryo" charset="-128"/>
            </a:endParaRPr>
          </a:p>
        </p:txBody>
      </p:sp>
      <p:sp>
        <p:nvSpPr>
          <p:cNvPr id="9" name="正方形/長方形 8"/>
          <p:cNvSpPr/>
          <p:nvPr/>
        </p:nvSpPr>
        <p:spPr>
          <a:xfrm>
            <a:off x="648983" y="1756684"/>
            <a:ext cx="3286395" cy="481506"/>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業務対応</a:t>
            </a:r>
          </a:p>
        </p:txBody>
      </p:sp>
      <p:sp>
        <p:nvSpPr>
          <p:cNvPr id="11" name="正方形/長方形 10"/>
          <p:cNvSpPr/>
          <p:nvPr/>
        </p:nvSpPr>
        <p:spPr>
          <a:xfrm>
            <a:off x="5276063" y="1791835"/>
            <a:ext cx="3286395" cy="481506"/>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業務対応</a:t>
            </a:r>
          </a:p>
        </p:txBody>
      </p:sp>
      <p:sp>
        <p:nvSpPr>
          <p:cNvPr id="14" name="テキスト ボックス 13"/>
          <p:cNvSpPr txBox="1"/>
          <p:nvPr/>
        </p:nvSpPr>
        <p:spPr>
          <a:xfrm>
            <a:off x="5416284" y="1114773"/>
            <a:ext cx="3005951" cy="400110"/>
          </a:xfrm>
          <a:prstGeom prst="rect">
            <a:avLst/>
          </a:prstGeom>
          <a:noFill/>
        </p:spPr>
        <p:txBody>
          <a:bodyPr wrap="none" rtlCol="0">
            <a:spAutoFit/>
          </a:bodyPr>
          <a:lstStyle/>
          <a:p>
            <a:pPr algn="ctr"/>
            <a:r>
              <a:rPr kumimoji="1" lang="ja-JP" altLang="en-US" sz="2000" dirty="0">
                <a:solidFill>
                  <a:schemeClr val="accent6">
                    <a:lumMod val="75000"/>
                  </a:schemeClr>
                </a:solidFill>
                <a:latin typeface="Meiryo" charset="-128"/>
                <a:ea typeface="Meiryo" charset="-128"/>
                <a:cs typeface="Meiryo" charset="-128"/>
              </a:rPr>
              <a:t>クラウドを使用する場合</a:t>
            </a:r>
            <a:endParaRPr kumimoji="1" lang="ja-JP" altLang="en-US" sz="2000" b="1" dirty="0">
              <a:solidFill>
                <a:schemeClr val="accent6">
                  <a:lumMod val="75000"/>
                </a:schemeClr>
              </a:solidFill>
              <a:latin typeface="Meiryo" charset="-128"/>
              <a:ea typeface="Meiryo" charset="-128"/>
              <a:cs typeface="Meiryo" charset="-128"/>
            </a:endParaRPr>
          </a:p>
        </p:txBody>
      </p:sp>
      <p:sp>
        <p:nvSpPr>
          <p:cNvPr id="15" name="テキスト ボックス 14"/>
          <p:cNvSpPr txBox="1"/>
          <p:nvPr/>
        </p:nvSpPr>
        <p:spPr>
          <a:xfrm>
            <a:off x="1032697" y="6145345"/>
            <a:ext cx="2492990" cy="369332"/>
          </a:xfrm>
          <a:prstGeom prst="rect">
            <a:avLst/>
          </a:prstGeom>
          <a:noFill/>
        </p:spPr>
        <p:txBody>
          <a:bodyPr wrap="none" rtlCol="0">
            <a:spAutoFit/>
          </a:bodyPr>
          <a:lstStyle/>
          <a:p>
            <a:pPr algn="ctr"/>
            <a:r>
              <a:rPr kumimoji="1" lang="ja-JP" altLang="en-US" b="1" dirty="0">
                <a:latin typeface="Meiryo" charset="-128"/>
                <a:ea typeface="Meiryo" charset="-128"/>
                <a:cs typeface="Meiryo" charset="-128"/>
              </a:rPr>
              <a:t>固定資産の割合が高い</a:t>
            </a:r>
          </a:p>
        </p:txBody>
      </p:sp>
      <p:sp>
        <p:nvSpPr>
          <p:cNvPr id="16" name="四角形吹き出し 15"/>
          <p:cNvSpPr/>
          <p:nvPr/>
        </p:nvSpPr>
        <p:spPr>
          <a:xfrm>
            <a:off x="3336336" y="2513212"/>
            <a:ext cx="2952432" cy="469468"/>
          </a:xfrm>
          <a:prstGeom prst="wedgeRectCallout">
            <a:avLst>
              <a:gd name="adj1" fmla="val 11391"/>
              <a:gd name="adj2" fmla="val 10576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ビジネス環境の変化に柔軟対応</a:t>
            </a:r>
            <a:endParaRPr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リスクヘッジ効果が高い</a:t>
            </a:r>
            <a:endParaRPr kumimoji="1" lang="ja-JP" altLang="en-US" sz="1400" dirty="0">
              <a:solidFill>
                <a:srgbClr val="FFFFFF"/>
              </a:solidFill>
              <a:latin typeface="Meiryo" charset="-128"/>
              <a:ea typeface="Meiryo" charset="-128"/>
              <a:cs typeface="Meiryo" charset="-128"/>
            </a:endParaRPr>
          </a:p>
        </p:txBody>
      </p:sp>
      <p:cxnSp>
        <p:nvCxnSpPr>
          <p:cNvPr id="22" name="直線コネクタ 21"/>
          <p:cNvCxnSpPr/>
          <p:nvPr/>
        </p:nvCxnSpPr>
        <p:spPr>
          <a:xfrm>
            <a:off x="4147226" y="1548353"/>
            <a:ext cx="927020" cy="1276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4236625" y="3293101"/>
            <a:ext cx="837621" cy="2720254"/>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1312198" y="1117738"/>
            <a:ext cx="1980030" cy="400110"/>
          </a:xfrm>
          <a:prstGeom prst="rect">
            <a:avLst/>
          </a:prstGeom>
          <a:noFill/>
        </p:spPr>
        <p:txBody>
          <a:bodyPr wrap="none" rtlCol="0">
            <a:spAutoFit/>
          </a:bodyPr>
          <a:lstStyle/>
          <a:p>
            <a:pPr algn="ctr"/>
            <a:r>
              <a:rPr kumimoji="1" lang="ja-JP" altLang="en-US" sz="2000">
                <a:latin typeface="Meiryo" charset="-128"/>
                <a:ea typeface="Meiryo" charset="-128"/>
                <a:cs typeface="Meiryo" charset="-128"/>
              </a:rPr>
              <a:t>自社所有の場合</a:t>
            </a:r>
            <a:endParaRPr kumimoji="1" lang="ja-JP" altLang="en-US" sz="2000" b="1" dirty="0">
              <a:latin typeface="Meiryo" charset="-128"/>
              <a:ea typeface="Meiryo" charset="-128"/>
              <a:cs typeface="Meiryo" charset="-128"/>
            </a:endParaRPr>
          </a:p>
        </p:txBody>
      </p:sp>
      <p:sp>
        <p:nvSpPr>
          <p:cNvPr id="27" name="テキスト ボックス 26"/>
          <p:cNvSpPr txBox="1"/>
          <p:nvPr/>
        </p:nvSpPr>
        <p:spPr>
          <a:xfrm>
            <a:off x="5929247" y="6145345"/>
            <a:ext cx="2031325" cy="369332"/>
          </a:xfrm>
          <a:prstGeom prst="rect">
            <a:avLst/>
          </a:prstGeom>
          <a:noFill/>
        </p:spPr>
        <p:txBody>
          <a:bodyPr wrap="none" rtlCol="0">
            <a:spAutoFit/>
          </a:bodyPr>
          <a:lstStyle/>
          <a:p>
            <a:pPr algn="ctr"/>
            <a:r>
              <a:rPr kumimoji="1" lang="ja-JP" altLang="en-US" b="1" dirty="0">
                <a:solidFill>
                  <a:schemeClr val="accent6">
                    <a:lumMod val="75000"/>
                  </a:schemeClr>
                </a:solidFill>
                <a:latin typeface="Meiryo" charset="-128"/>
                <a:ea typeface="Meiryo" charset="-128"/>
                <a:cs typeface="Meiryo" charset="-128"/>
              </a:rPr>
              <a:t>経費の割合が高い</a:t>
            </a:r>
          </a:p>
        </p:txBody>
      </p:sp>
    </p:spTree>
    <p:extLst>
      <p:ext uri="{BB962C8B-B14F-4D97-AF65-F5344CB8AC3E}">
        <p14:creationId xmlns:p14="http://schemas.microsoft.com/office/powerpoint/2010/main" val="15848652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solidFill>
                  <a:srgbClr val="C00000"/>
                </a:solidFill>
              </a:rPr>
              <a:t>誤解３</a:t>
            </a:r>
            <a:r>
              <a:rPr lang="ja-JP" altLang="en-US" dirty="0"/>
              <a:t>：コストは下がらない？</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63</a:t>
            </a:fld>
            <a:endParaRPr kumimoji="1" lang="ja-JP" altLang="en-US"/>
          </a:p>
        </p:txBody>
      </p:sp>
      <p:sp>
        <p:nvSpPr>
          <p:cNvPr id="5" name="正方形/長方形 4"/>
          <p:cNvSpPr/>
          <p:nvPr/>
        </p:nvSpPr>
        <p:spPr>
          <a:xfrm>
            <a:off x="316393" y="2018021"/>
            <a:ext cx="2951855" cy="447994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78466" y="2619437"/>
            <a:ext cx="2227699" cy="219310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03728" y="3711808"/>
            <a:ext cx="1521954" cy="1011021"/>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78469" y="4871684"/>
            <a:ext cx="2227699" cy="154225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70959" y="4228890"/>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802289" y="4236005"/>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1175558" y="5919999"/>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792315" y="5919999"/>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1170959" y="5445326"/>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802289" y="5452441"/>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1210708" y="4936453"/>
            <a:ext cx="1107996" cy="52322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必要だと思う</a:t>
            </a:r>
            <a:endParaRPr kumimoji="1" lang="en-US" altLang="ja-JP" sz="1200" dirty="0">
              <a:solidFill>
                <a:schemeClr val="bg1"/>
              </a:solidFill>
              <a:latin typeface="Meiryo" charset="-128"/>
              <a:ea typeface="Meiryo" charset="-128"/>
              <a:cs typeface="Meiryo" charset="-128"/>
            </a:endParaRPr>
          </a:p>
          <a:p>
            <a:pPr algn="ctr"/>
            <a:r>
              <a:rPr lang="en-US" altLang="ja-JP" sz="1600" b="1" dirty="0">
                <a:solidFill>
                  <a:schemeClr val="bg1"/>
                </a:solidFill>
                <a:latin typeface="Meiryo" charset="-128"/>
                <a:ea typeface="Meiryo" charset="-128"/>
                <a:cs typeface="Meiryo" charset="-128"/>
              </a:rPr>
              <a:t>4</a:t>
            </a:r>
            <a:r>
              <a:rPr lang="ja-JP" altLang="en-US" sz="1600" b="1" dirty="0">
                <a:solidFill>
                  <a:schemeClr val="bg1"/>
                </a:solidFill>
                <a:latin typeface="Meiryo" charset="-128"/>
                <a:ea typeface="Meiryo" charset="-128"/>
                <a:cs typeface="Meiryo" charset="-128"/>
              </a:rPr>
              <a:t>コア</a:t>
            </a:r>
            <a:endParaRPr kumimoji="1" lang="ja-JP" altLang="en-US" sz="1600" b="1" dirty="0">
              <a:solidFill>
                <a:schemeClr val="bg1"/>
              </a:solidFill>
              <a:latin typeface="Meiryo" charset="-128"/>
              <a:ea typeface="Meiryo" charset="-128"/>
              <a:cs typeface="Meiryo" charset="-128"/>
            </a:endParaRPr>
          </a:p>
        </p:txBody>
      </p:sp>
      <p:sp>
        <p:nvSpPr>
          <p:cNvPr id="16" name="テキスト ボックス 15"/>
          <p:cNvSpPr txBox="1"/>
          <p:nvPr/>
        </p:nvSpPr>
        <p:spPr>
          <a:xfrm>
            <a:off x="1102504" y="3729427"/>
            <a:ext cx="1324402" cy="52322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リスク係数</a:t>
            </a:r>
            <a:r>
              <a:rPr kumimoji="1" lang="en-US" altLang="ja-JP" sz="1200" dirty="0">
                <a:solidFill>
                  <a:schemeClr val="bg1"/>
                </a:solidFill>
                <a:latin typeface="Meiryo" charset="-128"/>
                <a:ea typeface="Meiryo" charset="-128"/>
                <a:cs typeface="Meiryo" charset="-128"/>
              </a:rPr>
              <a:t>×1.5</a:t>
            </a:r>
          </a:p>
          <a:p>
            <a:pPr algn="ctr"/>
            <a:r>
              <a:rPr lang="ja-JP" altLang="en-US" sz="1600" b="1" dirty="0">
                <a:solidFill>
                  <a:schemeClr val="bg1"/>
                </a:solidFill>
                <a:latin typeface="Meiryo" charset="-128"/>
                <a:ea typeface="Meiryo" charset="-128"/>
                <a:cs typeface="Meiryo" charset="-128"/>
              </a:rPr>
              <a:t>＋</a:t>
            </a:r>
            <a:r>
              <a:rPr lang="en-US" altLang="ja-JP" sz="1600" b="1" dirty="0">
                <a:solidFill>
                  <a:schemeClr val="bg1"/>
                </a:solidFill>
                <a:latin typeface="Meiryo" charset="-128"/>
                <a:ea typeface="Meiryo" charset="-128"/>
                <a:cs typeface="Meiryo" charset="-128"/>
              </a:rPr>
              <a:t>2</a:t>
            </a:r>
            <a:r>
              <a:rPr lang="ja-JP" altLang="en-US" sz="1600" b="1" dirty="0">
                <a:solidFill>
                  <a:schemeClr val="bg1"/>
                </a:solidFill>
                <a:latin typeface="Meiryo" charset="-128"/>
                <a:ea typeface="Meiryo" charset="-128"/>
                <a:cs typeface="Meiryo" charset="-128"/>
              </a:rPr>
              <a:t>コア</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864164" y="2773930"/>
            <a:ext cx="1797287" cy="523220"/>
          </a:xfrm>
          <a:prstGeom prst="rect">
            <a:avLst/>
          </a:prstGeom>
          <a:noFill/>
        </p:spPr>
        <p:txBody>
          <a:bodyPr wrap="none" rtlCol="0">
            <a:spAutoFit/>
          </a:bodyPr>
          <a:lstStyle/>
          <a:p>
            <a:pPr algn="ctr"/>
            <a:r>
              <a:rPr kumimoji="1" lang="en-US" altLang="ja-JP" sz="1200" dirty="0">
                <a:solidFill>
                  <a:schemeClr val="tx1">
                    <a:lumMod val="50000"/>
                    <a:lumOff val="50000"/>
                  </a:schemeClr>
                </a:solidFill>
                <a:latin typeface="Meiryo" charset="-128"/>
                <a:ea typeface="Meiryo" charset="-128"/>
                <a:cs typeface="Meiryo" charset="-128"/>
              </a:rPr>
              <a:t>4+2=6</a:t>
            </a:r>
            <a:r>
              <a:rPr kumimoji="1" lang="ja-JP" altLang="en-US" sz="1200" dirty="0">
                <a:solidFill>
                  <a:schemeClr val="tx1">
                    <a:lumMod val="50000"/>
                    <a:lumOff val="50000"/>
                  </a:schemeClr>
                </a:solidFill>
                <a:latin typeface="Meiryo" charset="-128"/>
                <a:ea typeface="Meiryo" charset="-128"/>
                <a:cs typeface="Meiryo" charset="-128"/>
              </a:rPr>
              <a:t>コアはないので</a:t>
            </a:r>
            <a:endParaRPr kumimoji="1" lang="en-US" altLang="ja-JP" sz="1200" dirty="0">
              <a:solidFill>
                <a:schemeClr val="tx1">
                  <a:lumMod val="50000"/>
                  <a:lumOff val="50000"/>
                </a:schemeClr>
              </a:solidFill>
              <a:latin typeface="Meiryo" charset="-128"/>
              <a:ea typeface="Meiryo" charset="-128"/>
              <a:cs typeface="Meiryo" charset="-128"/>
            </a:endParaRPr>
          </a:p>
          <a:p>
            <a:pPr algn="ctr"/>
            <a:r>
              <a:rPr kumimoji="1" lang="ja-JP" altLang="en-US" sz="1200" dirty="0">
                <a:solidFill>
                  <a:schemeClr val="tx1">
                    <a:lumMod val="50000"/>
                    <a:lumOff val="50000"/>
                  </a:schemeClr>
                </a:solidFill>
                <a:latin typeface="Meiryo" charset="-128"/>
                <a:ea typeface="Meiryo" charset="-128"/>
                <a:cs typeface="Meiryo" charset="-128"/>
              </a:rPr>
              <a:t>仕方なく</a:t>
            </a:r>
            <a:r>
              <a:rPr lang="ja-JP" altLang="en-US" sz="1600" b="1" dirty="0">
                <a:solidFill>
                  <a:schemeClr val="tx1">
                    <a:lumMod val="50000"/>
                    <a:lumOff val="50000"/>
                  </a:schemeClr>
                </a:solidFill>
                <a:latin typeface="Meiryo" charset="-128"/>
                <a:ea typeface="Meiryo" charset="-128"/>
                <a:cs typeface="Meiryo" charset="-128"/>
              </a:rPr>
              <a:t>＋</a:t>
            </a:r>
            <a:r>
              <a:rPr lang="en-US" altLang="ja-JP" sz="1600" b="1" dirty="0">
                <a:solidFill>
                  <a:schemeClr val="tx1">
                    <a:lumMod val="50000"/>
                    <a:lumOff val="50000"/>
                  </a:schemeClr>
                </a:solidFill>
                <a:latin typeface="Meiryo" charset="-128"/>
                <a:ea typeface="Meiryo" charset="-128"/>
                <a:cs typeface="Meiryo" charset="-128"/>
              </a:rPr>
              <a:t>2</a:t>
            </a:r>
            <a:r>
              <a:rPr lang="ja-JP" altLang="en-US" sz="1600" b="1" dirty="0">
                <a:solidFill>
                  <a:schemeClr val="tx1">
                    <a:lumMod val="50000"/>
                    <a:lumOff val="50000"/>
                  </a:schemeClr>
                </a:solidFill>
                <a:latin typeface="Meiryo" charset="-128"/>
                <a:ea typeface="Meiryo" charset="-128"/>
                <a:cs typeface="Meiryo" charset="-128"/>
              </a:rPr>
              <a:t>コア</a:t>
            </a:r>
            <a:endParaRPr kumimoji="1" lang="ja-JP" altLang="en-US" sz="1600" b="1" dirty="0">
              <a:solidFill>
                <a:schemeClr val="tx1">
                  <a:lumMod val="50000"/>
                  <a:lumOff val="50000"/>
                </a:schemeClr>
              </a:solidFill>
              <a:latin typeface="Meiryo" charset="-128"/>
              <a:ea typeface="Meiryo" charset="-128"/>
              <a:cs typeface="Meiryo" charset="-128"/>
            </a:endParaRPr>
          </a:p>
        </p:txBody>
      </p:sp>
      <p:sp>
        <p:nvSpPr>
          <p:cNvPr id="18" name="正方形/長方形 17"/>
          <p:cNvSpPr/>
          <p:nvPr/>
        </p:nvSpPr>
        <p:spPr>
          <a:xfrm>
            <a:off x="1172116" y="3252130"/>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803446" y="3259245"/>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32640" y="2159111"/>
            <a:ext cx="2464137" cy="338554"/>
          </a:xfrm>
          <a:prstGeom prst="rect">
            <a:avLst/>
          </a:prstGeom>
          <a:noFill/>
        </p:spPr>
        <p:txBody>
          <a:bodyPr wrap="none" rtlCol="0">
            <a:spAutoFit/>
          </a:bodyPr>
          <a:lstStyle/>
          <a:p>
            <a:pPr algn="ctr"/>
            <a:r>
              <a:rPr lang="en-US" altLang="ja-JP" sz="1600" b="1" dirty="0">
                <a:solidFill>
                  <a:schemeClr val="bg1"/>
                </a:solidFill>
                <a:latin typeface="Meiryo" charset="-128"/>
                <a:ea typeface="Meiryo" charset="-128"/>
                <a:cs typeface="Meiryo" charset="-128"/>
              </a:rPr>
              <a:t>8</a:t>
            </a:r>
            <a:r>
              <a:rPr lang="ja-JP" altLang="en-US" sz="1600" b="1" dirty="0">
                <a:solidFill>
                  <a:schemeClr val="bg1"/>
                </a:solidFill>
                <a:latin typeface="Meiryo" charset="-128"/>
                <a:ea typeface="Meiryo" charset="-128"/>
                <a:cs typeface="Meiryo" charset="-128"/>
              </a:rPr>
              <a:t>コア</a:t>
            </a:r>
            <a:r>
              <a:rPr lang="en-US" altLang="ja-JP" sz="1600" b="1" dirty="0">
                <a:solidFill>
                  <a:schemeClr val="bg1"/>
                </a:solidFill>
                <a:latin typeface="Meiryo" charset="-128"/>
                <a:ea typeface="Meiryo" charset="-128"/>
                <a:cs typeface="Meiryo" charset="-128"/>
              </a:rPr>
              <a:t>/1</a:t>
            </a:r>
            <a:r>
              <a:rPr lang="ja-JP" altLang="en-US" sz="1600" b="1" dirty="0">
                <a:solidFill>
                  <a:schemeClr val="bg1"/>
                </a:solidFill>
                <a:latin typeface="Meiryo" charset="-128"/>
                <a:ea typeface="Meiryo" charset="-128"/>
                <a:cs typeface="Meiryo" charset="-128"/>
              </a:rPr>
              <a:t>ソケットの</a:t>
            </a:r>
            <a:r>
              <a:rPr lang="en-US" altLang="ja-JP" sz="1600" b="1" dirty="0">
                <a:solidFill>
                  <a:schemeClr val="bg1"/>
                </a:solidFill>
                <a:latin typeface="Meiryo" charset="-128"/>
                <a:ea typeface="Meiryo" charset="-128"/>
                <a:cs typeface="Meiryo" charset="-128"/>
              </a:rPr>
              <a:t>CPU</a:t>
            </a:r>
            <a:endParaRPr kumimoji="1" lang="ja-JP" altLang="en-US" sz="1600" b="1" dirty="0">
              <a:solidFill>
                <a:schemeClr val="bg1"/>
              </a:solidFill>
              <a:latin typeface="Meiryo" charset="-128"/>
              <a:ea typeface="Meiryo" charset="-128"/>
              <a:cs typeface="Meiryo" charset="-128"/>
            </a:endParaRPr>
          </a:p>
        </p:txBody>
      </p:sp>
      <p:sp>
        <p:nvSpPr>
          <p:cNvPr id="40" name="テキスト ボックス 39"/>
          <p:cNvSpPr txBox="1"/>
          <p:nvPr/>
        </p:nvSpPr>
        <p:spPr>
          <a:xfrm>
            <a:off x="413719" y="1531937"/>
            <a:ext cx="2698175" cy="307777"/>
          </a:xfrm>
          <a:prstGeom prst="rect">
            <a:avLst/>
          </a:prstGeom>
          <a:noFill/>
        </p:spPr>
        <p:txBody>
          <a:bodyPr wrap="none" rtlCol="0">
            <a:spAutoFit/>
          </a:bodyPr>
          <a:lstStyle/>
          <a:p>
            <a:pPr algn="ctr"/>
            <a:r>
              <a:rPr lang="ja-JP" altLang="en-US" sz="1400" dirty="0">
                <a:latin typeface="Meiryo" charset="-128"/>
                <a:ea typeface="Meiryo" charset="-128"/>
                <a:cs typeface="Meiryo" charset="-128"/>
              </a:rPr>
              <a:t>オンプレで調達する場合の構成</a:t>
            </a:r>
            <a:endParaRPr kumimoji="1" lang="ja-JP" altLang="en-US" sz="1400" dirty="0">
              <a:latin typeface="Meiryo" charset="-128"/>
              <a:ea typeface="Meiryo" charset="-128"/>
              <a:cs typeface="Meiryo" charset="-128"/>
            </a:endParaRPr>
          </a:p>
        </p:txBody>
      </p:sp>
      <p:sp>
        <p:nvSpPr>
          <p:cNvPr id="45" name="ホームベース 44"/>
          <p:cNvSpPr/>
          <p:nvPr/>
        </p:nvSpPr>
        <p:spPr>
          <a:xfrm>
            <a:off x="316393" y="940246"/>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CPU</a:t>
            </a:r>
            <a:r>
              <a:rPr kumimoji="1" lang="ja-JP" altLang="en-US" sz="2400" dirty="0">
                <a:solidFill>
                  <a:srgbClr val="FFFFFF"/>
                </a:solidFill>
                <a:latin typeface="Meiryo" charset="-128"/>
                <a:ea typeface="Meiryo" charset="-128"/>
                <a:cs typeface="Meiryo" charset="-128"/>
              </a:rPr>
              <a:t>コア数の削減で</a:t>
            </a:r>
            <a:r>
              <a:rPr kumimoji="1" lang="en-US" altLang="ja-JP" sz="2400" dirty="0">
                <a:solidFill>
                  <a:srgbClr val="FFFFFF"/>
                </a:solidFill>
                <a:latin typeface="Meiryo" charset="-128"/>
                <a:ea typeface="Meiryo" charset="-128"/>
                <a:cs typeface="Meiryo" charset="-128"/>
              </a:rPr>
              <a:t>1/4</a:t>
            </a:r>
            <a:endParaRPr kumimoji="1" lang="ja-JP" altLang="en-US" sz="2400" dirty="0">
              <a:solidFill>
                <a:srgbClr val="FFFFFF"/>
              </a:solidFill>
              <a:latin typeface="Meiryo" charset="-128"/>
              <a:ea typeface="Meiryo" charset="-128"/>
              <a:cs typeface="Meiryo" charset="-128"/>
            </a:endParaRPr>
          </a:p>
        </p:txBody>
      </p:sp>
      <p:grpSp>
        <p:nvGrpSpPr>
          <p:cNvPr id="23" name="図形グループ 22"/>
          <p:cNvGrpSpPr/>
          <p:nvPr/>
        </p:nvGrpSpPr>
        <p:grpSpPr>
          <a:xfrm>
            <a:off x="3496291" y="2019840"/>
            <a:ext cx="5301069" cy="4479946"/>
            <a:chOff x="3496291" y="2019840"/>
            <a:chExt cx="5301069" cy="4479946"/>
          </a:xfrm>
        </p:grpSpPr>
        <p:sp>
          <p:nvSpPr>
            <p:cNvPr id="33" name="正方形/長方形 32"/>
            <p:cNvSpPr/>
            <p:nvPr/>
          </p:nvSpPr>
          <p:spPr>
            <a:xfrm>
              <a:off x="5845505" y="2019840"/>
              <a:ext cx="2951855" cy="4479946"/>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5845505" y="4871684"/>
              <a:ext cx="2951855" cy="1626283"/>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6207581" y="5331955"/>
              <a:ext cx="2227699" cy="108198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6704670" y="5920000"/>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7321427" y="5920000"/>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6585934" y="5396780"/>
              <a:ext cx="1415772" cy="52322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本当に必要だった</a:t>
              </a:r>
              <a:endParaRPr kumimoji="1" lang="en-US" altLang="ja-JP" sz="1200" dirty="0">
                <a:solidFill>
                  <a:schemeClr val="bg1"/>
                </a:solidFill>
                <a:latin typeface="Meiryo" charset="-128"/>
                <a:ea typeface="Meiryo" charset="-128"/>
                <a:cs typeface="Meiryo" charset="-128"/>
              </a:endParaRPr>
            </a:p>
            <a:p>
              <a:pPr algn="ctr"/>
              <a:r>
                <a:rPr lang="en-US" altLang="ja-JP" sz="1600" b="1" dirty="0">
                  <a:solidFill>
                    <a:schemeClr val="bg1"/>
                  </a:solidFill>
                  <a:latin typeface="Meiryo" charset="-128"/>
                  <a:ea typeface="Meiryo" charset="-128"/>
                  <a:cs typeface="Meiryo" charset="-128"/>
                </a:rPr>
                <a:t>2</a:t>
              </a:r>
              <a:r>
                <a:rPr lang="ja-JP" altLang="en-US" sz="1600" b="1" dirty="0">
                  <a:solidFill>
                    <a:schemeClr val="bg1"/>
                  </a:solidFill>
                  <a:latin typeface="Meiryo" charset="-128"/>
                  <a:ea typeface="Meiryo" charset="-128"/>
                  <a:cs typeface="Meiryo" charset="-128"/>
                </a:rPr>
                <a:t>コア</a:t>
              </a:r>
              <a:endParaRPr kumimoji="1" lang="ja-JP" altLang="en-US" sz="1600" b="1" dirty="0">
                <a:solidFill>
                  <a:schemeClr val="bg1"/>
                </a:solidFill>
                <a:latin typeface="Meiryo" charset="-128"/>
                <a:ea typeface="Meiryo" charset="-128"/>
                <a:cs typeface="Meiryo" charset="-128"/>
              </a:endParaRPr>
            </a:p>
          </p:txBody>
        </p:sp>
        <p:sp>
          <p:nvSpPr>
            <p:cNvPr id="36" name="テキスト ボックス 35"/>
            <p:cNvSpPr txBox="1"/>
            <p:nvPr/>
          </p:nvSpPr>
          <p:spPr>
            <a:xfrm>
              <a:off x="6278157" y="4974653"/>
              <a:ext cx="2031325" cy="338554"/>
            </a:xfrm>
            <a:prstGeom prst="rect">
              <a:avLst/>
            </a:prstGeom>
            <a:noFill/>
          </p:spPr>
          <p:txBody>
            <a:bodyPr wrap="none" rtlCol="0">
              <a:spAutoFit/>
            </a:bodyPr>
            <a:lstStyle/>
            <a:p>
              <a:pPr algn="ctr"/>
              <a:r>
                <a:rPr lang="ja-JP" altLang="en-US" sz="1600" b="1">
                  <a:solidFill>
                    <a:schemeClr val="bg1"/>
                  </a:solidFill>
                  <a:latin typeface="Meiryo" charset="-128"/>
                  <a:ea typeface="Meiryo" charset="-128"/>
                  <a:cs typeface="Meiryo" charset="-128"/>
                </a:rPr>
                <a:t>クラウド・サービス</a:t>
              </a:r>
              <a:endParaRPr kumimoji="1" lang="ja-JP" altLang="en-US" sz="1600" b="1" dirty="0">
                <a:solidFill>
                  <a:schemeClr val="bg1"/>
                </a:solidFill>
                <a:latin typeface="Meiryo" charset="-128"/>
                <a:ea typeface="Meiryo" charset="-128"/>
                <a:cs typeface="Meiryo" charset="-128"/>
              </a:endParaRPr>
            </a:p>
          </p:txBody>
        </p:sp>
        <p:sp>
          <p:nvSpPr>
            <p:cNvPr id="41" name="テキスト ボックス 40"/>
            <p:cNvSpPr txBox="1"/>
            <p:nvPr/>
          </p:nvSpPr>
          <p:spPr>
            <a:xfrm>
              <a:off x="5972339" y="4546713"/>
              <a:ext cx="2698175" cy="307777"/>
            </a:xfrm>
            <a:prstGeom prst="rect">
              <a:avLst/>
            </a:prstGeom>
            <a:noFill/>
          </p:spPr>
          <p:txBody>
            <a:bodyPr wrap="none" rtlCol="0">
              <a:spAutoFit/>
            </a:bodyPr>
            <a:lstStyle/>
            <a:p>
              <a:pPr algn="ctr"/>
              <a:r>
                <a:rPr lang="ja-JP" altLang="en-US" sz="1400" dirty="0">
                  <a:latin typeface="Meiryo" charset="-128"/>
                  <a:ea typeface="Meiryo" charset="-128"/>
                  <a:cs typeface="Meiryo" charset="-128"/>
                </a:rPr>
                <a:t>クラウドで調達する場合の構成</a:t>
              </a:r>
              <a:endParaRPr kumimoji="1" lang="ja-JP" altLang="en-US" sz="1400" dirty="0">
                <a:latin typeface="Meiryo" charset="-128"/>
                <a:ea typeface="Meiryo" charset="-128"/>
                <a:cs typeface="Meiryo" charset="-128"/>
              </a:endParaRPr>
            </a:p>
          </p:txBody>
        </p:sp>
        <p:grpSp>
          <p:nvGrpSpPr>
            <p:cNvPr id="22" name="図形グループ 21"/>
            <p:cNvGrpSpPr/>
            <p:nvPr/>
          </p:nvGrpSpPr>
          <p:grpSpPr>
            <a:xfrm>
              <a:off x="3496291" y="3456363"/>
              <a:ext cx="2192443" cy="1606900"/>
              <a:chOff x="3496291" y="4009088"/>
              <a:chExt cx="2192443" cy="1606900"/>
            </a:xfrm>
          </p:grpSpPr>
          <p:sp>
            <p:nvSpPr>
              <p:cNvPr id="38" name="右矢印 37"/>
              <p:cNvSpPr/>
              <p:nvPr/>
            </p:nvSpPr>
            <p:spPr>
              <a:xfrm>
                <a:off x="3496291" y="4009088"/>
                <a:ext cx="2192443" cy="1606900"/>
              </a:xfrm>
              <a:prstGeom prst="rightArrow">
                <a:avLst>
                  <a:gd name="adj1" fmla="val 76263"/>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3596209" y="4830049"/>
                <a:ext cx="1665841" cy="415498"/>
              </a:xfrm>
              <a:prstGeom prst="rect">
                <a:avLst/>
              </a:prstGeom>
              <a:noFill/>
            </p:spPr>
            <p:txBody>
              <a:bodyPr wrap="none" rtlCol="0">
                <a:spAutoFit/>
              </a:bodyPr>
              <a:lstStyle/>
              <a:p>
                <a:r>
                  <a:rPr lang="ja-JP" altLang="en-US" sz="1050" dirty="0">
                    <a:solidFill>
                      <a:schemeClr val="bg1"/>
                    </a:solidFill>
                    <a:latin typeface="Meiryo" charset="-128"/>
                    <a:ea typeface="Meiryo" charset="-128"/>
                    <a:cs typeface="Meiryo" charset="-128"/>
                  </a:rPr>
                  <a:t>実需に応じ</a:t>
                </a:r>
                <a:r>
                  <a:rPr kumimoji="1" lang="ja-JP" altLang="en-US" sz="1050" dirty="0">
                    <a:solidFill>
                      <a:schemeClr val="bg1"/>
                    </a:solidFill>
                    <a:latin typeface="Meiryo" charset="-128"/>
                    <a:ea typeface="Meiryo" charset="-128"/>
                    <a:cs typeface="Meiryo" charset="-128"/>
                  </a:rPr>
                  <a:t>必要な能力を</a:t>
                </a:r>
                <a:endParaRPr kumimoji="1" lang="en-US" altLang="ja-JP" sz="105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調達すればいい</a:t>
                </a:r>
                <a:endParaRPr kumimoji="1" lang="ja-JP" altLang="en-US" sz="1050" dirty="0">
                  <a:solidFill>
                    <a:schemeClr val="bg1"/>
                  </a:solidFill>
                  <a:latin typeface="Meiryo" charset="-128"/>
                  <a:ea typeface="Meiryo" charset="-128"/>
                  <a:cs typeface="Meiryo" charset="-128"/>
                </a:endParaRPr>
              </a:p>
            </p:txBody>
          </p:sp>
          <p:sp>
            <p:nvSpPr>
              <p:cNvPr id="44" name="テキスト ボックス 43"/>
              <p:cNvSpPr txBox="1"/>
              <p:nvPr/>
            </p:nvSpPr>
            <p:spPr>
              <a:xfrm>
                <a:off x="3582643" y="4396485"/>
                <a:ext cx="1877437" cy="461665"/>
              </a:xfrm>
              <a:prstGeom prst="rect">
                <a:avLst/>
              </a:prstGeom>
              <a:noFill/>
            </p:spPr>
            <p:txBody>
              <a:bodyPr wrap="none" rtlCol="0">
                <a:spAutoFit/>
              </a:bodyPr>
              <a:lstStyle/>
              <a:p>
                <a:r>
                  <a:rPr lang="ja-JP" altLang="en-US" sz="1200" b="1" dirty="0">
                    <a:solidFill>
                      <a:schemeClr val="bg1"/>
                    </a:solidFill>
                    <a:latin typeface="Meiryo" charset="-128"/>
                    <a:ea typeface="Meiryo" charset="-128"/>
                    <a:cs typeface="Meiryo" charset="-128"/>
                  </a:rPr>
                  <a:t>オンプレと同じ</a:t>
                </a:r>
                <a:endParaRPr lang="en-US" altLang="ja-JP" sz="1200" b="1"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構成・見積は意味が無い</a:t>
                </a:r>
                <a:endParaRPr kumimoji="1" lang="ja-JP" altLang="en-US" sz="1200" b="1" dirty="0">
                  <a:solidFill>
                    <a:schemeClr val="bg1"/>
                  </a:solidFill>
                  <a:latin typeface="Meiryo" charset="-128"/>
                  <a:ea typeface="Meiryo" charset="-128"/>
                  <a:cs typeface="Meiryo" charset="-128"/>
                </a:endParaRPr>
              </a:p>
            </p:txBody>
          </p:sp>
        </p:grpSp>
        <p:sp>
          <p:nvSpPr>
            <p:cNvPr id="4" name="下矢印 3"/>
            <p:cNvSpPr/>
            <p:nvPr/>
          </p:nvSpPr>
          <p:spPr>
            <a:xfrm>
              <a:off x="6412714" y="2159111"/>
              <a:ext cx="1817423" cy="2185494"/>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削減</a:t>
              </a:r>
              <a:endParaRPr kumimoji="1" lang="ja-JP" altLang="en-US" sz="2000" b="1"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159004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ppt_x</p:attrName>
                                        </p:attrNameLst>
                                      </p:cBhvr>
                                      <p:tavLst>
                                        <p:tav tm="0">
                                          <p:val>
                                            <p:strVal val="#ppt_x-#ppt_w*1.125000"/>
                                          </p:val>
                                        </p:tav>
                                        <p:tav tm="100000">
                                          <p:val>
                                            <p:strVal val="#ppt_x"/>
                                          </p:val>
                                        </p:tav>
                                      </p:tavLst>
                                    </p:anim>
                                    <p:animEffect transition="in" filter="wipe(right)">
                                      <p:cBhvr>
                                        <p:cTn id="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solidFill>
                  <a:srgbClr val="C00000"/>
                </a:solidFill>
              </a:rPr>
              <a:t>誤解３</a:t>
            </a:r>
            <a:r>
              <a:rPr lang="ja-JP" altLang="en-US" dirty="0"/>
              <a:t>：コストは下がらない？</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64</a:t>
            </a:fld>
            <a:endParaRPr kumimoji="1" lang="ja-JP" altLang="en-US"/>
          </a:p>
        </p:txBody>
      </p:sp>
      <p:sp>
        <p:nvSpPr>
          <p:cNvPr id="45" name="ホームベース 44"/>
          <p:cNvSpPr/>
          <p:nvPr/>
        </p:nvSpPr>
        <p:spPr>
          <a:xfrm>
            <a:off x="312800" y="1494847"/>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夜間は使用しないので</a:t>
            </a:r>
            <a:r>
              <a:rPr kumimoji="1" lang="en-US" altLang="ja-JP" sz="2400" dirty="0">
                <a:solidFill>
                  <a:srgbClr val="FFFFFF"/>
                </a:solidFill>
                <a:latin typeface="Meiryo" charset="-128"/>
                <a:ea typeface="Meiryo" charset="-128"/>
                <a:cs typeface="Meiryo" charset="-128"/>
              </a:rPr>
              <a:t>24</a:t>
            </a:r>
            <a:r>
              <a:rPr kumimoji="1" lang="ja-JP" altLang="en-US" sz="2400" dirty="0">
                <a:solidFill>
                  <a:srgbClr val="FFFFFF"/>
                </a:solidFill>
                <a:latin typeface="Meiryo" charset="-128"/>
                <a:ea typeface="Meiryo" charset="-128"/>
                <a:cs typeface="Meiryo" charset="-128"/>
              </a:rPr>
              <a:t>時間→</a:t>
            </a:r>
            <a:r>
              <a:rPr lang="en-US" altLang="ja-JP" sz="2400" dirty="0">
                <a:solidFill>
                  <a:srgbClr val="FFFFFF"/>
                </a:solidFill>
                <a:latin typeface="Meiryo" charset="-128"/>
                <a:ea typeface="Meiryo" charset="-128"/>
                <a:cs typeface="Meiryo" charset="-128"/>
              </a:rPr>
              <a:t>18</a:t>
            </a:r>
            <a:r>
              <a:rPr lang="ja-JP" altLang="en-US" sz="2400" dirty="0">
                <a:solidFill>
                  <a:srgbClr val="FFFFFF"/>
                </a:solidFill>
                <a:latin typeface="Meiryo" charset="-128"/>
                <a:ea typeface="Meiryo" charset="-128"/>
                <a:cs typeface="Meiryo" charset="-128"/>
              </a:rPr>
              <a:t>時間でさらに</a:t>
            </a:r>
            <a:r>
              <a:rPr kumimoji="1" lang="en-US" altLang="ja-JP" sz="2400" dirty="0">
                <a:solidFill>
                  <a:srgbClr val="FFFFFF"/>
                </a:solidFill>
                <a:latin typeface="Meiryo" charset="-128"/>
                <a:ea typeface="Meiryo" charset="-128"/>
                <a:cs typeface="Meiryo" charset="-128"/>
              </a:rPr>
              <a:t>2/3</a:t>
            </a:r>
            <a:endParaRPr kumimoji="1" lang="ja-JP" altLang="en-US" sz="2400" dirty="0">
              <a:solidFill>
                <a:srgbClr val="FFFFFF"/>
              </a:solidFill>
              <a:latin typeface="Meiryo" charset="-128"/>
              <a:ea typeface="Meiryo" charset="-128"/>
              <a:cs typeface="Meiryo" charset="-128"/>
            </a:endParaRPr>
          </a:p>
        </p:txBody>
      </p:sp>
      <p:sp>
        <p:nvSpPr>
          <p:cNvPr id="4" name="テキスト ボックス 3"/>
          <p:cNvSpPr txBox="1"/>
          <p:nvPr/>
        </p:nvSpPr>
        <p:spPr>
          <a:xfrm>
            <a:off x="457200" y="2026273"/>
            <a:ext cx="7856638" cy="369332"/>
          </a:xfrm>
          <a:prstGeom prst="rect">
            <a:avLst/>
          </a:prstGeom>
          <a:noFill/>
        </p:spPr>
        <p:txBody>
          <a:bodyPr wrap="none" rtlCol="0">
            <a:spAutoFit/>
          </a:bodyPr>
          <a:lstStyle/>
          <a:p>
            <a:r>
              <a:rPr kumimoji="1" lang="ja-JP" altLang="en-US" dirty="0">
                <a:latin typeface="Meiryo" charset="-128"/>
                <a:ea typeface="Meiryo" charset="-128"/>
                <a:cs typeface="Meiryo" charset="-128"/>
              </a:rPr>
              <a:t>「所有」では</a:t>
            </a:r>
            <a:r>
              <a:rPr kumimoji="1" lang="en-US" altLang="ja-JP" dirty="0">
                <a:latin typeface="Meiryo" charset="-128"/>
                <a:ea typeface="Meiryo" charset="-128"/>
                <a:cs typeface="Meiryo" charset="-128"/>
              </a:rPr>
              <a:t>24</a:t>
            </a:r>
            <a:r>
              <a:rPr kumimoji="1" lang="ja-JP" altLang="en-US" dirty="0">
                <a:latin typeface="Meiryo" charset="-128"/>
                <a:ea typeface="Meiryo" charset="-128"/>
                <a:cs typeface="Meiryo" charset="-128"/>
              </a:rPr>
              <a:t>時間が前提。これ稼働時間単位に変更（分単位で課金）　</a:t>
            </a:r>
          </a:p>
        </p:txBody>
      </p:sp>
      <p:grpSp>
        <p:nvGrpSpPr>
          <p:cNvPr id="5" name="図形グループ 4"/>
          <p:cNvGrpSpPr/>
          <p:nvPr/>
        </p:nvGrpSpPr>
        <p:grpSpPr>
          <a:xfrm>
            <a:off x="312800" y="2329717"/>
            <a:ext cx="8392180" cy="1541224"/>
            <a:chOff x="312800" y="2329717"/>
            <a:chExt cx="8392180" cy="1541224"/>
          </a:xfrm>
        </p:grpSpPr>
        <p:sp>
          <p:nvSpPr>
            <p:cNvPr id="35" name="ホームベース 34"/>
            <p:cNvSpPr/>
            <p:nvPr/>
          </p:nvSpPr>
          <p:spPr>
            <a:xfrm>
              <a:off x="312800" y="2797961"/>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データセンター使用料</a:t>
              </a:r>
              <a:r>
                <a:rPr lang="ja-JP" altLang="en-US" sz="2400" dirty="0">
                  <a:solidFill>
                    <a:srgbClr val="FFFFFF"/>
                  </a:solidFill>
                  <a:latin typeface="Meiryo" charset="-128"/>
                  <a:ea typeface="Meiryo" charset="-128"/>
                  <a:cs typeface="Meiryo" charset="-128"/>
                </a:rPr>
                <a:t>は無料</a:t>
              </a:r>
              <a:endParaRPr kumimoji="1" lang="ja-JP" altLang="en-US" sz="2400" dirty="0">
                <a:solidFill>
                  <a:srgbClr val="FFFFFF"/>
                </a:solidFill>
                <a:latin typeface="Meiryo" charset="-128"/>
                <a:ea typeface="Meiryo" charset="-128"/>
                <a:cs typeface="Meiryo" charset="-128"/>
              </a:endParaRPr>
            </a:p>
          </p:txBody>
        </p:sp>
        <p:sp>
          <p:nvSpPr>
            <p:cNvPr id="46" name="ホームベース 45"/>
            <p:cNvSpPr/>
            <p:nvPr/>
          </p:nvSpPr>
          <p:spPr>
            <a:xfrm>
              <a:off x="312800" y="3361577"/>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インフラの運用管理は自動化</a:t>
              </a:r>
              <a:r>
                <a:rPr kumimoji="1" lang="en-US" altLang="ja-JP" sz="2400" dirty="0">
                  <a:solidFill>
                    <a:srgbClr val="FFFFFF"/>
                  </a:solidFill>
                  <a:latin typeface="Meiryo" charset="-128"/>
                  <a:ea typeface="Meiryo" charset="-128"/>
                  <a:cs typeface="Meiryo" charset="-128"/>
                </a:rPr>
                <a:t>+</a:t>
              </a:r>
              <a:r>
                <a:rPr kumimoji="1" lang="ja-JP" altLang="en-US" sz="2400" dirty="0">
                  <a:solidFill>
                    <a:srgbClr val="FFFFFF"/>
                  </a:solidFill>
                  <a:latin typeface="Meiryo" charset="-128"/>
                  <a:ea typeface="Meiryo" charset="-128"/>
                  <a:cs typeface="Meiryo" charset="-128"/>
                </a:rPr>
                <a:t>お任せ</a:t>
              </a:r>
            </a:p>
          </p:txBody>
        </p:sp>
        <p:sp>
          <p:nvSpPr>
            <p:cNvPr id="22" name="加算記号 21"/>
            <p:cNvSpPr/>
            <p:nvPr/>
          </p:nvSpPr>
          <p:spPr>
            <a:xfrm>
              <a:off x="4351071" y="2329717"/>
              <a:ext cx="441858" cy="435721"/>
            </a:xfrm>
            <a:prstGeom prst="mathPlus">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6"/>
          <p:cNvGrpSpPr/>
          <p:nvPr/>
        </p:nvGrpSpPr>
        <p:grpSpPr>
          <a:xfrm>
            <a:off x="312800" y="5208561"/>
            <a:ext cx="8392180" cy="1043566"/>
            <a:chOff x="312800" y="5208561"/>
            <a:chExt cx="8392180" cy="1043566"/>
          </a:xfrm>
        </p:grpSpPr>
        <p:sp>
          <p:nvSpPr>
            <p:cNvPr id="23" name="等号 22"/>
            <p:cNvSpPr/>
            <p:nvPr/>
          </p:nvSpPr>
          <p:spPr>
            <a:xfrm rot="5400000">
              <a:off x="4349648" y="5194953"/>
              <a:ext cx="414641" cy="441858"/>
            </a:xfrm>
            <a:prstGeom prst="mathEqual">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312800" y="5730490"/>
              <a:ext cx="8392180" cy="521637"/>
            </a:xfrm>
            <a:prstGeom prst="roundRect">
              <a:avLst>
                <a:gd name="adj" fmla="val 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オンプレ前提の見積</a:t>
              </a:r>
              <a:r>
                <a:rPr kumimoji="1" lang="ja-JP" altLang="en-US" sz="1400" dirty="0">
                  <a:solidFill>
                    <a:srgbClr val="FFFFFF"/>
                  </a:solidFill>
                  <a:latin typeface="Meiryo" charset="-128"/>
                  <a:ea typeface="Meiryo" charset="-128"/>
                  <a:cs typeface="Meiryo" charset="-128"/>
                </a:rPr>
                <a:t>ではなく、クラウドの特性を活かした見積でコストを下げられる可能性</a:t>
              </a:r>
            </a:p>
          </p:txBody>
        </p:sp>
      </p:grpSp>
      <p:grpSp>
        <p:nvGrpSpPr>
          <p:cNvPr id="6" name="図形グループ 5"/>
          <p:cNvGrpSpPr/>
          <p:nvPr/>
        </p:nvGrpSpPr>
        <p:grpSpPr>
          <a:xfrm>
            <a:off x="312801" y="4042264"/>
            <a:ext cx="8392179" cy="997390"/>
            <a:chOff x="312801" y="4042264"/>
            <a:chExt cx="8392179" cy="997390"/>
          </a:xfrm>
        </p:grpSpPr>
        <p:sp>
          <p:nvSpPr>
            <p:cNvPr id="47" name="ホームベース 46"/>
            <p:cNvSpPr/>
            <p:nvPr/>
          </p:nvSpPr>
          <p:spPr>
            <a:xfrm flipH="1">
              <a:off x="312801" y="4530290"/>
              <a:ext cx="8392179" cy="509364"/>
            </a:xfrm>
            <a:prstGeom prst="homePlat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クラウドならではのボトルネックや制約事項</a:t>
              </a:r>
              <a:endParaRPr kumimoji="1" lang="ja-JP" altLang="en-US" sz="2400" dirty="0">
                <a:solidFill>
                  <a:srgbClr val="FFFFFF"/>
                </a:solidFill>
                <a:latin typeface="Meiryo" charset="-128"/>
                <a:ea typeface="Meiryo" charset="-128"/>
                <a:cs typeface="Meiryo" charset="-128"/>
              </a:endParaRPr>
            </a:p>
          </p:txBody>
        </p:sp>
        <p:sp>
          <p:nvSpPr>
            <p:cNvPr id="26" name="減算記号 25"/>
            <p:cNvSpPr/>
            <p:nvPr/>
          </p:nvSpPr>
          <p:spPr>
            <a:xfrm>
              <a:off x="4351071" y="4042264"/>
              <a:ext cx="435721" cy="319119"/>
            </a:xfrm>
            <a:prstGeom prst="mathMinus">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8" name="ホームベース 47"/>
          <p:cNvSpPr/>
          <p:nvPr/>
        </p:nvSpPr>
        <p:spPr>
          <a:xfrm>
            <a:off x="316393" y="940246"/>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CPU</a:t>
            </a:r>
            <a:r>
              <a:rPr kumimoji="1" lang="ja-JP" altLang="en-US" sz="2400" dirty="0">
                <a:solidFill>
                  <a:srgbClr val="FFFFFF"/>
                </a:solidFill>
                <a:latin typeface="Meiryo" charset="-128"/>
                <a:ea typeface="Meiryo" charset="-128"/>
                <a:cs typeface="Meiryo" charset="-128"/>
              </a:rPr>
              <a:t>コア数の削減で</a:t>
            </a:r>
            <a:r>
              <a:rPr kumimoji="1" lang="en-US" altLang="ja-JP" sz="2400" dirty="0">
                <a:solidFill>
                  <a:srgbClr val="FFFFFF"/>
                </a:solidFill>
                <a:latin typeface="Meiryo" charset="-128"/>
                <a:ea typeface="Meiryo" charset="-128"/>
                <a:cs typeface="Meiryo" charset="-128"/>
              </a:rPr>
              <a:t>1/4</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60292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ja-JP" altLang="ja-JP" dirty="0"/>
              <a:t>クラウドによってもたらされる</a:t>
            </a:r>
            <a:r>
              <a:rPr lang="en-US" altLang="ja-JP" dirty="0"/>
              <a:t>3</a:t>
            </a:r>
            <a:r>
              <a:rPr lang="ja-JP" altLang="ja-JP" dirty="0"/>
              <a:t>つの価値 </a:t>
            </a:r>
            <a:endParaRPr lang="ja-JP" altLang="en-US" sz="2800" dirty="0">
              <a:ea typeface="ＭＳ Ｐゴシック" pitchFamily="50" charset="-128"/>
            </a:endParaRP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角丸四角形 2"/>
          <p:cNvSpPr/>
          <p:nvPr/>
        </p:nvSpPr>
        <p:spPr bwMode="auto">
          <a:xfrm>
            <a:off x="2511426" y="1828800"/>
            <a:ext cx="2667000" cy="1333500"/>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altLang="ja-JP" sz="3200" b="1" u="sng" dirty="0">
                <a:solidFill>
                  <a:schemeClr val="bg1"/>
                </a:solidFill>
                <a:latin typeface="メイリオ"/>
                <a:ea typeface="メイリオ"/>
                <a:cs typeface="メイリオ"/>
              </a:rPr>
              <a:t>TCO</a:t>
            </a:r>
            <a:r>
              <a:rPr lang="ja-JP" altLang="en-US" sz="3200" b="1" u="sng" dirty="0">
                <a:solidFill>
                  <a:schemeClr val="bg1"/>
                </a:solidFill>
                <a:latin typeface="メイリオ"/>
                <a:ea typeface="メイリオ"/>
                <a:cs typeface="メイリオ"/>
              </a:rPr>
              <a:t>の削減</a:t>
            </a:r>
          </a:p>
        </p:txBody>
      </p:sp>
      <p:sp>
        <p:nvSpPr>
          <p:cNvPr id="74" name="角丸四角形 73"/>
          <p:cNvSpPr/>
          <p:nvPr/>
        </p:nvSpPr>
        <p:spPr bwMode="auto">
          <a:xfrm>
            <a:off x="2511426" y="3346450"/>
            <a:ext cx="2667000" cy="1333500"/>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2400" u="sng" dirty="0">
                <a:solidFill>
                  <a:schemeClr val="bg1"/>
                </a:solidFill>
                <a:latin typeface="メイリオ"/>
                <a:ea typeface="メイリオ"/>
                <a:cs typeface="メイリオ"/>
              </a:rPr>
              <a:t>バランスシート</a:t>
            </a:r>
            <a:endParaRPr lang="en-US" altLang="ja-JP" sz="2400" u="sng" dirty="0">
              <a:solidFill>
                <a:schemeClr val="bg1"/>
              </a:solidFill>
              <a:latin typeface="メイリオ"/>
              <a:ea typeface="メイリオ"/>
              <a:cs typeface="メイリオ"/>
            </a:endParaRPr>
          </a:p>
          <a:p>
            <a:pPr algn="ctr"/>
            <a:r>
              <a:rPr lang="ja-JP" altLang="en-US" sz="3200" b="1" u="sng" dirty="0">
                <a:solidFill>
                  <a:schemeClr val="bg1"/>
                </a:solidFill>
                <a:latin typeface="メイリオ"/>
                <a:ea typeface="メイリオ"/>
                <a:cs typeface="メイリオ"/>
              </a:rPr>
              <a:t>の改善</a:t>
            </a:r>
          </a:p>
        </p:txBody>
      </p:sp>
      <p:sp>
        <p:nvSpPr>
          <p:cNvPr id="75" name="角丸四角形 74"/>
          <p:cNvSpPr/>
          <p:nvPr/>
        </p:nvSpPr>
        <p:spPr bwMode="auto">
          <a:xfrm>
            <a:off x="2511426" y="4914900"/>
            <a:ext cx="2667000" cy="13335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3200" b="1" u="sng" dirty="0">
                <a:solidFill>
                  <a:schemeClr val="bg1"/>
                </a:solidFill>
                <a:latin typeface="メイリオ"/>
                <a:ea typeface="メイリオ"/>
                <a:cs typeface="メイリオ"/>
              </a:rPr>
              <a:t>柔軟性</a:t>
            </a:r>
            <a:endParaRPr lang="en-US" altLang="ja-JP" sz="3200" b="1" u="sng" dirty="0">
              <a:solidFill>
                <a:schemeClr val="bg1"/>
              </a:solidFill>
              <a:latin typeface="メイリオ"/>
              <a:ea typeface="メイリオ"/>
              <a:cs typeface="メイリオ"/>
            </a:endParaRPr>
          </a:p>
          <a:p>
            <a:pPr algn="ctr"/>
            <a:r>
              <a:rPr lang="ja-JP" altLang="en-US" sz="3200" b="1" u="sng" dirty="0">
                <a:solidFill>
                  <a:schemeClr val="bg1"/>
                </a:solidFill>
                <a:latin typeface="メイリオ"/>
                <a:ea typeface="メイリオ"/>
                <a:cs typeface="メイリオ"/>
              </a:rPr>
              <a:t>の向上</a:t>
            </a:r>
          </a:p>
        </p:txBody>
      </p:sp>
      <p:sp>
        <p:nvSpPr>
          <p:cNvPr id="77" name="角丸四角形 76"/>
          <p:cNvSpPr/>
          <p:nvPr/>
        </p:nvSpPr>
        <p:spPr bwMode="auto">
          <a:xfrm>
            <a:off x="2511425" y="1219200"/>
            <a:ext cx="5544403" cy="4572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メイリオ"/>
                <a:ea typeface="メイリオ"/>
                <a:cs typeface="メイリオ"/>
              </a:rPr>
              <a:t>価　値</a:t>
            </a:r>
          </a:p>
        </p:txBody>
      </p:sp>
      <p:sp>
        <p:nvSpPr>
          <p:cNvPr id="5" name="ホームベース 4"/>
          <p:cNvSpPr/>
          <p:nvPr/>
        </p:nvSpPr>
        <p:spPr bwMode="auto">
          <a:xfrm>
            <a:off x="1143001" y="1828800"/>
            <a:ext cx="1139825" cy="1333500"/>
          </a:xfrm>
          <a:prstGeom prst="homePlate">
            <a:avLst>
              <a:gd name="adj" fmla="val 38026"/>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dirty="0">
                <a:solidFill>
                  <a:schemeClr val="bg1"/>
                </a:solidFill>
                <a:latin typeface="メイリオ"/>
                <a:ea typeface="メイリオ"/>
                <a:cs typeface="メイリオ"/>
              </a:rPr>
              <a:t>情報</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dirty="0">
                <a:solidFill>
                  <a:schemeClr val="bg1"/>
                </a:solidFill>
                <a:latin typeface="メイリオ"/>
                <a:ea typeface="メイリオ"/>
                <a:cs typeface="メイリオ"/>
              </a:rPr>
              <a:t>システム</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dirty="0">
                <a:solidFill>
                  <a:schemeClr val="bg1"/>
                </a:solidFill>
                <a:latin typeface="メイリオ"/>
                <a:ea typeface="メイリオ"/>
                <a:cs typeface="メイリオ"/>
              </a:rPr>
              <a:t>部門</a:t>
            </a:r>
            <a:endParaRPr kumimoji="0" lang="ja-JP" altLang="en-US" sz="1800" b="0" i="0" u="none" strike="noStrike" cap="none" normalizeH="0" baseline="0" dirty="0">
              <a:ln>
                <a:noFill/>
              </a:ln>
              <a:solidFill>
                <a:schemeClr val="bg1"/>
              </a:solidFill>
              <a:effectLst/>
              <a:latin typeface="メイリオ"/>
              <a:ea typeface="メイリオ"/>
              <a:cs typeface="メイリオ"/>
            </a:endParaRPr>
          </a:p>
        </p:txBody>
      </p:sp>
      <p:sp>
        <p:nvSpPr>
          <p:cNvPr id="25" name="ホームベース 24"/>
          <p:cNvSpPr/>
          <p:nvPr/>
        </p:nvSpPr>
        <p:spPr bwMode="auto">
          <a:xfrm>
            <a:off x="1143001" y="3346450"/>
            <a:ext cx="1139825" cy="1333500"/>
          </a:xfrm>
          <a:prstGeom prst="homePlate">
            <a:avLst>
              <a:gd name="adj" fmla="val 38026"/>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a:ln>
                  <a:noFill/>
                </a:ln>
                <a:solidFill>
                  <a:schemeClr val="bg1"/>
                </a:solidFill>
                <a:effectLst/>
                <a:latin typeface="メイリオ"/>
                <a:ea typeface="メイリオ"/>
                <a:cs typeface="メイリオ"/>
              </a:rPr>
              <a:t>経営者</a:t>
            </a:r>
          </a:p>
        </p:txBody>
      </p:sp>
      <p:sp>
        <p:nvSpPr>
          <p:cNvPr id="26" name="ホームベース 25"/>
          <p:cNvSpPr/>
          <p:nvPr/>
        </p:nvSpPr>
        <p:spPr bwMode="auto">
          <a:xfrm>
            <a:off x="1143000" y="4914900"/>
            <a:ext cx="1139825" cy="1333500"/>
          </a:xfrm>
          <a:prstGeom prst="homePlate">
            <a:avLst>
              <a:gd name="adj" fmla="val 38026"/>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a:ln>
                  <a:noFill/>
                </a:ln>
                <a:solidFill>
                  <a:schemeClr val="bg1"/>
                </a:solidFill>
                <a:effectLst/>
                <a:latin typeface="メイリオ"/>
                <a:ea typeface="メイリオ"/>
                <a:cs typeface="メイリオ"/>
              </a:rPr>
              <a:t>ユーザー</a:t>
            </a:r>
          </a:p>
        </p:txBody>
      </p:sp>
      <p:sp>
        <p:nvSpPr>
          <p:cNvPr id="27" name="角丸四角形 26"/>
          <p:cNvSpPr/>
          <p:nvPr/>
        </p:nvSpPr>
        <p:spPr bwMode="auto">
          <a:xfrm>
            <a:off x="5388829" y="1828800"/>
            <a:ext cx="2667000" cy="1333500"/>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altLang="ja-JP" sz="2400" dirty="0">
                <a:solidFill>
                  <a:schemeClr val="bg1"/>
                </a:solidFill>
                <a:latin typeface="メイリオ"/>
                <a:ea typeface="メイリオ"/>
                <a:cs typeface="メイリオ"/>
              </a:rPr>
              <a:t>TCO</a:t>
            </a:r>
            <a:r>
              <a:rPr lang="ja-JP" altLang="en-US" sz="2400" dirty="0">
                <a:solidFill>
                  <a:schemeClr val="bg1"/>
                </a:solidFill>
                <a:latin typeface="メイリオ"/>
                <a:ea typeface="メイリオ"/>
                <a:cs typeface="メイリオ"/>
              </a:rPr>
              <a:t>削減で</a:t>
            </a:r>
            <a:endParaRPr lang="en-US" altLang="ja-JP" sz="2400" dirty="0">
              <a:solidFill>
                <a:schemeClr val="bg1"/>
              </a:solidFill>
              <a:latin typeface="メイリオ"/>
              <a:ea typeface="メイリオ"/>
              <a:cs typeface="メイリオ"/>
            </a:endParaRPr>
          </a:p>
          <a:p>
            <a:pPr algn="ctr"/>
            <a:r>
              <a:rPr lang="en-US" altLang="ja-JP" sz="2400" dirty="0">
                <a:solidFill>
                  <a:schemeClr val="bg1"/>
                </a:solidFill>
                <a:latin typeface="メイリオ"/>
                <a:ea typeface="メイリオ"/>
                <a:cs typeface="メイリオ"/>
              </a:rPr>
              <a:t>IT</a:t>
            </a:r>
            <a:r>
              <a:rPr lang="ja-JP" altLang="en-US" sz="2400" dirty="0">
                <a:solidFill>
                  <a:schemeClr val="bg1"/>
                </a:solidFill>
                <a:latin typeface="メイリオ"/>
                <a:ea typeface="メイリオ"/>
                <a:cs typeface="メイリオ"/>
              </a:rPr>
              <a:t>の戦略投資</a:t>
            </a:r>
            <a:endParaRPr lang="en-US" altLang="ja-JP" sz="2400" dirty="0">
              <a:solidFill>
                <a:schemeClr val="bg1"/>
              </a:solidFill>
              <a:latin typeface="メイリオ"/>
              <a:ea typeface="メイリオ"/>
              <a:cs typeface="メイリオ"/>
            </a:endParaRPr>
          </a:p>
          <a:p>
            <a:pPr algn="ctr"/>
            <a:r>
              <a:rPr lang="ja-JP" altLang="en-US" sz="2400" dirty="0">
                <a:solidFill>
                  <a:schemeClr val="bg1"/>
                </a:solidFill>
                <a:latin typeface="メイリオ"/>
                <a:ea typeface="メイリオ"/>
                <a:cs typeface="メイリオ"/>
              </a:rPr>
              <a:t>を拡大</a:t>
            </a:r>
          </a:p>
        </p:txBody>
      </p:sp>
      <p:sp>
        <p:nvSpPr>
          <p:cNvPr id="28" name="角丸四角形 27"/>
          <p:cNvSpPr/>
          <p:nvPr/>
        </p:nvSpPr>
        <p:spPr bwMode="auto">
          <a:xfrm>
            <a:off x="5388829" y="3346450"/>
            <a:ext cx="2667000" cy="1333500"/>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altLang="ja-JP" sz="2400" dirty="0">
                <a:solidFill>
                  <a:schemeClr val="bg1"/>
                </a:solidFill>
                <a:latin typeface="メイリオ"/>
                <a:ea typeface="メイリオ"/>
                <a:cs typeface="メイリオ"/>
              </a:rPr>
              <a:t>ROA</a:t>
            </a:r>
            <a:r>
              <a:rPr lang="ja-JP" altLang="en-US" sz="2400" dirty="0">
                <a:solidFill>
                  <a:schemeClr val="bg1"/>
                </a:solidFill>
                <a:latin typeface="メイリオ"/>
                <a:ea typeface="メイリオ"/>
                <a:cs typeface="メイリオ"/>
              </a:rPr>
              <a:t>が改善</a:t>
            </a:r>
          </a:p>
          <a:p>
            <a:pPr algn="ctr"/>
            <a:r>
              <a:rPr lang="ja-JP" altLang="en-US" sz="2400" dirty="0">
                <a:solidFill>
                  <a:schemeClr val="bg1"/>
                </a:solidFill>
                <a:latin typeface="メイリオ"/>
                <a:ea typeface="メイリオ"/>
                <a:cs typeface="メイリオ"/>
              </a:rPr>
              <a:t>経営効率の高さ</a:t>
            </a:r>
            <a:endParaRPr lang="en-US" altLang="ja-JP" sz="2400" dirty="0">
              <a:solidFill>
                <a:schemeClr val="bg1"/>
              </a:solidFill>
              <a:latin typeface="メイリオ"/>
              <a:ea typeface="メイリオ"/>
              <a:cs typeface="メイリオ"/>
            </a:endParaRPr>
          </a:p>
          <a:p>
            <a:pPr algn="ctr"/>
            <a:r>
              <a:rPr lang="ja-JP" altLang="en-US" sz="2400" dirty="0">
                <a:solidFill>
                  <a:schemeClr val="bg1"/>
                </a:solidFill>
                <a:latin typeface="メイリオ"/>
                <a:ea typeface="メイリオ"/>
                <a:cs typeface="メイリオ"/>
              </a:rPr>
              <a:t>をアピール</a:t>
            </a:r>
          </a:p>
        </p:txBody>
      </p:sp>
      <p:sp>
        <p:nvSpPr>
          <p:cNvPr id="29" name="角丸四角形 28"/>
          <p:cNvSpPr/>
          <p:nvPr/>
        </p:nvSpPr>
        <p:spPr bwMode="auto">
          <a:xfrm>
            <a:off x="5388829" y="4914900"/>
            <a:ext cx="2667000" cy="13335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2400" dirty="0">
                <a:solidFill>
                  <a:schemeClr val="bg1"/>
                </a:solidFill>
                <a:latin typeface="メイリオ"/>
                <a:ea typeface="メイリオ"/>
                <a:cs typeface="メイリオ"/>
              </a:rPr>
              <a:t>変化に即応するシステム資源</a:t>
            </a:r>
          </a:p>
          <a:p>
            <a:pPr algn="ctr"/>
            <a:r>
              <a:rPr lang="ja-JP" altLang="en-US" sz="2400" dirty="0">
                <a:solidFill>
                  <a:schemeClr val="bg1"/>
                </a:solidFill>
                <a:latin typeface="メイリオ"/>
                <a:ea typeface="メイリオ"/>
                <a:cs typeface="メイリオ"/>
              </a:rPr>
              <a:t>調達の仕組み</a:t>
            </a:r>
          </a:p>
        </p:txBody>
      </p:sp>
    </p:spTree>
    <p:extLst>
      <p:ext uri="{BB962C8B-B14F-4D97-AF65-F5344CB8AC3E}">
        <p14:creationId xmlns:p14="http://schemas.microsoft.com/office/powerpoint/2010/main" val="161757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500"/>
                                        <p:tgtEl>
                                          <p:spTgt spid="7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4" grpId="0" animBg="1"/>
      <p:bldP spid="75" grpId="0" animBg="1"/>
      <p:bldP spid="27" grpId="0" animBg="1"/>
      <p:bldP spid="28" grpId="0" animBg="1"/>
      <p:bldP spid="2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6"/>
          <p:cNvSpPr>
            <a:spLocks noGrp="1" noChangeArrowheads="1"/>
          </p:cNvSpPr>
          <p:nvPr>
            <p:ph type="title"/>
          </p:nvPr>
        </p:nvSpPr>
        <p:spPr>
          <a:xfrm>
            <a:off x="152400" y="152400"/>
            <a:ext cx="8991600" cy="533400"/>
          </a:xfrm>
        </p:spPr>
        <p:txBody>
          <a:bodyPr/>
          <a:lstStyle/>
          <a:p>
            <a:pPr eaLnBrk="1" hangingPunct="1"/>
            <a:r>
              <a:rPr lang="ja-JP" altLang="en-US" sz="2800" dirty="0">
                <a:ea typeface="ＭＳ Ｐゴシック" charset="-128"/>
              </a:rPr>
              <a:t>日米の企業文化の違いとクラウド</a:t>
            </a:r>
            <a:r>
              <a:rPr lang="ja-JP" altLang="en-US" dirty="0">
                <a:ea typeface="ＭＳ Ｐゴシック" charset="-128"/>
              </a:rPr>
              <a:t>への</a:t>
            </a:r>
            <a:r>
              <a:rPr lang="ja-JP" altLang="en-US" sz="2800" dirty="0">
                <a:ea typeface="ＭＳ Ｐゴシック" charset="-128"/>
              </a:rPr>
              <a:t>期待</a:t>
            </a:r>
            <a:endParaRPr lang="ja-JP" altLang="en-US" sz="1800" dirty="0">
              <a:ea typeface="ＭＳ Ｐゴシック" charset="-128"/>
            </a:endParaRPr>
          </a:p>
        </p:txBody>
      </p:sp>
      <p:sp>
        <p:nvSpPr>
          <p:cNvPr id="21" name="テキスト ボックス 20"/>
          <p:cNvSpPr txBox="1"/>
          <p:nvPr/>
        </p:nvSpPr>
        <p:spPr>
          <a:xfrm>
            <a:off x="4724400" y="515779"/>
            <a:ext cx="4419600" cy="246221"/>
          </a:xfrm>
          <a:prstGeom prst="rect">
            <a:avLst/>
          </a:prstGeom>
          <a:noFill/>
        </p:spPr>
        <p:txBody>
          <a:bodyPr wrap="square" rtlCol="0">
            <a:spAutoFit/>
          </a:bodyPr>
          <a:lstStyle/>
          <a:p>
            <a:pPr algn="r"/>
            <a:r>
              <a:rPr kumimoji="1" lang="en-US" altLang="ja-JP" sz="1000" dirty="0">
                <a:solidFill>
                  <a:schemeClr val="bg1"/>
                </a:solidFill>
              </a:rPr>
              <a:t>IPA</a:t>
            </a:r>
            <a:r>
              <a:rPr kumimoji="1" lang="ja-JP" altLang="en-US" sz="1000" dirty="0">
                <a:solidFill>
                  <a:schemeClr val="bg1"/>
                </a:solidFill>
              </a:rPr>
              <a:t>人材白書・</a:t>
            </a:r>
            <a:r>
              <a:rPr kumimoji="1" lang="en-US" altLang="ja-JP" sz="1000" dirty="0">
                <a:solidFill>
                  <a:schemeClr val="bg1"/>
                </a:solidFill>
              </a:rPr>
              <a:t>2012</a:t>
            </a:r>
            <a:r>
              <a:rPr kumimoji="1" lang="ja-JP" altLang="en-US" sz="1000" dirty="0">
                <a:solidFill>
                  <a:schemeClr val="bg1"/>
                </a:solidFill>
              </a:rPr>
              <a:t>／</a:t>
            </a:r>
            <a:r>
              <a:rPr lang="ja-JP" altLang="en-US" sz="1000" dirty="0">
                <a:solidFill>
                  <a:schemeClr val="bg1"/>
                </a:solidFill>
              </a:rPr>
              <a:t>日経</a:t>
            </a:r>
            <a:r>
              <a:rPr lang="en-US" altLang="ja-JP" sz="1000" dirty="0">
                <a:solidFill>
                  <a:schemeClr val="bg1"/>
                </a:solidFill>
              </a:rPr>
              <a:t>SYSTEMS 2012/8</a:t>
            </a:r>
            <a:r>
              <a:rPr lang="ja-JP" altLang="en-US" sz="1000" dirty="0">
                <a:solidFill>
                  <a:schemeClr val="bg1"/>
                </a:solidFill>
              </a:rPr>
              <a:t>を参考に作成</a:t>
            </a:r>
            <a:endParaRPr kumimoji="1" lang="ja-JP" altLang="en-US" sz="1000" dirty="0">
              <a:solidFill>
                <a:schemeClr val="bg1"/>
              </a:solidFill>
            </a:endParaRPr>
          </a:p>
        </p:txBody>
      </p:sp>
      <p:sp>
        <p:nvSpPr>
          <p:cNvPr id="20" name="角丸四角形 19"/>
          <p:cNvSpPr/>
          <p:nvPr/>
        </p:nvSpPr>
        <p:spPr bwMode="auto">
          <a:xfrm>
            <a:off x="990600" y="1995150"/>
            <a:ext cx="7162800" cy="914400"/>
          </a:xfrm>
          <a:prstGeom prst="roundRect">
            <a:avLst>
              <a:gd name="adj" fmla="val 0"/>
            </a:avLst>
          </a:prstGeom>
          <a:solidFill>
            <a:srgbClr val="CCFFCC"/>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baseline="0" dirty="0">
                <a:ln>
                  <a:noFill/>
                </a:ln>
                <a:solidFill>
                  <a:srgbClr val="3366FF"/>
                </a:solidFill>
                <a:effectLst/>
                <a:latin typeface="Arial"/>
                <a:ea typeface="HGP創英角ｺﾞｼｯｸUB"/>
                <a:cs typeface="Arial"/>
              </a:rPr>
              <a:t>IT</a:t>
            </a:r>
            <a:r>
              <a:rPr kumimoji="0" lang="ja-JP" altLang="en-US" sz="2000" b="0" i="0" u="none" strike="noStrike" cap="none" normalizeH="0" baseline="0" dirty="0">
                <a:ln>
                  <a:noFill/>
                </a:ln>
                <a:solidFill>
                  <a:srgbClr val="3366FF"/>
                </a:solidFill>
                <a:effectLst/>
                <a:latin typeface="Arial"/>
                <a:ea typeface="HGP創英角ｺﾞｼｯｸUB"/>
                <a:cs typeface="Arial"/>
              </a:rPr>
              <a:t>エンジニア</a:t>
            </a:r>
            <a:endParaRPr kumimoji="0" lang="en-US" altLang="ja-JP" sz="2000" b="0" i="0" u="none" strike="noStrike" cap="none" normalizeH="0" baseline="0" dirty="0">
              <a:ln>
                <a:noFill/>
              </a:ln>
              <a:solidFill>
                <a:srgbClr val="3366FF"/>
              </a:solidFill>
              <a:effectLst/>
              <a:latin typeface="Arial"/>
              <a:ea typeface="HGP創英角ｺﾞｼｯｸUB"/>
              <a:cs typeface="Arial"/>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dirty="0">
                <a:solidFill>
                  <a:srgbClr val="3366FF"/>
                </a:solidFill>
                <a:latin typeface="Arial"/>
                <a:ea typeface="HGP創英角ｺﾞｼｯｸUB"/>
                <a:cs typeface="Arial"/>
              </a:rPr>
              <a:t>の人数</a:t>
            </a:r>
            <a:endParaRPr kumimoji="0" lang="ja-JP" altLang="en-US" sz="2000" b="0" i="0" u="none" strike="noStrike" cap="none" normalizeH="0" baseline="0" dirty="0">
              <a:ln>
                <a:noFill/>
              </a:ln>
              <a:solidFill>
                <a:srgbClr val="3366FF"/>
              </a:solidFill>
              <a:effectLst/>
              <a:latin typeface="Arial"/>
              <a:ea typeface="HGP創英角ｺﾞｼｯｸUB"/>
              <a:cs typeface="Arial"/>
            </a:endParaRPr>
          </a:p>
        </p:txBody>
      </p:sp>
      <p:pic>
        <p:nvPicPr>
          <p:cNvPr id="22" name="図 21"/>
          <p:cNvPicPr>
            <a:picLocks noChangeAspect="1"/>
          </p:cNvPicPr>
          <p:nvPr/>
        </p:nvPicPr>
        <p:blipFill>
          <a:blip r:embed="rId3">
            <a:clrChange>
              <a:clrFrom>
                <a:srgbClr val="FFFFFF"/>
              </a:clrFrom>
              <a:clrTo>
                <a:srgbClr val="FFFFFF">
                  <a:alpha val="0"/>
                </a:srgbClr>
              </a:clrTo>
            </a:clrChange>
          </a:blip>
          <a:stretch>
            <a:fillRect/>
          </a:stretch>
        </p:blipFill>
        <p:spPr>
          <a:xfrm>
            <a:off x="381000" y="1004550"/>
            <a:ext cx="4572000" cy="2743200"/>
          </a:xfrm>
          <a:prstGeom prst="rect">
            <a:avLst/>
          </a:prstGeom>
        </p:spPr>
      </p:pic>
      <p:pic>
        <p:nvPicPr>
          <p:cNvPr id="23" name="図 22"/>
          <p:cNvPicPr>
            <a:picLocks noChangeAspect="1"/>
          </p:cNvPicPr>
          <p:nvPr/>
        </p:nvPicPr>
        <p:blipFill>
          <a:blip r:embed="rId4">
            <a:clrChange>
              <a:clrFrom>
                <a:srgbClr val="FFFFFF"/>
              </a:clrFrom>
              <a:clrTo>
                <a:srgbClr val="FFFFFF">
                  <a:alpha val="0"/>
                </a:srgbClr>
              </a:clrTo>
            </a:clrChange>
          </a:blip>
          <a:stretch>
            <a:fillRect/>
          </a:stretch>
        </p:blipFill>
        <p:spPr>
          <a:xfrm>
            <a:off x="4191000" y="1004550"/>
            <a:ext cx="4572000" cy="2743200"/>
          </a:xfrm>
          <a:prstGeom prst="rect">
            <a:avLst/>
          </a:prstGeom>
        </p:spPr>
      </p:pic>
      <p:pic>
        <p:nvPicPr>
          <p:cNvPr id="24" name="Picture 8" descr="C:\Users\Masanori\AppData\Local\Microsoft\Windows\Temporary Internet Files\Content.IE5\R1YKRXA0\MC900309844[1].wm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39000" y="1309350"/>
            <a:ext cx="910155" cy="6264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25" name="Picture 10" descr="C:\Users\Masanori\AppData\Local\Microsoft\Windows\Temporary Internet Files\Content.IE5\R1YKRXA0\MP900362710[1].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90600" y="1309350"/>
            <a:ext cx="897134" cy="6264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26" name="テキスト ボックス 25"/>
          <p:cNvSpPr txBox="1"/>
          <p:nvPr/>
        </p:nvSpPr>
        <p:spPr>
          <a:xfrm>
            <a:off x="2895853" y="1533485"/>
            <a:ext cx="723275" cy="461665"/>
          </a:xfrm>
          <a:prstGeom prst="rect">
            <a:avLst/>
          </a:prstGeom>
          <a:noFill/>
        </p:spPr>
        <p:txBody>
          <a:bodyPr wrap="none" rtlCol="0">
            <a:spAutoFit/>
          </a:bodyPr>
          <a:lstStyle/>
          <a:p>
            <a:pPr algn="ctr"/>
            <a:r>
              <a:rPr lang="ja-JP" altLang="en-US" sz="1200" dirty="0">
                <a:solidFill>
                  <a:schemeClr val="bg1"/>
                </a:solidFill>
                <a:latin typeface="Arial"/>
                <a:ea typeface="HGP創英角ｺﾞｼｯｸUB"/>
                <a:cs typeface="Arial"/>
              </a:rPr>
              <a:t>ユーザー</a:t>
            </a:r>
            <a:endParaRPr lang="en-US" altLang="ja-JP" sz="1200" dirty="0">
              <a:solidFill>
                <a:schemeClr val="bg1"/>
              </a:solidFill>
              <a:latin typeface="Arial"/>
              <a:ea typeface="HGP創英角ｺﾞｼｯｸUB"/>
              <a:cs typeface="Arial"/>
            </a:endParaRPr>
          </a:p>
          <a:p>
            <a:pPr algn="ctr"/>
            <a:r>
              <a:rPr lang="ja-JP" altLang="en-US" sz="1200" dirty="0">
                <a:solidFill>
                  <a:schemeClr val="bg1"/>
                </a:solidFill>
                <a:latin typeface="Arial"/>
                <a:ea typeface="HGP創英角ｺﾞｼｯｸUB"/>
                <a:cs typeface="Arial"/>
              </a:rPr>
              <a:t>企業</a:t>
            </a:r>
            <a:endParaRPr kumimoji="1" lang="ja-JP" altLang="en-US" sz="1200" dirty="0">
              <a:solidFill>
                <a:schemeClr val="bg1"/>
              </a:solidFill>
              <a:latin typeface="Arial"/>
              <a:ea typeface="HGP創英角ｺﾞｼｯｸUB"/>
              <a:cs typeface="Arial"/>
            </a:endParaRPr>
          </a:p>
        </p:txBody>
      </p:sp>
      <p:sp>
        <p:nvSpPr>
          <p:cNvPr id="27" name="テキスト ボックス 26"/>
          <p:cNvSpPr txBox="1"/>
          <p:nvPr/>
        </p:nvSpPr>
        <p:spPr>
          <a:xfrm>
            <a:off x="1920611" y="2604750"/>
            <a:ext cx="1165403" cy="584776"/>
          </a:xfrm>
          <a:prstGeom prst="rect">
            <a:avLst/>
          </a:prstGeom>
          <a:noFill/>
        </p:spPr>
        <p:txBody>
          <a:bodyPr wrap="none" rtlCol="0">
            <a:spAutoFit/>
          </a:bodyPr>
          <a:lstStyle/>
          <a:p>
            <a:pPr algn="ctr"/>
            <a:r>
              <a:rPr lang="en-US" altLang="ja-JP" dirty="0">
                <a:solidFill>
                  <a:schemeClr val="bg1"/>
                </a:solidFill>
                <a:latin typeface="Arial"/>
                <a:ea typeface="HGP創英角ｺﾞｼｯｸUB"/>
                <a:cs typeface="Arial"/>
              </a:rPr>
              <a:t>IT</a:t>
            </a:r>
            <a:r>
              <a:rPr lang="ja-JP" altLang="en-US" dirty="0">
                <a:solidFill>
                  <a:schemeClr val="bg1"/>
                </a:solidFill>
                <a:latin typeface="Arial"/>
                <a:ea typeface="HGP創英角ｺﾞｼｯｸUB"/>
                <a:cs typeface="Arial"/>
              </a:rPr>
              <a:t>ベンダー企業</a:t>
            </a:r>
            <a:endParaRPr lang="en-US" altLang="ja-JP" dirty="0">
              <a:solidFill>
                <a:schemeClr val="bg1"/>
              </a:solidFill>
              <a:latin typeface="Arial"/>
              <a:ea typeface="HGP創英角ｺﾞｼｯｸUB"/>
              <a:cs typeface="Arial"/>
            </a:endParaRPr>
          </a:p>
          <a:p>
            <a:pPr algn="ctr"/>
            <a:r>
              <a:rPr lang="en-US" altLang="ja-JP" sz="2000" dirty="0">
                <a:solidFill>
                  <a:schemeClr val="bg1"/>
                </a:solidFill>
                <a:latin typeface="Arial"/>
                <a:ea typeface="HGP創英角ｺﾞｼｯｸUB"/>
                <a:cs typeface="Arial"/>
              </a:rPr>
              <a:t>75%</a:t>
            </a:r>
            <a:endParaRPr kumimoji="1" lang="ja-JP" altLang="en-US" sz="2000" dirty="0">
              <a:solidFill>
                <a:schemeClr val="bg1"/>
              </a:solidFill>
              <a:latin typeface="Arial"/>
              <a:ea typeface="HGP創英角ｺﾞｼｯｸUB"/>
              <a:cs typeface="Arial"/>
            </a:endParaRPr>
          </a:p>
        </p:txBody>
      </p:sp>
      <p:sp>
        <p:nvSpPr>
          <p:cNvPr id="28" name="テキスト ボックス 27"/>
          <p:cNvSpPr txBox="1"/>
          <p:nvPr/>
        </p:nvSpPr>
        <p:spPr>
          <a:xfrm>
            <a:off x="6172200" y="2609215"/>
            <a:ext cx="1031051" cy="584776"/>
          </a:xfrm>
          <a:prstGeom prst="rect">
            <a:avLst/>
          </a:prstGeom>
          <a:noFill/>
        </p:spPr>
        <p:txBody>
          <a:bodyPr wrap="none" rtlCol="0">
            <a:spAutoFit/>
          </a:bodyPr>
          <a:lstStyle/>
          <a:p>
            <a:pPr algn="ctr"/>
            <a:r>
              <a:rPr lang="ja-JP" altLang="en-US" dirty="0">
                <a:solidFill>
                  <a:schemeClr val="bg1"/>
                </a:solidFill>
                <a:latin typeface="Arial"/>
                <a:ea typeface="HGP創英角ｺﾞｼｯｸUB"/>
                <a:cs typeface="Arial"/>
              </a:rPr>
              <a:t>ユーザー企業</a:t>
            </a:r>
            <a:endParaRPr lang="en-US" altLang="ja-JP" dirty="0">
              <a:solidFill>
                <a:schemeClr val="bg1"/>
              </a:solidFill>
              <a:latin typeface="Arial"/>
              <a:ea typeface="HGP創英角ｺﾞｼｯｸUB"/>
              <a:cs typeface="Arial"/>
            </a:endParaRPr>
          </a:p>
          <a:p>
            <a:pPr algn="ctr"/>
            <a:r>
              <a:rPr lang="en-US" altLang="ja-JP" sz="2000" dirty="0">
                <a:solidFill>
                  <a:schemeClr val="bg1"/>
                </a:solidFill>
                <a:latin typeface="Arial"/>
                <a:ea typeface="HGP創英角ｺﾞｼｯｸUB"/>
                <a:cs typeface="Arial"/>
              </a:rPr>
              <a:t>72%</a:t>
            </a:r>
            <a:endParaRPr kumimoji="1" lang="ja-JP" altLang="en-US" sz="2000" dirty="0">
              <a:solidFill>
                <a:schemeClr val="bg1"/>
              </a:solidFill>
              <a:latin typeface="Arial"/>
              <a:ea typeface="HGP創英角ｺﾞｼｯｸUB"/>
              <a:cs typeface="Arial"/>
            </a:endParaRPr>
          </a:p>
        </p:txBody>
      </p:sp>
      <p:sp>
        <p:nvSpPr>
          <p:cNvPr id="29" name="テキスト ボックス 28"/>
          <p:cNvSpPr txBox="1"/>
          <p:nvPr/>
        </p:nvSpPr>
        <p:spPr>
          <a:xfrm>
            <a:off x="5466973" y="1614150"/>
            <a:ext cx="857627" cy="461665"/>
          </a:xfrm>
          <a:prstGeom prst="rect">
            <a:avLst/>
          </a:prstGeom>
          <a:noFill/>
        </p:spPr>
        <p:txBody>
          <a:bodyPr wrap="none" rtlCol="0">
            <a:spAutoFit/>
          </a:bodyPr>
          <a:lstStyle/>
          <a:p>
            <a:pPr algn="ctr"/>
            <a:r>
              <a:rPr lang="en-US" altLang="ja-JP" sz="1200" dirty="0">
                <a:solidFill>
                  <a:schemeClr val="bg1"/>
                </a:solidFill>
                <a:latin typeface="Arial"/>
                <a:ea typeface="HGP創英角ｺﾞｼｯｸUB"/>
                <a:cs typeface="Arial"/>
              </a:rPr>
              <a:t>IT</a:t>
            </a:r>
            <a:r>
              <a:rPr lang="ja-JP" altLang="en-US" sz="1200" dirty="0">
                <a:solidFill>
                  <a:schemeClr val="bg1"/>
                </a:solidFill>
                <a:latin typeface="Arial"/>
                <a:ea typeface="HGP創英角ｺﾞｼｯｸUB"/>
                <a:cs typeface="Arial"/>
              </a:rPr>
              <a:t>ベンダー</a:t>
            </a:r>
            <a:endParaRPr lang="en-US" altLang="ja-JP" sz="1200" dirty="0">
              <a:solidFill>
                <a:schemeClr val="bg1"/>
              </a:solidFill>
              <a:latin typeface="Arial"/>
              <a:ea typeface="HGP創英角ｺﾞｼｯｸUB"/>
              <a:cs typeface="Arial"/>
            </a:endParaRPr>
          </a:p>
          <a:p>
            <a:pPr algn="ctr"/>
            <a:r>
              <a:rPr lang="ja-JP" altLang="en-US" sz="1200" dirty="0">
                <a:solidFill>
                  <a:schemeClr val="bg1"/>
                </a:solidFill>
                <a:latin typeface="Arial"/>
                <a:ea typeface="HGP創英角ｺﾞｼｯｸUB"/>
                <a:cs typeface="Arial"/>
              </a:rPr>
              <a:t>企業</a:t>
            </a:r>
            <a:endParaRPr kumimoji="1" lang="ja-JP" altLang="en-US" sz="1200" dirty="0">
              <a:solidFill>
                <a:schemeClr val="bg1"/>
              </a:solidFill>
              <a:latin typeface="Arial"/>
              <a:ea typeface="HGP創英角ｺﾞｼｯｸUB"/>
              <a:cs typeface="Arial"/>
            </a:endParaRPr>
          </a:p>
        </p:txBody>
      </p:sp>
      <p:sp>
        <p:nvSpPr>
          <p:cNvPr id="31" name="角丸四角形 30"/>
          <p:cNvSpPr/>
          <p:nvPr/>
        </p:nvSpPr>
        <p:spPr bwMode="auto">
          <a:xfrm>
            <a:off x="990600" y="5500350"/>
            <a:ext cx="3048000" cy="9144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600" b="0" i="0" u="none" strike="noStrike" cap="none" normalizeH="0" baseline="0" dirty="0">
                <a:ln>
                  <a:noFill/>
                </a:ln>
                <a:solidFill>
                  <a:srgbClr val="FFFFFF"/>
                </a:solidFill>
                <a:effectLst/>
                <a:latin typeface="HGP創英角ｺﾞｼｯｸUB"/>
                <a:ea typeface="HGP創英角ｺﾞｼｯｸUB"/>
                <a:cs typeface="HGP創英角ｺﾞｼｯｸUB"/>
              </a:rPr>
              <a:t>IT</a:t>
            </a:r>
            <a:r>
              <a:rPr kumimoji="0" lang="ja-JP" altLang="en-US" sz="1600" b="0" i="0" u="none" strike="noStrike" cap="none" normalizeH="0" baseline="0" dirty="0">
                <a:ln>
                  <a:noFill/>
                </a:ln>
                <a:solidFill>
                  <a:srgbClr val="FFFFFF"/>
                </a:solidFill>
                <a:effectLst/>
                <a:latin typeface="HGP創英角ｺﾞｼｯｸUB"/>
                <a:ea typeface="HGP創英角ｺﾞｼｯｸUB"/>
                <a:cs typeface="HGP創英角ｺﾞｼｯｸUB"/>
              </a:rPr>
              <a:t>ベンダー企業の生産性向上</a:t>
            </a:r>
            <a:endParaRPr kumimoji="0" lang="en-US" altLang="ja-JP" sz="1600" b="0" i="0" u="none" strike="noStrike" cap="none" normalizeH="0" baseline="0" dirty="0">
              <a:ln>
                <a:noFill/>
              </a:ln>
              <a:solidFill>
                <a:srgbClr val="FFFFFF"/>
              </a:solidFill>
              <a:effectLst/>
              <a:latin typeface="HGP創英角ｺﾞｼｯｸUB"/>
              <a:ea typeface="HGP創英角ｺﾞｼｯｸUB"/>
              <a:cs typeface="HGP創英角ｺﾞｼｯｸUB"/>
            </a:endParaRPr>
          </a:p>
          <a:p>
            <a:pPr algn="ctr">
              <a:spcBef>
                <a:spcPts val="0"/>
              </a:spcBef>
            </a:pPr>
            <a:r>
              <a:rPr kumimoji="0" lang="en-US" altLang="ja-JP" sz="1400" dirty="0">
                <a:solidFill>
                  <a:srgbClr val="FFFFFF"/>
                </a:solidFill>
                <a:latin typeface="HGP創英角ｺﾞｼｯｸUB"/>
                <a:ea typeface="HGP創英角ｺﾞｼｯｸUB"/>
                <a:cs typeface="HGP創英角ｺﾞｼｯｸUB"/>
              </a:rPr>
              <a:t>+ </a:t>
            </a:r>
            <a:r>
              <a:rPr kumimoji="0" lang="ja-JP" altLang="en-US" sz="1400" dirty="0">
                <a:solidFill>
                  <a:srgbClr val="FFFFFF"/>
                </a:solidFill>
                <a:latin typeface="HGP創英角ｺﾞｼｯｸUB"/>
                <a:ea typeface="HGP創英角ｺﾞｼｯｸUB"/>
                <a:cs typeface="HGP創英角ｺﾞｼｯｸUB"/>
              </a:rPr>
              <a:t>ベンダーがリスクを背負わされる</a:t>
            </a:r>
          </a:p>
        </p:txBody>
      </p:sp>
      <p:sp>
        <p:nvSpPr>
          <p:cNvPr id="32" name="下矢印 31"/>
          <p:cNvSpPr/>
          <p:nvPr/>
        </p:nvSpPr>
        <p:spPr bwMode="auto">
          <a:xfrm>
            <a:off x="1752600" y="3519150"/>
            <a:ext cx="1524000" cy="2057400"/>
          </a:xfrm>
          <a:prstGeom prst="downArrow">
            <a:avLst>
              <a:gd name="adj1" fmla="val 50000"/>
              <a:gd name="adj2" fmla="val 45139"/>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4" name="角丸四角形 33"/>
          <p:cNvSpPr/>
          <p:nvPr/>
        </p:nvSpPr>
        <p:spPr bwMode="auto">
          <a:xfrm>
            <a:off x="5181600" y="5500350"/>
            <a:ext cx="30480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HGP創英角ｺﾞｼｯｸUB"/>
                <a:ea typeface="HGP創英角ｺﾞｼｯｸUB"/>
                <a:cs typeface="HGP創英角ｺﾞｼｯｸUB"/>
              </a:rPr>
              <a:t>ユーザー企業の生産性向上</a:t>
            </a:r>
            <a:endParaRPr kumimoji="0" lang="en-US" altLang="ja-JP" sz="1600" b="0" i="0" u="none" strike="noStrike" cap="none" normalizeH="0" baseline="0" dirty="0">
              <a:ln>
                <a:noFill/>
              </a:ln>
              <a:solidFill>
                <a:srgbClr val="FFFFFF"/>
              </a:solidFill>
              <a:effectLst/>
              <a:latin typeface="HGP創英角ｺﾞｼｯｸUB"/>
              <a:ea typeface="HGP創英角ｺﾞｼｯｸUB"/>
              <a:cs typeface="HGP創英角ｺﾞｼｯｸUB"/>
            </a:endParaRPr>
          </a:p>
          <a:p>
            <a:pPr algn="ctr">
              <a:spcBef>
                <a:spcPts val="0"/>
              </a:spcBef>
            </a:pPr>
            <a:r>
              <a:rPr kumimoji="0" lang="en-US" altLang="ja-JP" sz="1400" dirty="0">
                <a:solidFill>
                  <a:srgbClr val="FFFFFF"/>
                </a:solidFill>
                <a:latin typeface="HGP創英角ｺﾞｼｯｸUB"/>
                <a:ea typeface="HGP創英角ｺﾞｼｯｸUB"/>
                <a:cs typeface="HGP創英角ｺﾞｼｯｸUB"/>
              </a:rPr>
              <a:t>+ </a:t>
            </a:r>
            <a:r>
              <a:rPr kumimoji="0" lang="ja-JP" altLang="en-US" sz="1400" dirty="0">
                <a:solidFill>
                  <a:srgbClr val="FFFFFF"/>
                </a:solidFill>
                <a:latin typeface="HGP創英角ｺﾞｼｯｸUB"/>
                <a:ea typeface="HGP創英角ｺﾞｼｯｸUB"/>
                <a:cs typeface="HGP創英角ｺﾞｼｯｸUB"/>
              </a:rPr>
              <a:t>ユーザーが自らリスクを担保</a:t>
            </a:r>
          </a:p>
        </p:txBody>
      </p:sp>
      <p:sp>
        <p:nvSpPr>
          <p:cNvPr id="35" name="下矢印 34"/>
          <p:cNvSpPr/>
          <p:nvPr/>
        </p:nvSpPr>
        <p:spPr bwMode="auto">
          <a:xfrm>
            <a:off x="5943600" y="3519150"/>
            <a:ext cx="1524000" cy="2057400"/>
          </a:xfrm>
          <a:prstGeom prst="downArrow">
            <a:avLst>
              <a:gd name="adj1" fmla="val 50000"/>
              <a:gd name="adj2" fmla="val 45139"/>
            </a:avLst>
          </a:prstGeom>
          <a:solidFill>
            <a:schemeClr val="tx2">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FFFFFF"/>
              </a:solidFill>
              <a:effectLst/>
              <a:latin typeface="Arial" charset="0"/>
              <a:ea typeface="HG丸ｺﾞｼｯｸM-PRO" pitchFamily="50" charset="-128"/>
            </a:endParaRPr>
          </a:p>
        </p:txBody>
      </p:sp>
      <p:sp>
        <p:nvSpPr>
          <p:cNvPr id="36" name="角丸四角形 35"/>
          <p:cNvSpPr/>
          <p:nvPr/>
        </p:nvSpPr>
        <p:spPr bwMode="auto">
          <a:xfrm>
            <a:off x="990600" y="3823950"/>
            <a:ext cx="7162800" cy="914400"/>
          </a:xfrm>
          <a:prstGeom prst="roundRect">
            <a:avLst>
              <a:gd name="adj" fmla="val 0"/>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fontAlgn="base">
              <a:spcAft>
                <a:spcPct val="0"/>
              </a:spcAft>
            </a:pPr>
            <a:r>
              <a:rPr kumimoji="0" lang="ja-JP" altLang="en-US" sz="2400" dirty="0">
                <a:solidFill>
                  <a:schemeClr val="bg1"/>
                </a:solidFill>
                <a:latin typeface="Arial"/>
                <a:ea typeface="HGP創英角ｺﾞｼｯｸUB"/>
                <a:cs typeface="Arial"/>
              </a:rPr>
              <a:t>エンジニアリング・ワークの生産性が劇的に向上</a:t>
            </a:r>
            <a:endParaRPr kumimoji="0" lang="en-US" altLang="ja-JP" sz="2400" dirty="0">
              <a:solidFill>
                <a:schemeClr val="bg1"/>
              </a:solidFill>
              <a:latin typeface="Arial"/>
              <a:ea typeface="HGP創英角ｺﾞｼｯｸUB"/>
              <a:cs typeface="Arial"/>
            </a:endParaRPr>
          </a:p>
          <a:p>
            <a:pPr marL="0" marR="0" indent="0" algn="ctr" defTabSz="914400" rtl="0" eaLnBrk="1" fontAlgn="base" latinLnBrk="0" hangingPunct="1">
              <a:lnSpc>
                <a:spcPct val="100000"/>
              </a:lnSpc>
              <a:spcAft>
                <a:spcPct val="0"/>
              </a:spcAft>
              <a:buClrTx/>
              <a:buSzTx/>
              <a:buFontTx/>
              <a:buNone/>
              <a:tabLst/>
            </a:pPr>
            <a:r>
              <a:rPr kumimoji="0" lang="ja-JP" altLang="en-US" sz="1400" b="0" i="0" u="none" strike="noStrike" cap="none" normalizeH="0" baseline="0" dirty="0">
                <a:ln>
                  <a:noFill/>
                </a:ln>
                <a:solidFill>
                  <a:schemeClr val="bg1"/>
                </a:solidFill>
                <a:effectLst/>
                <a:latin typeface="Arial"/>
                <a:ea typeface="HGP創英角ｺﾞｼｯｸUB"/>
                <a:cs typeface="Arial"/>
              </a:rPr>
              <a:t>運用の自動化</a:t>
            </a:r>
            <a:r>
              <a:rPr kumimoji="0" lang="en-US" altLang="ja-JP" sz="1400" b="0" i="0" u="none" strike="noStrike" cap="none" normalizeH="0" baseline="0" dirty="0">
                <a:ln>
                  <a:noFill/>
                </a:ln>
                <a:solidFill>
                  <a:schemeClr val="bg1"/>
                </a:solidFill>
                <a:effectLst/>
                <a:latin typeface="Arial"/>
                <a:ea typeface="HGP創英角ｺﾞｼｯｸUB"/>
                <a:cs typeface="Arial"/>
              </a:rPr>
              <a:t> </a:t>
            </a:r>
            <a:r>
              <a:rPr kumimoji="0" lang="ja-JP" altLang="en-US" sz="1400" dirty="0">
                <a:solidFill>
                  <a:schemeClr val="bg1"/>
                </a:solidFill>
                <a:latin typeface="Arial"/>
                <a:ea typeface="HGP創英角ｺﾞｼｯｸUB"/>
                <a:cs typeface="Arial"/>
              </a:rPr>
              <a:t>＋</a:t>
            </a:r>
            <a:r>
              <a:rPr kumimoji="0" lang="en-US" altLang="ja-JP" sz="1400" dirty="0">
                <a:solidFill>
                  <a:schemeClr val="bg1"/>
                </a:solidFill>
                <a:latin typeface="Arial"/>
                <a:ea typeface="HGP創英角ｺﾞｼｯｸUB"/>
                <a:cs typeface="Arial"/>
              </a:rPr>
              <a:t> </a:t>
            </a:r>
            <a:r>
              <a:rPr kumimoji="0" lang="ja-JP" altLang="en-US" sz="1400" b="0" i="0" u="none" strike="noStrike" cap="none" normalizeH="0" baseline="0" dirty="0">
                <a:ln>
                  <a:noFill/>
                </a:ln>
                <a:solidFill>
                  <a:schemeClr val="bg1"/>
                </a:solidFill>
                <a:effectLst/>
                <a:latin typeface="Arial"/>
                <a:ea typeface="HGP創英角ｺﾞｼｯｸUB"/>
                <a:cs typeface="Arial"/>
              </a:rPr>
              <a:t>調達の自動化</a:t>
            </a:r>
            <a:r>
              <a:rPr kumimoji="0" lang="ja-JP" altLang="en-US" sz="1400" dirty="0">
                <a:solidFill>
                  <a:schemeClr val="bg1"/>
                </a:solidFill>
                <a:latin typeface="Arial"/>
                <a:ea typeface="HGP創英角ｺﾞｼｯｸUB"/>
                <a:cs typeface="Arial"/>
              </a:rPr>
              <a:t>　＝</a:t>
            </a:r>
            <a:r>
              <a:rPr kumimoji="0" lang="en-US" altLang="ja-JP" sz="1400" dirty="0">
                <a:solidFill>
                  <a:schemeClr val="bg1"/>
                </a:solidFill>
                <a:latin typeface="Arial"/>
                <a:ea typeface="HGP創英角ｺﾞｼｯｸUB"/>
                <a:cs typeface="Arial"/>
              </a:rPr>
              <a:t> </a:t>
            </a:r>
            <a:r>
              <a:rPr kumimoji="0" lang="ja-JP" altLang="en-US" sz="1400" dirty="0">
                <a:solidFill>
                  <a:schemeClr val="bg1"/>
                </a:solidFill>
                <a:latin typeface="Arial"/>
                <a:ea typeface="HGP創英角ｺﾞｼｯｸUB"/>
                <a:cs typeface="Arial"/>
              </a:rPr>
              <a:t>エンジニアの調達・運用管理負担の軽減</a:t>
            </a:r>
            <a:endParaRPr kumimoji="0" lang="ja-JP" altLang="en-US" sz="1400" b="0" i="0" u="none" strike="noStrike" cap="none" normalizeH="0" baseline="0" dirty="0">
              <a:ln>
                <a:noFill/>
              </a:ln>
              <a:solidFill>
                <a:schemeClr val="bg1"/>
              </a:solidFill>
              <a:effectLst/>
              <a:latin typeface="Arial"/>
              <a:ea typeface="HGP創英角ｺﾞｼｯｸUB"/>
              <a:cs typeface="Arial"/>
            </a:endParaRPr>
          </a:p>
        </p:txBody>
      </p:sp>
      <p:sp>
        <p:nvSpPr>
          <p:cNvPr id="37" name="正方形/長方形 36"/>
          <p:cNvSpPr/>
          <p:nvPr/>
        </p:nvSpPr>
        <p:spPr>
          <a:xfrm>
            <a:off x="811808" y="3290550"/>
            <a:ext cx="1082523" cy="307777"/>
          </a:xfrm>
          <a:prstGeom prst="rect">
            <a:avLst/>
          </a:prstGeom>
        </p:spPr>
        <p:txBody>
          <a:bodyPr wrap="none">
            <a:spAutoFit/>
          </a:bodyPr>
          <a:lstStyle/>
          <a:p>
            <a:r>
              <a:rPr lang="ja-JP" altLang="en-US" sz="1400" dirty="0">
                <a:solidFill>
                  <a:srgbClr val="0000FF"/>
                </a:solidFill>
                <a:latin typeface="Arial Black"/>
                <a:ea typeface="ＭＳ Ｐゴシック"/>
                <a:cs typeface="Arial Black"/>
              </a:rPr>
              <a:t>約</a:t>
            </a:r>
            <a:r>
              <a:rPr lang="en-US" altLang="zh-TW" sz="1400" dirty="0">
                <a:solidFill>
                  <a:srgbClr val="0000FF"/>
                </a:solidFill>
                <a:latin typeface="Arial Black"/>
                <a:ea typeface="ＭＳ Ｐゴシック"/>
                <a:cs typeface="Arial Black"/>
              </a:rPr>
              <a:t>100</a:t>
            </a:r>
            <a:r>
              <a:rPr lang="zh-TW" altLang="en-US" sz="1400" dirty="0">
                <a:solidFill>
                  <a:srgbClr val="0000FF"/>
                </a:solidFill>
                <a:latin typeface="Arial Black"/>
                <a:ea typeface="ＭＳ Ｐゴシック"/>
                <a:cs typeface="Arial Black"/>
              </a:rPr>
              <a:t>万人</a:t>
            </a:r>
            <a:endParaRPr lang="ja-JP" altLang="en-US" sz="1400" dirty="0">
              <a:solidFill>
                <a:srgbClr val="0000FF"/>
              </a:solidFill>
              <a:latin typeface="Arial Black"/>
              <a:ea typeface="ＭＳ Ｐゴシック"/>
              <a:cs typeface="Arial Black"/>
            </a:endParaRPr>
          </a:p>
        </p:txBody>
      </p:sp>
      <p:sp>
        <p:nvSpPr>
          <p:cNvPr id="38" name="正方形/長方形 37"/>
          <p:cNvSpPr/>
          <p:nvPr/>
        </p:nvSpPr>
        <p:spPr>
          <a:xfrm>
            <a:off x="7086602" y="3290550"/>
            <a:ext cx="1082523" cy="307777"/>
          </a:xfrm>
          <a:prstGeom prst="rect">
            <a:avLst/>
          </a:prstGeom>
        </p:spPr>
        <p:txBody>
          <a:bodyPr wrap="none">
            <a:spAutoFit/>
          </a:bodyPr>
          <a:lstStyle/>
          <a:p>
            <a:r>
              <a:rPr lang="ja-JP" altLang="en-US" sz="1400" dirty="0">
                <a:solidFill>
                  <a:srgbClr val="0000FF"/>
                </a:solidFill>
                <a:latin typeface="Arial Black"/>
                <a:ea typeface="ＭＳ Ｐゴシック"/>
                <a:cs typeface="Arial Black"/>
              </a:rPr>
              <a:t>約</a:t>
            </a:r>
            <a:r>
              <a:rPr lang="en-US" altLang="zh-TW" sz="1400" dirty="0">
                <a:solidFill>
                  <a:srgbClr val="0000FF"/>
                </a:solidFill>
                <a:latin typeface="Arial Black"/>
                <a:ea typeface="ＭＳ Ｐゴシック"/>
                <a:cs typeface="Arial Black"/>
              </a:rPr>
              <a:t>300</a:t>
            </a:r>
            <a:r>
              <a:rPr lang="zh-TW" altLang="en-US" sz="1400" dirty="0">
                <a:solidFill>
                  <a:srgbClr val="0000FF"/>
                </a:solidFill>
                <a:latin typeface="Arial Black"/>
                <a:ea typeface="ＭＳ Ｐゴシック"/>
                <a:cs typeface="Arial Black"/>
              </a:rPr>
              <a:t>万人</a:t>
            </a:r>
            <a:endParaRPr lang="ja-JP" altLang="en-US" sz="1400" dirty="0">
              <a:solidFill>
                <a:srgbClr val="0000FF"/>
              </a:solidFill>
              <a:latin typeface="Arial Black"/>
              <a:ea typeface="ＭＳ Ｐゴシック"/>
              <a:cs typeface="Arial Black"/>
            </a:endParaRPr>
          </a:p>
        </p:txBody>
      </p:sp>
    </p:spTree>
    <p:extLst>
      <p:ext uri="{BB962C8B-B14F-4D97-AF65-F5344CB8AC3E}">
        <p14:creationId xmlns:p14="http://schemas.microsoft.com/office/powerpoint/2010/main" val="41735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par>
                                <p:cTn id="45" presetID="53" presetClass="entr" presetSubtype="16"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500" fill="hold"/>
                                        <p:tgtEl>
                                          <p:spTgt spid="37"/>
                                        </p:tgtEl>
                                        <p:attrNameLst>
                                          <p:attrName>ppt_w</p:attrName>
                                        </p:attrNameLst>
                                      </p:cBhvr>
                                      <p:tavLst>
                                        <p:tav tm="0">
                                          <p:val>
                                            <p:fltVal val="0"/>
                                          </p:val>
                                        </p:tav>
                                        <p:tav tm="100000">
                                          <p:val>
                                            <p:strVal val="#ppt_w"/>
                                          </p:val>
                                        </p:tav>
                                      </p:tavLst>
                                    </p:anim>
                                    <p:anim calcmode="lin" valueType="num">
                                      <p:cBhvr>
                                        <p:cTn id="53" dur="500" fill="hold"/>
                                        <p:tgtEl>
                                          <p:spTgt spid="37"/>
                                        </p:tgtEl>
                                        <p:attrNameLst>
                                          <p:attrName>ppt_h</p:attrName>
                                        </p:attrNameLst>
                                      </p:cBhvr>
                                      <p:tavLst>
                                        <p:tav tm="0">
                                          <p:val>
                                            <p:fltVal val="0"/>
                                          </p:val>
                                        </p:tav>
                                        <p:tav tm="100000">
                                          <p:val>
                                            <p:strVal val="#ppt_h"/>
                                          </p:val>
                                        </p:tav>
                                      </p:tavLst>
                                    </p:anim>
                                    <p:animEffect transition="in" filter="fade">
                                      <p:cBhvr>
                                        <p:cTn id="54" dur="500"/>
                                        <p:tgtEl>
                                          <p:spTgt spid="3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p:cTn id="57" dur="500" fill="hold"/>
                                        <p:tgtEl>
                                          <p:spTgt spid="38"/>
                                        </p:tgtEl>
                                        <p:attrNameLst>
                                          <p:attrName>ppt_w</p:attrName>
                                        </p:attrNameLst>
                                      </p:cBhvr>
                                      <p:tavLst>
                                        <p:tav tm="0">
                                          <p:val>
                                            <p:fltVal val="0"/>
                                          </p:val>
                                        </p:tav>
                                        <p:tav tm="100000">
                                          <p:val>
                                            <p:strVal val="#ppt_w"/>
                                          </p:val>
                                        </p:tav>
                                      </p:tavLst>
                                    </p:anim>
                                    <p:anim calcmode="lin" valueType="num">
                                      <p:cBhvr>
                                        <p:cTn id="58" dur="500" fill="hold"/>
                                        <p:tgtEl>
                                          <p:spTgt spid="38"/>
                                        </p:tgtEl>
                                        <p:attrNameLst>
                                          <p:attrName>ppt_h</p:attrName>
                                        </p:attrNameLst>
                                      </p:cBhvr>
                                      <p:tavLst>
                                        <p:tav tm="0">
                                          <p:val>
                                            <p:fltVal val="0"/>
                                          </p:val>
                                        </p:tav>
                                        <p:tav tm="100000">
                                          <p:val>
                                            <p:strVal val="#ppt_h"/>
                                          </p:val>
                                        </p:tav>
                                      </p:tavLst>
                                    </p:anim>
                                    <p:animEffect transition="in" filter="fade">
                                      <p:cBhvr>
                                        <p:cTn id="59" dur="50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1000"/>
                                        <p:tgtEl>
                                          <p:spTgt spid="36"/>
                                        </p:tgtEl>
                                      </p:cBhvr>
                                    </p:animEffect>
                                    <p:anim calcmode="lin" valueType="num">
                                      <p:cBhvr>
                                        <p:cTn id="65" dur="1000" fill="hold"/>
                                        <p:tgtEl>
                                          <p:spTgt spid="36"/>
                                        </p:tgtEl>
                                        <p:attrNameLst>
                                          <p:attrName>ppt_x</p:attrName>
                                        </p:attrNameLst>
                                      </p:cBhvr>
                                      <p:tavLst>
                                        <p:tav tm="0">
                                          <p:val>
                                            <p:strVal val="#ppt_x"/>
                                          </p:val>
                                        </p:tav>
                                        <p:tav tm="100000">
                                          <p:val>
                                            <p:strVal val="#ppt_x"/>
                                          </p:val>
                                        </p:tav>
                                      </p:tavLst>
                                    </p:anim>
                                    <p:anim calcmode="lin" valueType="num">
                                      <p:cBhvr>
                                        <p:cTn id="6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p:bldP spid="27" grpId="0"/>
      <p:bldP spid="28" grpId="0"/>
      <p:bldP spid="29" grpId="0"/>
      <p:bldP spid="36" grpId="0" animBg="1"/>
      <p:bldP spid="37" grpId="0"/>
      <p:bldP spid="3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6"/>
          <p:cNvSpPr>
            <a:spLocks noGrp="1" noChangeArrowheads="1"/>
          </p:cNvSpPr>
          <p:nvPr>
            <p:ph type="title"/>
          </p:nvPr>
        </p:nvSpPr>
        <p:spPr>
          <a:xfrm>
            <a:off x="152400" y="152400"/>
            <a:ext cx="8991600" cy="533400"/>
          </a:xfrm>
        </p:spPr>
        <p:txBody>
          <a:bodyPr/>
          <a:lstStyle/>
          <a:p>
            <a:r>
              <a:rPr lang="ja-JP" altLang="ja-JP" dirty="0"/>
              <a:t>クラウドの価値を引き出すための戦略 </a:t>
            </a:r>
            <a:endParaRPr lang="ja-JP" altLang="en-US" sz="2800" dirty="0">
              <a:ea typeface="ＭＳ Ｐゴシック" charset="-128"/>
            </a:endParaRPr>
          </a:p>
        </p:txBody>
      </p:sp>
      <p:sp>
        <p:nvSpPr>
          <p:cNvPr id="3" name="角丸四角形 2"/>
          <p:cNvSpPr/>
          <p:nvPr/>
        </p:nvSpPr>
        <p:spPr bwMode="auto">
          <a:xfrm>
            <a:off x="836613" y="1600200"/>
            <a:ext cx="2286000" cy="609600"/>
          </a:xfrm>
          <a:prstGeom prst="roundRect">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a:ea typeface="HGP創英角ｺﾞｼｯｸUB"/>
              <a:cs typeface="Arial"/>
            </a:endParaRPr>
          </a:p>
        </p:txBody>
      </p:sp>
      <p:sp>
        <p:nvSpPr>
          <p:cNvPr id="8" name="角丸四角形 7"/>
          <p:cNvSpPr/>
          <p:nvPr/>
        </p:nvSpPr>
        <p:spPr bwMode="auto">
          <a:xfrm>
            <a:off x="3427413" y="1600200"/>
            <a:ext cx="2286000" cy="609600"/>
          </a:xfrm>
          <a:prstGeom prst="roundRect">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a:ea typeface="HGP創英角ｺﾞｼｯｸUB"/>
              <a:cs typeface="Arial"/>
            </a:endParaRPr>
          </a:p>
        </p:txBody>
      </p:sp>
      <p:sp>
        <p:nvSpPr>
          <p:cNvPr id="11" name="角丸四角形 10"/>
          <p:cNvSpPr/>
          <p:nvPr/>
        </p:nvSpPr>
        <p:spPr bwMode="auto">
          <a:xfrm>
            <a:off x="608013" y="1143000"/>
            <a:ext cx="7924800" cy="1219200"/>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dirty="0">
              <a:latin typeface="Arial"/>
              <a:ea typeface="HGP創英角ｺﾞｼｯｸUB"/>
              <a:cs typeface="Arial"/>
            </a:endParaRPr>
          </a:p>
        </p:txBody>
      </p:sp>
      <p:sp>
        <p:nvSpPr>
          <p:cNvPr id="12" name="角丸四角形 11"/>
          <p:cNvSpPr/>
          <p:nvPr/>
        </p:nvSpPr>
        <p:spPr bwMode="auto">
          <a:xfrm>
            <a:off x="836613" y="16002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a:ln>
                  <a:noFill/>
                </a:ln>
                <a:solidFill>
                  <a:srgbClr val="008000"/>
                </a:solidFill>
                <a:effectLst/>
                <a:latin typeface="Arial"/>
                <a:ea typeface="HGP創英角ｺﾞｼｯｸUB"/>
                <a:cs typeface="Arial"/>
              </a:rPr>
              <a:t>TCO</a:t>
            </a:r>
            <a:r>
              <a:rPr kumimoji="0" lang="ja-JP" altLang="en-US" sz="1800" b="0" i="0" u="none" strike="noStrike" cap="none" normalizeH="0" baseline="0" dirty="0">
                <a:ln>
                  <a:noFill/>
                </a:ln>
                <a:solidFill>
                  <a:srgbClr val="008000"/>
                </a:solidFill>
                <a:effectLst/>
                <a:latin typeface="Arial"/>
                <a:ea typeface="HGP創英角ｺﾞｼｯｸUB"/>
                <a:cs typeface="Arial"/>
              </a:rPr>
              <a:t>の削減</a:t>
            </a:r>
          </a:p>
        </p:txBody>
      </p:sp>
      <p:sp>
        <p:nvSpPr>
          <p:cNvPr id="14" name="角丸四角形 13"/>
          <p:cNvSpPr/>
          <p:nvPr/>
        </p:nvSpPr>
        <p:spPr bwMode="auto">
          <a:xfrm>
            <a:off x="3427413" y="16002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a:ln>
                  <a:noFill/>
                </a:ln>
                <a:solidFill>
                  <a:srgbClr val="008000"/>
                </a:solidFill>
                <a:effectLst/>
                <a:latin typeface="Arial"/>
                <a:ea typeface="HGP創英角ｺﾞｼｯｸUB"/>
                <a:cs typeface="Arial"/>
              </a:rPr>
              <a:t>変更変化への</a:t>
            </a:r>
            <a:endParaRPr kumimoji="0" lang="en-US" altLang="ja-JP" sz="1600" b="0" i="0" u="none" strike="noStrike" cap="none" normalizeH="0" baseline="0" dirty="0">
              <a:ln>
                <a:noFill/>
              </a:ln>
              <a:solidFill>
                <a:srgbClr val="008000"/>
              </a:solidFill>
              <a:effectLst/>
              <a:latin typeface="Arial"/>
              <a:ea typeface="HGP創英角ｺﾞｼｯｸUB"/>
              <a:cs typeface="Arial"/>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a:ln>
                  <a:noFill/>
                </a:ln>
                <a:solidFill>
                  <a:srgbClr val="008000"/>
                </a:solidFill>
                <a:effectLst/>
                <a:latin typeface="Arial"/>
                <a:ea typeface="HGP創英角ｺﾞｼｯｸUB"/>
                <a:cs typeface="Arial"/>
              </a:rPr>
              <a:t>柔軟性と迅速な対応</a:t>
            </a:r>
          </a:p>
        </p:txBody>
      </p:sp>
      <p:sp>
        <p:nvSpPr>
          <p:cNvPr id="15" name="角丸四角形 14"/>
          <p:cNvSpPr/>
          <p:nvPr/>
        </p:nvSpPr>
        <p:spPr bwMode="auto">
          <a:xfrm>
            <a:off x="6018213" y="16002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a:ln>
                  <a:noFill/>
                </a:ln>
                <a:solidFill>
                  <a:srgbClr val="008000"/>
                </a:solidFill>
                <a:effectLst/>
                <a:latin typeface="Arial"/>
                <a:ea typeface="HGP創英角ｺﾞｼｯｸUB"/>
                <a:cs typeface="Arial"/>
              </a:rPr>
              <a:t>資産の削減</a:t>
            </a:r>
          </a:p>
        </p:txBody>
      </p:sp>
      <p:sp>
        <p:nvSpPr>
          <p:cNvPr id="6" name="ホームベース 5"/>
          <p:cNvSpPr/>
          <p:nvPr/>
        </p:nvSpPr>
        <p:spPr bwMode="auto">
          <a:xfrm rot="16200000">
            <a:off x="1560513" y="1409700"/>
            <a:ext cx="838200" cy="2286000"/>
          </a:xfrm>
          <a:prstGeom prst="homePlate">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a:ea typeface="HGP創英角ｺﾞｼｯｸUB"/>
              <a:cs typeface="Arial"/>
            </a:endParaRPr>
          </a:p>
        </p:txBody>
      </p:sp>
      <p:sp>
        <p:nvSpPr>
          <p:cNvPr id="17" name="テキスト ボックス 16"/>
          <p:cNvSpPr txBox="1"/>
          <p:nvPr/>
        </p:nvSpPr>
        <p:spPr>
          <a:xfrm>
            <a:off x="836613" y="2590800"/>
            <a:ext cx="2286000" cy="369332"/>
          </a:xfrm>
          <a:prstGeom prst="rect">
            <a:avLst/>
          </a:prstGeom>
          <a:noFill/>
        </p:spPr>
        <p:txBody>
          <a:bodyPr wrap="square" rtlCol="0">
            <a:spAutoFit/>
          </a:bodyPr>
          <a:lstStyle/>
          <a:p>
            <a:pPr algn="ctr"/>
            <a:r>
              <a:rPr kumimoji="1" lang="ja-JP" altLang="en-US" sz="1800" dirty="0">
                <a:solidFill>
                  <a:schemeClr val="bg1"/>
                </a:solidFill>
                <a:latin typeface="Arial"/>
                <a:ea typeface="HGP創英角ｺﾞｼｯｸUB"/>
                <a:cs typeface="Arial"/>
              </a:rPr>
              <a:t>人員の削減</a:t>
            </a:r>
          </a:p>
        </p:txBody>
      </p:sp>
      <p:sp>
        <p:nvSpPr>
          <p:cNvPr id="19" name="ホームベース 18"/>
          <p:cNvSpPr/>
          <p:nvPr/>
        </p:nvSpPr>
        <p:spPr bwMode="auto">
          <a:xfrm rot="16200000">
            <a:off x="6742113" y="1409700"/>
            <a:ext cx="838200" cy="2286000"/>
          </a:xfrm>
          <a:prstGeom prst="homePlate">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1" i="0" u="none" strike="noStrike" cap="none" normalizeH="0" baseline="0" dirty="0">
              <a:ln>
                <a:noFill/>
              </a:ln>
              <a:solidFill>
                <a:srgbClr val="484848"/>
              </a:solidFill>
              <a:effectLst/>
              <a:latin typeface="Arial"/>
              <a:ea typeface="HGP創英角ｺﾞｼｯｸUB"/>
              <a:cs typeface="Arial"/>
            </a:endParaRPr>
          </a:p>
        </p:txBody>
      </p:sp>
      <p:sp>
        <p:nvSpPr>
          <p:cNvPr id="22" name="テキスト ボックス 21"/>
          <p:cNvSpPr txBox="1"/>
          <p:nvPr/>
        </p:nvSpPr>
        <p:spPr>
          <a:xfrm>
            <a:off x="6018213" y="2590800"/>
            <a:ext cx="2286000" cy="369332"/>
          </a:xfrm>
          <a:prstGeom prst="rect">
            <a:avLst/>
          </a:prstGeom>
          <a:noFill/>
        </p:spPr>
        <p:txBody>
          <a:bodyPr wrap="square" rtlCol="0">
            <a:spAutoFit/>
          </a:bodyPr>
          <a:lstStyle/>
          <a:p>
            <a:pPr algn="ctr"/>
            <a:r>
              <a:rPr kumimoji="1" lang="ja-JP" altLang="en-US" sz="1800" dirty="0">
                <a:solidFill>
                  <a:schemeClr val="bg1"/>
                </a:solidFill>
                <a:latin typeface="Arial"/>
                <a:ea typeface="HGP創英角ｺﾞｼｯｸUB"/>
                <a:cs typeface="Arial"/>
              </a:rPr>
              <a:t>既存資産の償却</a:t>
            </a:r>
          </a:p>
        </p:txBody>
      </p:sp>
      <p:sp>
        <p:nvSpPr>
          <p:cNvPr id="20" name="角丸四角形 19"/>
          <p:cNvSpPr/>
          <p:nvPr/>
        </p:nvSpPr>
        <p:spPr bwMode="auto">
          <a:xfrm>
            <a:off x="836613" y="3048000"/>
            <a:ext cx="2286000" cy="381000"/>
          </a:xfrm>
          <a:prstGeom prst="roundRect">
            <a:avLst>
              <a:gd name="adj" fmla="val 0"/>
            </a:avLst>
          </a:prstGeom>
          <a:solidFill>
            <a:srgbClr val="CC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Arial"/>
                <a:ea typeface="HGP創英角ｺﾞｼｯｸUB"/>
                <a:cs typeface="Arial"/>
              </a:rPr>
              <a:t>社会思想・企業文化の問題</a:t>
            </a:r>
          </a:p>
        </p:txBody>
      </p:sp>
      <p:sp>
        <p:nvSpPr>
          <p:cNvPr id="24" name="角丸四角形 23"/>
          <p:cNvSpPr/>
          <p:nvPr/>
        </p:nvSpPr>
        <p:spPr bwMode="auto">
          <a:xfrm>
            <a:off x="6018213" y="3048000"/>
            <a:ext cx="2286000" cy="381000"/>
          </a:xfrm>
          <a:prstGeom prst="roundRect">
            <a:avLst>
              <a:gd name="adj" fmla="val 0"/>
            </a:avLst>
          </a:prstGeom>
          <a:solidFill>
            <a:schemeClr val="tx2">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Arial"/>
                <a:ea typeface="HGP創英角ｺﾞｼｯｸUB"/>
                <a:cs typeface="Arial"/>
              </a:rPr>
              <a:t>ファイナンスの問題</a:t>
            </a:r>
          </a:p>
        </p:txBody>
      </p:sp>
      <p:sp>
        <p:nvSpPr>
          <p:cNvPr id="29" name="角丸四角形 28"/>
          <p:cNvSpPr/>
          <p:nvPr/>
        </p:nvSpPr>
        <p:spPr bwMode="auto">
          <a:xfrm>
            <a:off x="608013" y="5181600"/>
            <a:ext cx="7924800" cy="1219200"/>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endParaRPr kumimoji="0" lang="en-US" altLang="ja-JP" dirty="0">
              <a:latin typeface="Arial"/>
              <a:ea typeface="HGP創英角ｺﾞｼｯｸUB"/>
              <a:cs typeface="Arial"/>
            </a:endParaRPr>
          </a:p>
        </p:txBody>
      </p:sp>
      <p:sp>
        <p:nvSpPr>
          <p:cNvPr id="30" name="角丸四角形 29"/>
          <p:cNvSpPr/>
          <p:nvPr/>
        </p:nvSpPr>
        <p:spPr bwMode="auto">
          <a:xfrm>
            <a:off x="836613" y="53340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a:ln>
                  <a:noFill/>
                </a:ln>
                <a:solidFill>
                  <a:srgbClr val="3366FF"/>
                </a:solidFill>
                <a:effectLst/>
                <a:latin typeface="Arial"/>
                <a:ea typeface="HGP創英角ｺﾞｼｯｸUB"/>
                <a:cs typeface="Arial"/>
              </a:rPr>
              <a:t>スピード</a:t>
            </a:r>
          </a:p>
        </p:txBody>
      </p:sp>
      <p:sp>
        <p:nvSpPr>
          <p:cNvPr id="31" name="角丸四角形 30"/>
          <p:cNvSpPr/>
          <p:nvPr/>
        </p:nvSpPr>
        <p:spPr bwMode="auto">
          <a:xfrm>
            <a:off x="3427413" y="53340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a:ln>
                  <a:noFill/>
                </a:ln>
                <a:solidFill>
                  <a:srgbClr val="3366FF"/>
                </a:solidFill>
                <a:effectLst/>
                <a:latin typeface="Arial"/>
                <a:ea typeface="HGP創英角ｺﾞｼｯｸUB"/>
                <a:cs typeface="Arial"/>
              </a:rPr>
              <a:t>スケール</a:t>
            </a:r>
          </a:p>
        </p:txBody>
      </p:sp>
      <p:sp>
        <p:nvSpPr>
          <p:cNvPr id="32" name="角丸四角形 31"/>
          <p:cNvSpPr/>
          <p:nvPr/>
        </p:nvSpPr>
        <p:spPr bwMode="auto">
          <a:xfrm>
            <a:off x="6018213" y="53340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a:ln>
                  <a:noFill/>
                </a:ln>
                <a:solidFill>
                  <a:srgbClr val="3366FF"/>
                </a:solidFill>
                <a:effectLst/>
                <a:latin typeface="Arial"/>
                <a:ea typeface="HGP創英角ｺﾞｼｯｸUB"/>
                <a:cs typeface="Arial"/>
              </a:rPr>
              <a:t>アジャイル</a:t>
            </a:r>
          </a:p>
        </p:txBody>
      </p:sp>
      <p:sp>
        <p:nvSpPr>
          <p:cNvPr id="34" name="テキスト ボックス 33"/>
          <p:cNvSpPr txBox="1"/>
          <p:nvPr/>
        </p:nvSpPr>
        <p:spPr>
          <a:xfrm>
            <a:off x="2741613" y="6000690"/>
            <a:ext cx="3581400" cy="400110"/>
          </a:xfrm>
          <a:prstGeom prst="rect">
            <a:avLst/>
          </a:prstGeom>
          <a:noFill/>
        </p:spPr>
        <p:txBody>
          <a:bodyPr wrap="square" rtlCol="0">
            <a:spAutoFit/>
          </a:bodyPr>
          <a:lstStyle/>
          <a:p>
            <a:pPr algn="ctr"/>
            <a:r>
              <a:rPr kumimoji="1" lang="ja-JP" altLang="en-US" sz="2000" dirty="0">
                <a:ln w="18415" cmpd="sng">
                  <a:noFill/>
                  <a:prstDash val="solid"/>
                </a:ln>
                <a:solidFill>
                  <a:srgbClr val="FFFFFF"/>
                </a:solidFill>
                <a:effectLst>
                  <a:innerShdw blurRad="63500" dist="50800" dir="16200000">
                    <a:prstClr val="black">
                      <a:alpha val="50000"/>
                    </a:prstClr>
                  </a:innerShdw>
                </a:effectLst>
                <a:latin typeface="Arial"/>
                <a:ea typeface="HGP創英角ｺﾞｼｯｸUB"/>
                <a:cs typeface="Arial"/>
              </a:rPr>
              <a:t>戦略価値への期待</a:t>
            </a:r>
          </a:p>
        </p:txBody>
      </p:sp>
      <p:sp>
        <p:nvSpPr>
          <p:cNvPr id="33" name="下矢印 32"/>
          <p:cNvSpPr/>
          <p:nvPr/>
        </p:nvSpPr>
        <p:spPr bwMode="auto">
          <a:xfrm>
            <a:off x="3960813" y="2286000"/>
            <a:ext cx="1219200" cy="2971800"/>
          </a:xfrm>
          <a:prstGeom prst="downArrow">
            <a:avLst>
              <a:gd name="adj1" fmla="val 50000"/>
              <a:gd name="adj2" fmla="val 25347"/>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a:ea typeface="HGP創英角ｺﾞｼｯｸUB"/>
              <a:cs typeface="Arial"/>
            </a:endParaRPr>
          </a:p>
        </p:txBody>
      </p:sp>
      <p:sp>
        <p:nvSpPr>
          <p:cNvPr id="28" name="角丸四角形 27"/>
          <p:cNvSpPr/>
          <p:nvPr/>
        </p:nvSpPr>
        <p:spPr bwMode="auto">
          <a:xfrm>
            <a:off x="608013" y="3657600"/>
            <a:ext cx="7924800" cy="12192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endParaRPr kumimoji="0" lang="en-US" altLang="ja-JP" sz="2000" dirty="0">
              <a:ln w="18415" cmpd="sng">
                <a:noFill/>
                <a:prstDash val="solid"/>
              </a:ln>
              <a:solidFill>
                <a:srgbClr val="0000FF"/>
              </a:solidFill>
              <a:effectLst>
                <a:innerShdw blurRad="63500" dist="50800" dir="16200000">
                  <a:prstClr val="black">
                    <a:alpha val="50000"/>
                  </a:prstClr>
                </a:innerShdw>
              </a:effectLst>
              <a:latin typeface="Arial"/>
              <a:ea typeface="HGP創英角ｺﾞｼｯｸUB"/>
              <a:cs typeface="Arial"/>
            </a:endParaRPr>
          </a:p>
          <a:p>
            <a:pPr algn="ctr">
              <a:spcBef>
                <a:spcPct val="20000"/>
              </a:spcBef>
            </a:pPr>
            <a:endParaRPr kumimoji="0" lang="en-US" altLang="ja-JP" sz="2000" dirty="0">
              <a:ln w="18415" cmpd="sng">
                <a:noFill/>
                <a:prstDash val="solid"/>
              </a:ln>
              <a:solidFill>
                <a:srgbClr val="0000FF"/>
              </a:solidFill>
              <a:effectLst>
                <a:innerShdw blurRad="63500" dist="50800" dir="16200000">
                  <a:prstClr val="black">
                    <a:alpha val="50000"/>
                  </a:prstClr>
                </a:innerShdw>
              </a:effectLst>
              <a:latin typeface="Arial"/>
              <a:ea typeface="HGP創英角ｺﾞｼｯｸUB"/>
              <a:cs typeface="Arial"/>
            </a:endParaRPr>
          </a:p>
          <a:p>
            <a:pPr algn="ctr">
              <a:spcBef>
                <a:spcPct val="20000"/>
              </a:spcBef>
            </a:pPr>
            <a:endParaRPr kumimoji="0" lang="en-US" altLang="ja-JP" sz="2000" dirty="0">
              <a:ln w="18415" cmpd="sng">
                <a:noFill/>
                <a:prstDash val="solid"/>
              </a:ln>
              <a:solidFill>
                <a:srgbClr val="0000FF"/>
              </a:solidFill>
              <a:effectLst>
                <a:innerShdw blurRad="63500" dist="50800" dir="16200000">
                  <a:prstClr val="black">
                    <a:alpha val="50000"/>
                  </a:prstClr>
                </a:innerShdw>
              </a:effectLst>
              <a:latin typeface="Arial"/>
              <a:ea typeface="HGP創英角ｺﾞｼｯｸUB"/>
              <a:cs typeface="Arial"/>
            </a:endParaRPr>
          </a:p>
          <a:p>
            <a:pPr algn="ctr">
              <a:spcBef>
                <a:spcPct val="20000"/>
              </a:spcBef>
            </a:pPr>
            <a:endParaRPr kumimoji="0" lang="en-US" altLang="ja-JP" sz="2000" dirty="0">
              <a:ln w="18415" cmpd="sng">
                <a:noFill/>
                <a:prstDash val="solid"/>
              </a:ln>
              <a:solidFill>
                <a:srgbClr val="0000FF"/>
              </a:solidFill>
              <a:effectLst>
                <a:innerShdw blurRad="63500" dist="50800" dir="16200000">
                  <a:prstClr val="black">
                    <a:alpha val="50000"/>
                  </a:prstClr>
                </a:innerShdw>
              </a:effectLst>
              <a:latin typeface="Arial"/>
              <a:ea typeface="HGP創英角ｺﾞｼｯｸUB"/>
              <a:cs typeface="Arial"/>
            </a:endParaRPr>
          </a:p>
        </p:txBody>
      </p:sp>
      <p:sp>
        <p:nvSpPr>
          <p:cNvPr id="36" name="角丸四角形 35"/>
          <p:cNvSpPr/>
          <p:nvPr/>
        </p:nvSpPr>
        <p:spPr bwMode="auto">
          <a:xfrm>
            <a:off x="836613" y="41148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800" dirty="0">
                <a:solidFill>
                  <a:srgbClr val="0000FF"/>
                </a:solidFill>
                <a:latin typeface="Arial"/>
                <a:ea typeface="HGP創英角ｺﾞｼｯｸUB"/>
                <a:cs typeface="Arial"/>
              </a:rPr>
              <a:t>グローバル化</a:t>
            </a:r>
            <a:r>
              <a:rPr lang="ja-JP" altLang="en-US" sz="1800" dirty="0">
                <a:solidFill>
                  <a:srgbClr val="0000FF"/>
                </a:solidFill>
                <a:latin typeface="Arial"/>
                <a:ea typeface="HGP創英角ｺﾞｼｯｸUB"/>
                <a:cs typeface="Arial"/>
              </a:rPr>
              <a:t>の進展</a:t>
            </a:r>
            <a:endParaRPr kumimoji="0" lang="ja-JP" altLang="en-US" sz="1800" b="0" i="0" u="none" strike="noStrike" cap="none" normalizeH="0" baseline="0" dirty="0">
              <a:ln>
                <a:noFill/>
              </a:ln>
              <a:solidFill>
                <a:srgbClr val="0000FF"/>
              </a:solidFill>
              <a:effectLst/>
              <a:latin typeface="Arial"/>
              <a:ea typeface="HGP創英角ｺﾞｼｯｸUB"/>
              <a:cs typeface="Arial"/>
            </a:endParaRPr>
          </a:p>
        </p:txBody>
      </p:sp>
      <p:sp>
        <p:nvSpPr>
          <p:cNvPr id="37" name="角丸四角形 36"/>
          <p:cNvSpPr/>
          <p:nvPr/>
        </p:nvSpPr>
        <p:spPr bwMode="auto">
          <a:xfrm>
            <a:off x="3427413" y="41148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400" dirty="0">
                <a:solidFill>
                  <a:srgbClr val="0000FF"/>
                </a:solidFill>
                <a:latin typeface="Arial"/>
                <a:ea typeface="HGP創英角ｺﾞｼｯｸUB"/>
                <a:cs typeface="Arial"/>
              </a:rPr>
              <a:t>ビジネス・ライフサイクル</a:t>
            </a:r>
            <a:endParaRPr lang="en-US" altLang="ja-JP" sz="1400" dirty="0">
              <a:solidFill>
                <a:srgbClr val="0000FF"/>
              </a:solidFill>
              <a:latin typeface="Arial"/>
              <a:ea typeface="HGP創英角ｺﾞｼｯｸUB"/>
              <a:cs typeface="Arial"/>
            </a:endParaRPr>
          </a:p>
          <a:p>
            <a:pPr algn="ctr">
              <a:spcBef>
                <a:spcPts val="0"/>
              </a:spcBef>
            </a:pPr>
            <a:r>
              <a:rPr lang="ja-JP" altLang="en-US" sz="1800" dirty="0">
                <a:solidFill>
                  <a:srgbClr val="0000FF"/>
                </a:solidFill>
                <a:latin typeface="Arial"/>
                <a:ea typeface="HGP創英角ｺﾞｼｯｸUB"/>
                <a:cs typeface="Arial"/>
              </a:rPr>
              <a:t>の短命化</a:t>
            </a:r>
            <a:endParaRPr kumimoji="0" lang="ja-JP" altLang="en-US" sz="1800" b="0" i="0" u="none" strike="noStrike" cap="none" normalizeH="0" baseline="0" dirty="0">
              <a:ln>
                <a:noFill/>
              </a:ln>
              <a:solidFill>
                <a:srgbClr val="0000FF"/>
              </a:solidFill>
              <a:effectLst/>
              <a:latin typeface="Arial"/>
              <a:ea typeface="HGP創英角ｺﾞｼｯｸUB"/>
              <a:cs typeface="Arial"/>
            </a:endParaRPr>
          </a:p>
        </p:txBody>
      </p:sp>
      <p:sp>
        <p:nvSpPr>
          <p:cNvPr id="38" name="角丸四角形 37"/>
          <p:cNvSpPr/>
          <p:nvPr/>
        </p:nvSpPr>
        <p:spPr bwMode="auto">
          <a:xfrm>
            <a:off x="6018213" y="4114800"/>
            <a:ext cx="2286000" cy="609600"/>
          </a:xfrm>
          <a:prstGeom prst="roundRect">
            <a:avLst>
              <a:gd name="adj" fmla="val 50000"/>
            </a:avLst>
          </a:prstGeom>
          <a:solidFill>
            <a:schemeClr val="bg1"/>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800">
                <a:solidFill>
                  <a:srgbClr val="0000FF"/>
                </a:solidFill>
                <a:latin typeface="Arial"/>
                <a:ea typeface="HGP創英角ｺﾞｼｯｸUB"/>
                <a:cs typeface="Arial"/>
              </a:rPr>
              <a:t>顧客嗜好の</a:t>
            </a:r>
            <a:r>
              <a:rPr lang="ja-JP" altLang="en-US" sz="1800" dirty="0">
                <a:solidFill>
                  <a:srgbClr val="0000FF"/>
                </a:solidFill>
                <a:latin typeface="Arial"/>
                <a:ea typeface="HGP創英角ｺﾞｼｯｸUB"/>
                <a:cs typeface="Arial"/>
              </a:rPr>
              <a:t>多様化</a:t>
            </a:r>
            <a:endParaRPr kumimoji="0" lang="ja-JP" altLang="en-US" sz="1800" b="0" i="0" u="none" strike="noStrike" cap="none" normalizeH="0" baseline="0" dirty="0">
              <a:ln>
                <a:noFill/>
              </a:ln>
              <a:solidFill>
                <a:srgbClr val="0000FF"/>
              </a:solidFill>
              <a:effectLst/>
              <a:latin typeface="Arial"/>
              <a:ea typeface="HGP創英角ｺﾞｼｯｸUB"/>
              <a:cs typeface="Arial"/>
            </a:endParaRPr>
          </a:p>
        </p:txBody>
      </p:sp>
      <p:sp>
        <p:nvSpPr>
          <p:cNvPr id="2" name="テキスト ボックス 1"/>
          <p:cNvSpPr txBox="1"/>
          <p:nvPr/>
        </p:nvSpPr>
        <p:spPr>
          <a:xfrm>
            <a:off x="3456917" y="1143000"/>
            <a:ext cx="2226992" cy="369332"/>
          </a:xfrm>
          <a:prstGeom prst="rect">
            <a:avLst/>
          </a:prstGeom>
          <a:noFill/>
        </p:spPr>
        <p:txBody>
          <a:bodyPr wrap="none" rtlCol="0">
            <a:spAutoFit/>
          </a:bodyPr>
          <a:lstStyle/>
          <a:p>
            <a:pPr algn="ctr"/>
            <a:r>
              <a:rPr kumimoji="1" lang="ja-JP" altLang="en-US" dirty="0">
                <a:solidFill>
                  <a:schemeClr val="bg1"/>
                </a:solidFill>
              </a:rPr>
              <a:t>効率・コストへの期待</a:t>
            </a:r>
          </a:p>
        </p:txBody>
      </p:sp>
      <p:sp>
        <p:nvSpPr>
          <p:cNvPr id="42" name="テキスト ボックス 41"/>
          <p:cNvSpPr txBox="1"/>
          <p:nvPr/>
        </p:nvSpPr>
        <p:spPr>
          <a:xfrm>
            <a:off x="3117235" y="3657600"/>
            <a:ext cx="2847354" cy="369332"/>
          </a:xfrm>
          <a:prstGeom prst="rect">
            <a:avLst/>
          </a:prstGeom>
          <a:noFill/>
        </p:spPr>
        <p:txBody>
          <a:bodyPr wrap="none" rtlCol="0">
            <a:spAutoFit/>
          </a:bodyPr>
          <a:lstStyle/>
          <a:p>
            <a:pPr algn="ctr"/>
            <a:r>
              <a:rPr kumimoji="1" lang="ja-JP" altLang="en-US" dirty="0">
                <a:solidFill>
                  <a:schemeClr val="bg1"/>
                </a:solidFill>
              </a:rPr>
              <a:t>ビジネス環境の変革に対応</a:t>
            </a:r>
          </a:p>
        </p:txBody>
      </p:sp>
    </p:spTree>
    <p:extLst>
      <p:ext uri="{BB962C8B-B14F-4D97-AF65-F5344CB8AC3E}">
        <p14:creationId xmlns:p14="http://schemas.microsoft.com/office/powerpoint/2010/main" val="118333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クラウドへ移行するための</a:t>
            </a:r>
            <a:r>
              <a:rPr lang="en-US" altLang="ja-JP" dirty="0"/>
              <a:t>3</a:t>
            </a:r>
            <a:r>
              <a:rPr lang="ja-JP" altLang="en-US" dirty="0"/>
              <a:t>つの戦略</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68</a:t>
            </a:fld>
            <a:endParaRPr kumimoji="1" lang="ja-JP" altLang="en-US"/>
          </a:p>
        </p:txBody>
      </p:sp>
      <p:sp>
        <p:nvSpPr>
          <p:cNvPr id="4" name="正方形/長方形 3"/>
          <p:cNvSpPr/>
          <p:nvPr/>
        </p:nvSpPr>
        <p:spPr>
          <a:xfrm>
            <a:off x="323528" y="1412776"/>
            <a:ext cx="6969360" cy="201622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 y="4509120"/>
            <a:ext cx="2530624" cy="1296144"/>
          </a:xfrm>
          <a:prstGeom prst="rect">
            <a:avLst/>
          </a:prstGeom>
          <a:noFill/>
          <a:ln w="38100">
            <a:solidFill>
              <a:srgbClr val="00905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009051"/>
                </a:solidFill>
                <a:latin typeface="Meiryo" charset="-128"/>
                <a:ea typeface="Meiryo" charset="-128"/>
                <a:cs typeface="Meiryo" charset="-128"/>
              </a:rPr>
              <a:t>新しく作る</a:t>
            </a:r>
            <a:endParaRPr kumimoji="1" lang="en-US" altLang="ja-JP" sz="2000" dirty="0">
              <a:solidFill>
                <a:srgbClr val="009051"/>
              </a:solidFill>
              <a:latin typeface="Meiryo" charset="-128"/>
              <a:ea typeface="Meiryo" charset="-128"/>
              <a:cs typeface="Meiryo" charset="-128"/>
            </a:endParaRPr>
          </a:p>
          <a:p>
            <a:pPr algn="ctr"/>
            <a:r>
              <a:rPr kumimoji="1" lang="ja-JP" altLang="en-US" sz="2000" dirty="0">
                <a:solidFill>
                  <a:srgbClr val="009051"/>
                </a:solidFill>
                <a:latin typeface="Meiryo" charset="-128"/>
                <a:ea typeface="Meiryo" charset="-128"/>
                <a:cs typeface="Meiryo" charset="-128"/>
              </a:rPr>
              <a:t>システム</a:t>
            </a:r>
          </a:p>
        </p:txBody>
      </p:sp>
      <p:sp>
        <p:nvSpPr>
          <p:cNvPr id="6" name="正方形/長方形 5"/>
          <p:cNvSpPr/>
          <p:nvPr/>
        </p:nvSpPr>
        <p:spPr>
          <a:xfrm>
            <a:off x="3306688" y="4509120"/>
            <a:ext cx="2530624" cy="129614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変えた方がいい</a:t>
            </a:r>
            <a:endParaRPr kumimoji="1"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システム</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6187008" y="4509120"/>
            <a:ext cx="2530624" cy="129614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そのまま残す</a:t>
            </a:r>
            <a:endParaRPr kumimoji="1"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システム</a:t>
            </a:r>
            <a:endParaRPr kumimoji="1" lang="ja-JP" altLang="en-US" sz="2000" dirty="0">
              <a:solidFill>
                <a:srgbClr val="FFFFFF"/>
              </a:solidFill>
              <a:latin typeface="Meiryo" charset="-128"/>
              <a:ea typeface="Meiryo" charset="-128"/>
              <a:cs typeface="Meiryo" charset="-128"/>
            </a:endParaRPr>
          </a:p>
        </p:txBody>
      </p:sp>
      <p:sp>
        <p:nvSpPr>
          <p:cNvPr id="8" name="正方形/長方形 7"/>
          <p:cNvSpPr/>
          <p:nvPr/>
        </p:nvSpPr>
        <p:spPr>
          <a:xfrm>
            <a:off x="463184" y="2127272"/>
            <a:ext cx="2524640" cy="93702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クラウド・ネイティブ</a:t>
            </a:r>
            <a:endParaRPr kumimoji="1" lang="en-US" altLang="ja-JP" sz="1200" dirty="0">
              <a:solidFill>
                <a:srgbClr val="FFFFFF"/>
              </a:solidFill>
              <a:latin typeface="Meiryo" charset="-128"/>
              <a:ea typeface="Meiryo" charset="-128"/>
              <a:cs typeface="Meiryo" charset="-128"/>
            </a:endParaRPr>
          </a:p>
        </p:txBody>
      </p:sp>
      <p:sp>
        <p:nvSpPr>
          <p:cNvPr id="10" name="正方形/長方形 9"/>
          <p:cNvSpPr/>
          <p:nvPr/>
        </p:nvSpPr>
        <p:spPr>
          <a:xfrm>
            <a:off x="4876161" y="2117036"/>
            <a:ext cx="961151" cy="93702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クラウド</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ネイティブ</a:t>
            </a:r>
          </a:p>
        </p:txBody>
      </p:sp>
      <p:sp>
        <p:nvSpPr>
          <p:cNvPr id="11" name="正方形/長方形 10"/>
          <p:cNvSpPr/>
          <p:nvPr/>
        </p:nvSpPr>
        <p:spPr>
          <a:xfrm>
            <a:off x="3306689" y="2127272"/>
            <a:ext cx="991982" cy="9370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そのまま</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移行</a:t>
            </a:r>
          </a:p>
        </p:txBody>
      </p:sp>
      <p:sp>
        <p:nvSpPr>
          <p:cNvPr id="12" name="正方形/長方形 11"/>
          <p:cNvSpPr/>
          <p:nvPr/>
        </p:nvSpPr>
        <p:spPr>
          <a:xfrm>
            <a:off x="6187008" y="2127272"/>
            <a:ext cx="907613" cy="937023"/>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ベア</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メタル</a:t>
            </a:r>
          </a:p>
        </p:txBody>
      </p:sp>
      <p:cxnSp>
        <p:nvCxnSpPr>
          <p:cNvPr id="14" name="直線矢印コネクタ 13"/>
          <p:cNvCxnSpPr/>
          <p:nvPr/>
        </p:nvCxnSpPr>
        <p:spPr>
          <a:xfrm flipV="1">
            <a:off x="3892051" y="3064295"/>
            <a:ext cx="2992" cy="1444825"/>
          </a:xfrm>
          <a:prstGeom prst="straightConnector1">
            <a:avLst/>
          </a:prstGeom>
          <a:ln w="57150">
            <a:solidFill>
              <a:schemeClr val="accent6">
                <a:lumMod val="75000"/>
              </a:schemeClr>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flipV="1">
            <a:off x="1752702" y="3056378"/>
            <a:ext cx="2992" cy="1444825"/>
          </a:xfrm>
          <a:prstGeom prst="straightConnector1">
            <a:avLst/>
          </a:prstGeom>
          <a:ln w="5715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a:stCxn id="11" idx="3"/>
            <a:endCxn id="10" idx="1"/>
          </p:cNvCxnSpPr>
          <p:nvPr/>
        </p:nvCxnSpPr>
        <p:spPr>
          <a:xfrm flipV="1">
            <a:off x="4298671" y="2585548"/>
            <a:ext cx="577490" cy="10236"/>
          </a:xfrm>
          <a:prstGeom prst="straightConnector1">
            <a:avLst/>
          </a:prstGeom>
          <a:ln w="57150">
            <a:solidFill>
              <a:schemeClr val="accent6">
                <a:lumMod val="75000"/>
              </a:schemeClr>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flipV="1">
            <a:off x="6695346" y="3064295"/>
            <a:ext cx="2992" cy="1444825"/>
          </a:xfrm>
          <a:prstGeom prst="straightConnector1">
            <a:avLst/>
          </a:prstGeom>
          <a:ln w="38100">
            <a:solidFill>
              <a:schemeClr val="accent6">
                <a:lumMod val="75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2" name="カギ線コネクタ 21"/>
          <p:cNvCxnSpPr>
            <a:endCxn id="4" idx="3"/>
          </p:cNvCxnSpPr>
          <p:nvPr/>
        </p:nvCxnSpPr>
        <p:spPr>
          <a:xfrm rot="16200000" flipV="1">
            <a:off x="6704845" y="3008932"/>
            <a:ext cx="2080315" cy="904227"/>
          </a:xfrm>
          <a:prstGeom prst="bentConnector2">
            <a:avLst/>
          </a:prstGeom>
          <a:ln w="38100">
            <a:prstDash val="sysDot"/>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8213074" y="3143631"/>
            <a:ext cx="369332" cy="763312"/>
          </a:xfrm>
          <a:prstGeom prst="rect">
            <a:avLst/>
          </a:prstGeom>
          <a:noFill/>
        </p:spPr>
        <p:txBody>
          <a:bodyPr vert="eaVert" wrap="square" rtlCol="0">
            <a:spAutoFit/>
          </a:bodyPr>
          <a:lstStyle/>
          <a:p>
            <a:r>
              <a:rPr kumimoji="1" lang="ja-JP" altLang="en-US" sz="1200">
                <a:solidFill>
                  <a:srgbClr val="0070C0"/>
                </a:solidFill>
                <a:latin typeface="Meiryo" charset="-128"/>
                <a:ea typeface="Meiryo" charset="-128"/>
                <a:cs typeface="Meiryo" charset="-128"/>
              </a:rPr>
              <a:t>連係</a:t>
            </a:r>
          </a:p>
        </p:txBody>
      </p:sp>
      <p:sp>
        <p:nvSpPr>
          <p:cNvPr id="25" name="テキスト ボックス 24"/>
          <p:cNvSpPr txBox="1"/>
          <p:nvPr/>
        </p:nvSpPr>
        <p:spPr>
          <a:xfrm>
            <a:off x="3892051" y="3725107"/>
            <a:ext cx="369332" cy="553998"/>
          </a:xfrm>
          <a:prstGeom prst="rect">
            <a:avLst/>
          </a:prstGeom>
          <a:noFill/>
        </p:spPr>
        <p:txBody>
          <a:bodyPr vert="eaVert" wrap="none" rtlCol="0">
            <a:spAutoFit/>
          </a:bodyPr>
          <a:lstStyle/>
          <a:p>
            <a:r>
              <a:rPr kumimoji="1" lang="ja-JP" altLang="en-US" sz="1200">
                <a:solidFill>
                  <a:schemeClr val="accent6">
                    <a:lumMod val="75000"/>
                  </a:schemeClr>
                </a:solidFill>
                <a:latin typeface="Meiryo" charset="-128"/>
                <a:ea typeface="Meiryo" charset="-128"/>
                <a:cs typeface="Meiryo" charset="-128"/>
              </a:rPr>
              <a:t>リフト</a:t>
            </a:r>
          </a:p>
        </p:txBody>
      </p:sp>
      <p:sp>
        <p:nvSpPr>
          <p:cNvPr id="26" name="テキスト ボックス 25"/>
          <p:cNvSpPr txBox="1"/>
          <p:nvPr/>
        </p:nvSpPr>
        <p:spPr>
          <a:xfrm>
            <a:off x="4294370" y="2282388"/>
            <a:ext cx="646331" cy="276999"/>
          </a:xfrm>
          <a:prstGeom prst="rect">
            <a:avLst/>
          </a:prstGeom>
          <a:noFill/>
        </p:spPr>
        <p:txBody>
          <a:bodyPr vert="horz" wrap="none" rtlCol="0">
            <a:spAutoFit/>
          </a:bodyPr>
          <a:lstStyle/>
          <a:p>
            <a:r>
              <a:rPr kumimoji="1" lang="ja-JP" altLang="en-US" sz="1200">
                <a:solidFill>
                  <a:schemeClr val="accent6">
                    <a:lumMod val="75000"/>
                  </a:schemeClr>
                </a:solidFill>
                <a:latin typeface="Meiryo" charset="-128"/>
                <a:ea typeface="Meiryo" charset="-128"/>
                <a:cs typeface="Meiryo" charset="-128"/>
              </a:rPr>
              <a:t>シフト</a:t>
            </a:r>
            <a:endParaRPr kumimoji="1" lang="ja-JP" altLang="en-US" sz="1200" dirty="0">
              <a:solidFill>
                <a:schemeClr val="accent6">
                  <a:lumMod val="75000"/>
                </a:schemeClr>
              </a:solidFill>
              <a:latin typeface="Meiryo" charset="-128"/>
              <a:ea typeface="Meiryo" charset="-128"/>
              <a:cs typeface="Meiryo" charset="-128"/>
            </a:endParaRPr>
          </a:p>
        </p:txBody>
      </p:sp>
      <p:sp>
        <p:nvSpPr>
          <p:cNvPr id="28" name="テキスト ボックス 27"/>
          <p:cNvSpPr txBox="1"/>
          <p:nvPr/>
        </p:nvSpPr>
        <p:spPr>
          <a:xfrm>
            <a:off x="2599389" y="1491222"/>
            <a:ext cx="2954655"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クラウド・サービス</a:t>
            </a:r>
          </a:p>
        </p:txBody>
      </p:sp>
    </p:spTree>
    <p:extLst>
      <p:ext uri="{BB962C8B-B14F-4D97-AF65-F5344CB8AC3E}">
        <p14:creationId xmlns:p14="http://schemas.microsoft.com/office/powerpoint/2010/main" val="14658542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69</a:t>
            </a:fld>
            <a:endParaRPr kumimoji="1" lang="ja-JP" altLang="en-US"/>
          </a:p>
        </p:txBody>
      </p:sp>
      <p:pic>
        <p:nvPicPr>
          <p:cNvPr id="4" name="図 3" descr="単独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7</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Arial"/>
                <a:ea typeface="HGP創英角ｺﾞｼｯｸUB" pitchFamily="50" charset="-128"/>
                <a:cs typeface="Arial"/>
              </a:rPr>
              <a:t>IT</a:t>
            </a:r>
            <a:r>
              <a:rPr lang="ja-JP" altLang="en-US" sz="2800" dirty="0">
                <a:solidFill>
                  <a:srgbClr val="FFFFFF"/>
                </a:solidFill>
                <a:effectLst/>
                <a:latin typeface="Arial"/>
                <a:ea typeface="HGP創英角ｺﾞｼｯｸUB" pitchFamily="50" charset="-128"/>
                <a:cs typeface="Arial"/>
              </a:rPr>
              <a:t>トレンドとサイバーフィジカルシステム</a:t>
            </a:r>
            <a:endParaRPr lang="en-US" altLang="ja-JP" sz="2800" dirty="0">
              <a:solidFill>
                <a:srgbClr val="FFFFFF"/>
              </a:solidFill>
              <a:effectLst/>
              <a:latin typeface="Arial"/>
              <a:ea typeface="HGP創英角ｺﾞｼｯｸUB" pitchFamily="50" charset="-128"/>
              <a:cs typeface="Arial"/>
            </a:endParaRPr>
          </a:p>
          <a:p>
            <a:pPr algn="ctr"/>
            <a:r>
              <a:rPr lang="en-US" altLang="ja-JP" sz="2800" dirty="0">
                <a:solidFill>
                  <a:srgbClr val="FFFFFF"/>
                </a:solidFill>
                <a:latin typeface="Arial"/>
                <a:ea typeface="HGP創英角ｺﾞｼｯｸUB" pitchFamily="50" charset="-128"/>
                <a:cs typeface="Arial"/>
              </a:rPr>
              <a:t>IT Trend &amp; Cyber-Physical System</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40885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5323839" y="5723466"/>
            <a:ext cx="1506472" cy="755347"/>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コンピューターとは何か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314001" cy="307777"/>
          </a:xfrm>
          <a:prstGeom prst="rect">
            <a:avLst/>
          </a:prstGeom>
          <a:noFill/>
        </p:spPr>
        <p:txBody>
          <a:bodyPr wrap="none" rtlCol="0">
            <a:spAutoFit/>
          </a:bodyPr>
          <a:lstStyle/>
          <a:p>
            <a:r>
              <a:rPr kumimoji="1" lang="ja-JP" altLang="en-US" sz="1400" dirty="0">
                <a:latin typeface="Meiryo" charset="-128"/>
                <a:ea typeface="Meiryo" charset="-128"/>
                <a:cs typeface="Meiryo" charset="-128"/>
              </a:rPr>
              <a:t>抽象的な数字を物理的</a:t>
            </a:r>
            <a:r>
              <a:rPr kumimoji="1" lang="ja-JP" altLang="en-US" sz="1400">
                <a:latin typeface="Meiryo" charset="-128"/>
                <a:ea typeface="Meiryo" charset="-128"/>
                <a:cs typeface="Meiryo" charset="-128"/>
              </a:rPr>
              <a:t>な動きを</a:t>
            </a:r>
            <a:r>
              <a:rPr kumimoji="1" lang="ja-JP" altLang="en-US" sz="1400" dirty="0">
                <a:latin typeface="Meiryo" charset="-128"/>
                <a:ea typeface="Meiryo"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323839" y="909908"/>
            <a:ext cx="1442318" cy="461665"/>
          </a:xfrm>
          <a:prstGeom prst="rect">
            <a:avLst/>
          </a:prstGeom>
          <a:noFill/>
        </p:spPr>
        <p:txBody>
          <a:bodyPr wrap="none" rtlCol="0">
            <a:spAutoFit/>
          </a:bodyPr>
          <a:lstStyle/>
          <a:p>
            <a:pPr algn="ctr"/>
            <a:r>
              <a:rPr kumimoji="1" lang="en-US" altLang="ja-JP" sz="2400" dirty="0"/>
              <a:t>Calculator</a:t>
            </a:r>
            <a:endParaRPr kumimoji="1" lang="ja-JP" altLang="en-US" sz="2400" dirty="0"/>
          </a:p>
        </p:txBody>
      </p:sp>
      <p:sp>
        <p:nvSpPr>
          <p:cNvPr id="10" name="テキスト ボックス 9"/>
          <p:cNvSpPr txBox="1"/>
          <p:nvPr/>
        </p:nvSpPr>
        <p:spPr>
          <a:xfrm>
            <a:off x="5323839" y="3660359"/>
            <a:ext cx="1439946" cy="461665"/>
          </a:xfrm>
          <a:prstGeom prst="rect">
            <a:avLst/>
          </a:prstGeom>
          <a:noFill/>
        </p:spPr>
        <p:txBody>
          <a:bodyPr wrap="none" rtlCol="0">
            <a:spAutoFit/>
          </a:bodyPr>
          <a:lstStyle/>
          <a:p>
            <a:pPr algn="ctr"/>
            <a:r>
              <a:rPr kumimoji="1" lang="en-US" altLang="ja-JP" sz="2400" dirty="0"/>
              <a:t>Computer</a:t>
            </a:r>
            <a:endParaRPr kumimoji="1" lang="ja-JP" altLang="en-US" sz="2400" dirty="0"/>
          </a:p>
        </p:txBody>
      </p:sp>
      <p:pic>
        <p:nvPicPr>
          <p:cNvPr id="11" name="図 1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03892" y="1439519"/>
            <a:ext cx="2548467" cy="1911350"/>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23839" y="4558383"/>
            <a:ext cx="1506472" cy="10423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5323839" y="1278588"/>
            <a:ext cx="1396536" cy="253916"/>
          </a:xfrm>
          <a:prstGeom prst="rect">
            <a:avLst/>
          </a:prstGeom>
          <a:noFill/>
        </p:spPr>
        <p:txBody>
          <a:bodyPr wrap="none" rtlCol="0">
            <a:spAutoFit/>
          </a:bodyPr>
          <a:lstStyle/>
          <a:p>
            <a:pPr algn="ctr"/>
            <a:r>
              <a:rPr kumimoji="1" lang="ja-JP" altLang="en-US" sz="1050">
                <a:latin typeface="Meiryo" charset="-128"/>
                <a:ea typeface="Meiryo" charset="-128"/>
                <a:cs typeface="Meiryo" charset="-128"/>
              </a:rPr>
              <a:t>演算するための道具</a:t>
            </a:r>
            <a:endParaRPr kumimoji="1" lang="ja-JP" altLang="en-US" sz="1050" dirty="0">
              <a:latin typeface="Meiryo" charset="-128"/>
              <a:ea typeface="Meiryo" charset="-128"/>
              <a:cs typeface="Meiryo" charset="-128"/>
            </a:endParaRPr>
          </a:p>
        </p:txBody>
      </p:sp>
      <p:sp>
        <p:nvSpPr>
          <p:cNvPr id="14" name="テキスト ボックス 13"/>
          <p:cNvSpPr txBox="1"/>
          <p:nvPr/>
        </p:nvSpPr>
        <p:spPr>
          <a:xfrm>
            <a:off x="7229687" y="909908"/>
            <a:ext cx="1326582" cy="461665"/>
          </a:xfrm>
          <a:prstGeom prst="rect">
            <a:avLst/>
          </a:prstGeom>
          <a:noFill/>
        </p:spPr>
        <p:txBody>
          <a:bodyPr wrap="none" rtlCol="0">
            <a:spAutoFit/>
          </a:bodyPr>
          <a:lstStyle/>
          <a:p>
            <a:pPr algn="ctr"/>
            <a:r>
              <a:rPr kumimoji="1" lang="en-US" altLang="ja-JP" sz="2400" dirty="0"/>
              <a:t>Calculate</a:t>
            </a:r>
            <a:endParaRPr kumimoji="1" lang="ja-JP" altLang="en-US" sz="2400" dirty="0"/>
          </a:p>
        </p:txBody>
      </p:sp>
      <p:sp>
        <p:nvSpPr>
          <p:cNvPr id="15" name="テキスト ボックス 14"/>
          <p:cNvSpPr txBox="1"/>
          <p:nvPr/>
        </p:nvSpPr>
        <p:spPr>
          <a:xfrm>
            <a:off x="7588022" y="1278588"/>
            <a:ext cx="723275" cy="253916"/>
          </a:xfrm>
          <a:prstGeom prst="rect">
            <a:avLst/>
          </a:prstGeom>
          <a:noFill/>
        </p:spPr>
        <p:txBody>
          <a:bodyPr wrap="none" rtlCol="0">
            <a:spAutoFit/>
          </a:bodyPr>
          <a:lstStyle/>
          <a:p>
            <a:pPr algn="ctr"/>
            <a:r>
              <a:rPr kumimoji="1" lang="ja-JP" altLang="en-US" sz="1050">
                <a:latin typeface="Meiryo" charset="-128"/>
                <a:ea typeface="Meiryo" charset="-128"/>
                <a:cs typeface="Meiryo" charset="-128"/>
              </a:rPr>
              <a:t>演算する</a:t>
            </a:r>
            <a:endParaRPr kumimoji="1" lang="ja-JP" altLang="en-US" sz="1050" dirty="0">
              <a:latin typeface="Meiryo" charset="-128"/>
              <a:ea typeface="Meiryo" charset="-128"/>
              <a:cs typeface="Meiryo" charset="-128"/>
            </a:endParaRPr>
          </a:p>
        </p:txBody>
      </p:sp>
      <p:sp>
        <p:nvSpPr>
          <p:cNvPr id="16" name="テキスト ボックス 15"/>
          <p:cNvSpPr txBox="1"/>
          <p:nvPr/>
        </p:nvSpPr>
        <p:spPr>
          <a:xfrm>
            <a:off x="7226705" y="3649438"/>
            <a:ext cx="1332544" cy="461665"/>
          </a:xfrm>
          <a:prstGeom prst="rect">
            <a:avLst/>
          </a:prstGeom>
          <a:noFill/>
        </p:spPr>
        <p:txBody>
          <a:bodyPr wrap="none" rtlCol="0">
            <a:spAutoFit/>
          </a:bodyPr>
          <a:lstStyle/>
          <a:p>
            <a:pPr algn="ctr"/>
            <a:r>
              <a:rPr kumimoji="1" lang="en-US" altLang="ja-JP" sz="2400" dirty="0"/>
              <a:t>Compute</a:t>
            </a:r>
            <a:endParaRPr kumimoji="1" lang="ja-JP" altLang="en-US" sz="2400" dirty="0"/>
          </a:p>
        </p:txBody>
      </p:sp>
      <p:sp>
        <p:nvSpPr>
          <p:cNvPr id="17" name="テキスト ボックス 16"/>
          <p:cNvSpPr txBox="1"/>
          <p:nvPr/>
        </p:nvSpPr>
        <p:spPr>
          <a:xfrm>
            <a:off x="7060057" y="4026428"/>
            <a:ext cx="1665841" cy="415498"/>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複数の演算を組み合わせ</a:t>
            </a:r>
            <a:endParaRPr kumimoji="1" lang="en-US" altLang="ja-JP" sz="1050" dirty="0">
              <a:latin typeface="Meiryo" charset="-128"/>
              <a:ea typeface="Meiryo" charset="-128"/>
              <a:cs typeface="Meiryo" charset="-128"/>
            </a:endParaRPr>
          </a:p>
          <a:p>
            <a:pPr algn="ctr"/>
            <a:r>
              <a:rPr kumimoji="1" lang="ja-JP" altLang="en-US" sz="1050" dirty="0">
                <a:latin typeface="Meiryo" charset="-128"/>
                <a:ea typeface="Meiryo" charset="-128"/>
                <a:cs typeface="Meiryo" charset="-128"/>
              </a:rPr>
              <a:t>何らかの結果を導く</a:t>
            </a:r>
          </a:p>
        </p:txBody>
      </p:sp>
      <p:sp>
        <p:nvSpPr>
          <p:cNvPr id="18" name="テキスト ボックス 17"/>
          <p:cNvSpPr txBox="1"/>
          <p:nvPr/>
        </p:nvSpPr>
        <p:spPr>
          <a:xfrm>
            <a:off x="5210890" y="4023045"/>
            <a:ext cx="1665842" cy="415498"/>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複数演算</a:t>
            </a:r>
            <a:r>
              <a:rPr lang="ja-JP" altLang="en-US" sz="1050" dirty="0">
                <a:latin typeface="Meiryo" charset="-128"/>
                <a:ea typeface="Meiryo" charset="-128"/>
                <a:cs typeface="Meiryo" charset="-128"/>
              </a:rPr>
              <a:t>の</a:t>
            </a:r>
            <a:r>
              <a:rPr kumimoji="1" lang="ja-JP" altLang="en-US" sz="1050" dirty="0">
                <a:latin typeface="Meiryo" charset="-128"/>
                <a:ea typeface="Meiryo" charset="-128"/>
                <a:cs typeface="Meiryo" charset="-128"/>
              </a:rPr>
              <a:t>組み合わせを</a:t>
            </a:r>
            <a:endParaRPr kumimoji="1" lang="en-US" altLang="ja-JP" sz="1050" dirty="0">
              <a:latin typeface="Meiryo" charset="-128"/>
              <a:ea typeface="Meiryo" charset="-128"/>
              <a:cs typeface="Meiryo" charset="-128"/>
            </a:endParaRPr>
          </a:p>
          <a:p>
            <a:pPr algn="ctr"/>
            <a:r>
              <a:rPr kumimoji="1" lang="ja-JP" altLang="en-US" sz="1050" dirty="0">
                <a:latin typeface="Meiryo" charset="-128"/>
                <a:ea typeface="Meiryo" charset="-128"/>
                <a:cs typeface="Meiryo" charset="-128"/>
              </a:rPr>
              <a:t>実行する道具</a:t>
            </a:r>
          </a:p>
        </p:txBody>
      </p:sp>
      <p:grpSp>
        <p:nvGrpSpPr>
          <p:cNvPr id="19" name="図形グループ 18"/>
          <p:cNvGrpSpPr/>
          <p:nvPr/>
        </p:nvGrpSpPr>
        <p:grpSpPr>
          <a:xfrm>
            <a:off x="5362480" y="5856065"/>
            <a:ext cx="197593" cy="41354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2" name="テキスト ボックス 21"/>
          <p:cNvSpPr txBox="1"/>
          <p:nvPr/>
        </p:nvSpPr>
        <p:spPr>
          <a:xfrm>
            <a:off x="5517131" y="5954521"/>
            <a:ext cx="1313180" cy="33855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複数演算の組み合わせを</a:t>
            </a:r>
            <a:endParaRPr kumimoji="1" lang="en-US" altLang="ja-JP" sz="800" dirty="0">
              <a:latin typeface="Meiryo" charset="-128"/>
              <a:ea typeface="Meiryo" charset="-128"/>
              <a:cs typeface="Meiryo" charset="-128"/>
            </a:endParaRPr>
          </a:p>
          <a:p>
            <a:pPr algn="ctr"/>
            <a:r>
              <a:rPr kumimoji="1" lang="ja-JP" altLang="en-US" sz="800" dirty="0">
                <a:latin typeface="Meiryo" charset="-128"/>
                <a:ea typeface="Meiryo" charset="-128"/>
                <a:cs typeface="Meiryo" charset="-128"/>
              </a:rPr>
              <a:t>実行するヒト（計算者）</a:t>
            </a:r>
          </a:p>
        </p:txBody>
      </p:sp>
      <p:cxnSp>
        <p:nvCxnSpPr>
          <p:cNvPr id="24" name="直線矢印コネクタ 23"/>
          <p:cNvCxnSpPr/>
          <p:nvPr/>
        </p:nvCxnSpPr>
        <p:spPr>
          <a:xfrm flipV="1">
            <a:off x="4547600" y="2577351"/>
            <a:ext cx="663290" cy="2502228"/>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a:off x="4517813" y="5237361"/>
            <a:ext cx="562205" cy="2234"/>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charset="-128"/>
                <a:ea typeface="Meiryo" charset="-128"/>
                <a:cs typeface="Meiryo" charset="-128"/>
              </a:rPr>
              <a:t>蒸気機関や電気の</a:t>
            </a:r>
            <a:r>
              <a:rPr kumimoji="1" lang="ja-JP" altLang="en-US" sz="1200" dirty="0">
                <a:latin typeface="Meiryo" charset="-128"/>
                <a:ea typeface="Meiryo"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電子の動き</a:t>
            </a:r>
          </a:p>
        </p:txBody>
      </p:sp>
      <p:sp>
        <p:nvSpPr>
          <p:cNvPr id="44" name="屈折矢印 43"/>
          <p:cNvSpPr/>
          <p:nvPr/>
        </p:nvSpPr>
        <p:spPr>
          <a:xfrm rot="16200000" flipH="1">
            <a:off x="7167228" y="1752862"/>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屈折矢印 44"/>
          <p:cNvSpPr/>
          <p:nvPr/>
        </p:nvSpPr>
        <p:spPr>
          <a:xfrm rot="16200000" flipH="1">
            <a:off x="7167229" y="4582558"/>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7" name="図 4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モノ</a:t>
            </a:r>
            <a:r>
              <a:rPr kumimoji="1" lang="ja-JP" altLang="en-US" sz="1200">
                <a:latin typeface="Meiryo" charset="-128"/>
                <a:ea typeface="Meiryo" charset="-128"/>
                <a:cs typeface="Meiryo" charset="-128"/>
              </a:rPr>
              <a:t>の動き</a:t>
            </a:r>
            <a:endParaRPr kumimoji="1" lang="ja-JP" altLang="en-US" sz="1200" dirty="0">
              <a:latin typeface="Meiryo" charset="-128"/>
              <a:ea typeface="Meiryo" charset="-128"/>
              <a:cs typeface="Meiryo" charset="-128"/>
            </a:endParaRPr>
          </a:p>
        </p:txBody>
      </p:sp>
      <p:cxnSp>
        <p:nvCxnSpPr>
          <p:cNvPr id="50" name="直線矢印コネクタ 49"/>
          <p:cNvCxnSpPr/>
          <p:nvPr/>
        </p:nvCxnSpPr>
        <p:spPr>
          <a:xfrm>
            <a:off x="4526562" y="5429758"/>
            <a:ext cx="684328" cy="634396"/>
          </a:xfrm>
          <a:prstGeom prst="straightConnector1">
            <a:avLst/>
          </a:prstGeom>
          <a:ln w="28575">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4081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p:cNvPicPr>
            <a:picLocks noChangeAspect="1"/>
          </p:cNvPicPr>
          <p:nvPr/>
        </p:nvPicPr>
        <p:blipFill>
          <a:blip r:embed="rId3"/>
          <a:stretch>
            <a:fillRect/>
          </a:stretch>
        </p:blipFill>
        <p:spPr>
          <a:xfrm>
            <a:off x="5138243" y="3733208"/>
            <a:ext cx="3538213" cy="2658120"/>
          </a:xfrm>
          <a:prstGeom prst="rect">
            <a:avLst/>
          </a:prstGeom>
        </p:spPr>
      </p:pic>
      <p:sp>
        <p:nvSpPr>
          <p:cNvPr id="2" name="タイトル 1"/>
          <p:cNvSpPr>
            <a:spLocks noGrp="1"/>
          </p:cNvSpPr>
          <p:nvPr>
            <p:ph type="title"/>
          </p:nvPr>
        </p:nvSpPr>
        <p:spPr/>
        <p:txBody>
          <a:bodyPr/>
          <a:lstStyle/>
          <a:p>
            <a:r>
              <a:rPr kumimoji="1" lang="ja-JP" altLang="en-US" dirty="0"/>
              <a:t>量子コンピュータとは何か</a:t>
            </a:r>
            <a:r>
              <a:rPr lang="ja-JP" altLang="en-US" dirty="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pic>
        <p:nvPicPr>
          <p:cNvPr id="4" name="図 3"/>
          <p:cNvPicPr>
            <a:picLocks noChangeAspect="1"/>
          </p:cNvPicPr>
          <p:nvPr/>
        </p:nvPicPr>
        <p:blipFill>
          <a:blip r:embed="rId4">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314001" cy="307777"/>
          </a:xfrm>
          <a:prstGeom prst="rect">
            <a:avLst/>
          </a:prstGeom>
          <a:noFill/>
        </p:spPr>
        <p:txBody>
          <a:bodyPr wrap="none" rtlCol="0">
            <a:spAutoFit/>
          </a:bodyPr>
          <a:lstStyle/>
          <a:p>
            <a:r>
              <a:rPr kumimoji="1" lang="ja-JP" altLang="en-US" sz="1400" dirty="0">
                <a:latin typeface="Meiryo" charset="-128"/>
                <a:ea typeface="Meiryo" charset="-128"/>
                <a:cs typeface="Meiryo" charset="-128"/>
              </a:rPr>
              <a:t>抽象的な数字を物理的</a:t>
            </a:r>
            <a:r>
              <a:rPr kumimoji="1" lang="ja-JP" altLang="en-US" sz="1400">
                <a:latin typeface="Meiryo" charset="-128"/>
                <a:ea typeface="Meiryo" charset="-128"/>
                <a:cs typeface="Meiryo" charset="-128"/>
              </a:rPr>
              <a:t>な動きを</a:t>
            </a:r>
            <a:r>
              <a:rPr kumimoji="1" lang="ja-JP" altLang="en-US" sz="1400" dirty="0">
                <a:latin typeface="Meiryo" charset="-128"/>
                <a:ea typeface="Meiryo"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charset="-128"/>
                <a:ea typeface="Meiryo" charset="-128"/>
                <a:cs typeface="Meiryo" charset="-128"/>
              </a:rPr>
              <a:t>蒸気機関や電気の</a:t>
            </a:r>
            <a:r>
              <a:rPr kumimoji="1" lang="ja-JP" altLang="en-US" sz="1200" dirty="0">
                <a:latin typeface="Meiryo" charset="-128"/>
                <a:ea typeface="Meiryo"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電子の動き</a:t>
            </a:r>
          </a:p>
        </p:txBody>
      </p:sp>
      <p:pic>
        <p:nvPicPr>
          <p:cNvPr id="47" name="図 4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モノ</a:t>
            </a:r>
            <a:r>
              <a:rPr kumimoji="1" lang="ja-JP" altLang="en-US" sz="1200">
                <a:latin typeface="Meiryo" charset="-128"/>
                <a:ea typeface="Meiryo" charset="-128"/>
                <a:cs typeface="Meiryo" charset="-128"/>
              </a:rPr>
              <a:t>の動き</a:t>
            </a:r>
            <a:endParaRPr kumimoji="1" lang="ja-JP" altLang="en-US" sz="1200" dirty="0">
              <a:latin typeface="Meiryo" charset="-128"/>
              <a:ea typeface="Meiryo" charset="-128"/>
              <a:cs typeface="Meiryo" charset="-128"/>
            </a:endParaRPr>
          </a:p>
        </p:txBody>
      </p:sp>
      <p:sp>
        <p:nvSpPr>
          <p:cNvPr id="38" name="テキスト ボックス 37"/>
          <p:cNvSpPr txBox="1"/>
          <p:nvPr/>
        </p:nvSpPr>
        <p:spPr>
          <a:xfrm>
            <a:off x="5290068" y="5692864"/>
            <a:ext cx="3262432" cy="584775"/>
          </a:xfrm>
          <a:prstGeom prst="rect">
            <a:avLst/>
          </a:prstGeom>
          <a:noFill/>
        </p:spPr>
        <p:txBody>
          <a:bodyPr wrap="none" rtlCol="0">
            <a:spAutoFit/>
          </a:bodyPr>
          <a:lstStyle/>
          <a:p>
            <a:pPr algn="ctr"/>
            <a:r>
              <a:rPr kumimoji="1"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量子力学によって明らかにされた</a:t>
            </a:r>
            <a:endParaRPr kumimoji="1" lang="en-US" altLang="ja-JP"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量子の動き／現象を利用して演算</a:t>
            </a:r>
            <a:endParaRPr kumimoji="1"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9" name="下矢印 48"/>
          <p:cNvSpPr/>
          <p:nvPr/>
        </p:nvSpPr>
        <p:spPr>
          <a:xfrm rot="16200000">
            <a:off x="4460605" y="5080223"/>
            <a:ext cx="530722" cy="649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rot="10800000">
            <a:off x="6525240" y="3428027"/>
            <a:ext cx="792088" cy="243253"/>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0" name="図 3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288491" y="2094840"/>
            <a:ext cx="2275960" cy="1317081"/>
          </a:xfrm>
          <a:prstGeom prst="rect">
            <a:avLst/>
          </a:prstGeom>
        </p:spPr>
      </p:pic>
      <p:pic>
        <p:nvPicPr>
          <p:cNvPr id="52" name="図 5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138243" y="895713"/>
            <a:ext cx="2426208" cy="1414272"/>
          </a:xfrm>
          <a:prstGeom prst="rect">
            <a:avLst/>
          </a:prstGeom>
        </p:spPr>
      </p:pic>
      <p:pic>
        <p:nvPicPr>
          <p:cNvPr id="43" name="図 4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134168" y="1034420"/>
            <a:ext cx="1542288" cy="2261616"/>
          </a:xfrm>
          <a:prstGeom prst="rect">
            <a:avLst/>
          </a:prstGeom>
        </p:spPr>
      </p:pic>
    </p:spTree>
    <p:extLst>
      <p:ext uri="{BB962C8B-B14F-4D97-AF65-F5344CB8AC3E}">
        <p14:creationId xmlns:p14="http://schemas.microsoft.com/office/powerpoint/2010/main" val="1555798726"/>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25329</TotalTime>
  <Words>11233</Words>
  <Application>Microsoft Macintosh PowerPoint</Application>
  <PresentationFormat>画面に合わせる (4:3)</PresentationFormat>
  <Paragraphs>1527</Paragraphs>
  <Slides>69</Slides>
  <Notes>31</Notes>
  <HiddenSlides>0</HiddenSlides>
  <MMClips>0</MMClips>
  <ScaleCrop>false</ScaleCrop>
  <HeadingPairs>
    <vt:vector size="6" baseType="variant">
      <vt:variant>
        <vt:lpstr>使用されているフォント</vt:lpstr>
      </vt:variant>
      <vt:variant>
        <vt:i4>21</vt:i4>
      </vt:variant>
      <vt:variant>
        <vt:lpstr>テーマ</vt:lpstr>
      </vt:variant>
      <vt:variant>
        <vt:i4>1</vt:i4>
      </vt:variant>
      <vt:variant>
        <vt:lpstr>スライド タイトル</vt:lpstr>
      </vt:variant>
      <vt:variant>
        <vt:i4>69</vt:i4>
      </vt:variant>
    </vt:vector>
  </HeadingPairs>
  <TitlesOfParts>
    <vt:vector size="91" baseType="lpstr">
      <vt:lpstr>DFPGyoSho-Lt</vt:lpstr>
      <vt:lpstr>ＤＦＰ太丸ゴシック体</vt:lpstr>
      <vt:lpstr>HGPSoeiKakugothicUB</vt:lpstr>
      <vt:lpstr>HGPSoeiKakugothicUB</vt:lpstr>
      <vt:lpstr>HGMaruGothicMPRO</vt:lpstr>
      <vt:lpstr>HGMaruGothicMPRO</vt:lpstr>
      <vt:lpstr>Hiragino Kaku Gothic Pro W6</vt:lpstr>
      <vt:lpstr>Hiragino Kaku Gothic Std W8</vt:lpstr>
      <vt:lpstr>Hiragino Kaku Gothic StdN W8</vt:lpstr>
      <vt:lpstr>ＭＳ Ｐゴシック</vt:lpstr>
      <vt:lpstr>Meiryo</vt:lpstr>
      <vt:lpstr>Meiryo</vt:lpstr>
      <vt:lpstr>American Typewriter</vt:lpstr>
      <vt:lpstr>Arial</vt:lpstr>
      <vt:lpstr>Arial Black</vt:lpstr>
      <vt:lpstr>Calibri</vt:lpstr>
      <vt:lpstr>Century Gothic</vt:lpstr>
      <vt:lpstr>Charter Black</vt:lpstr>
      <vt:lpstr>Helvetica Neue</vt:lpstr>
      <vt:lpstr>Verdana</vt:lpstr>
      <vt:lpstr>Wingdings</vt:lpstr>
      <vt:lpstr>NC標準テンプレート</vt:lpstr>
      <vt:lpstr>CPSとクラウドコンピューティング Cyber-Physical System &amp; Cloud Computing</vt:lpstr>
      <vt:lpstr>PowerPoint プレゼンテーション</vt:lpstr>
      <vt:lpstr>amazon go：無人のスーパー・マーケット</vt:lpstr>
      <vt:lpstr>amazon echo：機械との自然な関係を実現する音声対話</vt:lpstr>
      <vt:lpstr>ＡＩタクシー：30分後の需要エリア予測</vt:lpstr>
      <vt:lpstr>Smart Construction：土木工事の自動化</vt:lpstr>
      <vt:lpstr>PowerPoint プレゼンテーション</vt:lpstr>
      <vt:lpstr>コンピューターとは何か</vt:lpstr>
      <vt:lpstr>量子コンピュータとは何か？</vt:lpstr>
      <vt:lpstr>コンピュータ誕生の歴史</vt:lpstr>
      <vt:lpstr>歴史から見たITトレンド</vt:lpstr>
      <vt:lpstr>デジタル化の歴史</vt:lpstr>
      <vt:lpstr>コレ一枚でわかる最新のITトレンド</vt:lpstr>
      <vt:lpstr>ハイプサイクル・2017</vt:lpstr>
      <vt:lpstr>ITビジネスが直面する課題と対応</vt:lpstr>
      <vt:lpstr>ITビジネスはどこへ向かうのか</vt:lpstr>
      <vt:lpstr>PowerPoint プレゼンテーション</vt:lpstr>
      <vt:lpstr>デジタル・トランスフォーメーションとサイバー・フィジカル･システム</vt:lpstr>
      <vt:lpstr>デジタル・トランスフォーメーションとは何か</vt:lpstr>
      <vt:lpstr>デジタル・トランスフォーメーションとは</vt:lpstr>
      <vt:lpstr>UBERとTaxi</vt:lpstr>
      <vt:lpstr>デジタル・トランスフォーメーションの実際</vt:lpstr>
      <vt:lpstr>デジタル・トランスフォーメーションという現象</vt:lpstr>
      <vt:lpstr>「限界費用ゼロ社会」を引き寄せるデジタル・トランスフォーメーション</vt:lpstr>
      <vt:lpstr>PowerPoint プレゼンテーション</vt:lpstr>
      <vt:lpstr>PowerPoint プレゼンテーション</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クラウドは手段の負担を減らす仕組み</vt:lpstr>
      <vt:lpstr>クラウド活用の狙い</vt:lpstr>
      <vt:lpstr>クラウドへ移行することに伴うビジネスの変化</vt:lpstr>
      <vt:lpstr>SIビジネスの常識を覆す動き</vt:lpstr>
      <vt:lpstr>変わるビジネスのかたち</vt:lpstr>
      <vt:lpstr>PowerPoint プレゼンテーション</vt:lpstr>
      <vt:lpstr>情報システムの構造</vt:lpstr>
      <vt:lpstr>コレ一枚でわかるクラウドコンピューティング</vt:lpstr>
      <vt:lpstr>「自家発電モデル」から「発電所モデル」へ</vt:lpstr>
      <vt:lpstr>PowerPoint プレゼンテーション</vt:lpstr>
      <vt:lpstr>歴史的背景から考えるクラウドへの期待</vt:lpstr>
      <vt:lpstr>情報システム部門の現状から考えるクラウドへの期待（２）</vt:lpstr>
      <vt:lpstr>システム資源のECサイト</vt:lpstr>
      <vt:lpstr>クラウドならではの費用対効果の考え方</vt:lpstr>
      <vt:lpstr>クラウド・コンピューティングのビジネス・モデル</vt:lpstr>
      <vt:lpstr>クラウドがもたらしたITの新しい価値</vt:lpstr>
      <vt:lpstr>PowerPoint プレゼンテーション</vt:lpstr>
      <vt:lpstr>クラウドの定義／NISTの定義</vt:lpstr>
      <vt:lpstr>クラウドの定義／サービス・モデル (Service Model)</vt:lpstr>
      <vt:lpstr>クラウドの定義／サービス・モデル (Service Model)</vt:lpstr>
      <vt:lpstr>クラウドの定義／配置モデル (Deployment Model)</vt:lpstr>
      <vt:lpstr>ハイブリッド・クラウド</vt:lpstr>
      <vt:lpstr>ハイブリッド・クラウド（３）</vt:lpstr>
      <vt:lpstr>５つの必須の特徴</vt:lpstr>
      <vt:lpstr>ハイブリッド・クラウドとマルチ・クラウド</vt:lpstr>
      <vt:lpstr>PowerPoint プレゼンテーション</vt:lpstr>
      <vt:lpstr>クラウドにまつわる3つの誤解</vt:lpstr>
      <vt:lpstr>誤解１：調達の手段が変わるだけ？</vt:lpstr>
      <vt:lpstr>誤解２：ガバナンスが効かない？</vt:lpstr>
      <vt:lpstr>誤解２：ガバナンスが効かない？</vt:lpstr>
      <vt:lpstr>誤解３：コストは下がらない？</vt:lpstr>
      <vt:lpstr>誤解３：コストは下がらない？</vt:lpstr>
      <vt:lpstr>誤解３：コストは下がらない？</vt:lpstr>
      <vt:lpstr>クラウドによってもたらされる3つの価値 </vt:lpstr>
      <vt:lpstr>日米の企業文化の違いとクラウドへの期待</vt:lpstr>
      <vt:lpstr>クラウドの価値を引き出すための戦略 </vt:lpstr>
      <vt:lpstr>クラウドへ移行するための3つの戦略</vt:lpstr>
      <vt:lpstr>PowerPoint プレゼンテーション</vt:lpstr>
    </vt:vector>
  </TitlesOfParts>
  <Company>NetCommerce</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864</cp:revision>
  <cp:lastPrinted>2016-03-03T01:04:41Z</cp:lastPrinted>
  <dcterms:created xsi:type="dcterms:W3CDTF">2014-04-30T01:58:06Z</dcterms:created>
  <dcterms:modified xsi:type="dcterms:W3CDTF">2018-05-17T08:12:18Z</dcterms:modified>
</cp:coreProperties>
</file>