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697" r:id="rId2"/>
    <p:sldId id="803" r:id="rId3"/>
    <p:sldId id="804" r:id="rId4"/>
    <p:sldId id="808" r:id="rId5"/>
    <p:sldId id="948" r:id="rId6"/>
    <p:sldId id="800" r:id="rId7"/>
    <p:sldId id="805" r:id="rId8"/>
    <p:sldId id="802" r:id="rId9"/>
    <p:sldId id="735" r:id="rId10"/>
    <p:sldId id="806" r:id="rId11"/>
    <p:sldId id="807" r:id="rId12"/>
    <p:sldId id="950"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33ACBD"/>
    <a:srgbClr val="FF66FF"/>
    <a:srgbClr val="9DFFFF"/>
    <a:srgbClr val="FFFFFF"/>
    <a:srgbClr val="FFFBD2"/>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3" autoAdjust="0"/>
    <p:restoredTop sz="88694" autoAdjust="0"/>
  </p:normalViewPr>
  <p:slideViewPr>
    <p:cSldViewPr snapToGrid="0" snapToObjects="1" showGuides="1">
      <p:cViewPr varScale="1">
        <p:scale>
          <a:sx n="91" d="100"/>
          <a:sy n="91" d="100"/>
        </p:scale>
        <p:origin x="1896" y="176"/>
      </p:cViewPr>
      <p:guideLst>
        <p:guide orient="horz"/>
        <p:guide pos="5759"/>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2018/5/17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2018/5/17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t>
            </a:r>
            <a:r>
              <a:rPr kumimoji="1" lang="en-US" altLang="ja-JP" dirty="0" err="1"/>
              <a:t>www.gizmodo.jp</a:t>
            </a:r>
            <a:r>
              <a:rPr kumimoji="1" lang="en-US" altLang="ja-JP" dirty="0"/>
              <a:t>/2018/05/microsoft-build-2018.html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335210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Mac</a:t>
            </a:r>
            <a:r>
              <a:rPr kumimoji="1" lang="ja-JP" altLang="en-US"/>
              <a:t>では昔から</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407564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a:t>
            </a:r>
            <a:r>
              <a:rPr kumimoji="1" lang="en-US" altLang="ja-JP" dirty="0" err="1"/>
              <a:t>www.aiship.jp</a:t>
            </a:r>
            <a:r>
              <a:rPr kumimoji="1" lang="en-US" altLang="ja-JP" dirty="0"/>
              <a:t>/knowhow/archives/12683</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284154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https://www.businessinsider.jp/post-33925</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251733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99107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a:ln>
                  <a:noFill/>
                </a:ln>
                <a:solidFill>
                  <a:schemeClr val="tx1"/>
                </a:solidFill>
                <a:effectLst/>
                <a:latin typeface="+mn-lt"/>
                <a:ea typeface="+mn-ea"/>
              </a:rPr>
              <a:t>ナデラ</a:t>
            </a:r>
            <a:r>
              <a:rPr kumimoji="1" lang="en-US" altLang="ja-JP" sz="1200" b="0" i="0" u="none" strike="noStrike" cap="none" normalizeH="0">
                <a:ln>
                  <a:noFill/>
                </a:ln>
                <a:solidFill>
                  <a:schemeClr val="tx1"/>
                </a:solidFill>
                <a:effectLst/>
                <a:latin typeface="+mn-lt"/>
                <a:ea typeface="+mn-ea"/>
              </a:rPr>
              <a:t>CEO</a:t>
            </a:r>
            <a:r>
              <a:rPr kumimoji="1" lang="ja-JP" altLang="en-US" sz="1200" b="0" i="0" u="none" strike="noStrike" cap="none" normalizeH="0">
                <a:ln>
                  <a:noFill/>
                </a:ln>
                <a:solidFill>
                  <a:schemeClr val="tx1"/>
                </a:solidFill>
                <a:effectLst/>
                <a:latin typeface="+mn-lt"/>
                <a:ea typeface="+mn-ea"/>
              </a:rPr>
              <a:t>は</a:t>
            </a:r>
            <a:r>
              <a:rPr kumimoji="1" lang="en-US" altLang="ja-JP" sz="1200" b="0" i="0" u="none" strike="noStrike" cap="none" normalizeH="0">
                <a:ln>
                  <a:noFill/>
                </a:ln>
                <a:solidFill>
                  <a:schemeClr val="tx1"/>
                </a:solidFill>
                <a:effectLst/>
                <a:latin typeface="+mn-lt"/>
                <a:ea typeface="+mn-ea"/>
              </a:rPr>
              <a:t>2014</a:t>
            </a:r>
            <a:r>
              <a:rPr kumimoji="1" lang="ja-JP" altLang="en-US" sz="1200" b="0" i="0" u="none" strike="noStrike" cap="none" normalizeH="0">
                <a:ln>
                  <a:noFill/>
                </a:ln>
                <a:solidFill>
                  <a:schemeClr val="tx1"/>
                </a:solidFill>
                <a:effectLst/>
                <a:latin typeface="+mn-lt"/>
                <a:ea typeface="+mn-ea"/>
              </a:rPr>
              <a:t>年に就任以降、矢継ぎ早に新しい戦略を打ち出しました。</a:t>
            </a:r>
            <a:endParaRPr kumimoji="1" lang="en-US" altLang="ja-JP" sz="1200" b="0" i="0" u="none" strike="noStrike" cap="none" normalizeH="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a:ln>
                  <a:noFill/>
                </a:ln>
                <a:solidFill>
                  <a:schemeClr val="tx1"/>
                </a:solidFill>
                <a:effectLst/>
                <a:latin typeface="+mn-lt"/>
                <a:ea typeface="+mn-ea"/>
              </a:rPr>
              <a:t>2014</a:t>
            </a:r>
            <a:r>
              <a:rPr kumimoji="1" lang="ja-JP" altLang="en-US" sz="1200" b="0" i="0" u="none" strike="noStrike" cap="none" normalizeH="0">
                <a:ln>
                  <a:noFill/>
                </a:ln>
                <a:solidFill>
                  <a:schemeClr val="tx1"/>
                </a:solidFill>
                <a:effectLst/>
                <a:latin typeface="+mn-lt"/>
                <a:ea typeface="+mn-ea"/>
              </a:rPr>
              <a:t>年</a:t>
            </a:r>
            <a:r>
              <a:rPr kumimoji="1" lang="en-US" altLang="ja-JP" sz="1200" b="0" i="0" u="none" strike="noStrike" cap="none" normalizeH="0">
                <a:ln>
                  <a:noFill/>
                </a:ln>
                <a:solidFill>
                  <a:schemeClr val="tx1"/>
                </a:solidFill>
                <a:effectLst/>
                <a:latin typeface="+mn-lt"/>
                <a:ea typeface="+mn-ea"/>
              </a:rPr>
              <a:t>10</a:t>
            </a:r>
            <a:r>
              <a:rPr kumimoji="1" lang="ja-JP" altLang="en-US" sz="1200" b="0" i="0" u="none" strike="noStrike" cap="none" normalizeH="0">
                <a:ln>
                  <a:noFill/>
                </a:ln>
                <a:solidFill>
                  <a:schemeClr val="tx1"/>
                </a:solidFill>
                <a:effectLst/>
                <a:latin typeface="+mn-lt"/>
                <a:ea typeface="+mn-ea"/>
              </a:rPr>
              <a:t>月のイベントで、</a:t>
            </a:r>
            <a:r>
              <a:rPr kumimoji="1" lang="en-US" altLang="ja-JP" sz="1200" b="0" i="0" u="none" strike="noStrike" cap="none" normalizeH="0">
                <a:ln>
                  <a:noFill/>
                </a:ln>
                <a:solidFill>
                  <a:schemeClr val="tx1"/>
                </a:solidFill>
                <a:effectLst/>
                <a:latin typeface="+mn-lt"/>
                <a:ea typeface="+mn-ea"/>
              </a:rPr>
              <a:t>Microsoft</a:t>
            </a:r>
            <a:r>
              <a:rPr kumimoji="1" lang="ja-JP" altLang="en-US" sz="1200" b="0" i="0" u="none" strike="noStrike" cap="none" normalizeH="0">
                <a:ln>
                  <a:noFill/>
                </a:ln>
                <a:solidFill>
                  <a:schemeClr val="tx1"/>
                </a:solidFill>
                <a:effectLst/>
                <a:latin typeface="+mn-lt"/>
                <a:ea typeface="+mn-ea"/>
              </a:rPr>
              <a:t>の新戦略は</a:t>
            </a:r>
            <a:r>
              <a:rPr kumimoji="0" lang="ja-JP" altLang="en-US" sz="1200">
                <a:solidFill>
                  <a:schemeClr val="bg1"/>
                </a:solidFill>
              </a:rPr>
              <a:t>「プロダクティビティソリューション」と「プラットフォーム」であると述べたのです。</a:t>
            </a:r>
            <a:endParaRPr kumimoji="1" lang="en-US" altLang="ja-JP" sz="1200" b="0" i="0" u="none" strike="noStrike" cap="none" normalizeH="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a:ln>
                  <a:noFill/>
                </a:ln>
                <a:solidFill>
                  <a:schemeClr val="tx1"/>
                </a:solidFill>
                <a:effectLst/>
                <a:latin typeface="+mn-lt"/>
                <a:ea typeface="+mn-ea"/>
              </a:rPr>
              <a:t>http://www.atmarkit.co.jp/ait/articles/1410/14/news098.html</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9</a:t>
            </a:fld>
            <a:endParaRPr lang="ja-JP" altLang="en-US"/>
          </a:p>
        </p:txBody>
      </p:sp>
    </p:spTree>
    <p:extLst>
      <p:ext uri="{BB962C8B-B14F-4D97-AF65-F5344CB8AC3E}">
        <p14:creationId xmlns:p14="http://schemas.microsoft.com/office/powerpoint/2010/main" val="1316532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https://japan.zdnet.com/article/35108349/</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120696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https://pc.watch.impress.co.jp/docs/news/1096388.html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132333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t>
            </a:r>
            <a:r>
              <a:rPr kumimoji="1" lang="en-US" altLang="ja-JP" dirty="0" err="1"/>
              <a:t>www.gizmodo.jp</a:t>
            </a:r>
            <a:r>
              <a:rPr kumimoji="1" lang="en-US" altLang="ja-JP" dirty="0"/>
              <a:t>/2018/05/microsoft-build-2018.html</a:t>
            </a:r>
          </a:p>
          <a:p>
            <a:r>
              <a:rPr kumimoji="1" lang="en-US" altLang="ja-JP" dirty="0"/>
              <a:t>https://</a:t>
            </a:r>
            <a:r>
              <a:rPr kumimoji="1" lang="en-US" altLang="ja-JP" dirty="0" err="1"/>
              <a:t>youtu.be</a:t>
            </a:r>
            <a:r>
              <a:rPr kumimoji="1" lang="en-US" altLang="ja-JP" dirty="0"/>
              <a:t>/rd0Rd8w3FZ0</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54992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5" r:id="rId3"/>
    <p:sldLayoutId id="2147483651" r:id="rId4"/>
    <p:sldLayoutId id="2147483652" r:id="rId5"/>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Arial"/>
                <a:ea typeface="HGP創英角ｺﾞｼｯｸUB" pitchFamily="50" charset="-128"/>
                <a:cs typeface="Arial"/>
              </a:rPr>
              <a:t>「</a:t>
            </a:r>
            <a:r>
              <a:rPr lang="en-US" altLang="ja-JP" sz="2800">
                <a:solidFill>
                  <a:srgbClr val="FFFFFF"/>
                </a:solidFill>
                <a:latin typeface="Arial"/>
                <a:ea typeface="HGP創英角ｺﾞｼｯｸUB" pitchFamily="50" charset="-128"/>
                <a:cs typeface="Arial"/>
              </a:rPr>
              <a:t>OS</a:t>
            </a:r>
            <a:r>
              <a:rPr lang="ja-JP" altLang="en-US" sz="2800">
                <a:solidFill>
                  <a:srgbClr val="FFFFFF"/>
                </a:solidFill>
                <a:latin typeface="Arial"/>
                <a:ea typeface="HGP創英角ｺﾞｼｯｸUB" pitchFamily="50" charset="-128"/>
                <a:cs typeface="Arial"/>
              </a:rPr>
              <a:t>で儲けない」　</a:t>
            </a:r>
            <a:r>
              <a:rPr lang="en-US" altLang="ja-JP" sz="2800">
                <a:solidFill>
                  <a:srgbClr val="FFFFFF"/>
                </a:solidFill>
                <a:latin typeface="Arial"/>
                <a:ea typeface="HGP創英角ｺﾞｼｯｸUB" pitchFamily="50" charset="-128"/>
                <a:cs typeface="Arial"/>
              </a:rPr>
              <a:t>Microsoft</a:t>
            </a:r>
            <a:r>
              <a:rPr lang="ja-JP" altLang="en-US" sz="2800">
                <a:solidFill>
                  <a:srgbClr val="FFFFFF"/>
                </a:solidFill>
                <a:latin typeface="Arial"/>
                <a:ea typeface="HGP創英角ｺﾞｼｯｸUB" pitchFamily="50" charset="-128"/>
                <a:cs typeface="Arial"/>
              </a:rPr>
              <a:t>の新戦略</a:t>
            </a:r>
            <a:endParaRPr lang="en-US" altLang="ja-JP" sz="2800" dirty="0">
              <a:solidFill>
                <a:srgbClr val="FFFFFF"/>
              </a:solidFill>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正方形/長方形 1"/>
          <p:cNvSpPr/>
          <p:nvPr/>
        </p:nvSpPr>
        <p:spPr>
          <a:xfrm>
            <a:off x="3757989" y="4274457"/>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a:t>
            </a:r>
            <a:r>
              <a:rPr lang="ja-JP" altLang="en-US">
                <a:latin typeface="Meiryo" charset="-128"/>
                <a:ea typeface="Meiryo" charset="-128"/>
                <a:cs typeface="Meiryo" charset="-128"/>
              </a:rPr>
              <a:t>第</a:t>
            </a:r>
            <a:r>
              <a:rPr lang="en-US" altLang="ja-JP">
                <a:latin typeface="Meiryo" charset="-128"/>
                <a:ea typeface="Meiryo" charset="-128"/>
                <a:cs typeface="Meiryo" charset="-128"/>
              </a:rPr>
              <a:t>28</a:t>
            </a:r>
            <a:r>
              <a:rPr lang="ja-JP" altLang="en-US">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a:latin typeface="Meiryo" charset="-128"/>
                <a:ea typeface="Meiryo" charset="-128"/>
                <a:cs typeface="Meiryo" charset="-128"/>
              </a:rPr>
              <a:t>2018</a:t>
            </a:r>
            <a:r>
              <a:rPr lang="ja-JP" altLang="en-US">
                <a:latin typeface="Meiryo" charset="-128"/>
                <a:ea typeface="Meiryo" charset="-128"/>
                <a:cs typeface="Meiryo" charset="-128"/>
              </a:rPr>
              <a:t>年</a:t>
            </a:r>
            <a:r>
              <a:rPr lang="en-US" altLang="ja-JP">
                <a:latin typeface="Meiryo" charset="-128"/>
                <a:ea typeface="Meiryo" charset="-128"/>
                <a:cs typeface="Meiryo" charset="-128"/>
              </a:rPr>
              <a:t>5</a:t>
            </a:r>
            <a:r>
              <a:rPr lang="ja-JP" altLang="en-US">
                <a:latin typeface="Meiryo" charset="-128"/>
                <a:ea typeface="Meiryo" charset="-128"/>
                <a:cs typeface="Meiryo" charset="-128"/>
              </a:rPr>
              <a:t>月</a:t>
            </a:r>
            <a:r>
              <a:rPr lang="en-US" altLang="ja-JP">
                <a:latin typeface="Meiryo" charset="-128"/>
                <a:ea typeface="Meiryo" charset="-128"/>
                <a:cs typeface="Meiryo" charset="-128"/>
              </a:rPr>
              <a:t>17</a:t>
            </a:r>
            <a:r>
              <a:rPr lang="ja-JP" altLang="en-US">
                <a:latin typeface="Meiryo" charset="-128"/>
                <a:ea typeface="Meiryo" charset="-128"/>
                <a:cs typeface="Meiryo" charset="-128"/>
              </a:rPr>
              <a:t>日</a:t>
            </a:r>
            <a:endParaRPr lang="ja-JP" altLang="en-US" dirty="0">
              <a:latin typeface="Meiryo" charset="-128"/>
              <a:ea typeface="Meiryo" charset="-128"/>
              <a:cs typeface="Meiryo" charset="-128"/>
            </a:endParaRPr>
          </a:p>
        </p:txBody>
      </p:sp>
      <p:sp>
        <p:nvSpPr>
          <p:cNvPr id="5" name="テキスト ボックス 4"/>
          <p:cNvSpPr txBox="1"/>
          <p:nvPr/>
        </p:nvSpPr>
        <p:spPr>
          <a:xfrm>
            <a:off x="5796136" y="5549861"/>
            <a:ext cx="2582758" cy="769441"/>
          </a:xfrm>
          <a:prstGeom prst="rect">
            <a:avLst/>
          </a:prstGeom>
          <a:noFill/>
        </p:spPr>
        <p:txBody>
          <a:bodyPr wrap="none" rtlCol="0">
            <a:spAutoFit/>
          </a:bodyPr>
          <a:lstStyle/>
          <a:p>
            <a:pPr algn="r"/>
            <a:r>
              <a:rPr kumimoji="1" lang="ja-JP" altLang="en-US" sz="1100" dirty="0">
                <a:latin typeface="+mn-lt"/>
                <a:ea typeface="+mn-ea"/>
              </a:rPr>
              <a:t>株式会社アプライド・マーケティング</a:t>
            </a:r>
            <a:endParaRPr kumimoji="1" lang="en-US" altLang="ja-JP" sz="1100" dirty="0">
              <a:latin typeface="+mn-lt"/>
              <a:ea typeface="+mn-ea"/>
            </a:endParaRPr>
          </a:p>
          <a:p>
            <a:pPr algn="r"/>
            <a:r>
              <a:rPr lang="ja-JP" altLang="en-US" sz="1100" dirty="0">
                <a:latin typeface="+mn-lt"/>
                <a:ea typeface="+mn-ea"/>
              </a:rPr>
              <a:t>大越　章司</a:t>
            </a:r>
            <a:endParaRPr lang="en-US" altLang="ja-JP" sz="1100" dirty="0">
              <a:latin typeface="+mn-lt"/>
              <a:ea typeface="+mn-ea"/>
            </a:endParaRPr>
          </a:p>
          <a:p>
            <a:pPr algn="r"/>
            <a:r>
              <a:rPr lang="en-US" altLang="ja-JP" sz="1100" dirty="0">
                <a:latin typeface="+mn-lt"/>
                <a:ea typeface="+mn-ea"/>
              </a:rPr>
              <a:t>http://www.appliedmarketing.co.jp/</a:t>
            </a:r>
          </a:p>
          <a:p>
            <a:pPr algn="r"/>
            <a:r>
              <a:rPr kumimoji="1" lang="en-US" altLang="ja-JP" sz="1100" dirty="0">
                <a:latin typeface="+mn-lt"/>
                <a:ea typeface="+mn-ea"/>
              </a:rPr>
              <a:t>shoji@appliedmarketing.co.jp</a:t>
            </a:r>
            <a:endParaRPr kumimoji="1" lang="ja-JP" altLang="en-US" sz="1100" dirty="0">
              <a:latin typeface="+mn-lt"/>
              <a:ea typeface="+mn-ea"/>
            </a:endParaRPr>
          </a:p>
        </p:txBody>
      </p:sp>
    </p:spTree>
    <p:extLst>
      <p:ext uri="{BB962C8B-B14F-4D97-AF65-F5344CB8AC3E}">
        <p14:creationId xmlns:p14="http://schemas.microsoft.com/office/powerpoint/2010/main" val="21410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80F91CC-7450-419F-A64E-ABD27E8C1B3F}"/>
              </a:ext>
            </a:extLst>
          </p:cNvPr>
          <p:cNvPicPr>
            <a:picLocks noChangeAspect="1"/>
          </p:cNvPicPr>
          <p:nvPr/>
        </p:nvPicPr>
        <p:blipFill>
          <a:blip r:embed="rId3"/>
          <a:stretch>
            <a:fillRect/>
          </a:stretch>
        </p:blipFill>
        <p:spPr>
          <a:xfrm>
            <a:off x="1466850" y="839009"/>
            <a:ext cx="6210300" cy="4610100"/>
          </a:xfrm>
          <a:prstGeom prst="rect">
            <a:avLst/>
          </a:prstGeom>
          <a:ln>
            <a:solidFill>
              <a:schemeClr val="tx1">
                <a:lumMod val="65000"/>
                <a:lumOff val="35000"/>
              </a:schemeClr>
            </a:solidFill>
          </a:ln>
        </p:spPr>
      </p:pic>
      <p:sp>
        <p:nvSpPr>
          <p:cNvPr id="5" name="タイトル 4">
            <a:extLst>
              <a:ext uri="{FF2B5EF4-FFF2-40B4-BE49-F238E27FC236}">
                <a16:creationId xmlns:a16="http://schemas.microsoft.com/office/drawing/2014/main" id="{E9FE7478-8CEA-4694-A6FD-0000414C3004}"/>
              </a:ext>
            </a:extLst>
          </p:cNvPr>
          <p:cNvSpPr>
            <a:spLocks noGrp="1"/>
          </p:cNvSpPr>
          <p:nvPr>
            <p:ph type="title"/>
          </p:nvPr>
        </p:nvSpPr>
        <p:spPr/>
        <p:txBody>
          <a:bodyPr/>
          <a:lstStyle/>
          <a:p>
            <a:r>
              <a:rPr kumimoji="1" lang="en-US" altLang="ja-JP"/>
              <a:t>Microsoft</a:t>
            </a:r>
            <a:r>
              <a:rPr kumimoji="1" lang="ja-JP" altLang="en-US"/>
              <a:t>の原点</a:t>
            </a:r>
          </a:p>
        </p:txBody>
      </p:sp>
      <p:sp>
        <p:nvSpPr>
          <p:cNvPr id="6" name="正方形/長方形 5">
            <a:extLst>
              <a:ext uri="{FF2B5EF4-FFF2-40B4-BE49-F238E27FC236}">
                <a16:creationId xmlns:a16="http://schemas.microsoft.com/office/drawing/2014/main" id="{2FECCECE-8963-4D13-98E7-D5C9213192A1}"/>
              </a:ext>
            </a:extLst>
          </p:cNvPr>
          <p:cNvSpPr/>
          <p:nvPr/>
        </p:nvSpPr>
        <p:spPr>
          <a:xfrm>
            <a:off x="1466850" y="5543733"/>
            <a:ext cx="6210300" cy="989089"/>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a:solidFill>
                  <a:srgbClr val="FFFFFF"/>
                </a:solidFill>
                <a:latin typeface="ＭＳ Ｐゴシック"/>
                <a:ea typeface="ＭＳ Ｐゴシック"/>
                <a:cs typeface="ＭＳ Ｐゴシック"/>
              </a:rPr>
              <a:t>「わが社は、他の人がテクノロジを生み出すためのテクノロジを作る会社なのだ」</a:t>
            </a:r>
            <a:endParaRPr kumimoji="1" lang="en-US" altLang="ja-JP" sz="24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56419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E4A09B6-10E6-4351-B0C7-3AD0EBA2402B}"/>
              </a:ext>
            </a:extLst>
          </p:cNvPr>
          <p:cNvSpPr>
            <a:spLocks noGrp="1"/>
          </p:cNvSpPr>
          <p:nvPr>
            <p:ph type="title"/>
          </p:nvPr>
        </p:nvSpPr>
        <p:spPr/>
        <p:txBody>
          <a:bodyPr/>
          <a:lstStyle/>
          <a:p>
            <a:r>
              <a:rPr kumimoji="1" lang="ja-JP" altLang="en-US"/>
              <a:t>量子コンピュータ向け開発キット</a:t>
            </a:r>
          </a:p>
        </p:txBody>
      </p:sp>
      <p:pic>
        <p:nvPicPr>
          <p:cNvPr id="5" name="図 4">
            <a:extLst>
              <a:ext uri="{FF2B5EF4-FFF2-40B4-BE49-F238E27FC236}">
                <a16:creationId xmlns:a16="http://schemas.microsoft.com/office/drawing/2014/main" id="{2D01EABE-9DE2-4181-B19D-59BEC17E718B}"/>
              </a:ext>
            </a:extLst>
          </p:cNvPr>
          <p:cNvPicPr>
            <a:picLocks noChangeAspect="1"/>
          </p:cNvPicPr>
          <p:nvPr/>
        </p:nvPicPr>
        <p:blipFill>
          <a:blip r:embed="rId3"/>
          <a:stretch>
            <a:fillRect/>
          </a:stretch>
        </p:blipFill>
        <p:spPr>
          <a:xfrm>
            <a:off x="590108" y="1254259"/>
            <a:ext cx="4463589" cy="4349482"/>
          </a:xfrm>
          <a:prstGeom prst="rect">
            <a:avLst/>
          </a:prstGeom>
          <a:ln>
            <a:solidFill>
              <a:schemeClr val="tx1">
                <a:lumMod val="65000"/>
                <a:lumOff val="35000"/>
              </a:schemeClr>
            </a:solidFill>
          </a:ln>
        </p:spPr>
      </p:pic>
      <p:sp>
        <p:nvSpPr>
          <p:cNvPr id="6" name="正方形/長方形 5">
            <a:extLst>
              <a:ext uri="{FF2B5EF4-FFF2-40B4-BE49-F238E27FC236}">
                <a16:creationId xmlns:a16="http://schemas.microsoft.com/office/drawing/2014/main" id="{AE5496F1-03FE-4E99-8B51-FB7A37A0E8DB}"/>
              </a:ext>
            </a:extLst>
          </p:cNvPr>
          <p:cNvSpPr/>
          <p:nvPr/>
        </p:nvSpPr>
        <p:spPr>
          <a:xfrm>
            <a:off x="5276075" y="3123613"/>
            <a:ext cx="3354218" cy="610774"/>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chemeClr val="bg1"/>
                </a:solidFill>
                <a:latin typeface="ＭＳ Ｐゴシック"/>
                <a:ea typeface="ＭＳ Ｐゴシック"/>
                <a:cs typeface="ＭＳ Ｐゴシック"/>
              </a:rPr>
              <a:t>Visual Studio</a:t>
            </a:r>
            <a:r>
              <a:rPr kumimoji="1" lang="ja-JP" altLang="en-US" sz="2000">
                <a:solidFill>
                  <a:schemeClr val="bg1"/>
                </a:solidFill>
                <a:latin typeface="ＭＳ Ｐゴシック"/>
                <a:ea typeface="ＭＳ Ｐゴシック"/>
                <a:cs typeface="ＭＳ Ｐゴシック"/>
              </a:rPr>
              <a:t>に統合</a:t>
            </a:r>
            <a:endParaRPr kumimoji="1" lang="ja-JP" altLang="en-US" sz="2000" dirty="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29612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0E1EE0F-76C1-E041-944A-9399C12A96A0}"/>
              </a:ext>
            </a:extLst>
          </p:cNvPr>
          <p:cNvPicPr>
            <a:picLocks noChangeAspect="1"/>
          </p:cNvPicPr>
          <p:nvPr/>
        </p:nvPicPr>
        <p:blipFill>
          <a:blip r:embed="rId3"/>
          <a:stretch>
            <a:fillRect/>
          </a:stretch>
        </p:blipFill>
        <p:spPr>
          <a:xfrm>
            <a:off x="508000" y="1143000"/>
            <a:ext cx="8128000" cy="4572000"/>
          </a:xfrm>
          <a:prstGeom prst="rect">
            <a:avLst/>
          </a:prstGeom>
        </p:spPr>
      </p:pic>
      <p:sp>
        <p:nvSpPr>
          <p:cNvPr id="6" name="タイトル 5">
            <a:extLst>
              <a:ext uri="{FF2B5EF4-FFF2-40B4-BE49-F238E27FC236}">
                <a16:creationId xmlns:a16="http://schemas.microsoft.com/office/drawing/2014/main" id="{19580DB0-9C77-E043-B029-408AE2BAB2C4}"/>
              </a:ext>
            </a:extLst>
          </p:cNvPr>
          <p:cNvSpPr>
            <a:spLocks noGrp="1"/>
          </p:cNvSpPr>
          <p:nvPr>
            <p:ph type="title"/>
          </p:nvPr>
        </p:nvSpPr>
        <p:spPr/>
        <p:txBody>
          <a:bodyPr/>
          <a:lstStyle/>
          <a:p>
            <a:r>
              <a:rPr lang="ja-JP" altLang="en-US" b="1"/>
              <a:t>「社会を支えるコンピューター」</a:t>
            </a:r>
            <a:endParaRPr kumimoji="1" lang="ja-JP" altLang="en-US"/>
          </a:p>
        </p:txBody>
      </p:sp>
    </p:spTree>
    <p:extLst>
      <p:ext uri="{BB962C8B-B14F-4D97-AF65-F5344CB8AC3E}">
        <p14:creationId xmlns:p14="http://schemas.microsoft.com/office/powerpoint/2010/main" val="184192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EB46353-D609-436C-8D42-6C0F293599DD}"/>
              </a:ext>
            </a:extLst>
          </p:cNvPr>
          <p:cNvSpPr>
            <a:spLocks noGrp="1"/>
          </p:cNvSpPr>
          <p:nvPr>
            <p:ph type="title"/>
          </p:nvPr>
        </p:nvSpPr>
        <p:spPr/>
        <p:txBody>
          <a:bodyPr/>
          <a:lstStyle/>
          <a:p>
            <a:r>
              <a:rPr kumimoji="1" lang="en-US" altLang="ja-JP"/>
              <a:t>Microsoft Build </a:t>
            </a:r>
            <a:r>
              <a:rPr kumimoji="1" lang="ja-JP" altLang="en-US"/>
              <a:t>（</a:t>
            </a:r>
            <a:r>
              <a:rPr kumimoji="1" lang="en-US" altLang="ja-JP"/>
              <a:t>2018.5.7-9</a:t>
            </a:r>
            <a:r>
              <a:rPr kumimoji="1" lang="ja-JP" altLang="en-US"/>
              <a:t>）</a:t>
            </a:r>
          </a:p>
        </p:txBody>
      </p:sp>
      <p:pic>
        <p:nvPicPr>
          <p:cNvPr id="5" name="図 4">
            <a:extLst>
              <a:ext uri="{FF2B5EF4-FFF2-40B4-BE49-F238E27FC236}">
                <a16:creationId xmlns:a16="http://schemas.microsoft.com/office/drawing/2014/main" id="{38537446-1084-47B6-9245-1F8D5C959B66}"/>
              </a:ext>
            </a:extLst>
          </p:cNvPr>
          <p:cNvPicPr>
            <a:picLocks noChangeAspect="1"/>
          </p:cNvPicPr>
          <p:nvPr/>
        </p:nvPicPr>
        <p:blipFill>
          <a:blip r:embed="rId3"/>
          <a:stretch>
            <a:fillRect/>
          </a:stretch>
        </p:blipFill>
        <p:spPr>
          <a:xfrm>
            <a:off x="1009436" y="818567"/>
            <a:ext cx="7125128" cy="5679837"/>
          </a:xfrm>
          <a:prstGeom prst="rect">
            <a:avLst/>
          </a:prstGeom>
          <a:ln>
            <a:solidFill>
              <a:schemeClr val="tx1">
                <a:lumMod val="65000"/>
                <a:lumOff val="35000"/>
              </a:schemeClr>
            </a:solidFill>
          </a:ln>
        </p:spPr>
      </p:pic>
    </p:spTree>
    <p:extLst>
      <p:ext uri="{BB962C8B-B14F-4D97-AF65-F5344CB8AC3E}">
        <p14:creationId xmlns:p14="http://schemas.microsoft.com/office/powerpoint/2010/main" val="170193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5500A44-54CB-4F95-9C41-F746F8BBC722}"/>
              </a:ext>
            </a:extLst>
          </p:cNvPr>
          <p:cNvSpPr>
            <a:spLocks noGrp="1"/>
          </p:cNvSpPr>
          <p:nvPr>
            <p:ph type="title"/>
          </p:nvPr>
        </p:nvSpPr>
        <p:spPr/>
        <p:txBody>
          <a:bodyPr/>
          <a:lstStyle/>
          <a:p>
            <a:r>
              <a:rPr kumimoji="1" lang="en-US" altLang="ja-JP"/>
              <a:t>Windows as a Service </a:t>
            </a:r>
            <a:r>
              <a:rPr kumimoji="1" lang="ja-JP" altLang="en-US"/>
              <a:t>（</a:t>
            </a:r>
            <a:r>
              <a:rPr kumimoji="1" lang="en-US" altLang="ja-JP"/>
              <a:t>2015</a:t>
            </a:r>
            <a:r>
              <a:rPr kumimoji="1" lang="ja-JP" altLang="en-US"/>
              <a:t>～）</a:t>
            </a:r>
          </a:p>
        </p:txBody>
      </p:sp>
      <p:sp>
        <p:nvSpPr>
          <p:cNvPr id="10" name="正方形/長方形 9">
            <a:extLst>
              <a:ext uri="{FF2B5EF4-FFF2-40B4-BE49-F238E27FC236}">
                <a16:creationId xmlns:a16="http://schemas.microsoft.com/office/drawing/2014/main" id="{3BEAB4F2-D847-4CAE-923F-F9F73DED1067}"/>
              </a:ext>
            </a:extLst>
          </p:cNvPr>
          <p:cNvSpPr/>
          <p:nvPr/>
        </p:nvSpPr>
        <p:spPr>
          <a:xfrm>
            <a:off x="4957024" y="927029"/>
            <a:ext cx="3457511" cy="101478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Windows10</a:t>
            </a:r>
            <a:r>
              <a:rPr kumimoji="1" lang="ja-JP" altLang="en-US" sz="2400">
                <a:solidFill>
                  <a:srgbClr val="FFFFFF"/>
                </a:solidFill>
                <a:latin typeface="ＭＳ Ｐゴシック"/>
                <a:ea typeface="ＭＳ Ｐゴシック"/>
                <a:cs typeface="ＭＳ Ｐゴシック"/>
              </a:rPr>
              <a:t>は</a:t>
            </a:r>
            <a:r>
              <a:rPr kumimoji="1" lang="en-US" altLang="ja-JP" sz="2400">
                <a:solidFill>
                  <a:srgbClr val="FFFFFF"/>
                </a:solidFill>
                <a:latin typeface="ＭＳ Ｐゴシック"/>
                <a:ea typeface="ＭＳ Ｐゴシック"/>
                <a:cs typeface="ＭＳ Ｐゴシック"/>
              </a:rPr>
              <a:t>Windows</a:t>
            </a:r>
            <a:r>
              <a:rPr kumimoji="1" lang="ja-JP" altLang="en-US" sz="2400">
                <a:solidFill>
                  <a:srgbClr val="FFFFFF"/>
                </a:solidFill>
                <a:latin typeface="ＭＳ Ｐゴシック"/>
                <a:ea typeface="ＭＳ Ｐゴシック"/>
                <a:cs typeface="ＭＳ Ｐゴシック"/>
              </a:rPr>
              <a:t>の最後のバージョン</a:t>
            </a:r>
            <a:r>
              <a:rPr kumimoji="1" lang="en-US" altLang="ja-JP" sz="2400">
                <a:solidFill>
                  <a:srgbClr val="FFFFFF"/>
                </a:solidFill>
                <a:latin typeface="ＭＳ Ｐゴシック"/>
                <a:ea typeface="ＭＳ Ｐゴシック"/>
                <a:cs typeface="ＭＳ Ｐゴシック"/>
              </a:rPr>
              <a:t>!?</a:t>
            </a:r>
          </a:p>
        </p:txBody>
      </p:sp>
      <p:pic>
        <p:nvPicPr>
          <p:cNvPr id="11" name="図 10">
            <a:extLst>
              <a:ext uri="{FF2B5EF4-FFF2-40B4-BE49-F238E27FC236}">
                <a16:creationId xmlns:a16="http://schemas.microsoft.com/office/drawing/2014/main" id="{1BCD0E73-8DF2-4FD7-8002-D4E9C0843F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9465" y="927028"/>
            <a:ext cx="4080345" cy="5535255"/>
          </a:xfrm>
          <a:prstGeom prst="rect">
            <a:avLst/>
          </a:prstGeom>
          <a:ln>
            <a:solidFill>
              <a:schemeClr val="tx1">
                <a:lumMod val="65000"/>
                <a:lumOff val="35000"/>
              </a:schemeClr>
            </a:solidFill>
          </a:ln>
        </p:spPr>
      </p:pic>
      <p:sp>
        <p:nvSpPr>
          <p:cNvPr id="12" name="正方形/長方形 11">
            <a:extLst>
              <a:ext uri="{FF2B5EF4-FFF2-40B4-BE49-F238E27FC236}">
                <a16:creationId xmlns:a16="http://schemas.microsoft.com/office/drawing/2014/main" id="{53C587BC-A3E1-4FAC-97DB-1F4D1CC21010}"/>
              </a:ext>
            </a:extLst>
          </p:cNvPr>
          <p:cNvSpPr/>
          <p:nvPr/>
        </p:nvSpPr>
        <p:spPr>
          <a:xfrm>
            <a:off x="4957023" y="3155881"/>
            <a:ext cx="3457511" cy="168324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最初に</a:t>
            </a:r>
            <a:r>
              <a:rPr kumimoji="1" lang="en-US" altLang="ja-JP" sz="2400">
                <a:solidFill>
                  <a:srgbClr val="FFFFFF"/>
                </a:solidFill>
                <a:latin typeface="ＭＳ Ｐゴシック"/>
                <a:ea typeface="ＭＳ Ｐゴシック"/>
                <a:cs typeface="ＭＳ Ｐゴシック"/>
              </a:rPr>
              <a:t>OS</a:t>
            </a:r>
            <a:r>
              <a:rPr kumimoji="1" lang="ja-JP" altLang="en-US" sz="2400">
                <a:solidFill>
                  <a:srgbClr val="FFFFFF"/>
                </a:solidFill>
                <a:latin typeface="ＭＳ Ｐゴシック"/>
                <a:ea typeface="ＭＳ Ｐゴシック"/>
                <a:cs typeface="ＭＳ Ｐゴシック"/>
              </a:rPr>
              <a:t>を購入すればその後の機能拡張やセキュリティアップデートが無料で提供される</a:t>
            </a:r>
            <a:endParaRPr kumimoji="1" lang="en-US" altLang="ja-JP" sz="240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59E7B870-37A7-4DFE-ACAF-4E04F8B6D393}"/>
              </a:ext>
            </a:extLst>
          </p:cNvPr>
          <p:cNvSpPr/>
          <p:nvPr/>
        </p:nvSpPr>
        <p:spPr>
          <a:xfrm>
            <a:off x="4957022" y="4940425"/>
            <a:ext cx="3457511" cy="71160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a:t>
            </a:r>
            <a:r>
              <a:rPr kumimoji="1" lang="en-US" altLang="ja-JP" sz="2400">
                <a:solidFill>
                  <a:srgbClr val="FFFFFF"/>
                </a:solidFill>
                <a:latin typeface="ＭＳ Ｐゴシック"/>
                <a:ea typeface="ＭＳ Ｐゴシック"/>
                <a:cs typeface="ＭＳ Ｐゴシック"/>
              </a:rPr>
              <a:t>OS</a:t>
            </a:r>
            <a:r>
              <a:rPr kumimoji="1" lang="ja-JP" altLang="en-US" sz="2400">
                <a:solidFill>
                  <a:srgbClr val="FFFFFF"/>
                </a:solidFill>
                <a:latin typeface="ＭＳ Ｐゴシック"/>
                <a:ea typeface="ＭＳ Ｐゴシック"/>
                <a:cs typeface="ＭＳ Ｐゴシック"/>
              </a:rPr>
              <a:t>のサービス化</a:t>
            </a:r>
            <a:endParaRPr kumimoji="1" lang="en-US" altLang="ja-JP" sz="2400">
              <a:solidFill>
                <a:srgbClr val="FFFFFF"/>
              </a:solidFill>
              <a:latin typeface="ＭＳ Ｐゴシック"/>
              <a:ea typeface="ＭＳ Ｐゴシック"/>
              <a:cs typeface="ＭＳ Ｐゴシック"/>
            </a:endParaRPr>
          </a:p>
        </p:txBody>
      </p:sp>
      <p:sp>
        <p:nvSpPr>
          <p:cNvPr id="14" name="正方形/長方形 13">
            <a:extLst>
              <a:ext uri="{FF2B5EF4-FFF2-40B4-BE49-F238E27FC236}">
                <a16:creationId xmlns:a16="http://schemas.microsoft.com/office/drawing/2014/main" id="{8395F785-8866-4254-B701-7F16DDACA3A4}"/>
              </a:ext>
            </a:extLst>
          </p:cNvPr>
          <p:cNvSpPr/>
          <p:nvPr/>
        </p:nvSpPr>
        <p:spPr>
          <a:xfrm>
            <a:off x="4957024" y="2043113"/>
            <a:ext cx="3457511" cy="101147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Windows10</a:t>
            </a:r>
            <a:r>
              <a:rPr kumimoji="1" lang="ja-JP" altLang="en-US" sz="2400">
                <a:solidFill>
                  <a:srgbClr val="FFFFFF"/>
                </a:solidFill>
                <a:latin typeface="ＭＳ Ｐゴシック"/>
                <a:ea typeface="ＭＳ Ｐゴシック"/>
                <a:cs typeface="ＭＳ Ｐゴシック"/>
              </a:rPr>
              <a:t>で取り入れられた新しい提供形態</a:t>
            </a:r>
            <a:endParaRPr kumimoji="1" lang="en-US" altLang="ja-JP" sz="2400">
              <a:solidFill>
                <a:srgbClr val="FFFFFF"/>
              </a:solidFill>
              <a:latin typeface="ＭＳ Ｐゴシック"/>
              <a:ea typeface="ＭＳ Ｐゴシック"/>
              <a:cs typeface="ＭＳ Ｐゴシック"/>
            </a:endParaRPr>
          </a:p>
        </p:txBody>
      </p:sp>
      <p:sp>
        <p:nvSpPr>
          <p:cNvPr id="17" name="正方形/長方形 16">
            <a:extLst>
              <a:ext uri="{FF2B5EF4-FFF2-40B4-BE49-F238E27FC236}">
                <a16:creationId xmlns:a16="http://schemas.microsoft.com/office/drawing/2014/main" id="{B4B58859-60D6-4A17-93B9-30CC2C6E6431}"/>
              </a:ext>
            </a:extLst>
          </p:cNvPr>
          <p:cNvSpPr/>
          <p:nvPr/>
        </p:nvSpPr>
        <p:spPr>
          <a:xfrm>
            <a:off x="4957024" y="5753324"/>
            <a:ext cx="3457511" cy="71160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OS</a:t>
            </a:r>
            <a:r>
              <a:rPr kumimoji="1" lang="ja-JP" altLang="en-US" sz="2400">
                <a:solidFill>
                  <a:srgbClr val="FFFFFF"/>
                </a:solidFill>
                <a:latin typeface="ＭＳ Ｐゴシック"/>
                <a:ea typeface="ＭＳ Ｐゴシック"/>
                <a:cs typeface="ＭＳ Ｐゴシック"/>
              </a:rPr>
              <a:t>では儲けない</a:t>
            </a:r>
            <a:endParaRPr kumimoji="1" lang="en-US" altLang="ja-JP" sz="24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3563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6C90A14-24B3-3841-ABFC-5BCAEB6619E9}"/>
              </a:ext>
            </a:extLst>
          </p:cNvPr>
          <p:cNvSpPr>
            <a:spLocks noGrp="1"/>
          </p:cNvSpPr>
          <p:nvPr>
            <p:ph type="title"/>
          </p:nvPr>
        </p:nvSpPr>
        <p:spPr/>
        <p:txBody>
          <a:bodyPr/>
          <a:lstStyle/>
          <a:p>
            <a:r>
              <a:rPr kumimoji="1" lang="en-US" altLang="ja-JP" dirty="0"/>
              <a:t>Apple</a:t>
            </a:r>
            <a:r>
              <a:rPr kumimoji="1" lang="ja-JP" altLang="en-US"/>
              <a:t>は</a:t>
            </a:r>
            <a:r>
              <a:rPr kumimoji="1" lang="en-US" altLang="ja-JP" dirty="0"/>
              <a:t>2013</a:t>
            </a:r>
            <a:r>
              <a:rPr kumimoji="1" lang="ja-JP" altLang="en-US"/>
              <a:t>年に</a:t>
            </a:r>
            <a:r>
              <a:rPr kumimoji="1" lang="en-US" altLang="ja-JP" dirty="0"/>
              <a:t>OS</a:t>
            </a:r>
            <a:r>
              <a:rPr kumimoji="1" lang="ja-JP" altLang="en-US"/>
              <a:t>を無償化</a:t>
            </a:r>
          </a:p>
        </p:txBody>
      </p:sp>
      <p:pic>
        <p:nvPicPr>
          <p:cNvPr id="5" name="図 4">
            <a:extLst>
              <a:ext uri="{FF2B5EF4-FFF2-40B4-BE49-F238E27FC236}">
                <a16:creationId xmlns:a16="http://schemas.microsoft.com/office/drawing/2014/main" id="{87CE9749-9017-D642-9998-D41518590228}"/>
              </a:ext>
            </a:extLst>
          </p:cNvPr>
          <p:cNvPicPr>
            <a:picLocks noChangeAspect="1"/>
          </p:cNvPicPr>
          <p:nvPr/>
        </p:nvPicPr>
        <p:blipFill>
          <a:blip r:embed="rId3"/>
          <a:stretch>
            <a:fillRect/>
          </a:stretch>
        </p:blipFill>
        <p:spPr>
          <a:xfrm>
            <a:off x="457200" y="1333501"/>
            <a:ext cx="5842000" cy="4702940"/>
          </a:xfrm>
          <a:prstGeom prst="rect">
            <a:avLst/>
          </a:prstGeom>
          <a:ln>
            <a:solidFill>
              <a:schemeClr val="tx1">
                <a:lumMod val="65000"/>
                <a:lumOff val="35000"/>
              </a:schemeClr>
            </a:solidFill>
          </a:ln>
        </p:spPr>
      </p:pic>
      <p:sp>
        <p:nvSpPr>
          <p:cNvPr id="7" name="正方形/長方形 6">
            <a:extLst>
              <a:ext uri="{FF2B5EF4-FFF2-40B4-BE49-F238E27FC236}">
                <a16:creationId xmlns:a16="http://schemas.microsoft.com/office/drawing/2014/main" id="{88CCB981-EBAA-D74F-8E25-D317C8F89B1B}"/>
              </a:ext>
            </a:extLst>
          </p:cNvPr>
          <p:cNvSpPr/>
          <p:nvPr/>
        </p:nvSpPr>
        <p:spPr>
          <a:xfrm>
            <a:off x="6403894" y="3745384"/>
            <a:ext cx="2130506" cy="2291057"/>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chemeClr val="bg1"/>
                </a:solidFill>
                <a:latin typeface="ＭＳ Ｐゴシック"/>
                <a:ea typeface="ＭＳ Ｐゴシック"/>
                <a:cs typeface="ＭＳ Ｐゴシック"/>
              </a:rPr>
              <a:t>古い</a:t>
            </a:r>
            <a:r>
              <a:rPr lang="en-US" altLang="ja-JP" sz="1600" dirty="0">
                <a:solidFill>
                  <a:schemeClr val="bg1"/>
                </a:solidFill>
                <a:latin typeface="ＭＳ Ｐゴシック"/>
                <a:ea typeface="ＭＳ Ｐゴシック"/>
                <a:cs typeface="ＭＳ Ｐゴシック"/>
              </a:rPr>
              <a:t>OS</a:t>
            </a:r>
            <a:r>
              <a:rPr lang="ja-JP" altLang="en-US" sz="1600">
                <a:solidFill>
                  <a:schemeClr val="bg1"/>
                </a:solidFill>
                <a:latin typeface="ＭＳ Ｐゴシック"/>
                <a:ea typeface="ＭＳ Ｐゴシック"/>
                <a:cs typeface="ＭＳ Ｐゴシック"/>
              </a:rPr>
              <a:t>をサポートし続けるコストよりも、最新版の</a:t>
            </a:r>
            <a:r>
              <a:rPr lang="en-US" altLang="ja-JP" sz="1600" dirty="0">
                <a:solidFill>
                  <a:schemeClr val="bg1"/>
                </a:solidFill>
                <a:latin typeface="ＭＳ Ｐゴシック"/>
                <a:ea typeface="ＭＳ Ｐゴシック"/>
                <a:cs typeface="ＭＳ Ｐゴシック"/>
              </a:rPr>
              <a:t>OS</a:t>
            </a:r>
            <a:r>
              <a:rPr lang="ja-JP" altLang="en-US" sz="1600">
                <a:solidFill>
                  <a:schemeClr val="bg1"/>
                </a:solidFill>
                <a:latin typeface="ＭＳ Ｐゴシック"/>
                <a:ea typeface="ＭＳ Ｐゴシック"/>
                <a:cs typeface="ＭＳ Ｐゴシック"/>
              </a:rPr>
              <a:t>を無償で提供したほうが企業にとってもユーザーにとっても双方がより安全で安定したサービスを提供／享受することができる</a:t>
            </a:r>
            <a:endParaRPr kumimoji="1" lang="ja-JP" altLang="en-US" sz="1600" dirty="0">
              <a:solidFill>
                <a:schemeClr val="bg1"/>
              </a:solidFill>
              <a:latin typeface="ＭＳ Ｐゴシック"/>
              <a:ea typeface="ＭＳ Ｐゴシック"/>
              <a:cs typeface="ＭＳ Ｐゴシック"/>
            </a:endParaRPr>
          </a:p>
        </p:txBody>
      </p:sp>
      <p:pic>
        <p:nvPicPr>
          <p:cNvPr id="8" name="図 7">
            <a:extLst>
              <a:ext uri="{FF2B5EF4-FFF2-40B4-BE49-F238E27FC236}">
                <a16:creationId xmlns:a16="http://schemas.microsoft.com/office/drawing/2014/main" id="{857C7DBB-970D-3A4F-BBF7-FBF937A2B6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03894" y="1333501"/>
            <a:ext cx="2130506" cy="1346199"/>
          </a:xfrm>
          <a:prstGeom prst="rect">
            <a:avLst/>
          </a:prstGeom>
          <a:ln>
            <a:solidFill>
              <a:schemeClr val="tx1">
                <a:lumMod val="65000"/>
                <a:lumOff val="35000"/>
              </a:schemeClr>
            </a:solidFill>
          </a:ln>
        </p:spPr>
      </p:pic>
      <p:sp>
        <p:nvSpPr>
          <p:cNvPr id="9" name="正方形/長方形 8">
            <a:extLst>
              <a:ext uri="{FF2B5EF4-FFF2-40B4-BE49-F238E27FC236}">
                <a16:creationId xmlns:a16="http://schemas.microsoft.com/office/drawing/2014/main" id="{3EC0622D-F1DC-4A42-B845-58F4E2B4D929}"/>
              </a:ext>
            </a:extLst>
          </p:cNvPr>
          <p:cNvSpPr/>
          <p:nvPr/>
        </p:nvSpPr>
        <p:spPr>
          <a:xfrm>
            <a:off x="6403894" y="2740113"/>
            <a:ext cx="2130506" cy="944858"/>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chemeClr val="bg1"/>
                </a:solidFill>
                <a:latin typeface="ＭＳ Ｐゴシック"/>
                <a:ea typeface="ＭＳ Ｐゴシック"/>
                <a:cs typeface="ＭＳ Ｐゴシック"/>
              </a:rPr>
              <a:t>Apple</a:t>
            </a:r>
            <a:r>
              <a:rPr kumimoji="1" lang="ja-JP" altLang="en-US" sz="1600">
                <a:solidFill>
                  <a:schemeClr val="bg1"/>
                </a:solidFill>
                <a:latin typeface="ＭＳ Ｐゴシック"/>
                <a:ea typeface="ＭＳ Ｐゴシック"/>
                <a:cs typeface="ＭＳ Ｐゴシック"/>
              </a:rPr>
              <a:t>は</a:t>
            </a:r>
            <a:r>
              <a:rPr kumimoji="1" lang="en-US" altLang="ja-JP" sz="1600" dirty="0">
                <a:solidFill>
                  <a:schemeClr val="bg1"/>
                </a:solidFill>
                <a:latin typeface="ＭＳ Ｐゴシック"/>
                <a:ea typeface="ＭＳ Ｐゴシック"/>
                <a:cs typeface="ＭＳ Ｐゴシック"/>
              </a:rPr>
              <a:t>2009</a:t>
            </a:r>
            <a:r>
              <a:rPr kumimoji="1" lang="ja-JP" altLang="en-US" sz="1600">
                <a:solidFill>
                  <a:schemeClr val="bg1"/>
                </a:solidFill>
                <a:latin typeface="ＭＳ Ｐゴシック"/>
                <a:ea typeface="ＭＳ Ｐゴシック"/>
                <a:cs typeface="ＭＳ Ｐゴシック"/>
              </a:rPr>
              <a:t>年にそれまでの</a:t>
            </a:r>
            <a:r>
              <a:rPr kumimoji="1" lang="en-US" altLang="ja-JP" sz="1600" dirty="0">
                <a:solidFill>
                  <a:schemeClr val="bg1"/>
                </a:solidFill>
                <a:latin typeface="ＭＳ Ｐゴシック"/>
                <a:ea typeface="ＭＳ Ｐゴシック"/>
                <a:cs typeface="ＭＳ Ｐゴシック"/>
              </a:rPr>
              <a:t>OS</a:t>
            </a:r>
            <a:r>
              <a:rPr kumimoji="1" lang="ja-JP" altLang="en-US" sz="1600">
                <a:solidFill>
                  <a:schemeClr val="bg1"/>
                </a:solidFill>
                <a:latin typeface="ＭＳ Ｐゴシック"/>
                <a:ea typeface="ＭＳ Ｐゴシック"/>
                <a:cs typeface="ＭＳ Ｐゴシック"/>
              </a:rPr>
              <a:t>価格を大幅に引き下げ</a:t>
            </a:r>
            <a:endParaRPr kumimoji="1" lang="ja-JP" altLang="en-US" sz="1600" dirty="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321577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BA01D-5224-4080-844D-2181BCC11FDE}"/>
              </a:ext>
            </a:extLst>
          </p:cNvPr>
          <p:cNvSpPr>
            <a:spLocks noGrp="1"/>
          </p:cNvSpPr>
          <p:nvPr>
            <p:ph type="title"/>
          </p:nvPr>
        </p:nvSpPr>
        <p:spPr/>
        <p:txBody>
          <a:bodyPr/>
          <a:lstStyle/>
          <a:p>
            <a:r>
              <a:rPr lang="ja-JP" altLang="en-US"/>
              <a:t>各社の売上げ構成（</a:t>
            </a:r>
            <a:r>
              <a:rPr lang="en-US" altLang="ja-JP"/>
              <a:t>2016</a:t>
            </a:r>
            <a:r>
              <a:rPr lang="ja-JP" altLang="en-US"/>
              <a:t>年）</a:t>
            </a:r>
          </a:p>
        </p:txBody>
      </p:sp>
      <p:pic>
        <p:nvPicPr>
          <p:cNvPr id="1026" name="Picture 2" descr="5大IT企業の売り上げ構成">
            <a:extLst>
              <a:ext uri="{FF2B5EF4-FFF2-40B4-BE49-F238E27FC236}">
                <a16:creationId xmlns:a16="http://schemas.microsoft.com/office/drawing/2014/main" id="{F4203D1E-BB42-43BF-BD74-F2DD7E2E90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8266" y="903111"/>
            <a:ext cx="7247467" cy="5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5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E7B5606-6238-4091-81F9-14E703FC827F}"/>
              </a:ext>
            </a:extLst>
          </p:cNvPr>
          <p:cNvSpPr>
            <a:spLocks noGrp="1"/>
          </p:cNvSpPr>
          <p:nvPr>
            <p:ph type="title"/>
          </p:nvPr>
        </p:nvSpPr>
        <p:spPr/>
        <p:txBody>
          <a:bodyPr/>
          <a:lstStyle/>
          <a:p>
            <a:r>
              <a:rPr kumimoji="1" lang="en-US" altLang="ja-JP"/>
              <a:t>Microsoft</a:t>
            </a:r>
            <a:r>
              <a:rPr kumimoji="1" lang="ja-JP" altLang="en-US"/>
              <a:t>の戦略の変化</a:t>
            </a:r>
          </a:p>
        </p:txBody>
      </p:sp>
      <p:sp>
        <p:nvSpPr>
          <p:cNvPr id="5" name="正方形/長方形 4">
            <a:extLst>
              <a:ext uri="{FF2B5EF4-FFF2-40B4-BE49-F238E27FC236}">
                <a16:creationId xmlns:a16="http://schemas.microsoft.com/office/drawing/2014/main" id="{AA66760F-46F4-46A3-9702-EC60415F2312}"/>
              </a:ext>
            </a:extLst>
          </p:cNvPr>
          <p:cNvSpPr/>
          <p:nvPr/>
        </p:nvSpPr>
        <p:spPr>
          <a:xfrm>
            <a:off x="564822" y="1294644"/>
            <a:ext cx="3419349" cy="62124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a:solidFill>
                  <a:srgbClr val="FFFFFF"/>
                </a:solidFill>
                <a:latin typeface="ＭＳ Ｐゴシック"/>
                <a:ea typeface="ＭＳ Ｐゴシック"/>
                <a:cs typeface="ＭＳ Ｐゴシック"/>
              </a:rPr>
              <a:t>ベンダーロックイン</a:t>
            </a:r>
            <a:endParaRPr kumimoji="1" lang="en-US" altLang="ja-JP" sz="280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E13227DB-7D83-4B25-A7EC-063B979EB681}"/>
              </a:ext>
            </a:extLst>
          </p:cNvPr>
          <p:cNvSpPr/>
          <p:nvPr/>
        </p:nvSpPr>
        <p:spPr>
          <a:xfrm>
            <a:off x="5159829" y="1294644"/>
            <a:ext cx="3419349" cy="62124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a:solidFill>
                  <a:srgbClr val="FFFFFF"/>
                </a:solidFill>
                <a:latin typeface="ＭＳ Ｐゴシック"/>
                <a:ea typeface="ＭＳ Ｐゴシック"/>
                <a:cs typeface="ＭＳ Ｐゴシック"/>
              </a:rPr>
              <a:t>オープン</a:t>
            </a:r>
            <a:endParaRPr kumimoji="1" lang="en-US" altLang="ja-JP" sz="280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9EBF4E65-D9D0-4A77-B34A-FDC0D199D6CB}"/>
              </a:ext>
            </a:extLst>
          </p:cNvPr>
          <p:cNvSpPr/>
          <p:nvPr/>
        </p:nvSpPr>
        <p:spPr>
          <a:xfrm>
            <a:off x="564822" y="2328787"/>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ソフトウェアからの収益</a:t>
            </a:r>
            <a:endParaRPr kumimoji="1" lang="en-US" altLang="ja-JP" sz="240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71DEF488-1DC0-47CA-B7AC-C4C3157439A0}"/>
              </a:ext>
            </a:extLst>
          </p:cNvPr>
          <p:cNvSpPr/>
          <p:nvPr/>
        </p:nvSpPr>
        <p:spPr>
          <a:xfrm>
            <a:off x="5159829" y="2328787"/>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サービスからの収益</a:t>
            </a:r>
            <a:endParaRPr kumimoji="1" lang="en-US" altLang="ja-JP" sz="24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651E2989-72E8-44C6-905C-685DB5C9BA13}"/>
              </a:ext>
            </a:extLst>
          </p:cNvPr>
          <p:cNvSpPr/>
          <p:nvPr/>
        </p:nvSpPr>
        <p:spPr>
          <a:xfrm>
            <a:off x="564822" y="3102428"/>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OSS</a:t>
            </a:r>
            <a:r>
              <a:rPr kumimoji="1" lang="ja-JP" altLang="en-US" sz="2400">
                <a:solidFill>
                  <a:srgbClr val="FFFFFF"/>
                </a:solidFill>
                <a:latin typeface="ＭＳ Ｐゴシック"/>
                <a:ea typeface="ＭＳ Ｐゴシック"/>
                <a:cs typeface="ＭＳ Ｐゴシック"/>
              </a:rPr>
              <a:t>との対決姿勢</a:t>
            </a:r>
            <a:endParaRPr kumimoji="1" lang="en-US" altLang="ja-JP" sz="240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A2D43AD0-8CF7-409D-A983-B64F53042972}"/>
              </a:ext>
            </a:extLst>
          </p:cNvPr>
          <p:cNvSpPr/>
          <p:nvPr/>
        </p:nvSpPr>
        <p:spPr>
          <a:xfrm>
            <a:off x="5159829" y="3102428"/>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OSS</a:t>
            </a:r>
            <a:r>
              <a:rPr kumimoji="1" lang="ja-JP" altLang="en-US" sz="2400">
                <a:solidFill>
                  <a:srgbClr val="FFFFFF"/>
                </a:solidFill>
                <a:latin typeface="ＭＳ Ｐゴシック"/>
                <a:ea typeface="ＭＳ Ｐゴシック"/>
                <a:cs typeface="ＭＳ Ｐゴシック"/>
              </a:rPr>
              <a:t>との共存</a:t>
            </a:r>
            <a:endParaRPr kumimoji="1" lang="en-US" altLang="ja-JP" sz="240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28DC7631-A9F4-4E3F-9338-10B19EC994FC}"/>
              </a:ext>
            </a:extLst>
          </p:cNvPr>
          <p:cNvSpPr/>
          <p:nvPr/>
        </p:nvSpPr>
        <p:spPr>
          <a:xfrm>
            <a:off x="564822" y="3881139"/>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オンプレミス中心</a:t>
            </a:r>
            <a:endParaRPr kumimoji="1" lang="en-US" altLang="ja-JP" sz="240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84F90348-D0D2-4D95-9FA3-5A3C773FC45D}"/>
              </a:ext>
            </a:extLst>
          </p:cNvPr>
          <p:cNvSpPr/>
          <p:nvPr/>
        </p:nvSpPr>
        <p:spPr>
          <a:xfrm>
            <a:off x="5159829" y="3881139"/>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クラウド中心</a:t>
            </a:r>
            <a:endParaRPr kumimoji="1" lang="en-US" altLang="ja-JP" sz="240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5A941C6D-8EAC-4185-B058-4DDE60C28AF0}"/>
              </a:ext>
            </a:extLst>
          </p:cNvPr>
          <p:cNvSpPr/>
          <p:nvPr/>
        </p:nvSpPr>
        <p:spPr>
          <a:xfrm>
            <a:off x="564822" y="4659850"/>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Windows</a:t>
            </a:r>
            <a:r>
              <a:rPr lang="ja-JP" altLang="en-US" sz="2400">
                <a:solidFill>
                  <a:srgbClr val="FFFFFF"/>
                </a:solidFill>
                <a:latin typeface="ＭＳ Ｐゴシック"/>
                <a:ea typeface="ＭＳ Ｐゴシック"/>
                <a:cs typeface="ＭＳ Ｐゴシック"/>
              </a:rPr>
              <a:t>中心</a:t>
            </a:r>
            <a:endParaRPr kumimoji="1" lang="en-US" altLang="ja-JP" sz="2400" dirty="0">
              <a:solidFill>
                <a:srgbClr val="FFFFFF"/>
              </a:solidFill>
              <a:latin typeface="ＭＳ Ｐゴシック"/>
              <a:ea typeface="ＭＳ Ｐゴシック"/>
              <a:cs typeface="ＭＳ Ｐゴシック"/>
            </a:endParaRPr>
          </a:p>
        </p:txBody>
      </p:sp>
      <p:sp>
        <p:nvSpPr>
          <p:cNvPr id="14" name="正方形/長方形 13">
            <a:extLst>
              <a:ext uri="{FF2B5EF4-FFF2-40B4-BE49-F238E27FC236}">
                <a16:creationId xmlns:a16="http://schemas.microsoft.com/office/drawing/2014/main" id="{96CE9FDB-CCFF-4013-8EED-FF08449C3F18}"/>
              </a:ext>
            </a:extLst>
          </p:cNvPr>
          <p:cNvSpPr/>
          <p:nvPr/>
        </p:nvSpPr>
        <p:spPr>
          <a:xfrm>
            <a:off x="5159829" y="4659850"/>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マルチプラットフォーム</a:t>
            </a:r>
            <a:endParaRPr kumimoji="1" lang="en-US" altLang="ja-JP" sz="240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CEF8C048-A0CD-4286-B8C3-EA98683D43F1}"/>
              </a:ext>
            </a:extLst>
          </p:cNvPr>
          <p:cNvSpPr/>
          <p:nvPr/>
        </p:nvSpPr>
        <p:spPr>
          <a:xfrm>
            <a:off x="564822" y="5438561"/>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独自技術で囲い込む</a:t>
            </a:r>
            <a:endParaRPr kumimoji="1" lang="en-US" altLang="ja-JP" sz="2400" dirty="0">
              <a:solidFill>
                <a:srgbClr val="FFFFFF"/>
              </a:solidFill>
              <a:latin typeface="ＭＳ Ｐゴシック"/>
              <a:ea typeface="ＭＳ Ｐゴシック"/>
              <a:cs typeface="ＭＳ Ｐゴシック"/>
            </a:endParaRPr>
          </a:p>
        </p:txBody>
      </p:sp>
      <p:sp>
        <p:nvSpPr>
          <p:cNvPr id="16" name="正方形/長方形 15">
            <a:extLst>
              <a:ext uri="{FF2B5EF4-FFF2-40B4-BE49-F238E27FC236}">
                <a16:creationId xmlns:a16="http://schemas.microsoft.com/office/drawing/2014/main" id="{E01B6BF1-2496-4F5D-8986-04A73D134864}"/>
              </a:ext>
            </a:extLst>
          </p:cNvPr>
          <p:cNvSpPr/>
          <p:nvPr/>
        </p:nvSpPr>
        <p:spPr>
          <a:xfrm>
            <a:off x="5159829" y="5438561"/>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選んで貰う</a:t>
            </a:r>
            <a:endParaRPr kumimoji="1" lang="en-US" altLang="ja-JP" sz="2400" dirty="0">
              <a:solidFill>
                <a:srgbClr val="FFFFFF"/>
              </a:solidFill>
              <a:latin typeface="ＭＳ Ｐゴシック"/>
              <a:ea typeface="ＭＳ Ｐゴシック"/>
              <a:cs typeface="ＭＳ Ｐゴシック"/>
            </a:endParaRPr>
          </a:p>
        </p:txBody>
      </p:sp>
      <p:sp>
        <p:nvSpPr>
          <p:cNvPr id="17" name="矢印: 右 16">
            <a:extLst>
              <a:ext uri="{FF2B5EF4-FFF2-40B4-BE49-F238E27FC236}">
                <a16:creationId xmlns:a16="http://schemas.microsoft.com/office/drawing/2014/main" id="{6D89BBCE-7D7D-4725-BF37-617A601C6128}"/>
              </a:ext>
            </a:extLst>
          </p:cNvPr>
          <p:cNvSpPr/>
          <p:nvPr/>
        </p:nvSpPr>
        <p:spPr>
          <a:xfrm>
            <a:off x="4136571" y="2328787"/>
            <a:ext cx="870858" cy="3731015"/>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01100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C67DC7D1-3CF5-42BF-AAE8-89EA3161C486}"/>
              </a:ext>
            </a:extLst>
          </p:cNvPr>
          <p:cNvSpPr/>
          <p:nvPr/>
        </p:nvSpPr>
        <p:spPr>
          <a:xfrm>
            <a:off x="143838" y="2913417"/>
            <a:ext cx="8846050" cy="3055868"/>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b"/>
          <a:lstStyle/>
          <a:p>
            <a:pPr algn="r"/>
            <a:r>
              <a:rPr kumimoji="1" lang="en-US" altLang="ja-JP" sz="2400">
                <a:solidFill>
                  <a:srgbClr val="FFFFFF"/>
                </a:solidFill>
                <a:latin typeface="ＭＳ Ｐゴシック"/>
                <a:ea typeface="ＭＳ Ｐゴシック"/>
                <a:cs typeface="ＭＳ Ｐゴシック"/>
              </a:rPr>
              <a:t>Visual Studio</a:t>
            </a:r>
            <a:endParaRPr kumimoji="1" lang="ja-JP" altLang="en-US" sz="2400" dirty="0">
              <a:solidFill>
                <a:srgbClr val="FFFFFF"/>
              </a:solidFill>
              <a:latin typeface="ＭＳ Ｐゴシック"/>
              <a:ea typeface="ＭＳ Ｐゴシック"/>
              <a:cs typeface="ＭＳ Ｐゴシック"/>
            </a:endParaRPr>
          </a:p>
        </p:txBody>
      </p:sp>
      <p:sp>
        <p:nvSpPr>
          <p:cNvPr id="21" name="正方形/長方形 20">
            <a:extLst>
              <a:ext uri="{FF2B5EF4-FFF2-40B4-BE49-F238E27FC236}">
                <a16:creationId xmlns:a16="http://schemas.microsoft.com/office/drawing/2014/main" id="{63DCFCB7-2C75-44CD-B9B9-CF38C7656B37}"/>
              </a:ext>
            </a:extLst>
          </p:cNvPr>
          <p:cNvSpPr/>
          <p:nvPr/>
        </p:nvSpPr>
        <p:spPr>
          <a:xfrm>
            <a:off x="318499" y="3066956"/>
            <a:ext cx="8517275" cy="2470814"/>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b"/>
          <a:lstStyle/>
          <a:p>
            <a:pPr algn="r"/>
            <a:r>
              <a:rPr kumimoji="1" lang="en-US" altLang="ja-JP" sz="2400">
                <a:solidFill>
                  <a:schemeClr val="tx2"/>
                </a:solidFill>
                <a:latin typeface="ＭＳ Ｐゴシック"/>
                <a:ea typeface="ＭＳ Ｐゴシック"/>
                <a:cs typeface="ＭＳ Ｐゴシック"/>
              </a:rPr>
              <a:t>AI</a:t>
            </a:r>
            <a:endParaRPr kumimoji="1" lang="ja-JP" altLang="en-US" sz="2400" dirty="0">
              <a:solidFill>
                <a:schemeClr val="tx2"/>
              </a:solidFill>
              <a:latin typeface="ＭＳ Ｐゴシック"/>
              <a:ea typeface="ＭＳ Ｐゴシック"/>
              <a:cs typeface="ＭＳ Ｐゴシック"/>
            </a:endParaRPr>
          </a:p>
        </p:txBody>
      </p:sp>
      <p:sp>
        <p:nvSpPr>
          <p:cNvPr id="4" name="タイトル 3">
            <a:extLst>
              <a:ext uri="{FF2B5EF4-FFF2-40B4-BE49-F238E27FC236}">
                <a16:creationId xmlns:a16="http://schemas.microsoft.com/office/drawing/2014/main" id="{F87C5CC3-E964-4D94-A2FF-3D4E18BC3929}"/>
              </a:ext>
            </a:extLst>
          </p:cNvPr>
          <p:cNvSpPr>
            <a:spLocks noGrp="1"/>
          </p:cNvSpPr>
          <p:nvPr>
            <p:ph type="title"/>
          </p:nvPr>
        </p:nvSpPr>
        <p:spPr/>
        <p:txBody>
          <a:bodyPr/>
          <a:lstStyle/>
          <a:p>
            <a:r>
              <a:rPr kumimoji="1" lang="en-US" altLang="ja-JP"/>
              <a:t>Windows</a:t>
            </a:r>
            <a:r>
              <a:rPr kumimoji="1" lang="ja-JP" altLang="en-US"/>
              <a:t>中心から他技術との共存へ</a:t>
            </a:r>
          </a:p>
        </p:txBody>
      </p:sp>
      <p:sp>
        <p:nvSpPr>
          <p:cNvPr id="5" name="正方形/長方形 4">
            <a:extLst>
              <a:ext uri="{FF2B5EF4-FFF2-40B4-BE49-F238E27FC236}">
                <a16:creationId xmlns:a16="http://schemas.microsoft.com/office/drawing/2014/main" id="{4F5EF41D-DC74-46C5-8841-39C2DD5704E2}"/>
              </a:ext>
            </a:extLst>
          </p:cNvPr>
          <p:cNvSpPr/>
          <p:nvPr/>
        </p:nvSpPr>
        <p:spPr>
          <a:xfrm>
            <a:off x="457200" y="1312671"/>
            <a:ext cx="1502223" cy="416221"/>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クラウド</a:t>
            </a:r>
            <a:endParaRPr kumimoji="1" lang="ja-JP" altLang="en-US" sz="24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692857AF-53B7-4B77-A81C-3FA906FB10AE}"/>
              </a:ext>
            </a:extLst>
          </p:cNvPr>
          <p:cNvSpPr/>
          <p:nvPr/>
        </p:nvSpPr>
        <p:spPr>
          <a:xfrm>
            <a:off x="2649536" y="1312671"/>
            <a:ext cx="2223966" cy="41622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Windows</a:t>
            </a:r>
            <a:endParaRPr kumimoji="1" lang="ja-JP" altLang="en-US" sz="24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6B319621-9C6E-493B-8392-521D2B138D08}"/>
              </a:ext>
            </a:extLst>
          </p:cNvPr>
          <p:cNvSpPr/>
          <p:nvPr/>
        </p:nvSpPr>
        <p:spPr>
          <a:xfrm>
            <a:off x="5557606" y="1312671"/>
            <a:ext cx="1502223" cy="41622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Linux</a:t>
            </a:r>
            <a:endParaRPr kumimoji="1" lang="ja-JP" altLang="en-US" sz="24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0E5303CE-3079-419E-B622-27AA483F7B6A}"/>
              </a:ext>
            </a:extLst>
          </p:cNvPr>
          <p:cNvSpPr/>
          <p:nvPr/>
        </p:nvSpPr>
        <p:spPr>
          <a:xfrm>
            <a:off x="7212229" y="1312671"/>
            <a:ext cx="1502223" cy="41622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モバイル</a:t>
            </a:r>
            <a:endParaRPr kumimoji="1" lang="ja-JP" altLang="en-US" sz="2400" dirty="0">
              <a:solidFill>
                <a:srgbClr val="FFFFFF"/>
              </a:solidFill>
              <a:latin typeface="ＭＳ Ｐゴシック"/>
              <a:ea typeface="ＭＳ Ｐゴシック"/>
              <a:cs typeface="ＭＳ Ｐゴシック"/>
            </a:endParaRPr>
          </a:p>
        </p:txBody>
      </p:sp>
      <p:sp>
        <p:nvSpPr>
          <p:cNvPr id="9" name="矢印: 右 8">
            <a:extLst>
              <a:ext uri="{FF2B5EF4-FFF2-40B4-BE49-F238E27FC236}">
                <a16:creationId xmlns:a16="http://schemas.microsoft.com/office/drawing/2014/main" id="{952A0445-B598-4F4D-975A-B84B8A8C58C0}"/>
              </a:ext>
            </a:extLst>
          </p:cNvPr>
          <p:cNvSpPr/>
          <p:nvPr/>
        </p:nvSpPr>
        <p:spPr>
          <a:xfrm>
            <a:off x="4995936" y="1099339"/>
            <a:ext cx="439236" cy="842481"/>
          </a:xfrm>
          <a:prstGeom prst="rightArrow">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矢印: 右 9">
            <a:extLst>
              <a:ext uri="{FF2B5EF4-FFF2-40B4-BE49-F238E27FC236}">
                <a16:creationId xmlns:a16="http://schemas.microsoft.com/office/drawing/2014/main" id="{CF63509B-C11B-42BE-88F3-86D26F78514E}"/>
              </a:ext>
            </a:extLst>
          </p:cNvPr>
          <p:cNvSpPr/>
          <p:nvPr/>
        </p:nvSpPr>
        <p:spPr>
          <a:xfrm rot="10800000">
            <a:off x="2084861" y="1099338"/>
            <a:ext cx="439236" cy="842481"/>
          </a:xfrm>
          <a:prstGeom prst="rightArrow">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a:extLst>
              <a:ext uri="{FF2B5EF4-FFF2-40B4-BE49-F238E27FC236}">
                <a16:creationId xmlns:a16="http://schemas.microsoft.com/office/drawing/2014/main" id="{BE7931C8-C054-4807-9CEF-1A9509220B07}"/>
              </a:ext>
            </a:extLst>
          </p:cNvPr>
          <p:cNvSpPr txBox="1"/>
          <p:nvPr/>
        </p:nvSpPr>
        <p:spPr>
          <a:xfrm>
            <a:off x="2358672" y="1803320"/>
            <a:ext cx="2802690" cy="276999"/>
          </a:xfrm>
          <a:prstGeom prst="rect">
            <a:avLst/>
          </a:prstGeom>
          <a:noFill/>
        </p:spPr>
        <p:txBody>
          <a:bodyPr wrap="none" rtlCol="0">
            <a:spAutoFit/>
          </a:bodyPr>
          <a:lstStyle/>
          <a:p>
            <a:pPr algn="ctr"/>
            <a:r>
              <a:rPr kumimoji="1" lang="en-US" altLang="ja-JP" sz="1200" b="1">
                <a:solidFill>
                  <a:srgbClr val="FF6666"/>
                </a:solidFill>
              </a:rPr>
              <a:t>Windows</a:t>
            </a:r>
            <a:r>
              <a:rPr kumimoji="1" lang="ja-JP" altLang="en-US" sz="1200" b="1">
                <a:solidFill>
                  <a:srgbClr val="FF6666"/>
                </a:solidFill>
              </a:rPr>
              <a:t>のシェアを拡大しようとしていた</a:t>
            </a:r>
            <a:endParaRPr kumimoji="1" lang="ja-JP" altLang="en-US" sz="1200" b="1" dirty="0">
              <a:solidFill>
                <a:srgbClr val="FF6666"/>
              </a:solidFill>
            </a:endParaRPr>
          </a:p>
        </p:txBody>
      </p:sp>
      <p:sp>
        <p:nvSpPr>
          <p:cNvPr id="12" name="矢印: 下 11">
            <a:extLst>
              <a:ext uri="{FF2B5EF4-FFF2-40B4-BE49-F238E27FC236}">
                <a16:creationId xmlns:a16="http://schemas.microsoft.com/office/drawing/2014/main" id="{55B0D21A-F722-4B4A-ADDE-A47600DB0304}"/>
              </a:ext>
            </a:extLst>
          </p:cNvPr>
          <p:cNvSpPr/>
          <p:nvPr/>
        </p:nvSpPr>
        <p:spPr>
          <a:xfrm>
            <a:off x="3056561" y="2209436"/>
            <a:ext cx="3030877" cy="574864"/>
          </a:xfrm>
          <a:prstGeom prst="down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989244F9-00DA-4311-8A79-F2C6AA4F6B4F}"/>
              </a:ext>
            </a:extLst>
          </p:cNvPr>
          <p:cNvSpPr/>
          <p:nvPr/>
        </p:nvSpPr>
        <p:spPr>
          <a:xfrm>
            <a:off x="457200" y="3706541"/>
            <a:ext cx="1623488" cy="416221"/>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クラウド</a:t>
            </a:r>
            <a:endParaRPr kumimoji="1" lang="ja-JP" altLang="en-US" sz="2400" dirty="0">
              <a:solidFill>
                <a:srgbClr val="FFFFFF"/>
              </a:solidFill>
              <a:latin typeface="ＭＳ Ｐゴシック"/>
              <a:ea typeface="ＭＳ Ｐゴシック"/>
              <a:cs typeface="ＭＳ Ｐゴシック"/>
            </a:endParaRPr>
          </a:p>
        </p:txBody>
      </p:sp>
      <p:sp>
        <p:nvSpPr>
          <p:cNvPr id="14" name="正方形/長方形 13">
            <a:extLst>
              <a:ext uri="{FF2B5EF4-FFF2-40B4-BE49-F238E27FC236}">
                <a16:creationId xmlns:a16="http://schemas.microsoft.com/office/drawing/2014/main" id="{EE603953-C16C-44F5-B281-2B2AF40405BC}"/>
              </a:ext>
            </a:extLst>
          </p:cNvPr>
          <p:cNvSpPr/>
          <p:nvPr/>
        </p:nvSpPr>
        <p:spPr>
          <a:xfrm>
            <a:off x="2116504" y="3706541"/>
            <a:ext cx="1621460" cy="41622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Windows</a:t>
            </a:r>
            <a:endParaRPr kumimoji="1" lang="ja-JP" altLang="en-US" sz="2400" dirty="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2DAFC8BB-0F00-410B-B96D-B79BDF0DF7F7}"/>
              </a:ext>
            </a:extLst>
          </p:cNvPr>
          <p:cNvSpPr/>
          <p:nvPr/>
        </p:nvSpPr>
        <p:spPr>
          <a:xfrm>
            <a:off x="3773780" y="3706541"/>
            <a:ext cx="1620376" cy="41622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Linux</a:t>
            </a:r>
            <a:endParaRPr kumimoji="1" lang="ja-JP" altLang="en-US" sz="2400" dirty="0">
              <a:solidFill>
                <a:srgbClr val="FFFFFF"/>
              </a:solidFill>
              <a:latin typeface="ＭＳ Ｐゴシック"/>
              <a:ea typeface="ＭＳ Ｐゴシック"/>
              <a:cs typeface="ＭＳ Ｐゴシック"/>
            </a:endParaRPr>
          </a:p>
        </p:txBody>
      </p:sp>
      <p:sp>
        <p:nvSpPr>
          <p:cNvPr id="16" name="正方形/長方形 15">
            <a:extLst>
              <a:ext uri="{FF2B5EF4-FFF2-40B4-BE49-F238E27FC236}">
                <a16:creationId xmlns:a16="http://schemas.microsoft.com/office/drawing/2014/main" id="{853084C5-FD3B-477F-8EB8-F43E032AD9EB}"/>
              </a:ext>
            </a:extLst>
          </p:cNvPr>
          <p:cNvSpPr/>
          <p:nvPr/>
        </p:nvSpPr>
        <p:spPr>
          <a:xfrm>
            <a:off x="5429972" y="3706541"/>
            <a:ext cx="1620376" cy="41622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モバイル</a:t>
            </a:r>
            <a:endParaRPr kumimoji="1" lang="ja-JP" altLang="en-US" sz="2400" dirty="0">
              <a:solidFill>
                <a:srgbClr val="FFFFFF"/>
              </a:solidFill>
              <a:latin typeface="ＭＳ Ｐゴシック"/>
              <a:ea typeface="ＭＳ Ｐゴシック"/>
              <a:cs typeface="ＭＳ Ｐゴシック"/>
            </a:endParaRPr>
          </a:p>
        </p:txBody>
      </p:sp>
      <p:sp>
        <p:nvSpPr>
          <p:cNvPr id="17" name="正方形/長方形 16">
            <a:extLst>
              <a:ext uri="{FF2B5EF4-FFF2-40B4-BE49-F238E27FC236}">
                <a16:creationId xmlns:a16="http://schemas.microsoft.com/office/drawing/2014/main" id="{DC002559-B876-4A4D-BB36-80E130176EF5}"/>
              </a:ext>
            </a:extLst>
          </p:cNvPr>
          <p:cNvSpPr/>
          <p:nvPr/>
        </p:nvSpPr>
        <p:spPr>
          <a:xfrm>
            <a:off x="453485" y="4202411"/>
            <a:ext cx="8260967" cy="41622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Azure</a:t>
            </a:r>
            <a:endParaRPr kumimoji="1" lang="ja-JP" altLang="en-US" sz="2400" dirty="0">
              <a:solidFill>
                <a:srgbClr val="FFFFFF"/>
              </a:solidFill>
              <a:latin typeface="ＭＳ Ｐゴシック"/>
              <a:ea typeface="ＭＳ Ｐゴシック"/>
              <a:cs typeface="ＭＳ Ｐゴシック"/>
            </a:endParaRPr>
          </a:p>
        </p:txBody>
      </p:sp>
      <p:sp>
        <p:nvSpPr>
          <p:cNvPr id="18" name="正方形/長方形 17">
            <a:extLst>
              <a:ext uri="{FF2B5EF4-FFF2-40B4-BE49-F238E27FC236}">
                <a16:creationId xmlns:a16="http://schemas.microsoft.com/office/drawing/2014/main" id="{6AF2237D-745F-46A9-B045-DB5BF7045931}"/>
              </a:ext>
            </a:extLst>
          </p:cNvPr>
          <p:cNvSpPr/>
          <p:nvPr/>
        </p:nvSpPr>
        <p:spPr>
          <a:xfrm>
            <a:off x="7094076" y="3706541"/>
            <a:ext cx="1608406" cy="416221"/>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IoT</a:t>
            </a:r>
            <a:endParaRPr kumimoji="1" lang="ja-JP" altLang="en-US" sz="2400" dirty="0">
              <a:solidFill>
                <a:srgbClr val="FFFFFF"/>
              </a:solidFill>
              <a:latin typeface="ＭＳ Ｐゴシック"/>
              <a:ea typeface="ＭＳ Ｐゴシック"/>
              <a:cs typeface="ＭＳ Ｐゴシック"/>
            </a:endParaRPr>
          </a:p>
        </p:txBody>
      </p:sp>
      <p:sp>
        <p:nvSpPr>
          <p:cNvPr id="19" name="正方形/長方形 18">
            <a:extLst>
              <a:ext uri="{FF2B5EF4-FFF2-40B4-BE49-F238E27FC236}">
                <a16:creationId xmlns:a16="http://schemas.microsoft.com/office/drawing/2014/main" id="{3184E247-E495-44A1-87A5-71203F722A1D}"/>
              </a:ext>
            </a:extLst>
          </p:cNvPr>
          <p:cNvSpPr/>
          <p:nvPr/>
        </p:nvSpPr>
        <p:spPr>
          <a:xfrm>
            <a:off x="441515" y="4703497"/>
            <a:ext cx="8260967" cy="41622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Active Directory</a:t>
            </a:r>
            <a:endParaRPr kumimoji="1" lang="ja-JP" altLang="en-US" sz="2400" dirty="0">
              <a:solidFill>
                <a:srgbClr val="FFFFFF"/>
              </a:solidFill>
              <a:latin typeface="ＭＳ Ｐゴシック"/>
              <a:ea typeface="ＭＳ Ｐゴシック"/>
              <a:cs typeface="ＭＳ Ｐゴシック"/>
            </a:endParaRPr>
          </a:p>
        </p:txBody>
      </p:sp>
      <p:sp>
        <p:nvSpPr>
          <p:cNvPr id="20" name="正方形/長方形 19">
            <a:extLst>
              <a:ext uri="{FF2B5EF4-FFF2-40B4-BE49-F238E27FC236}">
                <a16:creationId xmlns:a16="http://schemas.microsoft.com/office/drawing/2014/main" id="{814C67DC-FF64-4794-9D63-A523313CAD78}"/>
              </a:ext>
            </a:extLst>
          </p:cNvPr>
          <p:cNvSpPr/>
          <p:nvPr/>
        </p:nvSpPr>
        <p:spPr>
          <a:xfrm>
            <a:off x="457201" y="3205455"/>
            <a:ext cx="8245282" cy="41622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Office / SQL server / .Net</a:t>
            </a:r>
            <a:endParaRPr kumimoji="1" lang="ja-JP" altLang="en-US"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7831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500"/>
                            </p:stCondLst>
                            <p:childTnLst>
                              <p:par>
                                <p:cTn id="26" presetID="16" presetClass="entr" presetSubtype="37"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out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37"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out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37"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outVertic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outVertic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E7B5606-6238-4091-81F9-14E703FC827F}"/>
              </a:ext>
            </a:extLst>
          </p:cNvPr>
          <p:cNvSpPr>
            <a:spLocks noGrp="1"/>
          </p:cNvSpPr>
          <p:nvPr>
            <p:ph type="title"/>
          </p:nvPr>
        </p:nvSpPr>
        <p:spPr/>
        <p:txBody>
          <a:bodyPr/>
          <a:lstStyle/>
          <a:p>
            <a:r>
              <a:rPr kumimoji="1" lang="en-US" altLang="ja-JP"/>
              <a:t>Microsoft</a:t>
            </a:r>
            <a:r>
              <a:rPr kumimoji="1" lang="ja-JP" altLang="en-US"/>
              <a:t>のマルチプラットフォーム戦略</a:t>
            </a:r>
          </a:p>
        </p:txBody>
      </p:sp>
      <p:sp>
        <p:nvSpPr>
          <p:cNvPr id="7" name="正方形/長方形 6">
            <a:extLst>
              <a:ext uri="{FF2B5EF4-FFF2-40B4-BE49-F238E27FC236}">
                <a16:creationId xmlns:a16="http://schemas.microsoft.com/office/drawing/2014/main" id="{9EBF4E65-D9D0-4A77-B34A-FDC0D199D6CB}"/>
              </a:ext>
            </a:extLst>
          </p:cNvPr>
          <p:cNvSpPr/>
          <p:nvPr/>
        </p:nvSpPr>
        <p:spPr>
          <a:xfrm>
            <a:off x="457200" y="1233147"/>
            <a:ext cx="2721429" cy="72990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Office</a:t>
            </a:r>
            <a:r>
              <a:rPr kumimoji="1" lang="ja-JP" altLang="en-US" sz="2000">
                <a:solidFill>
                  <a:srgbClr val="FFFFFF"/>
                </a:solidFill>
                <a:latin typeface="ＭＳ Ｐゴシック"/>
                <a:ea typeface="ＭＳ Ｐゴシック"/>
                <a:cs typeface="ＭＳ Ｐゴシック"/>
              </a:rPr>
              <a:t>のソース統合</a:t>
            </a:r>
            <a:endParaRPr kumimoji="1" lang="en-US" altLang="ja-JP" sz="2000">
              <a:solidFill>
                <a:srgbClr val="FFFFFF"/>
              </a:solidFill>
              <a:latin typeface="ＭＳ Ｐゴシック"/>
              <a:ea typeface="ＭＳ Ｐゴシック"/>
              <a:cs typeface="ＭＳ Ｐゴシック"/>
            </a:endParaRPr>
          </a:p>
        </p:txBody>
      </p:sp>
      <p:sp>
        <p:nvSpPr>
          <p:cNvPr id="18" name="正方形/長方形 17">
            <a:extLst>
              <a:ext uri="{FF2B5EF4-FFF2-40B4-BE49-F238E27FC236}">
                <a16:creationId xmlns:a16="http://schemas.microsoft.com/office/drawing/2014/main" id="{9585FC8D-C1B9-40FE-A417-113EC96C28D9}"/>
              </a:ext>
            </a:extLst>
          </p:cNvPr>
          <p:cNvSpPr/>
          <p:nvPr/>
        </p:nvSpPr>
        <p:spPr>
          <a:xfrm>
            <a:off x="457200" y="2034659"/>
            <a:ext cx="2721429" cy="72990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ARM</a:t>
            </a:r>
            <a:r>
              <a:rPr kumimoji="1" lang="ja-JP" altLang="en-US" sz="2000">
                <a:solidFill>
                  <a:srgbClr val="FFFFFF"/>
                </a:solidFill>
                <a:latin typeface="ＭＳ Ｐゴシック"/>
                <a:ea typeface="ＭＳ Ｐゴシック"/>
                <a:cs typeface="ＭＳ Ｐゴシック"/>
              </a:rPr>
              <a:t>版</a:t>
            </a:r>
            <a:r>
              <a:rPr kumimoji="1" lang="en-US" altLang="ja-JP" sz="2000">
                <a:solidFill>
                  <a:srgbClr val="FFFFFF"/>
                </a:solidFill>
                <a:latin typeface="ＭＳ Ｐゴシック"/>
                <a:ea typeface="ＭＳ Ｐゴシック"/>
                <a:cs typeface="ＭＳ Ｐゴシック"/>
              </a:rPr>
              <a:t>Windows</a:t>
            </a:r>
          </a:p>
        </p:txBody>
      </p:sp>
      <p:sp>
        <p:nvSpPr>
          <p:cNvPr id="19" name="正方形/長方形 18">
            <a:extLst>
              <a:ext uri="{FF2B5EF4-FFF2-40B4-BE49-F238E27FC236}">
                <a16:creationId xmlns:a16="http://schemas.microsoft.com/office/drawing/2014/main" id="{CDB0F86C-8AFC-4FCA-8B04-D0C9D06F4DE9}"/>
              </a:ext>
            </a:extLst>
          </p:cNvPr>
          <p:cNvSpPr/>
          <p:nvPr/>
        </p:nvSpPr>
        <p:spPr>
          <a:xfrm>
            <a:off x="457200" y="2836171"/>
            <a:ext cx="2721429" cy="72990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UWP</a:t>
            </a:r>
          </a:p>
        </p:txBody>
      </p:sp>
      <p:sp>
        <p:nvSpPr>
          <p:cNvPr id="20" name="正方形/長方形 19">
            <a:extLst>
              <a:ext uri="{FF2B5EF4-FFF2-40B4-BE49-F238E27FC236}">
                <a16:creationId xmlns:a16="http://schemas.microsoft.com/office/drawing/2014/main" id="{D3A19CCA-F82F-43CA-A361-C4D0317EFF18}"/>
              </a:ext>
            </a:extLst>
          </p:cNvPr>
          <p:cNvSpPr/>
          <p:nvPr/>
        </p:nvSpPr>
        <p:spPr>
          <a:xfrm>
            <a:off x="457200" y="3637683"/>
            <a:ext cx="2721429" cy="72990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Linux</a:t>
            </a:r>
            <a:r>
              <a:rPr kumimoji="1" lang="ja-JP" altLang="en-US" sz="2000">
                <a:solidFill>
                  <a:srgbClr val="FFFFFF"/>
                </a:solidFill>
                <a:latin typeface="ＭＳ Ｐゴシック"/>
                <a:ea typeface="ＭＳ Ｐゴシック"/>
                <a:cs typeface="ＭＳ Ｐゴシック"/>
              </a:rPr>
              <a:t>サポート（</a:t>
            </a:r>
            <a:r>
              <a:rPr kumimoji="1" lang="en-US" altLang="ja-JP" sz="2000">
                <a:solidFill>
                  <a:srgbClr val="FFFFFF"/>
                </a:solidFill>
                <a:latin typeface="ＭＳ Ｐゴシック"/>
                <a:ea typeface="ＭＳ Ｐゴシック"/>
                <a:cs typeface="ＭＳ Ｐゴシック"/>
              </a:rPr>
              <a:t>WSL</a:t>
            </a:r>
            <a:r>
              <a:rPr kumimoji="1" lang="ja-JP" altLang="en-US" sz="2000">
                <a:solidFill>
                  <a:srgbClr val="FFFFFF"/>
                </a:solidFill>
                <a:latin typeface="ＭＳ Ｐゴシック"/>
                <a:ea typeface="ＭＳ Ｐゴシック"/>
                <a:cs typeface="ＭＳ Ｐゴシック"/>
              </a:rPr>
              <a:t>）</a:t>
            </a:r>
            <a:endParaRPr kumimoji="1" lang="en-US" altLang="ja-JP" sz="2000">
              <a:solidFill>
                <a:srgbClr val="FFFFFF"/>
              </a:solidFill>
              <a:latin typeface="ＭＳ Ｐゴシック"/>
              <a:ea typeface="ＭＳ Ｐゴシック"/>
              <a:cs typeface="ＭＳ Ｐゴシック"/>
            </a:endParaRPr>
          </a:p>
        </p:txBody>
      </p:sp>
      <p:sp>
        <p:nvSpPr>
          <p:cNvPr id="21" name="正方形/長方形 20">
            <a:extLst>
              <a:ext uri="{FF2B5EF4-FFF2-40B4-BE49-F238E27FC236}">
                <a16:creationId xmlns:a16="http://schemas.microsoft.com/office/drawing/2014/main" id="{E0AF7654-CFB8-4709-9FA8-082091FA20B5}"/>
              </a:ext>
            </a:extLst>
          </p:cNvPr>
          <p:cNvSpPr/>
          <p:nvPr/>
        </p:nvSpPr>
        <p:spPr>
          <a:xfrm>
            <a:off x="457200" y="4439195"/>
            <a:ext cx="2721429" cy="72990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SQL Server on Linux</a:t>
            </a:r>
          </a:p>
        </p:txBody>
      </p:sp>
      <p:sp>
        <p:nvSpPr>
          <p:cNvPr id="22" name="正方形/長方形 21">
            <a:extLst>
              <a:ext uri="{FF2B5EF4-FFF2-40B4-BE49-F238E27FC236}">
                <a16:creationId xmlns:a16="http://schemas.microsoft.com/office/drawing/2014/main" id="{15229EE9-F167-401A-8B62-C46A3012D59F}"/>
              </a:ext>
            </a:extLst>
          </p:cNvPr>
          <p:cNvSpPr/>
          <p:nvPr/>
        </p:nvSpPr>
        <p:spPr>
          <a:xfrm>
            <a:off x="3298371" y="1233147"/>
            <a:ext cx="5388431" cy="729904"/>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a:solidFill>
                  <a:srgbClr val="FFFFFF"/>
                </a:solidFill>
                <a:latin typeface="ＭＳ Ｐゴシック"/>
                <a:ea typeface="ＭＳ Ｐゴシック"/>
                <a:cs typeface="ＭＳ Ｐゴシック"/>
              </a:rPr>
              <a:t>プラットフォーム間での機能差やリリース時期のバラつきを無くす</a:t>
            </a:r>
            <a:endParaRPr kumimoji="1" lang="en-US" altLang="ja-JP" sz="2000">
              <a:solidFill>
                <a:srgbClr val="FFFFFF"/>
              </a:solidFill>
              <a:latin typeface="ＭＳ Ｐゴシック"/>
              <a:ea typeface="ＭＳ Ｐゴシック"/>
              <a:cs typeface="ＭＳ Ｐゴシック"/>
            </a:endParaRPr>
          </a:p>
        </p:txBody>
      </p:sp>
      <p:sp>
        <p:nvSpPr>
          <p:cNvPr id="23" name="正方形/長方形 22">
            <a:extLst>
              <a:ext uri="{FF2B5EF4-FFF2-40B4-BE49-F238E27FC236}">
                <a16:creationId xmlns:a16="http://schemas.microsoft.com/office/drawing/2014/main" id="{3CBF1767-8DC1-4916-97C8-092F737ACBD2}"/>
              </a:ext>
            </a:extLst>
          </p:cNvPr>
          <p:cNvSpPr/>
          <p:nvPr/>
        </p:nvSpPr>
        <p:spPr>
          <a:xfrm>
            <a:off x="3298371" y="2034659"/>
            <a:ext cx="5388431" cy="729904"/>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a:solidFill>
                  <a:srgbClr val="FFFFFF"/>
                </a:solidFill>
                <a:latin typeface="ＭＳ Ｐゴシック"/>
                <a:ea typeface="ＭＳ Ｐゴシック"/>
                <a:cs typeface="ＭＳ Ｐゴシック"/>
              </a:rPr>
              <a:t>スマホ</a:t>
            </a:r>
            <a:r>
              <a:rPr kumimoji="1" lang="en-US" altLang="ja-JP" sz="2000">
                <a:solidFill>
                  <a:srgbClr val="FFFFFF"/>
                </a:solidFill>
                <a:latin typeface="ＭＳ Ｐゴシック"/>
                <a:ea typeface="ＭＳ Ｐゴシック"/>
                <a:cs typeface="ＭＳ Ｐゴシック"/>
              </a:rPr>
              <a:t>/</a:t>
            </a:r>
            <a:r>
              <a:rPr kumimoji="1" lang="ja-JP" altLang="en-US" sz="2000">
                <a:solidFill>
                  <a:srgbClr val="FFFFFF"/>
                </a:solidFill>
                <a:latin typeface="ＭＳ Ｐゴシック"/>
                <a:ea typeface="ＭＳ Ｐゴシック"/>
                <a:cs typeface="ＭＳ Ｐゴシック"/>
              </a:rPr>
              <a:t>タブレットで</a:t>
            </a:r>
            <a:r>
              <a:rPr kumimoji="1" lang="en-US" altLang="ja-JP" sz="2000">
                <a:solidFill>
                  <a:srgbClr val="FFFFFF"/>
                </a:solidFill>
                <a:latin typeface="ＭＳ Ｐゴシック"/>
                <a:ea typeface="ＭＳ Ｐゴシック"/>
                <a:cs typeface="ＭＳ Ｐゴシック"/>
              </a:rPr>
              <a:t>Windows</a:t>
            </a:r>
            <a:r>
              <a:rPr kumimoji="1" lang="ja-JP" altLang="en-US" sz="2000">
                <a:solidFill>
                  <a:srgbClr val="FFFFFF"/>
                </a:solidFill>
                <a:latin typeface="ＭＳ Ｐゴシック"/>
                <a:ea typeface="ＭＳ Ｐゴシック"/>
                <a:cs typeface="ＭＳ Ｐゴシック"/>
              </a:rPr>
              <a:t>を動かし、</a:t>
            </a:r>
            <a:endParaRPr kumimoji="1" lang="en-US" altLang="ja-JP" sz="2000">
              <a:solidFill>
                <a:srgbClr val="FFFFFF"/>
              </a:solidFill>
              <a:latin typeface="ＭＳ Ｐゴシック"/>
              <a:ea typeface="ＭＳ Ｐゴシック"/>
              <a:cs typeface="ＭＳ Ｐゴシック"/>
            </a:endParaRPr>
          </a:p>
          <a:p>
            <a:r>
              <a:rPr kumimoji="1" lang="en-US" altLang="ja-JP" sz="2000">
                <a:solidFill>
                  <a:srgbClr val="FFFFFF"/>
                </a:solidFill>
                <a:latin typeface="ＭＳ Ｐゴシック"/>
                <a:ea typeface="ＭＳ Ｐゴシック"/>
                <a:cs typeface="ＭＳ Ｐゴシック"/>
              </a:rPr>
              <a:t>Win32</a:t>
            </a:r>
            <a:r>
              <a:rPr kumimoji="1" lang="ja-JP" altLang="en-US" sz="2000">
                <a:solidFill>
                  <a:srgbClr val="FFFFFF"/>
                </a:solidFill>
                <a:latin typeface="ＭＳ Ｐゴシック"/>
                <a:ea typeface="ＭＳ Ｐゴシック"/>
                <a:cs typeface="ＭＳ Ｐゴシック"/>
              </a:rPr>
              <a:t>アプリがそのまま使える</a:t>
            </a:r>
            <a:endParaRPr kumimoji="1" lang="en-US" altLang="ja-JP" sz="2000">
              <a:solidFill>
                <a:srgbClr val="FFFFFF"/>
              </a:solidFill>
              <a:latin typeface="ＭＳ Ｐゴシック"/>
              <a:ea typeface="ＭＳ Ｐゴシック"/>
              <a:cs typeface="ＭＳ Ｐゴシック"/>
            </a:endParaRPr>
          </a:p>
        </p:txBody>
      </p:sp>
      <p:sp>
        <p:nvSpPr>
          <p:cNvPr id="24" name="正方形/長方形 23">
            <a:extLst>
              <a:ext uri="{FF2B5EF4-FFF2-40B4-BE49-F238E27FC236}">
                <a16:creationId xmlns:a16="http://schemas.microsoft.com/office/drawing/2014/main" id="{7C7A7102-F572-4E8C-9722-AC751E36E493}"/>
              </a:ext>
            </a:extLst>
          </p:cNvPr>
          <p:cNvSpPr/>
          <p:nvPr/>
        </p:nvSpPr>
        <p:spPr>
          <a:xfrm>
            <a:off x="3298371" y="2836171"/>
            <a:ext cx="5388431" cy="729904"/>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a:solidFill>
                  <a:srgbClr val="FFFFFF"/>
                </a:solidFill>
                <a:latin typeface="ＭＳ Ｐゴシック"/>
                <a:ea typeface="ＭＳ Ｐゴシック"/>
                <a:cs typeface="ＭＳ Ｐゴシック"/>
              </a:rPr>
              <a:t>様々な</a:t>
            </a:r>
            <a:r>
              <a:rPr kumimoji="1" lang="en-US" altLang="ja-JP" sz="2000" dirty="0">
                <a:solidFill>
                  <a:srgbClr val="FFFFFF"/>
                </a:solidFill>
                <a:latin typeface="ＭＳ Ｐゴシック"/>
                <a:ea typeface="ＭＳ Ｐゴシック"/>
                <a:cs typeface="ＭＳ Ｐゴシック"/>
              </a:rPr>
              <a:t>Microsoft</a:t>
            </a:r>
            <a:r>
              <a:rPr lang="ja-JP" altLang="en-US" sz="2000">
                <a:solidFill>
                  <a:srgbClr val="FFFFFF"/>
                </a:solidFill>
                <a:latin typeface="ＭＳ Ｐゴシック"/>
                <a:ea typeface="ＭＳ Ｐゴシック"/>
                <a:cs typeface="ＭＳ Ｐゴシック"/>
              </a:rPr>
              <a:t>プラットフォーム用のアプリをひとつのソースコードから生成</a:t>
            </a:r>
            <a:endParaRPr kumimoji="1" lang="en-US" altLang="ja-JP" sz="2000" dirty="0">
              <a:solidFill>
                <a:srgbClr val="FFFFFF"/>
              </a:solidFill>
              <a:latin typeface="ＭＳ Ｐゴシック"/>
              <a:ea typeface="ＭＳ Ｐゴシック"/>
              <a:cs typeface="ＭＳ Ｐゴシック"/>
            </a:endParaRPr>
          </a:p>
        </p:txBody>
      </p:sp>
      <p:sp>
        <p:nvSpPr>
          <p:cNvPr id="25" name="正方形/長方形 24">
            <a:extLst>
              <a:ext uri="{FF2B5EF4-FFF2-40B4-BE49-F238E27FC236}">
                <a16:creationId xmlns:a16="http://schemas.microsoft.com/office/drawing/2014/main" id="{31B1D4F9-70AD-438F-8BEB-F5FBDDFF5643}"/>
              </a:ext>
            </a:extLst>
          </p:cNvPr>
          <p:cNvSpPr/>
          <p:nvPr/>
        </p:nvSpPr>
        <p:spPr>
          <a:xfrm>
            <a:off x="3298371" y="3637683"/>
            <a:ext cx="5388431" cy="729904"/>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a:solidFill>
                  <a:srgbClr val="FFFFFF"/>
                </a:solidFill>
                <a:latin typeface="ＭＳ Ｐゴシック"/>
                <a:ea typeface="ＭＳ Ｐゴシック"/>
                <a:cs typeface="ＭＳ Ｐゴシック"/>
              </a:rPr>
              <a:t>Windows</a:t>
            </a:r>
            <a:r>
              <a:rPr kumimoji="1" lang="ja-JP" altLang="en-US" sz="2000">
                <a:solidFill>
                  <a:srgbClr val="FFFFFF"/>
                </a:solidFill>
                <a:latin typeface="ＭＳ Ｐゴシック"/>
                <a:ea typeface="ＭＳ Ｐゴシック"/>
                <a:cs typeface="ＭＳ Ｐゴシック"/>
              </a:rPr>
              <a:t>上で</a:t>
            </a:r>
            <a:r>
              <a:rPr kumimoji="1" lang="en-US" altLang="ja-JP" sz="2000">
                <a:solidFill>
                  <a:srgbClr val="FFFFFF"/>
                </a:solidFill>
                <a:latin typeface="ＭＳ Ｐゴシック"/>
                <a:ea typeface="ＭＳ Ｐゴシック"/>
                <a:cs typeface="ＭＳ Ｐゴシック"/>
              </a:rPr>
              <a:t>Linux</a:t>
            </a:r>
            <a:r>
              <a:rPr kumimoji="1" lang="ja-JP" altLang="en-US" sz="2000">
                <a:solidFill>
                  <a:srgbClr val="FFFFFF"/>
                </a:solidFill>
                <a:latin typeface="ＭＳ Ｐゴシック"/>
                <a:ea typeface="ＭＳ Ｐゴシック"/>
                <a:cs typeface="ＭＳ Ｐゴシック"/>
              </a:rPr>
              <a:t>アプリをそのまま実行</a:t>
            </a:r>
            <a:endParaRPr kumimoji="1" lang="en-US" altLang="ja-JP" sz="2000">
              <a:solidFill>
                <a:srgbClr val="FFFFFF"/>
              </a:solidFill>
              <a:latin typeface="ＭＳ Ｐゴシック"/>
              <a:ea typeface="ＭＳ Ｐゴシック"/>
              <a:cs typeface="ＭＳ Ｐゴシック"/>
            </a:endParaRPr>
          </a:p>
        </p:txBody>
      </p:sp>
      <p:sp>
        <p:nvSpPr>
          <p:cNvPr id="26" name="正方形/長方形 25">
            <a:extLst>
              <a:ext uri="{FF2B5EF4-FFF2-40B4-BE49-F238E27FC236}">
                <a16:creationId xmlns:a16="http://schemas.microsoft.com/office/drawing/2014/main" id="{3E6343C7-7180-4A6C-98BD-64A5C3FCBAAA}"/>
              </a:ext>
            </a:extLst>
          </p:cNvPr>
          <p:cNvSpPr/>
          <p:nvPr/>
        </p:nvSpPr>
        <p:spPr>
          <a:xfrm>
            <a:off x="3298371" y="4439195"/>
            <a:ext cx="5388431" cy="729904"/>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a:solidFill>
                  <a:srgbClr val="FFFFFF"/>
                </a:solidFill>
                <a:latin typeface="ＭＳ Ｐゴシック"/>
                <a:ea typeface="ＭＳ Ｐゴシック"/>
                <a:cs typeface="ＭＳ Ｐゴシック"/>
              </a:rPr>
              <a:t>Windows</a:t>
            </a:r>
            <a:r>
              <a:rPr kumimoji="1" lang="ja-JP" altLang="en-US" sz="2000">
                <a:solidFill>
                  <a:srgbClr val="FFFFFF"/>
                </a:solidFill>
                <a:latin typeface="ＭＳ Ｐゴシック"/>
                <a:ea typeface="ＭＳ Ｐゴシック"/>
                <a:cs typeface="ＭＳ Ｐゴシック"/>
              </a:rPr>
              <a:t>版</a:t>
            </a:r>
            <a:r>
              <a:rPr kumimoji="1" lang="en-US" altLang="ja-JP" sz="2000">
                <a:solidFill>
                  <a:srgbClr val="FFFFFF"/>
                </a:solidFill>
                <a:latin typeface="ＭＳ Ｐゴシック"/>
                <a:ea typeface="ＭＳ Ｐゴシック"/>
                <a:cs typeface="ＭＳ Ｐゴシック"/>
              </a:rPr>
              <a:t>SQL Server</a:t>
            </a:r>
            <a:r>
              <a:rPr kumimoji="1" lang="ja-JP" altLang="en-US" sz="2000">
                <a:solidFill>
                  <a:srgbClr val="FFFFFF"/>
                </a:solidFill>
                <a:latin typeface="ＭＳ Ｐゴシック"/>
                <a:ea typeface="ＭＳ Ｐゴシック"/>
                <a:cs typeface="ＭＳ Ｐゴシック"/>
              </a:rPr>
              <a:t>を</a:t>
            </a:r>
            <a:r>
              <a:rPr kumimoji="1" lang="en-US" altLang="ja-JP" sz="2000">
                <a:solidFill>
                  <a:srgbClr val="FFFFFF"/>
                </a:solidFill>
                <a:latin typeface="ＭＳ Ｐゴシック"/>
                <a:ea typeface="ＭＳ Ｐゴシック"/>
                <a:cs typeface="ＭＳ Ｐゴシック"/>
              </a:rPr>
              <a:t>Linux</a:t>
            </a:r>
            <a:r>
              <a:rPr kumimoji="1" lang="ja-JP" altLang="en-US" sz="2000">
                <a:solidFill>
                  <a:srgbClr val="FFFFFF"/>
                </a:solidFill>
                <a:latin typeface="ＭＳ Ｐゴシック"/>
                <a:ea typeface="ＭＳ Ｐゴシック"/>
                <a:cs typeface="ＭＳ Ｐゴシック"/>
              </a:rPr>
              <a:t>上でそのまま実行</a:t>
            </a:r>
            <a:endParaRPr kumimoji="1" lang="en-US" altLang="ja-JP" sz="200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6ED4F9DF-9505-184F-9972-EDBD4AB21807}"/>
              </a:ext>
            </a:extLst>
          </p:cNvPr>
          <p:cNvSpPr/>
          <p:nvPr/>
        </p:nvSpPr>
        <p:spPr>
          <a:xfrm>
            <a:off x="457200" y="5240707"/>
            <a:ext cx="2721429" cy="72990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Azure</a:t>
            </a:r>
            <a:r>
              <a:rPr kumimoji="1" lang="ja-JP" altLang="en-US" sz="2000">
                <a:solidFill>
                  <a:srgbClr val="FFFFFF"/>
                </a:solidFill>
                <a:latin typeface="ＭＳ Ｐゴシック"/>
                <a:ea typeface="ＭＳ Ｐゴシック"/>
                <a:cs typeface="ＭＳ Ｐゴシック"/>
              </a:rPr>
              <a:t> </a:t>
            </a:r>
            <a:r>
              <a:rPr kumimoji="1" lang="en-US" altLang="ja-JP" sz="2000" dirty="0">
                <a:solidFill>
                  <a:srgbClr val="FFFFFF"/>
                </a:solidFill>
                <a:latin typeface="ＭＳ Ｐゴシック"/>
                <a:ea typeface="ＭＳ Ｐゴシック"/>
                <a:cs typeface="ＭＳ Ｐゴシック"/>
              </a:rPr>
              <a:t>Sphere</a:t>
            </a:r>
          </a:p>
        </p:txBody>
      </p:sp>
      <p:sp>
        <p:nvSpPr>
          <p:cNvPr id="16" name="正方形/長方形 15">
            <a:extLst>
              <a:ext uri="{FF2B5EF4-FFF2-40B4-BE49-F238E27FC236}">
                <a16:creationId xmlns:a16="http://schemas.microsoft.com/office/drawing/2014/main" id="{36DC4769-65FC-3744-85D8-DAD4AD9F287D}"/>
              </a:ext>
            </a:extLst>
          </p:cNvPr>
          <p:cNvSpPr/>
          <p:nvPr/>
        </p:nvSpPr>
        <p:spPr>
          <a:xfrm>
            <a:off x="3298371" y="5240707"/>
            <a:ext cx="5388431" cy="729904"/>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dirty="0">
                <a:solidFill>
                  <a:srgbClr val="FFFFFF"/>
                </a:solidFill>
                <a:latin typeface="ＭＳ Ｐゴシック"/>
                <a:ea typeface="ＭＳ Ｐゴシック"/>
                <a:cs typeface="ＭＳ Ｐゴシック"/>
              </a:rPr>
              <a:t>ARM</a:t>
            </a:r>
            <a:r>
              <a:rPr kumimoji="1" lang="ja-JP" altLang="en-US" sz="2000">
                <a:solidFill>
                  <a:srgbClr val="FFFFFF"/>
                </a:solidFill>
                <a:latin typeface="ＭＳ Ｐゴシック"/>
                <a:ea typeface="ＭＳ Ｐゴシック"/>
                <a:cs typeface="ＭＳ Ｐゴシック"/>
              </a:rPr>
              <a:t>ベースの</a:t>
            </a:r>
            <a:r>
              <a:rPr kumimoji="1" lang="en-US" altLang="ja-JP" sz="2000" dirty="0">
                <a:solidFill>
                  <a:srgbClr val="FFFFFF"/>
                </a:solidFill>
                <a:latin typeface="ＭＳ Ｐゴシック"/>
                <a:ea typeface="ＭＳ Ｐゴシック"/>
                <a:cs typeface="ＭＳ Ｐゴシック"/>
              </a:rPr>
              <a:t>IoT</a:t>
            </a:r>
            <a:r>
              <a:rPr kumimoji="1" lang="ja-JP" altLang="en-US" sz="2000">
                <a:solidFill>
                  <a:srgbClr val="FFFFFF"/>
                </a:solidFill>
                <a:latin typeface="ＭＳ Ｐゴシック"/>
                <a:ea typeface="ＭＳ Ｐゴシック"/>
                <a:cs typeface="ＭＳ Ｐゴシック"/>
              </a:rPr>
              <a:t>向け</a:t>
            </a:r>
            <a:r>
              <a:rPr lang="ja-JP" altLang="en-US" sz="2000">
                <a:solidFill>
                  <a:srgbClr val="FFFFFF"/>
                </a:solidFill>
                <a:latin typeface="ＭＳ Ｐゴシック"/>
                <a:ea typeface="ＭＳ Ｐゴシック"/>
                <a:cs typeface="ＭＳ Ｐゴシック"/>
              </a:rPr>
              <a:t>プロセッサ、</a:t>
            </a:r>
            <a:r>
              <a:rPr lang="en-US" altLang="ja-JP" sz="2000" dirty="0">
                <a:solidFill>
                  <a:srgbClr val="FFFFFF"/>
                </a:solidFill>
                <a:latin typeface="ＭＳ Ｐゴシック"/>
                <a:ea typeface="ＭＳ Ｐゴシック"/>
                <a:cs typeface="ＭＳ Ｐゴシック"/>
              </a:rPr>
              <a:t>Linux</a:t>
            </a:r>
            <a:r>
              <a:rPr lang="ja-JP" altLang="en-US" sz="2000">
                <a:solidFill>
                  <a:srgbClr val="FFFFFF"/>
                </a:solidFill>
                <a:latin typeface="ＭＳ Ｐゴシック"/>
                <a:ea typeface="ＭＳ Ｐゴシック"/>
                <a:cs typeface="ＭＳ Ｐゴシック"/>
              </a:rPr>
              <a:t>ベースの</a:t>
            </a:r>
            <a:r>
              <a:rPr lang="en-US" altLang="ja-JP" sz="2000" dirty="0">
                <a:solidFill>
                  <a:srgbClr val="FFFFFF"/>
                </a:solidFill>
                <a:latin typeface="ＭＳ Ｐゴシック"/>
                <a:ea typeface="ＭＳ Ｐゴシック"/>
                <a:cs typeface="ＭＳ Ｐゴシック"/>
              </a:rPr>
              <a:t>OS</a:t>
            </a:r>
            <a:r>
              <a:rPr lang="ja-JP" altLang="en-US" sz="2000">
                <a:solidFill>
                  <a:srgbClr val="FFFFFF"/>
                </a:solidFill>
                <a:latin typeface="ＭＳ Ｐゴシック"/>
                <a:ea typeface="ＭＳ Ｐゴシック"/>
                <a:cs typeface="ＭＳ Ｐゴシック"/>
              </a:rPr>
              <a:t>、</a:t>
            </a:r>
            <a:r>
              <a:rPr lang="en-US" altLang="ja-JP" sz="2000" dirty="0">
                <a:solidFill>
                  <a:srgbClr val="FFFFFF"/>
                </a:solidFill>
                <a:latin typeface="ＭＳ Ｐゴシック"/>
                <a:ea typeface="ＭＳ Ｐゴシック"/>
                <a:cs typeface="ＭＳ Ｐゴシック"/>
              </a:rPr>
              <a:t>Azure</a:t>
            </a:r>
            <a:r>
              <a:rPr lang="ja-JP" altLang="en-US" sz="2000">
                <a:solidFill>
                  <a:srgbClr val="FFFFFF"/>
                </a:solidFill>
                <a:latin typeface="ＭＳ Ｐゴシック"/>
                <a:ea typeface="ＭＳ Ｐゴシック"/>
                <a:cs typeface="ＭＳ Ｐゴシック"/>
              </a:rPr>
              <a:t>上のサービス</a:t>
            </a:r>
            <a:endParaRPr kumimoji="1" lang="en-US" altLang="ja-JP" sz="20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99534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bwMode="auto">
          <a:xfrm>
            <a:off x="791579" y="3562937"/>
            <a:ext cx="7555163" cy="836712"/>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「デバイスとサービスの会社を目指す」</a:t>
            </a:r>
            <a:endParaRPr kumimoji="0" lang="en-US" altLang="ja-JP" sz="20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a:t>
            </a:r>
            <a:r>
              <a:rPr kumimoji="0" lang="ja-JP" altLang="en-US" sz="2000" b="0" i="0" u="none" strike="noStrike" cap="none" normalizeH="0" dirty="0">
                <a:ln>
                  <a:noFill/>
                </a:ln>
                <a:solidFill>
                  <a:schemeClr val="bg1"/>
                </a:solidFill>
                <a:effectLst/>
                <a:latin typeface="+mn-lt"/>
                <a:ea typeface="+mn-ea"/>
              </a:rPr>
              <a:t>ソフト会社のままでは</a:t>
            </a:r>
            <a:r>
              <a:rPr kumimoji="0" lang="en-US" altLang="ja-JP" sz="2000" b="0" i="0" u="none" strike="noStrike" cap="none" normalizeH="0" dirty="0">
                <a:ln>
                  <a:noFill/>
                </a:ln>
                <a:solidFill>
                  <a:schemeClr val="bg1"/>
                </a:solidFill>
                <a:effectLst/>
                <a:latin typeface="+mn-lt"/>
                <a:ea typeface="+mn-ea"/>
              </a:rPr>
              <a:t>Apple/Google</a:t>
            </a:r>
            <a:r>
              <a:rPr kumimoji="0" lang="ja-JP" altLang="en-US" sz="2000" b="0" i="0" u="none" strike="noStrike" cap="none" normalizeH="0" dirty="0">
                <a:ln>
                  <a:noFill/>
                </a:ln>
                <a:solidFill>
                  <a:schemeClr val="bg1"/>
                </a:solidFill>
                <a:effectLst/>
                <a:latin typeface="+mn-lt"/>
                <a:ea typeface="+mn-ea"/>
              </a:rPr>
              <a:t>と闘えない</a:t>
            </a:r>
          </a:p>
        </p:txBody>
      </p:sp>
      <p:sp>
        <p:nvSpPr>
          <p:cNvPr id="6" name="角丸四角形 5"/>
          <p:cNvSpPr/>
          <p:nvPr/>
        </p:nvSpPr>
        <p:spPr bwMode="auto">
          <a:xfrm>
            <a:off x="780326" y="467928"/>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2008</a:t>
            </a:r>
            <a:endParaRPr kumimoji="0" lang="ja-JP" altLang="en-US" sz="2400" b="0" i="0" u="none" strike="noStrike" cap="none" normalizeH="0" dirty="0">
              <a:ln>
                <a:noFill/>
              </a:ln>
              <a:solidFill>
                <a:schemeClr val="bg1"/>
              </a:solidFill>
              <a:effectLst/>
              <a:latin typeface="+mn-lt"/>
              <a:ea typeface="+mn-ea"/>
            </a:endParaRPr>
          </a:p>
        </p:txBody>
      </p:sp>
      <p:sp>
        <p:nvSpPr>
          <p:cNvPr id="7" name="角丸四角形 6"/>
          <p:cNvSpPr/>
          <p:nvPr/>
        </p:nvSpPr>
        <p:spPr bwMode="auto">
          <a:xfrm>
            <a:off x="2767387" y="467928"/>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Yahoo</a:t>
            </a:r>
            <a:r>
              <a:rPr kumimoji="0" lang="en-US" altLang="ja-JP" sz="2400" dirty="0">
                <a:solidFill>
                  <a:schemeClr val="bg1"/>
                </a:solidFill>
                <a:latin typeface="+mn-lt"/>
                <a:ea typeface="+mn-ea"/>
              </a:rPr>
              <a:t>!</a:t>
            </a:r>
            <a:r>
              <a:rPr kumimoji="0" lang="ja-JP" altLang="en-US" sz="2400" dirty="0">
                <a:solidFill>
                  <a:schemeClr val="bg1"/>
                </a:solidFill>
                <a:latin typeface="+mn-lt"/>
                <a:ea typeface="+mn-ea"/>
              </a:rPr>
              <a:t>買収提案</a:t>
            </a:r>
            <a:endParaRPr kumimoji="0" lang="ja-JP" altLang="en-US" sz="2400" b="0" i="0" u="none" strike="noStrike" cap="none" normalizeH="0" dirty="0">
              <a:ln>
                <a:noFill/>
              </a:ln>
              <a:solidFill>
                <a:schemeClr val="bg1"/>
              </a:solidFill>
              <a:effectLst/>
              <a:latin typeface="+mn-lt"/>
              <a:ea typeface="+mn-ea"/>
            </a:endParaRPr>
          </a:p>
        </p:txBody>
      </p:sp>
      <p:sp>
        <p:nvSpPr>
          <p:cNvPr id="8" name="角丸四角形 7"/>
          <p:cNvSpPr/>
          <p:nvPr/>
        </p:nvSpPr>
        <p:spPr bwMode="auto">
          <a:xfrm>
            <a:off x="780326" y="989937"/>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2009</a:t>
            </a:r>
            <a:endParaRPr kumimoji="0" lang="ja-JP" altLang="en-US" sz="2400" b="0" i="0" u="none" strike="noStrike" cap="none" normalizeH="0" dirty="0">
              <a:ln>
                <a:noFill/>
              </a:ln>
              <a:solidFill>
                <a:schemeClr val="bg1"/>
              </a:solidFill>
              <a:effectLst/>
              <a:latin typeface="+mn-lt"/>
              <a:ea typeface="+mn-ea"/>
            </a:endParaRPr>
          </a:p>
        </p:txBody>
      </p:sp>
      <p:sp>
        <p:nvSpPr>
          <p:cNvPr id="9" name="角丸四角形 8"/>
          <p:cNvSpPr/>
          <p:nvPr/>
        </p:nvSpPr>
        <p:spPr bwMode="auto">
          <a:xfrm>
            <a:off x="2767387" y="989937"/>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Yahoo</a:t>
            </a:r>
            <a:r>
              <a:rPr kumimoji="0" lang="en-US" altLang="ja-JP" sz="2400" dirty="0">
                <a:solidFill>
                  <a:schemeClr val="bg1"/>
                </a:solidFill>
                <a:latin typeface="+mn-lt"/>
                <a:ea typeface="+mn-ea"/>
              </a:rPr>
              <a:t>!</a:t>
            </a:r>
            <a:r>
              <a:rPr kumimoji="0" lang="ja-JP" altLang="en-US" sz="2400" dirty="0">
                <a:solidFill>
                  <a:schemeClr val="bg1"/>
                </a:solidFill>
                <a:latin typeface="+mn-lt"/>
                <a:ea typeface="+mn-ea"/>
              </a:rPr>
              <a:t>と提携</a:t>
            </a:r>
            <a:endParaRPr kumimoji="0" lang="ja-JP" altLang="en-US" sz="2400" b="0" i="0" u="none" strike="noStrike" cap="none" normalizeH="0" dirty="0">
              <a:ln>
                <a:noFill/>
              </a:ln>
              <a:solidFill>
                <a:schemeClr val="bg1"/>
              </a:solidFill>
              <a:effectLst/>
              <a:latin typeface="+mn-lt"/>
              <a:ea typeface="+mn-ea"/>
            </a:endParaRPr>
          </a:p>
        </p:txBody>
      </p:sp>
      <p:sp>
        <p:nvSpPr>
          <p:cNvPr id="10" name="角丸四角形 9"/>
          <p:cNvSpPr/>
          <p:nvPr/>
        </p:nvSpPr>
        <p:spPr bwMode="auto">
          <a:xfrm>
            <a:off x="780326" y="1991005"/>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2011</a:t>
            </a:r>
            <a:endParaRPr kumimoji="0" lang="ja-JP" altLang="en-US" sz="2400" b="0" i="0" u="none" strike="noStrike" cap="none" normalizeH="0" dirty="0">
              <a:ln>
                <a:noFill/>
              </a:ln>
              <a:solidFill>
                <a:schemeClr val="bg1"/>
              </a:solidFill>
              <a:effectLst/>
              <a:latin typeface="+mn-lt"/>
              <a:ea typeface="+mn-ea"/>
            </a:endParaRPr>
          </a:p>
        </p:txBody>
      </p:sp>
      <p:sp>
        <p:nvSpPr>
          <p:cNvPr id="11" name="角丸四角形 10"/>
          <p:cNvSpPr/>
          <p:nvPr/>
        </p:nvSpPr>
        <p:spPr bwMode="auto">
          <a:xfrm>
            <a:off x="2767387" y="1991005"/>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Windows</a:t>
            </a:r>
            <a:r>
              <a:rPr kumimoji="0" lang="ja-JP" altLang="en-US" sz="2400" b="0" i="0" u="none" strike="noStrike" cap="none" normalizeH="0" dirty="0">
                <a:ln>
                  <a:noFill/>
                </a:ln>
                <a:solidFill>
                  <a:schemeClr val="bg1"/>
                </a:solidFill>
                <a:effectLst/>
                <a:latin typeface="+mn-lt"/>
                <a:ea typeface="+mn-ea"/>
              </a:rPr>
              <a:t>の</a:t>
            </a:r>
            <a:r>
              <a:rPr kumimoji="0" lang="en-US" altLang="ja-JP" sz="2400" b="0" i="0" u="none" strike="noStrike" cap="none" normalizeH="0" dirty="0">
                <a:ln>
                  <a:noFill/>
                </a:ln>
                <a:solidFill>
                  <a:schemeClr val="bg1"/>
                </a:solidFill>
                <a:effectLst/>
                <a:latin typeface="+mn-lt"/>
                <a:ea typeface="+mn-ea"/>
              </a:rPr>
              <a:t>ARM</a:t>
            </a:r>
            <a:r>
              <a:rPr kumimoji="0" lang="ja-JP" altLang="en-US" sz="2400" dirty="0">
                <a:solidFill>
                  <a:schemeClr val="bg1"/>
                </a:solidFill>
                <a:latin typeface="+mn-lt"/>
                <a:ea typeface="+mn-ea"/>
              </a:rPr>
              <a:t>サポートを発表</a:t>
            </a:r>
            <a:endParaRPr kumimoji="0" lang="ja-JP" altLang="en-US" sz="2400" b="0" i="0" u="none" strike="noStrike" cap="none" normalizeH="0" dirty="0">
              <a:ln>
                <a:noFill/>
              </a:ln>
              <a:solidFill>
                <a:schemeClr val="bg1"/>
              </a:solidFill>
              <a:effectLst/>
              <a:latin typeface="+mn-lt"/>
              <a:ea typeface="+mn-ea"/>
            </a:endParaRPr>
          </a:p>
        </p:txBody>
      </p:sp>
      <p:sp>
        <p:nvSpPr>
          <p:cNvPr id="12" name="角丸四角形 11"/>
          <p:cNvSpPr/>
          <p:nvPr/>
        </p:nvSpPr>
        <p:spPr bwMode="auto">
          <a:xfrm>
            <a:off x="780326" y="2495061"/>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2012</a:t>
            </a:r>
            <a:endParaRPr kumimoji="0" lang="ja-JP" altLang="en-US" sz="2400" b="0" i="0" u="none" strike="noStrike" cap="none" normalizeH="0" dirty="0">
              <a:ln>
                <a:noFill/>
              </a:ln>
              <a:solidFill>
                <a:schemeClr val="bg1"/>
              </a:solidFill>
              <a:effectLst/>
              <a:latin typeface="+mn-lt"/>
              <a:ea typeface="+mn-ea"/>
            </a:endParaRPr>
          </a:p>
        </p:txBody>
      </p:sp>
      <p:sp>
        <p:nvSpPr>
          <p:cNvPr id="13" name="角丸四角形 12"/>
          <p:cNvSpPr/>
          <p:nvPr/>
        </p:nvSpPr>
        <p:spPr bwMode="auto">
          <a:xfrm>
            <a:off x="2767387" y="249243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Windows8, RT, Surface</a:t>
            </a:r>
            <a:r>
              <a:rPr kumimoji="0" lang="ja-JP" altLang="en-US" sz="2400" b="0" i="0" u="none" strike="noStrike" cap="none" normalizeH="0" dirty="0">
                <a:ln>
                  <a:noFill/>
                </a:ln>
                <a:solidFill>
                  <a:schemeClr val="bg1"/>
                </a:solidFill>
                <a:effectLst/>
                <a:latin typeface="+mn-lt"/>
                <a:ea typeface="+mn-ea"/>
              </a:rPr>
              <a:t>出荷開始</a:t>
            </a:r>
          </a:p>
        </p:txBody>
      </p:sp>
      <p:sp>
        <p:nvSpPr>
          <p:cNvPr id="14" name="角丸四角形 13"/>
          <p:cNvSpPr/>
          <p:nvPr/>
        </p:nvSpPr>
        <p:spPr bwMode="auto">
          <a:xfrm>
            <a:off x="780326" y="3014161"/>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2013</a:t>
            </a:r>
            <a:endParaRPr kumimoji="0" lang="ja-JP" altLang="en-US" sz="2400" b="0" i="0" u="none" strike="noStrike" cap="none" normalizeH="0" dirty="0">
              <a:ln>
                <a:noFill/>
              </a:ln>
              <a:solidFill>
                <a:schemeClr val="bg1"/>
              </a:solidFill>
              <a:effectLst/>
              <a:latin typeface="+mn-lt"/>
              <a:ea typeface="+mn-ea"/>
            </a:endParaRPr>
          </a:p>
        </p:txBody>
      </p:sp>
      <p:sp>
        <p:nvSpPr>
          <p:cNvPr id="15" name="角丸四角形 14"/>
          <p:cNvSpPr/>
          <p:nvPr/>
        </p:nvSpPr>
        <p:spPr bwMode="auto">
          <a:xfrm>
            <a:off x="2767387" y="301416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組織改革</a:t>
            </a:r>
            <a:r>
              <a:rPr kumimoji="0" lang="en-US" altLang="ja-JP" sz="2400" b="0" i="0" u="none" strike="noStrike" cap="none" normalizeH="0" dirty="0">
                <a:ln>
                  <a:noFill/>
                </a:ln>
                <a:solidFill>
                  <a:schemeClr val="bg1"/>
                </a:solidFill>
                <a:effectLst/>
                <a:latin typeface="+mn-lt"/>
                <a:ea typeface="+mn-ea"/>
              </a:rPr>
              <a:t>,</a:t>
            </a:r>
            <a:r>
              <a:rPr kumimoji="0" lang="ja-JP" altLang="en-US" sz="2400" dirty="0">
                <a:solidFill>
                  <a:schemeClr val="bg1"/>
                </a:solidFill>
                <a:latin typeface="+mn-lt"/>
                <a:ea typeface="+mn-ea"/>
              </a:rPr>
              <a:t> バルマーの引退発表</a:t>
            </a:r>
            <a:endParaRPr kumimoji="0" lang="ja-JP" altLang="en-US" sz="2400" b="0" i="0" u="none" strike="noStrike" cap="none" normalizeH="0" dirty="0">
              <a:ln>
                <a:noFill/>
              </a:ln>
              <a:solidFill>
                <a:schemeClr val="bg1"/>
              </a:solidFill>
              <a:effectLst/>
              <a:latin typeface="+mn-lt"/>
              <a:ea typeface="+mn-ea"/>
            </a:endParaRPr>
          </a:p>
        </p:txBody>
      </p:sp>
      <p:sp>
        <p:nvSpPr>
          <p:cNvPr id="16" name="角丸四角形 15"/>
          <p:cNvSpPr/>
          <p:nvPr/>
        </p:nvSpPr>
        <p:spPr bwMode="auto">
          <a:xfrm>
            <a:off x="780326" y="1493993"/>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2010</a:t>
            </a:r>
            <a:endParaRPr kumimoji="0" lang="ja-JP" altLang="en-US" sz="2400" b="0" i="0" u="none" strike="noStrike" cap="none" normalizeH="0" dirty="0">
              <a:ln>
                <a:noFill/>
              </a:ln>
              <a:solidFill>
                <a:schemeClr val="bg1"/>
              </a:solidFill>
              <a:effectLst/>
              <a:latin typeface="+mn-lt"/>
              <a:ea typeface="+mn-ea"/>
            </a:endParaRPr>
          </a:p>
        </p:txBody>
      </p:sp>
      <p:sp>
        <p:nvSpPr>
          <p:cNvPr id="17" name="角丸四角形 16"/>
          <p:cNvSpPr/>
          <p:nvPr/>
        </p:nvSpPr>
        <p:spPr bwMode="auto">
          <a:xfrm>
            <a:off x="2767387" y="1493993"/>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Azure</a:t>
            </a:r>
            <a:r>
              <a:rPr kumimoji="0" lang="ja-JP" altLang="en-US" sz="2400" b="0" i="0" u="none" strike="noStrike" cap="none" normalizeH="0" dirty="0">
                <a:ln>
                  <a:noFill/>
                </a:ln>
                <a:solidFill>
                  <a:schemeClr val="bg1"/>
                </a:solidFill>
                <a:effectLst/>
                <a:latin typeface="+mn-lt"/>
                <a:ea typeface="+mn-ea"/>
              </a:rPr>
              <a:t>サービス開始</a:t>
            </a:r>
          </a:p>
        </p:txBody>
      </p:sp>
      <p:sp>
        <p:nvSpPr>
          <p:cNvPr id="18" name="角丸四角形 17"/>
          <p:cNvSpPr/>
          <p:nvPr/>
        </p:nvSpPr>
        <p:spPr bwMode="auto">
          <a:xfrm>
            <a:off x="779681" y="4500376"/>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2013</a:t>
            </a:r>
            <a:endParaRPr kumimoji="0" lang="ja-JP" altLang="en-US" sz="2400" b="0" i="0" u="none" strike="noStrike" cap="none" normalizeH="0" dirty="0">
              <a:ln>
                <a:noFill/>
              </a:ln>
              <a:solidFill>
                <a:schemeClr val="bg1"/>
              </a:solidFill>
              <a:effectLst/>
              <a:latin typeface="+mn-lt"/>
              <a:ea typeface="+mn-ea"/>
            </a:endParaRPr>
          </a:p>
        </p:txBody>
      </p:sp>
      <p:sp>
        <p:nvSpPr>
          <p:cNvPr id="19" name="角丸四角形 18"/>
          <p:cNvSpPr/>
          <p:nvPr/>
        </p:nvSpPr>
        <p:spPr bwMode="auto">
          <a:xfrm>
            <a:off x="2766742" y="4500376"/>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Nokia</a:t>
            </a:r>
            <a:r>
              <a:rPr kumimoji="0" lang="ja-JP" altLang="en-US" sz="2400" b="0" i="0" u="none" strike="noStrike" cap="none" normalizeH="0" dirty="0">
                <a:ln>
                  <a:noFill/>
                </a:ln>
                <a:solidFill>
                  <a:schemeClr val="bg1"/>
                </a:solidFill>
                <a:effectLst/>
                <a:latin typeface="+mn-lt"/>
                <a:ea typeface="+mn-ea"/>
              </a:rPr>
              <a:t>の携帯事業を買収</a:t>
            </a:r>
          </a:p>
        </p:txBody>
      </p:sp>
      <p:sp>
        <p:nvSpPr>
          <p:cNvPr id="20" name="角丸四角形 19"/>
          <p:cNvSpPr/>
          <p:nvPr/>
        </p:nvSpPr>
        <p:spPr bwMode="auto">
          <a:xfrm>
            <a:off x="779681" y="5033199"/>
            <a:ext cx="1908000" cy="39304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2014</a:t>
            </a:r>
            <a:endParaRPr kumimoji="0" lang="ja-JP" altLang="en-US" sz="2400" b="0" i="0" u="none" strike="noStrike" cap="none" normalizeH="0" dirty="0">
              <a:ln>
                <a:noFill/>
              </a:ln>
              <a:solidFill>
                <a:schemeClr val="bg1"/>
              </a:solidFill>
              <a:effectLst/>
              <a:latin typeface="+mn-lt"/>
              <a:ea typeface="+mn-ea"/>
            </a:endParaRPr>
          </a:p>
        </p:txBody>
      </p:sp>
      <p:sp>
        <p:nvSpPr>
          <p:cNvPr id="21" name="角丸四角形 20"/>
          <p:cNvSpPr/>
          <p:nvPr/>
        </p:nvSpPr>
        <p:spPr bwMode="auto">
          <a:xfrm>
            <a:off x="2766742" y="5033199"/>
            <a:ext cx="5580000" cy="39304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2400" dirty="0">
                <a:solidFill>
                  <a:schemeClr val="bg1"/>
                </a:solidFill>
              </a:rPr>
              <a:t>新</a:t>
            </a:r>
            <a:r>
              <a:rPr kumimoji="0" lang="en-US" altLang="ja-JP" sz="2400" dirty="0">
                <a:solidFill>
                  <a:schemeClr val="bg1"/>
                </a:solidFill>
              </a:rPr>
              <a:t>CEO</a:t>
            </a:r>
            <a:r>
              <a:rPr kumimoji="0" lang="ja-JP" altLang="en-US" sz="2400" dirty="0">
                <a:solidFill>
                  <a:schemeClr val="bg1"/>
                </a:solidFill>
              </a:rPr>
              <a:t>にサティア・ナデラを指名</a:t>
            </a:r>
            <a:endParaRPr kumimoji="0" lang="ja-JP" altLang="en-US" sz="2400" b="0" i="0" u="none" strike="noStrike" cap="none" normalizeH="0" dirty="0">
              <a:ln>
                <a:noFill/>
              </a:ln>
              <a:solidFill>
                <a:schemeClr val="bg1"/>
              </a:solidFill>
              <a:effectLst/>
              <a:latin typeface="+mn-lt"/>
              <a:ea typeface="+mn-ea"/>
            </a:endParaRPr>
          </a:p>
        </p:txBody>
      </p:sp>
      <p:sp>
        <p:nvSpPr>
          <p:cNvPr id="22" name="角丸四角形 21"/>
          <p:cNvSpPr/>
          <p:nvPr/>
        </p:nvSpPr>
        <p:spPr bwMode="auto">
          <a:xfrm>
            <a:off x="791579" y="5530881"/>
            <a:ext cx="7555163" cy="836712"/>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2000" dirty="0">
                <a:solidFill>
                  <a:schemeClr val="bg1"/>
                </a:solidFill>
              </a:rPr>
              <a:t>「プロダクティビティソリューション」と「プラットフォーム」の</a:t>
            </a:r>
            <a:r>
              <a:rPr kumimoji="0" lang="en-US" altLang="ja-JP" sz="2000" dirty="0">
                <a:solidFill>
                  <a:schemeClr val="bg1"/>
                </a:solidFill>
              </a:rPr>
              <a:t>2</a:t>
            </a:r>
            <a:r>
              <a:rPr kumimoji="0" lang="ja-JP" altLang="en-US" sz="2000" dirty="0">
                <a:solidFill>
                  <a:schemeClr val="bg1"/>
                </a:solidFill>
              </a:rPr>
              <a:t>つが</a:t>
            </a:r>
            <a:endParaRPr kumimoji="0" lang="en-US" altLang="ja-JP" sz="2000" dirty="0">
              <a:solidFill>
                <a:schemeClr val="bg1"/>
              </a:solidFill>
            </a:endParaRPr>
          </a:p>
          <a:p>
            <a:pPr algn="ctr" defTabSz="914400" fontAlgn="base">
              <a:spcBef>
                <a:spcPct val="20000"/>
              </a:spcBef>
              <a:spcAft>
                <a:spcPct val="0"/>
              </a:spcAft>
            </a:pPr>
            <a:r>
              <a:rPr kumimoji="0" lang="ja-JP" altLang="en-US" sz="2000" dirty="0">
                <a:solidFill>
                  <a:schemeClr val="bg1"/>
                </a:solidFill>
              </a:rPr>
              <a:t>マイクロソフトの新たなコア </a:t>
            </a:r>
            <a:r>
              <a:rPr kumimoji="0" lang="en-US" altLang="ja-JP" sz="2000" dirty="0">
                <a:solidFill>
                  <a:schemeClr val="bg1"/>
                </a:solidFill>
              </a:rPr>
              <a:t>(2014.10)</a:t>
            </a:r>
            <a:endParaRPr kumimoji="0" lang="ja-JP" altLang="en-US"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203168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0-#ppt_w/2"/>
                                          </p:val>
                                        </p:tav>
                                        <p:tav tm="100000">
                                          <p:val>
                                            <p:strVal val="#ppt_x"/>
                                          </p:val>
                                        </p:tav>
                                      </p:tavLst>
                                    </p:anim>
                                    <p:anim calcmode="lin" valueType="num">
                                      <p:cBhvr additive="base">
                                        <p:cTn id="8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8104</TotalTime>
  <Words>611</Words>
  <Application>Microsoft Macintosh PowerPoint</Application>
  <PresentationFormat>画面に合わせる (4:3)</PresentationFormat>
  <Paragraphs>107</Paragraphs>
  <Slides>12</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HGP創英角ｺﾞｼｯｸUB</vt:lpstr>
      <vt:lpstr>ＭＳ Ｐゴシック</vt:lpstr>
      <vt:lpstr>Meiryo</vt:lpstr>
      <vt:lpstr>Arial</vt:lpstr>
      <vt:lpstr>Calibri</vt:lpstr>
      <vt:lpstr>NC標準テンプレート</vt:lpstr>
      <vt:lpstr>PowerPoint プレゼンテーション</vt:lpstr>
      <vt:lpstr>Microsoft Build （2018.5.7-9）</vt:lpstr>
      <vt:lpstr>Windows as a Service （2015～）</vt:lpstr>
      <vt:lpstr>Appleは2013年にOSを無償化</vt:lpstr>
      <vt:lpstr>各社の売上げ構成（2016年）</vt:lpstr>
      <vt:lpstr>Microsoftの戦略の変化</vt:lpstr>
      <vt:lpstr>Windows中心から他技術との共存へ</vt:lpstr>
      <vt:lpstr>Microsoftのマルチプラットフォーム戦略</vt:lpstr>
      <vt:lpstr>PowerPoint プレゼンテーション</vt:lpstr>
      <vt:lpstr>Microsoftの原点</vt:lpstr>
      <vt:lpstr>量子コンピュータ向け開発キット</vt:lpstr>
      <vt:lpstr>「社会を支えるコンピューター」</vt:lpstr>
    </vt:vector>
  </TitlesOfParts>
  <Company>NetCommerce</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760</cp:revision>
  <dcterms:created xsi:type="dcterms:W3CDTF">2014-04-30T01:58:06Z</dcterms:created>
  <dcterms:modified xsi:type="dcterms:W3CDTF">2018-05-17T08:26:36Z</dcterms:modified>
</cp:coreProperties>
</file>